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av" ContentType="audio/x-wav"/>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8.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676" r:id="rId3"/>
    <p:sldMasterId id="2147483688" r:id="rId4"/>
    <p:sldMasterId id="2147483700" r:id="rId5"/>
    <p:sldMasterId id="2147483712" r:id="rId6"/>
    <p:sldMasterId id="2147483724" r:id="rId7"/>
    <p:sldMasterId id="2147483736" r:id="rId8"/>
    <p:sldMasterId id="2147483748" r:id="rId9"/>
  </p:sldMasterIdLst>
  <p:notesMasterIdLst>
    <p:notesMasterId r:id="rId115"/>
  </p:notesMasterIdLst>
  <p:handoutMasterIdLst>
    <p:handoutMasterId r:id="rId116"/>
  </p:handoutMasterIdLst>
  <p:sldIdLst>
    <p:sldId id="256" r:id="rId10"/>
    <p:sldId id="379" r:id="rId11"/>
    <p:sldId id="380" r:id="rId12"/>
    <p:sldId id="381" r:id="rId13"/>
    <p:sldId id="382" r:id="rId14"/>
    <p:sldId id="384" r:id="rId15"/>
    <p:sldId id="385" r:id="rId16"/>
    <p:sldId id="386" r:id="rId17"/>
    <p:sldId id="383" r:id="rId18"/>
    <p:sldId id="388" r:id="rId19"/>
    <p:sldId id="390" r:id="rId20"/>
    <p:sldId id="389" r:id="rId21"/>
    <p:sldId id="391" r:id="rId22"/>
    <p:sldId id="387" r:id="rId23"/>
    <p:sldId id="392" r:id="rId24"/>
    <p:sldId id="393" r:id="rId25"/>
    <p:sldId id="394" r:id="rId26"/>
    <p:sldId id="472" r:id="rId27"/>
    <p:sldId id="473" r:id="rId28"/>
    <p:sldId id="474" r:id="rId29"/>
    <p:sldId id="475" r:id="rId30"/>
    <p:sldId id="476" r:id="rId31"/>
    <p:sldId id="396" r:id="rId32"/>
    <p:sldId id="395" r:id="rId33"/>
    <p:sldId id="397" r:id="rId34"/>
    <p:sldId id="398" r:id="rId35"/>
    <p:sldId id="399" r:id="rId36"/>
    <p:sldId id="400" r:id="rId37"/>
    <p:sldId id="402" r:id="rId38"/>
    <p:sldId id="403" r:id="rId39"/>
    <p:sldId id="404" r:id="rId40"/>
    <p:sldId id="401" r:id="rId41"/>
    <p:sldId id="406" r:id="rId42"/>
    <p:sldId id="407" r:id="rId43"/>
    <p:sldId id="408" r:id="rId44"/>
    <p:sldId id="409" r:id="rId45"/>
    <p:sldId id="405" r:id="rId46"/>
    <p:sldId id="410" r:id="rId47"/>
    <p:sldId id="412" r:id="rId48"/>
    <p:sldId id="413" r:id="rId49"/>
    <p:sldId id="414" r:id="rId50"/>
    <p:sldId id="415" r:id="rId51"/>
    <p:sldId id="416" r:id="rId52"/>
    <p:sldId id="417" r:id="rId53"/>
    <p:sldId id="418" r:id="rId54"/>
    <p:sldId id="419" r:id="rId55"/>
    <p:sldId id="420" r:id="rId56"/>
    <p:sldId id="421" r:id="rId57"/>
    <p:sldId id="411" r:id="rId58"/>
    <p:sldId id="422" r:id="rId59"/>
    <p:sldId id="423" r:id="rId60"/>
    <p:sldId id="424" r:id="rId61"/>
    <p:sldId id="426" r:id="rId62"/>
    <p:sldId id="427" r:id="rId63"/>
    <p:sldId id="428" r:id="rId64"/>
    <p:sldId id="429" r:id="rId65"/>
    <p:sldId id="430" r:id="rId66"/>
    <p:sldId id="431" r:id="rId67"/>
    <p:sldId id="432" r:id="rId68"/>
    <p:sldId id="433" r:id="rId69"/>
    <p:sldId id="434" r:id="rId70"/>
    <p:sldId id="435" r:id="rId71"/>
    <p:sldId id="436" r:id="rId72"/>
    <p:sldId id="437" r:id="rId73"/>
    <p:sldId id="438" r:id="rId74"/>
    <p:sldId id="439" r:id="rId75"/>
    <p:sldId id="425" r:id="rId76"/>
    <p:sldId id="442" r:id="rId77"/>
    <p:sldId id="440" r:id="rId78"/>
    <p:sldId id="444" r:id="rId79"/>
    <p:sldId id="443" r:id="rId80"/>
    <p:sldId id="441" r:id="rId81"/>
    <p:sldId id="445" r:id="rId82"/>
    <p:sldId id="477" r:id="rId83"/>
    <p:sldId id="478" r:id="rId84"/>
    <p:sldId id="479" r:id="rId85"/>
    <p:sldId id="480" r:id="rId86"/>
    <p:sldId id="481" r:id="rId87"/>
    <p:sldId id="482" r:id="rId88"/>
    <p:sldId id="483" r:id="rId89"/>
    <p:sldId id="484" r:id="rId90"/>
    <p:sldId id="485" r:id="rId91"/>
    <p:sldId id="486" r:id="rId92"/>
    <p:sldId id="487" r:id="rId93"/>
    <p:sldId id="488" r:id="rId94"/>
    <p:sldId id="489" r:id="rId95"/>
    <p:sldId id="490" r:id="rId96"/>
    <p:sldId id="491" r:id="rId97"/>
    <p:sldId id="492" r:id="rId98"/>
    <p:sldId id="493" r:id="rId99"/>
    <p:sldId id="494" r:id="rId100"/>
    <p:sldId id="497" r:id="rId101"/>
    <p:sldId id="496" r:id="rId102"/>
    <p:sldId id="498" r:id="rId103"/>
    <p:sldId id="499" r:id="rId104"/>
    <p:sldId id="500" r:id="rId105"/>
    <p:sldId id="501" r:id="rId106"/>
    <p:sldId id="502" r:id="rId107"/>
    <p:sldId id="503" r:id="rId108"/>
    <p:sldId id="504" r:id="rId109"/>
    <p:sldId id="505" r:id="rId110"/>
    <p:sldId id="507" r:id="rId111"/>
    <p:sldId id="506" r:id="rId112"/>
    <p:sldId id="378" r:id="rId113"/>
    <p:sldId id="282" r:id="rId1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379"/>
            <p14:sldId id="380"/>
            <p14:sldId id="381"/>
            <p14:sldId id="382"/>
            <p14:sldId id="384"/>
            <p14:sldId id="385"/>
            <p14:sldId id="386"/>
            <p14:sldId id="383"/>
            <p14:sldId id="388"/>
            <p14:sldId id="390"/>
            <p14:sldId id="389"/>
            <p14:sldId id="391"/>
            <p14:sldId id="387"/>
            <p14:sldId id="392"/>
            <p14:sldId id="393"/>
            <p14:sldId id="394"/>
            <p14:sldId id="472"/>
            <p14:sldId id="473"/>
            <p14:sldId id="474"/>
            <p14:sldId id="475"/>
            <p14:sldId id="476"/>
            <p14:sldId id="396"/>
          </p14:sldIdLst>
        </p14:section>
        <p14:section name="无标题节" id="{8BF8D8BA-F0D0-423A-9BD8-872CA56F77E6}">
          <p14:sldIdLst>
            <p14:sldId id="395"/>
            <p14:sldId id="397"/>
            <p14:sldId id="398"/>
            <p14:sldId id="399"/>
            <p14:sldId id="400"/>
            <p14:sldId id="402"/>
            <p14:sldId id="403"/>
            <p14:sldId id="404"/>
            <p14:sldId id="401"/>
            <p14:sldId id="406"/>
            <p14:sldId id="407"/>
            <p14:sldId id="408"/>
            <p14:sldId id="409"/>
            <p14:sldId id="405"/>
            <p14:sldId id="410"/>
            <p14:sldId id="412"/>
            <p14:sldId id="413"/>
            <p14:sldId id="414"/>
            <p14:sldId id="415"/>
            <p14:sldId id="416"/>
            <p14:sldId id="417"/>
            <p14:sldId id="418"/>
            <p14:sldId id="419"/>
            <p14:sldId id="420"/>
            <p14:sldId id="421"/>
            <p14:sldId id="411"/>
            <p14:sldId id="422"/>
            <p14:sldId id="423"/>
            <p14:sldId id="424"/>
            <p14:sldId id="426"/>
            <p14:sldId id="427"/>
            <p14:sldId id="428"/>
            <p14:sldId id="429"/>
            <p14:sldId id="430"/>
            <p14:sldId id="431"/>
            <p14:sldId id="432"/>
            <p14:sldId id="433"/>
            <p14:sldId id="434"/>
            <p14:sldId id="435"/>
            <p14:sldId id="436"/>
            <p14:sldId id="437"/>
            <p14:sldId id="438"/>
            <p14:sldId id="439"/>
            <p14:sldId id="425"/>
            <p14:sldId id="442"/>
            <p14:sldId id="440"/>
            <p14:sldId id="444"/>
            <p14:sldId id="443"/>
            <p14:sldId id="441"/>
            <p14:sldId id="445"/>
            <p14:sldId id="477"/>
            <p14:sldId id="478"/>
            <p14:sldId id="479"/>
            <p14:sldId id="480"/>
            <p14:sldId id="481"/>
            <p14:sldId id="482"/>
            <p14:sldId id="483"/>
            <p14:sldId id="484"/>
            <p14:sldId id="485"/>
            <p14:sldId id="486"/>
            <p14:sldId id="487"/>
            <p14:sldId id="488"/>
            <p14:sldId id="489"/>
            <p14:sldId id="490"/>
            <p14:sldId id="491"/>
            <p14:sldId id="492"/>
            <p14:sldId id="493"/>
            <p14:sldId id="494"/>
            <p14:sldId id="497"/>
            <p14:sldId id="496"/>
            <p14:sldId id="498"/>
            <p14:sldId id="499"/>
            <p14:sldId id="500"/>
            <p14:sldId id="501"/>
            <p14:sldId id="502"/>
            <p14:sldId id="503"/>
            <p14:sldId id="504"/>
            <p14:sldId id="505"/>
            <p14:sldId id="507"/>
            <p14:sldId id="506"/>
            <p14:sldId id="378"/>
          </p14:sldIdLst>
        </p14:section>
        <p14:section name="无标题节" id="{0B14DB88-AA84-4EBD-9DAF-21C8A0987EB4}">
          <p14:sldIdLst>
            <p14:sldId id="282"/>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66" autoAdjust="0"/>
    <p:restoredTop sz="94214" autoAdjust="0"/>
  </p:normalViewPr>
  <p:slideViewPr>
    <p:cSldViewPr snapToGrid="0">
      <p:cViewPr varScale="1">
        <p:scale>
          <a:sx n="67" d="100"/>
          <a:sy n="67" d="100"/>
        </p:scale>
        <p:origin x="824" y="16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117" Type="http://schemas.openxmlformats.org/officeDocument/2006/relationships/commentAuthors" Target="commentAuthors.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slide" Target="slides/slide75.xml"/><Relationship Id="rId89" Type="http://schemas.openxmlformats.org/officeDocument/2006/relationships/slide" Target="slides/slide80.xml"/><Relationship Id="rId112" Type="http://schemas.openxmlformats.org/officeDocument/2006/relationships/slide" Target="slides/slide103.xml"/><Relationship Id="rId16" Type="http://schemas.openxmlformats.org/officeDocument/2006/relationships/slide" Target="slides/slide7.xml"/><Relationship Id="rId107" Type="http://schemas.openxmlformats.org/officeDocument/2006/relationships/slide" Target="slides/slide98.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slide" Target="slides/slide70.xml"/><Relationship Id="rId102" Type="http://schemas.openxmlformats.org/officeDocument/2006/relationships/slide" Target="slides/slide93.xml"/><Relationship Id="rId5" Type="http://schemas.openxmlformats.org/officeDocument/2006/relationships/slideMaster" Target="slideMasters/slideMaster5.xml"/><Relationship Id="rId90" Type="http://schemas.openxmlformats.org/officeDocument/2006/relationships/slide" Target="slides/slide81.xml"/><Relationship Id="rId95" Type="http://schemas.openxmlformats.org/officeDocument/2006/relationships/slide" Target="slides/slide86.xml"/><Relationship Id="rId22" Type="http://schemas.openxmlformats.org/officeDocument/2006/relationships/slide" Target="slides/slide13.xml"/><Relationship Id="rId27" Type="http://schemas.openxmlformats.org/officeDocument/2006/relationships/slide" Target="slides/slide18.xml"/><Relationship Id="rId43" Type="http://schemas.openxmlformats.org/officeDocument/2006/relationships/slide" Target="slides/slide34.xml"/><Relationship Id="rId48" Type="http://schemas.openxmlformats.org/officeDocument/2006/relationships/slide" Target="slides/slide39.xml"/><Relationship Id="rId64" Type="http://schemas.openxmlformats.org/officeDocument/2006/relationships/slide" Target="slides/slide55.xml"/><Relationship Id="rId69" Type="http://schemas.openxmlformats.org/officeDocument/2006/relationships/slide" Target="slides/slide60.xml"/><Relationship Id="rId113" Type="http://schemas.openxmlformats.org/officeDocument/2006/relationships/slide" Target="slides/slide104.xml"/><Relationship Id="rId118" Type="http://schemas.openxmlformats.org/officeDocument/2006/relationships/presProps" Target="presProps.xml"/><Relationship Id="rId80" Type="http://schemas.openxmlformats.org/officeDocument/2006/relationships/slide" Target="slides/slide71.xml"/><Relationship Id="rId85" Type="http://schemas.openxmlformats.org/officeDocument/2006/relationships/slide" Target="slides/slide76.xml"/><Relationship Id="rId12" Type="http://schemas.openxmlformats.org/officeDocument/2006/relationships/slide" Target="slides/slide3.xml"/><Relationship Id="rId17" Type="http://schemas.openxmlformats.org/officeDocument/2006/relationships/slide" Target="slides/slide8.xml"/><Relationship Id="rId33" Type="http://schemas.openxmlformats.org/officeDocument/2006/relationships/slide" Target="slides/slide24.xml"/><Relationship Id="rId38" Type="http://schemas.openxmlformats.org/officeDocument/2006/relationships/slide" Target="slides/slide29.xml"/><Relationship Id="rId59" Type="http://schemas.openxmlformats.org/officeDocument/2006/relationships/slide" Target="slides/slide50.xml"/><Relationship Id="rId103" Type="http://schemas.openxmlformats.org/officeDocument/2006/relationships/slide" Target="slides/slide94.xml"/><Relationship Id="rId108" Type="http://schemas.openxmlformats.org/officeDocument/2006/relationships/slide" Target="slides/slide99.xml"/><Relationship Id="rId54" Type="http://schemas.openxmlformats.org/officeDocument/2006/relationships/slide" Target="slides/slide45.xml"/><Relationship Id="rId70" Type="http://schemas.openxmlformats.org/officeDocument/2006/relationships/slide" Target="slides/slide61.xml"/><Relationship Id="rId75" Type="http://schemas.openxmlformats.org/officeDocument/2006/relationships/slide" Target="slides/slide66.xml"/><Relationship Id="rId91" Type="http://schemas.openxmlformats.org/officeDocument/2006/relationships/slide" Target="slides/slide82.xml"/><Relationship Id="rId96" Type="http://schemas.openxmlformats.org/officeDocument/2006/relationships/slide" Target="slides/slide87.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4.xml"/><Relationship Id="rId28" Type="http://schemas.openxmlformats.org/officeDocument/2006/relationships/slide" Target="slides/slide19.xml"/><Relationship Id="rId49" Type="http://schemas.openxmlformats.org/officeDocument/2006/relationships/slide" Target="slides/slide40.xml"/><Relationship Id="rId114" Type="http://schemas.openxmlformats.org/officeDocument/2006/relationships/slide" Target="slides/slide105.xml"/><Relationship Id="rId119" Type="http://schemas.openxmlformats.org/officeDocument/2006/relationships/viewProps" Target="viewProps.xml"/><Relationship Id="rId44" Type="http://schemas.openxmlformats.org/officeDocument/2006/relationships/slide" Target="slides/slide35.xml"/><Relationship Id="rId60" Type="http://schemas.openxmlformats.org/officeDocument/2006/relationships/slide" Target="slides/slide51.xml"/><Relationship Id="rId65" Type="http://schemas.openxmlformats.org/officeDocument/2006/relationships/slide" Target="slides/slide56.xml"/><Relationship Id="rId81" Type="http://schemas.openxmlformats.org/officeDocument/2006/relationships/slide" Target="slides/slide72.xml"/><Relationship Id="rId86" Type="http://schemas.openxmlformats.org/officeDocument/2006/relationships/slide" Target="slides/slide77.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109" Type="http://schemas.openxmlformats.org/officeDocument/2006/relationships/slide" Target="slides/slide10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slide" Target="slides/slide88.xml"/><Relationship Id="rId104" Type="http://schemas.openxmlformats.org/officeDocument/2006/relationships/slide" Target="slides/slide95.xml"/><Relationship Id="rId120"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slide" Target="slides/slide83.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slide" Target="slides/slide78.xml"/><Relationship Id="rId110" Type="http://schemas.openxmlformats.org/officeDocument/2006/relationships/slide" Target="slides/slide101.xml"/><Relationship Id="rId115" Type="http://schemas.openxmlformats.org/officeDocument/2006/relationships/notesMaster" Target="notesMasters/notesMaster1.xml"/><Relationship Id="rId61" Type="http://schemas.openxmlformats.org/officeDocument/2006/relationships/slide" Target="slides/slide52.xml"/><Relationship Id="rId82" Type="http://schemas.openxmlformats.org/officeDocument/2006/relationships/slide" Target="slides/slide73.xml"/><Relationship Id="rId19" Type="http://schemas.openxmlformats.org/officeDocument/2006/relationships/slide" Target="slides/slide10.xml"/><Relationship Id="rId14" Type="http://schemas.openxmlformats.org/officeDocument/2006/relationships/slide" Target="slides/slide5.xml"/><Relationship Id="rId30" Type="http://schemas.openxmlformats.org/officeDocument/2006/relationships/slide" Target="slides/slide21.xml"/><Relationship Id="rId35" Type="http://schemas.openxmlformats.org/officeDocument/2006/relationships/slide" Target="slides/slide26.xml"/><Relationship Id="rId56" Type="http://schemas.openxmlformats.org/officeDocument/2006/relationships/slide" Target="slides/slide47.xml"/><Relationship Id="rId77" Type="http://schemas.openxmlformats.org/officeDocument/2006/relationships/slide" Target="slides/slide68.xml"/><Relationship Id="rId100" Type="http://schemas.openxmlformats.org/officeDocument/2006/relationships/slide" Target="slides/slide91.xml"/><Relationship Id="rId105" Type="http://schemas.openxmlformats.org/officeDocument/2006/relationships/slide" Target="slides/slide96.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93" Type="http://schemas.openxmlformats.org/officeDocument/2006/relationships/slide" Target="slides/slide84.xml"/><Relationship Id="rId98" Type="http://schemas.openxmlformats.org/officeDocument/2006/relationships/slide" Target="slides/slide89.xml"/><Relationship Id="rId121" Type="http://schemas.openxmlformats.org/officeDocument/2006/relationships/tableStyles" Target="tableStyles.xml"/><Relationship Id="rId3" Type="http://schemas.openxmlformats.org/officeDocument/2006/relationships/slideMaster" Target="slideMasters/slideMaster3.xml"/><Relationship Id="rId25" Type="http://schemas.openxmlformats.org/officeDocument/2006/relationships/slide" Target="slides/slide16.xml"/><Relationship Id="rId46" Type="http://schemas.openxmlformats.org/officeDocument/2006/relationships/slide" Target="slides/slide37.xml"/><Relationship Id="rId67" Type="http://schemas.openxmlformats.org/officeDocument/2006/relationships/slide" Target="slides/slide58.xml"/><Relationship Id="rId116" Type="http://schemas.openxmlformats.org/officeDocument/2006/relationships/handoutMaster" Target="handoutMasters/handoutMaster1.xml"/><Relationship Id="rId20" Type="http://schemas.openxmlformats.org/officeDocument/2006/relationships/slide" Target="slides/slide11.xml"/><Relationship Id="rId41" Type="http://schemas.openxmlformats.org/officeDocument/2006/relationships/slide" Target="slides/slide32.xml"/><Relationship Id="rId62" Type="http://schemas.openxmlformats.org/officeDocument/2006/relationships/slide" Target="slides/slide53.xml"/><Relationship Id="rId83" Type="http://schemas.openxmlformats.org/officeDocument/2006/relationships/slide" Target="slides/slide74.xml"/><Relationship Id="rId88" Type="http://schemas.openxmlformats.org/officeDocument/2006/relationships/slide" Target="slides/slide79.xml"/><Relationship Id="rId111" Type="http://schemas.openxmlformats.org/officeDocument/2006/relationships/slide" Target="slides/slide102.xml"/><Relationship Id="rId15" Type="http://schemas.openxmlformats.org/officeDocument/2006/relationships/slide" Target="slides/slide6.xml"/><Relationship Id="rId36" Type="http://schemas.openxmlformats.org/officeDocument/2006/relationships/slide" Target="slides/slide27.xml"/><Relationship Id="rId57" Type="http://schemas.openxmlformats.org/officeDocument/2006/relationships/slide" Target="slides/slide48.xml"/><Relationship Id="rId106" Type="http://schemas.openxmlformats.org/officeDocument/2006/relationships/slide" Target="slides/slide97.xml"/><Relationship Id="rId10" Type="http://schemas.openxmlformats.org/officeDocument/2006/relationships/slide" Target="slides/slide1.xml"/><Relationship Id="rId31" Type="http://schemas.openxmlformats.org/officeDocument/2006/relationships/slide" Target="slides/slide22.xml"/><Relationship Id="rId52" Type="http://schemas.openxmlformats.org/officeDocument/2006/relationships/slide" Target="slides/slide43.xml"/><Relationship Id="rId73" Type="http://schemas.openxmlformats.org/officeDocument/2006/relationships/slide" Target="slides/slide64.xml"/><Relationship Id="rId78" Type="http://schemas.openxmlformats.org/officeDocument/2006/relationships/slide" Target="slides/slide69.xml"/><Relationship Id="rId94" Type="http://schemas.openxmlformats.org/officeDocument/2006/relationships/slide" Target="slides/slide85.xml"/><Relationship Id="rId99" Type="http://schemas.openxmlformats.org/officeDocument/2006/relationships/slide" Target="slides/slide90.xml"/><Relationship Id="rId101" Type="http://schemas.openxmlformats.org/officeDocument/2006/relationships/slide" Target="slides/slide9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4/25/21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4/25/21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105</a:t>
            </a:fld>
            <a:endParaRPr lang="en-US"/>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Rectangle 6"/>
          <p:cNvSpPr/>
          <p:nvPr userDrawn="1"/>
        </p:nvSpPr>
        <p:spPr bwMode="blackWhite">
          <a:xfrm>
            <a:off x="191214" y="262787"/>
            <a:ext cx="8761576"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177D7DB-3084-4BC7-89B8-46FBF15E8E54}"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760047767"/>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0A6D1ED-1897-43B9-B164-F5D3F755288C}"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315533737"/>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0FC0024-ACC5-459D-A022-A7F19E54BC1E}"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812105246"/>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84E7F46-11DE-4A72-8F17-A4B050F2E67D}"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345922470"/>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6AFA776-1A1B-4223-B24C-63598FE9FADE}"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526643524"/>
      </p:ext>
    </p:extLst>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11C4455-DDBA-4E64-A796-95DA8B59ED98}"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312469819"/>
      </p:ext>
    </p:extLst>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1F8BFAF-9F37-47DC-AFF5-2B1D87850EDE}"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822711822"/>
      </p:ext>
    </p:extLst>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A6CDE21-6F80-492A-8603-739DD4735828}"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238782253"/>
      </p:ext>
    </p:extLst>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4036883-A303-47C6-BC12-96B50257FC66}"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85017323"/>
      </p:ext>
    </p:extLst>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DCADB13-DE81-4172-8BEA-EAA6024EB77B}"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139547089"/>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Rectangle 8"/>
          <p:cNvSpPr/>
          <p:nvPr userDrawn="1"/>
        </p:nvSpPr>
        <p:spPr>
          <a:xfrm>
            <a:off x="192025" y="26517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1196392"/>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7" y="448056"/>
            <a:ext cx="5157839" cy="640080"/>
          </a:xfrm>
        </p:spPr>
        <p:txBody>
          <a:bodyPr anchor="b" anchorCtr="0">
            <a:normAutofit/>
          </a:bodyPr>
          <a:lstStyle>
            <a:lvl1pPr>
              <a:defRPr sz="3200">
                <a:solidFill>
                  <a:schemeClr val="bg2">
                    <a:lumMod val="25000"/>
                  </a:schemeClr>
                </a:solidFill>
              </a:defRPr>
            </a:lvl1pPr>
          </a:lstStyle>
          <a:p>
            <a:r>
              <a:rPr lang="zh-CN" altLang="en-US" dirty="0"/>
              <a:t>单击此处编辑母版标题样式</a:t>
            </a:r>
            <a:endParaRPr lang="en-US" dirty="0"/>
          </a:p>
        </p:txBody>
      </p:sp>
      <p:sp>
        <p:nvSpPr>
          <p:cNvPr id="3" name="Content Placeholder 2"/>
          <p:cNvSpPr>
            <a:spLocks noGrp="1"/>
          </p:cNvSpPr>
          <p:nvPr>
            <p:ph sz="quarter" idx="10"/>
          </p:nvPr>
        </p:nvSpPr>
        <p:spPr>
          <a:xfrm>
            <a:off x="404622" y="1435608"/>
            <a:ext cx="3312414" cy="397764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zh-CN" altLang="en-US"/>
              <a:t>编辑母版文本样式</a:t>
            </a:r>
          </a:p>
          <a:p>
            <a:pPr marL="0" lvl="1" indent="0">
              <a:lnSpc>
                <a:spcPct val="150000"/>
              </a:lnSpc>
              <a:spcBef>
                <a:spcPts val="750"/>
              </a:spcBef>
              <a:spcAft>
                <a:spcPts val="900"/>
              </a:spcAft>
              <a:buNone/>
            </a:pPr>
            <a:r>
              <a:rPr lang="zh-CN" altLang="en-US"/>
              <a:t>第二级</a:t>
            </a:r>
          </a:p>
          <a:p>
            <a:pPr marL="0" lvl="2" indent="0">
              <a:lnSpc>
                <a:spcPct val="150000"/>
              </a:lnSpc>
              <a:spcBef>
                <a:spcPts val="750"/>
              </a:spcBef>
              <a:spcAft>
                <a:spcPts val="900"/>
              </a:spcAft>
              <a:buNone/>
            </a:pPr>
            <a:r>
              <a:rPr lang="zh-CN" altLang="en-US"/>
              <a:t>第三级</a:t>
            </a:r>
          </a:p>
          <a:p>
            <a:pPr marL="0" lvl="3" indent="0">
              <a:lnSpc>
                <a:spcPct val="150000"/>
              </a:lnSpc>
              <a:spcBef>
                <a:spcPts val="750"/>
              </a:spcBef>
              <a:spcAft>
                <a:spcPts val="900"/>
              </a:spcAft>
              <a:buNone/>
            </a:pPr>
            <a:r>
              <a:rPr lang="zh-CN" altLang="en-US"/>
              <a:t>第四级</a:t>
            </a:r>
          </a:p>
          <a:p>
            <a:pPr marL="0" lvl="4" indent="0">
              <a:lnSpc>
                <a:spcPct val="150000"/>
              </a:lnSpc>
              <a:spcBef>
                <a:spcPts val="750"/>
              </a:spcBef>
              <a:spcAft>
                <a:spcPts val="900"/>
              </a:spcAft>
              <a:buNone/>
            </a:pPr>
            <a:r>
              <a:rPr lang="zh-CN" altLang="en-US"/>
              <a:t>第五级</a:t>
            </a:r>
            <a:endParaRPr lang="en-US" dirty="0"/>
          </a:p>
        </p:txBody>
      </p:sp>
      <p:sp>
        <p:nvSpPr>
          <p:cNvPr id="6" name="Date Placeholder 3"/>
          <p:cNvSpPr>
            <a:spLocks noGrp="1"/>
          </p:cNvSpPr>
          <p:nvPr>
            <p:ph type="dt" sz="half" idx="2"/>
          </p:nvPr>
        </p:nvSpPr>
        <p:spPr>
          <a:xfrm>
            <a:off x="404622" y="6203955"/>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4/25/21</a:t>
            </a:fld>
            <a:endParaRPr lang="en-US" dirty="0"/>
          </a:p>
        </p:txBody>
      </p:sp>
      <p:sp>
        <p:nvSpPr>
          <p:cNvPr id="7" name="Footer Placeholder 4"/>
          <p:cNvSpPr>
            <a:spLocks noGrp="1"/>
          </p:cNvSpPr>
          <p:nvPr>
            <p:ph type="ftr" sz="quarter" idx="3"/>
          </p:nvPr>
        </p:nvSpPr>
        <p:spPr>
          <a:xfrm>
            <a:off x="3486150" y="6203955"/>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6278945" y="6203955"/>
            <a:ext cx="2457450" cy="365125"/>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D44517D-163C-4F72-9FB5-70BAC37EB83A}"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350193011"/>
      </p:ext>
    </p:extLst>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177D7DB-3084-4BC7-89B8-46FBF15E8E54}"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90906635"/>
      </p:ext>
    </p:extLst>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0A6D1ED-1897-43B9-B164-F5D3F755288C}"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861947531"/>
      </p:ext>
    </p:extLst>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0FC0024-ACC5-459D-A022-A7F19E54BC1E}"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524798915"/>
      </p:ext>
    </p:extLst>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84E7F46-11DE-4A72-8F17-A4B050F2E67D}"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351340541"/>
      </p:ext>
    </p:extLst>
  </p:cSld>
  <p:clrMapOvr>
    <a:masterClrMapping/>
  </p:clrMapOvr>
  <p:transition>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6AFA776-1A1B-4223-B24C-63598FE9FADE}"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945522629"/>
      </p:ext>
    </p:extLst>
  </p:cSld>
  <p:clrMapOvr>
    <a:masterClrMapping/>
  </p:clrMapOvr>
  <p:transition>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11C4455-DDBA-4E64-A796-95DA8B59ED98}"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91449769"/>
      </p:ext>
    </p:extLst>
  </p:cSld>
  <p:clrMapOvr>
    <a:masterClrMapping/>
  </p:clrMapOvr>
  <p:transition>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1F8BFAF-9F37-47DC-AFF5-2B1D87850EDE}"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723577112"/>
      </p:ext>
    </p:extLst>
  </p:cSld>
  <p:clrMapOvr>
    <a:masterClrMapping/>
  </p:clrMapOvr>
  <p:transition>
    <p:zo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A6CDE21-6F80-492A-8603-739DD4735828}"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008730784"/>
      </p:ext>
    </p:extLst>
  </p:cSld>
  <p:clrMapOvr>
    <a:masterClrMapping/>
  </p:clrMapOvr>
  <p:transition>
    <p:zo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4036883-A303-47C6-BC12-96B50257FC66}"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89840529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Rectangle 8"/>
          <p:cNvSpPr/>
          <p:nvPr userDrawn="1"/>
        </p:nvSpPr>
        <p:spPr>
          <a:xfrm>
            <a:off x="191215" y="26278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p:cNvSpPr/>
          <p:nvPr userDrawn="1"/>
        </p:nvSpPr>
        <p:spPr bwMode="blackWhite">
          <a:xfrm>
            <a:off x="191214" y="262787"/>
            <a:ext cx="8761576"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390906" y="1536192"/>
            <a:ext cx="5157216" cy="640080"/>
          </a:xfrm>
        </p:spPr>
        <p:txBody>
          <a:bodyPr>
            <a:normAutofit/>
          </a:bodyPr>
          <a:lstStyle>
            <a:lvl1pPr>
              <a:defRPr sz="2700">
                <a:solidFill>
                  <a:schemeClr val="bg1"/>
                </a:solidFill>
              </a:defRPr>
            </a:lvl1pPr>
          </a:lstStyle>
          <a:p>
            <a:r>
              <a:rPr lang="zh-CN" altLang="en-US"/>
              <a:t>单击此处编辑母版标题样式</a:t>
            </a:r>
            <a:endParaRPr lang="en-US" dirty="0"/>
          </a:p>
        </p:txBody>
      </p:sp>
      <p:sp>
        <p:nvSpPr>
          <p:cNvPr id="7" name="Content Placeholder 6"/>
          <p:cNvSpPr>
            <a:spLocks noGrp="1"/>
          </p:cNvSpPr>
          <p:nvPr>
            <p:ph sz="quarter" idx="13"/>
          </p:nvPr>
        </p:nvSpPr>
        <p:spPr>
          <a:xfrm>
            <a:off x="404622" y="2560320"/>
            <a:ext cx="7084314" cy="3977640"/>
          </a:xfrm>
        </p:spPr>
        <p:txBody>
          <a:bodyPr vert="horz" lIns="91440" tIns="45720" rIns="91440" bIns="45720" rtlCol="0">
            <a:normAutofit/>
          </a:bodyPr>
          <a:lstStyle>
            <a:lvl1pPr>
              <a:defRPr lang="en-US" sz="1800" smtClean="0">
                <a:solidFill>
                  <a:schemeClr val="tx1">
                    <a:lumMod val="75000"/>
                    <a:lumOff val="25000"/>
                  </a:schemeClr>
                </a:solidFill>
                <a:latin typeface="+mj-lt"/>
              </a:defRPr>
            </a:lvl1pPr>
            <a:lvl2pPr>
              <a:defRPr lang="en-US" sz="900" dirty="0" smtClean="0">
                <a:solidFill>
                  <a:schemeClr val="tx1">
                    <a:lumMod val="75000"/>
                    <a:lumOff val="25000"/>
                  </a:schemeClr>
                </a:solidFill>
              </a:defRPr>
            </a:lvl2pPr>
            <a:lvl3pPr>
              <a:defRPr lang="en-US" sz="900" dirty="0" smtClean="0">
                <a:solidFill>
                  <a:schemeClr val="tx1">
                    <a:lumMod val="75000"/>
                    <a:lumOff val="25000"/>
                  </a:schemeClr>
                </a:solidFill>
              </a:defRPr>
            </a:lvl3pPr>
            <a:lvl4pPr>
              <a:defRPr lang="en-US" sz="900" dirty="0" smtClean="0">
                <a:solidFill>
                  <a:schemeClr val="tx1">
                    <a:lumMod val="75000"/>
                    <a:lumOff val="25000"/>
                  </a:schemeClr>
                </a:solidFill>
              </a:defRPr>
            </a:lvl4pPr>
            <a:lvl5pPr>
              <a:defRPr lang="en-US" sz="900" dirty="0">
                <a:solidFill>
                  <a:schemeClr val="tx1">
                    <a:lumMod val="75000"/>
                    <a:lumOff val="25000"/>
                  </a:schemeClr>
                </a:solidFill>
              </a:defRPr>
            </a:lvl5pPr>
          </a:lstStyle>
          <a:p>
            <a:pPr marL="0" lvl="0" indent="0">
              <a:lnSpc>
                <a:spcPct val="150000"/>
              </a:lnSpc>
              <a:spcBef>
                <a:spcPts val="750"/>
              </a:spcBef>
              <a:spcAft>
                <a:spcPts val="900"/>
              </a:spcAft>
              <a:buNone/>
            </a:pPr>
            <a:r>
              <a:rPr lang="zh-CN" altLang="en-US"/>
              <a:t>编辑母版文本样式</a:t>
            </a:r>
          </a:p>
          <a:p>
            <a:pPr marL="0" lvl="1" indent="0">
              <a:lnSpc>
                <a:spcPct val="150000"/>
              </a:lnSpc>
              <a:spcBef>
                <a:spcPts val="750"/>
              </a:spcBef>
              <a:spcAft>
                <a:spcPts val="900"/>
              </a:spcAft>
              <a:buNone/>
            </a:pPr>
            <a:r>
              <a:rPr lang="zh-CN" altLang="en-US"/>
              <a:t>第二级</a:t>
            </a:r>
          </a:p>
          <a:p>
            <a:pPr marL="0" lvl="2" indent="0">
              <a:lnSpc>
                <a:spcPct val="150000"/>
              </a:lnSpc>
              <a:spcBef>
                <a:spcPts val="750"/>
              </a:spcBef>
              <a:spcAft>
                <a:spcPts val="900"/>
              </a:spcAft>
              <a:buNone/>
            </a:pPr>
            <a:r>
              <a:rPr lang="zh-CN" altLang="en-US"/>
              <a:t>第三级</a:t>
            </a:r>
          </a:p>
          <a:p>
            <a:pPr marL="0" lvl="3" indent="0">
              <a:lnSpc>
                <a:spcPct val="150000"/>
              </a:lnSpc>
              <a:spcBef>
                <a:spcPts val="750"/>
              </a:spcBef>
              <a:spcAft>
                <a:spcPts val="900"/>
              </a:spcAft>
              <a:buNone/>
            </a:pPr>
            <a:r>
              <a:rPr lang="zh-CN" altLang="en-US"/>
              <a:t>第四级</a:t>
            </a:r>
          </a:p>
          <a:p>
            <a:pPr marL="0" lvl="4" indent="0">
              <a:lnSpc>
                <a:spcPct val="150000"/>
              </a:lnSpc>
              <a:spcBef>
                <a:spcPts val="750"/>
              </a:spcBef>
              <a:spcAft>
                <a:spcPts val="900"/>
              </a:spcAft>
              <a:buNone/>
            </a:pPr>
            <a:r>
              <a:rPr lang="zh-CN" altLang="en-US"/>
              <a:t>第五级</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DCADB13-DE81-4172-8BEA-EAA6024EB77B}"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150174803"/>
      </p:ext>
    </p:extLst>
  </p:cSld>
  <p:clrMapOvr>
    <a:masterClrMapping/>
  </p:clrMapOvr>
  <p:transition>
    <p:zo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D44517D-163C-4F72-9FB5-70BAC37EB83A}"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933828758"/>
      </p:ext>
    </p:extLst>
  </p:cSld>
  <p:clrMapOvr>
    <a:masterClrMapping/>
  </p:clrMapOvr>
  <p:transition>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177D7DB-3084-4BC7-89B8-46FBF15E8E54}"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843163886"/>
      </p:ext>
    </p:extLst>
  </p:cSld>
  <p:clrMapOvr>
    <a:masterClrMapping/>
  </p:clrMapOvr>
  <p:transition>
    <p:zo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0A6D1ED-1897-43B9-B164-F5D3F755288C}"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332629173"/>
      </p:ext>
    </p:extLst>
  </p:cSld>
  <p:clrMapOvr>
    <a:masterClrMapping/>
  </p:clrMapOvr>
  <p:transition>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0FC0024-ACC5-459D-A022-A7F19E54BC1E}"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052516686"/>
      </p:ext>
    </p:extLst>
  </p:cSld>
  <p:clrMapOvr>
    <a:masterClrMapping/>
  </p:clrMapOvr>
  <p:transition>
    <p:zo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84E7F46-11DE-4A72-8F17-A4B050F2E67D}"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278091298"/>
      </p:ext>
    </p:extLst>
  </p:cSld>
  <p:clrMapOvr>
    <a:masterClrMapping/>
  </p:clrMapOvr>
  <p:transition>
    <p:zo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6AFA776-1A1B-4223-B24C-63598FE9FADE}"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338311463"/>
      </p:ext>
    </p:extLst>
  </p:cSld>
  <p:clrMapOvr>
    <a:masterClrMapping/>
  </p:clrMapOvr>
  <p:transition>
    <p:zo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11C4455-DDBA-4E64-A796-95DA8B59ED98}"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98336849"/>
      </p:ext>
    </p:extLst>
  </p:cSld>
  <p:clrMapOvr>
    <a:masterClrMapping/>
  </p:clrMapOvr>
  <p:transition>
    <p:zo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1F8BFAF-9F37-47DC-AFF5-2B1D87850EDE}"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531330794"/>
      </p:ext>
    </p:extLst>
  </p:cSld>
  <p:clrMapOvr>
    <a:masterClrMapping/>
  </p:clrMapOvr>
  <p:transition>
    <p:zo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A6CDE21-6F80-492A-8603-739DD4735828}"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441676386"/>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C47EFCB-9B6E-4591-9872-88B2BA24212B}" type="slidenum">
              <a:rPr lang="en-US" altLang="zh-CN"/>
              <a:pPr>
                <a:defRPr/>
              </a:pPr>
              <a:t>‹#›</a:t>
            </a:fld>
            <a:endParaRPr lang="en-US" altLang="zh-CN"/>
          </a:p>
        </p:txBody>
      </p:sp>
    </p:spTree>
    <p:extLst>
      <p:ext uri="{BB962C8B-B14F-4D97-AF65-F5344CB8AC3E}">
        <p14:creationId xmlns:p14="http://schemas.microsoft.com/office/powerpoint/2010/main" val="1190382961"/>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4036883-A303-47C6-BC12-96B50257FC66}"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166152054"/>
      </p:ext>
    </p:extLst>
  </p:cSld>
  <p:clrMapOvr>
    <a:masterClrMapping/>
  </p:clrMapOvr>
  <p:transition>
    <p:zo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DCADB13-DE81-4172-8BEA-EAA6024EB77B}"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29490663"/>
      </p:ext>
    </p:extLst>
  </p:cSld>
  <p:clrMapOvr>
    <a:masterClrMapping/>
  </p:clrMapOvr>
  <p:transition>
    <p:zo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D44517D-163C-4F72-9FB5-70BAC37EB83A}"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114372386"/>
      </p:ext>
    </p:extLst>
  </p:cSld>
  <p:clrMapOvr>
    <a:masterClrMapping/>
  </p:clrMapOvr>
  <p:transition>
    <p:zo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177D7DB-3084-4BC7-89B8-46FBF15E8E54}"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846057758"/>
      </p:ext>
    </p:extLst>
  </p:cSld>
  <p:clrMapOvr>
    <a:masterClrMapping/>
  </p:clrMapOvr>
  <p:transition>
    <p:zo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0A6D1ED-1897-43B9-B164-F5D3F755288C}"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630417654"/>
      </p:ext>
    </p:extLst>
  </p:cSld>
  <p:clrMapOvr>
    <a:masterClrMapping/>
  </p:clrMapOvr>
  <p:transition>
    <p:zo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0FC0024-ACC5-459D-A022-A7F19E54BC1E}"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845929305"/>
      </p:ext>
    </p:extLst>
  </p:cSld>
  <p:clrMapOvr>
    <a:masterClrMapping/>
  </p:clrMapOvr>
  <p:transition>
    <p:zo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84E7F46-11DE-4A72-8F17-A4B050F2E67D}"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312018013"/>
      </p:ext>
    </p:extLst>
  </p:cSld>
  <p:clrMapOvr>
    <a:masterClrMapping/>
  </p:clrMapOvr>
  <p:transition>
    <p:zo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6AFA776-1A1B-4223-B24C-63598FE9FADE}"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558846811"/>
      </p:ext>
    </p:extLst>
  </p:cSld>
  <p:clrMapOvr>
    <a:masterClrMapping/>
  </p:clrMapOvr>
  <p:transition>
    <p:zo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11C4455-DDBA-4E64-A796-95DA8B59ED98}"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191241959"/>
      </p:ext>
    </p:extLst>
  </p:cSld>
  <p:clrMapOvr>
    <a:masterClrMapping/>
  </p:clrMapOvr>
  <p:transition>
    <p:zo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1F8BFAF-9F37-47DC-AFF5-2B1D87850EDE}"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324320667"/>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1F8BFAF-9F37-47DC-AFF5-2B1D87850EDE}"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379933636"/>
      </p:ext>
    </p:extLst>
  </p:cSld>
  <p:clrMapOvr>
    <a:masterClrMapping/>
  </p:clrMapOvr>
  <p:transition>
    <p:zo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A6CDE21-6F80-492A-8603-739DD4735828}"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477572509"/>
      </p:ext>
    </p:extLst>
  </p:cSld>
  <p:clrMapOvr>
    <a:masterClrMapping/>
  </p:clrMapOvr>
  <p:transition>
    <p:zo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4036883-A303-47C6-BC12-96B50257FC66}"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34882631"/>
      </p:ext>
    </p:extLst>
  </p:cSld>
  <p:clrMapOvr>
    <a:masterClrMapping/>
  </p:clrMapOvr>
  <p:transition>
    <p:zo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DCADB13-DE81-4172-8BEA-EAA6024EB77B}"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632455645"/>
      </p:ext>
    </p:extLst>
  </p:cSld>
  <p:clrMapOvr>
    <a:masterClrMapping/>
  </p:clrMapOvr>
  <p:transition>
    <p:zo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D44517D-163C-4F72-9FB5-70BAC37EB83A}"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911882459"/>
      </p:ext>
    </p:extLst>
  </p:cSld>
  <p:clrMapOvr>
    <a:masterClrMapping/>
  </p:clrMapOvr>
  <p:transition>
    <p:zo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177D7DB-3084-4BC7-89B8-46FBF15E8E54}"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160284236"/>
      </p:ext>
    </p:extLst>
  </p:cSld>
  <p:clrMapOvr>
    <a:masterClrMapping/>
  </p:clrMapOvr>
  <p:transition>
    <p:zoom/>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0A6D1ED-1897-43B9-B164-F5D3F755288C}"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117656881"/>
      </p:ext>
    </p:extLst>
  </p:cSld>
  <p:clrMapOvr>
    <a:masterClrMapping/>
  </p:clrMapOvr>
  <p:transition>
    <p:zoom/>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0FC0024-ACC5-459D-A022-A7F19E54BC1E}"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666907391"/>
      </p:ext>
    </p:extLst>
  </p:cSld>
  <p:clrMapOvr>
    <a:masterClrMapping/>
  </p:clrMapOvr>
  <p:transition>
    <p:zoom/>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84E7F46-11DE-4A72-8F17-A4B050F2E67D}"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13298082"/>
      </p:ext>
    </p:extLst>
  </p:cSld>
  <p:clrMapOvr>
    <a:masterClrMapping/>
  </p:clrMapOvr>
  <p:transition>
    <p:zoom/>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6AFA776-1A1B-4223-B24C-63598FE9FADE}"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232346577"/>
      </p:ext>
    </p:extLst>
  </p:cSld>
  <p:clrMapOvr>
    <a:masterClrMapping/>
  </p:clrMapOvr>
  <p:transition>
    <p:zoom/>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11C4455-DDBA-4E64-A796-95DA8B59ED98}"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466057725"/>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A6CDE21-6F80-492A-8603-739DD4735828}"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10373040"/>
      </p:ext>
    </p:extLst>
  </p:cSld>
  <p:clrMapOvr>
    <a:masterClrMapping/>
  </p:clrMapOvr>
  <p:transition>
    <p:zoom/>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1F8BFAF-9F37-47DC-AFF5-2B1D87850EDE}"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645047542"/>
      </p:ext>
    </p:extLst>
  </p:cSld>
  <p:clrMapOvr>
    <a:masterClrMapping/>
  </p:clrMapOvr>
  <p:transition>
    <p:zoom/>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A6CDE21-6F80-492A-8603-739DD4735828}"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128158961"/>
      </p:ext>
    </p:extLst>
  </p:cSld>
  <p:clrMapOvr>
    <a:masterClrMapping/>
  </p:clrMapOvr>
  <p:transition>
    <p:zoom/>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4036883-A303-47C6-BC12-96B50257FC66}"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660591299"/>
      </p:ext>
    </p:extLst>
  </p:cSld>
  <p:clrMapOvr>
    <a:masterClrMapping/>
  </p:clrMapOvr>
  <p:transition>
    <p:zoom/>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DCADB13-DE81-4172-8BEA-EAA6024EB77B}"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4718342"/>
      </p:ext>
    </p:extLst>
  </p:cSld>
  <p:clrMapOvr>
    <a:masterClrMapping/>
  </p:clrMapOvr>
  <p:transition>
    <p:zoom/>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D44517D-163C-4F72-9FB5-70BAC37EB83A}"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548015299"/>
      </p:ext>
    </p:extLst>
  </p:cSld>
  <p:clrMapOvr>
    <a:masterClrMapping/>
  </p:clrMapOvr>
  <p:transition>
    <p:zoom/>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177D7DB-3084-4BC7-89B8-46FBF15E8E54}"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194299236"/>
      </p:ext>
    </p:extLst>
  </p:cSld>
  <p:clrMapOvr>
    <a:masterClrMapping/>
  </p:clrMapOvr>
  <p:transition>
    <p:zoom/>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0A6D1ED-1897-43B9-B164-F5D3F755288C}"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57326138"/>
      </p:ext>
    </p:extLst>
  </p:cSld>
  <p:clrMapOvr>
    <a:masterClrMapping/>
  </p:clrMapOvr>
  <p:transition>
    <p:zoom/>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0FC0024-ACC5-459D-A022-A7F19E54BC1E}"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043887790"/>
      </p:ext>
    </p:extLst>
  </p:cSld>
  <p:clrMapOvr>
    <a:masterClrMapping/>
  </p:clrMapOvr>
  <p:transition>
    <p:zoom/>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84E7F46-11DE-4A72-8F17-A4B050F2E67D}"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388172831"/>
      </p:ext>
    </p:extLst>
  </p:cSld>
  <p:clrMapOvr>
    <a:masterClrMapping/>
  </p:clrMapOvr>
  <p:transition>
    <p:zoom/>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6AFA776-1A1B-4223-B24C-63598FE9FADE}"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250956918"/>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4036883-A303-47C6-BC12-96B50257FC66}"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923471542"/>
      </p:ext>
    </p:extLst>
  </p:cSld>
  <p:clrMapOvr>
    <a:masterClrMapping/>
  </p:clrMapOvr>
  <p:transition>
    <p:zoom/>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11C4455-DDBA-4E64-A796-95DA8B59ED98}"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187545378"/>
      </p:ext>
    </p:extLst>
  </p:cSld>
  <p:clrMapOvr>
    <a:masterClrMapping/>
  </p:clrMapOvr>
  <p:transition>
    <p:zoom/>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1F8BFAF-9F37-47DC-AFF5-2B1D87850EDE}"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833290695"/>
      </p:ext>
    </p:extLst>
  </p:cSld>
  <p:clrMapOvr>
    <a:masterClrMapping/>
  </p:clrMapOvr>
  <p:transition>
    <p:zoom/>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A6CDE21-6F80-492A-8603-739DD4735828}"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026505095"/>
      </p:ext>
    </p:extLst>
  </p:cSld>
  <p:clrMapOvr>
    <a:masterClrMapping/>
  </p:clrMapOvr>
  <p:transition>
    <p:zoom/>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4036883-A303-47C6-BC12-96B50257FC66}"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163571322"/>
      </p:ext>
    </p:extLst>
  </p:cSld>
  <p:clrMapOvr>
    <a:masterClrMapping/>
  </p:clrMapOvr>
  <p:transition>
    <p:zoom/>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DCADB13-DE81-4172-8BEA-EAA6024EB77B}"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171458812"/>
      </p:ext>
    </p:extLst>
  </p:cSld>
  <p:clrMapOvr>
    <a:masterClrMapping/>
  </p:clrMapOvr>
  <p:transition>
    <p:zoom/>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D44517D-163C-4F72-9FB5-70BAC37EB83A}"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282139255"/>
      </p:ext>
    </p:extLst>
  </p:cSld>
  <p:clrMapOvr>
    <a:masterClrMapping/>
  </p:clrMapOvr>
  <p:transition>
    <p:zoom/>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177D7DB-3084-4BC7-89B8-46FBF15E8E54}"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322741049"/>
      </p:ext>
    </p:extLst>
  </p:cSld>
  <p:clrMapOvr>
    <a:masterClrMapping/>
  </p:clrMapOvr>
  <p:transition>
    <p:zoom/>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0A6D1ED-1897-43B9-B164-F5D3F755288C}"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236916757"/>
      </p:ext>
    </p:extLst>
  </p:cSld>
  <p:clrMapOvr>
    <a:masterClrMapping/>
  </p:clrMapOvr>
  <p:transition>
    <p:zoom/>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0FC0024-ACC5-459D-A022-A7F19E54BC1E}"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768682406"/>
      </p:ext>
    </p:extLst>
  </p:cSld>
  <p:clrMapOvr>
    <a:masterClrMapping/>
  </p:clrMapOvr>
  <p:transition>
    <p:zoom/>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84E7F46-11DE-4A72-8F17-A4B050F2E67D}"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343781454"/>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DCADB13-DE81-4172-8BEA-EAA6024EB77B}"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823247363"/>
      </p:ext>
    </p:extLst>
  </p:cSld>
  <p:clrMapOvr>
    <a:masterClrMapping/>
  </p:clrMapOvr>
  <p:transition>
    <p:zoom/>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6AFA776-1A1B-4223-B24C-63598FE9FADE}"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893087932"/>
      </p:ext>
    </p:extLst>
  </p:cSld>
  <p:clrMapOvr>
    <a:masterClrMapping/>
  </p:clrMapOvr>
  <p:transition>
    <p:zoom/>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11C4455-DDBA-4E64-A796-95DA8B59ED98}"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363974728"/>
      </p:ext>
    </p:extLst>
  </p:cSld>
  <p:clrMapOvr>
    <a:masterClrMapping/>
  </p:clrMapOvr>
  <p:transition>
    <p:zoom/>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A65C367-C846-4CB3-8852-49A283D50918}" type="slidenum">
              <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Tree>
    <p:extLst>
      <p:ext uri="{BB962C8B-B14F-4D97-AF65-F5344CB8AC3E}">
        <p14:creationId xmlns:p14="http://schemas.microsoft.com/office/powerpoint/2010/main" val="2538602205"/>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C47EFCB-9B6E-4591-9872-88B2BA24212B}" type="slidenum">
              <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Tree>
    <p:extLst>
      <p:ext uri="{BB962C8B-B14F-4D97-AF65-F5344CB8AC3E}">
        <p14:creationId xmlns:p14="http://schemas.microsoft.com/office/powerpoint/2010/main" val="1333270700"/>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7C30DCF-BA77-438E-84E0-E479C72A8A7D}" type="slidenum">
              <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Tree>
    <p:extLst>
      <p:ext uri="{BB962C8B-B14F-4D97-AF65-F5344CB8AC3E}">
        <p14:creationId xmlns:p14="http://schemas.microsoft.com/office/powerpoint/2010/main" val="3884079748"/>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DD4D838-3982-4BDB-97C9-235ECC6440B1}" type="slidenum">
              <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Tree>
    <p:extLst>
      <p:ext uri="{BB962C8B-B14F-4D97-AF65-F5344CB8AC3E}">
        <p14:creationId xmlns:p14="http://schemas.microsoft.com/office/powerpoint/2010/main" val="1977689058"/>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7302C24-BB4F-4D72-A091-9C55BE2A927F}" type="slidenum">
              <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Tree>
    <p:extLst>
      <p:ext uri="{BB962C8B-B14F-4D97-AF65-F5344CB8AC3E}">
        <p14:creationId xmlns:p14="http://schemas.microsoft.com/office/powerpoint/2010/main" val="306090990"/>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5D8B7E9-FA9F-48FF-BCD7-6E82F170D621}" type="slidenum">
              <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Tree>
    <p:extLst>
      <p:ext uri="{BB962C8B-B14F-4D97-AF65-F5344CB8AC3E}">
        <p14:creationId xmlns:p14="http://schemas.microsoft.com/office/powerpoint/2010/main" val="454946129"/>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FA878B9-2490-400C-8F27-090ED89B53B8}" type="slidenum">
              <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Tree>
    <p:extLst>
      <p:ext uri="{BB962C8B-B14F-4D97-AF65-F5344CB8AC3E}">
        <p14:creationId xmlns:p14="http://schemas.microsoft.com/office/powerpoint/2010/main" val="1981127783"/>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783BD00-AE5E-405F-A3D3-30B53282EBDB}" type="slidenum">
              <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Tree>
    <p:extLst>
      <p:ext uri="{BB962C8B-B14F-4D97-AF65-F5344CB8AC3E}">
        <p14:creationId xmlns:p14="http://schemas.microsoft.com/office/powerpoint/2010/main" val="230716523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D44517D-163C-4F72-9FB5-70BAC37EB83A}" type="slidenum">
              <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70217566"/>
      </p:ext>
    </p:extLst>
  </p:cSld>
  <p:clrMapOvr>
    <a:masterClrMapping/>
  </p:clrMapOvr>
  <p:transition>
    <p:zoom/>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54A7B8C-7AF6-44BB-9CA8-787DE8EDF590}" type="slidenum">
              <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Tree>
    <p:extLst>
      <p:ext uri="{BB962C8B-B14F-4D97-AF65-F5344CB8AC3E}">
        <p14:creationId xmlns:p14="http://schemas.microsoft.com/office/powerpoint/2010/main" val="3247061625"/>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705DAF6-2AFD-4424-94BB-EBF84EF4B4C7}" type="slidenum">
              <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Tree>
    <p:extLst>
      <p:ext uri="{BB962C8B-B14F-4D97-AF65-F5344CB8AC3E}">
        <p14:creationId xmlns:p14="http://schemas.microsoft.com/office/powerpoint/2010/main" val="3028885581"/>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FC67E88-69B2-4920-BAE5-DD83FA7FFCE5}" type="slidenum">
              <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Tree>
    <p:extLst>
      <p:ext uri="{BB962C8B-B14F-4D97-AF65-F5344CB8AC3E}">
        <p14:creationId xmlns:p14="http://schemas.microsoft.com/office/powerpoint/2010/main" val="3310649248"/>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5.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6.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7.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8.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9.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9.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92025" y="26517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sp>
        <p:nvSpPr>
          <p:cNvPr id="2" name="Title Placeholder 1"/>
          <p:cNvSpPr>
            <a:spLocks noGrp="1"/>
          </p:cNvSpPr>
          <p:nvPr>
            <p:ph type="title"/>
          </p:nvPr>
        </p:nvSpPr>
        <p:spPr>
          <a:xfrm>
            <a:off x="390906" y="448056"/>
            <a:ext cx="5157216" cy="640080"/>
          </a:xfrm>
          <a:prstGeom prst="rect">
            <a:avLst/>
          </a:prstGeom>
        </p:spPr>
        <p:txBody>
          <a:bodyPr vert="horz" lIns="91440" tIns="45720" rIns="91440" bIns="45720" rtlCol="0" anchor="b" anchorCtr="0">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04622" y="1435608"/>
            <a:ext cx="3312414" cy="3977640"/>
          </a:xfrm>
          <a:prstGeom prst="rect">
            <a:avLst/>
          </a:prstGeom>
        </p:spPr>
        <p:txBody>
          <a:bodyPr vert="horz" lIns="91440" tIns="45720" rIns="91440" bIns="45720" rtlCol="0">
            <a:normAutofit/>
          </a:bodyPr>
          <a:lstStyle/>
          <a:p>
            <a:pPr lvl="0"/>
            <a:r>
              <a:rPr lang="en-US" dirty="0"/>
              <a:t>Edit Master text styles</a:t>
            </a:r>
          </a:p>
          <a:p>
            <a:pPr marL="171450" lvl="0" indent="-171450" algn="l" defTabSz="685800" rtl="0" eaLnBrk="1" latinLnBrk="0" hangingPunct="1">
              <a:lnSpc>
                <a:spcPct val="90000"/>
              </a:lnSpc>
              <a:spcBef>
                <a:spcPct val="30000"/>
              </a:spcBef>
              <a:buFont typeface="Arial" panose="020B0604020202020204" pitchFamily="34" charset="0"/>
              <a:buChar char="•"/>
            </a:pPr>
            <a:r>
              <a:rPr lang="en-US" dirty="0"/>
              <a:t>Second level</a:t>
            </a:r>
          </a:p>
          <a:p>
            <a:pPr marL="514350" lvl="1" indent="-171450" algn="l" defTabSz="685800" rtl="0" eaLnBrk="1" latinLnBrk="0" hangingPunct="1">
              <a:lnSpc>
                <a:spcPct val="90000"/>
              </a:lnSpc>
              <a:spcBef>
                <a:spcPct val="30000"/>
              </a:spcBef>
              <a:buFont typeface="Arial" panose="020B0604020202020204" pitchFamily="34" charset="0"/>
              <a:buChar char="•"/>
            </a:pPr>
            <a:r>
              <a:rPr lang="en-US" dirty="0"/>
              <a:t>Third level</a:t>
            </a:r>
          </a:p>
          <a:p>
            <a:pPr marL="857250" lvl="2" indent="-171450" algn="l" defTabSz="685800" rtl="0" eaLnBrk="1" latinLnBrk="0" hangingPunct="1">
              <a:lnSpc>
                <a:spcPct val="90000"/>
              </a:lnSpc>
              <a:spcBef>
                <a:spcPct val="30000"/>
              </a:spcBef>
              <a:buFont typeface="Arial" panose="020B0604020202020204" pitchFamily="34" charset="0"/>
              <a:buChar char="•"/>
            </a:pPr>
            <a:r>
              <a:rPr lang="en-US" dirty="0"/>
              <a:t>Fourth level</a:t>
            </a:r>
          </a:p>
          <a:p>
            <a:pPr marL="1200150" lvl="3" indent="-171450" algn="l" defTabSz="685800" rtl="0" eaLnBrk="1" latinLnBrk="0" hangingPunct="1">
              <a:lnSpc>
                <a:spcPct val="90000"/>
              </a:lnSpc>
              <a:spcBef>
                <a:spcPct val="30000"/>
              </a:spcBef>
              <a:buFont typeface="Arial" panose="020B0604020202020204" pitchFamily="34" charset="0"/>
              <a:buChar char="•"/>
            </a:pPr>
            <a:r>
              <a:rPr lang="en-US" dirty="0"/>
              <a:t>Fifth level</a:t>
            </a:r>
          </a:p>
        </p:txBody>
      </p:sp>
      <p:sp>
        <p:nvSpPr>
          <p:cNvPr id="4" name="Date Placeholder 3"/>
          <p:cNvSpPr>
            <a:spLocks noGrp="1"/>
          </p:cNvSpPr>
          <p:nvPr>
            <p:ph type="dt" sz="half" idx="2"/>
          </p:nvPr>
        </p:nvSpPr>
        <p:spPr>
          <a:xfrm>
            <a:off x="404622" y="6203955"/>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4/25/21</a:t>
            </a:fld>
            <a:endParaRPr lang="en-US" dirty="0"/>
          </a:p>
        </p:txBody>
      </p:sp>
      <p:sp>
        <p:nvSpPr>
          <p:cNvPr id="5" name="Footer Placeholder 4"/>
          <p:cNvSpPr>
            <a:spLocks noGrp="1"/>
          </p:cNvSpPr>
          <p:nvPr>
            <p:ph type="ftr" sz="quarter" idx="3"/>
          </p:nvPr>
        </p:nvSpPr>
        <p:spPr>
          <a:xfrm>
            <a:off x="3486150" y="6203955"/>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281928" y="6203955"/>
            <a:ext cx="2457450" cy="365125"/>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453326" y="1196392"/>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760" r:id="rId4"/>
  </p:sldLayoutIdLst>
  <p:txStyles>
    <p:titleStyle>
      <a:lvl1pPr algn="l" defTabSz="685800" rtl="0" eaLnBrk="1" latinLnBrk="0" hangingPunct="1">
        <a:spcBef>
          <a:spcPct val="0"/>
        </a:spcBef>
        <a:buNone/>
        <a:defRPr sz="2100" kern="1200">
          <a:solidFill>
            <a:schemeClr val="tx1"/>
          </a:solidFill>
          <a:latin typeface="+mj-lt"/>
          <a:ea typeface="+mj-ea"/>
          <a:cs typeface="+mj-cs"/>
        </a:defRPr>
      </a:lvl1pPr>
    </p:titleStyle>
    <p:bodyStyle>
      <a:lvl1pPr marL="0" indent="0" algn="l" defTabSz="685800" rtl="0" eaLnBrk="1" latinLnBrk="0" hangingPunct="1">
        <a:lnSpc>
          <a:spcPct val="150000"/>
        </a:lnSpc>
        <a:spcBef>
          <a:spcPts val="750"/>
        </a:spcBef>
        <a:spcAft>
          <a:spcPts val="900"/>
        </a:spcAft>
        <a:buFontTx/>
        <a:buNone/>
        <a:defRPr lang="en-US" sz="900" kern="1200" dirty="0">
          <a:solidFill>
            <a:schemeClr val="tx1"/>
          </a:solidFill>
          <a:latin typeface="+mn-lt"/>
          <a:ea typeface="+mn-ea"/>
          <a:cs typeface="+mn-cs"/>
        </a:defRPr>
      </a:lvl1pPr>
      <a:lvl2pPr marL="1714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2pPr>
      <a:lvl3pPr marL="5143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3pPr>
      <a:lvl4pPr marL="8572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4pPr>
      <a:lvl5pPr marL="12001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微软雅黑 Light" panose="020B0502040204020203" pitchFamily="34" charset="-122"/>
                <a:ea typeface="微软雅黑 Light" panose="020B0502040204020203"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微软雅黑 Light" panose="020B0502040204020203" pitchFamily="34" charset="-122"/>
                <a:ea typeface="微软雅黑 Light" panose="020B0502040204020203"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微软雅黑 Light" panose="020B0502040204020203" pitchFamily="34" charset="-122"/>
                <a:ea typeface="微软雅黑 Light" panose="020B0502040204020203" pitchFamily="34" charset="-122"/>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65B79D1-103F-4BB9-B562-7C32F1F07BE5}" type="slidenum">
              <a:rPr kumimoji="1" lang="en-US" altLang="zh-CN" sz="1400" b="0" i="0" u="none" strike="noStrike" kern="1200" cap="none" spc="0" normalizeH="0" baseline="0" noProof="0" smtClean="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19995225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ransition>
    <p:zoom/>
  </p:transition>
  <p:txStyles>
    <p:titleStyle>
      <a:lvl1pPr algn="ctr" rtl="0" eaLnBrk="0" fontAlgn="base" hangingPunct="0">
        <a:spcBef>
          <a:spcPct val="0"/>
        </a:spcBef>
        <a:spcAft>
          <a:spcPct val="0"/>
        </a:spcAft>
        <a:defRPr kumimoji="1" sz="4400">
          <a:solidFill>
            <a:schemeClr val="tx2"/>
          </a:solidFill>
          <a:latin typeface="微软雅黑 Light" panose="020B0502040204020203" pitchFamily="34" charset="-122"/>
          <a:ea typeface="微软雅黑 Light" panose="020B0502040204020203" pitchFamily="34" charset="-122"/>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微软雅黑 Light" panose="020B0502040204020203" pitchFamily="34" charset="-122"/>
          <a:ea typeface="微软雅黑 Light" panose="020B0502040204020203" pitchFamily="34" charset="-122"/>
          <a:cs typeface="+mn-cs"/>
        </a:defRPr>
      </a:lvl1pPr>
      <a:lvl2pPr marL="742950" indent="-285750" algn="l" rtl="0" eaLnBrk="0" fontAlgn="base" hangingPunct="0">
        <a:spcBef>
          <a:spcPct val="20000"/>
        </a:spcBef>
        <a:spcAft>
          <a:spcPct val="0"/>
        </a:spcAft>
        <a:buChar char="–"/>
        <a:defRPr kumimoji="1" sz="2800">
          <a:solidFill>
            <a:schemeClr val="tx1"/>
          </a:solidFill>
          <a:latin typeface="微软雅黑 Light" panose="020B0502040204020203" pitchFamily="34" charset="-122"/>
          <a:ea typeface="微软雅黑 Light" panose="020B0502040204020203" pitchFamily="34" charset="-122"/>
        </a:defRPr>
      </a:lvl2pPr>
      <a:lvl3pPr marL="1143000" indent="-228600" algn="l" rtl="0" eaLnBrk="0" fontAlgn="base" hangingPunct="0">
        <a:spcBef>
          <a:spcPct val="20000"/>
        </a:spcBef>
        <a:spcAft>
          <a:spcPct val="0"/>
        </a:spcAft>
        <a:buChar char="•"/>
        <a:defRPr kumimoji="1" sz="2400">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ct val="20000"/>
        </a:spcBef>
        <a:spcAft>
          <a:spcPct val="0"/>
        </a:spcAft>
        <a:buChar char="–"/>
        <a:defRPr kumimoji="1" sz="20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har char="»"/>
        <a:defRPr kumimoji="1" sz="20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微软雅黑 Light" panose="020B0502040204020203" pitchFamily="34" charset="-122"/>
                <a:ea typeface="微软雅黑 Light" panose="020B0502040204020203"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微软雅黑 Light" panose="020B0502040204020203" pitchFamily="34" charset="-122"/>
                <a:ea typeface="微软雅黑 Light" panose="020B0502040204020203"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微软雅黑 Light" panose="020B0502040204020203" pitchFamily="34" charset="-122"/>
                <a:ea typeface="微软雅黑 Light" panose="020B0502040204020203" pitchFamily="34" charset="-122"/>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65B79D1-103F-4BB9-B562-7C32F1F07BE5}" type="slidenum">
              <a:rPr kumimoji="1" lang="en-US" altLang="zh-CN" sz="1400" b="0" i="0" u="none" strike="noStrike" kern="1200" cap="none" spc="0" normalizeH="0" baseline="0" noProof="0" smtClean="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94919377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p:zoom/>
  </p:transition>
  <p:txStyles>
    <p:titleStyle>
      <a:lvl1pPr algn="ctr" rtl="0" eaLnBrk="0" fontAlgn="base" hangingPunct="0">
        <a:spcBef>
          <a:spcPct val="0"/>
        </a:spcBef>
        <a:spcAft>
          <a:spcPct val="0"/>
        </a:spcAft>
        <a:defRPr kumimoji="1" sz="4400">
          <a:solidFill>
            <a:schemeClr val="tx2"/>
          </a:solidFill>
          <a:latin typeface="微软雅黑 Light" panose="020B0502040204020203" pitchFamily="34" charset="-122"/>
          <a:ea typeface="微软雅黑 Light" panose="020B0502040204020203" pitchFamily="34" charset="-122"/>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微软雅黑 Light" panose="020B0502040204020203" pitchFamily="34" charset="-122"/>
          <a:ea typeface="微软雅黑 Light" panose="020B0502040204020203" pitchFamily="34" charset="-122"/>
          <a:cs typeface="+mn-cs"/>
        </a:defRPr>
      </a:lvl1pPr>
      <a:lvl2pPr marL="742950" indent="-285750" algn="l" rtl="0" eaLnBrk="0" fontAlgn="base" hangingPunct="0">
        <a:spcBef>
          <a:spcPct val="20000"/>
        </a:spcBef>
        <a:spcAft>
          <a:spcPct val="0"/>
        </a:spcAft>
        <a:buChar char="–"/>
        <a:defRPr kumimoji="1" sz="2800">
          <a:solidFill>
            <a:schemeClr val="tx1"/>
          </a:solidFill>
          <a:latin typeface="微软雅黑 Light" panose="020B0502040204020203" pitchFamily="34" charset="-122"/>
          <a:ea typeface="微软雅黑 Light" panose="020B0502040204020203" pitchFamily="34" charset="-122"/>
        </a:defRPr>
      </a:lvl2pPr>
      <a:lvl3pPr marL="1143000" indent="-228600" algn="l" rtl="0" eaLnBrk="0" fontAlgn="base" hangingPunct="0">
        <a:spcBef>
          <a:spcPct val="20000"/>
        </a:spcBef>
        <a:spcAft>
          <a:spcPct val="0"/>
        </a:spcAft>
        <a:buChar char="•"/>
        <a:defRPr kumimoji="1" sz="2400">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ct val="20000"/>
        </a:spcBef>
        <a:spcAft>
          <a:spcPct val="0"/>
        </a:spcAft>
        <a:buChar char="–"/>
        <a:defRPr kumimoji="1" sz="20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har char="»"/>
        <a:defRPr kumimoji="1" sz="20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微软雅黑 Light" panose="020B0502040204020203" pitchFamily="34" charset="-122"/>
                <a:ea typeface="微软雅黑 Light" panose="020B0502040204020203"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微软雅黑 Light" panose="020B0502040204020203" pitchFamily="34" charset="-122"/>
                <a:ea typeface="微软雅黑 Light" panose="020B0502040204020203"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微软雅黑 Light" panose="020B0502040204020203" pitchFamily="34" charset="-122"/>
                <a:ea typeface="微软雅黑 Light" panose="020B0502040204020203" pitchFamily="34" charset="-122"/>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65B79D1-103F-4BB9-B562-7C32F1F07BE5}" type="slidenum">
              <a:rPr kumimoji="1" lang="en-US" altLang="zh-CN" sz="1400" b="0" i="0" u="none" strike="noStrike" kern="1200" cap="none" spc="0" normalizeH="0" baseline="0" noProof="0" smtClean="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54827456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ransition>
    <p:zoom/>
  </p:transition>
  <p:txStyles>
    <p:titleStyle>
      <a:lvl1pPr algn="ctr" rtl="0" eaLnBrk="0" fontAlgn="base" hangingPunct="0">
        <a:spcBef>
          <a:spcPct val="0"/>
        </a:spcBef>
        <a:spcAft>
          <a:spcPct val="0"/>
        </a:spcAft>
        <a:defRPr kumimoji="1" sz="4400">
          <a:solidFill>
            <a:schemeClr val="tx2"/>
          </a:solidFill>
          <a:latin typeface="微软雅黑 Light" panose="020B0502040204020203" pitchFamily="34" charset="-122"/>
          <a:ea typeface="微软雅黑 Light" panose="020B0502040204020203" pitchFamily="34" charset="-122"/>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微软雅黑 Light" panose="020B0502040204020203" pitchFamily="34" charset="-122"/>
          <a:ea typeface="微软雅黑 Light" panose="020B0502040204020203" pitchFamily="34" charset="-122"/>
          <a:cs typeface="+mn-cs"/>
        </a:defRPr>
      </a:lvl1pPr>
      <a:lvl2pPr marL="742950" indent="-285750" algn="l" rtl="0" eaLnBrk="0" fontAlgn="base" hangingPunct="0">
        <a:spcBef>
          <a:spcPct val="20000"/>
        </a:spcBef>
        <a:spcAft>
          <a:spcPct val="0"/>
        </a:spcAft>
        <a:buChar char="–"/>
        <a:defRPr kumimoji="1" sz="2800">
          <a:solidFill>
            <a:schemeClr val="tx1"/>
          </a:solidFill>
          <a:latin typeface="微软雅黑 Light" panose="020B0502040204020203" pitchFamily="34" charset="-122"/>
          <a:ea typeface="微软雅黑 Light" panose="020B0502040204020203" pitchFamily="34" charset="-122"/>
        </a:defRPr>
      </a:lvl2pPr>
      <a:lvl3pPr marL="1143000" indent="-228600" algn="l" rtl="0" eaLnBrk="0" fontAlgn="base" hangingPunct="0">
        <a:spcBef>
          <a:spcPct val="20000"/>
        </a:spcBef>
        <a:spcAft>
          <a:spcPct val="0"/>
        </a:spcAft>
        <a:buChar char="•"/>
        <a:defRPr kumimoji="1" sz="2400">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ct val="20000"/>
        </a:spcBef>
        <a:spcAft>
          <a:spcPct val="0"/>
        </a:spcAft>
        <a:buChar char="–"/>
        <a:defRPr kumimoji="1" sz="20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har char="»"/>
        <a:defRPr kumimoji="1" sz="20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微软雅黑 Light" panose="020B0502040204020203" pitchFamily="34" charset="-122"/>
                <a:ea typeface="微软雅黑 Light" panose="020B0502040204020203"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微软雅黑 Light" panose="020B0502040204020203" pitchFamily="34" charset="-122"/>
                <a:ea typeface="微软雅黑 Light" panose="020B0502040204020203"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微软雅黑 Light" panose="020B0502040204020203" pitchFamily="34" charset="-122"/>
                <a:ea typeface="微软雅黑 Light" panose="020B0502040204020203" pitchFamily="34" charset="-122"/>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65B79D1-103F-4BB9-B562-7C32F1F07BE5}" type="slidenum">
              <a:rPr kumimoji="1" lang="en-US" altLang="zh-CN" sz="1400" b="0" i="0" u="none" strike="noStrike" kern="1200" cap="none" spc="0" normalizeH="0" baseline="0" noProof="0" smtClean="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50176542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ransition>
    <p:zoom/>
  </p:transition>
  <p:txStyles>
    <p:titleStyle>
      <a:lvl1pPr algn="ctr" rtl="0" eaLnBrk="0" fontAlgn="base" hangingPunct="0">
        <a:spcBef>
          <a:spcPct val="0"/>
        </a:spcBef>
        <a:spcAft>
          <a:spcPct val="0"/>
        </a:spcAft>
        <a:defRPr kumimoji="1" sz="4400">
          <a:solidFill>
            <a:schemeClr val="tx2"/>
          </a:solidFill>
          <a:latin typeface="微软雅黑 Light" panose="020B0502040204020203" pitchFamily="34" charset="-122"/>
          <a:ea typeface="微软雅黑 Light" panose="020B0502040204020203" pitchFamily="34" charset="-122"/>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微软雅黑 Light" panose="020B0502040204020203" pitchFamily="34" charset="-122"/>
          <a:ea typeface="微软雅黑 Light" panose="020B0502040204020203" pitchFamily="34" charset="-122"/>
          <a:cs typeface="+mn-cs"/>
        </a:defRPr>
      </a:lvl1pPr>
      <a:lvl2pPr marL="742950" indent="-285750" algn="l" rtl="0" eaLnBrk="0" fontAlgn="base" hangingPunct="0">
        <a:spcBef>
          <a:spcPct val="20000"/>
        </a:spcBef>
        <a:spcAft>
          <a:spcPct val="0"/>
        </a:spcAft>
        <a:buChar char="–"/>
        <a:defRPr kumimoji="1" sz="2800">
          <a:solidFill>
            <a:schemeClr val="tx1"/>
          </a:solidFill>
          <a:latin typeface="微软雅黑 Light" panose="020B0502040204020203" pitchFamily="34" charset="-122"/>
          <a:ea typeface="微软雅黑 Light" panose="020B0502040204020203" pitchFamily="34" charset="-122"/>
        </a:defRPr>
      </a:lvl2pPr>
      <a:lvl3pPr marL="1143000" indent="-228600" algn="l" rtl="0" eaLnBrk="0" fontAlgn="base" hangingPunct="0">
        <a:spcBef>
          <a:spcPct val="20000"/>
        </a:spcBef>
        <a:spcAft>
          <a:spcPct val="0"/>
        </a:spcAft>
        <a:buChar char="•"/>
        <a:defRPr kumimoji="1" sz="2400">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ct val="20000"/>
        </a:spcBef>
        <a:spcAft>
          <a:spcPct val="0"/>
        </a:spcAft>
        <a:buChar char="–"/>
        <a:defRPr kumimoji="1" sz="20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har char="»"/>
        <a:defRPr kumimoji="1" sz="20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微软雅黑 Light" panose="020B0502040204020203" pitchFamily="34" charset="-122"/>
                <a:ea typeface="微软雅黑 Light" panose="020B0502040204020203"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微软雅黑 Light" panose="020B0502040204020203" pitchFamily="34" charset="-122"/>
                <a:ea typeface="微软雅黑 Light" panose="020B0502040204020203"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微软雅黑 Light" panose="020B0502040204020203" pitchFamily="34" charset="-122"/>
                <a:ea typeface="微软雅黑 Light" panose="020B0502040204020203" pitchFamily="34" charset="-122"/>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65B79D1-103F-4BB9-B562-7C32F1F07BE5}" type="slidenum">
              <a:rPr kumimoji="1" lang="en-US" altLang="zh-CN" sz="1400" b="0" i="0" u="none" strike="noStrike" kern="1200" cap="none" spc="0" normalizeH="0" baseline="0" noProof="0" smtClean="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0311012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ransition>
    <p:zoom/>
  </p:transition>
  <p:txStyles>
    <p:titleStyle>
      <a:lvl1pPr algn="ctr" rtl="0" eaLnBrk="0" fontAlgn="base" hangingPunct="0">
        <a:spcBef>
          <a:spcPct val="0"/>
        </a:spcBef>
        <a:spcAft>
          <a:spcPct val="0"/>
        </a:spcAft>
        <a:defRPr kumimoji="1" sz="4400">
          <a:solidFill>
            <a:schemeClr val="tx2"/>
          </a:solidFill>
          <a:latin typeface="微软雅黑 Light" panose="020B0502040204020203" pitchFamily="34" charset="-122"/>
          <a:ea typeface="微软雅黑 Light" panose="020B0502040204020203" pitchFamily="34" charset="-122"/>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微软雅黑 Light" panose="020B0502040204020203" pitchFamily="34" charset="-122"/>
          <a:ea typeface="微软雅黑 Light" panose="020B0502040204020203" pitchFamily="34" charset="-122"/>
          <a:cs typeface="+mn-cs"/>
        </a:defRPr>
      </a:lvl1pPr>
      <a:lvl2pPr marL="742950" indent="-285750" algn="l" rtl="0" eaLnBrk="0" fontAlgn="base" hangingPunct="0">
        <a:spcBef>
          <a:spcPct val="20000"/>
        </a:spcBef>
        <a:spcAft>
          <a:spcPct val="0"/>
        </a:spcAft>
        <a:buChar char="–"/>
        <a:defRPr kumimoji="1" sz="2800">
          <a:solidFill>
            <a:schemeClr val="tx1"/>
          </a:solidFill>
          <a:latin typeface="微软雅黑 Light" panose="020B0502040204020203" pitchFamily="34" charset="-122"/>
          <a:ea typeface="微软雅黑 Light" panose="020B0502040204020203" pitchFamily="34" charset="-122"/>
        </a:defRPr>
      </a:lvl2pPr>
      <a:lvl3pPr marL="1143000" indent="-228600" algn="l" rtl="0" eaLnBrk="0" fontAlgn="base" hangingPunct="0">
        <a:spcBef>
          <a:spcPct val="20000"/>
        </a:spcBef>
        <a:spcAft>
          <a:spcPct val="0"/>
        </a:spcAft>
        <a:buChar char="•"/>
        <a:defRPr kumimoji="1" sz="2400">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ct val="20000"/>
        </a:spcBef>
        <a:spcAft>
          <a:spcPct val="0"/>
        </a:spcAft>
        <a:buChar char="–"/>
        <a:defRPr kumimoji="1" sz="20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har char="»"/>
        <a:defRPr kumimoji="1" sz="20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微软雅黑 Light" panose="020B0502040204020203" pitchFamily="34" charset="-122"/>
                <a:ea typeface="微软雅黑 Light" panose="020B0502040204020203"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微软雅黑 Light" panose="020B0502040204020203" pitchFamily="34" charset="-122"/>
                <a:ea typeface="微软雅黑 Light" panose="020B0502040204020203"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微软雅黑 Light" panose="020B0502040204020203" pitchFamily="34" charset="-122"/>
                <a:ea typeface="微软雅黑 Light" panose="020B0502040204020203" pitchFamily="34" charset="-122"/>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65B79D1-103F-4BB9-B562-7C32F1F07BE5}" type="slidenum">
              <a:rPr kumimoji="1" lang="en-US" altLang="zh-CN" sz="1400" b="0" i="0" u="none" strike="noStrike" kern="1200" cap="none" spc="0" normalizeH="0" baseline="0" noProof="0" smtClean="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53741445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ransition>
    <p:zoom/>
  </p:transition>
  <p:txStyles>
    <p:titleStyle>
      <a:lvl1pPr algn="ctr" rtl="0" eaLnBrk="0" fontAlgn="base" hangingPunct="0">
        <a:spcBef>
          <a:spcPct val="0"/>
        </a:spcBef>
        <a:spcAft>
          <a:spcPct val="0"/>
        </a:spcAft>
        <a:defRPr kumimoji="1" sz="4400">
          <a:solidFill>
            <a:schemeClr val="tx2"/>
          </a:solidFill>
          <a:latin typeface="微软雅黑 Light" panose="020B0502040204020203" pitchFamily="34" charset="-122"/>
          <a:ea typeface="微软雅黑 Light" panose="020B0502040204020203" pitchFamily="34" charset="-122"/>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微软雅黑 Light" panose="020B0502040204020203" pitchFamily="34" charset="-122"/>
          <a:ea typeface="微软雅黑 Light" panose="020B0502040204020203" pitchFamily="34" charset="-122"/>
          <a:cs typeface="+mn-cs"/>
        </a:defRPr>
      </a:lvl1pPr>
      <a:lvl2pPr marL="742950" indent="-285750" algn="l" rtl="0" eaLnBrk="0" fontAlgn="base" hangingPunct="0">
        <a:spcBef>
          <a:spcPct val="20000"/>
        </a:spcBef>
        <a:spcAft>
          <a:spcPct val="0"/>
        </a:spcAft>
        <a:buChar char="–"/>
        <a:defRPr kumimoji="1" sz="2800">
          <a:solidFill>
            <a:schemeClr val="tx1"/>
          </a:solidFill>
          <a:latin typeface="微软雅黑 Light" panose="020B0502040204020203" pitchFamily="34" charset="-122"/>
          <a:ea typeface="微软雅黑 Light" panose="020B0502040204020203" pitchFamily="34" charset="-122"/>
        </a:defRPr>
      </a:lvl2pPr>
      <a:lvl3pPr marL="1143000" indent="-228600" algn="l" rtl="0" eaLnBrk="0" fontAlgn="base" hangingPunct="0">
        <a:spcBef>
          <a:spcPct val="20000"/>
        </a:spcBef>
        <a:spcAft>
          <a:spcPct val="0"/>
        </a:spcAft>
        <a:buChar char="•"/>
        <a:defRPr kumimoji="1" sz="2400">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ct val="20000"/>
        </a:spcBef>
        <a:spcAft>
          <a:spcPct val="0"/>
        </a:spcAft>
        <a:buChar char="–"/>
        <a:defRPr kumimoji="1" sz="20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har char="»"/>
        <a:defRPr kumimoji="1" sz="20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微软雅黑 Light" panose="020B0502040204020203" pitchFamily="34" charset="-122"/>
                <a:ea typeface="微软雅黑 Light" panose="020B0502040204020203"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微软雅黑 Light" panose="020B0502040204020203" pitchFamily="34" charset="-122"/>
                <a:ea typeface="微软雅黑 Light" panose="020B0502040204020203"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微软雅黑 Light" panose="020B0502040204020203" pitchFamily="34" charset="-122"/>
                <a:ea typeface="微软雅黑 Light" panose="020B0502040204020203" pitchFamily="34" charset="-122"/>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65B79D1-103F-4BB9-B562-7C32F1F07BE5}" type="slidenum">
              <a:rPr kumimoji="1" lang="en-US" altLang="zh-CN" sz="1400" b="0" i="0" u="none" strike="noStrike" kern="1200" cap="none" spc="0" normalizeH="0" baseline="0" noProof="0" smtClean="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19331562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ransition>
    <p:zoom/>
  </p:transition>
  <p:txStyles>
    <p:titleStyle>
      <a:lvl1pPr algn="ctr" rtl="0" eaLnBrk="0" fontAlgn="base" hangingPunct="0">
        <a:spcBef>
          <a:spcPct val="0"/>
        </a:spcBef>
        <a:spcAft>
          <a:spcPct val="0"/>
        </a:spcAft>
        <a:defRPr kumimoji="1" sz="4400">
          <a:solidFill>
            <a:schemeClr val="tx2"/>
          </a:solidFill>
          <a:latin typeface="微软雅黑 Light" panose="020B0502040204020203" pitchFamily="34" charset="-122"/>
          <a:ea typeface="微软雅黑 Light" panose="020B0502040204020203" pitchFamily="34" charset="-122"/>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微软雅黑 Light" panose="020B0502040204020203" pitchFamily="34" charset="-122"/>
          <a:ea typeface="微软雅黑 Light" panose="020B0502040204020203" pitchFamily="34" charset="-122"/>
          <a:cs typeface="+mn-cs"/>
        </a:defRPr>
      </a:lvl1pPr>
      <a:lvl2pPr marL="742950" indent="-285750" algn="l" rtl="0" eaLnBrk="0" fontAlgn="base" hangingPunct="0">
        <a:spcBef>
          <a:spcPct val="20000"/>
        </a:spcBef>
        <a:spcAft>
          <a:spcPct val="0"/>
        </a:spcAft>
        <a:buChar char="–"/>
        <a:defRPr kumimoji="1" sz="2800">
          <a:solidFill>
            <a:schemeClr val="tx1"/>
          </a:solidFill>
          <a:latin typeface="微软雅黑 Light" panose="020B0502040204020203" pitchFamily="34" charset="-122"/>
          <a:ea typeface="微软雅黑 Light" panose="020B0502040204020203" pitchFamily="34" charset="-122"/>
        </a:defRPr>
      </a:lvl2pPr>
      <a:lvl3pPr marL="1143000" indent="-228600" algn="l" rtl="0" eaLnBrk="0" fontAlgn="base" hangingPunct="0">
        <a:spcBef>
          <a:spcPct val="20000"/>
        </a:spcBef>
        <a:spcAft>
          <a:spcPct val="0"/>
        </a:spcAft>
        <a:buChar char="•"/>
        <a:defRPr kumimoji="1" sz="2400">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ct val="20000"/>
        </a:spcBef>
        <a:spcAft>
          <a:spcPct val="0"/>
        </a:spcAft>
        <a:buChar char="–"/>
        <a:defRPr kumimoji="1" sz="20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har char="»"/>
        <a:defRPr kumimoji="1" sz="20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8944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b="0">
                <a:solidFill>
                  <a:schemeClr val="tx1"/>
                </a:solidFill>
                <a:effectLst/>
                <a:ea typeface="微软雅黑 Light" panose="020B0502040204020203"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18944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solidFill>
                  <a:schemeClr val="tx1"/>
                </a:solidFill>
                <a:effectLst/>
                <a:ea typeface="微软雅黑 Light" panose="020B0502040204020203"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18944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solidFill>
                  <a:schemeClr val="tx1"/>
                </a:solidFill>
                <a:ea typeface="微软雅黑 Light" panose="020B0502040204020203" pitchFamily="34" charset="-122"/>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EB3D570-8091-4275-9DDB-B79F32E0E4CD}" type="slidenum">
              <a:rPr kumimoji="1" lang="en-US" altLang="zh-CN" sz="1400" b="0" i="0" u="none" strike="noStrike" kern="1200" cap="none" spc="0" normalizeH="0" baseline="0" noProof="0" smtClean="0">
                <a:ln>
                  <a:noFill/>
                </a:ln>
                <a:solidFill>
                  <a:srgbClr val="0000FF"/>
                </a:solidFill>
                <a:effectLst/>
                <a:uLnTx/>
                <a:uFillTx/>
                <a:latin typeface="Times New Roman" panose="02020603050405020304" pitchFamily="18" charset="0"/>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Tree>
    <p:extLst>
      <p:ext uri="{BB962C8B-B14F-4D97-AF65-F5344CB8AC3E}">
        <p14:creationId xmlns:p14="http://schemas.microsoft.com/office/powerpoint/2010/main" val="112858260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ransition/>
  <p:hf hdr="0" ftr="0" dt="0"/>
  <p:txStyles>
    <p:titleStyle>
      <a:lvl1pPr algn="ctr" rtl="0" eaLnBrk="0" fontAlgn="base" hangingPunct="0">
        <a:spcBef>
          <a:spcPct val="0"/>
        </a:spcBef>
        <a:spcAft>
          <a:spcPct val="0"/>
        </a:spcAft>
        <a:defRPr kumimoji="1" sz="4400">
          <a:solidFill>
            <a:schemeClr val="tx2"/>
          </a:solidFill>
          <a:latin typeface="+mj-lt"/>
          <a:ea typeface="微软雅黑 Light" panose="020B0502040204020203" pitchFamily="34" charset="-122"/>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微软雅黑 Light" panose="020B0502040204020203" pitchFamily="34" charset="-122"/>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微软雅黑 Light" panose="020B0502040204020203" pitchFamily="34" charset="-122"/>
        </a:defRPr>
      </a:lvl2pPr>
      <a:lvl3pPr marL="1143000" indent="-228600" algn="l" rtl="0" eaLnBrk="0" fontAlgn="base" hangingPunct="0">
        <a:spcBef>
          <a:spcPct val="20000"/>
        </a:spcBef>
        <a:spcAft>
          <a:spcPct val="0"/>
        </a:spcAft>
        <a:buChar char="•"/>
        <a:defRPr kumimoji="1" sz="2400">
          <a:solidFill>
            <a:schemeClr val="tx1"/>
          </a:solidFill>
          <a:latin typeface="+mn-lt"/>
          <a:ea typeface="微软雅黑 Light" panose="020B0502040204020203" pitchFamily="34"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微软雅黑 Light" panose="020B0502040204020203" pitchFamily="34"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微软雅黑 Light" panose="020B0502040204020203" pitchFamily="34"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hyperlink" Target="http://www.xinggangw.info/"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hyperlink" Target="http://go.microsoft.com/fwlink/?LinkId=617172" TargetMode="Externa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1.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2.png"/><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4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5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3.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6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5.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slide" Target="slide53.xml"/><Relationship Id="rId1" Type="http://schemas.openxmlformats.org/officeDocument/2006/relationships/slideLayout" Target="../slideLayouts/slideLayout66.xml"/></Relationships>
</file>

<file path=ppt/slides/_rels/slide46.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66.xml"/></Relationships>
</file>

<file path=ppt/slides/_rels/slide47.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66.xml"/></Relationships>
</file>

<file path=ppt/slides/_rels/slide48.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6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66.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7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93.xml"/><Relationship Id="rId1" Type="http://schemas.openxmlformats.org/officeDocument/2006/relationships/slideLayout" Target="../slideLayouts/slideLayout83.xml"/><Relationship Id="rId4" Type="http://schemas.openxmlformats.org/officeDocument/2006/relationships/slide" Target="slide3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4.xml"/><Relationship Id="rId1" Type="http://schemas.openxmlformats.org/officeDocument/2006/relationships/slideLayout" Target="../slideLayouts/slideLayout2.xml"/><Relationship Id="rId4" Type="http://schemas.openxmlformats.org/officeDocument/2006/relationships/slide" Target="slide3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0.w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1.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zh.wikipedia.org/wiki/%E6%95%A3%E5%88%97" TargetMode="External"/><Relationship Id="rId1" Type="http://schemas.openxmlformats.org/officeDocument/2006/relationships/slideLayout" Target="../slideLayouts/slideLayout2.xml"/><Relationship Id="rId5" Type="http://schemas.openxmlformats.org/officeDocument/2006/relationships/hyperlink" Target="http://cpp.sh/6xjn" TargetMode="External"/><Relationship Id="rId4" Type="http://schemas.openxmlformats.org/officeDocument/2006/relationships/image" Target="../media/image2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8650" y="1730493"/>
            <a:ext cx="7886700" cy="1790700"/>
          </a:xfrm>
        </p:spPr>
        <p:txBody>
          <a:bodyPr anchor="ctr" anchorCtr="0">
            <a:normAutofit/>
          </a:bodyPr>
          <a:lstStyle/>
          <a:p>
            <a:r>
              <a:rPr lang="en-US" altLang="zh-CN" sz="3600" dirty="0">
                <a:solidFill>
                  <a:schemeClr val="bg1"/>
                </a:solidFill>
              </a:rPr>
              <a:t>9  </a:t>
            </a:r>
            <a:r>
              <a:rPr lang="zh-CN" altLang="en-US" sz="3600" dirty="0">
                <a:solidFill>
                  <a:schemeClr val="bg1"/>
                </a:solidFill>
              </a:rPr>
              <a:t>查找</a:t>
            </a:r>
          </a:p>
        </p:txBody>
      </p:sp>
      <p:sp>
        <p:nvSpPr>
          <p:cNvPr id="3" name="Subtitle 2"/>
          <p:cNvSpPr>
            <a:spLocks noGrp="1"/>
          </p:cNvSpPr>
          <p:nvPr>
            <p:ph type="subTitle" idx="4294967295"/>
          </p:nvPr>
        </p:nvSpPr>
        <p:spPr>
          <a:xfrm>
            <a:off x="628650" y="3589094"/>
            <a:ext cx="7187052" cy="1801168"/>
          </a:xfrm>
        </p:spPr>
        <p:txBody>
          <a:bodyPr>
            <a:normAutofit/>
          </a:bodyPr>
          <a:lstStyle/>
          <a:p>
            <a:r>
              <a:rPr lang="zh-CN" altLang="en-US" sz="1800" dirty="0">
                <a:solidFill>
                  <a:schemeClr val="bg1"/>
                </a:solidFill>
                <a:latin typeface="+mj-lt"/>
              </a:rPr>
              <a:t>授课教师：王兴刚</a:t>
            </a:r>
            <a:endParaRPr lang="en-US" altLang="zh-CN" sz="1800" dirty="0">
              <a:solidFill>
                <a:schemeClr val="bg1"/>
              </a:solidFill>
              <a:latin typeface="+mj-lt"/>
            </a:endParaRPr>
          </a:p>
          <a:p>
            <a:r>
              <a:rPr lang="en-US" altLang="zh-CN" sz="1800" dirty="0">
                <a:solidFill>
                  <a:schemeClr val="bg1"/>
                </a:solidFill>
                <a:latin typeface="+mj-lt"/>
              </a:rPr>
              <a:t>www.xinggangw.info </a:t>
            </a:r>
            <a:endParaRPr lang="en-US" sz="18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折半查找</a:t>
            </a:r>
          </a:p>
        </p:txBody>
      </p:sp>
      <p:sp>
        <p:nvSpPr>
          <p:cNvPr id="5" name="Rectangle 3"/>
          <p:cNvSpPr txBox="1">
            <a:spLocks noChangeArrowheads="1"/>
          </p:cNvSpPr>
          <p:nvPr/>
        </p:nvSpPr>
        <p:spPr bwMode="auto">
          <a:xfrm>
            <a:off x="303415" y="1842654"/>
            <a:ext cx="8447856" cy="3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微软雅黑 Light" panose="020B0502040204020203" pitchFamily="34" charset="-122"/>
                <a:ea typeface="微软雅黑 Light" panose="020B0502040204020203" pitchFamily="34" charset="-122"/>
                <a:cs typeface="+mn-cs"/>
              </a:defRPr>
            </a:lvl1pPr>
            <a:lvl2pPr marL="742950" indent="-285750" algn="l" rtl="0" eaLnBrk="0" fontAlgn="base" hangingPunct="0">
              <a:spcBef>
                <a:spcPct val="20000"/>
              </a:spcBef>
              <a:spcAft>
                <a:spcPct val="0"/>
              </a:spcAft>
              <a:buChar char="–"/>
              <a:defRPr kumimoji="1" sz="2800">
                <a:solidFill>
                  <a:schemeClr val="tx1"/>
                </a:solidFill>
                <a:latin typeface="微软雅黑 Light" panose="020B0502040204020203" pitchFamily="34" charset="-122"/>
                <a:ea typeface="微软雅黑 Light" panose="020B0502040204020203" pitchFamily="34" charset="-122"/>
              </a:defRPr>
            </a:lvl2pPr>
            <a:lvl3pPr marL="1143000" indent="-228600" algn="l" rtl="0" eaLnBrk="0" fontAlgn="base" hangingPunct="0">
              <a:spcBef>
                <a:spcPct val="20000"/>
              </a:spcBef>
              <a:spcAft>
                <a:spcPct val="0"/>
              </a:spcAft>
              <a:buChar char="•"/>
              <a:defRPr kumimoji="1" sz="2400">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ct val="20000"/>
              </a:spcBef>
              <a:spcAft>
                <a:spcPct val="0"/>
              </a:spcAft>
              <a:buChar char="–"/>
              <a:defRPr kumimoji="1" sz="20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har char="»"/>
              <a:defRPr kumimoji="1" sz="20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just" defTabSz="914400" rtl="0" eaLnBrk="1" fontAlgn="base" latinLnBrk="0" hangingPunct="1">
              <a:lnSpc>
                <a:spcPct val="95000"/>
              </a:lnSpc>
              <a:spcBef>
                <a:spcPct val="20000"/>
              </a:spcBef>
              <a:spcAft>
                <a:spcPct val="0"/>
              </a:spcAft>
              <a:buClrTx/>
              <a:buSzTx/>
              <a:buFontTx/>
              <a:buChar char="•"/>
              <a:tabLst/>
              <a:defRPr/>
            </a:pPr>
            <a:r>
              <a:rPr kumimoji="1" lang="zh-CN" altLang="en-US" sz="2000" b="1" i="0" u="none" strike="noStrike" kern="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rPr>
              <a:t>设</a:t>
            </a:r>
            <a:r>
              <a:rPr kumimoji="1" lang="en-US" altLang="zh-CN" sz="2000" b="1" i="1" u="none" strike="noStrike" kern="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rPr>
              <a:t>n</a:t>
            </a:r>
            <a:r>
              <a:rPr kumimoji="1" lang="zh-CN" altLang="en-US" sz="2000" b="1" i="0" u="none" strike="noStrike" kern="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rPr>
              <a:t>个对象存放在一个有序顺序表中，并按其</a:t>
            </a:r>
            <a:r>
              <a:rPr kumimoji="1" lang="zh-CN" altLang="en-US" sz="2000" b="1" i="0" u="none" strike="noStrike" kern="0" cap="none" spc="0" normalizeH="0" baseline="0" noProof="0" dirty="0">
                <a:ln>
                  <a:noFill/>
                </a:ln>
                <a:solidFill>
                  <a:srgbClr val="3333FF"/>
                </a:solidFill>
                <a:effectLst/>
                <a:uLnTx/>
                <a:uFillTx/>
                <a:latin typeface="微软雅黑 Light" panose="020B0502040204020203" pitchFamily="34" charset="-122"/>
                <a:ea typeface="微软雅黑 Light" panose="020B0502040204020203" pitchFamily="34" charset="-122"/>
              </a:rPr>
              <a:t>关键字</a:t>
            </a:r>
            <a:r>
              <a:rPr kumimoji="1" lang="zh-CN" altLang="en-US" sz="2000" b="1" i="0" u="none" strike="noStrike" kern="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rPr>
              <a:t>从小到大排好了序。</a:t>
            </a:r>
          </a:p>
          <a:p>
            <a:pPr marL="342900" marR="0" lvl="0" indent="-342900" algn="just" defTabSz="914400" rtl="0" eaLnBrk="1" fontAlgn="base" latinLnBrk="0" hangingPunct="1">
              <a:lnSpc>
                <a:spcPct val="95000"/>
              </a:lnSpc>
              <a:spcBef>
                <a:spcPct val="20000"/>
              </a:spcBef>
              <a:spcAft>
                <a:spcPct val="0"/>
              </a:spcAft>
              <a:buClrTx/>
              <a:buSzTx/>
              <a:buFontTx/>
              <a:buNone/>
              <a:tabLst/>
              <a:defRPr/>
            </a:pPr>
            <a:endParaRPr kumimoji="1" lang="zh-CN" altLang="en-US" sz="2000" b="1" i="0" u="none" strike="noStrike" kern="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endParaRPr>
          </a:p>
          <a:p>
            <a:pPr marL="342900" marR="0" lvl="0" indent="-342900" algn="just" defTabSz="914400" rtl="0" eaLnBrk="1" fontAlgn="base" latinLnBrk="0" hangingPunct="1">
              <a:lnSpc>
                <a:spcPct val="95000"/>
              </a:lnSpc>
              <a:spcBef>
                <a:spcPct val="20000"/>
              </a:spcBef>
              <a:spcAft>
                <a:spcPct val="0"/>
              </a:spcAft>
              <a:buClrTx/>
              <a:buSzTx/>
              <a:buFontTx/>
              <a:buChar char="•"/>
              <a:tabLst/>
              <a:defRPr/>
            </a:pPr>
            <a:r>
              <a:rPr kumimoji="1" lang="zh-CN" altLang="en-US" sz="2000" b="1" i="0" u="none" strike="noStrike" kern="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rPr>
              <a:t>采用折半查找时，先求位于查找区间正中的对象的下标</a:t>
            </a:r>
            <a:r>
              <a:rPr kumimoji="1" lang="en-US" altLang="zh-CN" sz="2000" b="1" i="1" u="none" strike="noStrike" kern="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rPr>
              <a:t>mid</a:t>
            </a:r>
            <a:r>
              <a:rPr kumimoji="1" lang="zh-CN" altLang="en-US" sz="2000" b="1" i="0" u="none" strike="noStrike" kern="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rPr>
              <a:t>，用其关键码与给定值</a:t>
            </a:r>
            <a:r>
              <a:rPr kumimoji="1" lang="en-US" altLang="zh-CN" sz="2000" b="1" i="1" u="none" strike="noStrike" kern="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rPr>
              <a:t>x</a:t>
            </a:r>
            <a:r>
              <a:rPr kumimoji="1" lang="zh-CN" altLang="en-US" sz="2000" b="1" i="0" u="none" strike="noStrike" kern="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rPr>
              <a:t>比较</a:t>
            </a:r>
            <a:r>
              <a:rPr kumimoji="1" lang="en-US" altLang="zh-CN" sz="2000" b="1" i="0" u="none" strike="noStrike" kern="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rPr>
              <a:t>:</a:t>
            </a:r>
          </a:p>
          <a:p>
            <a:pPr marL="742950" marR="0" lvl="1" indent="-285750" algn="just" defTabSz="914400" rtl="0" eaLnBrk="1" fontAlgn="base" latinLnBrk="0" hangingPunct="1">
              <a:lnSpc>
                <a:spcPct val="95000"/>
              </a:lnSpc>
              <a:spcBef>
                <a:spcPct val="20000"/>
              </a:spcBef>
              <a:spcAft>
                <a:spcPct val="0"/>
              </a:spcAft>
              <a:buClrTx/>
              <a:buSzTx/>
              <a:buFontTx/>
              <a:buChar char="–"/>
              <a:tabLst/>
              <a:defRPr/>
            </a:pPr>
            <a:r>
              <a:rPr kumimoji="1" lang="en-US" altLang="zh-CN" sz="2000" b="1" i="0" u="none" strike="noStrike" kern="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rPr>
              <a:t> </a:t>
            </a:r>
            <a:r>
              <a:rPr kumimoji="1" lang="en-US" altLang="zh-CN" sz="2000" b="1" i="1" u="none" strike="noStrike" kern="0" cap="none" spc="0" normalizeH="0" baseline="0" noProof="0" dirty="0">
                <a:ln>
                  <a:noFill/>
                </a:ln>
                <a:solidFill>
                  <a:srgbClr val="FF3300"/>
                </a:solidFill>
                <a:effectLst/>
                <a:uLnTx/>
                <a:uFillTx/>
                <a:latin typeface="微软雅黑 Light" panose="020B0502040204020203" pitchFamily="34" charset="-122"/>
                <a:ea typeface="微软雅黑 Light" panose="020B0502040204020203" pitchFamily="34" charset="-122"/>
              </a:rPr>
              <a:t>Elem</a:t>
            </a:r>
            <a:r>
              <a:rPr kumimoji="1" lang="en-US" altLang="zh-CN" sz="2000" b="1" i="0" u="none" strike="noStrike" kern="0" cap="none" spc="0" normalizeH="0" baseline="0" noProof="0" dirty="0">
                <a:ln>
                  <a:noFill/>
                </a:ln>
                <a:solidFill>
                  <a:srgbClr val="FF3300"/>
                </a:solidFill>
                <a:effectLst/>
                <a:uLnTx/>
                <a:uFillTx/>
                <a:latin typeface="微软雅黑 Light" panose="020B0502040204020203" pitchFamily="34" charset="-122"/>
                <a:ea typeface="微软雅黑 Light" panose="020B0502040204020203" pitchFamily="34" charset="-122"/>
              </a:rPr>
              <a:t>[</a:t>
            </a:r>
            <a:r>
              <a:rPr kumimoji="1" lang="en-US" altLang="zh-CN" sz="2000" b="1" i="1" u="none" strike="noStrike" kern="0" cap="none" spc="0" normalizeH="0" baseline="0" noProof="0" dirty="0">
                <a:ln>
                  <a:noFill/>
                </a:ln>
                <a:solidFill>
                  <a:srgbClr val="FF3300"/>
                </a:solidFill>
                <a:effectLst/>
                <a:uLnTx/>
                <a:uFillTx/>
                <a:latin typeface="微软雅黑 Light" panose="020B0502040204020203" pitchFamily="34" charset="-122"/>
                <a:ea typeface="微软雅黑 Light" panose="020B0502040204020203" pitchFamily="34" charset="-122"/>
              </a:rPr>
              <a:t>mid</a:t>
            </a:r>
            <a:r>
              <a:rPr kumimoji="1" lang="en-US" altLang="zh-CN" sz="2000" b="1" i="0" u="none" strike="noStrike" kern="0" cap="none" spc="0" normalizeH="0" baseline="0" noProof="0" dirty="0">
                <a:ln>
                  <a:noFill/>
                </a:ln>
                <a:solidFill>
                  <a:srgbClr val="FF3300"/>
                </a:solidFill>
                <a:effectLst/>
                <a:uLnTx/>
                <a:uFillTx/>
                <a:latin typeface="微软雅黑 Light" panose="020B0502040204020203" pitchFamily="34" charset="-122"/>
                <a:ea typeface="微软雅黑 Light" panose="020B0502040204020203" pitchFamily="34" charset="-122"/>
              </a:rPr>
              <a:t>].</a:t>
            </a:r>
            <a:r>
              <a:rPr kumimoji="1" lang="en-US" altLang="zh-CN" sz="2000" b="1" i="1" u="none" strike="noStrike" kern="0" cap="none" spc="0" normalizeH="0" baseline="0" noProof="0" dirty="0">
                <a:ln>
                  <a:noFill/>
                </a:ln>
                <a:solidFill>
                  <a:srgbClr val="FF3300"/>
                </a:solidFill>
                <a:effectLst/>
                <a:uLnTx/>
                <a:uFillTx/>
                <a:latin typeface="微软雅黑 Light" panose="020B0502040204020203" pitchFamily="34" charset="-122"/>
                <a:ea typeface="微软雅黑 Light" panose="020B0502040204020203" pitchFamily="34" charset="-122"/>
              </a:rPr>
              <a:t>Key</a:t>
            </a:r>
            <a:r>
              <a:rPr kumimoji="1" lang="en-US" altLang="zh-CN" sz="2000" b="1" i="0" u="none" strike="noStrike" kern="0" cap="none" spc="0" normalizeH="0" baseline="0" noProof="0" dirty="0">
                <a:ln>
                  <a:noFill/>
                </a:ln>
                <a:solidFill>
                  <a:srgbClr val="FF3300"/>
                </a:solidFill>
                <a:effectLst/>
                <a:uLnTx/>
                <a:uFillTx/>
                <a:latin typeface="微软雅黑 Light" panose="020B0502040204020203" pitchFamily="34" charset="-122"/>
                <a:ea typeface="微软雅黑 Light" panose="020B0502040204020203" pitchFamily="34" charset="-122"/>
              </a:rPr>
              <a:t> = </a:t>
            </a:r>
            <a:r>
              <a:rPr kumimoji="1" lang="en-US" altLang="zh-CN" sz="2000" b="1" i="1" u="none" strike="noStrike" kern="0" cap="none" spc="0" normalizeH="0" baseline="0" noProof="0" dirty="0">
                <a:ln>
                  <a:noFill/>
                </a:ln>
                <a:solidFill>
                  <a:srgbClr val="FF3300"/>
                </a:solidFill>
                <a:effectLst/>
                <a:uLnTx/>
                <a:uFillTx/>
                <a:latin typeface="微软雅黑 Light" panose="020B0502040204020203" pitchFamily="34" charset="-122"/>
                <a:ea typeface="微软雅黑 Light" panose="020B0502040204020203" pitchFamily="34" charset="-122"/>
              </a:rPr>
              <a:t>x</a:t>
            </a:r>
            <a:r>
              <a:rPr kumimoji="1" lang="zh-CN" altLang="en-US" sz="2000" b="1" i="0" u="none" strike="noStrike" kern="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rPr>
              <a:t>，查找成功；</a:t>
            </a:r>
          </a:p>
          <a:p>
            <a:pPr marL="742950" marR="0" lvl="1" indent="-285750" algn="just" defTabSz="914400" rtl="0" eaLnBrk="1" fontAlgn="base" latinLnBrk="0" hangingPunct="1">
              <a:lnSpc>
                <a:spcPct val="95000"/>
              </a:lnSpc>
              <a:spcBef>
                <a:spcPct val="20000"/>
              </a:spcBef>
              <a:spcAft>
                <a:spcPct val="0"/>
              </a:spcAft>
              <a:buClrTx/>
              <a:buSzTx/>
              <a:buFontTx/>
              <a:buChar char="–"/>
              <a:tabLst/>
              <a:defRPr/>
            </a:pPr>
            <a:r>
              <a:rPr kumimoji="1" lang="zh-CN" altLang="en-US" sz="2000" b="1" i="1" u="none" strike="noStrike" kern="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rPr>
              <a:t> </a:t>
            </a:r>
            <a:r>
              <a:rPr kumimoji="1" lang="en-US" altLang="zh-CN" sz="2000" b="1" i="1" u="none" strike="noStrike" kern="0" cap="none" spc="0" normalizeH="0" baseline="0" noProof="0" dirty="0">
                <a:ln>
                  <a:noFill/>
                </a:ln>
                <a:solidFill>
                  <a:srgbClr val="FF3300"/>
                </a:solidFill>
                <a:effectLst/>
                <a:uLnTx/>
                <a:uFillTx/>
                <a:latin typeface="微软雅黑 Light" panose="020B0502040204020203" pitchFamily="34" charset="-122"/>
                <a:ea typeface="微软雅黑 Light" panose="020B0502040204020203" pitchFamily="34" charset="-122"/>
              </a:rPr>
              <a:t>Elem</a:t>
            </a:r>
            <a:r>
              <a:rPr kumimoji="1" lang="en-US" altLang="zh-CN" sz="2000" b="1" i="0" u="none" strike="noStrike" kern="0" cap="none" spc="0" normalizeH="0" baseline="0" noProof="0" dirty="0">
                <a:ln>
                  <a:noFill/>
                </a:ln>
                <a:solidFill>
                  <a:srgbClr val="FF3300"/>
                </a:solidFill>
                <a:effectLst/>
                <a:uLnTx/>
                <a:uFillTx/>
                <a:latin typeface="微软雅黑 Light" panose="020B0502040204020203" pitchFamily="34" charset="-122"/>
                <a:ea typeface="微软雅黑 Light" panose="020B0502040204020203" pitchFamily="34" charset="-122"/>
              </a:rPr>
              <a:t>[</a:t>
            </a:r>
            <a:r>
              <a:rPr kumimoji="1" lang="en-US" altLang="zh-CN" sz="2000" b="1" i="1" u="none" strike="noStrike" kern="0" cap="none" spc="0" normalizeH="0" baseline="0" noProof="0" dirty="0">
                <a:ln>
                  <a:noFill/>
                </a:ln>
                <a:solidFill>
                  <a:srgbClr val="FF3300"/>
                </a:solidFill>
                <a:effectLst/>
                <a:uLnTx/>
                <a:uFillTx/>
                <a:latin typeface="微软雅黑 Light" panose="020B0502040204020203" pitchFamily="34" charset="-122"/>
                <a:ea typeface="微软雅黑 Light" panose="020B0502040204020203" pitchFamily="34" charset="-122"/>
              </a:rPr>
              <a:t>mid</a:t>
            </a:r>
            <a:r>
              <a:rPr kumimoji="1" lang="en-US" altLang="zh-CN" sz="2000" b="1" i="0" u="none" strike="noStrike" kern="0" cap="none" spc="0" normalizeH="0" baseline="0" noProof="0" dirty="0">
                <a:ln>
                  <a:noFill/>
                </a:ln>
                <a:solidFill>
                  <a:srgbClr val="FF3300"/>
                </a:solidFill>
                <a:effectLst/>
                <a:uLnTx/>
                <a:uFillTx/>
                <a:latin typeface="微软雅黑 Light" panose="020B0502040204020203" pitchFamily="34" charset="-122"/>
                <a:ea typeface="微软雅黑 Light" panose="020B0502040204020203" pitchFamily="34" charset="-122"/>
              </a:rPr>
              <a:t>].</a:t>
            </a:r>
            <a:r>
              <a:rPr kumimoji="1" lang="en-US" altLang="zh-CN" sz="2000" b="1" i="1" u="none" strike="noStrike" kern="0" cap="none" spc="0" normalizeH="0" baseline="0" noProof="0" dirty="0">
                <a:ln>
                  <a:noFill/>
                </a:ln>
                <a:solidFill>
                  <a:srgbClr val="FF3300"/>
                </a:solidFill>
                <a:effectLst/>
                <a:uLnTx/>
                <a:uFillTx/>
                <a:latin typeface="微软雅黑 Light" panose="020B0502040204020203" pitchFamily="34" charset="-122"/>
                <a:ea typeface="微软雅黑 Light" panose="020B0502040204020203" pitchFamily="34" charset="-122"/>
              </a:rPr>
              <a:t>Key</a:t>
            </a:r>
            <a:r>
              <a:rPr kumimoji="1" lang="en-US" altLang="zh-CN" sz="2000" b="1" i="0" u="none" strike="noStrike" kern="0" cap="none" spc="0" normalizeH="0" baseline="0" noProof="0" dirty="0">
                <a:ln>
                  <a:noFill/>
                </a:ln>
                <a:solidFill>
                  <a:srgbClr val="FF3300"/>
                </a:solidFill>
                <a:effectLst/>
                <a:uLnTx/>
                <a:uFillTx/>
                <a:latin typeface="微软雅黑 Light" panose="020B0502040204020203" pitchFamily="34" charset="-122"/>
                <a:ea typeface="微软雅黑 Light" panose="020B0502040204020203" pitchFamily="34" charset="-122"/>
              </a:rPr>
              <a:t> &gt;</a:t>
            </a:r>
            <a:r>
              <a:rPr kumimoji="1" lang="en-US" altLang="zh-CN" sz="2000" b="1" i="1" u="none" strike="noStrike" kern="0" cap="none" spc="0" normalizeH="0" baseline="0" noProof="0" dirty="0">
                <a:ln>
                  <a:noFill/>
                </a:ln>
                <a:solidFill>
                  <a:srgbClr val="FF3300"/>
                </a:solidFill>
                <a:effectLst/>
                <a:uLnTx/>
                <a:uFillTx/>
                <a:latin typeface="微软雅黑 Light" panose="020B0502040204020203" pitchFamily="34" charset="-122"/>
                <a:ea typeface="微软雅黑 Light" panose="020B0502040204020203" pitchFamily="34" charset="-122"/>
              </a:rPr>
              <a:t> x</a:t>
            </a:r>
            <a:r>
              <a:rPr kumimoji="1" lang="zh-CN" altLang="en-US" sz="2000" b="1" i="0" u="none" strike="noStrike" kern="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rPr>
              <a:t>，把查找区间缩小到表的</a:t>
            </a:r>
            <a:r>
              <a:rPr kumimoji="1" lang="zh-CN" altLang="en-US" sz="2000" b="1" i="0" u="sng" strike="noStrike" kern="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rPr>
              <a:t>前半部分</a:t>
            </a:r>
            <a:r>
              <a:rPr kumimoji="1" lang="zh-CN" altLang="en-US" sz="2000" b="1" i="0" u="none" strike="noStrike" kern="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rPr>
              <a:t>，再继续进行折半查找；</a:t>
            </a:r>
          </a:p>
          <a:p>
            <a:pPr marL="742950" marR="0" lvl="1" indent="-285750" algn="just" defTabSz="914400" rtl="0" eaLnBrk="1" fontAlgn="base" latinLnBrk="0" hangingPunct="1">
              <a:lnSpc>
                <a:spcPct val="95000"/>
              </a:lnSpc>
              <a:spcBef>
                <a:spcPct val="20000"/>
              </a:spcBef>
              <a:spcAft>
                <a:spcPct val="0"/>
              </a:spcAft>
              <a:buClrTx/>
              <a:buSzTx/>
              <a:buFontTx/>
              <a:buChar char="–"/>
              <a:tabLst/>
              <a:defRPr/>
            </a:pPr>
            <a:r>
              <a:rPr kumimoji="1" lang="zh-CN" altLang="en-US" sz="2000" b="1" i="0" u="none" strike="noStrike" kern="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rPr>
              <a:t> </a:t>
            </a:r>
            <a:r>
              <a:rPr kumimoji="1" lang="en-US" altLang="zh-CN" sz="2000" b="1" i="1" u="none" strike="noStrike" kern="0" cap="none" spc="0" normalizeH="0" baseline="0" noProof="0" dirty="0">
                <a:ln>
                  <a:noFill/>
                </a:ln>
                <a:solidFill>
                  <a:srgbClr val="FF3300"/>
                </a:solidFill>
                <a:effectLst/>
                <a:uLnTx/>
                <a:uFillTx/>
                <a:latin typeface="微软雅黑 Light" panose="020B0502040204020203" pitchFamily="34" charset="-122"/>
                <a:ea typeface="微软雅黑 Light" panose="020B0502040204020203" pitchFamily="34" charset="-122"/>
              </a:rPr>
              <a:t>Elem</a:t>
            </a:r>
            <a:r>
              <a:rPr kumimoji="1" lang="en-US" altLang="zh-CN" sz="2000" b="1" i="0" u="none" strike="noStrike" kern="0" cap="none" spc="0" normalizeH="0" baseline="0" noProof="0" dirty="0">
                <a:ln>
                  <a:noFill/>
                </a:ln>
                <a:solidFill>
                  <a:srgbClr val="FF3300"/>
                </a:solidFill>
                <a:effectLst/>
                <a:uLnTx/>
                <a:uFillTx/>
                <a:latin typeface="微软雅黑 Light" panose="020B0502040204020203" pitchFamily="34" charset="-122"/>
                <a:ea typeface="微软雅黑 Light" panose="020B0502040204020203" pitchFamily="34" charset="-122"/>
              </a:rPr>
              <a:t>[</a:t>
            </a:r>
            <a:r>
              <a:rPr kumimoji="1" lang="en-US" altLang="zh-CN" sz="2000" b="1" i="1" u="none" strike="noStrike" kern="0" cap="none" spc="0" normalizeH="0" baseline="0" noProof="0" dirty="0">
                <a:ln>
                  <a:noFill/>
                </a:ln>
                <a:solidFill>
                  <a:srgbClr val="FF3300"/>
                </a:solidFill>
                <a:effectLst/>
                <a:uLnTx/>
                <a:uFillTx/>
                <a:latin typeface="微软雅黑 Light" panose="020B0502040204020203" pitchFamily="34" charset="-122"/>
                <a:ea typeface="微软雅黑 Light" panose="020B0502040204020203" pitchFamily="34" charset="-122"/>
              </a:rPr>
              <a:t>mid</a:t>
            </a:r>
            <a:r>
              <a:rPr kumimoji="1" lang="en-US" altLang="zh-CN" sz="2000" b="1" i="0" u="none" strike="noStrike" kern="0" cap="none" spc="0" normalizeH="0" baseline="0" noProof="0" dirty="0">
                <a:ln>
                  <a:noFill/>
                </a:ln>
                <a:solidFill>
                  <a:srgbClr val="FF3300"/>
                </a:solidFill>
                <a:effectLst/>
                <a:uLnTx/>
                <a:uFillTx/>
                <a:latin typeface="微软雅黑 Light" panose="020B0502040204020203" pitchFamily="34" charset="-122"/>
                <a:ea typeface="微软雅黑 Light" panose="020B0502040204020203" pitchFamily="34" charset="-122"/>
              </a:rPr>
              <a:t>].</a:t>
            </a:r>
            <a:r>
              <a:rPr kumimoji="1" lang="en-US" altLang="zh-CN" sz="2000" b="1" i="1" u="none" strike="noStrike" kern="0" cap="none" spc="0" normalizeH="0" baseline="0" noProof="0" dirty="0">
                <a:ln>
                  <a:noFill/>
                </a:ln>
                <a:solidFill>
                  <a:srgbClr val="FF3300"/>
                </a:solidFill>
                <a:effectLst/>
                <a:uLnTx/>
                <a:uFillTx/>
                <a:latin typeface="微软雅黑 Light" panose="020B0502040204020203" pitchFamily="34" charset="-122"/>
                <a:ea typeface="微软雅黑 Light" panose="020B0502040204020203" pitchFamily="34" charset="-122"/>
              </a:rPr>
              <a:t>Key</a:t>
            </a:r>
            <a:r>
              <a:rPr kumimoji="1" lang="en-US" altLang="zh-CN" sz="2000" b="1" i="0" u="none" strike="noStrike" kern="0" cap="none" spc="0" normalizeH="0" baseline="0" noProof="0" dirty="0">
                <a:ln>
                  <a:noFill/>
                </a:ln>
                <a:solidFill>
                  <a:srgbClr val="FF3300"/>
                </a:solidFill>
                <a:effectLst/>
                <a:uLnTx/>
                <a:uFillTx/>
                <a:latin typeface="微软雅黑 Light" panose="020B0502040204020203" pitchFamily="34" charset="-122"/>
                <a:ea typeface="微软雅黑 Light" panose="020B0502040204020203" pitchFamily="34" charset="-122"/>
              </a:rPr>
              <a:t> &lt;</a:t>
            </a:r>
            <a:r>
              <a:rPr kumimoji="1" lang="en-US" altLang="zh-CN" sz="2000" b="1" i="1" u="none" strike="noStrike" kern="0" cap="none" spc="0" normalizeH="0" baseline="0" noProof="0" dirty="0">
                <a:ln>
                  <a:noFill/>
                </a:ln>
                <a:solidFill>
                  <a:srgbClr val="FF3300"/>
                </a:solidFill>
                <a:effectLst/>
                <a:uLnTx/>
                <a:uFillTx/>
                <a:latin typeface="微软雅黑 Light" panose="020B0502040204020203" pitchFamily="34" charset="-122"/>
                <a:ea typeface="微软雅黑 Light" panose="020B0502040204020203" pitchFamily="34" charset="-122"/>
              </a:rPr>
              <a:t> x</a:t>
            </a:r>
            <a:r>
              <a:rPr kumimoji="1" lang="zh-CN" altLang="en-US" sz="2000" b="1" i="0" u="none" strike="noStrike" kern="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rPr>
              <a:t>，把查找区间缩小到表的</a:t>
            </a:r>
            <a:r>
              <a:rPr kumimoji="1" lang="zh-CN" altLang="en-US" sz="2000" b="1" i="0" u="sng" strike="noStrike" kern="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rPr>
              <a:t>后半部分</a:t>
            </a:r>
            <a:r>
              <a:rPr kumimoji="1" lang="zh-CN" altLang="en-US" sz="2000" b="1" i="0" u="none" strike="noStrike" kern="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rPr>
              <a:t>，再继续进行折半查找。</a:t>
            </a:r>
          </a:p>
          <a:p>
            <a:pPr marL="742950" marR="0" lvl="1" indent="-285750" algn="just" defTabSz="914400" rtl="0" eaLnBrk="1" fontAlgn="base" latinLnBrk="0" hangingPunct="1">
              <a:lnSpc>
                <a:spcPct val="95000"/>
              </a:lnSpc>
              <a:spcBef>
                <a:spcPct val="20000"/>
              </a:spcBef>
              <a:spcAft>
                <a:spcPct val="0"/>
              </a:spcAft>
              <a:buClrTx/>
              <a:buSzTx/>
              <a:buFontTx/>
              <a:buNone/>
              <a:tabLst/>
              <a:defRPr/>
            </a:pPr>
            <a:endParaRPr kumimoji="1" lang="zh-CN" altLang="en-US" sz="2000" b="1" i="0" u="none" strike="noStrike" kern="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endParaRPr>
          </a:p>
          <a:p>
            <a:pPr marL="342900" marR="0" lvl="0" indent="-342900" algn="just" defTabSz="914400" rtl="0" eaLnBrk="1" fontAlgn="base" latinLnBrk="0" hangingPunct="1">
              <a:lnSpc>
                <a:spcPct val="95000"/>
              </a:lnSpc>
              <a:spcBef>
                <a:spcPct val="20000"/>
              </a:spcBef>
              <a:spcAft>
                <a:spcPct val="0"/>
              </a:spcAft>
              <a:buClrTx/>
              <a:buSzTx/>
              <a:buFontTx/>
              <a:buChar char="•"/>
              <a:tabLst/>
              <a:defRPr/>
            </a:pPr>
            <a:r>
              <a:rPr kumimoji="1" lang="zh-CN" altLang="en-US" sz="2000" b="1" i="0" u="none" strike="noStrike" kern="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rPr>
              <a:t>每比较一次，查找区间缩小一半。如果查找区间已缩小到一个对象，仍未找到想要查找的对象，则查找失败。</a:t>
            </a:r>
          </a:p>
        </p:txBody>
      </p:sp>
    </p:spTree>
    <p:extLst>
      <p:ext uri="{BB962C8B-B14F-4D97-AF65-F5344CB8AC3E}">
        <p14:creationId xmlns:p14="http://schemas.microsoft.com/office/powerpoint/2010/main" val="333808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linds(horizontal)">
                                      <p:cBhvr>
                                        <p:cTn id="18" dur="500"/>
                                        <p:tgtEl>
                                          <p:spTgt spid="5">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blinds(horizontal)">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blinds(horizontal)">
                                      <p:cBhvr>
                                        <p:cTn id="26"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4FEE5-CE16-534B-A968-F5A72F6CA2C8}"/>
              </a:ext>
            </a:extLst>
          </p:cNvPr>
          <p:cNvSpPr>
            <a:spLocks noGrp="1"/>
          </p:cNvSpPr>
          <p:nvPr>
            <p:ph type="title"/>
          </p:nvPr>
        </p:nvSpPr>
        <p:spPr>
          <a:xfrm>
            <a:off x="390907" y="448056"/>
            <a:ext cx="8135255" cy="640080"/>
          </a:xfrm>
        </p:spPr>
        <p:txBody>
          <a:bodyPr>
            <a:normAutofit fontScale="90000"/>
          </a:bodyPr>
          <a:lstStyle/>
          <a:p>
            <a:r>
              <a:rPr kumimoji="1" lang="zh-CN" altLang="en-US" b="1" dirty="0">
                <a:solidFill>
                  <a:srgbClr val="FF0000"/>
                </a:solidFill>
                <a:effectLst>
                  <a:outerShdw blurRad="38100" dist="38100" dir="2700000" algn="tl">
                    <a:srgbClr val="C0C0C0"/>
                  </a:outerShdw>
                </a:effectLst>
                <a:latin typeface="Times New Roman" panose="02020603050405020304" pitchFamily="18" charset="0"/>
                <a:ea typeface="微软雅黑 Light" panose="020B0502040204020203" pitchFamily="34" charset="-122"/>
              </a:rPr>
              <a:t>科普小知识：</a:t>
            </a:r>
            <a:r>
              <a:rPr kumimoji="1" lang="en-US" altLang="zh-CN" b="1" dirty="0">
                <a:solidFill>
                  <a:srgbClr val="FF0000"/>
                </a:solidFill>
                <a:effectLst>
                  <a:outerShdw blurRad="38100" dist="38100" dir="2700000" algn="tl">
                    <a:srgbClr val="C0C0C0"/>
                  </a:outerShdw>
                </a:effectLst>
                <a:latin typeface="Times New Roman" panose="02020603050405020304" pitchFamily="18" charset="0"/>
                <a:ea typeface="微软雅黑 Light" panose="020B0502040204020203" pitchFamily="34" charset="-122"/>
              </a:rPr>
              <a:t>Hash</a:t>
            </a:r>
            <a:r>
              <a:rPr kumimoji="1" lang="zh-CN" altLang="en-US" b="1" dirty="0">
                <a:solidFill>
                  <a:srgbClr val="FF0000"/>
                </a:solidFill>
                <a:effectLst>
                  <a:outerShdw blurRad="38100" dist="38100" dir="2700000" algn="tl">
                    <a:srgbClr val="C0C0C0"/>
                  </a:outerShdw>
                </a:effectLst>
                <a:latin typeface="Times New Roman" panose="02020603050405020304" pitchFamily="18" charset="0"/>
                <a:ea typeface="微软雅黑 Light" panose="020B0502040204020203" pitchFamily="34" charset="-122"/>
              </a:rPr>
              <a:t>函数与数字签名（数字手印）</a:t>
            </a:r>
            <a:endParaRPr kumimoji="1" lang="zh-CN" altLang="en-US" dirty="0"/>
          </a:p>
        </p:txBody>
      </p:sp>
      <p:sp>
        <p:nvSpPr>
          <p:cNvPr id="4" name="Rectangle 4">
            <a:extLst>
              <a:ext uri="{FF2B5EF4-FFF2-40B4-BE49-F238E27FC236}">
                <a16:creationId xmlns:a16="http://schemas.microsoft.com/office/drawing/2014/main" id="{DDED4434-BC7A-234B-8813-624E94E042EB}"/>
              </a:ext>
            </a:extLst>
          </p:cNvPr>
          <p:cNvSpPr>
            <a:spLocks noChangeArrowheads="1"/>
          </p:cNvSpPr>
          <p:nvPr/>
        </p:nvSpPr>
        <p:spPr bwMode="auto">
          <a:xfrm>
            <a:off x="503870" y="1382968"/>
            <a:ext cx="8136259" cy="4832092"/>
          </a:xfrm>
          <a:prstGeom prst="rect">
            <a:avLst/>
          </a:prstGeom>
          <a:noFill/>
          <a:ln w="9525">
            <a:noFill/>
            <a:miter lim="800000"/>
            <a:headEnd/>
            <a:tailEnd/>
          </a:ln>
          <a:effectLst/>
        </p:spPr>
        <p:txBody>
          <a:bodyPr wrap="square">
            <a:spAutoFit/>
          </a:bodyPr>
          <a:lstStyle/>
          <a:p>
            <a:pPr marL="0" marR="0" lvl="0" indent="53340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安全的杂凑函数在设计时必须满足</a:t>
            </a:r>
            <a:r>
              <a:rPr kumimoji="1"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两个要求</a:t>
            </a:r>
            <a:r>
              <a:rPr kumimoji="1" lang="zh-CN" altLang="en-US" sz="28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a:t>
            </a:r>
          </a:p>
          <a:p>
            <a:pPr marL="0" marR="0" lvl="0" indent="53340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其一是寻</a:t>
            </a:r>
            <a:r>
              <a:rPr kumimoji="1"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找两个输入得到相同的输出值在计算上是不可行</a:t>
            </a:r>
            <a:r>
              <a:rPr kumimoji="1" lang="zh-CN" altLang="en-US" sz="28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的（即抗碰撞）；</a:t>
            </a:r>
          </a:p>
          <a:p>
            <a:pPr marL="0" marR="0" lvl="0" indent="53340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其二是</a:t>
            </a:r>
            <a:r>
              <a:rPr kumimoji="1"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找一个输入，能得到给定的输出在计算上是不可行</a:t>
            </a:r>
            <a:r>
              <a:rPr kumimoji="1" lang="zh-CN" altLang="en-US" sz="28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的，即不可从结果推导出它的初始状态。</a:t>
            </a:r>
          </a:p>
          <a:p>
            <a:pPr marL="0" marR="0" lvl="0" indent="53340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现在使用的重要计算机安全协议，如</a:t>
            </a:r>
            <a:r>
              <a:rPr kumimoji="1" lang="en-US" altLang="zh-CN" sz="28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SSL</a:t>
            </a:r>
            <a:r>
              <a:rPr kumimoji="1" lang="zh-CN" altLang="en-US" sz="28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a:t>
            </a:r>
            <a:r>
              <a:rPr kumimoji="1" lang="en-US" altLang="zh-CN" sz="28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PGP</a:t>
            </a:r>
            <a:r>
              <a:rPr kumimoji="1" lang="zh-CN" altLang="en-US" sz="28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都用杂凑函数来进行签名，</a:t>
            </a:r>
            <a:r>
              <a:rPr kumimoji="1"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一旦找到两个文件可以产生相同的压缩值，就可以伪造签名</a:t>
            </a:r>
            <a:r>
              <a:rPr kumimoji="1" lang="zh-CN" altLang="en-US" sz="28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，给网络安全领域带来巨大隐患。</a:t>
            </a:r>
          </a:p>
          <a:p>
            <a:pPr marL="0" marR="0" lvl="0" indent="53340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 </a:t>
            </a:r>
            <a:r>
              <a:rPr kumimoji="1" lang="en-US" altLang="zh-CN" sz="28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MD5</a:t>
            </a:r>
            <a:r>
              <a:rPr kumimoji="1" lang="zh-CN" altLang="en-US" sz="28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就是这样一个在国内外有着广泛的应用的杂凑函数算法，它曾一度被认为是非常安全的。</a:t>
            </a:r>
          </a:p>
        </p:txBody>
      </p:sp>
    </p:spTree>
    <p:extLst>
      <p:ext uri="{BB962C8B-B14F-4D97-AF65-F5344CB8AC3E}">
        <p14:creationId xmlns:p14="http://schemas.microsoft.com/office/powerpoint/2010/main" val="27265930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4FEE5-CE16-534B-A968-F5A72F6CA2C8}"/>
              </a:ext>
            </a:extLst>
          </p:cNvPr>
          <p:cNvSpPr>
            <a:spLocks noGrp="1"/>
          </p:cNvSpPr>
          <p:nvPr>
            <p:ph type="title"/>
          </p:nvPr>
        </p:nvSpPr>
        <p:spPr>
          <a:xfrm>
            <a:off x="390907" y="448056"/>
            <a:ext cx="8135255" cy="640080"/>
          </a:xfrm>
        </p:spPr>
        <p:txBody>
          <a:bodyPr>
            <a:normAutofit fontScale="90000"/>
          </a:bodyPr>
          <a:lstStyle/>
          <a:p>
            <a:r>
              <a:rPr kumimoji="1" lang="zh-CN" altLang="en-US" b="1" dirty="0">
                <a:solidFill>
                  <a:srgbClr val="FF0000"/>
                </a:solidFill>
                <a:effectLst>
                  <a:outerShdw blurRad="38100" dist="38100" dir="2700000" algn="tl">
                    <a:srgbClr val="C0C0C0"/>
                  </a:outerShdw>
                </a:effectLst>
                <a:latin typeface="Times New Roman" panose="02020603050405020304" pitchFamily="18" charset="0"/>
                <a:ea typeface="微软雅黑 Light" panose="020B0502040204020203" pitchFamily="34" charset="-122"/>
              </a:rPr>
              <a:t>科普小知识：</a:t>
            </a:r>
            <a:r>
              <a:rPr kumimoji="1" lang="en-US" altLang="zh-CN" b="1" dirty="0">
                <a:solidFill>
                  <a:srgbClr val="FF0000"/>
                </a:solidFill>
                <a:effectLst>
                  <a:outerShdw blurRad="38100" dist="38100" dir="2700000" algn="tl">
                    <a:srgbClr val="C0C0C0"/>
                  </a:outerShdw>
                </a:effectLst>
                <a:latin typeface="Times New Roman" panose="02020603050405020304" pitchFamily="18" charset="0"/>
                <a:ea typeface="微软雅黑 Light" panose="020B0502040204020203" pitchFamily="34" charset="-122"/>
              </a:rPr>
              <a:t>Hash</a:t>
            </a:r>
            <a:r>
              <a:rPr kumimoji="1" lang="zh-CN" altLang="en-US" b="1" dirty="0">
                <a:solidFill>
                  <a:srgbClr val="FF0000"/>
                </a:solidFill>
                <a:effectLst>
                  <a:outerShdw blurRad="38100" dist="38100" dir="2700000" algn="tl">
                    <a:srgbClr val="C0C0C0"/>
                  </a:outerShdw>
                </a:effectLst>
                <a:latin typeface="Times New Roman" panose="02020603050405020304" pitchFamily="18" charset="0"/>
                <a:ea typeface="微软雅黑 Light" panose="020B0502040204020203" pitchFamily="34" charset="-122"/>
              </a:rPr>
              <a:t>函数与数字签名（数字手印）</a:t>
            </a:r>
            <a:endParaRPr kumimoji="1" lang="zh-CN" altLang="en-US" dirty="0"/>
          </a:p>
        </p:txBody>
      </p:sp>
      <p:sp>
        <p:nvSpPr>
          <p:cNvPr id="5" name="Rectangle 4">
            <a:extLst>
              <a:ext uri="{FF2B5EF4-FFF2-40B4-BE49-F238E27FC236}">
                <a16:creationId xmlns:a16="http://schemas.microsoft.com/office/drawing/2014/main" id="{05C59C6F-C46C-EE46-8369-DE37CCA2E3C9}"/>
              </a:ext>
            </a:extLst>
          </p:cNvPr>
          <p:cNvSpPr>
            <a:spLocks noChangeArrowheads="1"/>
          </p:cNvSpPr>
          <p:nvPr/>
        </p:nvSpPr>
        <p:spPr bwMode="auto">
          <a:xfrm>
            <a:off x="395287" y="1485686"/>
            <a:ext cx="8353425" cy="4893647"/>
          </a:xfrm>
          <a:prstGeom prst="rect">
            <a:avLst/>
          </a:prstGeom>
          <a:noFill/>
          <a:ln w="9525">
            <a:noFill/>
            <a:miter lim="800000"/>
            <a:headEnd/>
            <a:tailEnd/>
          </a:ln>
          <a:effectLst/>
        </p:spPr>
        <p:txBody>
          <a:bodyPr>
            <a:spAutoFit/>
          </a:bodyPr>
          <a:lstStyle/>
          <a:p>
            <a:pPr marL="0" marR="0" lvl="0" indent="622300" algn="l" defTabSz="914400" rtl="0" eaLnBrk="1" fontAlgn="base" latinLnBrk="0" hangingPunct="1">
              <a:lnSpc>
                <a:spcPct val="100000"/>
              </a:lnSpc>
              <a:spcBef>
                <a:spcPct val="0"/>
              </a:spcBef>
              <a:spcAft>
                <a:spcPct val="0"/>
              </a:spcAft>
              <a:buClrTx/>
              <a:buSzTx/>
              <a:buFontTx/>
              <a:buNone/>
              <a:tabLst/>
              <a:defRPr/>
            </a:pPr>
            <a:r>
              <a:rPr kumimoji="1" lang="zh-CN" altLang="en-US" sz="26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然而，山东大学王小云教授（现已调入清华）</a:t>
            </a:r>
            <a:r>
              <a:rPr kumimoji="1" lang="en-US" altLang="zh-CN" sz="26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04</a:t>
            </a:r>
            <a:r>
              <a:rPr kumimoji="1" lang="zh-CN" altLang="en-US" sz="26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年发现，</a:t>
            </a:r>
            <a:r>
              <a:rPr kumimoji="1" lang="zh-CN" altLang="en-US" sz="26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可以很快的找到</a:t>
            </a:r>
            <a:r>
              <a:rPr kumimoji="1" lang="en-US" altLang="zh-CN" sz="26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MD5</a:t>
            </a:r>
            <a:r>
              <a:rPr kumimoji="1" lang="zh-CN" altLang="en-US" sz="26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的“碰撞”，就是两个文件可以产生相同的“指纹”</a:t>
            </a:r>
            <a:r>
              <a:rPr kumimoji="1" lang="zh-CN" altLang="en-US" sz="26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。这意味着，当你在网络上使用电子签名签署一份合同后，还可能找到另外一份具有相同签名但内容迥异的合同，这样两份合同的真伪性便无从辨别。</a:t>
            </a:r>
          </a:p>
          <a:p>
            <a:pPr marL="0" marR="0" lvl="0" indent="622300" algn="l" defTabSz="914400" rtl="0" eaLnBrk="1" fontAlgn="base" latinLnBrk="0" hangingPunct="1">
              <a:lnSpc>
                <a:spcPct val="100000"/>
              </a:lnSpc>
              <a:spcBef>
                <a:spcPct val="0"/>
              </a:spcBef>
              <a:spcAft>
                <a:spcPct val="0"/>
              </a:spcAft>
              <a:buClrTx/>
              <a:buSzTx/>
              <a:buFontTx/>
              <a:buNone/>
              <a:tabLst/>
              <a:defRPr/>
            </a:pPr>
            <a:r>
              <a:rPr kumimoji="1" lang="zh-CN" altLang="en-US" sz="26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王小云教授的研究成果证实了利用</a:t>
            </a:r>
            <a:r>
              <a:rPr kumimoji="1" lang="en-US" altLang="zh-CN" sz="26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MD5</a:t>
            </a:r>
            <a:r>
              <a:rPr kumimoji="1" lang="zh-CN" altLang="en-US" sz="26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算法的碰撞可以严重威胁信息系统安全，这一发现使目前电子签名的法律效力和技术体系受到挑战。</a:t>
            </a:r>
            <a:endParaRPr kumimoji="1" lang="en-US" altLang="zh-CN" sz="26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endParaRPr>
          </a:p>
          <a:p>
            <a:pPr marL="0" marR="0" lvl="0" indent="622300" algn="l" defTabSz="914400" rtl="0" eaLnBrk="1" fontAlgn="base" latinLnBrk="0" hangingPunct="1">
              <a:lnSpc>
                <a:spcPct val="100000"/>
              </a:lnSpc>
              <a:spcBef>
                <a:spcPct val="0"/>
              </a:spcBef>
              <a:spcAft>
                <a:spcPct val="0"/>
              </a:spcAft>
              <a:buClrTx/>
              <a:buSzTx/>
              <a:buFontTx/>
              <a:buNone/>
              <a:tabLst/>
              <a:defRPr/>
            </a:pPr>
            <a:endParaRPr kumimoji="1" lang="zh-CN" altLang="en-US" sz="26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endParaRPr>
          </a:p>
          <a:p>
            <a:pPr marL="0" marR="0" lvl="0" indent="622300" algn="l" defTabSz="914400" rtl="0" eaLnBrk="1" fontAlgn="base" latinLnBrk="0" hangingPunct="1">
              <a:lnSpc>
                <a:spcPct val="100000"/>
              </a:lnSpc>
              <a:spcBef>
                <a:spcPct val="0"/>
              </a:spcBef>
              <a:spcAft>
                <a:spcPct val="0"/>
              </a:spcAft>
              <a:buClrTx/>
              <a:buSzTx/>
              <a:buFontTx/>
              <a:buNone/>
              <a:tabLst/>
              <a:defRPr/>
            </a:pPr>
            <a:r>
              <a:rPr kumimoji="1" lang="zh-CN" altLang="en-US" sz="26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有人惊呼：</a:t>
            </a:r>
          </a:p>
          <a:p>
            <a:pPr marL="0" marR="0" lvl="0" indent="622300" algn="l" defTabSz="914400" rtl="0" eaLnBrk="1" fontAlgn="base" latinLnBrk="0" hangingPunct="1">
              <a:lnSpc>
                <a:spcPct val="100000"/>
              </a:lnSpc>
              <a:spcBef>
                <a:spcPct val="0"/>
              </a:spcBef>
              <a:spcAft>
                <a:spcPct val="0"/>
              </a:spcAft>
              <a:buClrTx/>
              <a:buSzTx/>
              <a:buFontTx/>
              <a:buNone/>
              <a:tabLst/>
              <a:defRPr/>
            </a:pPr>
            <a:r>
              <a:rPr kumimoji="1" lang="en-US" altLang="zh-CN" sz="26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黑体" pitchFamily="2" charset="-122"/>
                <a:ea typeface="黑体" pitchFamily="2" charset="-122"/>
                <a:cs typeface="+mn-cs"/>
              </a:rPr>
              <a:t>MD5</a:t>
            </a:r>
            <a:r>
              <a:rPr kumimoji="1" lang="zh-CN" altLang="en-US" sz="26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黑体" pitchFamily="2" charset="-122"/>
                <a:ea typeface="黑体" pitchFamily="2" charset="-122"/>
                <a:cs typeface="+mn-cs"/>
              </a:rPr>
              <a:t>已经被破解了，我们还应该相信什么？</a:t>
            </a:r>
          </a:p>
        </p:txBody>
      </p:sp>
    </p:spTree>
    <p:extLst>
      <p:ext uri="{BB962C8B-B14F-4D97-AF65-F5344CB8AC3E}">
        <p14:creationId xmlns:p14="http://schemas.microsoft.com/office/powerpoint/2010/main" val="58131354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A57CCD-31F2-0D4B-BB4F-449B8CC1F853}"/>
              </a:ext>
            </a:extLst>
          </p:cNvPr>
          <p:cNvSpPr>
            <a:spLocks noGrp="1"/>
          </p:cNvSpPr>
          <p:nvPr>
            <p:ph type="title"/>
          </p:nvPr>
        </p:nvSpPr>
        <p:spPr/>
        <p:txBody>
          <a:bodyPr/>
          <a:lstStyle/>
          <a:p>
            <a:r>
              <a:rPr kumimoji="1" lang="zh-CN" altLang="en-US" dirty="0"/>
              <a:t>王小云院士</a:t>
            </a:r>
          </a:p>
        </p:txBody>
      </p:sp>
      <p:sp>
        <p:nvSpPr>
          <p:cNvPr id="3" name="内容占位符 2">
            <a:extLst>
              <a:ext uri="{FF2B5EF4-FFF2-40B4-BE49-F238E27FC236}">
                <a16:creationId xmlns:a16="http://schemas.microsoft.com/office/drawing/2014/main" id="{844B1B28-1DC7-F641-9009-4499F3BD63EE}"/>
              </a:ext>
            </a:extLst>
          </p:cNvPr>
          <p:cNvSpPr>
            <a:spLocks noGrp="1"/>
          </p:cNvSpPr>
          <p:nvPr>
            <p:ph sz="quarter" idx="10"/>
          </p:nvPr>
        </p:nvSpPr>
        <p:spPr/>
        <p:txBody>
          <a:bodyPr/>
          <a:lstStyle/>
          <a:p>
            <a:endParaRPr kumimoji="1" lang="zh-CN" altLang="en-US"/>
          </a:p>
        </p:txBody>
      </p:sp>
      <p:pic>
        <p:nvPicPr>
          <p:cNvPr id="4" name="图片 3">
            <a:extLst>
              <a:ext uri="{FF2B5EF4-FFF2-40B4-BE49-F238E27FC236}">
                <a16:creationId xmlns:a16="http://schemas.microsoft.com/office/drawing/2014/main" id="{E67C645B-2B37-A144-AB77-1EAF4A2F7E9D}"/>
              </a:ext>
            </a:extLst>
          </p:cNvPr>
          <p:cNvPicPr>
            <a:picLocks noChangeAspect="1"/>
          </p:cNvPicPr>
          <p:nvPr/>
        </p:nvPicPr>
        <p:blipFill>
          <a:blip r:embed="rId2"/>
          <a:stretch>
            <a:fillRect/>
          </a:stretch>
        </p:blipFill>
        <p:spPr>
          <a:xfrm>
            <a:off x="0" y="1499438"/>
            <a:ext cx="9144000" cy="4261282"/>
          </a:xfrm>
          <a:prstGeom prst="rect">
            <a:avLst/>
          </a:prstGeom>
        </p:spPr>
      </p:pic>
      <p:sp>
        <p:nvSpPr>
          <p:cNvPr id="5" name="矩形 4">
            <a:extLst>
              <a:ext uri="{FF2B5EF4-FFF2-40B4-BE49-F238E27FC236}">
                <a16:creationId xmlns:a16="http://schemas.microsoft.com/office/drawing/2014/main" id="{DEF43E0E-664E-1042-8971-0EE97CA2980F}"/>
              </a:ext>
            </a:extLst>
          </p:cNvPr>
          <p:cNvSpPr/>
          <p:nvPr/>
        </p:nvSpPr>
        <p:spPr>
          <a:xfrm>
            <a:off x="390907" y="5987356"/>
            <a:ext cx="6989720" cy="369332"/>
          </a:xfrm>
          <a:prstGeom prst="rect">
            <a:avLst/>
          </a:prstGeom>
        </p:spPr>
        <p:txBody>
          <a:bodyPr wrap="square">
            <a:spAutoFit/>
          </a:bodyPr>
          <a:lstStyle/>
          <a:p>
            <a:r>
              <a:rPr lang="zh-CN" altLang="en-US" dirty="0"/>
              <a:t>https://baike.baidu.com/item/王小云/29050?fr=aladdin</a:t>
            </a:r>
            <a:endParaRPr lang="en-US" altLang="zh-CN" dirty="0"/>
          </a:p>
        </p:txBody>
      </p:sp>
    </p:spTree>
    <p:extLst>
      <p:ext uri="{BB962C8B-B14F-4D97-AF65-F5344CB8AC3E}">
        <p14:creationId xmlns:p14="http://schemas.microsoft.com/office/powerpoint/2010/main" val="419048179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D58C6-A267-314B-99FA-52CC400B76F3}"/>
              </a:ext>
            </a:extLst>
          </p:cNvPr>
          <p:cNvSpPr>
            <a:spLocks noGrp="1"/>
          </p:cNvSpPr>
          <p:nvPr>
            <p:ph type="title"/>
          </p:nvPr>
        </p:nvSpPr>
        <p:spPr/>
        <p:txBody>
          <a:bodyPr/>
          <a:lstStyle/>
          <a:p>
            <a:r>
              <a:rPr lang="zh-CN" altLang="en-US" b="1" dirty="0">
                <a:effectLst>
                  <a:outerShdw blurRad="38100" dist="38100" dir="2700000" algn="tl">
                    <a:srgbClr val="C0C0C0"/>
                  </a:outerShdw>
                </a:effectLst>
              </a:rPr>
              <a:t>本章小结</a:t>
            </a:r>
            <a:endParaRPr kumimoji="1" lang="zh-CN" altLang="en-US" dirty="0"/>
          </a:p>
        </p:txBody>
      </p:sp>
      <p:sp>
        <p:nvSpPr>
          <p:cNvPr id="3" name="内容占位符 2">
            <a:extLst>
              <a:ext uri="{FF2B5EF4-FFF2-40B4-BE49-F238E27FC236}">
                <a16:creationId xmlns:a16="http://schemas.microsoft.com/office/drawing/2014/main" id="{D86F71D8-48C2-FF4D-AB0D-65E78A6DB6EA}"/>
              </a:ext>
            </a:extLst>
          </p:cNvPr>
          <p:cNvSpPr>
            <a:spLocks noGrp="1"/>
          </p:cNvSpPr>
          <p:nvPr>
            <p:ph sz="quarter" idx="10"/>
          </p:nvPr>
        </p:nvSpPr>
        <p:spPr>
          <a:xfrm>
            <a:off x="404622" y="1435608"/>
            <a:ext cx="7800264" cy="3977640"/>
          </a:xfrm>
        </p:spPr>
        <p:txBody>
          <a:bodyPr>
            <a:noAutofit/>
          </a:bodyPr>
          <a:lstStyle/>
          <a:p>
            <a:r>
              <a:rPr kumimoji="1" lang="zh-CN" altLang="en-US" sz="2800" b="1" dirty="0">
                <a:solidFill>
                  <a:srgbClr val="000000"/>
                </a:solidFill>
                <a:effectLst>
                  <a:outerShdw blurRad="38100" dist="38100" dir="2700000" algn="tl">
                    <a:srgbClr val="C0C0C0"/>
                  </a:outerShdw>
                </a:effectLst>
                <a:latin typeface="Times New Roman" panose="02020603050405020304" pitchFamily="18" charset="0"/>
                <a:ea typeface="微软雅黑 Light" panose="020B0502040204020203" pitchFamily="34" charset="-122"/>
              </a:rPr>
              <a:t>重点：</a:t>
            </a:r>
            <a:r>
              <a:rPr kumimoji="1" lang="zh-CN" altLang="en-US" sz="2800" b="1" dirty="0">
                <a:solidFill>
                  <a:srgbClr val="0000FF"/>
                </a:solidFill>
                <a:latin typeface="Times New Roman" panose="02020603050405020304" pitchFamily="18" charset="0"/>
                <a:ea typeface="微软雅黑 Light" panose="020B0502040204020203" pitchFamily="34" charset="-122"/>
              </a:rPr>
              <a:t>各种查找法的基本思想和算法实现</a:t>
            </a:r>
            <a:endParaRPr kumimoji="1" lang="en-US" altLang="zh-CN" sz="2800" b="1" dirty="0">
              <a:solidFill>
                <a:srgbClr val="0000FF"/>
              </a:solidFill>
              <a:latin typeface="Times New Roman" panose="02020603050405020304" pitchFamily="18" charset="0"/>
              <a:ea typeface="微软雅黑 Light" panose="020B0502040204020203" pitchFamily="34" charset="-122"/>
            </a:endParaRPr>
          </a:p>
          <a:p>
            <a:pPr marL="1243013" lvl="0" indent="-1243013" defTabSz="914400" fontAlgn="base">
              <a:lnSpc>
                <a:spcPct val="100000"/>
              </a:lnSpc>
              <a:spcBef>
                <a:spcPct val="20000"/>
              </a:spcBef>
              <a:spcAft>
                <a:spcPct val="0"/>
              </a:spcAft>
              <a:tabLst>
                <a:tab pos="1243013" algn="l"/>
              </a:tabLst>
              <a:defRPr/>
            </a:pPr>
            <a:r>
              <a:rPr kumimoji="1" lang="zh-CN" altLang="en-US" sz="2800" b="1" dirty="0">
                <a:solidFill>
                  <a:srgbClr val="000000"/>
                </a:solidFill>
                <a:effectLst>
                  <a:outerShdw blurRad="38100" dist="38100" dir="2700000" algn="tl">
                    <a:srgbClr val="C0C0C0"/>
                  </a:outerShdw>
                </a:effectLst>
                <a:latin typeface="Times New Roman" panose="02020603050405020304" pitchFamily="18" charset="0"/>
                <a:ea typeface="微软雅黑 Light" panose="020B0502040204020203" pitchFamily="34" charset="-122"/>
              </a:rPr>
              <a:t>主要算法：</a:t>
            </a:r>
          </a:p>
          <a:p>
            <a:pPr marL="1243013" lvl="0" indent="-1243013" defTabSz="914400" fontAlgn="base">
              <a:lnSpc>
                <a:spcPct val="100000"/>
              </a:lnSpc>
              <a:spcBef>
                <a:spcPct val="20000"/>
              </a:spcBef>
              <a:spcAft>
                <a:spcPct val="0"/>
              </a:spcAft>
              <a:tabLst>
                <a:tab pos="1243013" algn="l"/>
              </a:tabLst>
              <a:defRPr/>
            </a:pPr>
            <a:r>
              <a:rPr kumimoji="1" lang="zh-CN" altLang="en-US" sz="2800" b="1" dirty="0">
                <a:solidFill>
                  <a:srgbClr val="000000"/>
                </a:solidFill>
                <a:effectLst>
                  <a:outerShdw blurRad="38100" dist="38100" dir="2700000" algn="tl">
                    <a:srgbClr val="C0C0C0"/>
                  </a:outerShdw>
                </a:effectLst>
                <a:latin typeface="Times New Roman" panose="02020603050405020304" pitchFamily="18" charset="0"/>
                <a:ea typeface="微软雅黑 Light" panose="020B0502040204020203" pitchFamily="34" charset="-122"/>
              </a:rPr>
              <a:t>静态查找法</a:t>
            </a:r>
            <a:r>
              <a:rPr kumimoji="1" lang="en-US" altLang="zh-CN" sz="2800" b="1" dirty="0">
                <a:solidFill>
                  <a:srgbClr val="000000"/>
                </a:solidFill>
                <a:effectLst>
                  <a:outerShdw blurRad="38100" dist="38100" dir="2700000" algn="tl">
                    <a:srgbClr val="C0C0C0"/>
                  </a:outerShdw>
                </a:effectLst>
                <a:latin typeface="Times New Roman" panose="02020603050405020304" pitchFamily="18" charset="0"/>
                <a:ea typeface="微软雅黑 Light" panose="020B0502040204020203" pitchFamily="34" charset="-122"/>
              </a:rPr>
              <a:t>——</a:t>
            </a:r>
            <a:r>
              <a:rPr kumimoji="1" lang="zh-CN" altLang="en-US" sz="2800" b="1" dirty="0">
                <a:solidFill>
                  <a:srgbClr val="0000FF"/>
                </a:solidFill>
                <a:latin typeface="Times New Roman" panose="02020603050405020304" pitchFamily="18" charset="0"/>
                <a:ea typeface="微软雅黑 Light" panose="020B0502040204020203" pitchFamily="34" charset="-122"/>
              </a:rPr>
              <a:t>顺序查找、折半查找、分块查找</a:t>
            </a:r>
          </a:p>
          <a:p>
            <a:pPr marL="1243013" lvl="0" indent="-1243013" defTabSz="914400" fontAlgn="base">
              <a:lnSpc>
                <a:spcPct val="100000"/>
              </a:lnSpc>
              <a:spcBef>
                <a:spcPct val="20000"/>
              </a:spcBef>
              <a:spcAft>
                <a:spcPct val="0"/>
              </a:spcAft>
              <a:tabLst>
                <a:tab pos="1243013" algn="l"/>
              </a:tabLst>
              <a:defRPr/>
            </a:pPr>
            <a:r>
              <a:rPr kumimoji="1" lang="zh-CN" altLang="en-US" sz="2800" b="1" dirty="0">
                <a:solidFill>
                  <a:srgbClr val="000000"/>
                </a:solidFill>
                <a:effectLst>
                  <a:outerShdw blurRad="38100" dist="38100" dir="2700000" algn="tl">
                    <a:srgbClr val="C0C0C0"/>
                  </a:outerShdw>
                </a:effectLst>
                <a:latin typeface="Times New Roman" panose="02020603050405020304" pitchFamily="18" charset="0"/>
                <a:ea typeface="微软雅黑 Light" panose="020B0502040204020203" pitchFamily="34" charset="-122"/>
              </a:rPr>
              <a:t>动态查找法</a:t>
            </a:r>
            <a:r>
              <a:rPr kumimoji="1" lang="en-US" altLang="zh-CN" sz="2800" b="1" dirty="0">
                <a:solidFill>
                  <a:srgbClr val="000000"/>
                </a:solidFill>
                <a:effectLst>
                  <a:outerShdw blurRad="38100" dist="38100" dir="2700000" algn="tl">
                    <a:srgbClr val="C0C0C0"/>
                  </a:outerShdw>
                </a:effectLst>
                <a:latin typeface="Times New Roman" panose="02020603050405020304" pitchFamily="18" charset="0"/>
                <a:ea typeface="微软雅黑 Light" panose="020B0502040204020203" pitchFamily="34" charset="-122"/>
              </a:rPr>
              <a:t>——</a:t>
            </a:r>
            <a:r>
              <a:rPr kumimoji="1" lang="zh-CN" altLang="en-US" sz="2800" b="1" dirty="0">
                <a:solidFill>
                  <a:srgbClr val="0000FF"/>
                </a:solidFill>
                <a:latin typeface="Times New Roman" panose="02020603050405020304" pitchFamily="18" charset="0"/>
                <a:ea typeface="微软雅黑 Light" panose="020B0502040204020203" pitchFamily="34" charset="-122"/>
              </a:rPr>
              <a:t>二叉排序树查找</a:t>
            </a:r>
          </a:p>
          <a:p>
            <a:pPr marL="1243013" lvl="0" indent="-1243013" defTabSz="914400" fontAlgn="base">
              <a:lnSpc>
                <a:spcPct val="100000"/>
              </a:lnSpc>
              <a:spcBef>
                <a:spcPct val="20000"/>
              </a:spcBef>
              <a:spcAft>
                <a:spcPct val="0"/>
              </a:spcAft>
              <a:tabLst>
                <a:tab pos="1243013" algn="l"/>
              </a:tabLst>
              <a:defRPr/>
            </a:pPr>
            <a:r>
              <a:rPr kumimoji="1" lang="zh-CN" altLang="en-US" sz="2800" b="1" dirty="0">
                <a:solidFill>
                  <a:srgbClr val="000000"/>
                </a:solidFill>
                <a:effectLst>
                  <a:outerShdw blurRad="38100" dist="38100" dir="2700000" algn="tl">
                    <a:srgbClr val="C0C0C0"/>
                  </a:outerShdw>
                </a:effectLst>
                <a:latin typeface="Times New Roman" panose="02020603050405020304" pitchFamily="18" charset="0"/>
                <a:ea typeface="微软雅黑 Light" panose="020B0502040204020203" pitchFamily="34" charset="-122"/>
              </a:rPr>
              <a:t>散列表查找</a:t>
            </a:r>
            <a:r>
              <a:rPr kumimoji="1" lang="en-US" altLang="zh-CN" sz="2800" b="1" dirty="0">
                <a:solidFill>
                  <a:srgbClr val="000000"/>
                </a:solidFill>
                <a:effectLst>
                  <a:outerShdw blurRad="38100" dist="38100" dir="2700000" algn="tl">
                    <a:srgbClr val="C0C0C0"/>
                  </a:outerShdw>
                </a:effectLst>
                <a:latin typeface="Times New Roman" panose="02020603050405020304" pitchFamily="18" charset="0"/>
                <a:ea typeface="微软雅黑 Light" panose="020B0502040204020203" pitchFamily="34" charset="-122"/>
              </a:rPr>
              <a:t>——</a:t>
            </a:r>
            <a:r>
              <a:rPr kumimoji="1" lang="zh-CN" altLang="en-US" sz="2800" b="1" dirty="0">
                <a:solidFill>
                  <a:srgbClr val="0000FF"/>
                </a:solidFill>
                <a:latin typeface="Times New Roman" panose="02020603050405020304" pitchFamily="18" charset="0"/>
                <a:ea typeface="微软雅黑 Light" panose="020B0502040204020203" pitchFamily="34" charset="-122"/>
              </a:rPr>
              <a:t>解决冲突：开地址和链地址法</a:t>
            </a:r>
            <a:endParaRPr kumimoji="1" lang="en-US" altLang="zh-CN" sz="2800" b="1" dirty="0">
              <a:solidFill>
                <a:srgbClr val="0000FF"/>
              </a:solidFill>
              <a:latin typeface="Times New Roman" panose="02020603050405020304" pitchFamily="18" charset="0"/>
              <a:ea typeface="微软雅黑 Light" panose="020B0502040204020203" pitchFamily="34" charset="-122"/>
            </a:endParaRPr>
          </a:p>
          <a:p>
            <a:r>
              <a:rPr kumimoji="1" lang="zh-CN" altLang="en-US" sz="2800" b="1" dirty="0">
                <a:solidFill>
                  <a:srgbClr val="000000"/>
                </a:solidFill>
                <a:effectLst>
                  <a:outerShdw blurRad="38100" dist="38100" dir="2700000" algn="tl">
                    <a:srgbClr val="C0C0C0"/>
                  </a:outerShdw>
                </a:effectLst>
                <a:latin typeface="Times New Roman" panose="02020603050405020304" pitchFamily="18" charset="0"/>
                <a:ea typeface="微软雅黑 Light" panose="020B0502040204020203" pitchFamily="34" charset="-122"/>
              </a:rPr>
              <a:t>难点：</a:t>
            </a:r>
            <a:r>
              <a:rPr kumimoji="1" lang="zh-CN" altLang="en-US" sz="2800" b="1" dirty="0">
                <a:solidFill>
                  <a:srgbClr val="0000FF"/>
                </a:solidFill>
                <a:latin typeface="Times New Roman" panose="02020603050405020304" pitchFamily="18" charset="0"/>
                <a:ea typeface="微软雅黑 Light" panose="020B0502040204020203" pitchFamily="34" charset="-122"/>
              </a:rPr>
              <a:t>二叉排序树的删除算法、</a:t>
            </a:r>
          </a:p>
        </p:txBody>
      </p:sp>
    </p:spTree>
    <p:extLst>
      <p:ext uri="{BB962C8B-B14F-4D97-AF65-F5344CB8AC3E}">
        <p14:creationId xmlns:p14="http://schemas.microsoft.com/office/powerpoint/2010/main" val="284764710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sz="quarter" idx="10"/>
          </p:nvPr>
        </p:nvSpPr>
        <p:spPr>
          <a:xfrm>
            <a:off x="390907" y="2997708"/>
            <a:ext cx="7977378" cy="1536192"/>
          </a:xfrm>
        </p:spPr>
        <p:txBody>
          <a:bodyPr>
            <a:normAutofit/>
          </a:bodyPr>
          <a:lstStyle/>
          <a:p>
            <a:pPr algn="ctr"/>
            <a:r>
              <a:rPr lang="en-US" altLang="zh-CN" sz="3200" dirty="0"/>
              <a:t>9.3</a:t>
            </a:r>
            <a:r>
              <a:rPr lang="zh-CN" altLang="en-US" sz="3200" dirty="0"/>
              <a:t>，</a:t>
            </a:r>
            <a:r>
              <a:rPr lang="en-US" altLang="zh-CN" sz="3200" dirty="0"/>
              <a:t>9.8</a:t>
            </a:r>
            <a:r>
              <a:rPr lang="zh-CN" altLang="en-US" sz="3200" dirty="0"/>
              <a:t>，</a:t>
            </a:r>
            <a:r>
              <a:rPr lang="en-US" altLang="zh-CN" sz="3200" dirty="0"/>
              <a:t>9.9</a:t>
            </a:r>
            <a:r>
              <a:rPr lang="zh-CN" altLang="en-US" sz="3200" dirty="0"/>
              <a:t>，</a:t>
            </a:r>
            <a:r>
              <a:rPr lang="en-US" altLang="zh-CN" sz="3200" dirty="0"/>
              <a:t>9.19</a:t>
            </a:r>
            <a:r>
              <a:rPr lang="zh-CN" altLang="en-US" sz="3200" dirty="0"/>
              <a:t>，</a:t>
            </a:r>
            <a:r>
              <a:rPr lang="en-US" altLang="zh-CN" sz="3200" dirty="0"/>
              <a:t>9.31</a:t>
            </a:r>
            <a:r>
              <a:rPr lang="zh-CN" altLang="en-US" sz="3200" dirty="0"/>
              <a:t>，</a:t>
            </a:r>
            <a:r>
              <a:rPr lang="en-US" altLang="zh-CN" sz="3200" dirty="0"/>
              <a:t>9.33</a:t>
            </a:r>
          </a:p>
          <a:p>
            <a:endParaRPr lang="zh-CN" altLang="en-US" dirty="0"/>
          </a:p>
        </p:txBody>
      </p:sp>
    </p:spTree>
    <p:extLst>
      <p:ext uri="{BB962C8B-B14F-4D97-AF65-F5344CB8AC3E}">
        <p14:creationId xmlns:p14="http://schemas.microsoft.com/office/powerpoint/2010/main" val="34026641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altLang="zh-CN" dirty="0">
                <a:latin typeface="Segoe UI Light" panose="020B0502040204020203" pitchFamily="34" charset="0"/>
                <a:cs typeface="Segoe UI Light" panose="020B0502040204020203" pitchFamily="34" charset="0"/>
              </a:rPr>
              <a:t>Any Question</a:t>
            </a:r>
            <a:r>
              <a:rPr lang="zh-CN" altLang="en-US" dirty="0">
                <a:latin typeface="Segoe UI Light" panose="020B0502040204020203" pitchFamily="34" charset="0"/>
                <a:cs typeface="Segoe UI Light" panose="020B0502040204020203" pitchFamily="34" charset="0"/>
              </a:rPr>
              <a:t>？</a:t>
            </a:r>
            <a:endParaRPr lang="en-US"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sz="half" idx="4294967295"/>
          </p:nvPr>
        </p:nvSpPr>
        <p:spPr>
          <a:xfrm>
            <a:off x="406208" y="2818071"/>
            <a:ext cx="7081986" cy="2983706"/>
          </a:xfrm>
        </p:spPr>
        <p:txBody>
          <a:bodyPr>
            <a:normAutofit/>
          </a:bodyPr>
          <a:lstStyle/>
          <a:p>
            <a:pPr>
              <a:lnSpc>
                <a:spcPts val="2700"/>
              </a:lnSpc>
              <a:spcAft>
                <a:spcPts val="0"/>
              </a:spcAft>
            </a:pPr>
            <a:endParaRPr lang="en-US" sz="1500" dirty="0">
              <a:latin typeface="Segoe UI Light" panose="020B0502040204020203" pitchFamily="34" charset="0"/>
              <a:cs typeface="Segoe UI Light" panose="020B0502040204020203" pitchFamily="34" charset="0"/>
            </a:endParaRPr>
          </a:p>
          <a:p>
            <a:pPr>
              <a:lnSpc>
                <a:spcPts val="2700"/>
              </a:lnSpc>
              <a:spcBef>
                <a:spcPts val="1125"/>
              </a:spcBef>
              <a:spcAft>
                <a:spcPts val="0"/>
              </a:spcAft>
            </a:pPr>
            <a:r>
              <a:rPr lang="en-US" altLang="zh-CN" sz="1500" dirty="0">
                <a:latin typeface="Segoe UI Light" panose="020B0502040204020203" pitchFamily="34" charset="0"/>
                <a:cs typeface="Segoe UI Light" panose="020B0502040204020203" pitchFamily="34" charset="0"/>
                <a:hlinkClick r:id="rId3"/>
              </a:rPr>
              <a:t>www.xinggangw.info</a:t>
            </a:r>
            <a:endParaRPr lang="en-US" altLang="zh-CN" sz="1500" dirty="0">
              <a:latin typeface="Segoe UI Light" panose="020B0502040204020203" pitchFamily="34" charset="0"/>
              <a:cs typeface="Segoe UI Light" panose="020B0502040204020203" pitchFamily="34" charset="0"/>
            </a:endParaRPr>
          </a:p>
          <a:p>
            <a:pPr>
              <a:lnSpc>
                <a:spcPts val="2700"/>
              </a:lnSpc>
              <a:spcAft>
                <a:spcPts val="0"/>
              </a:spcAft>
            </a:pPr>
            <a:endParaRPr lang="en-US" sz="1500" dirty="0">
              <a:latin typeface="Segoe UI Light" panose="020B0502040204020203" pitchFamily="34" charset="0"/>
              <a:cs typeface="Segoe UI Light" panose="020B0502040204020203" pitchFamily="34" charset="0"/>
            </a:endParaRPr>
          </a:p>
          <a:p>
            <a:pPr>
              <a:lnSpc>
                <a:spcPts val="2700"/>
              </a:lnSpc>
              <a:spcAft>
                <a:spcPts val="0"/>
              </a:spcAft>
            </a:pPr>
            <a:endParaRPr lang="en-US" sz="15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4" tooltip="Select here to visit the PowerPoint team blog."/>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10363" y="3314638"/>
            <a:ext cx="496455" cy="496455"/>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0272" name="Object 2048"/>
          <p:cNvGraphicFramePr>
            <a:graphicFrameLocks noChangeAspect="1"/>
          </p:cNvGraphicFramePr>
          <p:nvPr/>
        </p:nvGraphicFramePr>
        <p:xfrm>
          <a:off x="247650" y="1752600"/>
          <a:ext cx="8401050" cy="1981200"/>
        </p:xfrm>
        <a:graphic>
          <a:graphicData uri="http://schemas.openxmlformats.org/presentationml/2006/ole">
            <mc:AlternateContent xmlns:mc="http://schemas.openxmlformats.org/markup-compatibility/2006">
              <mc:Choice xmlns:v="urn:schemas-microsoft-com:vml" Requires="v">
                <p:oleObj spid="_x0000_s5253" name="文档" r:id="rId3" imgW="8417560" imgH="1981200" progId="Word.Document.8">
                  <p:embed/>
                </p:oleObj>
              </mc:Choice>
              <mc:Fallback>
                <p:oleObj name="文档" r:id="rId3" imgW="8417560" imgH="1981200" progId="Word.Document.8">
                  <p:embed/>
                  <p:pic>
                    <p:nvPicPr>
                      <p:cNvPr id="310272" name="Object 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50" y="1752600"/>
                        <a:ext cx="840105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7395" name="Text Box 2051"/>
          <p:cNvSpPr txBox="1">
            <a:spLocks noChangeArrowheads="1"/>
          </p:cNvSpPr>
          <p:nvPr/>
        </p:nvSpPr>
        <p:spPr bwMode="auto">
          <a:xfrm>
            <a:off x="0" y="1214438"/>
            <a:ext cx="1417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err="1">
                <a:ln>
                  <a:noFill/>
                </a:ln>
                <a:solidFill>
                  <a:srgbClr val="000000"/>
                </a:solidFill>
                <a:effectLst/>
                <a:uLnTx/>
                <a:uFillTx/>
                <a:latin typeface="微软雅黑 Light" panose="020B0502040204020203" pitchFamily="34" charset="-122"/>
                <a:ea typeface="微软雅黑 Light" panose="020B0502040204020203" pitchFamily="34" charset="-122"/>
                <a:cs typeface="+mn-cs"/>
              </a:rPr>
              <a:t>ST.elem</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87396" name="Line 2052"/>
          <p:cNvSpPr>
            <a:spLocks noChangeShapeType="1"/>
          </p:cNvSpPr>
          <p:nvPr/>
        </p:nvSpPr>
        <p:spPr bwMode="auto">
          <a:xfrm>
            <a:off x="7543800" y="819150"/>
            <a:ext cx="0" cy="91440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87397" name="Text Box 2053"/>
          <p:cNvSpPr txBox="1">
            <a:spLocks noChangeArrowheads="1"/>
          </p:cNvSpPr>
          <p:nvPr/>
        </p:nvSpPr>
        <p:spPr bwMode="auto">
          <a:xfrm>
            <a:off x="7527925" y="809625"/>
            <a:ext cx="1657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err="1">
                <a:ln>
                  <a:noFill/>
                </a:ln>
                <a:solidFill>
                  <a:srgbClr val="000000"/>
                </a:solidFill>
                <a:effectLst/>
                <a:uLnTx/>
                <a:uFillTx/>
                <a:latin typeface="微软雅黑 Light" panose="020B0502040204020203" pitchFamily="34" charset="-122"/>
                <a:ea typeface="微软雅黑 Light" panose="020B0502040204020203" pitchFamily="34" charset="-122"/>
                <a:cs typeface="+mn-cs"/>
              </a:rPr>
              <a:t>ST.length</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87398" name="Text Box 2054"/>
          <p:cNvSpPr txBox="1">
            <a:spLocks noChangeArrowheads="1"/>
          </p:cNvSpPr>
          <p:nvPr/>
        </p:nvSpPr>
        <p:spPr bwMode="auto">
          <a:xfrm>
            <a:off x="365125" y="136525"/>
            <a:ext cx="744146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rgbClr val="660033"/>
                </a:solidFill>
                <a:effectLst/>
                <a:uLnTx/>
                <a:uFillTx/>
                <a:latin typeface="微软雅黑 Light" panose="020B0502040204020203" pitchFamily="34" charset="-122"/>
                <a:ea typeface="微软雅黑" panose="020B0503020204020204" pitchFamily="34" charset="-122"/>
                <a:cs typeface="+mn-cs"/>
              </a:rPr>
              <a:t>例如</a:t>
            </a:r>
            <a:r>
              <a:rPr kumimoji="1" lang="en-US" altLang="zh-CN" sz="4000" b="1" i="0" u="none" strike="noStrike" kern="1200" cap="none" spc="0" normalizeH="0" baseline="0" noProof="0" dirty="0">
                <a:ln>
                  <a:noFill/>
                </a:ln>
                <a:solidFill>
                  <a:srgbClr val="660033"/>
                </a:solidFill>
                <a:effectLst/>
                <a:uLnTx/>
                <a:uFillTx/>
                <a:latin typeface="微软雅黑 Light" panose="020B0502040204020203" pitchFamily="34" charset="-122"/>
                <a:ea typeface="微软雅黑" panose="020B0503020204020204" pitchFamily="34" charset="-122"/>
                <a:cs typeface="+mn-cs"/>
              </a:rPr>
              <a:t>: </a:t>
            </a:r>
            <a:r>
              <a:rPr kumimoji="1" lang="en-US" altLang="zh-CN" sz="4000" b="1" i="0" u="none" strike="noStrike" kern="1200" cap="none" spc="0" normalizeH="0" baseline="0" noProof="0" dirty="0">
                <a:ln>
                  <a:noFill/>
                </a:ln>
                <a:solidFill>
                  <a:srgbClr val="CC0000"/>
                </a:solidFill>
                <a:effectLst/>
                <a:uLnTx/>
                <a:uFillTx/>
                <a:latin typeface="微软雅黑 Light" panose="020B0502040204020203" pitchFamily="34" charset="-122"/>
                <a:ea typeface="微软雅黑" panose="020B0503020204020204" pitchFamily="34" charset="-122"/>
                <a:cs typeface="+mn-cs"/>
              </a:rPr>
              <a:t>key=64</a:t>
            </a:r>
            <a:r>
              <a:rPr kumimoji="1" lang="en-US" altLang="zh-CN" sz="4000" b="0" i="0" u="none" strike="noStrike" kern="1200" cap="none" spc="0" normalizeH="0" baseline="0" noProof="0" dirty="0">
                <a:ln>
                  <a:noFill/>
                </a:ln>
                <a:solidFill>
                  <a:srgbClr val="660033"/>
                </a:solidFill>
                <a:effectLst/>
                <a:uLnTx/>
                <a:uFillTx/>
                <a:latin typeface="微软雅黑 Light" panose="020B0502040204020203" pitchFamily="34" charset="-122"/>
                <a:ea typeface="微软雅黑" panose="020B0503020204020204" pitchFamily="34" charset="-122"/>
                <a:cs typeface="+mn-cs"/>
              </a:rPr>
              <a:t> </a:t>
            </a:r>
            <a:r>
              <a:rPr kumimoji="1" lang="zh-CN" altLang="en-US" sz="4000" b="0" i="0" u="none" strike="noStrike" kern="1200" cap="none" spc="0" normalizeH="0" baseline="0" noProof="0" dirty="0">
                <a:ln>
                  <a:noFill/>
                </a:ln>
                <a:solidFill>
                  <a:srgbClr val="660033"/>
                </a:solidFill>
                <a:effectLst/>
                <a:uLnTx/>
                <a:uFillTx/>
                <a:latin typeface="微软雅黑 Light" panose="020B0502040204020203" pitchFamily="34" charset="-122"/>
                <a:ea typeface="微软雅黑" panose="020B0503020204020204" pitchFamily="34" charset="-122"/>
                <a:cs typeface="+mn-cs"/>
              </a:rPr>
              <a:t>的查找过程如下：</a:t>
            </a:r>
            <a:endParaRPr kumimoji="1" lang="zh-CN" altLang="en-US" sz="40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endParaRPr>
          </a:p>
        </p:txBody>
      </p:sp>
      <p:sp>
        <p:nvSpPr>
          <p:cNvPr id="187399" name="AutoShape 2055"/>
          <p:cNvSpPr>
            <a:spLocks noChangeArrowheads="1"/>
          </p:cNvSpPr>
          <p:nvPr/>
        </p:nvSpPr>
        <p:spPr bwMode="auto">
          <a:xfrm>
            <a:off x="1143000" y="2895600"/>
            <a:ext cx="152400" cy="838200"/>
          </a:xfrm>
          <a:prstGeom prst="upArrow">
            <a:avLst>
              <a:gd name="adj1" fmla="val 50000"/>
              <a:gd name="adj2" fmla="val 137500"/>
            </a:avLst>
          </a:prstGeom>
          <a:solidFill>
            <a:srgbClr val="00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87400" name="AutoShape 2056"/>
          <p:cNvSpPr>
            <a:spLocks noChangeArrowheads="1"/>
          </p:cNvSpPr>
          <p:nvPr/>
        </p:nvSpPr>
        <p:spPr bwMode="auto">
          <a:xfrm>
            <a:off x="4267200" y="2819400"/>
            <a:ext cx="152400" cy="914400"/>
          </a:xfrm>
          <a:prstGeom prst="upArrow">
            <a:avLst>
              <a:gd name="adj1" fmla="val 50000"/>
              <a:gd name="adj2" fmla="val 150000"/>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87401" name="AutoShape 2057"/>
          <p:cNvSpPr>
            <a:spLocks noChangeArrowheads="1"/>
          </p:cNvSpPr>
          <p:nvPr/>
        </p:nvSpPr>
        <p:spPr bwMode="auto">
          <a:xfrm>
            <a:off x="7467600" y="2895600"/>
            <a:ext cx="152400" cy="838200"/>
          </a:xfrm>
          <a:prstGeom prst="upArrow">
            <a:avLst>
              <a:gd name="adj1" fmla="val 50000"/>
              <a:gd name="adj2" fmla="val 13750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87402" name="Text Box 2058"/>
          <p:cNvSpPr txBox="1">
            <a:spLocks noChangeArrowheads="1"/>
          </p:cNvSpPr>
          <p:nvPr/>
        </p:nvSpPr>
        <p:spPr bwMode="auto">
          <a:xfrm>
            <a:off x="1339850" y="3419475"/>
            <a:ext cx="7457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low</a:t>
            </a:r>
            <a:endParaRPr kumimoji="1" lang="en-US" altLang="zh-CN" sz="28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87403" name="Text Box 2059"/>
          <p:cNvSpPr txBox="1">
            <a:spLocks noChangeArrowheads="1"/>
          </p:cNvSpPr>
          <p:nvPr/>
        </p:nvSpPr>
        <p:spPr bwMode="auto">
          <a:xfrm>
            <a:off x="7664450" y="3429000"/>
            <a:ext cx="8996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high</a:t>
            </a:r>
            <a:endParaRPr kumimoji="1" lang="en-US" altLang="zh-CN" sz="28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87404" name="Text Box 2060"/>
          <p:cNvSpPr txBox="1">
            <a:spLocks noChangeArrowheads="1"/>
          </p:cNvSpPr>
          <p:nvPr/>
        </p:nvSpPr>
        <p:spPr bwMode="auto">
          <a:xfrm>
            <a:off x="3962400" y="3824288"/>
            <a:ext cx="8018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800000"/>
                </a:solidFill>
                <a:effectLst/>
                <a:uLnTx/>
                <a:uFillTx/>
                <a:latin typeface="微软雅黑 Light" panose="020B0502040204020203" pitchFamily="34" charset="-122"/>
                <a:ea typeface="微软雅黑 Light" panose="020B0502040204020203" pitchFamily="34" charset="-122"/>
                <a:cs typeface="+mn-cs"/>
              </a:rPr>
              <a:t>mid</a:t>
            </a:r>
            <a:endParaRPr kumimoji="1" lang="en-US" altLang="zh-CN" sz="28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87405" name="AutoShape 2061"/>
          <p:cNvSpPr>
            <a:spLocks noChangeArrowheads="1"/>
          </p:cNvSpPr>
          <p:nvPr/>
        </p:nvSpPr>
        <p:spPr bwMode="auto">
          <a:xfrm>
            <a:off x="4876800" y="2895600"/>
            <a:ext cx="152400" cy="838200"/>
          </a:xfrm>
          <a:prstGeom prst="upArrow">
            <a:avLst>
              <a:gd name="adj1" fmla="val 50000"/>
              <a:gd name="adj2" fmla="val 137500"/>
            </a:avLst>
          </a:prstGeom>
          <a:solidFill>
            <a:srgbClr val="00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87406" name="Text Box 2062"/>
          <p:cNvSpPr txBox="1">
            <a:spLocks noChangeArrowheads="1"/>
          </p:cNvSpPr>
          <p:nvPr/>
        </p:nvSpPr>
        <p:spPr bwMode="auto">
          <a:xfrm>
            <a:off x="5073650" y="3419475"/>
            <a:ext cx="7457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low</a:t>
            </a:r>
            <a:endParaRPr kumimoji="1" lang="en-US" altLang="zh-CN" sz="28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useBgFill="1">
        <p:nvSpPr>
          <p:cNvPr id="187407" name="AutoShape 2063"/>
          <p:cNvSpPr>
            <a:spLocks noChangeArrowheads="1"/>
          </p:cNvSpPr>
          <p:nvPr/>
        </p:nvSpPr>
        <p:spPr bwMode="auto">
          <a:xfrm>
            <a:off x="1143000" y="2895600"/>
            <a:ext cx="152400" cy="838200"/>
          </a:xfrm>
          <a:prstGeom prst="upArrow">
            <a:avLst>
              <a:gd name="adj1" fmla="val 50000"/>
              <a:gd name="adj2" fmla="val 137500"/>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useBgFill="1">
        <p:nvSpPr>
          <p:cNvPr id="187408" name="Text Box 2064"/>
          <p:cNvSpPr txBox="1">
            <a:spLocks noChangeArrowheads="1"/>
          </p:cNvSpPr>
          <p:nvPr/>
        </p:nvSpPr>
        <p:spPr bwMode="auto">
          <a:xfrm>
            <a:off x="1339850" y="3419475"/>
            <a:ext cx="819455" cy="52322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      </a:t>
            </a:r>
            <a:endParaRPr kumimoji="1" lang="en-US" altLang="zh-CN" sz="28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87409" name="AutoShape 2065"/>
          <p:cNvSpPr>
            <a:spLocks noChangeArrowheads="1"/>
          </p:cNvSpPr>
          <p:nvPr/>
        </p:nvSpPr>
        <p:spPr bwMode="auto">
          <a:xfrm>
            <a:off x="6153150" y="2819400"/>
            <a:ext cx="152400" cy="914400"/>
          </a:xfrm>
          <a:prstGeom prst="upArrow">
            <a:avLst>
              <a:gd name="adj1" fmla="val 50000"/>
              <a:gd name="adj2" fmla="val 150000"/>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87410" name="Text Box 2066"/>
          <p:cNvSpPr txBox="1">
            <a:spLocks noChangeArrowheads="1"/>
          </p:cNvSpPr>
          <p:nvPr/>
        </p:nvSpPr>
        <p:spPr bwMode="auto">
          <a:xfrm>
            <a:off x="5867400" y="3824288"/>
            <a:ext cx="8018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800000"/>
                </a:solidFill>
                <a:effectLst/>
                <a:uLnTx/>
                <a:uFillTx/>
                <a:latin typeface="微软雅黑 Light" panose="020B0502040204020203" pitchFamily="34" charset="-122"/>
                <a:ea typeface="微软雅黑 Light" panose="020B0502040204020203" pitchFamily="34" charset="-122"/>
                <a:cs typeface="+mn-cs"/>
              </a:rPr>
              <a:t>mid</a:t>
            </a:r>
            <a:endParaRPr kumimoji="1" lang="en-US" altLang="zh-CN" sz="28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useBgFill="1">
        <p:nvSpPr>
          <p:cNvPr id="187411" name="AutoShape 2067"/>
          <p:cNvSpPr>
            <a:spLocks noChangeArrowheads="1"/>
          </p:cNvSpPr>
          <p:nvPr/>
        </p:nvSpPr>
        <p:spPr bwMode="auto">
          <a:xfrm>
            <a:off x="4267200" y="2819400"/>
            <a:ext cx="152400" cy="914400"/>
          </a:xfrm>
          <a:prstGeom prst="upArrow">
            <a:avLst>
              <a:gd name="adj1" fmla="val 50000"/>
              <a:gd name="adj2" fmla="val 150000"/>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useBgFill="1">
        <p:nvSpPr>
          <p:cNvPr id="187413" name="Text Box 2069"/>
          <p:cNvSpPr txBox="1">
            <a:spLocks noChangeArrowheads="1"/>
          </p:cNvSpPr>
          <p:nvPr/>
        </p:nvSpPr>
        <p:spPr bwMode="auto">
          <a:xfrm>
            <a:off x="3962400" y="3810000"/>
            <a:ext cx="819455" cy="52322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800000"/>
                </a:solidFill>
                <a:effectLst/>
                <a:uLnTx/>
                <a:uFillTx/>
                <a:latin typeface="微软雅黑 Light" panose="020B0502040204020203" pitchFamily="34" charset="-122"/>
                <a:ea typeface="微软雅黑 Light" panose="020B0502040204020203" pitchFamily="34" charset="-122"/>
                <a:cs typeface="+mn-cs"/>
              </a:rPr>
              <a:t>      </a:t>
            </a:r>
            <a:endParaRPr kumimoji="1" lang="en-US" altLang="zh-CN" sz="28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useBgFill="1">
        <p:nvSpPr>
          <p:cNvPr id="187414" name="AutoShape 2070"/>
          <p:cNvSpPr>
            <a:spLocks noChangeArrowheads="1"/>
          </p:cNvSpPr>
          <p:nvPr/>
        </p:nvSpPr>
        <p:spPr bwMode="auto">
          <a:xfrm>
            <a:off x="7467600" y="2895600"/>
            <a:ext cx="152400" cy="838200"/>
          </a:xfrm>
          <a:prstGeom prst="upArrow">
            <a:avLst>
              <a:gd name="adj1" fmla="val 50000"/>
              <a:gd name="adj2" fmla="val 137500"/>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useBgFill="1">
        <p:nvSpPr>
          <p:cNvPr id="187415" name="Text Box 2071"/>
          <p:cNvSpPr txBox="1">
            <a:spLocks noChangeArrowheads="1"/>
          </p:cNvSpPr>
          <p:nvPr/>
        </p:nvSpPr>
        <p:spPr bwMode="auto">
          <a:xfrm>
            <a:off x="7664450" y="3429000"/>
            <a:ext cx="925253" cy="52322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p>
        </p:txBody>
      </p:sp>
      <p:sp>
        <p:nvSpPr>
          <p:cNvPr id="187416" name="AutoShape 2072"/>
          <p:cNvSpPr>
            <a:spLocks noChangeArrowheads="1"/>
          </p:cNvSpPr>
          <p:nvPr/>
        </p:nvSpPr>
        <p:spPr bwMode="auto">
          <a:xfrm>
            <a:off x="5486400" y="2895600"/>
            <a:ext cx="152400" cy="838200"/>
          </a:xfrm>
          <a:prstGeom prst="upArrow">
            <a:avLst>
              <a:gd name="adj1" fmla="val 50000"/>
              <a:gd name="adj2" fmla="val 13750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87417" name="Text Box 2073"/>
          <p:cNvSpPr txBox="1">
            <a:spLocks noChangeArrowheads="1"/>
          </p:cNvSpPr>
          <p:nvPr/>
        </p:nvSpPr>
        <p:spPr bwMode="auto">
          <a:xfrm>
            <a:off x="5683250" y="3429000"/>
            <a:ext cx="8996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high</a:t>
            </a:r>
            <a:endParaRPr kumimoji="1" lang="en-US" altLang="zh-CN" sz="28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useBgFill="1">
        <p:nvSpPr>
          <p:cNvPr id="187418" name="AutoShape 2074"/>
          <p:cNvSpPr>
            <a:spLocks noChangeArrowheads="1"/>
          </p:cNvSpPr>
          <p:nvPr/>
        </p:nvSpPr>
        <p:spPr bwMode="auto">
          <a:xfrm>
            <a:off x="6153150" y="2819400"/>
            <a:ext cx="152400" cy="914400"/>
          </a:xfrm>
          <a:prstGeom prst="upArrow">
            <a:avLst>
              <a:gd name="adj1" fmla="val 50000"/>
              <a:gd name="adj2" fmla="val 150000"/>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useBgFill="1">
        <p:nvSpPr>
          <p:cNvPr id="187419" name="Text Box 2075"/>
          <p:cNvSpPr txBox="1">
            <a:spLocks noChangeArrowheads="1"/>
          </p:cNvSpPr>
          <p:nvPr/>
        </p:nvSpPr>
        <p:spPr bwMode="auto">
          <a:xfrm>
            <a:off x="5867400" y="3824288"/>
            <a:ext cx="819455" cy="52322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p>
        </p:txBody>
      </p:sp>
      <p:sp>
        <p:nvSpPr>
          <p:cNvPr id="187420" name="AutoShape 2076"/>
          <p:cNvSpPr>
            <a:spLocks noChangeArrowheads="1"/>
          </p:cNvSpPr>
          <p:nvPr/>
        </p:nvSpPr>
        <p:spPr bwMode="auto">
          <a:xfrm>
            <a:off x="5010150" y="2895600"/>
            <a:ext cx="152400" cy="914400"/>
          </a:xfrm>
          <a:prstGeom prst="upArrow">
            <a:avLst>
              <a:gd name="adj1" fmla="val 50000"/>
              <a:gd name="adj2" fmla="val 150000"/>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87421" name="Text Box 2077"/>
          <p:cNvSpPr txBox="1">
            <a:spLocks noChangeArrowheads="1"/>
          </p:cNvSpPr>
          <p:nvPr/>
        </p:nvSpPr>
        <p:spPr bwMode="auto">
          <a:xfrm>
            <a:off x="4724400" y="3824288"/>
            <a:ext cx="8018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800000"/>
                </a:solidFill>
                <a:effectLst/>
                <a:uLnTx/>
                <a:uFillTx/>
                <a:latin typeface="微软雅黑 Light" panose="020B0502040204020203" pitchFamily="34" charset="-122"/>
                <a:ea typeface="微软雅黑 Light" panose="020B0502040204020203" pitchFamily="34" charset="-122"/>
                <a:cs typeface="+mn-cs"/>
              </a:rPr>
              <a:t>mid</a:t>
            </a:r>
            <a:endParaRPr kumimoji="1" lang="en-US" altLang="zh-CN" sz="28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87422" name="Text Box 2078"/>
          <p:cNvSpPr txBox="1">
            <a:spLocks noChangeArrowheads="1"/>
          </p:cNvSpPr>
          <p:nvPr/>
        </p:nvSpPr>
        <p:spPr bwMode="auto">
          <a:xfrm>
            <a:off x="174680" y="4641989"/>
            <a:ext cx="4814138" cy="1817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panose="020B0503020204020204" pitchFamily="34" charset="-122"/>
                <a:cs typeface="+mn-cs"/>
              </a:rPr>
              <a:t>low</a:t>
            </a:r>
            <a:r>
              <a:rPr kumimoji="1" lang="en-US" altLang="zh-CN" sz="3200" b="0" i="0" u="none" strike="noStrike" kern="120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cs typeface="+mn-cs"/>
              </a:rPr>
              <a:t> </a:t>
            </a:r>
            <a:r>
              <a:rPr kumimoji="1" lang="zh-CN" altLang="en-US" sz="3200" b="0" i="0" u="none" strike="noStrike" kern="120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cs typeface="+mn-cs"/>
              </a:rPr>
              <a:t>指示查找区间的下界</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panose="020B0503020204020204" pitchFamily="34" charset="-122"/>
                <a:cs typeface="+mn-cs"/>
              </a:rPr>
              <a:t>high</a:t>
            </a:r>
            <a:r>
              <a:rPr kumimoji="1" lang="en-US" altLang="zh-CN" sz="3200" b="0" i="0" u="none" strike="noStrike" kern="120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cs typeface="+mn-cs"/>
              </a:rPr>
              <a:t> </a:t>
            </a:r>
            <a:r>
              <a:rPr kumimoji="1" lang="zh-CN" altLang="en-US" sz="3200" b="0" i="0" u="none" strike="noStrike" kern="120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cs typeface="+mn-cs"/>
              </a:rPr>
              <a:t>指示查找区间的上界</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CC0000"/>
                </a:solidFill>
                <a:effectLst/>
                <a:uLnTx/>
                <a:uFillTx/>
                <a:latin typeface="微软雅黑 Light" panose="020B0502040204020203" pitchFamily="34" charset="-122"/>
                <a:ea typeface="微软雅黑" panose="020B0503020204020204" pitchFamily="34" charset="-122"/>
                <a:cs typeface="+mn-cs"/>
              </a:rPr>
              <a:t>mid</a:t>
            </a:r>
            <a:r>
              <a:rPr kumimoji="1" lang="en-US" altLang="zh-CN" sz="3200" b="0" i="0" u="none" strike="noStrike" kern="1200" cap="none" spc="0" normalizeH="0" baseline="0" noProof="0" dirty="0">
                <a:ln>
                  <a:noFill/>
                </a:ln>
                <a:solidFill>
                  <a:srgbClr val="800000"/>
                </a:solidFill>
                <a:effectLst/>
                <a:uLnTx/>
                <a:uFillTx/>
                <a:latin typeface="微软雅黑 Light" panose="020B0502040204020203" pitchFamily="34" charset="-122"/>
                <a:ea typeface="微软雅黑" panose="020B0503020204020204" pitchFamily="34" charset="-122"/>
                <a:cs typeface="+mn-cs"/>
              </a:rPr>
              <a:t> = (</a:t>
            </a:r>
            <a:r>
              <a:rPr kumimoji="1" lang="en-US" altLang="zh-CN" sz="3200" b="0" i="0" u="none" strike="noStrike" kern="1200" cap="none" spc="0" normalizeH="0" baseline="0" noProof="0" dirty="0" err="1">
                <a:ln>
                  <a:noFill/>
                </a:ln>
                <a:solidFill>
                  <a:srgbClr val="800000"/>
                </a:solidFill>
                <a:effectLst/>
                <a:uLnTx/>
                <a:uFillTx/>
                <a:latin typeface="微软雅黑 Light" panose="020B0502040204020203" pitchFamily="34" charset="-122"/>
                <a:ea typeface="微软雅黑" panose="020B0503020204020204" pitchFamily="34" charset="-122"/>
                <a:cs typeface="+mn-cs"/>
              </a:rPr>
              <a:t>low+high</a:t>
            </a:r>
            <a:r>
              <a:rPr kumimoji="1" lang="en-US" altLang="zh-CN" sz="3200" b="0" i="0" u="none" strike="noStrike" kern="1200" cap="none" spc="0" normalizeH="0" baseline="0" noProof="0" dirty="0">
                <a:ln>
                  <a:noFill/>
                </a:ln>
                <a:solidFill>
                  <a:srgbClr val="800000"/>
                </a:solidFill>
                <a:effectLst/>
                <a:uLnTx/>
                <a:uFillTx/>
                <a:latin typeface="微软雅黑 Light" panose="020B0502040204020203" pitchFamily="34" charset="-122"/>
                <a:ea typeface="微软雅黑" panose="020B0503020204020204" pitchFamily="34" charset="-122"/>
                <a:cs typeface="+mn-cs"/>
              </a:rPr>
              <a:t>)/2</a:t>
            </a:r>
            <a:endParaRPr kumimoji="1" lang="en-US" altLang="zh-CN"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87423" name="Text Box 2079"/>
          <p:cNvSpPr txBox="1">
            <a:spLocks noChangeArrowheads="1"/>
          </p:cNvSpPr>
          <p:nvPr/>
        </p:nvSpPr>
        <p:spPr bwMode="auto">
          <a:xfrm>
            <a:off x="5364088" y="4623078"/>
            <a:ext cx="35814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0" i="0" u="none" strike="noStrike" kern="12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通过比较</a:t>
            </a:r>
            <a:r>
              <a:rPr kumimoji="1" lang="en-US" altLang="zh-CN" sz="2800" b="0" i="0" u="none" strike="noStrike" kern="1200" cap="none" spc="0" normalizeH="0" baseline="0" noProof="0" dirty="0" err="1">
                <a:ln>
                  <a:noFill/>
                </a:ln>
                <a:solidFill>
                  <a:srgbClr val="006600"/>
                </a:solidFill>
                <a:effectLst/>
                <a:uLnTx/>
                <a:uFillTx/>
                <a:latin typeface="微软雅黑" panose="020B0503020204020204" pitchFamily="34" charset="-122"/>
                <a:ea typeface="微软雅黑" panose="020B0503020204020204" pitchFamily="34" charset="-122"/>
                <a:cs typeface="+mn-cs"/>
              </a:rPr>
              <a:t>ST.elem</a:t>
            </a:r>
            <a:r>
              <a:rPr kumimoji="1" lang="en-US" altLang="zh-CN" sz="2800" b="0" i="0" u="none" strike="noStrike" kern="12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[mid].key</a:t>
            </a:r>
            <a:r>
              <a:rPr kumimoji="1" lang="zh-CN" altLang="en-US" sz="2800" b="0" i="0" u="none" strike="noStrike" kern="12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与</a:t>
            </a:r>
            <a:r>
              <a:rPr kumimoji="1" lang="en-US" altLang="zh-CN" sz="2800" b="0" i="0" u="none" strike="noStrike" kern="12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key</a:t>
            </a:r>
            <a:r>
              <a:rPr kumimoji="1" lang="zh-CN" altLang="en-US" sz="2800" b="0" i="0" u="none" strike="noStrike" kern="12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的大小来逐步缩小查找范围</a:t>
            </a:r>
          </a:p>
        </p:txBody>
      </p:sp>
    </p:spTree>
    <p:extLst>
      <p:ext uri="{BB962C8B-B14F-4D97-AF65-F5344CB8AC3E}">
        <p14:creationId xmlns:p14="http://schemas.microsoft.com/office/powerpoint/2010/main" val="123290449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87398"/>
                                        </p:tgtEl>
                                        <p:attrNameLst>
                                          <p:attrName>style.visibility</p:attrName>
                                        </p:attrNameLst>
                                      </p:cBhvr>
                                      <p:to>
                                        <p:strVal val="visible"/>
                                      </p:to>
                                    </p:set>
                                    <p:anim calcmode="lin" valueType="num">
                                      <p:cBhvr additive="base">
                                        <p:cTn id="7" dur="500" fill="hold"/>
                                        <p:tgtEl>
                                          <p:spTgt spid="187398"/>
                                        </p:tgtEl>
                                        <p:attrNameLst>
                                          <p:attrName>ppt_x</p:attrName>
                                        </p:attrNameLst>
                                      </p:cBhvr>
                                      <p:tavLst>
                                        <p:tav tm="0">
                                          <p:val>
                                            <p:strVal val="#ppt_x"/>
                                          </p:val>
                                        </p:tav>
                                        <p:tav tm="100000">
                                          <p:val>
                                            <p:strVal val="#ppt_x"/>
                                          </p:val>
                                        </p:tav>
                                      </p:tavLst>
                                    </p:anim>
                                    <p:anim calcmode="lin" valueType="num">
                                      <p:cBhvr additive="base">
                                        <p:cTn id="8" dur="500" fill="hold"/>
                                        <p:tgtEl>
                                          <p:spTgt spid="18739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10272"/>
                                        </p:tgtEl>
                                        <p:attrNameLst>
                                          <p:attrName>style.visibility</p:attrName>
                                        </p:attrNameLst>
                                      </p:cBhvr>
                                      <p:to>
                                        <p:strVal val="visible"/>
                                      </p:to>
                                    </p:set>
                                    <p:anim calcmode="lin" valueType="num">
                                      <p:cBhvr additive="base">
                                        <p:cTn id="13" dur="500" fill="hold"/>
                                        <p:tgtEl>
                                          <p:spTgt spid="310272"/>
                                        </p:tgtEl>
                                        <p:attrNameLst>
                                          <p:attrName>ppt_x</p:attrName>
                                        </p:attrNameLst>
                                      </p:cBhvr>
                                      <p:tavLst>
                                        <p:tav tm="0">
                                          <p:val>
                                            <p:strVal val="#ppt_x"/>
                                          </p:val>
                                        </p:tav>
                                        <p:tav tm="100000">
                                          <p:val>
                                            <p:strVal val="#ppt_x"/>
                                          </p:val>
                                        </p:tav>
                                      </p:tavLst>
                                    </p:anim>
                                    <p:anim calcmode="lin" valueType="num">
                                      <p:cBhvr additive="base">
                                        <p:cTn id="14" dur="500" fill="hold"/>
                                        <p:tgtEl>
                                          <p:spTgt spid="310272"/>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87395"/>
                                        </p:tgtEl>
                                        <p:attrNameLst>
                                          <p:attrName>style.visibility</p:attrName>
                                        </p:attrNameLst>
                                      </p:cBhvr>
                                      <p:to>
                                        <p:strVal val="visible"/>
                                      </p:to>
                                    </p:set>
                                    <p:anim calcmode="lin" valueType="num">
                                      <p:cBhvr additive="base">
                                        <p:cTn id="18" dur="500" fill="hold"/>
                                        <p:tgtEl>
                                          <p:spTgt spid="187395"/>
                                        </p:tgtEl>
                                        <p:attrNameLst>
                                          <p:attrName>ppt_x</p:attrName>
                                        </p:attrNameLst>
                                      </p:cBhvr>
                                      <p:tavLst>
                                        <p:tav tm="0">
                                          <p:val>
                                            <p:strVal val="0-#ppt_w/2"/>
                                          </p:val>
                                        </p:tav>
                                        <p:tav tm="100000">
                                          <p:val>
                                            <p:strVal val="#ppt_x"/>
                                          </p:val>
                                        </p:tav>
                                      </p:tavLst>
                                    </p:anim>
                                    <p:anim calcmode="lin" valueType="num">
                                      <p:cBhvr additive="base">
                                        <p:cTn id="19" dur="500" fill="hold"/>
                                        <p:tgtEl>
                                          <p:spTgt spid="187395"/>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000"/>
                            </p:stCondLst>
                            <p:childTnLst>
                              <p:par>
                                <p:cTn id="21" presetID="2" presetClass="entr" presetSubtype="1" fill="hold" nodeType="afterEffect">
                                  <p:stCondLst>
                                    <p:cond delay="0"/>
                                  </p:stCondLst>
                                  <p:childTnLst>
                                    <p:set>
                                      <p:cBhvr>
                                        <p:cTn id="22" dur="1" fill="hold">
                                          <p:stCondLst>
                                            <p:cond delay="0"/>
                                          </p:stCondLst>
                                        </p:cTn>
                                        <p:tgtEl>
                                          <p:spTgt spid="187396"/>
                                        </p:tgtEl>
                                        <p:attrNameLst>
                                          <p:attrName>style.visibility</p:attrName>
                                        </p:attrNameLst>
                                      </p:cBhvr>
                                      <p:to>
                                        <p:strVal val="visible"/>
                                      </p:to>
                                    </p:set>
                                    <p:anim calcmode="lin" valueType="num">
                                      <p:cBhvr additive="base">
                                        <p:cTn id="23" dur="500" fill="hold"/>
                                        <p:tgtEl>
                                          <p:spTgt spid="187396"/>
                                        </p:tgtEl>
                                        <p:attrNameLst>
                                          <p:attrName>ppt_x</p:attrName>
                                        </p:attrNameLst>
                                      </p:cBhvr>
                                      <p:tavLst>
                                        <p:tav tm="0">
                                          <p:val>
                                            <p:strVal val="#ppt_x"/>
                                          </p:val>
                                        </p:tav>
                                        <p:tav tm="100000">
                                          <p:val>
                                            <p:strVal val="#ppt_x"/>
                                          </p:val>
                                        </p:tav>
                                      </p:tavLst>
                                    </p:anim>
                                    <p:anim calcmode="lin" valueType="num">
                                      <p:cBhvr additive="base">
                                        <p:cTn id="24" dur="500" fill="hold"/>
                                        <p:tgtEl>
                                          <p:spTgt spid="187396"/>
                                        </p:tgtEl>
                                        <p:attrNameLst>
                                          <p:attrName>ppt_y</p:attrName>
                                        </p:attrNameLst>
                                      </p:cBhvr>
                                      <p:tavLst>
                                        <p:tav tm="0">
                                          <p:val>
                                            <p:strVal val="0-#ppt_h/2"/>
                                          </p:val>
                                        </p:tav>
                                        <p:tav tm="100000">
                                          <p:val>
                                            <p:strVal val="#ppt_y"/>
                                          </p:val>
                                        </p:tav>
                                      </p:tavLst>
                                    </p:anim>
                                  </p:childTnLst>
                                </p:cTn>
                              </p:par>
                            </p:childTnLst>
                          </p:cTn>
                        </p:par>
                        <p:par>
                          <p:cTn id="25" fill="hold" nodeType="afterGroup">
                            <p:stCondLst>
                              <p:cond delay="1500"/>
                            </p:stCondLst>
                            <p:childTnLst>
                              <p:par>
                                <p:cTn id="26" presetID="2" presetClass="entr" presetSubtype="1" fill="hold" grpId="0" nodeType="afterEffect">
                                  <p:stCondLst>
                                    <p:cond delay="0"/>
                                  </p:stCondLst>
                                  <p:childTnLst>
                                    <p:set>
                                      <p:cBhvr>
                                        <p:cTn id="27" dur="1" fill="hold">
                                          <p:stCondLst>
                                            <p:cond delay="0"/>
                                          </p:stCondLst>
                                        </p:cTn>
                                        <p:tgtEl>
                                          <p:spTgt spid="187397"/>
                                        </p:tgtEl>
                                        <p:attrNameLst>
                                          <p:attrName>style.visibility</p:attrName>
                                        </p:attrNameLst>
                                      </p:cBhvr>
                                      <p:to>
                                        <p:strVal val="visible"/>
                                      </p:to>
                                    </p:set>
                                    <p:anim calcmode="lin" valueType="num">
                                      <p:cBhvr additive="base">
                                        <p:cTn id="28" dur="500" fill="hold"/>
                                        <p:tgtEl>
                                          <p:spTgt spid="187397"/>
                                        </p:tgtEl>
                                        <p:attrNameLst>
                                          <p:attrName>ppt_x</p:attrName>
                                        </p:attrNameLst>
                                      </p:cBhvr>
                                      <p:tavLst>
                                        <p:tav tm="0">
                                          <p:val>
                                            <p:strVal val="#ppt_x"/>
                                          </p:val>
                                        </p:tav>
                                        <p:tav tm="100000">
                                          <p:val>
                                            <p:strVal val="#ppt_x"/>
                                          </p:val>
                                        </p:tav>
                                      </p:tavLst>
                                    </p:anim>
                                    <p:anim calcmode="lin" valueType="num">
                                      <p:cBhvr additive="base">
                                        <p:cTn id="29" dur="500" fill="hold"/>
                                        <p:tgtEl>
                                          <p:spTgt spid="187397"/>
                                        </p:tgtEl>
                                        <p:attrNameLst>
                                          <p:attrName>ppt_y</p:attrName>
                                        </p:attrNameLst>
                                      </p:cBhvr>
                                      <p:tavLst>
                                        <p:tav tm="0">
                                          <p:val>
                                            <p:strVal val="0-#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187422"/>
                                        </p:tgtEl>
                                        <p:attrNameLst>
                                          <p:attrName>style.visibility</p:attrName>
                                        </p:attrNameLst>
                                      </p:cBhvr>
                                      <p:to>
                                        <p:strVal val="visible"/>
                                      </p:to>
                                    </p:set>
                                    <p:animEffect transition="in" filter="strips(downRight)">
                                      <p:cBhvr>
                                        <p:cTn id="34" dur="500"/>
                                        <p:tgtEl>
                                          <p:spTgt spid="18742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87423"/>
                                        </p:tgtEl>
                                        <p:attrNameLst>
                                          <p:attrName>style.visibility</p:attrName>
                                        </p:attrNameLst>
                                      </p:cBhvr>
                                      <p:to>
                                        <p:strVal val="visible"/>
                                      </p:to>
                                    </p:set>
                                    <p:animEffect transition="in" filter="blinds(horizontal)">
                                      <p:cBhvr>
                                        <p:cTn id="39" dur="500"/>
                                        <p:tgtEl>
                                          <p:spTgt spid="18742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87399"/>
                                        </p:tgtEl>
                                        <p:attrNameLst>
                                          <p:attrName>style.visibility</p:attrName>
                                        </p:attrNameLst>
                                      </p:cBhvr>
                                      <p:to>
                                        <p:strVal val="visible"/>
                                      </p:to>
                                    </p:set>
                                    <p:animEffect transition="in" filter="wipe(left)">
                                      <p:cBhvr>
                                        <p:cTn id="44" dur="500"/>
                                        <p:tgtEl>
                                          <p:spTgt spid="187399"/>
                                        </p:tgtEl>
                                      </p:cBhvr>
                                    </p:animEffect>
                                  </p:childTnLst>
                                </p:cTn>
                              </p:par>
                            </p:childTnLst>
                          </p:cTn>
                        </p:par>
                        <p:par>
                          <p:cTn id="45" fill="hold" nodeType="afterGroup">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187402"/>
                                        </p:tgtEl>
                                        <p:attrNameLst>
                                          <p:attrName>style.visibility</p:attrName>
                                        </p:attrNameLst>
                                      </p:cBhvr>
                                      <p:to>
                                        <p:strVal val="visible"/>
                                      </p:to>
                                    </p:set>
                                    <p:animEffect transition="in" filter="wipe(left)">
                                      <p:cBhvr>
                                        <p:cTn id="48" dur="500"/>
                                        <p:tgtEl>
                                          <p:spTgt spid="18740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87401"/>
                                        </p:tgtEl>
                                        <p:attrNameLst>
                                          <p:attrName>style.visibility</p:attrName>
                                        </p:attrNameLst>
                                      </p:cBhvr>
                                      <p:to>
                                        <p:strVal val="visible"/>
                                      </p:to>
                                    </p:set>
                                    <p:animEffect transition="in" filter="wipe(left)">
                                      <p:cBhvr>
                                        <p:cTn id="53" dur="500"/>
                                        <p:tgtEl>
                                          <p:spTgt spid="187401"/>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187403"/>
                                        </p:tgtEl>
                                        <p:attrNameLst>
                                          <p:attrName>style.visibility</p:attrName>
                                        </p:attrNameLst>
                                      </p:cBhvr>
                                      <p:to>
                                        <p:strVal val="visible"/>
                                      </p:to>
                                    </p:set>
                                    <p:animEffect transition="in" filter="wipe(left)">
                                      <p:cBhvr>
                                        <p:cTn id="57" dur="500"/>
                                        <p:tgtEl>
                                          <p:spTgt spid="18740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87400"/>
                                        </p:tgtEl>
                                        <p:attrNameLst>
                                          <p:attrName>style.visibility</p:attrName>
                                        </p:attrNameLst>
                                      </p:cBhvr>
                                      <p:to>
                                        <p:strVal val="visible"/>
                                      </p:to>
                                    </p:set>
                                    <p:animEffect transition="in" filter="wipe(left)">
                                      <p:cBhvr>
                                        <p:cTn id="62" dur="500"/>
                                        <p:tgtEl>
                                          <p:spTgt spid="187400"/>
                                        </p:tgtEl>
                                      </p:cBhvr>
                                    </p:animEffect>
                                  </p:childTnLst>
                                </p:cTn>
                              </p:par>
                            </p:childTnLst>
                          </p:cTn>
                        </p:par>
                        <p:par>
                          <p:cTn id="63" fill="hold" nodeType="afterGroup">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187404"/>
                                        </p:tgtEl>
                                        <p:attrNameLst>
                                          <p:attrName>style.visibility</p:attrName>
                                        </p:attrNameLst>
                                      </p:cBhvr>
                                      <p:to>
                                        <p:strVal val="visible"/>
                                      </p:to>
                                    </p:set>
                                    <p:animEffect transition="in" filter="wipe(left)">
                                      <p:cBhvr>
                                        <p:cTn id="66" dur="500"/>
                                        <p:tgtEl>
                                          <p:spTgt spid="18740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87407"/>
                                        </p:tgtEl>
                                        <p:attrNameLst>
                                          <p:attrName>style.visibility</p:attrName>
                                        </p:attrNameLst>
                                      </p:cBhvr>
                                      <p:to>
                                        <p:strVal val="visible"/>
                                      </p:to>
                                    </p:set>
                                    <p:animEffect transition="in" filter="wipe(left)">
                                      <p:cBhvr>
                                        <p:cTn id="71" dur="500"/>
                                        <p:tgtEl>
                                          <p:spTgt spid="187407"/>
                                        </p:tgtEl>
                                      </p:cBhvr>
                                    </p:animEffect>
                                  </p:childTnLst>
                                </p:cTn>
                              </p:par>
                            </p:childTnLst>
                          </p:cTn>
                        </p:par>
                        <p:par>
                          <p:cTn id="72" fill="hold" nodeType="afterGroup">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187408"/>
                                        </p:tgtEl>
                                        <p:attrNameLst>
                                          <p:attrName>style.visibility</p:attrName>
                                        </p:attrNameLst>
                                      </p:cBhvr>
                                      <p:to>
                                        <p:strVal val="visible"/>
                                      </p:to>
                                    </p:set>
                                    <p:animEffect transition="in" filter="wipe(left)">
                                      <p:cBhvr>
                                        <p:cTn id="75" dur="500"/>
                                        <p:tgtEl>
                                          <p:spTgt spid="187408"/>
                                        </p:tgtEl>
                                      </p:cBhvr>
                                    </p:animEffect>
                                  </p:childTnLst>
                                </p:cTn>
                              </p:par>
                            </p:childTnLst>
                          </p:cTn>
                        </p:par>
                        <p:par>
                          <p:cTn id="76" fill="hold" nodeType="afterGroup">
                            <p:stCondLst>
                              <p:cond delay="1000"/>
                            </p:stCondLst>
                            <p:childTnLst>
                              <p:par>
                                <p:cTn id="77" presetID="22" presetClass="entr" presetSubtype="8" fill="hold" grpId="0" nodeType="afterEffect">
                                  <p:stCondLst>
                                    <p:cond delay="0"/>
                                  </p:stCondLst>
                                  <p:childTnLst>
                                    <p:set>
                                      <p:cBhvr>
                                        <p:cTn id="78" dur="1" fill="hold">
                                          <p:stCondLst>
                                            <p:cond delay="0"/>
                                          </p:stCondLst>
                                        </p:cTn>
                                        <p:tgtEl>
                                          <p:spTgt spid="187405"/>
                                        </p:tgtEl>
                                        <p:attrNameLst>
                                          <p:attrName>style.visibility</p:attrName>
                                        </p:attrNameLst>
                                      </p:cBhvr>
                                      <p:to>
                                        <p:strVal val="visible"/>
                                      </p:to>
                                    </p:set>
                                    <p:animEffect transition="in" filter="wipe(left)">
                                      <p:cBhvr>
                                        <p:cTn id="79" dur="500"/>
                                        <p:tgtEl>
                                          <p:spTgt spid="187405"/>
                                        </p:tgtEl>
                                      </p:cBhvr>
                                    </p:animEffect>
                                  </p:childTnLst>
                                </p:cTn>
                              </p:par>
                            </p:childTnLst>
                          </p:cTn>
                        </p:par>
                        <p:par>
                          <p:cTn id="80" fill="hold" nodeType="afterGroup">
                            <p:stCondLst>
                              <p:cond delay="1500"/>
                            </p:stCondLst>
                            <p:childTnLst>
                              <p:par>
                                <p:cTn id="81" presetID="22" presetClass="entr" presetSubtype="8" fill="hold" grpId="0" nodeType="afterEffect">
                                  <p:stCondLst>
                                    <p:cond delay="0"/>
                                  </p:stCondLst>
                                  <p:childTnLst>
                                    <p:set>
                                      <p:cBhvr>
                                        <p:cTn id="82" dur="1" fill="hold">
                                          <p:stCondLst>
                                            <p:cond delay="0"/>
                                          </p:stCondLst>
                                        </p:cTn>
                                        <p:tgtEl>
                                          <p:spTgt spid="187406"/>
                                        </p:tgtEl>
                                        <p:attrNameLst>
                                          <p:attrName>style.visibility</p:attrName>
                                        </p:attrNameLst>
                                      </p:cBhvr>
                                      <p:to>
                                        <p:strVal val="visible"/>
                                      </p:to>
                                    </p:set>
                                    <p:animEffect transition="in" filter="wipe(left)">
                                      <p:cBhvr>
                                        <p:cTn id="83" dur="500"/>
                                        <p:tgtEl>
                                          <p:spTgt spid="187406"/>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87411"/>
                                        </p:tgtEl>
                                        <p:attrNameLst>
                                          <p:attrName>style.visibility</p:attrName>
                                        </p:attrNameLst>
                                      </p:cBhvr>
                                      <p:to>
                                        <p:strVal val="visible"/>
                                      </p:to>
                                    </p:set>
                                    <p:animEffect transition="in" filter="wipe(left)">
                                      <p:cBhvr>
                                        <p:cTn id="88" dur="500"/>
                                        <p:tgtEl>
                                          <p:spTgt spid="187411"/>
                                        </p:tgtEl>
                                      </p:cBhvr>
                                    </p:animEffect>
                                  </p:childTnLst>
                                </p:cTn>
                              </p:par>
                            </p:childTnLst>
                          </p:cTn>
                        </p:par>
                        <p:par>
                          <p:cTn id="89" fill="hold" nodeType="afterGroup">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187413"/>
                                        </p:tgtEl>
                                        <p:attrNameLst>
                                          <p:attrName>style.visibility</p:attrName>
                                        </p:attrNameLst>
                                      </p:cBhvr>
                                      <p:to>
                                        <p:strVal val="visible"/>
                                      </p:to>
                                    </p:set>
                                    <p:animEffect transition="in" filter="wipe(left)">
                                      <p:cBhvr>
                                        <p:cTn id="92" dur="500"/>
                                        <p:tgtEl>
                                          <p:spTgt spid="187413"/>
                                        </p:tgtEl>
                                      </p:cBhvr>
                                    </p:animEffect>
                                  </p:childTnLst>
                                </p:cTn>
                              </p:par>
                            </p:childTnLst>
                          </p:cTn>
                        </p:par>
                        <p:par>
                          <p:cTn id="93" fill="hold" nodeType="afterGroup">
                            <p:stCondLst>
                              <p:cond delay="1000"/>
                            </p:stCondLst>
                            <p:childTnLst>
                              <p:par>
                                <p:cTn id="94" presetID="22" presetClass="entr" presetSubtype="8" fill="hold" grpId="0" nodeType="afterEffect">
                                  <p:stCondLst>
                                    <p:cond delay="0"/>
                                  </p:stCondLst>
                                  <p:childTnLst>
                                    <p:set>
                                      <p:cBhvr>
                                        <p:cTn id="95" dur="1" fill="hold">
                                          <p:stCondLst>
                                            <p:cond delay="0"/>
                                          </p:stCondLst>
                                        </p:cTn>
                                        <p:tgtEl>
                                          <p:spTgt spid="187409"/>
                                        </p:tgtEl>
                                        <p:attrNameLst>
                                          <p:attrName>style.visibility</p:attrName>
                                        </p:attrNameLst>
                                      </p:cBhvr>
                                      <p:to>
                                        <p:strVal val="visible"/>
                                      </p:to>
                                    </p:set>
                                    <p:animEffect transition="in" filter="wipe(left)">
                                      <p:cBhvr>
                                        <p:cTn id="96" dur="500"/>
                                        <p:tgtEl>
                                          <p:spTgt spid="187409"/>
                                        </p:tgtEl>
                                      </p:cBhvr>
                                    </p:animEffect>
                                  </p:childTnLst>
                                </p:cTn>
                              </p:par>
                            </p:childTnLst>
                          </p:cTn>
                        </p:par>
                        <p:par>
                          <p:cTn id="97" fill="hold" nodeType="afterGroup">
                            <p:stCondLst>
                              <p:cond delay="1500"/>
                            </p:stCondLst>
                            <p:childTnLst>
                              <p:par>
                                <p:cTn id="98" presetID="22" presetClass="entr" presetSubtype="8" fill="hold" grpId="0" nodeType="afterEffect">
                                  <p:stCondLst>
                                    <p:cond delay="0"/>
                                  </p:stCondLst>
                                  <p:childTnLst>
                                    <p:set>
                                      <p:cBhvr>
                                        <p:cTn id="99" dur="1" fill="hold">
                                          <p:stCondLst>
                                            <p:cond delay="0"/>
                                          </p:stCondLst>
                                        </p:cTn>
                                        <p:tgtEl>
                                          <p:spTgt spid="187410"/>
                                        </p:tgtEl>
                                        <p:attrNameLst>
                                          <p:attrName>style.visibility</p:attrName>
                                        </p:attrNameLst>
                                      </p:cBhvr>
                                      <p:to>
                                        <p:strVal val="visible"/>
                                      </p:to>
                                    </p:set>
                                    <p:animEffect transition="in" filter="wipe(left)">
                                      <p:cBhvr>
                                        <p:cTn id="100" dur="500"/>
                                        <p:tgtEl>
                                          <p:spTgt spid="187410"/>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187414"/>
                                        </p:tgtEl>
                                        <p:attrNameLst>
                                          <p:attrName>style.visibility</p:attrName>
                                        </p:attrNameLst>
                                      </p:cBhvr>
                                      <p:to>
                                        <p:strVal val="visible"/>
                                      </p:to>
                                    </p:set>
                                    <p:animEffect transition="in" filter="wipe(left)">
                                      <p:cBhvr>
                                        <p:cTn id="105" dur="500"/>
                                        <p:tgtEl>
                                          <p:spTgt spid="187414"/>
                                        </p:tgtEl>
                                      </p:cBhvr>
                                    </p:animEffect>
                                  </p:childTnLst>
                                </p:cTn>
                              </p:par>
                            </p:childTnLst>
                          </p:cTn>
                        </p:par>
                        <p:par>
                          <p:cTn id="106" fill="hold" nodeType="afterGroup">
                            <p:stCondLst>
                              <p:cond delay="500"/>
                            </p:stCondLst>
                            <p:childTnLst>
                              <p:par>
                                <p:cTn id="107" presetID="22" presetClass="entr" presetSubtype="8" fill="hold" grpId="0" nodeType="afterEffect">
                                  <p:stCondLst>
                                    <p:cond delay="0"/>
                                  </p:stCondLst>
                                  <p:childTnLst>
                                    <p:set>
                                      <p:cBhvr>
                                        <p:cTn id="108" dur="1" fill="hold">
                                          <p:stCondLst>
                                            <p:cond delay="0"/>
                                          </p:stCondLst>
                                        </p:cTn>
                                        <p:tgtEl>
                                          <p:spTgt spid="187415"/>
                                        </p:tgtEl>
                                        <p:attrNameLst>
                                          <p:attrName>style.visibility</p:attrName>
                                        </p:attrNameLst>
                                      </p:cBhvr>
                                      <p:to>
                                        <p:strVal val="visible"/>
                                      </p:to>
                                    </p:set>
                                    <p:animEffect transition="in" filter="wipe(left)">
                                      <p:cBhvr>
                                        <p:cTn id="109" dur="500"/>
                                        <p:tgtEl>
                                          <p:spTgt spid="187415"/>
                                        </p:tgtEl>
                                      </p:cBhvr>
                                    </p:animEffect>
                                  </p:childTnLst>
                                </p:cTn>
                              </p:par>
                            </p:childTnLst>
                          </p:cTn>
                        </p:par>
                        <p:par>
                          <p:cTn id="110" fill="hold" nodeType="afterGroup">
                            <p:stCondLst>
                              <p:cond delay="1000"/>
                            </p:stCondLst>
                            <p:childTnLst>
                              <p:par>
                                <p:cTn id="111" presetID="22" presetClass="entr" presetSubtype="8" fill="hold" grpId="0" nodeType="afterEffect">
                                  <p:stCondLst>
                                    <p:cond delay="0"/>
                                  </p:stCondLst>
                                  <p:childTnLst>
                                    <p:set>
                                      <p:cBhvr>
                                        <p:cTn id="112" dur="1" fill="hold">
                                          <p:stCondLst>
                                            <p:cond delay="0"/>
                                          </p:stCondLst>
                                        </p:cTn>
                                        <p:tgtEl>
                                          <p:spTgt spid="187416"/>
                                        </p:tgtEl>
                                        <p:attrNameLst>
                                          <p:attrName>style.visibility</p:attrName>
                                        </p:attrNameLst>
                                      </p:cBhvr>
                                      <p:to>
                                        <p:strVal val="visible"/>
                                      </p:to>
                                    </p:set>
                                    <p:animEffect transition="in" filter="wipe(left)">
                                      <p:cBhvr>
                                        <p:cTn id="113" dur="500"/>
                                        <p:tgtEl>
                                          <p:spTgt spid="187416"/>
                                        </p:tgtEl>
                                      </p:cBhvr>
                                    </p:animEffect>
                                  </p:childTnLst>
                                </p:cTn>
                              </p:par>
                            </p:childTnLst>
                          </p:cTn>
                        </p:par>
                        <p:par>
                          <p:cTn id="114" fill="hold" nodeType="afterGroup">
                            <p:stCondLst>
                              <p:cond delay="1500"/>
                            </p:stCondLst>
                            <p:childTnLst>
                              <p:par>
                                <p:cTn id="115" presetID="22" presetClass="entr" presetSubtype="8" fill="hold" grpId="0" nodeType="afterEffect">
                                  <p:stCondLst>
                                    <p:cond delay="0"/>
                                  </p:stCondLst>
                                  <p:childTnLst>
                                    <p:set>
                                      <p:cBhvr>
                                        <p:cTn id="116" dur="1" fill="hold">
                                          <p:stCondLst>
                                            <p:cond delay="0"/>
                                          </p:stCondLst>
                                        </p:cTn>
                                        <p:tgtEl>
                                          <p:spTgt spid="187417"/>
                                        </p:tgtEl>
                                        <p:attrNameLst>
                                          <p:attrName>style.visibility</p:attrName>
                                        </p:attrNameLst>
                                      </p:cBhvr>
                                      <p:to>
                                        <p:strVal val="visible"/>
                                      </p:to>
                                    </p:set>
                                    <p:animEffect transition="in" filter="wipe(left)">
                                      <p:cBhvr>
                                        <p:cTn id="117" dur="500"/>
                                        <p:tgtEl>
                                          <p:spTgt spid="187417"/>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87418"/>
                                        </p:tgtEl>
                                        <p:attrNameLst>
                                          <p:attrName>style.visibility</p:attrName>
                                        </p:attrNameLst>
                                      </p:cBhvr>
                                      <p:to>
                                        <p:strVal val="visible"/>
                                      </p:to>
                                    </p:set>
                                    <p:animEffect transition="in" filter="wipe(left)">
                                      <p:cBhvr>
                                        <p:cTn id="122" dur="500"/>
                                        <p:tgtEl>
                                          <p:spTgt spid="187418"/>
                                        </p:tgtEl>
                                      </p:cBhvr>
                                    </p:animEffect>
                                  </p:childTnLst>
                                </p:cTn>
                              </p:par>
                            </p:childTnLst>
                          </p:cTn>
                        </p:par>
                        <p:par>
                          <p:cTn id="123" fill="hold" nodeType="afterGroup">
                            <p:stCondLst>
                              <p:cond delay="500"/>
                            </p:stCondLst>
                            <p:childTnLst>
                              <p:par>
                                <p:cTn id="124" presetID="22" presetClass="entr" presetSubtype="8" fill="hold" grpId="0" nodeType="afterEffect">
                                  <p:stCondLst>
                                    <p:cond delay="0"/>
                                  </p:stCondLst>
                                  <p:childTnLst>
                                    <p:set>
                                      <p:cBhvr>
                                        <p:cTn id="125" dur="1" fill="hold">
                                          <p:stCondLst>
                                            <p:cond delay="0"/>
                                          </p:stCondLst>
                                        </p:cTn>
                                        <p:tgtEl>
                                          <p:spTgt spid="187419"/>
                                        </p:tgtEl>
                                        <p:attrNameLst>
                                          <p:attrName>style.visibility</p:attrName>
                                        </p:attrNameLst>
                                      </p:cBhvr>
                                      <p:to>
                                        <p:strVal val="visible"/>
                                      </p:to>
                                    </p:set>
                                    <p:animEffect transition="in" filter="wipe(left)">
                                      <p:cBhvr>
                                        <p:cTn id="126" dur="500"/>
                                        <p:tgtEl>
                                          <p:spTgt spid="187419"/>
                                        </p:tgtEl>
                                      </p:cBhvr>
                                    </p:animEffect>
                                  </p:childTnLst>
                                </p:cTn>
                              </p:par>
                            </p:childTnLst>
                          </p:cTn>
                        </p:par>
                        <p:par>
                          <p:cTn id="127" fill="hold" nodeType="afterGroup">
                            <p:stCondLst>
                              <p:cond delay="1000"/>
                            </p:stCondLst>
                            <p:childTnLst>
                              <p:par>
                                <p:cTn id="128" presetID="22" presetClass="entr" presetSubtype="8" fill="hold" grpId="0" nodeType="afterEffect">
                                  <p:stCondLst>
                                    <p:cond delay="0"/>
                                  </p:stCondLst>
                                  <p:childTnLst>
                                    <p:set>
                                      <p:cBhvr>
                                        <p:cTn id="129" dur="1" fill="hold">
                                          <p:stCondLst>
                                            <p:cond delay="0"/>
                                          </p:stCondLst>
                                        </p:cTn>
                                        <p:tgtEl>
                                          <p:spTgt spid="187420"/>
                                        </p:tgtEl>
                                        <p:attrNameLst>
                                          <p:attrName>style.visibility</p:attrName>
                                        </p:attrNameLst>
                                      </p:cBhvr>
                                      <p:to>
                                        <p:strVal val="visible"/>
                                      </p:to>
                                    </p:set>
                                    <p:animEffect transition="in" filter="wipe(left)">
                                      <p:cBhvr>
                                        <p:cTn id="130" dur="500"/>
                                        <p:tgtEl>
                                          <p:spTgt spid="187420"/>
                                        </p:tgtEl>
                                      </p:cBhvr>
                                    </p:animEffect>
                                  </p:childTnLst>
                                </p:cTn>
                              </p:par>
                            </p:childTnLst>
                          </p:cTn>
                        </p:par>
                        <p:par>
                          <p:cTn id="131" fill="hold" nodeType="afterGroup">
                            <p:stCondLst>
                              <p:cond delay="1500"/>
                            </p:stCondLst>
                            <p:childTnLst>
                              <p:par>
                                <p:cTn id="132" presetID="22" presetClass="entr" presetSubtype="8" fill="hold" grpId="0" nodeType="afterEffect">
                                  <p:stCondLst>
                                    <p:cond delay="0"/>
                                  </p:stCondLst>
                                  <p:childTnLst>
                                    <p:set>
                                      <p:cBhvr>
                                        <p:cTn id="133" dur="1" fill="hold">
                                          <p:stCondLst>
                                            <p:cond delay="0"/>
                                          </p:stCondLst>
                                        </p:cTn>
                                        <p:tgtEl>
                                          <p:spTgt spid="187421"/>
                                        </p:tgtEl>
                                        <p:attrNameLst>
                                          <p:attrName>style.visibility</p:attrName>
                                        </p:attrNameLst>
                                      </p:cBhvr>
                                      <p:to>
                                        <p:strVal val="visible"/>
                                      </p:to>
                                    </p:set>
                                    <p:animEffect transition="in" filter="wipe(left)">
                                      <p:cBhvr>
                                        <p:cTn id="134" dur="500"/>
                                        <p:tgtEl>
                                          <p:spTgt spid="187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autoUpdateAnimBg="0"/>
      <p:bldP spid="187397" grpId="0" autoUpdateAnimBg="0"/>
      <p:bldP spid="187398" grpId="0" autoUpdateAnimBg="0"/>
      <p:bldP spid="187399" grpId="0" animBg="1"/>
      <p:bldP spid="187400" grpId="0" animBg="1"/>
      <p:bldP spid="187401" grpId="0" animBg="1"/>
      <p:bldP spid="187402" grpId="0" autoUpdateAnimBg="0"/>
      <p:bldP spid="187403" grpId="0" autoUpdateAnimBg="0"/>
      <p:bldP spid="187404" grpId="0" autoUpdateAnimBg="0"/>
      <p:bldP spid="187405" grpId="0" animBg="1"/>
      <p:bldP spid="187406" grpId="0" autoUpdateAnimBg="0"/>
      <p:bldP spid="187407" grpId="0" animBg="1"/>
      <p:bldP spid="187408" grpId="0" animBg="1" autoUpdateAnimBg="0"/>
      <p:bldP spid="187409" grpId="0" animBg="1"/>
      <p:bldP spid="187410" grpId="0" autoUpdateAnimBg="0"/>
      <p:bldP spid="187411" grpId="0" animBg="1"/>
      <p:bldP spid="187413" grpId="0" animBg="1" autoUpdateAnimBg="0"/>
      <p:bldP spid="187414" grpId="0" animBg="1"/>
      <p:bldP spid="187415" grpId="0" animBg="1" autoUpdateAnimBg="0"/>
      <p:bldP spid="187416" grpId="0" animBg="1"/>
      <p:bldP spid="187417" grpId="0" autoUpdateAnimBg="0"/>
      <p:bldP spid="187418" grpId="0" animBg="1"/>
      <p:bldP spid="187419" grpId="0" animBg="1" autoUpdateAnimBg="0"/>
      <p:bldP spid="187420" grpId="0" animBg="1"/>
      <p:bldP spid="187421" grpId="0" autoUpdateAnimBg="0"/>
      <p:bldP spid="187422" grpId="0" autoUpdateAnimBg="0"/>
      <p:bldP spid="18742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折半查找</a:t>
            </a:r>
          </a:p>
        </p:txBody>
      </p:sp>
      <p:pic>
        <p:nvPicPr>
          <p:cNvPr id="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393" y="1633409"/>
            <a:ext cx="7843213" cy="4248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868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07504" y="476672"/>
            <a:ext cx="8856984" cy="612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err="1">
                <a:ln>
                  <a:noFill/>
                </a:ln>
                <a:solidFill>
                  <a:srgbClr val="FF0000"/>
                </a:solidFill>
                <a:effectLst/>
                <a:uLnTx/>
                <a:uFillTx/>
                <a:latin typeface="微软雅黑 Light" panose="020B0502040204020203" pitchFamily="34" charset="-122"/>
                <a:ea typeface="微软雅黑 Light" panose="020B0502040204020203" pitchFamily="34" charset="-122"/>
                <a:cs typeface="+mn-cs"/>
              </a:rPr>
              <a:t>int</a:t>
            </a:r>
            <a:r>
              <a:rPr kumimoji="1" lang="en-US" altLang="zh-CN" sz="28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0" i="0" u="none" strike="noStrike" kern="1200" cap="none" spc="0" normalizeH="0" baseline="0" noProof="0" dirty="0" err="1">
                <a:ln>
                  <a:noFill/>
                </a:ln>
                <a:solidFill>
                  <a:srgbClr val="FF0000"/>
                </a:solidFill>
                <a:effectLst/>
                <a:uLnTx/>
                <a:uFillTx/>
                <a:latin typeface="微软雅黑 Light" panose="020B0502040204020203" pitchFamily="34" charset="-122"/>
                <a:ea typeface="微软雅黑 Light" panose="020B0502040204020203" pitchFamily="34" charset="-122"/>
                <a:cs typeface="+mn-cs"/>
              </a:rPr>
              <a:t>Search_Bin</a:t>
            </a:r>
            <a:r>
              <a:rPr kumimoji="1" lang="en-US" altLang="zh-CN" sz="28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 ( </a:t>
            </a:r>
            <a:r>
              <a:rPr kumimoji="1" lang="en-US" altLang="zh-CN" sz="2800" b="0" i="0" u="none" strike="noStrike" kern="1200" cap="none" spc="0" normalizeH="0" baseline="0" noProof="0" dirty="0" err="1">
                <a:ln>
                  <a:noFill/>
                </a:ln>
                <a:solidFill>
                  <a:srgbClr val="FF0000"/>
                </a:solidFill>
                <a:effectLst/>
                <a:uLnTx/>
                <a:uFillTx/>
                <a:latin typeface="微软雅黑 Light" panose="020B0502040204020203" pitchFamily="34" charset="-122"/>
                <a:ea typeface="微软雅黑 Light" panose="020B0502040204020203" pitchFamily="34" charset="-122"/>
                <a:cs typeface="+mn-cs"/>
              </a:rPr>
              <a:t>SSTable</a:t>
            </a:r>
            <a:r>
              <a:rPr kumimoji="1" lang="en-US" altLang="zh-CN" sz="28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 ST , </a:t>
            </a:r>
            <a:r>
              <a:rPr kumimoji="1" lang="en-US" altLang="zh-CN" sz="2800" b="0" i="0" u="none" strike="noStrike" kern="1200" cap="none" spc="0" normalizeH="0" baseline="0" noProof="0" dirty="0" err="1">
                <a:ln>
                  <a:noFill/>
                </a:ln>
                <a:solidFill>
                  <a:srgbClr val="FF0000"/>
                </a:solidFill>
                <a:effectLst/>
                <a:uLnTx/>
                <a:uFillTx/>
                <a:latin typeface="微软雅黑 Light" panose="020B0502040204020203" pitchFamily="34" charset="-122"/>
                <a:ea typeface="微软雅黑 Light" panose="020B0502040204020203" pitchFamily="34" charset="-122"/>
                <a:cs typeface="+mn-cs"/>
              </a:rPr>
              <a:t>KeyType</a:t>
            </a:r>
            <a:r>
              <a:rPr kumimoji="1" lang="en-US" altLang="zh-CN" sz="28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 key )</a:t>
            </a:r>
            <a:r>
              <a:rPr kumimoji="1" lang="en-US" altLang="zh-CN" sz="2800" b="0" i="0" u="none" strike="noStrike" kern="1200" cap="none" spc="0" normalizeH="0" baseline="0" noProof="0" dirty="0">
                <a:ln>
                  <a:noFill/>
                </a:ln>
                <a:solidFill>
                  <a:srgbClr val="800000"/>
                </a:solidFill>
                <a:effectLst/>
                <a:uLnTx/>
                <a:uFillTx/>
                <a:latin typeface="微软雅黑 Light" panose="020B0502040204020203" pitchFamily="34" charset="-122"/>
                <a:ea typeface="微软雅黑 Light" panose="020B0502040204020203" pitchFamily="34"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800" b="0" i="0" u="none" strike="noStrike" kern="1200" cap="none" spc="0" normalizeH="0" baseline="0" noProof="0" dirty="0">
                <a:ln>
                  <a:noFill/>
                </a:ln>
                <a:solidFill>
                  <a:srgbClr val="800000"/>
                </a:solidFill>
                <a:effectLst/>
                <a:uLnTx/>
                <a:uFillTx/>
                <a:latin typeface="微软雅黑 Light" panose="020B0502040204020203" pitchFamily="34" charset="-122"/>
                <a:ea typeface="微软雅黑 Light" panose="020B0502040204020203" pitchFamily="34"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8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low = 1;</a:t>
            </a:r>
            <a:r>
              <a:rPr kumimoji="1" lang="en-US" altLang="zh-CN" sz="2800" b="0" i="0" u="none" strike="noStrike" kern="1200" cap="none" spc="0" normalizeH="0" baseline="0" noProof="0" dirty="0">
                <a:ln>
                  <a:noFill/>
                </a:ln>
                <a:solidFill>
                  <a:srgbClr val="8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high = </a:t>
            </a:r>
            <a:r>
              <a:rPr kumimoji="1" lang="en-US" altLang="zh-CN" sz="2800" b="0" i="0" u="none" strike="noStrike" kern="1200" cap="none" spc="0" normalizeH="0" baseline="0" noProof="0" dirty="0" err="1">
                <a:ln>
                  <a:noFill/>
                </a:ln>
                <a:solidFill>
                  <a:srgbClr val="3333CC"/>
                </a:solidFill>
                <a:effectLst/>
                <a:uLnTx/>
                <a:uFillTx/>
                <a:latin typeface="微软雅黑 Light" panose="020B0502040204020203" pitchFamily="34" charset="-122"/>
                <a:ea typeface="微软雅黑 Light" panose="020B0502040204020203" pitchFamily="34" charset="-122"/>
                <a:cs typeface="+mn-cs"/>
              </a:rPr>
              <a:t>ST.length</a:t>
            </a:r>
            <a:r>
              <a:rPr kumimoji="1" lang="en-US" altLang="zh-CN" sz="2800" b="0" i="0" u="none" strike="noStrike" kern="1200" cap="none" spc="0" normalizeH="0" baseline="0" noProof="0" dirty="0">
                <a:ln>
                  <a:noFill/>
                </a:ln>
                <a:solidFill>
                  <a:srgbClr val="8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1"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800" b="1"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置区间初值</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8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while</a:t>
            </a:r>
            <a:r>
              <a:rPr kumimoji="1" lang="en-US" altLang="zh-CN" sz="28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(low </a:t>
            </a:r>
            <a:r>
              <a:rPr kumimoji="1" lang="en-US"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&lt;=</a:t>
            </a:r>
            <a:r>
              <a:rPr kumimoji="1" lang="en-US" altLang="zh-CN" sz="28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high)             </a:t>
            </a:r>
            <a:r>
              <a:rPr kumimoji="1" lang="en-US"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折半查找</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8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800" b="0" i="0" u="none" strike="noStrike" kern="1200" cap="none" spc="0" normalizeH="0" baseline="0" noProof="0" dirty="0">
                <a:ln>
                  <a:noFill/>
                </a:ln>
                <a:solidFill>
                  <a:srgbClr val="800000"/>
                </a:solidFill>
                <a:effectLst/>
                <a:uLnTx/>
                <a:uFillTx/>
                <a:latin typeface="微软雅黑 Light" panose="020B0502040204020203" pitchFamily="34" charset="-122"/>
                <a:ea typeface="微软雅黑 Light" panose="020B0502040204020203" pitchFamily="34"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8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mid </a:t>
            </a:r>
            <a:r>
              <a:rPr kumimoji="1" lang="en-US"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8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(low + high) </a:t>
            </a:r>
            <a:r>
              <a:rPr kumimoji="1" lang="en-US"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8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8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1" i="0" u="none" strike="noStrike" kern="1200" cap="none" spc="0" normalizeH="0" baseline="0" noProof="0" dirty="0">
                <a:ln>
                  <a:noFill/>
                </a:ln>
                <a:solidFill>
                  <a:srgbClr val="CC0000"/>
                </a:solidFill>
                <a:effectLst/>
                <a:uLnTx/>
                <a:uFillTx/>
                <a:latin typeface="微软雅黑 Light" panose="020B0502040204020203" pitchFamily="34" charset="-122"/>
                <a:ea typeface="微软雅黑 Light" panose="020B0502040204020203" pitchFamily="34" charset="-122"/>
                <a:cs typeface="+mn-cs"/>
              </a:rPr>
              <a:t>if </a:t>
            </a:r>
            <a:r>
              <a:rPr kumimoji="1" lang="zh-CN" altLang="en-US" sz="2800" b="0" i="0" u="none" strike="noStrike" kern="1200" cap="none" spc="0" normalizeH="0" baseline="0" noProof="0" dirty="0">
                <a:ln>
                  <a:noFill/>
                </a:ln>
                <a:solidFill>
                  <a:srgbClr val="CC0000"/>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800" b="0" i="0" u="none" strike="noStrike" kern="1200" cap="none" spc="0" normalizeH="0" baseline="0" noProof="0" dirty="0">
                <a:ln>
                  <a:noFill/>
                </a:ln>
                <a:solidFill>
                  <a:srgbClr val="CC0000"/>
                </a:solidFill>
                <a:effectLst/>
                <a:uLnTx/>
                <a:uFillTx/>
                <a:latin typeface="微软雅黑 Light" panose="020B0502040204020203" pitchFamily="34" charset="-122"/>
                <a:ea typeface="微软雅黑 Light" panose="020B0502040204020203" pitchFamily="34" charset="-122"/>
                <a:cs typeface="+mn-cs"/>
              </a:rPr>
              <a:t>EQ (key , </a:t>
            </a:r>
            <a:r>
              <a:rPr kumimoji="1" lang="en-US" altLang="zh-CN" sz="2800" b="0" i="0" u="none" strike="noStrike" kern="1200" cap="none" spc="0" normalizeH="0" baseline="0" noProof="0" dirty="0" err="1">
                <a:ln>
                  <a:noFill/>
                </a:ln>
                <a:solidFill>
                  <a:srgbClr val="CC0000"/>
                </a:solidFill>
                <a:effectLst/>
                <a:uLnTx/>
                <a:uFillTx/>
                <a:latin typeface="微软雅黑 Light" panose="020B0502040204020203" pitchFamily="34" charset="-122"/>
                <a:ea typeface="微软雅黑 Light" panose="020B0502040204020203" pitchFamily="34" charset="-122"/>
                <a:cs typeface="+mn-cs"/>
              </a:rPr>
              <a:t>ST.elem</a:t>
            </a:r>
            <a:r>
              <a:rPr kumimoji="1" lang="en-US" altLang="zh-CN" sz="2800" b="0" i="0" u="none" strike="noStrike" kern="1200" cap="none" spc="0" normalizeH="0" baseline="0" noProof="0" dirty="0">
                <a:ln>
                  <a:noFill/>
                </a:ln>
                <a:solidFill>
                  <a:srgbClr val="CC0000"/>
                </a:solidFill>
                <a:effectLst/>
                <a:uLnTx/>
                <a:uFillTx/>
                <a:latin typeface="微软雅黑 Light" panose="020B0502040204020203" pitchFamily="34" charset="-122"/>
                <a:ea typeface="微软雅黑 Light" panose="020B0502040204020203" pitchFamily="34" charset="-122"/>
                <a:cs typeface="+mn-cs"/>
              </a:rPr>
              <a:t>[mid].key)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CC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1" i="0" u="none" strike="noStrike" kern="1200" cap="none" spc="0" normalizeH="0" baseline="0" noProof="0" dirty="0">
                <a:ln>
                  <a:noFill/>
                </a:ln>
                <a:solidFill>
                  <a:srgbClr val="CC0000"/>
                </a:solidFill>
                <a:effectLst/>
                <a:uLnTx/>
                <a:uFillTx/>
                <a:latin typeface="微软雅黑 Light" panose="020B0502040204020203" pitchFamily="34" charset="-122"/>
                <a:ea typeface="微软雅黑 Light" panose="020B0502040204020203" pitchFamily="34" charset="-122"/>
                <a:cs typeface="+mn-cs"/>
              </a:rPr>
              <a:t>return </a:t>
            </a:r>
            <a:r>
              <a:rPr kumimoji="1" lang="en-US" altLang="zh-CN" sz="2800" b="0" i="0" u="none" strike="noStrike" kern="1200" cap="none" spc="0" normalizeH="0" baseline="0" noProof="0" dirty="0">
                <a:ln>
                  <a:noFill/>
                </a:ln>
                <a:solidFill>
                  <a:srgbClr val="CC0000"/>
                </a:solidFill>
                <a:effectLst/>
                <a:uLnTx/>
                <a:uFillTx/>
                <a:latin typeface="微软雅黑 Light" panose="020B0502040204020203" pitchFamily="34" charset="-122"/>
                <a:ea typeface="微软雅黑 Light" panose="020B0502040204020203" pitchFamily="34" charset="-122"/>
                <a:cs typeface="+mn-cs"/>
              </a:rPr>
              <a:t> mid;                     </a:t>
            </a:r>
            <a:r>
              <a:rPr kumimoji="1" lang="en-US" altLang="zh-CN" sz="2800" b="1" i="0" u="none" strike="noStrike" kern="1200" cap="none" spc="0" normalizeH="0" baseline="0" noProof="0" dirty="0">
                <a:ln>
                  <a:noFill/>
                </a:ln>
                <a:solidFill>
                  <a:srgbClr val="CC0000"/>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800" b="1" i="0" u="none" strike="noStrike" kern="1200" cap="none" spc="0" normalizeH="0" baseline="0" noProof="0" dirty="0">
                <a:ln>
                  <a:noFill/>
                </a:ln>
                <a:solidFill>
                  <a:srgbClr val="CC0000"/>
                </a:solidFill>
                <a:effectLst/>
                <a:uLnTx/>
                <a:uFillTx/>
                <a:latin typeface="微软雅黑 Light" panose="020B0502040204020203" pitchFamily="34" charset="-122"/>
                <a:ea typeface="微软雅黑 Light" panose="020B0502040204020203" pitchFamily="34" charset="-122"/>
                <a:cs typeface="+mn-cs"/>
              </a:rPr>
              <a:t>找到待查元素</a:t>
            </a:r>
            <a:endParaRPr kumimoji="1" lang="zh-CN" altLang="en-US" sz="2800" b="1" i="0" u="none" strike="noStrike" kern="1200" cap="none" spc="0" normalizeH="0" baseline="0" noProof="0" dirty="0">
              <a:ln>
                <a:noFill/>
              </a:ln>
              <a:solidFill>
                <a:srgbClr val="800000"/>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8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1"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else</a:t>
            </a:r>
            <a:r>
              <a:rPr kumimoji="1" lang="en-US" altLang="zh-CN" sz="2800" b="1" i="0" u="none" strike="noStrike" kern="1200" cap="none" spc="0" normalizeH="0" baseline="0" noProof="0" dirty="0">
                <a:ln>
                  <a:noFill/>
                </a:ln>
                <a:solidFill>
                  <a:srgbClr val="8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1"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if</a:t>
            </a:r>
            <a:r>
              <a:rPr kumimoji="1" lang="en-US" altLang="zh-CN" sz="28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 ( LT (key , </a:t>
            </a:r>
            <a:r>
              <a:rPr kumimoji="1" lang="en-US" altLang="zh-CN" sz="2800" b="0" i="0" u="none" strike="noStrike" kern="1200" cap="none" spc="0" normalizeH="0" baseline="0" noProof="0" dirty="0" err="1">
                <a:ln>
                  <a:noFill/>
                </a:ln>
                <a:solidFill>
                  <a:srgbClr val="3333CC"/>
                </a:solidFill>
                <a:effectLst/>
                <a:uLnTx/>
                <a:uFillTx/>
                <a:latin typeface="微软雅黑 Light" panose="020B0502040204020203" pitchFamily="34" charset="-122"/>
                <a:ea typeface="微软雅黑 Light" panose="020B0502040204020203" pitchFamily="34" charset="-122"/>
                <a:cs typeface="+mn-cs"/>
              </a:rPr>
              <a:t>ST.elem</a:t>
            </a:r>
            <a:r>
              <a:rPr kumimoji="1" lang="en-US" altLang="zh-CN" sz="28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[mid].key)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8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high </a:t>
            </a:r>
            <a:r>
              <a:rPr kumimoji="1" lang="en-US" altLang="zh-CN" sz="2800" b="1"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8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 mid - 1</a:t>
            </a:r>
            <a:r>
              <a:rPr kumimoji="1" lang="en-US" altLang="zh-CN" sz="2800" b="0" i="0" u="none" strike="noStrike" kern="1200" cap="none" spc="0" normalizeH="0" baseline="0" noProof="0" dirty="0">
                <a:ln>
                  <a:noFill/>
                </a:ln>
                <a:solidFill>
                  <a:srgbClr val="8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1"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800" b="1"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继续在前半区间进行查找</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8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1" i="0" u="none" strike="noStrike" kern="1200" cap="none" spc="0" normalizeH="0" baseline="0" noProof="0" dirty="0">
                <a:ln>
                  <a:noFill/>
                </a:ln>
                <a:solidFill>
                  <a:srgbClr val="008000"/>
                </a:solidFill>
                <a:effectLst/>
                <a:uLnTx/>
                <a:uFillTx/>
                <a:latin typeface="微软雅黑 Light" panose="020B0502040204020203" pitchFamily="34" charset="-122"/>
                <a:ea typeface="微软雅黑 Light" panose="020B0502040204020203" pitchFamily="34" charset="-122"/>
                <a:cs typeface="+mn-cs"/>
              </a:rPr>
              <a:t>else</a:t>
            </a:r>
            <a:r>
              <a:rPr kumimoji="1" lang="en-US" altLang="zh-CN" sz="2800" b="0" i="0" u="none" strike="noStrike" kern="1200" cap="none" spc="0" normalizeH="0" baseline="0" noProof="0" dirty="0">
                <a:ln>
                  <a:noFill/>
                </a:ln>
                <a:solidFill>
                  <a:srgbClr val="008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0" i="0" u="none" strike="noStrike" kern="1200" cap="none" spc="0" normalizeH="0" baseline="0" noProof="0" dirty="0">
                <a:ln>
                  <a:noFill/>
                </a:ln>
                <a:solidFill>
                  <a:srgbClr val="8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0"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low </a:t>
            </a:r>
            <a:r>
              <a:rPr kumimoji="1" lang="en-US" altLang="zh-CN" sz="28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800" b="0"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 mid </a:t>
            </a:r>
            <a:r>
              <a:rPr kumimoji="1" lang="en-US" altLang="zh-CN" sz="28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800" b="0"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 1</a:t>
            </a:r>
            <a:r>
              <a:rPr kumimoji="1" lang="en-US" altLang="zh-CN" sz="2800" b="0" i="0" u="none" strike="noStrike" kern="1200" cap="none" spc="0" normalizeH="0" baseline="0" noProof="0" dirty="0">
                <a:ln>
                  <a:noFill/>
                </a:ln>
                <a:solidFill>
                  <a:srgbClr val="8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1" i="0" u="none" strike="noStrike" kern="1200" cap="none" spc="0" normalizeH="0" baseline="0" noProof="0" dirty="0">
                <a:ln>
                  <a:noFill/>
                </a:ln>
                <a:solidFill>
                  <a:srgbClr val="008000"/>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800" b="1" i="0" u="none" strike="noStrike" kern="1200" cap="none" spc="0" normalizeH="0" baseline="0" noProof="0" dirty="0">
                <a:ln>
                  <a:noFill/>
                </a:ln>
                <a:solidFill>
                  <a:srgbClr val="008000"/>
                </a:solidFill>
                <a:effectLst/>
                <a:uLnTx/>
                <a:uFillTx/>
                <a:latin typeface="微软雅黑 Light" panose="020B0502040204020203" pitchFamily="34" charset="-122"/>
                <a:ea typeface="微软雅黑 Light" panose="020B0502040204020203" pitchFamily="34" charset="-122"/>
                <a:cs typeface="+mn-cs"/>
              </a:rPr>
              <a:t>继续在后半区间进行查找</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8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800000"/>
                </a:solidFill>
                <a:effectLst/>
                <a:uLnTx/>
                <a:uFillTx/>
                <a:latin typeface="微软雅黑 Light" panose="020B0502040204020203" pitchFamily="34" charset="-122"/>
                <a:ea typeface="微软雅黑 Light" panose="020B0502040204020203" pitchFamily="34" charset="-122"/>
                <a:cs typeface="+mn-cs"/>
              </a:rPr>
              <a:t>    return</a:t>
            </a:r>
            <a:r>
              <a:rPr kumimoji="1" lang="en-US" altLang="zh-CN" sz="2800" b="0" i="0" u="none" strike="noStrike" kern="1200" cap="none" spc="0" normalizeH="0" baseline="0" noProof="0" dirty="0">
                <a:ln>
                  <a:noFill/>
                </a:ln>
                <a:solidFill>
                  <a:srgbClr val="800000"/>
                </a:solidFill>
                <a:effectLst/>
                <a:uLnTx/>
                <a:uFillTx/>
                <a:latin typeface="微软雅黑 Light" panose="020B0502040204020203" pitchFamily="34" charset="-122"/>
                <a:ea typeface="微软雅黑 Light" panose="020B0502040204020203" pitchFamily="34" charset="-122"/>
                <a:cs typeface="+mn-cs"/>
              </a:rPr>
              <a:t> 0;                 </a:t>
            </a:r>
            <a:r>
              <a:rPr kumimoji="1" lang="en-US" altLang="zh-CN" sz="2800" b="1" i="0" u="none" strike="noStrike" kern="1200" cap="none" spc="0" normalizeH="0" baseline="0" noProof="0" dirty="0">
                <a:ln>
                  <a:noFill/>
                </a:ln>
                <a:solidFill>
                  <a:srgbClr val="800000"/>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800" b="1" i="0" u="none" strike="noStrike" kern="1200" cap="none" spc="0" normalizeH="0" baseline="0" noProof="0" dirty="0">
                <a:ln>
                  <a:noFill/>
                </a:ln>
                <a:solidFill>
                  <a:srgbClr val="800000"/>
                </a:solidFill>
                <a:effectLst/>
                <a:uLnTx/>
                <a:uFillTx/>
                <a:latin typeface="微软雅黑 Light" panose="020B0502040204020203" pitchFamily="34" charset="-122"/>
                <a:ea typeface="微软雅黑 Light" panose="020B0502040204020203" pitchFamily="34" charset="-122"/>
                <a:cs typeface="+mn-cs"/>
              </a:rPr>
              <a:t>顺序表中不存在待查元素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 // </a:t>
            </a:r>
            <a:r>
              <a:rPr kumimoji="1" lang="en-US" altLang="zh-CN" sz="2800" b="1" i="0" u="none" strike="noStrike" kern="1200" cap="none" spc="0" normalizeH="0" baseline="0" noProof="0" dirty="0" err="1">
                <a:ln>
                  <a:noFill/>
                </a:ln>
                <a:solidFill>
                  <a:srgbClr val="FF0000"/>
                </a:solidFill>
                <a:effectLst/>
                <a:uLnTx/>
                <a:uFillTx/>
                <a:latin typeface="微软雅黑 Light" panose="020B0502040204020203" pitchFamily="34" charset="-122"/>
                <a:ea typeface="微软雅黑 Light" panose="020B0502040204020203" pitchFamily="34" charset="-122"/>
                <a:cs typeface="+mn-cs"/>
              </a:rPr>
              <a:t>Search_Bin</a:t>
            </a:r>
            <a:endParaRPr kumimoji="1" lang="en-US" altLang="zh-CN" sz="28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564786481"/>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strips(upRight)">
                                      <p:cBhvr>
                                        <p:cTn id="7"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折半查找</a:t>
            </a:r>
          </a:p>
        </p:txBody>
      </p:sp>
      <p:sp>
        <p:nvSpPr>
          <p:cNvPr id="6" name="Oval 28"/>
          <p:cNvSpPr>
            <a:spLocks noChangeArrowheads="1"/>
          </p:cNvSpPr>
          <p:nvPr/>
        </p:nvSpPr>
        <p:spPr bwMode="auto">
          <a:xfrm>
            <a:off x="4267200" y="3352800"/>
            <a:ext cx="609600" cy="533400"/>
          </a:xfrm>
          <a:prstGeom prst="ellipse">
            <a:avLst/>
          </a:prstGeom>
          <a:solidFill>
            <a:srgbClr val="CCFFCC"/>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4000" b="1" dirty="0">
                <a:solidFill>
                  <a:srgbClr val="006600"/>
                </a:solidFill>
                <a:latin typeface="微软雅黑 Light" panose="020B0502040204020203" pitchFamily="34" charset="-122"/>
                <a:ea typeface="微软雅黑 Light" panose="020B0502040204020203" pitchFamily="34" charset="-122"/>
              </a:rPr>
              <a:t>6</a:t>
            </a:r>
            <a:endParaRPr lang="en-US" altLang="zh-CN" sz="2400" dirty="0">
              <a:latin typeface="微软雅黑 Light" panose="020B0502040204020203" pitchFamily="34" charset="-122"/>
              <a:ea typeface="微软雅黑 Light" panose="020B0502040204020203" pitchFamily="34" charset="-122"/>
            </a:endParaRPr>
          </a:p>
        </p:txBody>
      </p:sp>
      <p:sp>
        <p:nvSpPr>
          <p:cNvPr id="7" name="Oval 30"/>
          <p:cNvSpPr>
            <a:spLocks noChangeArrowheads="1"/>
          </p:cNvSpPr>
          <p:nvPr/>
        </p:nvSpPr>
        <p:spPr bwMode="auto">
          <a:xfrm>
            <a:off x="1295400" y="3810000"/>
            <a:ext cx="609600" cy="533400"/>
          </a:xfrm>
          <a:prstGeom prst="ellipse">
            <a:avLst/>
          </a:prstGeom>
          <a:solidFill>
            <a:srgbClr val="99CCFF"/>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4000" b="1" dirty="0">
                <a:solidFill>
                  <a:schemeClr val="accent2"/>
                </a:solidFill>
                <a:latin typeface="微软雅黑 Light" panose="020B0502040204020203" pitchFamily="34" charset="-122"/>
                <a:ea typeface="微软雅黑 Light" panose="020B0502040204020203" pitchFamily="34" charset="-122"/>
              </a:rPr>
              <a:t>3</a:t>
            </a:r>
            <a:endParaRPr lang="en-US" altLang="zh-CN" sz="2400" dirty="0">
              <a:latin typeface="微软雅黑 Light" panose="020B0502040204020203" pitchFamily="34" charset="-122"/>
              <a:ea typeface="微软雅黑 Light" panose="020B0502040204020203" pitchFamily="34" charset="-122"/>
            </a:endParaRPr>
          </a:p>
        </p:txBody>
      </p:sp>
      <p:sp>
        <p:nvSpPr>
          <p:cNvPr id="8" name="Oval 31"/>
          <p:cNvSpPr>
            <a:spLocks noChangeArrowheads="1"/>
          </p:cNvSpPr>
          <p:nvPr/>
        </p:nvSpPr>
        <p:spPr bwMode="auto">
          <a:xfrm>
            <a:off x="6400800" y="3810000"/>
            <a:ext cx="609600" cy="533400"/>
          </a:xfrm>
          <a:prstGeom prst="ellipse">
            <a:avLst/>
          </a:prstGeom>
          <a:solidFill>
            <a:srgbClr val="99CCFF"/>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4000" b="1" dirty="0">
                <a:solidFill>
                  <a:schemeClr val="accent2"/>
                </a:solidFill>
                <a:latin typeface="微软雅黑 Light" panose="020B0502040204020203" pitchFamily="34" charset="-122"/>
                <a:ea typeface="微软雅黑 Light" panose="020B0502040204020203" pitchFamily="34" charset="-122"/>
              </a:rPr>
              <a:t>9</a:t>
            </a:r>
            <a:endParaRPr lang="en-US" altLang="zh-CN" sz="2400" b="1" dirty="0">
              <a:latin typeface="微软雅黑 Light" panose="020B0502040204020203" pitchFamily="34" charset="-122"/>
              <a:ea typeface="微软雅黑 Light" panose="020B0502040204020203" pitchFamily="34" charset="-122"/>
            </a:endParaRPr>
          </a:p>
        </p:txBody>
      </p:sp>
      <p:sp>
        <p:nvSpPr>
          <p:cNvPr id="9" name="Oval 32"/>
          <p:cNvSpPr>
            <a:spLocks noChangeArrowheads="1"/>
          </p:cNvSpPr>
          <p:nvPr/>
        </p:nvSpPr>
        <p:spPr bwMode="auto">
          <a:xfrm>
            <a:off x="381000" y="4419600"/>
            <a:ext cx="609600" cy="533400"/>
          </a:xfrm>
          <a:prstGeom prst="ellipse">
            <a:avLst/>
          </a:prstGeom>
          <a:solidFill>
            <a:srgbClr val="FF99FF"/>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4000" b="1" dirty="0">
                <a:solidFill>
                  <a:srgbClr val="FF00FF"/>
                </a:solidFill>
                <a:latin typeface="微软雅黑 Light" panose="020B0502040204020203" pitchFamily="34" charset="-122"/>
                <a:ea typeface="微软雅黑 Light" panose="020B0502040204020203" pitchFamily="34" charset="-122"/>
              </a:rPr>
              <a:t>1</a:t>
            </a:r>
            <a:endParaRPr lang="en-US" altLang="zh-CN" sz="2400" dirty="0">
              <a:latin typeface="微软雅黑 Light" panose="020B0502040204020203" pitchFamily="34" charset="-122"/>
              <a:ea typeface="微软雅黑 Light" panose="020B0502040204020203" pitchFamily="34" charset="-122"/>
            </a:endParaRPr>
          </a:p>
        </p:txBody>
      </p:sp>
      <p:sp>
        <p:nvSpPr>
          <p:cNvPr id="10" name="Oval 33"/>
          <p:cNvSpPr>
            <a:spLocks noChangeArrowheads="1"/>
          </p:cNvSpPr>
          <p:nvPr/>
        </p:nvSpPr>
        <p:spPr bwMode="auto">
          <a:xfrm>
            <a:off x="2286000" y="4343400"/>
            <a:ext cx="609600" cy="533400"/>
          </a:xfrm>
          <a:prstGeom prst="ellipse">
            <a:avLst/>
          </a:prstGeom>
          <a:solidFill>
            <a:srgbClr val="FF99FF"/>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4000" b="1" dirty="0">
                <a:solidFill>
                  <a:srgbClr val="FF00FF"/>
                </a:solidFill>
                <a:latin typeface="微软雅黑 Light" panose="020B0502040204020203" pitchFamily="34" charset="-122"/>
                <a:ea typeface="微软雅黑 Light" panose="020B0502040204020203" pitchFamily="34" charset="-122"/>
              </a:rPr>
              <a:t>4</a:t>
            </a:r>
            <a:endParaRPr lang="en-US" altLang="zh-CN" sz="2400" dirty="0">
              <a:latin typeface="微软雅黑 Light" panose="020B0502040204020203" pitchFamily="34" charset="-122"/>
              <a:ea typeface="微软雅黑 Light" panose="020B0502040204020203" pitchFamily="34" charset="-122"/>
            </a:endParaRPr>
          </a:p>
        </p:txBody>
      </p:sp>
      <p:sp>
        <p:nvSpPr>
          <p:cNvPr id="11" name="Rectangle 34"/>
          <p:cNvSpPr>
            <a:spLocks noChangeArrowheads="1"/>
          </p:cNvSpPr>
          <p:nvPr/>
        </p:nvSpPr>
        <p:spPr bwMode="auto">
          <a:xfrm>
            <a:off x="228600" y="5486400"/>
            <a:ext cx="304800" cy="457200"/>
          </a:xfrm>
          <a:prstGeom prst="rect">
            <a:avLst/>
          </a:prstGeom>
          <a:solidFill>
            <a:srgbClr val="FFCC99"/>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dirty="0">
              <a:latin typeface="微软雅黑 Light" panose="020B0502040204020203" pitchFamily="34" charset="-122"/>
              <a:ea typeface="微软雅黑 Light" panose="020B0502040204020203" pitchFamily="34" charset="-122"/>
            </a:endParaRPr>
          </a:p>
        </p:txBody>
      </p:sp>
      <p:sp>
        <p:nvSpPr>
          <p:cNvPr id="12" name="Rectangle 36"/>
          <p:cNvSpPr>
            <a:spLocks noChangeArrowheads="1"/>
          </p:cNvSpPr>
          <p:nvPr/>
        </p:nvSpPr>
        <p:spPr bwMode="auto">
          <a:xfrm>
            <a:off x="1066800" y="5943600"/>
            <a:ext cx="304800" cy="457200"/>
          </a:xfrm>
          <a:prstGeom prst="rect">
            <a:avLst/>
          </a:prstGeom>
          <a:solidFill>
            <a:srgbClr val="FFCC99"/>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dirty="0">
              <a:latin typeface="微软雅黑 Light" panose="020B0502040204020203" pitchFamily="34" charset="-122"/>
              <a:ea typeface="微软雅黑 Light" panose="020B0502040204020203" pitchFamily="34" charset="-122"/>
            </a:endParaRPr>
          </a:p>
        </p:txBody>
      </p:sp>
      <p:sp>
        <p:nvSpPr>
          <p:cNvPr id="13" name="Rectangle 37"/>
          <p:cNvSpPr>
            <a:spLocks noChangeArrowheads="1"/>
          </p:cNvSpPr>
          <p:nvPr/>
        </p:nvSpPr>
        <p:spPr bwMode="auto">
          <a:xfrm>
            <a:off x="1828800" y="5943600"/>
            <a:ext cx="304800" cy="457200"/>
          </a:xfrm>
          <a:prstGeom prst="rect">
            <a:avLst/>
          </a:prstGeom>
          <a:solidFill>
            <a:srgbClr val="FFCC99"/>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dirty="0">
              <a:latin typeface="微软雅黑 Light" panose="020B0502040204020203" pitchFamily="34" charset="-122"/>
              <a:ea typeface="微软雅黑 Light" panose="020B0502040204020203" pitchFamily="34" charset="-122"/>
            </a:endParaRPr>
          </a:p>
        </p:txBody>
      </p:sp>
      <p:sp>
        <p:nvSpPr>
          <p:cNvPr id="14" name="Rectangle 38"/>
          <p:cNvSpPr>
            <a:spLocks noChangeArrowheads="1"/>
          </p:cNvSpPr>
          <p:nvPr/>
        </p:nvSpPr>
        <p:spPr bwMode="auto">
          <a:xfrm>
            <a:off x="2362200" y="5257800"/>
            <a:ext cx="304800" cy="457200"/>
          </a:xfrm>
          <a:prstGeom prst="rect">
            <a:avLst/>
          </a:prstGeom>
          <a:solidFill>
            <a:srgbClr val="FFCC99"/>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dirty="0">
              <a:latin typeface="微软雅黑 Light" panose="020B0502040204020203" pitchFamily="34" charset="-122"/>
              <a:ea typeface="微软雅黑 Light" panose="020B0502040204020203" pitchFamily="34" charset="-122"/>
            </a:endParaRPr>
          </a:p>
        </p:txBody>
      </p:sp>
      <p:sp>
        <p:nvSpPr>
          <p:cNvPr id="15" name="Rectangle 39"/>
          <p:cNvSpPr>
            <a:spLocks noChangeArrowheads="1"/>
          </p:cNvSpPr>
          <p:nvPr/>
        </p:nvSpPr>
        <p:spPr bwMode="auto">
          <a:xfrm>
            <a:off x="3124200" y="5943600"/>
            <a:ext cx="304800" cy="457200"/>
          </a:xfrm>
          <a:prstGeom prst="rect">
            <a:avLst/>
          </a:prstGeom>
          <a:solidFill>
            <a:srgbClr val="FFCC99"/>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dirty="0">
              <a:latin typeface="微软雅黑 Light" panose="020B0502040204020203" pitchFamily="34" charset="-122"/>
              <a:ea typeface="微软雅黑 Light" panose="020B0502040204020203" pitchFamily="34" charset="-122"/>
            </a:endParaRPr>
          </a:p>
        </p:txBody>
      </p:sp>
      <p:sp>
        <p:nvSpPr>
          <p:cNvPr id="16" name="Rectangle 40"/>
          <p:cNvSpPr>
            <a:spLocks noChangeArrowheads="1"/>
          </p:cNvSpPr>
          <p:nvPr/>
        </p:nvSpPr>
        <p:spPr bwMode="auto">
          <a:xfrm>
            <a:off x="3886200" y="5943600"/>
            <a:ext cx="304800" cy="457200"/>
          </a:xfrm>
          <a:prstGeom prst="rect">
            <a:avLst/>
          </a:prstGeom>
          <a:solidFill>
            <a:srgbClr val="FFCC99"/>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dirty="0">
              <a:latin typeface="微软雅黑 Light" panose="020B0502040204020203" pitchFamily="34" charset="-122"/>
              <a:ea typeface="微软雅黑 Light" panose="020B0502040204020203" pitchFamily="34" charset="-122"/>
            </a:endParaRPr>
          </a:p>
        </p:txBody>
      </p:sp>
      <p:sp>
        <p:nvSpPr>
          <p:cNvPr id="17" name="Rectangle 41"/>
          <p:cNvSpPr>
            <a:spLocks noChangeArrowheads="1"/>
          </p:cNvSpPr>
          <p:nvPr/>
        </p:nvSpPr>
        <p:spPr bwMode="auto">
          <a:xfrm>
            <a:off x="4572000" y="5257800"/>
            <a:ext cx="304800" cy="457200"/>
          </a:xfrm>
          <a:prstGeom prst="rect">
            <a:avLst/>
          </a:prstGeom>
          <a:solidFill>
            <a:srgbClr val="FFCC99"/>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dirty="0">
              <a:latin typeface="微软雅黑 Light" panose="020B0502040204020203" pitchFamily="34" charset="-122"/>
              <a:ea typeface="微软雅黑 Light" panose="020B0502040204020203" pitchFamily="34" charset="-122"/>
            </a:endParaRPr>
          </a:p>
        </p:txBody>
      </p:sp>
      <p:sp>
        <p:nvSpPr>
          <p:cNvPr id="18" name="Rectangle 42"/>
          <p:cNvSpPr>
            <a:spLocks noChangeArrowheads="1"/>
          </p:cNvSpPr>
          <p:nvPr/>
        </p:nvSpPr>
        <p:spPr bwMode="auto">
          <a:xfrm>
            <a:off x="5410200" y="5943600"/>
            <a:ext cx="304800" cy="457200"/>
          </a:xfrm>
          <a:prstGeom prst="rect">
            <a:avLst/>
          </a:prstGeom>
          <a:solidFill>
            <a:srgbClr val="FFCC99"/>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dirty="0">
              <a:latin typeface="微软雅黑 Light" panose="020B0502040204020203" pitchFamily="34" charset="-122"/>
              <a:ea typeface="微软雅黑 Light" panose="020B0502040204020203" pitchFamily="34" charset="-122"/>
            </a:endParaRPr>
          </a:p>
        </p:txBody>
      </p:sp>
      <p:sp>
        <p:nvSpPr>
          <p:cNvPr id="19" name="Rectangle 43"/>
          <p:cNvSpPr>
            <a:spLocks noChangeArrowheads="1"/>
          </p:cNvSpPr>
          <p:nvPr/>
        </p:nvSpPr>
        <p:spPr bwMode="auto">
          <a:xfrm>
            <a:off x="6172200" y="5943600"/>
            <a:ext cx="304800" cy="457200"/>
          </a:xfrm>
          <a:prstGeom prst="rect">
            <a:avLst/>
          </a:prstGeom>
          <a:solidFill>
            <a:srgbClr val="FFCC99"/>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dirty="0">
              <a:latin typeface="微软雅黑 Light" panose="020B0502040204020203" pitchFamily="34" charset="-122"/>
              <a:ea typeface="微软雅黑 Light" panose="020B0502040204020203" pitchFamily="34" charset="-122"/>
            </a:endParaRPr>
          </a:p>
        </p:txBody>
      </p:sp>
      <p:sp>
        <p:nvSpPr>
          <p:cNvPr id="20" name="Rectangle 44"/>
          <p:cNvSpPr>
            <a:spLocks noChangeArrowheads="1"/>
          </p:cNvSpPr>
          <p:nvPr/>
        </p:nvSpPr>
        <p:spPr bwMode="auto">
          <a:xfrm>
            <a:off x="6934200" y="5257800"/>
            <a:ext cx="304800" cy="457200"/>
          </a:xfrm>
          <a:prstGeom prst="rect">
            <a:avLst/>
          </a:prstGeom>
          <a:solidFill>
            <a:srgbClr val="FFCC99"/>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dirty="0">
              <a:latin typeface="微软雅黑 Light" panose="020B0502040204020203" pitchFamily="34" charset="-122"/>
              <a:ea typeface="微软雅黑 Light" panose="020B0502040204020203" pitchFamily="34" charset="-122"/>
            </a:endParaRPr>
          </a:p>
        </p:txBody>
      </p:sp>
      <p:sp>
        <p:nvSpPr>
          <p:cNvPr id="21" name="Rectangle 45"/>
          <p:cNvSpPr>
            <a:spLocks noChangeArrowheads="1"/>
          </p:cNvSpPr>
          <p:nvPr/>
        </p:nvSpPr>
        <p:spPr bwMode="auto">
          <a:xfrm>
            <a:off x="7848600" y="5943600"/>
            <a:ext cx="304800" cy="457200"/>
          </a:xfrm>
          <a:prstGeom prst="rect">
            <a:avLst/>
          </a:prstGeom>
          <a:solidFill>
            <a:srgbClr val="FFCC99"/>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dirty="0">
              <a:latin typeface="微软雅黑 Light" panose="020B0502040204020203" pitchFamily="34" charset="-122"/>
              <a:ea typeface="微软雅黑 Light" panose="020B0502040204020203" pitchFamily="34" charset="-122"/>
            </a:endParaRPr>
          </a:p>
        </p:txBody>
      </p:sp>
      <p:sp>
        <p:nvSpPr>
          <p:cNvPr id="22" name="Rectangle 46"/>
          <p:cNvSpPr>
            <a:spLocks noChangeArrowheads="1"/>
          </p:cNvSpPr>
          <p:nvPr/>
        </p:nvSpPr>
        <p:spPr bwMode="auto">
          <a:xfrm>
            <a:off x="8534400" y="5943600"/>
            <a:ext cx="304800" cy="457200"/>
          </a:xfrm>
          <a:prstGeom prst="rect">
            <a:avLst/>
          </a:prstGeom>
          <a:solidFill>
            <a:srgbClr val="FFCC99"/>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dirty="0">
              <a:latin typeface="微软雅黑 Light" panose="020B0502040204020203" pitchFamily="34" charset="-122"/>
              <a:ea typeface="微软雅黑 Light" panose="020B0502040204020203" pitchFamily="34" charset="-122"/>
            </a:endParaRPr>
          </a:p>
        </p:txBody>
      </p:sp>
      <p:sp>
        <p:nvSpPr>
          <p:cNvPr id="23" name="Oval 47"/>
          <p:cNvSpPr>
            <a:spLocks noChangeArrowheads="1"/>
          </p:cNvSpPr>
          <p:nvPr/>
        </p:nvSpPr>
        <p:spPr bwMode="auto">
          <a:xfrm>
            <a:off x="1295400" y="5105400"/>
            <a:ext cx="609600" cy="533400"/>
          </a:xfrm>
          <a:prstGeom prst="ellipse">
            <a:avLst/>
          </a:prstGeom>
          <a:solidFill>
            <a:srgbClr val="9D9DFF"/>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4000" b="1" dirty="0">
                <a:solidFill>
                  <a:srgbClr val="6600CC"/>
                </a:solidFill>
                <a:latin typeface="微软雅黑 Light" panose="020B0502040204020203" pitchFamily="34" charset="-122"/>
                <a:ea typeface="微软雅黑 Light" panose="020B0502040204020203" pitchFamily="34" charset="-122"/>
              </a:rPr>
              <a:t>2</a:t>
            </a:r>
            <a:endParaRPr lang="en-US" altLang="zh-CN" sz="2400" dirty="0">
              <a:latin typeface="微软雅黑 Light" panose="020B0502040204020203" pitchFamily="34" charset="-122"/>
              <a:ea typeface="微软雅黑 Light" panose="020B0502040204020203" pitchFamily="34" charset="-122"/>
            </a:endParaRPr>
          </a:p>
        </p:txBody>
      </p:sp>
      <p:sp>
        <p:nvSpPr>
          <p:cNvPr id="24" name="Oval 48"/>
          <p:cNvSpPr>
            <a:spLocks noChangeArrowheads="1"/>
          </p:cNvSpPr>
          <p:nvPr/>
        </p:nvSpPr>
        <p:spPr bwMode="auto">
          <a:xfrm>
            <a:off x="3352800" y="5029200"/>
            <a:ext cx="609600" cy="533400"/>
          </a:xfrm>
          <a:prstGeom prst="ellipse">
            <a:avLst/>
          </a:prstGeom>
          <a:solidFill>
            <a:srgbClr val="9D9DFF"/>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4000" b="1" dirty="0">
                <a:solidFill>
                  <a:srgbClr val="6600CC"/>
                </a:solidFill>
                <a:latin typeface="微软雅黑 Light" panose="020B0502040204020203" pitchFamily="34" charset="-122"/>
                <a:ea typeface="微软雅黑 Light" panose="020B0502040204020203" pitchFamily="34" charset="-122"/>
              </a:rPr>
              <a:t>5</a:t>
            </a:r>
            <a:endParaRPr lang="en-US" altLang="zh-CN" sz="2400" dirty="0">
              <a:latin typeface="微软雅黑 Light" panose="020B0502040204020203" pitchFamily="34" charset="-122"/>
              <a:ea typeface="微软雅黑 Light" panose="020B0502040204020203" pitchFamily="34" charset="-122"/>
            </a:endParaRPr>
          </a:p>
        </p:txBody>
      </p:sp>
      <p:sp>
        <p:nvSpPr>
          <p:cNvPr id="25" name="Oval 49"/>
          <p:cNvSpPr>
            <a:spLocks noChangeArrowheads="1"/>
          </p:cNvSpPr>
          <p:nvPr/>
        </p:nvSpPr>
        <p:spPr bwMode="auto">
          <a:xfrm>
            <a:off x="4953000" y="4343400"/>
            <a:ext cx="609600" cy="533400"/>
          </a:xfrm>
          <a:prstGeom prst="ellipse">
            <a:avLst/>
          </a:prstGeom>
          <a:solidFill>
            <a:srgbClr val="FF99FF"/>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4000" b="1" dirty="0">
                <a:solidFill>
                  <a:srgbClr val="FF00FF"/>
                </a:solidFill>
                <a:latin typeface="微软雅黑 Light" panose="020B0502040204020203" pitchFamily="34" charset="-122"/>
                <a:ea typeface="微软雅黑 Light" panose="020B0502040204020203" pitchFamily="34" charset="-122"/>
              </a:rPr>
              <a:t>7</a:t>
            </a:r>
            <a:endParaRPr lang="en-US" altLang="zh-CN" sz="2400" dirty="0">
              <a:latin typeface="微软雅黑 Light" panose="020B0502040204020203" pitchFamily="34" charset="-122"/>
              <a:ea typeface="微软雅黑 Light" panose="020B0502040204020203" pitchFamily="34" charset="-122"/>
            </a:endParaRPr>
          </a:p>
        </p:txBody>
      </p:sp>
      <p:sp>
        <p:nvSpPr>
          <p:cNvPr id="26" name="Oval 50"/>
          <p:cNvSpPr>
            <a:spLocks noChangeArrowheads="1"/>
          </p:cNvSpPr>
          <p:nvPr/>
        </p:nvSpPr>
        <p:spPr bwMode="auto">
          <a:xfrm>
            <a:off x="5638800" y="5029200"/>
            <a:ext cx="609600" cy="533400"/>
          </a:xfrm>
          <a:prstGeom prst="ellipse">
            <a:avLst/>
          </a:prstGeom>
          <a:solidFill>
            <a:srgbClr val="9D9DFF"/>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4000" b="1" dirty="0">
                <a:solidFill>
                  <a:srgbClr val="6600CC"/>
                </a:solidFill>
                <a:latin typeface="微软雅黑 Light" panose="020B0502040204020203" pitchFamily="34" charset="-122"/>
                <a:ea typeface="微软雅黑 Light" panose="020B0502040204020203" pitchFamily="34" charset="-122"/>
              </a:rPr>
              <a:t>8</a:t>
            </a:r>
            <a:endParaRPr lang="en-US" altLang="zh-CN" sz="2400" dirty="0">
              <a:latin typeface="微软雅黑 Light" panose="020B0502040204020203" pitchFamily="34" charset="-122"/>
              <a:ea typeface="微软雅黑 Light" panose="020B0502040204020203" pitchFamily="34" charset="-122"/>
            </a:endParaRPr>
          </a:p>
        </p:txBody>
      </p:sp>
      <p:sp>
        <p:nvSpPr>
          <p:cNvPr id="27" name="Oval 51"/>
          <p:cNvSpPr>
            <a:spLocks noChangeArrowheads="1"/>
          </p:cNvSpPr>
          <p:nvPr/>
        </p:nvSpPr>
        <p:spPr bwMode="auto">
          <a:xfrm>
            <a:off x="7315200" y="4419600"/>
            <a:ext cx="609600" cy="533400"/>
          </a:xfrm>
          <a:prstGeom prst="ellipse">
            <a:avLst/>
          </a:prstGeom>
          <a:solidFill>
            <a:srgbClr val="FF99FF"/>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4000" b="1" dirty="0">
                <a:solidFill>
                  <a:srgbClr val="FF00FF"/>
                </a:solidFill>
                <a:latin typeface="微软雅黑 Light" panose="020B0502040204020203" pitchFamily="34" charset="-122"/>
                <a:ea typeface="微软雅黑 Light" panose="020B0502040204020203" pitchFamily="34" charset="-122"/>
              </a:rPr>
              <a:t>10</a:t>
            </a:r>
            <a:endParaRPr lang="en-US" altLang="zh-CN" sz="2400" dirty="0">
              <a:latin typeface="微软雅黑 Light" panose="020B0502040204020203" pitchFamily="34" charset="-122"/>
              <a:ea typeface="微软雅黑 Light" panose="020B0502040204020203" pitchFamily="34" charset="-122"/>
            </a:endParaRPr>
          </a:p>
        </p:txBody>
      </p:sp>
      <p:sp>
        <p:nvSpPr>
          <p:cNvPr id="28" name="Oval 52"/>
          <p:cNvSpPr>
            <a:spLocks noChangeArrowheads="1"/>
          </p:cNvSpPr>
          <p:nvPr/>
        </p:nvSpPr>
        <p:spPr bwMode="auto">
          <a:xfrm>
            <a:off x="8001000" y="5105400"/>
            <a:ext cx="609600" cy="533400"/>
          </a:xfrm>
          <a:prstGeom prst="ellipse">
            <a:avLst/>
          </a:prstGeom>
          <a:solidFill>
            <a:srgbClr val="9D9DFF"/>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4000" b="1" dirty="0">
                <a:solidFill>
                  <a:srgbClr val="6600CC"/>
                </a:solidFill>
                <a:latin typeface="微软雅黑 Light" panose="020B0502040204020203" pitchFamily="34" charset="-122"/>
                <a:ea typeface="微软雅黑 Light" panose="020B0502040204020203" pitchFamily="34" charset="-122"/>
              </a:rPr>
              <a:t>11</a:t>
            </a:r>
            <a:endParaRPr lang="en-US" altLang="zh-CN" sz="2400" dirty="0">
              <a:latin typeface="微软雅黑 Light" panose="020B0502040204020203" pitchFamily="34" charset="-122"/>
              <a:ea typeface="微软雅黑 Light" panose="020B0502040204020203" pitchFamily="34" charset="-122"/>
            </a:endParaRPr>
          </a:p>
        </p:txBody>
      </p:sp>
      <p:sp>
        <p:nvSpPr>
          <p:cNvPr id="29" name="Line 53"/>
          <p:cNvSpPr>
            <a:spLocks noChangeShapeType="1"/>
          </p:cNvSpPr>
          <p:nvPr/>
        </p:nvSpPr>
        <p:spPr bwMode="auto">
          <a:xfrm flipH="1">
            <a:off x="1905000" y="3657600"/>
            <a:ext cx="2286000" cy="3810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30" name="Line 54"/>
          <p:cNvSpPr>
            <a:spLocks noChangeShapeType="1"/>
          </p:cNvSpPr>
          <p:nvPr/>
        </p:nvSpPr>
        <p:spPr bwMode="auto">
          <a:xfrm>
            <a:off x="4953000" y="3657600"/>
            <a:ext cx="1524000" cy="2286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31" name="Line 55"/>
          <p:cNvSpPr>
            <a:spLocks noChangeShapeType="1"/>
          </p:cNvSpPr>
          <p:nvPr/>
        </p:nvSpPr>
        <p:spPr bwMode="auto">
          <a:xfrm flipH="1">
            <a:off x="914400" y="4267200"/>
            <a:ext cx="381000" cy="228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32" name="Line 56"/>
          <p:cNvSpPr>
            <a:spLocks noChangeShapeType="1"/>
          </p:cNvSpPr>
          <p:nvPr/>
        </p:nvSpPr>
        <p:spPr bwMode="auto">
          <a:xfrm flipH="1">
            <a:off x="381000" y="4953000"/>
            <a:ext cx="152400" cy="5334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33" name="Line 58"/>
          <p:cNvSpPr>
            <a:spLocks noChangeShapeType="1"/>
          </p:cNvSpPr>
          <p:nvPr/>
        </p:nvSpPr>
        <p:spPr bwMode="auto">
          <a:xfrm>
            <a:off x="990600" y="4800600"/>
            <a:ext cx="381000" cy="3810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34" name="Line 59"/>
          <p:cNvSpPr>
            <a:spLocks noChangeShapeType="1"/>
          </p:cNvSpPr>
          <p:nvPr/>
        </p:nvSpPr>
        <p:spPr bwMode="auto">
          <a:xfrm flipH="1">
            <a:off x="1219200" y="5562600"/>
            <a:ext cx="152400" cy="3810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35" name="Line 60"/>
          <p:cNvSpPr>
            <a:spLocks noChangeShapeType="1"/>
          </p:cNvSpPr>
          <p:nvPr/>
        </p:nvSpPr>
        <p:spPr bwMode="auto">
          <a:xfrm>
            <a:off x="1828800" y="5562600"/>
            <a:ext cx="152400" cy="3810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36" name="Line 61"/>
          <p:cNvSpPr>
            <a:spLocks noChangeShapeType="1"/>
          </p:cNvSpPr>
          <p:nvPr/>
        </p:nvSpPr>
        <p:spPr bwMode="auto">
          <a:xfrm>
            <a:off x="1828800" y="4267200"/>
            <a:ext cx="457200" cy="1524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37" name="Line 62"/>
          <p:cNvSpPr>
            <a:spLocks noChangeShapeType="1"/>
          </p:cNvSpPr>
          <p:nvPr/>
        </p:nvSpPr>
        <p:spPr bwMode="auto">
          <a:xfrm>
            <a:off x="2514600" y="4876800"/>
            <a:ext cx="0" cy="3810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38" name="Line 63"/>
          <p:cNvSpPr>
            <a:spLocks noChangeShapeType="1"/>
          </p:cNvSpPr>
          <p:nvPr/>
        </p:nvSpPr>
        <p:spPr bwMode="auto">
          <a:xfrm>
            <a:off x="3810000" y="5486400"/>
            <a:ext cx="2286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39" name="Line 64"/>
          <p:cNvSpPr>
            <a:spLocks noChangeShapeType="1"/>
          </p:cNvSpPr>
          <p:nvPr/>
        </p:nvSpPr>
        <p:spPr bwMode="auto">
          <a:xfrm>
            <a:off x="2895600" y="4724400"/>
            <a:ext cx="533400" cy="3810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40" name="Line 65"/>
          <p:cNvSpPr>
            <a:spLocks noChangeShapeType="1"/>
          </p:cNvSpPr>
          <p:nvPr/>
        </p:nvSpPr>
        <p:spPr bwMode="auto">
          <a:xfrm flipH="1">
            <a:off x="3276600" y="5486400"/>
            <a:ext cx="1524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41" name="Line 67"/>
          <p:cNvSpPr>
            <a:spLocks noChangeShapeType="1"/>
          </p:cNvSpPr>
          <p:nvPr/>
        </p:nvSpPr>
        <p:spPr bwMode="auto">
          <a:xfrm flipH="1">
            <a:off x="5486400" y="4038600"/>
            <a:ext cx="9144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42" name="Line 68"/>
          <p:cNvSpPr>
            <a:spLocks noChangeShapeType="1"/>
          </p:cNvSpPr>
          <p:nvPr/>
        </p:nvSpPr>
        <p:spPr bwMode="auto">
          <a:xfrm flipH="1">
            <a:off x="4724400" y="4800600"/>
            <a:ext cx="3048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43" name="Line 69"/>
          <p:cNvSpPr>
            <a:spLocks noChangeShapeType="1"/>
          </p:cNvSpPr>
          <p:nvPr/>
        </p:nvSpPr>
        <p:spPr bwMode="auto">
          <a:xfrm>
            <a:off x="5486400" y="4800600"/>
            <a:ext cx="304800" cy="228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44" name="Line 70"/>
          <p:cNvSpPr>
            <a:spLocks noChangeShapeType="1"/>
          </p:cNvSpPr>
          <p:nvPr/>
        </p:nvSpPr>
        <p:spPr bwMode="auto">
          <a:xfrm flipH="1">
            <a:off x="5638800" y="5562600"/>
            <a:ext cx="152400" cy="3810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45" name="Line 72"/>
          <p:cNvSpPr>
            <a:spLocks noChangeShapeType="1"/>
          </p:cNvSpPr>
          <p:nvPr/>
        </p:nvSpPr>
        <p:spPr bwMode="auto">
          <a:xfrm>
            <a:off x="6096000" y="5562600"/>
            <a:ext cx="228600" cy="3810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46" name="Line 73"/>
          <p:cNvSpPr>
            <a:spLocks noChangeShapeType="1"/>
          </p:cNvSpPr>
          <p:nvPr/>
        </p:nvSpPr>
        <p:spPr bwMode="auto">
          <a:xfrm>
            <a:off x="7010400" y="4114800"/>
            <a:ext cx="533400" cy="304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47" name="Line 74"/>
          <p:cNvSpPr>
            <a:spLocks noChangeShapeType="1"/>
          </p:cNvSpPr>
          <p:nvPr/>
        </p:nvSpPr>
        <p:spPr bwMode="auto">
          <a:xfrm flipH="1">
            <a:off x="7086600" y="4876800"/>
            <a:ext cx="304800" cy="3810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48" name="Line 75"/>
          <p:cNvSpPr>
            <a:spLocks noChangeShapeType="1"/>
          </p:cNvSpPr>
          <p:nvPr/>
        </p:nvSpPr>
        <p:spPr bwMode="auto">
          <a:xfrm>
            <a:off x="7924800" y="4800600"/>
            <a:ext cx="304800" cy="304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49" name="Line 76"/>
          <p:cNvSpPr>
            <a:spLocks noChangeShapeType="1"/>
          </p:cNvSpPr>
          <p:nvPr/>
        </p:nvSpPr>
        <p:spPr bwMode="auto">
          <a:xfrm flipH="1">
            <a:off x="8001000" y="5638800"/>
            <a:ext cx="152400" cy="304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50" name="Line 77"/>
          <p:cNvSpPr>
            <a:spLocks noChangeShapeType="1"/>
          </p:cNvSpPr>
          <p:nvPr/>
        </p:nvSpPr>
        <p:spPr bwMode="auto">
          <a:xfrm>
            <a:off x="8458200" y="5638800"/>
            <a:ext cx="152400" cy="304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51" name="Text Box 78"/>
          <p:cNvSpPr txBox="1">
            <a:spLocks noChangeArrowheads="1"/>
          </p:cNvSpPr>
          <p:nvPr/>
        </p:nvSpPr>
        <p:spPr bwMode="auto">
          <a:xfrm>
            <a:off x="228600" y="3124200"/>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3600" dirty="0">
                <a:solidFill>
                  <a:srgbClr val="00006C"/>
                </a:solidFill>
                <a:latin typeface="微软雅黑 Light" panose="020B0502040204020203" pitchFamily="34" charset="-122"/>
                <a:ea typeface="微软雅黑" panose="020B0503020204020204" pitchFamily="34" charset="-122"/>
              </a:rPr>
              <a:t>判定树</a:t>
            </a:r>
            <a:endParaRPr lang="zh-CN" altLang="en-US" sz="3600" dirty="0">
              <a:latin typeface="微软雅黑 Light" panose="020B0502040204020203" pitchFamily="34" charset="-122"/>
              <a:ea typeface="微软雅黑" panose="020B0503020204020204" pitchFamily="34" charset="-122"/>
            </a:endParaRPr>
          </a:p>
        </p:txBody>
      </p:sp>
      <p:graphicFrame>
        <p:nvGraphicFramePr>
          <p:cNvPr id="52" name="Object 0"/>
          <p:cNvGraphicFramePr>
            <a:graphicFrameLocks noChangeAspect="1"/>
          </p:cNvGraphicFramePr>
          <p:nvPr/>
        </p:nvGraphicFramePr>
        <p:xfrm>
          <a:off x="414338" y="1785938"/>
          <a:ext cx="8505825" cy="1266825"/>
        </p:xfrm>
        <a:graphic>
          <a:graphicData uri="http://schemas.openxmlformats.org/presentationml/2006/ole">
            <mc:AlternateContent xmlns:mc="http://schemas.openxmlformats.org/markup-compatibility/2006">
              <mc:Choice xmlns:v="urn:schemas-microsoft-com:vml" Requires="v">
                <p:oleObj spid="_x0000_s6277" name="文档" r:id="rId3" imgW="8503920" imgH="1267968" progId="Word.Document.8">
                  <p:embed/>
                </p:oleObj>
              </mc:Choice>
              <mc:Fallback>
                <p:oleObj name="文档" r:id="rId3" imgW="8503920" imgH="1267968" progId="Word.Document.8">
                  <p:embed/>
                  <p:pic>
                    <p:nvPicPr>
                      <p:cNvPr id="311296"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8" y="1785938"/>
                        <a:ext cx="8505825" cy="126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 name="Text Box 80"/>
          <p:cNvSpPr txBox="1">
            <a:spLocks noChangeArrowheads="1"/>
          </p:cNvSpPr>
          <p:nvPr/>
        </p:nvSpPr>
        <p:spPr bwMode="auto">
          <a:xfrm>
            <a:off x="4692650" y="2254250"/>
            <a:ext cx="362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b="1" dirty="0">
                <a:solidFill>
                  <a:schemeClr val="accent1"/>
                </a:solidFill>
                <a:latin typeface="微软雅黑 Light" panose="020B0502040204020203" pitchFamily="34" charset="-122"/>
                <a:ea typeface="微软雅黑 Light" panose="020B0502040204020203" pitchFamily="34" charset="-122"/>
              </a:rPr>
              <a:t>1</a:t>
            </a:r>
            <a:endParaRPr lang="en-US" altLang="zh-CN" sz="2400" dirty="0">
              <a:latin typeface="微软雅黑 Light" panose="020B0502040204020203" pitchFamily="34" charset="-122"/>
              <a:ea typeface="微软雅黑 Light" panose="020B0502040204020203" pitchFamily="34" charset="-122"/>
            </a:endParaRPr>
          </a:p>
        </p:txBody>
      </p:sp>
      <p:sp>
        <p:nvSpPr>
          <p:cNvPr id="54" name="Text Box 81"/>
          <p:cNvSpPr txBox="1">
            <a:spLocks noChangeArrowheads="1"/>
          </p:cNvSpPr>
          <p:nvPr/>
        </p:nvSpPr>
        <p:spPr bwMode="auto">
          <a:xfrm>
            <a:off x="2635250" y="2254250"/>
            <a:ext cx="4411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dirty="0">
                <a:solidFill>
                  <a:schemeClr val="accent2"/>
                </a:solidFill>
                <a:latin typeface="微软雅黑 Light" panose="020B0502040204020203" pitchFamily="34" charset="-122"/>
                <a:ea typeface="微软雅黑 Light" panose="020B0502040204020203" pitchFamily="34" charset="-122"/>
              </a:rPr>
              <a:t>2</a:t>
            </a:r>
            <a:endParaRPr lang="en-US" altLang="zh-CN" sz="2400" dirty="0">
              <a:latin typeface="微软雅黑 Light" panose="020B0502040204020203" pitchFamily="34" charset="-122"/>
              <a:ea typeface="微软雅黑 Light" panose="020B0502040204020203" pitchFamily="34" charset="-122"/>
            </a:endParaRPr>
          </a:p>
        </p:txBody>
      </p:sp>
      <p:sp>
        <p:nvSpPr>
          <p:cNvPr id="55" name="Text Box 82"/>
          <p:cNvSpPr txBox="1">
            <a:spLocks noChangeArrowheads="1"/>
          </p:cNvSpPr>
          <p:nvPr/>
        </p:nvSpPr>
        <p:spPr bwMode="auto">
          <a:xfrm>
            <a:off x="6781800" y="2254250"/>
            <a:ext cx="4411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dirty="0">
                <a:solidFill>
                  <a:schemeClr val="accent2"/>
                </a:solidFill>
                <a:latin typeface="微软雅黑 Light" panose="020B0502040204020203" pitchFamily="34" charset="-122"/>
                <a:ea typeface="微软雅黑 Light" panose="020B0502040204020203" pitchFamily="34" charset="-122"/>
              </a:rPr>
              <a:t>2</a:t>
            </a:r>
            <a:endParaRPr lang="en-US" altLang="zh-CN" sz="2400" dirty="0">
              <a:latin typeface="微软雅黑 Light" panose="020B0502040204020203" pitchFamily="34" charset="-122"/>
              <a:ea typeface="微软雅黑 Light" panose="020B0502040204020203" pitchFamily="34" charset="-122"/>
            </a:endParaRPr>
          </a:p>
        </p:txBody>
      </p:sp>
      <p:sp>
        <p:nvSpPr>
          <p:cNvPr id="56" name="Text Box 83"/>
          <p:cNvSpPr txBox="1">
            <a:spLocks noChangeArrowheads="1"/>
          </p:cNvSpPr>
          <p:nvPr/>
        </p:nvSpPr>
        <p:spPr bwMode="auto">
          <a:xfrm>
            <a:off x="1263650" y="2254250"/>
            <a:ext cx="4411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dirty="0">
                <a:solidFill>
                  <a:srgbClr val="FF00FF"/>
                </a:solidFill>
                <a:latin typeface="微软雅黑 Light" panose="020B0502040204020203" pitchFamily="34" charset="-122"/>
                <a:ea typeface="微软雅黑 Light" panose="020B0502040204020203" pitchFamily="34" charset="-122"/>
              </a:rPr>
              <a:t>3</a:t>
            </a:r>
            <a:endParaRPr lang="en-US" altLang="zh-CN" sz="2400" dirty="0">
              <a:latin typeface="微软雅黑 Light" panose="020B0502040204020203" pitchFamily="34" charset="-122"/>
              <a:ea typeface="微软雅黑 Light" panose="020B0502040204020203" pitchFamily="34" charset="-122"/>
            </a:endParaRPr>
          </a:p>
        </p:txBody>
      </p:sp>
      <p:sp>
        <p:nvSpPr>
          <p:cNvPr id="57" name="Text Box 84"/>
          <p:cNvSpPr txBox="1">
            <a:spLocks noChangeArrowheads="1"/>
          </p:cNvSpPr>
          <p:nvPr/>
        </p:nvSpPr>
        <p:spPr bwMode="auto">
          <a:xfrm>
            <a:off x="3321050" y="2254250"/>
            <a:ext cx="4411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dirty="0">
                <a:solidFill>
                  <a:srgbClr val="FF00FF"/>
                </a:solidFill>
                <a:latin typeface="微软雅黑 Light" panose="020B0502040204020203" pitchFamily="34" charset="-122"/>
                <a:ea typeface="微软雅黑 Light" panose="020B0502040204020203" pitchFamily="34" charset="-122"/>
              </a:rPr>
              <a:t>3</a:t>
            </a:r>
            <a:endParaRPr lang="en-US" altLang="zh-CN" sz="2400" dirty="0">
              <a:latin typeface="微软雅黑 Light" panose="020B0502040204020203" pitchFamily="34" charset="-122"/>
              <a:ea typeface="微软雅黑 Light" panose="020B0502040204020203" pitchFamily="34" charset="-122"/>
            </a:endParaRPr>
          </a:p>
        </p:txBody>
      </p:sp>
      <p:sp>
        <p:nvSpPr>
          <p:cNvPr id="58" name="Text Box 85"/>
          <p:cNvSpPr txBox="1">
            <a:spLocks noChangeArrowheads="1"/>
          </p:cNvSpPr>
          <p:nvPr/>
        </p:nvSpPr>
        <p:spPr bwMode="auto">
          <a:xfrm>
            <a:off x="5410200" y="2254250"/>
            <a:ext cx="4411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dirty="0">
                <a:solidFill>
                  <a:srgbClr val="FF00FF"/>
                </a:solidFill>
                <a:latin typeface="微软雅黑 Light" panose="020B0502040204020203" pitchFamily="34" charset="-122"/>
                <a:ea typeface="微软雅黑 Light" panose="020B0502040204020203" pitchFamily="34" charset="-122"/>
              </a:rPr>
              <a:t>3</a:t>
            </a:r>
            <a:endParaRPr lang="en-US" altLang="zh-CN" sz="2400" dirty="0">
              <a:latin typeface="微软雅黑 Light" panose="020B0502040204020203" pitchFamily="34" charset="-122"/>
              <a:ea typeface="微软雅黑 Light" panose="020B0502040204020203" pitchFamily="34" charset="-122"/>
            </a:endParaRPr>
          </a:p>
        </p:txBody>
      </p:sp>
      <p:sp>
        <p:nvSpPr>
          <p:cNvPr id="59" name="Text Box 86"/>
          <p:cNvSpPr txBox="1">
            <a:spLocks noChangeArrowheads="1"/>
          </p:cNvSpPr>
          <p:nvPr/>
        </p:nvSpPr>
        <p:spPr bwMode="auto">
          <a:xfrm>
            <a:off x="7467600" y="2254250"/>
            <a:ext cx="4411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dirty="0">
                <a:solidFill>
                  <a:srgbClr val="FF00FF"/>
                </a:solidFill>
                <a:latin typeface="微软雅黑 Light" panose="020B0502040204020203" pitchFamily="34" charset="-122"/>
                <a:ea typeface="微软雅黑 Light" panose="020B0502040204020203" pitchFamily="34" charset="-122"/>
              </a:rPr>
              <a:t>3</a:t>
            </a:r>
            <a:endParaRPr lang="en-US" altLang="zh-CN" sz="2400" dirty="0">
              <a:latin typeface="微软雅黑 Light" panose="020B0502040204020203" pitchFamily="34" charset="-122"/>
              <a:ea typeface="微软雅黑 Light" panose="020B0502040204020203" pitchFamily="34" charset="-122"/>
            </a:endParaRPr>
          </a:p>
        </p:txBody>
      </p:sp>
      <p:sp>
        <p:nvSpPr>
          <p:cNvPr id="60" name="Text Box 87"/>
          <p:cNvSpPr txBox="1">
            <a:spLocks noChangeArrowheads="1"/>
          </p:cNvSpPr>
          <p:nvPr/>
        </p:nvSpPr>
        <p:spPr bwMode="auto">
          <a:xfrm>
            <a:off x="1965325" y="2254250"/>
            <a:ext cx="4491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b="1" dirty="0">
                <a:solidFill>
                  <a:srgbClr val="9D9DFF"/>
                </a:solidFill>
                <a:latin typeface="微软雅黑 Light" panose="020B0502040204020203" pitchFamily="34" charset="-122"/>
                <a:ea typeface="微软雅黑 Light" panose="020B0502040204020203" pitchFamily="34" charset="-122"/>
              </a:rPr>
              <a:t>4</a:t>
            </a:r>
            <a:endParaRPr lang="en-US" altLang="zh-CN" sz="2400" dirty="0">
              <a:latin typeface="微软雅黑 Light" panose="020B0502040204020203" pitchFamily="34" charset="-122"/>
              <a:ea typeface="微软雅黑 Light" panose="020B0502040204020203" pitchFamily="34" charset="-122"/>
            </a:endParaRPr>
          </a:p>
        </p:txBody>
      </p:sp>
      <p:sp>
        <p:nvSpPr>
          <p:cNvPr id="61" name="Text Box 88"/>
          <p:cNvSpPr txBox="1">
            <a:spLocks noChangeArrowheads="1"/>
          </p:cNvSpPr>
          <p:nvPr/>
        </p:nvSpPr>
        <p:spPr bwMode="auto">
          <a:xfrm>
            <a:off x="4006850" y="2254250"/>
            <a:ext cx="4491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b="1" dirty="0">
                <a:solidFill>
                  <a:srgbClr val="9D9DFF"/>
                </a:solidFill>
                <a:latin typeface="微软雅黑 Light" panose="020B0502040204020203" pitchFamily="34" charset="-122"/>
                <a:ea typeface="微软雅黑 Light" panose="020B0502040204020203" pitchFamily="34" charset="-122"/>
              </a:rPr>
              <a:t>4</a:t>
            </a:r>
            <a:endParaRPr lang="en-US" altLang="zh-CN" sz="2400" dirty="0">
              <a:latin typeface="微软雅黑 Light" panose="020B0502040204020203" pitchFamily="34" charset="-122"/>
              <a:ea typeface="微软雅黑 Light" panose="020B0502040204020203" pitchFamily="34" charset="-122"/>
            </a:endParaRPr>
          </a:p>
        </p:txBody>
      </p:sp>
      <p:sp>
        <p:nvSpPr>
          <p:cNvPr id="62" name="Text Box 89"/>
          <p:cNvSpPr txBox="1">
            <a:spLocks noChangeArrowheads="1"/>
          </p:cNvSpPr>
          <p:nvPr/>
        </p:nvSpPr>
        <p:spPr bwMode="auto">
          <a:xfrm>
            <a:off x="6080125" y="2254250"/>
            <a:ext cx="4491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b="1" dirty="0">
                <a:solidFill>
                  <a:srgbClr val="9D9DFF"/>
                </a:solidFill>
                <a:latin typeface="微软雅黑 Light" panose="020B0502040204020203" pitchFamily="34" charset="-122"/>
                <a:ea typeface="微软雅黑 Light" panose="020B0502040204020203" pitchFamily="34" charset="-122"/>
              </a:rPr>
              <a:t>4</a:t>
            </a:r>
            <a:endParaRPr lang="en-US" altLang="zh-CN" sz="2400" dirty="0">
              <a:latin typeface="微软雅黑 Light" panose="020B0502040204020203" pitchFamily="34" charset="-122"/>
              <a:ea typeface="微软雅黑 Light" panose="020B0502040204020203" pitchFamily="34" charset="-122"/>
            </a:endParaRPr>
          </a:p>
        </p:txBody>
      </p:sp>
      <p:sp>
        <p:nvSpPr>
          <p:cNvPr id="63" name="Text Box 90"/>
          <p:cNvSpPr txBox="1">
            <a:spLocks noChangeArrowheads="1"/>
          </p:cNvSpPr>
          <p:nvPr/>
        </p:nvSpPr>
        <p:spPr bwMode="auto">
          <a:xfrm>
            <a:off x="8137525" y="2254250"/>
            <a:ext cx="4491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b="1" dirty="0">
                <a:solidFill>
                  <a:srgbClr val="9D9DFF"/>
                </a:solidFill>
                <a:latin typeface="微软雅黑 Light" panose="020B0502040204020203" pitchFamily="34" charset="-122"/>
                <a:ea typeface="微软雅黑 Light" panose="020B0502040204020203" pitchFamily="34" charset="-122"/>
              </a:rPr>
              <a:t>4</a:t>
            </a:r>
            <a:endParaRPr lang="en-US" altLang="zh-CN" sz="2400" dirty="0">
              <a:latin typeface="微软雅黑 Light" panose="020B0502040204020203" pitchFamily="34" charset="-122"/>
              <a:ea typeface="微软雅黑 Light" panose="020B0502040204020203" pitchFamily="34" charset="-122"/>
            </a:endParaRPr>
          </a:p>
        </p:txBody>
      </p:sp>
      <p:sp>
        <p:nvSpPr>
          <p:cNvPr id="64" name="矩形 63"/>
          <p:cNvSpPr/>
          <p:nvPr/>
        </p:nvSpPr>
        <p:spPr>
          <a:xfrm>
            <a:off x="7123916" y="795338"/>
            <a:ext cx="1569660" cy="369332"/>
          </a:xfrm>
          <a:prstGeom prst="rect">
            <a:avLst/>
          </a:prstGeom>
        </p:spPr>
        <p:txBody>
          <a:bodyPr wrap="none">
            <a:spAutoFit/>
          </a:bodyPr>
          <a:lstStyle/>
          <a:p>
            <a:pPr>
              <a:spcBef>
                <a:spcPct val="0"/>
              </a:spcBef>
            </a:pPr>
            <a:r>
              <a:rPr lang="zh-CN" altLang="en-US" dirty="0">
                <a:solidFill>
                  <a:schemeClr val="accent2"/>
                </a:solidFill>
                <a:latin typeface="微软雅黑 Light" panose="020B0502040204020203" pitchFamily="34" charset="-122"/>
                <a:ea typeface="微软雅黑 Light" panose="020B0502040204020203" pitchFamily="34" charset="-122"/>
              </a:rPr>
              <a:t>平均查找长度</a:t>
            </a:r>
            <a:endParaRPr lang="zh-CN" altLang="en-US" sz="11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95982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5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5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5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5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5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6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6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6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6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6"/>
                                        </p:tgtEl>
                                        <p:attrNameLst>
                                          <p:attrName>style.visibility</p:attrName>
                                        </p:attrNameLst>
                                      </p:cBhvr>
                                      <p:to>
                                        <p:strVal val="visible"/>
                                      </p:to>
                                    </p:set>
                                  </p:childTnLst>
                                </p:cTn>
                              </p:par>
                            </p:childTnLst>
                          </p:cTn>
                        </p:par>
                        <p:par>
                          <p:cTn id="56" fill="hold">
                            <p:stCondLst>
                              <p:cond delay="500"/>
                            </p:stCondLst>
                            <p:childTnLst>
                              <p:par>
                                <p:cTn id="57" presetID="1" presetClass="entr" presetSubtype="0" fill="hold" nodeType="afterEffect">
                                  <p:stCondLst>
                                    <p:cond delay="0"/>
                                  </p:stCondLst>
                                  <p:childTnLst>
                                    <p:set>
                                      <p:cBhvr>
                                        <p:cTn id="58" dur="1" fill="hold">
                                          <p:stCondLst>
                                            <p:cond delay="499"/>
                                          </p:stCondLst>
                                        </p:cTn>
                                        <p:tgtEl>
                                          <p:spTgt spid="29"/>
                                        </p:tgtEl>
                                        <p:attrNameLst>
                                          <p:attrName>style.visibility</p:attrName>
                                        </p:attrNameLst>
                                      </p:cBhvr>
                                      <p:to>
                                        <p:strVal val="visible"/>
                                      </p:to>
                                    </p:se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499"/>
                                          </p:stCondLst>
                                        </p:cTn>
                                        <p:tgtEl>
                                          <p:spTgt spid="7"/>
                                        </p:tgtEl>
                                        <p:attrNameLst>
                                          <p:attrName>style.visibility</p:attrName>
                                        </p:attrNameLst>
                                      </p:cBhvr>
                                      <p:to>
                                        <p:strVal val="visible"/>
                                      </p:to>
                                    </p:set>
                                  </p:childTnLst>
                                </p:cTn>
                              </p:par>
                            </p:childTnLst>
                          </p:cTn>
                        </p:par>
                        <p:par>
                          <p:cTn id="62" fill="hold">
                            <p:stCondLst>
                              <p:cond delay="1500"/>
                            </p:stCondLst>
                            <p:childTnLst>
                              <p:par>
                                <p:cTn id="63" presetID="1" presetClass="entr" presetSubtype="0" fill="hold" nodeType="afterEffect">
                                  <p:stCondLst>
                                    <p:cond delay="0"/>
                                  </p:stCondLst>
                                  <p:childTnLst>
                                    <p:set>
                                      <p:cBhvr>
                                        <p:cTn id="64" dur="1" fill="hold">
                                          <p:stCondLst>
                                            <p:cond delay="499"/>
                                          </p:stCondLst>
                                        </p:cTn>
                                        <p:tgtEl>
                                          <p:spTgt spid="30"/>
                                        </p:tgtEl>
                                        <p:attrNameLst>
                                          <p:attrName>style.visibility</p:attrName>
                                        </p:attrNameLst>
                                      </p:cBhvr>
                                      <p:to>
                                        <p:strVal val="visible"/>
                                      </p:to>
                                    </p:set>
                                  </p:childTnLst>
                                </p:cTn>
                              </p:par>
                            </p:childTnLst>
                          </p:cTn>
                        </p:par>
                        <p:par>
                          <p:cTn id="65" fill="hold">
                            <p:stCondLst>
                              <p:cond delay="2000"/>
                            </p:stCondLst>
                            <p:childTnLst>
                              <p:par>
                                <p:cTn id="66" presetID="1" presetClass="entr" presetSubtype="0" fill="hold" grpId="0" nodeType="afterEffect">
                                  <p:stCondLst>
                                    <p:cond delay="0"/>
                                  </p:stCondLst>
                                  <p:childTnLst>
                                    <p:set>
                                      <p:cBhvr>
                                        <p:cTn id="67" dur="1" fill="hold">
                                          <p:stCondLst>
                                            <p:cond delay="499"/>
                                          </p:stCondLst>
                                        </p:cTn>
                                        <p:tgtEl>
                                          <p:spTgt spid="8"/>
                                        </p:tgtEl>
                                        <p:attrNameLst>
                                          <p:attrName>style.visibility</p:attrName>
                                        </p:attrNameLst>
                                      </p:cBhvr>
                                      <p:to>
                                        <p:strVal val="visible"/>
                                      </p:to>
                                    </p:set>
                                  </p:childTnLst>
                                </p:cTn>
                              </p:par>
                            </p:childTnLst>
                          </p:cTn>
                        </p:par>
                        <p:par>
                          <p:cTn id="68" fill="hold">
                            <p:stCondLst>
                              <p:cond delay="2500"/>
                            </p:stCondLst>
                            <p:childTnLst>
                              <p:par>
                                <p:cTn id="69" presetID="1" presetClass="entr" presetSubtype="0" fill="hold" nodeType="afterEffect">
                                  <p:stCondLst>
                                    <p:cond delay="0"/>
                                  </p:stCondLst>
                                  <p:childTnLst>
                                    <p:set>
                                      <p:cBhvr>
                                        <p:cTn id="70" dur="1" fill="hold">
                                          <p:stCondLst>
                                            <p:cond delay="499"/>
                                          </p:stCondLst>
                                        </p:cTn>
                                        <p:tgtEl>
                                          <p:spTgt spid="31"/>
                                        </p:tgtEl>
                                        <p:attrNameLst>
                                          <p:attrName>style.visibility</p:attrName>
                                        </p:attrNameLst>
                                      </p:cBhvr>
                                      <p:to>
                                        <p:strVal val="visible"/>
                                      </p:to>
                                    </p:set>
                                  </p:childTnLst>
                                </p:cTn>
                              </p:par>
                            </p:childTnLst>
                          </p:cTn>
                        </p:par>
                        <p:par>
                          <p:cTn id="71" fill="hold">
                            <p:stCondLst>
                              <p:cond delay="3000"/>
                            </p:stCondLst>
                            <p:childTnLst>
                              <p:par>
                                <p:cTn id="72" presetID="1" presetClass="entr" presetSubtype="0" fill="hold" grpId="0" nodeType="afterEffect">
                                  <p:stCondLst>
                                    <p:cond delay="0"/>
                                  </p:stCondLst>
                                  <p:childTnLst>
                                    <p:set>
                                      <p:cBhvr>
                                        <p:cTn id="73" dur="1" fill="hold">
                                          <p:stCondLst>
                                            <p:cond delay="499"/>
                                          </p:stCondLst>
                                        </p:cTn>
                                        <p:tgtEl>
                                          <p:spTgt spid="9"/>
                                        </p:tgtEl>
                                        <p:attrNameLst>
                                          <p:attrName>style.visibility</p:attrName>
                                        </p:attrNameLst>
                                      </p:cBhvr>
                                      <p:to>
                                        <p:strVal val="visible"/>
                                      </p:to>
                                    </p:set>
                                  </p:childTnLst>
                                </p:cTn>
                              </p:par>
                            </p:childTnLst>
                          </p:cTn>
                        </p:par>
                        <p:par>
                          <p:cTn id="74" fill="hold">
                            <p:stCondLst>
                              <p:cond delay="3500"/>
                            </p:stCondLst>
                            <p:childTnLst>
                              <p:par>
                                <p:cTn id="75" presetID="1" presetClass="entr" presetSubtype="0" fill="hold" nodeType="afterEffect">
                                  <p:stCondLst>
                                    <p:cond delay="0"/>
                                  </p:stCondLst>
                                  <p:childTnLst>
                                    <p:set>
                                      <p:cBhvr>
                                        <p:cTn id="76" dur="1" fill="hold">
                                          <p:stCondLst>
                                            <p:cond delay="499"/>
                                          </p:stCondLst>
                                        </p:cTn>
                                        <p:tgtEl>
                                          <p:spTgt spid="36"/>
                                        </p:tgtEl>
                                        <p:attrNameLst>
                                          <p:attrName>style.visibility</p:attrName>
                                        </p:attrNameLst>
                                      </p:cBhvr>
                                      <p:to>
                                        <p:strVal val="visible"/>
                                      </p:to>
                                    </p:set>
                                  </p:childTnLst>
                                </p:cTn>
                              </p:par>
                            </p:childTnLst>
                          </p:cTn>
                        </p:par>
                        <p:par>
                          <p:cTn id="77" fill="hold">
                            <p:stCondLst>
                              <p:cond delay="4000"/>
                            </p:stCondLst>
                            <p:childTnLst>
                              <p:par>
                                <p:cTn id="78" presetID="1" presetClass="entr" presetSubtype="0" fill="hold" grpId="0" nodeType="afterEffect">
                                  <p:stCondLst>
                                    <p:cond delay="0"/>
                                  </p:stCondLst>
                                  <p:childTnLst>
                                    <p:set>
                                      <p:cBhvr>
                                        <p:cTn id="79" dur="1" fill="hold">
                                          <p:stCondLst>
                                            <p:cond delay="499"/>
                                          </p:stCondLst>
                                        </p:cTn>
                                        <p:tgtEl>
                                          <p:spTgt spid="10"/>
                                        </p:tgtEl>
                                        <p:attrNameLst>
                                          <p:attrName>style.visibility</p:attrName>
                                        </p:attrNameLst>
                                      </p:cBhvr>
                                      <p:to>
                                        <p:strVal val="visible"/>
                                      </p:to>
                                    </p:set>
                                  </p:childTnLst>
                                </p:cTn>
                              </p:par>
                            </p:childTnLst>
                          </p:cTn>
                        </p:par>
                        <p:par>
                          <p:cTn id="80" fill="hold">
                            <p:stCondLst>
                              <p:cond delay="4500"/>
                            </p:stCondLst>
                            <p:childTnLst>
                              <p:par>
                                <p:cTn id="81" presetID="1" presetClass="entr" presetSubtype="0" fill="hold" nodeType="afterEffect">
                                  <p:stCondLst>
                                    <p:cond delay="0"/>
                                  </p:stCondLst>
                                  <p:childTnLst>
                                    <p:set>
                                      <p:cBhvr>
                                        <p:cTn id="82" dur="1" fill="hold">
                                          <p:stCondLst>
                                            <p:cond delay="499"/>
                                          </p:stCondLst>
                                        </p:cTn>
                                        <p:tgtEl>
                                          <p:spTgt spid="41"/>
                                        </p:tgtEl>
                                        <p:attrNameLst>
                                          <p:attrName>style.visibility</p:attrName>
                                        </p:attrNameLst>
                                      </p:cBhvr>
                                      <p:to>
                                        <p:strVal val="visible"/>
                                      </p:to>
                                    </p:set>
                                  </p:childTnLst>
                                </p:cTn>
                              </p:par>
                            </p:childTnLst>
                          </p:cTn>
                        </p:par>
                        <p:par>
                          <p:cTn id="83" fill="hold">
                            <p:stCondLst>
                              <p:cond delay="5000"/>
                            </p:stCondLst>
                            <p:childTnLst>
                              <p:par>
                                <p:cTn id="84" presetID="1" presetClass="entr" presetSubtype="0" fill="hold" grpId="0" nodeType="afterEffect">
                                  <p:stCondLst>
                                    <p:cond delay="0"/>
                                  </p:stCondLst>
                                  <p:childTnLst>
                                    <p:set>
                                      <p:cBhvr>
                                        <p:cTn id="85" dur="1" fill="hold">
                                          <p:stCondLst>
                                            <p:cond delay="499"/>
                                          </p:stCondLst>
                                        </p:cTn>
                                        <p:tgtEl>
                                          <p:spTgt spid="25"/>
                                        </p:tgtEl>
                                        <p:attrNameLst>
                                          <p:attrName>style.visibility</p:attrName>
                                        </p:attrNameLst>
                                      </p:cBhvr>
                                      <p:to>
                                        <p:strVal val="visible"/>
                                      </p:to>
                                    </p:set>
                                  </p:childTnLst>
                                </p:cTn>
                              </p:par>
                            </p:childTnLst>
                          </p:cTn>
                        </p:par>
                        <p:par>
                          <p:cTn id="86" fill="hold">
                            <p:stCondLst>
                              <p:cond delay="5500"/>
                            </p:stCondLst>
                            <p:childTnLst>
                              <p:par>
                                <p:cTn id="87" presetID="1" presetClass="entr" presetSubtype="0" fill="hold" nodeType="afterEffect">
                                  <p:stCondLst>
                                    <p:cond delay="0"/>
                                  </p:stCondLst>
                                  <p:childTnLst>
                                    <p:set>
                                      <p:cBhvr>
                                        <p:cTn id="88" dur="1" fill="hold">
                                          <p:stCondLst>
                                            <p:cond delay="499"/>
                                          </p:stCondLst>
                                        </p:cTn>
                                        <p:tgtEl>
                                          <p:spTgt spid="46"/>
                                        </p:tgtEl>
                                        <p:attrNameLst>
                                          <p:attrName>style.visibility</p:attrName>
                                        </p:attrNameLst>
                                      </p:cBhvr>
                                      <p:to>
                                        <p:strVal val="visible"/>
                                      </p:to>
                                    </p:set>
                                  </p:childTnLst>
                                </p:cTn>
                              </p:par>
                            </p:childTnLst>
                          </p:cTn>
                        </p:par>
                        <p:par>
                          <p:cTn id="89" fill="hold">
                            <p:stCondLst>
                              <p:cond delay="6000"/>
                            </p:stCondLst>
                            <p:childTnLst>
                              <p:par>
                                <p:cTn id="90" presetID="1" presetClass="entr" presetSubtype="0" fill="hold" grpId="0" nodeType="afterEffect">
                                  <p:stCondLst>
                                    <p:cond delay="0"/>
                                  </p:stCondLst>
                                  <p:childTnLst>
                                    <p:set>
                                      <p:cBhvr>
                                        <p:cTn id="91" dur="1" fill="hold">
                                          <p:stCondLst>
                                            <p:cond delay="499"/>
                                          </p:stCondLst>
                                        </p:cTn>
                                        <p:tgtEl>
                                          <p:spTgt spid="27"/>
                                        </p:tgtEl>
                                        <p:attrNameLst>
                                          <p:attrName>style.visibility</p:attrName>
                                        </p:attrNameLst>
                                      </p:cBhvr>
                                      <p:to>
                                        <p:strVal val="visible"/>
                                      </p:to>
                                    </p:set>
                                  </p:childTnLst>
                                </p:cTn>
                              </p:par>
                            </p:childTnLst>
                          </p:cTn>
                        </p:par>
                        <p:par>
                          <p:cTn id="92" fill="hold">
                            <p:stCondLst>
                              <p:cond delay="6500"/>
                            </p:stCondLst>
                            <p:childTnLst>
                              <p:par>
                                <p:cTn id="93" presetID="1" presetClass="entr" presetSubtype="0" fill="hold" nodeType="afterEffect">
                                  <p:stCondLst>
                                    <p:cond delay="0"/>
                                  </p:stCondLst>
                                  <p:childTnLst>
                                    <p:set>
                                      <p:cBhvr>
                                        <p:cTn id="94" dur="1" fill="hold">
                                          <p:stCondLst>
                                            <p:cond delay="499"/>
                                          </p:stCondLst>
                                        </p:cTn>
                                        <p:tgtEl>
                                          <p:spTgt spid="32"/>
                                        </p:tgtEl>
                                        <p:attrNameLst>
                                          <p:attrName>style.visibility</p:attrName>
                                        </p:attrNameLst>
                                      </p:cBhvr>
                                      <p:to>
                                        <p:strVal val="visible"/>
                                      </p:to>
                                    </p:set>
                                  </p:childTnLst>
                                </p:cTn>
                              </p:par>
                            </p:childTnLst>
                          </p:cTn>
                        </p:par>
                        <p:par>
                          <p:cTn id="95" fill="hold">
                            <p:stCondLst>
                              <p:cond delay="7000"/>
                            </p:stCondLst>
                            <p:childTnLst>
                              <p:par>
                                <p:cTn id="96" presetID="1" presetClass="entr" presetSubtype="0" fill="hold" nodeType="afterEffect">
                                  <p:stCondLst>
                                    <p:cond delay="0"/>
                                  </p:stCondLst>
                                  <p:childTnLst>
                                    <p:set>
                                      <p:cBhvr>
                                        <p:cTn id="97" dur="1" fill="hold">
                                          <p:stCondLst>
                                            <p:cond delay="499"/>
                                          </p:stCondLst>
                                        </p:cTn>
                                        <p:tgtEl>
                                          <p:spTgt spid="33"/>
                                        </p:tgtEl>
                                        <p:attrNameLst>
                                          <p:attrName>style.visibility</p:attrName>
                                        </p:attrNameLst>
                                      </p:cBhvr>
                                      <p:to>
                                        <p:strVal val="visible"/>
                                      </p:to>
                                    </p:set>
                                  </p:childTnLst>
                                </p:cTn>
                              </p:par>
                            </p:childTnLst>
                          </p:cTn>
                        </p:par>
                        <p:par>
                          <p:cTn id="98" fill="hold">
                            <p:stCondLst>
                              <p:cond delay="7500"/>
                            </p:stCondLst>
                            <p:childTnLst>
                              <p:par>
                                <p:cTn id="99" presetID="1" presetClass="entr" presetSubtype="0" fill="hold" grpId="0" nodeType="afterEffect">
                                  <p:stCondLst>
                                    <p:cond delay="0"/>
                                  </p:stCondLst>
                                  <p:childTnLst>
                                    <p:set>
                                      <p:cBhvr>
                                        <p:cTn id="100" dur="1" fill="hold">
                                          <p:stCondLst>
                                            <p:cond delay="499"/>
                                          </p:stCondLst>
                                        </p:cTn>
                                        <p:tgtEl>
                                          <p:spTgt spid="23"/>
                                        </p:tgtEl>
                                        <p:attrNameLst>
                                          <p:attrName>style.visibility</p:attrName>
                                        </p:attrNameLst>
                                      </p:cBhvr>
                                      <p:to>
                                        <p:strVal val="visible"/>
                                      </p:to>
                                    </p:set>
                                  </p:childTnLst>
                                </p:cTn>
                              </p:par>
                            </p:childTnLst>
                          </p:cTn>
                        </p:par>
                        <p:par>
                          <p:cTn id="101" fill="hold">
                            <p:stCondLst>
                              <p:cond delay="8000"/>
                            </p:stCondLst>
                            <p:childTnLst>
                              <p:par>
                                <p:cTn id="102" presetID="1" presetClass="entr" presetSubtype="0" fill="hold" nodeType="afterEffect">
                                  <p:stCondLst>
                                    <p:cond delay="0"/>
                                  </p:stCondLst>
                                  <p:childTnLst>
                                    <p:set>
                                      <p:cBhvr>
                                        <p:cTn id="103" dur="1" fill="hold">
                                          <p:stCondLst>
                                            <p:cond delay="499"/>
                                          </p:stCondLst>
                                        </p:cTn>
                                        <p:tgtEl>
                                          <p:spTgt spid="37"/>
                                        </p:tgtEl>
                                        <p:attrNameLst>
                                          <p:attrName>style.visibility</p:attrName>
                                        </p:attrNameLst>
                                      </p:cBhvr>
                                      <p:to>
                                        <p:strVal val="visible"/>
                                      </p:to>
                                    </p:set>
                                  </p:childTnLst>
                                </p:cTn>
                              </p:par>
                            </p:childTnLst>
                          </p:cTn>
                        </p:par>
                        <p:par>
                          <p:cTn id="104" fill="hold">
                            <p:stCondLst>
                              <p:cond delay="8500"/>
                            </p:stCondLst>
                            <p:childTnLst>
                              <p:par>
                                <p:cTn id="105" presetID="1" presetClass="entr" presetSubtype="0" fill="hold" nodeType="afterEffect">
                                  <p:stCondLst>
                                    <p:cond delay="0"/>
                                  </p:stCondLst>
                                  <p:childTnLst>
                                    <p:set>
                                      <p:cBhvr>
                                        <p:cTn id="106" dur="1" fill="hold">
                                          <p:stCondLst>
                                            <p:cond delay="499"/>
                                          </p:stCondLst>
                                        </p:cTn>
                                        <p:tgtEl>
                                          <p:spTgt spid="39"/>
                                        </p:tgtEl>
                                        <p:attrNameLst>
                                          <p:attrName>style.visibility</p:attrName>
                                        </p:attrNameLst>
                                      </p:cBhvr>
                                      <p:to>
                                        <p:strVal val="visible"/>
                                      </p:to>
                                    </p:set>
                                  </p:childTnLst>
                                </p:cTn>
                              </p:par>
                            </p:childTnLst>
                          </p:cTn>
                        </p:par>
                        <p:par>
                          <p:cTn id="107" fill="hold">
                            <p:stCondLst>
                              <p:cond delay="9000"/>
                            </p:stCondLst>
                            <p:childTnLst>
                              <p:par>
                                <p:cTn id="108" presetID="1" presetClass="entr" presetSubtype="0" fill="hold" grpId="0" nodeType="afterEffect">
                                  <p:stCondLst>
                                    <p:cond delay="0"/>
                                  </p:stCondLst>
                                  <p:childTnLst>
                                    <p:set>
                                      <p:cBhvr>
                                        <p:cTn id="109" dur="1" fill="hold">
                                          <p:stCondLst>
                                            <p:cond delay="499"/>
                                          </p:stCondLst>
                                        </p:cTn>
                                        <p:tgtEl>
                                          <p:spTgt spid="24"/>
                                        </p:tgtEl>
                                        <p:attrNameLst>
                                          <p:attrName>style.visibility</p:attrName>
                                        </p:attrNameLst>
                                      </p:cBhvr>
                                      <p:to>
                                        <p:strVal val="visible"/>
                                      </p:to>
                                    </p:set>
                                  </p:childTnLst>
                                </p:cTn>
                              </p:par>
                            </p:childTnLst>
                          </p:cTn>
                        </p:par>
                        <p:par>
                          <p:cTn id="110" fill="hold">
                            <p:stCondLst>
                              <p:cond delay="9500"/>
                            </p:stCondLst>
                            <p:childTnLst>
                              <p:par>
                                <p:cTn id="111" presetID="1" presetClass="entr" presetSubtype="0" fill="hold" nodeType="afterEffect">
                                  <p:stCondLst>
                                    <p:cond delay="0"/>
                                  </p:stCondLst>
                                  <p:childTnLst>
                                    <p:set>
                                      <p:cBhvr>
                                        <p:cTn id="112" dur="1" fill="hold">
                                          <p:stCondLst>
                                            <p:cond delay="499"/>
                                          </p:stCondLst>
                                        </p:cTn>
                                        <p:tgtEl>
                                          <p:spTgt spid="42"/>
                                        </p:tgtEl>
                                        <p:attrNameLst>
                                          <p:attrName>style.visibility</p:attrName>
                                        </p:attrNameLst>
                                      </p:cBhvr>
                                      <p:to>
                                        <p:strVal val="visible"/>
                                      </p:to>
                                    </p:set>
                                  </p:childTnLst>
                                </p:cTn>
                              </p:par>
                            </p:childTnLst>
                          </p:cTn>
                        </p:par>
                        <p:par>
                          <p:cTn id="113" fill="hold">
                            <p:stCondLst>
                              <p:cond delay="10000"/>
                            </p:stCondLst>
                            <p:childTnLst>
                              <p:par>
                                <p:cTn id="114" presetID="1" presetClass="entr" presetSubtype="0" fill="hold" nodeType="afterEffect">
                                  <p:stCondLst>
                                    <p:cond delay="0"/>
                                  </p:stCondLst>
                                  <p:childTnLst>
                                    <p:set>
                                      <p:cBhvr>
                                        <p:cTn id="115" dur="1" fill="hold">
                                          <p:stCondLst>
                                            <p:cond delay="499"/>
                                          </p:stCondLst>
                                        </p:cTn>
                                        <p:tgtEl>
                                          <p:spTgt spid="43"/>
                                        </p:tgtEl>
                                        <p:attrNameLst>
                                          <p:attrName>style.visibility</p:attrName>
                                        </p:attrNameLst>
                                      </p:cBhvr>
                                      <p:to>
                                        <p:strVal val="visible"/>
                                      </p:to>
                                    </p:set>
                                  </p:childTnLst>
                                </p:cTn>
                              </p:par>
                            </p:childTnLst>
                          </p:cTn>
                        </p:par>
                        <p:par>
                          <p:cTn id="116" fill="hold">
                            <p:stCondLst>
                              <p:cond delay="10500"/>
                            </p:stCondLst>
                            <p:childTnLst>
                              <p:par>
                                <p:cTn id="117" presetID="1" presetClass="entr" presetSubtype="0" fill="hold" grpId="0" nodeType="afterEffect">
                                  <p:stCondLst>
                                    <p:cond delay="0"/>
                                  </p:stCondLst>
                                  <p:childTnLst>
                                    <p:set>
                                      <p:cBhvr>
                                        <p:cTn id="118" dur="1" fill="hold">
                                          <p:stCondLst>
                                            <p:cond delay="499"/>
                                          </p:stCondLst>
                                        </p:cTn>
                                        <p:tgtEl>
                                          <p:spTgt spid="26"/>
                                        </p:tgtEl>
                                        <p:attrNameLst>
                                          <p:attrName>style.visibility</p:attrName>
                                        </p:attrNameLst>
                                      </p:cBhvr>
                                      <p:to>
                                        <p:strVal val="visible"/>
                                      </p:to>
                                    </p:set>
                                  </p:childTnLst>
                                </p:cTn>
                              </p:par>
                            </p:childTnLst>
                          </p:cTn>
                        </p:par>
                        <p:par>
                          <p:cTn id="119" fill="hold">
                            <p:stCondLst>
                              <p:cond delay="11000"/>
                            </p:stCondLst>
                            <p:childTnLst>
                              <p:par>
                                <p:cTn id="120" presetID="1" presetClass="entr" presetSubtype="0" fill="hold" nodeType="afterEffect">
                                  <p:stCondLst>
                                    <p:cond delay="0"/>
                                  </p:stCondLst>
                                  <p:childTnLst>
                                    <p:set>
                                      <p:cBhvr>
                                        <p:cTn id="121" dur="1" fill="hold">
                                          <p:stCondLst>
                                            <p:cond delay="499"/>
                                          </p:stCondLst>
                                        </p:cTn>
                                        <p:tgtEl>
                                          <p:spTgt spid="47"/>
                                        </p:tgtEl>
                                        <p:attrNameLst>
                                          <p:attrName>style.visibility</p:attrName>
                                        </p:attrNameLst>
                                      </p:cBhvr>
                                      <p:to>
                                        <p:strVal val="visible"/>
                                      </p:to>
                                    </p:set>
                                  </p:childTnLst>
                                </p:cTn>
                              </p:par>
                            </p:childTnLst>
                          </p:cTn>
                        </p:par>
                        <p:par>
                          <p:cTn id="122" fill="hold">
                            <p:stCondLst>
                              <p:cond delay="11500"/>
                            </p:stCondLst>
                            <p:childTnLst>
                              <p:par>
                                <p:cTn id="123" presetID="1" presetClass="entr" presetSubtype="0" fill="hold" nodeType="afterEffect">
                                  <p:stCondLst>
                                    <p:cond delay="0"/>
                                  </p:stCondLst>
                                  <p:childTnLst>
                                    <p:set>
                                      <p:cBhvr>
                                        <p:cTn id="124" dur="1" fill="hold">
                                          <p:stCondLst>
                                            <p:cond delay="499"/>
                                          </p:stCondLst>
                                        </p:cTn>
                                        <p:tgtEl>
                                          <p:spTgt spid="48"/>
                                        </p:tgtEl>
                                        <p:attrNameLst>
                                          <p:attrName>style.visibility</p:attrName>
                                        </p:attrNameLst>
                                      </p:cBhvr>
                                      <p:to>
                                        <p:strVal val="visible"/>
                                      </p:to>
                                    </p:set>
                                  </p:childTnLst>
                                </p:cTn>
                              </p:par>
                            </p:childTnLst>
                          </p:cTn>
                        </p:par>
                        <p:par>
                          <p:cTn id="125" fill="hold">
                            <p:stCondLst>
                              <p:cond delay="12000"/>
                            </p:stCondLst>
                            <p:childTnLst>
                              <p:par>
                                <p:cTn id="126" presetID="1" presetClass="entr" presetSubtype="0" fill="hold" grpId="0" nodeType="afterEffect">
                                  <p:stCondLst>
                                    <p:cond delay="0"/>
                                  </p:stCondLst>
                                  <p:childTnLst>
                                    <p:set>
                                      <p:cBhvr>
                                        <p:cTn id="127" dur="1" fill="hold">
                                          <p:stCondLst>
                                            <p:cond delay="499"/>
                                          </p:stCondLst>
                                        </p:cTn>
                                        <p:tgtEl>
                                          <p:spTgt spid="28"/>
                                        </p:tgtEl>
                                        <p:attrNameLst>
                                          <p:attrName>style.visibility</p:attrName>
                                        </p:attrNameLst>
                                      </p:cBhvr>
                                      <p:to>
                                        <p:strVal val="visible"/>
                                      </p:to>
                                    </p:set>
                                  </p:childTnLst>
                                </p:cTn>
                              </p:par>
                            </p:childTnLst>
                          </p:cTn>
                        </p:par>
                        <p:par>
                          <p:cTn id="128" fill="hold">
                            <p:stCondLst>
                              <p:cond delay="12500"/>
                            </p:stCondLst>
                            <p:childTnLst>
                              <p:par>
                                <p:cTn id="129" presetID="1" presetClass="entr" presetSubtype="0" fill="hold" nodeType="afterEffect">
                                  <p:stCondLst>
                                    <p:cond delay="0"/>
                                  </p:stCondLst>
                                  <p:childTnLst>
                                    <p:set>
                                      <p:cBhvr>
                                        <p:cTn id="130" dur="1" fill="hold">
                                          <p:stCondLst>
                                            <p:cond delay="499"/>
                                          </p:stCondLst>
                                        </p:cTn>
                                        <p:tgtEl>
                                          <p:spTgt spid="34"/>
                                        </p:tgtEl>
                                        <p:attrNameLst>
                                          <p:attrName>style.visibility</p:attrName>
                                        </p:attrNameLst>
                                      </p:cBhvr>
                                      <p:to>
                                        <p:strVal val="visible"/>
                                      </p:to>
                                    </p:set>
                                  </p:childTnLst>
                                </p:cTn>
                              </p:par>
                            </p:childTnLst>
                          </p:cTn>
                        </p:par>
                        <p:par>
                          <p:cTn id="131" fill="hold">
                            <p:stCondLst>
                              <p:cond delay="13000"/>
                            </p:stCondLst>
                            <p:childTnLst>
                              <p:par>
                                <p:cTn id="132" presetID="1" presetClass="entr" presetSubtype="0" fill="hold" nodeType="afterEffect">
                                  <p:stCondLst>
                                    <p:cond delay="0"/>
                                  </p:stCondLst>
                                  <p:childTnLst>
                                    <p:set>
                                      <p:cBhvr>
                                        <p:cTn id="133" dur="1" fill="hold">
                                          <p:stCondLst>
                                            <p:cond delay="499"/>
                                          </p:stCondLst>
                                        </p:cTn>
                                        <p:tgtEl>
                                          <p:spTgt spid="35"/>
                                        </p:tgtEl>
                                        <p:attrNameLst>
                                          <p:attrName>style.visibility</p:attrName>
                                        </p:attrNameLst>
                                      </p:cBhvr>
                                      <p:to>
                                        <p:strVal val="visible"/>
                                      </p:to>
                                    </p:set>
                                  </p:childTnLst>
                                </p:cTn>
                              </p:par>
                            </p:childTnLst>
                          </p:cTn>
                        </p:par>
                        <p:par>
                          <p:cTn id="134" fill="hold">
                            <p:stCondLst>
                              <p:cond delay="13500"/>
                            </p:stCondLst>
                            <p:childTnLst>
                              <p:par>
                                <p:cTn id="135" presetID="1" presetClass="entr" presetSubtype="0" fill="hold" nodeType="afterEffect">
                                  <p:stCondLst>
                                    <p:cond delay="0"/>
                                  </p:stCondLst>
                                  <p:childTnLst>
                                    <p:set>
                                      <p:cBhvr>
                                        <p:cTn id="136" dur="1" fill="hold">
                                          <p:stCondLst>
                                            <p:cond delay="499"/>
                                          </p:stCondLst>
                                        </p:cTn>
                                        <p:tgtEl>
                                          <p:spTgt spid="40"/>
                                        </p:tgtEl>
                                        <p:attrNameLst>
                                          <p:attrName>style.visibility</p:attrName>
                                        </p:attrNameLst>
                                      </p:cBhvr>
                                      <p:to>
                                        <p:strVal val="visible"/>
                                      </p:to>
                                    </p:set>
                                  </p:childTnLst>
                                </p:cTn>
                              </p:par>
                            </p:childTnLst>
                          </p:cTn>
                        </p:par>
                        <p:par>
                          <p:cTn id="137" fill="hold">
                            <p:stCondLst>
                              <p:cond delay="14000"/>
                            </p:stCondLst>
                            <p:childTnLst>
                              <p:par>
                                <p:cTn id="138" presetID="1" presetClass="entr" presetSubtype="0" fill="hold" nodeType="afterEffect">
                                  <p:stCondLst>
                                    <p:cond delay="0"/>
                                  </p:stCondLst>
                                  <p:childTnLst>
                                    <p:set>
                                      <p:cBhvr>
                                        <p:cTn id="139" dur="1" fill="hold">
                                          <p:stCondLst>
                                            <p:cond delay="499"/>
                                          </p:stCondLst>
                                        </p:cTn>
                                        <p:tgtEl>
                                          <p:spTgt spid="38"/>
                                        </p:tgtEl>
                                        <p:attrNameLst>
                                          <p:attrName>style.visibility</p:attrName>
                                        </p:attrNameLst>
                                      </p:cBhvr>
                                      <p:to>
                                        <p:strVal val="visible"/>
                                      </p:to>
                                    </p:set>
                                  </p:childTnLst>
                                </p:cTn>
                              </p:par>
                            </p:childTnLst>
                          </p:cTn>
                        </p:par>
                        <p:par>
                          <p:cTn id="140" fill="hold">
                            <p:stCondLst>
                              <p:cond delay="14500"/>
                            </p:stCondLst>
                            <p:childTnLst>
                              <p:par>
                                <p:cTn id="141" presetID="1" presetClass="entr" presetSubtype="0" fill="hold" nodeType="afterEffect">
                                  <p:stCondLst>
                                    <p:cond delay="0"/>
                                  </p:stCondLst>
                                  <p:childTnLst>
                                    <p:set>
                                      <p:cBhvr>
                                        <p:cTn id="142" dur="1" fill="hold">
                                          <p:stCondLst>
                                            <p:cond delay="499"/>
                                          </p:stCondLst>
                                        </p:cTn>
                                        <p:tgtEl>
                                          <p:spTgt spid="44"/>
                                        </p:tgtEl>
                                        <p:attrNameLst>
                                          <p:attrName>style.visibility</p:attrName>
                                        </p:attrNameLst>
                                      </p:cBhvr>
                                      <p:to>
                                        <p:strVal val="visible"/>
                                      </p:to>
                                    </p:set>
                                  </p:childTnLst>
                                </p:cTn>
                              </p:par>
                            </p:childTnLst>
                          </p:cTn>
                        </p:par>
                        <p:par>
                          <p:cTn id="143" fill="hold">
                            <p:stCondLst>
                              <p:cond delay="15000"/>
                            </p:stCondLst>
                            <p:childTnLst>
                              <p:par>
                                <p:cTn id="144" presetID="1" presetClass="entr" presetSubtype="0" fill="hold" nodeType="afterEffect">
                                  <p:stCondLst>
                                    <p:cond delay="0"/>
                                  </p:stCondLst>
                                  <p:childTnLst>
                                    <p:set>
                                      <p:cBhvr>
                                        <p:cTn id="145" dur="1" fill="hold">
                                          <p:stCondLst>
                                            <p:cond delay="499"/>
                                          </p:stCondLst>
                                        </p:cTn>
                                        <p:tgtEl>
                                          <p:spTgt spid="45"/>
                                        </p:tgtEl>
                                        <p:attrNameLst>
                                          <p:attrName>style.visibility</p:attrName>
                                        </p:attrNameLst>
                                      </p:cBhvr>
                                      <p:to>
                                        <p:strVal val="visible"/>
                                      </p:to>
                                    </p:set>
                                  </p:childTnLst>
                                </p:cTn>
                              </p:par>
                            </p:childTnLst>
                          </p:cTn>
                        </p:par>
                        <p:par>
                          <p:cTn id="146" fill="hold">
                            <p:stCondLst>
                              <p:cond delay="15500"/>
                            </p:stCondLst>
                            <p:childTnLst>
                              <p:par>
                                <p:cTn id="147" presetID="1" presetClass="entr" presetSubtype="0" fill="hold" nodeType="afterEffect">
                                  <p:stCondLst>
                                    <p:cond delay="0"/>
                                  </p:stCondLst>
                                  <p:childTnLst>
                                    <p:set>
                                      <p:cBhvr>
                                        <p:cTn id="148" dur="1" fill="hold">
                                          <p:stCondLst>
                                            <p:cond delay="499"/>
                                          </p:stCondLst>
                                        </p:cTn>
                                        <p:tgtEl>
                                          <p:spTgt spid="49"/>
                                        </p:tgtEl>
                                        <p:attrNameLst>
                                          <p:attrName>style.visibility</p:attrName>
                                        </p:attrNameLst>
                                      </p:cBhvr>
                                      <p:to>
                                        <p:strVal val="visible"/>
                                      </p:to>
                                    </p:set>
                                  </p:childTnLst>
                                </p:cTn>
                              </p:par>
                            </p:childTnLst>
                          </p:cTn>
                        </p:par>
                        <p:par>
                          <p:cTn id="149" fill="hold">
                            <p:stCondLst>
                              <p:cond delay="16000"/>
                            </p:stCondLst>
                            <p:childTnLst>
                              <p:par>
                                <p:cTn id="150" presetID="1" presetClass="entr" presetSubtype="0" fill="hold" nodeType="afterEffect">
                                  <p:stCondLst>
                                    <p:cond delay="0"/>
                                  </p:stCondLst>
                                  <p:childTnLst>
                                    <p:set>
                                      <p:cBhvr>
                                        <p:cTn id="151" dur="1" fill="hold">
                                          <p:stCondLst>
                                            <p:cond delay="499"/>
                                          </p:stCondLst>
                                        </p:cTn>
                                        <p:tgtEl>
                                          <p:spTgt spid="50"/>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2" presetClass="entr" presetSubtype="4" fill="hold" grpId="0" nodeType="clickEffect">
                                  <p:stCondLst>
                                    <p:cond delay="0"/>
                                  </p:stCondLst>
                                  <p:childTnLst>
                                    <p:set>
                                      <p:cBhvr>
                                        <p:cTn id="155" dur="1" fill="hold">
                                          <p:stCondLst>
                                            <p:cond delay="0"/>
                                          </p:stCondLst>
                                        </p:cTn>
                                        <p:tgtEl>
                                          <p:spTgt spid="11"/>
                                        </p:tgtEl>
                                        <p:attrNameLst>
                                          <p:attrName>style.visibility</p:attrName>
                                        </p:attrNameLst>
                                      </p:cBhvr>
                                      <p:to>
                                        <p:strVal val="visible"/>
                                      </p:to>
                                    </p:set>
                                    <p:anim calcmode="lin" valueType="num">
                                      <p:cBhvr additive="base">
                                        <p:cTn id="156" dur="500" fill="hold"/>
                                        <p:tgtEl>
                                          <p:spTgt spid="11"/>
                                        </p:tgtEl>
                                        <p:attrNameLst>
                                          <p:attrName>ppt_x</p:attrName>
                                        </p:attrNameLst>
                                      </p:cBhvr>
                                      <p:tavLst>
                                        <p:tav tm="0">
                                          <p:val>
                                            <p:strVal val="#ppt_x"/>
                                          </p:val>
                                        </p:tav>
                                        <p:tav tm="100000">
                                          <p:val>
                                            <p:strVal val="#ppt_x"/>
                                          </p:val>
                                        </p:tav>
                                      </p:tavLst>
                                    </p:anim>
                                    <p:anim calcmode="lin" valueType="num">
                                      <p:cBhvr additive="base">
                                        <p:cTn id="157" dur="500" fill="hold"/>
                                        <p:tgtEl>
                                          <p:spTgt spid="11"/>
                                        </p:tgtEl>
                                        <p:attrNameLst>
                                          <p:attrName>ppt_y</p:attrName>
                                        </p:attrNameLst>
                                      </p:cBhvr>
                                      <p:tavLst>
                                        <p:tav tm="0">
                                          <p:val>
                                            <p:strVal val="1+#ppt_h/2"/>
                                          </p:val>
                                        </p:tav>
                                        <p:tav tm="100000">
                                          <p:val>
                                            <p:strVal val="#ppt_y"/>
                                          </p:val>
                                        </p:tav>
                                      </p:tavLst>
                                    </p:anim>
                                  </p:childTnLst>
                                </p:cTn>
                              </p:par>
                            </p:childTnLst>
                          </p:cTn>
                        </p:par>
                        <p:par>
                          <p:cTn id="158" fill="hold">
                            <p:stCondLst>
                              <p:cond delay="500"/>
                            </p:stCondLst>
                            <p:childTnLst>
                              <p:par>
                                <p:cTn id="159" presetID="2" presetClass="entr" presetSubtype="4" fill="hold" grpId="0" nodeType="afterEffect">
                                  <p:stCondLst>
                                    <p:cond delay="0"/>
                                  </p:stCondLst>
                                  <p:childTnLst>
                                    <p:set>
                                      <p:cBhvr>
                                        <p:cTn id="160" dur="1" fill="hold">
                                          <p:stCondLst>
                                            <p:cond delay="0"/>
                                          </p:stCondLst>
                                        </p:cTn>
                                        <p:tgtEl>
                                          <p:spTgt spid="12"/>
                                        </p:tgtEl>
                                        <p:attrNameLst>
                                          <p:attrName>style.visibility</p:attrName>
                                        </p:attrNameLst>
                                      </p:cBhvr>
                                      <p:to>
                                        <p:strVal val="visible"/>
                                      </p:to>
                                    </p:set>
                                    <p:anim calcmode="lin" valueType="num">
                                      <p:cBhvr additive="base">
                                        <p:cTn id="161" dur="500" fill="hold"/>
                                        <p:tgtEl>
                                          <p:spTgt spid="12"/>
                                        </p:tgtEl>
                                        <p:attrNameLst>
                                          <p:attrName>ppt_x</p:attrName>
                                        </p:attrNameLst>
                                      </p:cBhvr>
                                      <p:tavLst>
                                        <p:tav tm="0">
                                          <p:val>
                                            <p:strVal val="#ppt_x"/>
                                          </p:val>
                                        </p:tav>
                                        <p:tav tm="100000">
                                          <p:val>
                                            <p:strVal val="#ppt_x"/>
                                          </p:val>
                                        </p:tav>
                                      </p:tavLst>
                                    </p:anim>
                                    <p:anim calcmode="lin" valueType="num">
                                      <p:cBhvr additive="base">
                                        <p:cTn id="162" dur="500" fill="hold"/>
                                        <p:tgtEl>
                                          <p:spTgt spid="12"/>
                                        </p:tgtEl>
                                        <p:attrNameLst>
                                          <p:attrName>ppt_y</p:attrName>
                                        </p:attrNameLst>
                                      </p:cBhvr>
                                      <p:tavLst>
                                        <p:tav tm="0">
                                          <p:val>
                                            <p:strVal val="1+#ppt_h/2"/>
                                          </p:val>
                                        </p:tav>
                                        <p:tav tm="100000">
                                          <p:val>
                                            <p:strVal val="#ppt_y"/>
                                          </p:val>
                                        </p:tav>
                                      </p:tavLst>
                                    </p:anim>
                                  </p:childTnLst>
                                </p:cTn>
                              </p:par>
                            </p:childTnLst>
                          </p:cTn>
                        </p:par>
                        <p:par>
                          <p:cTn id="163" fill="hold">
                            <p:stCondLst>
                              <p:cond delay="1000"/>
                            </p:stCondLst>
                            <p:childTnLst>
                              <p:par>
                                <p:cTn id="164" presetID="2" presetClass="entr" presetSubtype="4" fill="hold" grpId="0" nodeType="afterEffect">
                                  <p:stCondLst>
                                    <p:cond delay="0"/>
                                  </p:stCondLst>
                                  <p:childTnLst>
                                    <p:set>
                                      <p:cBhvr>
                                        <p:cTn id="165" dur="1" fill="hold">
                                          <p:stCondLst>
                                            <p:cond delay="0"/>
                                          </p:stCondLst>
                                        </p:cTn>
                                        <p:tgtEl>
                                          <p:spTgt spid="13"/>
                                        </p:tgtEl>
                                        <p:attrNameLst>
                                          <p:attrName>style.visibility</p:attrName>
                                        </p:attrNameLst>
                                      </p:cBhvr>
                                      <p:to>
                                        <p:strVal val="visible"/>
                                      </p:to>
                                    </p:set>
                                    <p:anim calcmode="lin" valueType="num">
                                      <p:cBhvr additive="base">
                                        <p:cTn id="166" dur="500" fill="hold"/>
                                        <p:tgtEl>
                                          <p:spTgt spid="13"/>
                                        </p:tgtEl>
                                        <p:attrNameLst>
                                          <p:attrName>ppt_x</p:attrName>
                                        </p:attrNameLst>
                                      </p:cBhvr>
                                      <p:tavLst>
                                        <p:tav tm="0">
                                          <p:val>
                                            <p:strVal val="#ppt_x"/>
                                          </p:val>
                                        </p:tav>
                                        <p:tav tm="100000">
                                          <p:val>
                                            <p:strVal val="#ppt_x"/>
                                          </p:val>
                                        </p:tav>
                                      </p:tavLst>
                                    </p:anim>
                                    <p:anim calcmode="lin" valueType="num">
                                      <p:cBhvr additive="base">
                                        <p:cTn id="167" dur="500" fill="hold"/>
                                        <p:tgtEl>
                                          <p:spTgt spid="13"/>
                                        </p:tgtEl>
                                        <p:attrNameLst>
                                          <p:attrName>ppt_y</p:attrName>
                                        </p:attrNameLst>
                                      </p:cBhvr>
                                      <p:tavLst>
                                        <p:tav tm="0">
                                          <p:val>
                                            <p:strVal val="1+#ppt_h/2"/>
                                          </p:val>
                                        </p:tav>
                                        <p:tav tm="100000">
                                          <p:val>
                                            <p:strVal val="#ppt_y"/>
                                          </p:val>
                                        </p:tav>
                                      </p:tavLst>
                                    </p:anim>
                                  </p:childTnLst>
                                </p:cTn>
                              </p:par>
                            </p:childTnLst>
                          </p:cTn>
                        </p:par>
                        <p:par>
                          <p:cTn id="168" fill="hold">
                            <p:stCondLst>
                              <p:cond delay="1500"/>
                            </p:stCondLst>
                            <p:childTnLst>
                              <p:par>
                                <p:cTn id="169" presetID="2" presetClass="entr" presetSubtype="4" fill="hold" grpId="0" nodeType="afterEffect">
                                  <p:stCondLst>
                                    <p:cond delay="0"/>
                                  </p:stCondLst>
                                  <p:childTnLst>
                                    <p:set>
                                      <p:cBhvr>
                                        <p:cTn id="170" dur="1" fill="hold">
                                          <p:stCondLst>
                                            <p:cond delay="0"/>
                                          </p:stCondLst>
                                        </p:cTn>
                                        <p:tgtEl>
                                          <p:spTgt spid="14"/>
                                        </p:tgtEl>
                                        <p:attrNameLst>
                                          <p:attrName>style.visibility</p:attrName>
                                        </p:attrNameLst>
                                      </p:cBhvr>
                                      <p:to>
                                        <p:strVal val="visible"/>
                                      </p:to>
                                    </p:set>
                                    <p:anim calcmode="lin" valueType="num">
                                      <p:cBhvr additive="base">
                                        <p:cTn id="171" dur="500" fill="hold"/>
                                        <p:tgtEl>
                                          <p:spTgt spid="14"/>
                                        </p:tgtEl>
                                        <p:attrNameLst>
                                          <p:attrName>ppt_x</p:attrName>
                                        </p:attrNameLst>
                                      </p:cBhvr>
                                      <p:tavLst>
                                        <p:tav tm="0">
                                          <p:val>
                                            <p:strVal val="#ppt_x"/>
                                          </p:val>
                                        </p:tav>
                                        <p:tav tm="100000">
                                          <p:val>
                                            <p:strVal val="#ppt_x"/>
                                          </p:val>
                                        </p:tav>
                                      </p:tavLst>
                                    </p:anim>
                                    <p:anim calcmode="lin" valueType="num">
                                      <p:cBhvr additive="base">
                                        <p:cTn id="172" dur="500" fill="hold"/>
                                        <p:tgtEl>
                                          <p:spTgt spid="14"/>
                                        </p:tgtEl>
                                        <p:attrNameLst>
                                          <p:attrName>ppt_y</p:attrName>
                                        </p:attrNameLst>
                                      </p:cBhvr>
                                      <p:tavLst>
                                        <p:tav tm="0">
                                          <p:val>
                                            <p:strVal val="1+#ppt_h/2"/>
                                          </p:val>
                                        </p:tav>
                                        <p:tav tm="100000">
                                          <p:val>
                                            <p:strVal val="#ppt_y"/>
                                          </p:val>
                                        </p:tav>
                                      </p:tavLst>
                                    </p:anim>
                                  </p:childTnLst>
                                </p:cTn>
                              </p:par>
                            </p:childTnLst>
                          </p:cTn>
                        </p:par>
                        <p:par>
                          <p:cTn id="173" fill="hold">
                            <p:stCondLst>
                              <p:cond delay="2000"/>
                            </p:stCondLst>
                            <p:childTnLst>
                              <p:par>
                                <p:cTn id="174" presetID="2" presetClass="entr" presetSubtype="4" fill="hold" grpId="0" nodeType="afterEffect">
                                  <p:stCondLst>
                                    <p:cond delay="0"/>
                                  </p:stCondLst>
                                  <p:childTnLst>
                                    <p:set>
                                      <p:cBhvr>
                                        <p:cTn id="175" dur="1" fill="hold">
                                          <p:stCondLst>
                                            <p:cond delay="0"/>
                                          </p:stCondLst>
                                        </p:cTn>
                                        <p:tgtEl>
                                          <p:spTgt spid="15"/>
                                        </p:tgtEl>
                                        <p:attrNameLst>
                                          <p:attrName>style.visibility</p:attrName>
                                        </p:attrNameLst>
                                      </p:cBhvr>
                                      <p:to>
                                        <p:strVal val="visible"/>
                                      </p:to>
                                    </p:set>
                                    <p:anim calcmode="lin" valueType="num">
                                      <p:cBhvr additive="base">
                                        <p:cTn id="176" dur="500" fill="hold"/>
                                        <p:tgtEl>
                                          <p:spTgt spid="15"/>
                                        </p:tgtEl>
                                        <p:attrNameLst>
                                          <p:attrName>ppt_x</p:attrName>
                                        </p:attrNameLst>
                                      </p:cBhvr>
                                      <p:tavLst>
                                        <p:tav tm="0">
                                          <p:val>
                                            <p:strVal val="#ppt_x"/>
                                          </p:val>
                                        </p:tav>
                                        <p:tav tm="100000">
                                          <p:val>
                                            <p:strVal val="#ppt_x"/>
                                          </p:val>
                                        </p:tav>
                                      </p:tavLst>
                                    </p:anim>
                                    <p:anim calcmode="lin" valueType="num">
                                      <p:cBhvr additive="base">
                                        <p:cTn id="177" dur="500" fill="hold"/>
                                        <p:tgtEl>
                                          <p:spTgt spid="15"/>
                                        </p:tgtEl>
                                        <p:attrNameLst>
                                          <p:attrName>ppt_y</p:attrName>
                                        </p:attrNameLst>
                                      </p:cBhvr>
                                      <p:tavLst>
                                        <p:tav tm="0">
                                          <p:val>
                                            <p:strVal val="1+#ppt_h/2"/>
                                          </p:val>
                                        </p:tav>
                                        <p:tav tm="100000">
                                          <p:val>
                                            <p:strVal val="#ppt_y"/>
                                          </p:val>
                                        </p:tav>
                                      </p:tavLst>
                                    </p:anim>
                                  </p:childTnLst>
                                </p:cTn>
                              </p:par>
                            </p:childTnLst>
                          </p:cTn>
                        </p:par>
                        <p:par>
                          <p:cTn id="178" fill="hold">
                            <p:stCondLst>
                              <p:cond delay="2500"/>
                            </p:stCondLst>
                            <p:childTnLst>
                              <p:par>
                                <p:cTn id="179" presetID="2" presetClass="entr" presetSubtype="4" fill="hold" grpId="0" nodeType="afterEffect">
                                  <p:stCondLst>
                                    <p:cond delay="0"/>
                                  </p:stCondLst>
                                  <p:childTnLst>
                                    <p:set>
                                      <p:cBhvr>
                                        <p:cTn id="180" dur="1" fill="hold">
                                          <p:stCondLst>
                                            <p:cond delay="0"/>
                                          </p:stCondLst>
                                        </p:cTn>
                                        <p:tgtEl>
                                          <p:spTgt spid="16"/>
                                        </p:tgtEl>
                                        <p:attrNameLst>
                                          <p:attrName>style.visibility</p:attrName>
                                        </p:attrNameLst>
                                      </p:cBhvr>
                                      <p:to>
                                        <p:strVal val="visible"/>
                                      </p:to>
                                    </p:set>
                                    <p:anim calcmode="lin" valueType="num">
                                      <p:cBhvr additive="base">
                                        <p:cTn id="181" dur="500" fill="hold"/>
                                        <p:tgtEl>
                                          <p:spTgt spid="16"/>
                                        </p:tgtEl>
                                        <p:attrNameLst>
                                          <p:attrName>ppt_x</p:attrName>
                                        </p:attrNameLst>
                                      </p:cBhvr>
                                      <p:tavLst>
                                        <p:tav tm="0">
                                          <p:val>
                                            <p:strVal val="#ppt_x"/>
                                          </p:val>
                                        </p:tav>
                                        <p:tav tm="100000">
                                          <p:val>
                                            <p:strVal val="#ppt_x"/>
                                          </p:val>
                                        </p:tav>
                                      </p:tavLst>
                                    </p:anim>
                                    <p:anim calcmode="lin" valueType="num">
                                      <p:cBhvr additive="base">
                                        <p:cTn id="182" dur="500" fill="hold"/>
                                        <p:tgtEl>
                                          <p:spTgt spid="16"/>
                                        </p:tgtEl>
                                        <p:attrNameLst>
                                          <p:attrName>ppt_y</p:attrName>
                                        </p:attrNameLst>
                                      </p:cBhvr>
                                      <p:tavLst>
                                        <p:tav tm="0">
                                          <p:val>
                                            <p:strVal val="1+#ppt_h/2"/>
                                          </p:val>
                                        </p:tav>
                                        <p:tav tm="100000">
                                          <p:val>
                                            <p:strVal val="#ppt_y"/>
                                          </p:val>
                                        </p:tav>
                                      </p:tavLst>
                                    </p:anim>
                                  </p:childTnLst>
                                </p:cTn>
                              </p:par>
                            </p:childTnLst>
                          </p:cTn>
                        </p:par>
                        <p:par>
                          <p:cTn id="183" fill="hold">
                            <p:stCondLst>
                              <p:cond delay="3000"/>
                            </p:stCondLst>
                            <p:childTnLst>
                              <p:par>
                                <p:cTn id="184" presetID="2" presetClass="entr" presetSubtype="4" fill="hold" grpId="0" nodeType="afterEffect">
                                  <p:stCondLst>
                                    <p:cond delay="0"/>
                                  </p:stCondLst>
                                  <p:childTnLst>
                                    <p:set>
                                      <p:cBhvr>
                                        <p:cTn id="185" dur="1" fill="hold">
                                          <p:stCondLst>
                                            <p:cond delay="0"/>
                                          </p:stCondLst>
                                        </p:cTn>
                                        <p:tgtEl>
                                          <p:spTgt spid="17"/>
                                        </p:tgtEl>
                                        <p:attrNameLst>
                                          <p:attrName>style.visibility</p:attrName>
                                        </p:attrNameLst>
                                      </p:cBhvr>
                                      <p:to>
                                        <p:strVal val="visible"/>
                                      </p:to>
                                    </p:set>
                                    <p:anim calcmode="lin" valueType="num">
                                      <p:cBhvr additive="base">
                                        <p:cTn id="186" dur="500" fill="hold"/>
                                        <p:tgtEl>
                                          <p:spTgt spid="17"/>
                                        </p:tgtEl>
                                        <p:attrNameLst>
                                          <p:attrName>ppt_x</p:attrName>
                                        </p:attrNameLst>
                                      </p:cBhvr>
                                      <p:tavLst>
                                        <p:tav tm="0">
                                          <p:val>
                                            <p:strVal val="#ppt_x"/>
                                          </p:val>
                                        </p:tav>
                                        <p:tav tm="100000">
                                          <p:val>
                                            <p:strVal val="#ppt_x"/>
                                          </p:val>
                                        </p:tav>
                                      </p:tavLst>
                                    </p:anim>
                                    <p:anim calcmode="lin" valueType="num">
                                      <p:cBhvr additive="base">
                                        <p:cTn id="187" dur="500" fill="hold"/>
                                        <p:tgtEl>
                                          <p:spTgt spid="17"/>
                                        </p:tgtEl>
                                        <p:attrNameLst>
                                          <p:attrName>ppt_y</p:attrName>
                                        </p:attrNameLst>
                                      </p:cBhvr>
                                      <p:tavLst>
                                        <p:tav tm="0">
                                          <p:val>
                                            <p:strVal val="1+#ppt_h/2"/>
                                          </p:val>
                                        </p:tav>
                                        <p:tav tm="100000">
                                          <p:val>
                                            <p:strVal val="#ppt_y"/>
                                          </p:val>
                                        </p:tav>
                                      </p:tavLst>
                                    </p:anim>
                                  </p:childTnLst>
                                </p:cTn>
                              </p:par>
                            </p:childTnLst>
                          </p:cTn>
                        </p:par>
                        <p:par>
                          <p:cTn id="188" fill="hold">
                            <p:stCondLst>
                              <p:cond delay="3500"/>
                            </p:stCondLst>
                            <p:childTnLst>
                              <p:par>
                                <p:cTn id="189" presetID="2" presetClass="entr" presetSubtype="4" fill="hold" grpId="0" nodeType="afterEffect">
                                  <p:stCondLst>
                                    <p:cond delay="0"/>
                                  </p:stCondLst>
                                  <p:childTnLst>
                                    <p:set>
                                      <p:cBhvr>
                                        <p:cTn id="190" dur="1" fill="hold">
                                          <p:stCondLst>
                                            <p:cond delay="0"/>
                                          </p:stCondLst>
                                        </p:cTn>
                                        <p:tgtEl>
                                          <p:spTgt spid="18"/>
                                        </p:tgtEl>
                                        <p:attrNameLst>
                                          <p:attrName>style.visibility</p:attrName>
                                        </p:attrNameLst>
                                      </p:cBhvr>
                                      <p:to>
                                        <p:strVal val="visible"/>
                                      </p:to>
                                    </p:set>
                                    <p:anim calcmode="lin" valueType="num">
                                      <p:cBhvr additive="base">
                                        <p:cTn id="191" dur="500" fill="hold"/>
                                        <p:tgtEl>
                                          <p:spTgt spid="18"/>
                                        </p:tgtEl>
                                        <p:attrNameLst>
                                          <p:attrName>ppt_x</p:attrName>
                                        </p:attrNameLst>
                                      </p:cBhvr>
                                      <p:tavLst>
                                        <p:tav tm="0">
                                          <p:val>
                                            <p:strVal val="#ppt_x"/>
                                          </p:val>
                                        </p:tav>
                                        <p:tav tm="100000">
                                          <p:val>
                                            <p:strVal val="#ppt_x"/>
                                          </p:val>
                                        </p:tav>
                                      </p:tavLst>
                                    </p:anim>
                                    <p:anim calcmode="lin" valueType="num">
                                      <p:cBhvr additive="base">
                                        <p:cTn id="192" dur="500" fill="hold"/>
                                        <p:tgtEl>
                                          <p:spTgt spid="18"/>
                                        </p:tgtEl>
                                        <p:attrNameLst>
                                          <p:attrName>ppt_y</p:attrName>
                                        </p:attrNameLst>
                                      </p:cBhvr>
                                      <p:tavLst>
                                        <p:tav tm="0">
                                          <p:val>
                                            <p:strVal val="1+#ppt_h/2"/>
                                          </p:val>
                                        </p:tav>
                                        <p:tav tm="100000">
                                          <p:val>
                                            <p:strVal val="#ppt_y"/>
                                          </p:val>
                                        </p:tav>
                                      </p:tavLst>
                                    </p:anim>
                                  </p:childTnLst>
                                </p:cTn>
                              </p:par>
                            </p:childTnLst>
                          </p:cTn>
                        </p:par>
                        <p:par>
                          <p:cTn id="193" fill="hold">
                            <p:stCondLst>
                              <p:cond delay="4000"/>
                            </p:stCondLst>
                            <p:childTnLst>
                              <p:par>
                                <p:cTn id="194" presetID="2" presetClass="entr" presetSubtype="4" fill="hold" grpId="0" nodeType="afterEffect">
                                  <p:stCondLst>
                                    <p:cond delay="0"/>
                                  </p:stCondLst>
                                  <p:childTnLst>
                                    <p:set>
                                      <p:cBhvr>
                                        <p:cTn id="195" dur="1" fill="hold">
                                          <p:stCondLst>
                                            <p:cond delay="0"/>
                                          </p:stCondLst>
                                        </p:cTn>
                                        <p:tgtEl>
                                          <p:spTgt spid="19"/>
                                        </p:tgtEl>
                                        <p:attrNameLst>
                                          <p:attrName>style.visibility</p:attrName>
                                        </p:attrNameLst>
                                      </p:cBhvr>
                                      <p:to>
                                        <p:strVal val="visible"/>
                                      </p:to>
                                    </p:set>
                                    <p:anim calcmode="lin" valueType="num">
                                      <p:cBhvr additive="base">
                                        <p:cTn id="196" dur="500" fill="hold"/>
                                        <p:tgtEl>
                                          <p:spTgt spid="19"/>
                                        </p:tgtEl>
                                        <p:attrNameLst>
                                          <p:attrName>ppt_x</p:attrName>
                                        </p:attrNameLst>
                                      </p:cBhvr>
                                      <p:tavLst>
                                        <p:tav tm="0">
                                          <p:val>
                                            <p:strVal val="#ppt_x"/>
                                          </p:val>
                                        </p:tav>
                                        <p:tav tm="100000">
                                          <p:val>
                                            <p:strVal val="#ppt_x"/>
                                          </p:val>
                                        </p:tav>
                                      </p:tavLst>
                                    </p:anim>
                                    <p:anim calcmode="lin" valueType="num">
                                      <p:cBhvr additive="base">
                                        <p:cTn id="197" dur="500" fill="hold"/>
                                        <p:tgtEl>
                                          <p:spTgt spid="19"/>
                                        </p:tgtEl>
                                        <p:attrNameLst>
                                          <p:attrName>ppt_y</p:attrName>
                                        </p:attrNameLst>
                                      </p:cBhvr>
                                      <p:tavLst>
                                        <p:tav tm="0">
                                          <p:val>
                                            <p:strVal val="1+#ppt_h/2"/>
                                          </p:val>
                                        </p:tav>
                                        <p:tav tm="100000">
                                          <p:val>
                                            <p:strVal val="#ppt_y"/>
                                          </p:val>
                                        </p:tav>
                                      </p:tavLst>
                                    </p:anim>
                                  </p:childTnLst>
                                </p:cTn>
                              </p:par>
                            </p:childTnLst>
                          </p:cTn>
                        </p:par>
                        <p:par>
                          <p:cTn id="198" fill="hold">
                            <p:stCondLst>
                              <p:cond delay="4500"/>
                            </p:stCondLst>
                            <p:childTnLst>
                              <p:par>
                                <p:cTn id="199" presetID="2" presetClass="entr" presetSubtype="4" fill="hold" grpId="0" nodeType="afterEffect">
                                  <p:stCondLst>
                                    <p:cond delay="0"/>
                                  </p:stCondLst>
                                  <p:childTnLst>
                                    <p:set>
                                      <p:cBhvr>
                                        <p:cTn id="200" dur="1" fill="hold">
                                          <p:stCondLst>
                                            <p:cond delay="0"/>
                                          </p:stCondLst>
                                        </p:cTn>
                                        <p:tgtEl>
                                          <p:spTgt spid="20"/>
                                        </p:tgtEl>
                                        <p:attrNameLst>
                                          <p:attrName>style.visibility</p:attrName>
                                        </p:attrNameLst>
                                      </p:cBhvr>
                                      <p:to>
                                        <p:strVal val="visible"/>
                                      </p:to>
                                    </p:set>
                                    <p:anim calcmode="lin" valueType="num">
                                      <p:cBhvr additive="base">
                                        <p:cTn id="201" dur="500" fill="hold"/>
                                        <p:tgtEl>
                                          <p:spTgt spid="20"/>
                                        </p:tgtEl>
                                        <p:attrNameLst>
                                          <p:attrName>ppt_x</p:attrName>
                                        </p:attrNameLst>
                                      </p:cBhvr>
                                      <p:tavLst>
                                        <p:tav tm="0">
                                          <p:val>
                                            <p:strVal val="#ppt_x"/>
                                          </p:val>
                                        </p:tav>
                                        <p:tav tm="100000">
                                          <p:val>
                                            <p:strVal val="#ppt_x"/>
                                          </p:val>
                                        </p:tav>
                                      </p:tavLst>
                                    </p:anim>
                                    <p:anim calcmode="lin" valueType="num">
                                      <p:cBhvr additive="base">
                                        <p:cTn id="202" dur="500" fill="hold"/>
                                        <p:tgtEl>
                                          <p:spTgt spid="20"/>
                                        </p:tgtEl>
                                        <p:attrNameLst>
                                          <p:attrName>ppt_y</p:attrName>
                                        </p:attrNameLst>
                                      </p:cBhvr>
                                      <p:tavLst>
                                        <p:tav tm="0">
                                          <p:val>
                                            <p:strVal val="1+#ppt_h/2"/>
                                          </p:val>
                                        </p:tav>
                                        <p:tav tm="100000">
                                          <p:val>
                                            <p:strVal val="#ppt_y"/>
                                          </p:val>
                                        </p:tav>
                                      </p:tavLst>
                                    </p:anim>
                                  </p:childTnLst>
                                </p:cTn>
                              </p:par>
                            </p:childTnLst>
                          </p:cTn>
                        </p:par>
                        <p:par>
                          <p:cTn id="203" fill="hold">
                            <p:stCondLst>
                              <p:cond delay="5000"/>
                            </p:stCondLst>
                            <p:childTnLst>
                              <p:par>
                                <p:cTn id="204" presetID="2" presetClass="entr" presetSubtype="4" fill="hold" grpId="0" nodeType="afterEffect">
                                  <p:stCondLst>
                                    <p:cond delay="0"/>
                                  </p:stCondLst>
                                  <p:childTnLst>
                                    <p:set>
                                      <p:cBhvr>
                                        <p:cTn id="205" dur="1" fill="hold">
                                          <p:stCondLst>
                                            <p:cond delay="0"/>
                                          </p:stCondLst>
                                        </p:cTn>
                                        <p:tgtEl>
                                          <p:spTgt spid="21"/>
                                        </p:tgtEl>
                                        <p:attrNameLst>
                                          <p:attrName>style.visibility</p:attrName>
                                        </p:attrNameLst>
                                      </p:cBhvr>
                                      <p:to>
                                        <p:strVal val="visible"/>
                                      </p:to>
                                    </p:set>
                                    <p:anim calcmode="lin" valueType="num">
                                      <p:cBhvr additive="base">
                                        <p:cTn id="206" dur="500" fill="hold"/>
                                        <p:tgtEl>
                                          <p:spTgt spid="21"/>
                                        </p:tgtEl>
                                        <p:attrNameLst>
                                          <p:attrName>ppt_x</p:attrName>
                                        </p:attrNameLst>
                                      </p:cBhvr>
                                      <p:tavLst>
                                        <p:tav tm="0">
                                          <p:val>
                                            <p:strVal val="#ppt_x"/>
                                          </p:val>
                                        </p:tav>
                                        <p:tav tm="100000">
                                          <p:val>
                                            <p:strVal val="#ppt_x"/>
                                          </p:val>
                                        </p:tav>
                                      </p:tavLst>
                                    </p:anim>
                                    <p:anim calcmode="lin" valueType="num">
                                      <p:cBhvr additive="base">
                                        <p:cTn id="207" dur="500" fill="hold"/>
                                        <p:tgtEl>
                                          <p:spTgt spid="21"/>
                                        </p:tgtEl>
                                        <p:attrNameLst>
                                          <p:attrName>ppt_y</p:attrName>
                                        </p:attrNameLst>
                                      </p:cBhvr>
                                      <p:tavLst>
                                        <p:tav tm="0">
                                          <p:val>
                                            <p:strVal val="1+#ppt_h/2"/>
                                          </p:val>
                                        </p:tav>
                                        <p:tav tm="100000">
                                          <p:val>
                                            <p:strVal val="#ppt_y"/>
                                          </p:val>
                                        </p:tav>
                                      </p:tavLst>
                                    </p:anim>
                                  </p:childTnLst>
                                </p:cTn>
                              </p:par>
                            </p:childTnLst>
                          </p:cTn>
                        </p:par>
                        <p:par>
                          <p:cTn id="208" fill="hold">
                            <p:stCondLst>
                              <p:cond delay="5500"/>
                            </p:stCondLst>
                            <p:childTnLst>
                              <p:par>
                                <p:cTn id="209" presetID="2" presetClass="entr" presetSubtype="4" fill="hold" grpId="0" nodeType="afterEffect">
                                  <p:stCondLst>
                                    <p:cond delay="0"/>
                                  </p:stCondLst>
                                  <p:childTnLst>
                                    <p:set>
                                      <p:cBhvr>
                                        <p:cTn id="210" dur="1" fill="hold">
                                          <p:stCondLst>
                                            <p:cond delay="0"/>
                                          </p:stCondLst>
                                        </p:cTn>
                                        <p:tgtEl>
                                          <p:spTgt spid="22"/>
                                        </p:tgtEl>
                                        <p:attrNameLst>
                                          <p:attrName>style.visibility</p:attrName>
                                        </p:attrNameLst>
                                      </p:cBhvr>
                                      <p:to>
                                        <p:strVal val="visible"/>
                                      </p:to>
                                    </p:set>
                                    <p:anim calcmode="lin" valueType="num">
                                      <p:cBhvr additive="base">
                                        <p:cTn id="211" dur="500" fill="hold"/>
                                        <p:tgtEl>
                                          <p:spTgt spid="22"/>
                                        </p:tgtEl>
                                        <p:attrNameLst>
                                          <p:attrName>ppt_x</p:attrName>
                                        </p:attrNameLst>
                                      </p:cBhvr>
                                      <p:tavLst>
                                        <p:tav tm="0">
                                          <p:val>
                                            <p:strVal val="#ppt_x"/>
                                          </p:val>
                                        </p:tav>
                                        <p:tav tm="100000">
                                          <p:val>
                                            <p:strVal val="#ppt_x"/>
                                          </p:val>
                                        </p:tav>
                                      </p:tavLst>
                                    </p:anim>
                                    <p:anim calcmode="lin" valueType="num">
                                      <p:cBhvr additive="base">
                                        <p:cTn id="2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8" fill="hold" grpId="0" nodeType="clickEffect">
                                  <p:stCondLst>
                                    <p:cond delay="0"/>
                                  </p:stCondLst>
                                  <p:childTnLst>
                                    <p:set>
                                      <p:cBhvr>
                                        <p:cTn id="216" dur="1" fill="hold">
                                          <p:stCondLst>
                                            <p:cond delay="0"/>
                                          </p:stCondLst>
                                        </p:cTn>
                                        <p:tgtEl>
                                          <p:spTgt spid="51"/>
                                        </p:tgtEl>
                                        <p:attrNameLst>
                                          <p:attrName>style.visibility</p:attrName>
                                        </p:attrNameLst>
                                      </p:cBhvr>
                                      <p:to>
                                        <p:strVal val="visible"/>
                                      </p:to>
                                    </p:set>
                                    <p:anim calcmode="lin" valueType="num">
                                      <p:cBhvr additive="base">
                                        <p:cTn id="217" dur="500" fill="hold"/>
                                        <p:tgtEl>
                                          <p:spTgt spid="51"/>
                                        </p:tgtEl>
                                        <p:attrNameLst>
                                          <p:attrName>ppt_x</p:attrName>
                                        </p:attrNameLst>
                                      </p:cBhvr>
                                      <p:tavLst>
                                        <p:tav tm="0">
                                          <p:val>
                                            <p:strVal val="0-#ppt_w/2"/>
                                          </p:val>
                                        </p:tav>
                                        <p:tav tm="100000">
                                          <p:val>
                                            <p:strVal val="#ppt_x"/>
                                          </p:val>
                                        </p:tav>
                                      </p:tavLst>
                                    </p:anim>
                                    <p:anim calcmode="lin" valueType="num">
                                      <p:cBhvr additive="base">
                                        <p:cTn id="218"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P spid="10" grpId="0" animBg="1" autoUpdateAnimBg="0"/>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autoUpdateAnimBg="0"/>
      <p:bldP spid="24" grpId="0" animBg="1" autoUpdateAnimBg="0"/>
      <p:bldP spid="25" grpId="0" animBg="1" autoUpdateAnimBg="0"/>
      <p:bldP spid="26" grpId="0" animBg="1" autoUpdateAnimBg="0"/>
      <p:bldP spid="27" grpId="0" animBg="1" autoUpdateAnimBg="0"/>
      <p:bldP spid="28" grpId="0" animBg="1" autoUpdateAnimBg="0"/>
      <p:bldP spid="51" grpId="0" autoUpdateAnimBg="0"/>
      <p:bldP spid="53" grpId="0" autoUpdateAnimBg="0"/>
      <p:bldP spid="54" grpId="0" autoUpdateAnimBg="0"/>
      <p:bldP spid="55" grpId="0" autoUpdateAnimBg="0"/>
      <p:bldP spid="56" grpId="0" autoUpdateAnimBg="0"/>
      <p:bldP spid="57" grpId="0" autoUpdateAnimBg="0"/>
      <p:bldP spid="58" grpId="0" autoUpdateAnimBg="0"/>
      <p:bldP spid="59" grpId="0" autoUpdateAnimBg="0"/>
      <p:bldP spid="60" grpId="0" autoUpdateAnimBg="0"/>
      <p:bldP spid="61" grpId="0" autoUpdateAnimBg="0"/>
      <p:bldP spid="62" grpId="0" autoUpdateAnimBg="0"/>
      <p:bldP spid="6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折半查找</a:t>
            </a:r>
          </a:p>
        </p:txBody>
      </p:sp>
      <p:sp>
        <p:nvSpPr>
          <p:cNvPr id="6" name="Rectangle 3"/>
          <p:cNvSpPr txBox="1">
            <a:spLocks noChangeArrowheads="1"/>
          </p:cNvSpPr>
          <p:nvPr/>
        </p:nvSpPr>
        <p:spPr bwMode="auto">
          <a:xfrm>
            <a:off x="209401" y="1435608"/>
            <a:ext cx="8686800" cy="488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微软雅黑 Light" panose="020B0502040204020203" pitchFamily="34" charset="-122"/>
                <a:ea typeface="微软雅黑 Light" panose="020B0502040204020203" pitchFamily="34" charset="-122"/>
                <a:cs typeface="+mn-cs"/>
              </a:defRPr>
            </a:lvl1pPr>
            <a:lvl2pPr marL="742950" indent="-285750" algn="l" rtl="0" eaLnBrk="0" fontAlgn="base" hangingPunct="0">
              <a:spcBef>
                <a:spcPct val="20000"/>
              </a:spcBef>
              <a:spcAft>
                <a:spcPct val="0"/>
              </a:spcAft>
              <a:buChar char="–"/>
              <a:defRPr kumimoji="1" sz="2800">
                <a:solidFill>
                  <a:schemeClr val="tx1"/>
                </a:solidFill>
                <a:latin typeface="微软雅黑 Light" panose="020B0502040204020203" pitchFamily="34" charset="-122"/>
                <a:ea typeface="微软雅黑 Light" panose="020B0502040204020203" pitchFamily="34" charset="-122"/>
              </a:defRPr>
            </a:lvl2pPr>
            <a:lvl3pPr marL="1143000" indent="-228600" algn="l" rtl="0" eaLnBrk="0" fontAlgn="base" hangingPunct="0">
              <a:spcBef>
                <a:spcPct val="20000"/>
              </a:spcBef>
              <a:spcAft>
                <a:spcPct val="0"/>
              </a:spcAft>
              <a:buChar char="•"/>
              <a:defRPr kumimoji="1" sz="2400">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ct val="20000"/>
              </a:spcBef>
              <a:spcAft>
                <a:spcPct val="0"/>
              </a:spcAft>
              <a:buChar char="–"/>
              <a:defRPr kumimoji="1" sz="20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har char="»"/>
              <a:defRPr kumimoji="1" sz="20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一般情况下，表长为 </a:t>
            </a:r>
            <a:r>
              <a:rPr kumimoji="1" lang="en-US" altLang="zh-CN" sz="2800" b="1" i="0" u="none" strike="noStrike" kern="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n </a:t>
            </a:r>
            <a:r>
              <a:rPr kumimoji="1" lang="zh-CN" altLang="en-US" sz="2800" b="1" i="0" u="none" strike="noStrike" kern="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的折半查找的判定树的深度和含有 </a:t>
            </a:r>
            <a:r>
              <a:rPr kumimoji="1" lang="en-US" altLang="zh-CN" sz="2800" b="1" i="0" u="none" strike="noStrike" kern="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n </a:t>
            </a:r>
            <a:r>
              <a:rPr kumimoji="1" lang="zh-CN" altLang="en-US" sz="2800" b="1" i="0" u="none" strike="noStrike" kern="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个结点的完全二叉树的深度相同。</a:t>
            </a:r>
            <a:endParaRPr kumimoji="1" lang="en-US" altLang="zh-CN" sz="2800" b="1" i="0" u="none" strike="noStrike" kern="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1" lang="zh-CN" altLang="en-US" sz="2800" b="1" i="0" u="none" strike="noStrike" kern="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在有序表中查找记录的过程就是走了一条从根结点到与该记录相应的结点的路径</a:t>
            </a:r>
            <a:r>
              <a:rPr kumimoji="1" lang="en-US" altLang="zh-CN" sz="2800" b="1" i="0" u="none" strike="noStrike" kern="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800" b="1" i="0" u="none" strike="noStrike" kern="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和给定值进行的比较次数就是该结点在判定树上的层次数</a:t>
            </a:r>
            <a:r>
              <a:rPr kumimoji="1" lang="en-US" altLang="zh-CN" sz="2800" b="1" i="0" u="none" strike="noStrike" kern="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1" lang="en-US" altLang="zh-CN" sz="2800" b="1" i="0" u="none" strike="noStrike" kern="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折半查找在查找成功时关键字比较次数不超过树的深度</a:t>
            </a:r>
            <a:r>
              <a:rPr kumimoji="1" lang="en-US" altLang="zh-CN" sz="2800" b="1" i="0" u="none" strike="noStrike" kern="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800" b="1" i="0" u="none" strike="noStrike" kern="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即</a:t>
            </a:r>
            <a:r>
              <a:rPr kumimoji="1" lang="en-US" altLang="zh-CN" sz="2800" b="1" i="0" u="none" strike="noStrike" kern="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  lower(log</a:t>
            </a:r>
            <a:r>
              <a:rPr kumimoji="1" lang="en-US" altLang="zh-CN" sz="2800" b="1" i="0" u="none" strike="noStrike" kern="0" cap="none" spc="0" normalizeH="0" baseline="-2500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2</a:t>
            </a:r>
            <a:r>
              <a:rPr kumimoji="1" lang="en-US" altLang="zh-CN" sz="2800" b="1" i="0" u="none" strike="noStrike" kern="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n+1)</a:t>
            </a:r>
          </a:p>
        </p:txBody>
      </p:sp>
      <p:sp>
        <p:nvSpPr>
          <p:cNvPr id="7" name="矩形 6"/>
          <p:cNvSpPr/>
          <p:nvPr/>
        </p:nvSpPr>
        <p:spPr>
          <a:xfrm>
            <a:off x="6721768" y="768096"/>
            <a:ext cx="2031325" cy="461665"/>
          </a:xfrm>
          <a:prstGeom prst="rect">
            <a:avLst/>
          </a:prstGeom>
        </p:spPr>
        <p:txBody>
          <a:bodyPr wrap="none">
            <a:spAutoFit/>
          </a:bodyPr>
          <a:lstStyle/>
          <a:p>
            <a:pPr>
              <a:spcBef>
                <a:spcPct val="0"/>
              </a:spcBef>
            </a:pPr>
            <a:r>
              <a:rPr lang="zh-CN" altLang="en-US" sz="2400" dirty="0">
                <a:solidFill>
                  <a:schemeClr val="accent2"/>
                </a:solidFill>
                <a:latin typeface="微软雅黑 Light" panose="020B0502040204020203" pitchFamily="34" charset="-122"/>
                <a:ea typeface="微软雅黑 Light" panose="020B0502040204020203" pitchFamily="34" charset="-122"/>
              </a:rPr>
              <a:t>平均查找长度</a:t>
            </a:r>
            <a:endParaRPr lang="zh-CN" altLang="en-US" sz="1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98234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分块查找</a:t>
            </a:r>
          </a:p>
        </p:txBody>
      </p:sp>
      <p:sp>
        <p:nvSpPr>
          <p:cNvPr id="4" name="Rectangle 3"/>
          <p:cNvSpPr txBox="1">
            <a:spLocks noChangeArrowheads="1"/>
          </p:cNvSpPr>
          <p:nvPr/>
        </p:nvSpPr>
        <p:spPr>
          <a:xfrm>
            <a:off x="219075" y="952500"/>
            <a:ext cx="8610600" cy="5638800"/>
          </a:xfrm>
          <a:prstGeom prst="rect">
            <a:avLst/>
          </a:prstGeom>
        </p:spPr>
        <p:txBody>
          <a:bodyPr/>
          <a:lstStyle>
            <a:lvl1pPr marL="0" indent="0" algn="l" defTabSz="685800" rtl="0" eaLnBrk="1" latinLnBrk="0" hangingPunct="1">
              <a:lnSpc>
                <a:spcPct val="150000"/>
              </a:lnSpc>
              <a:spcBef>
                <a:spcPts val="750"/>
              </a:spcBef>
              <a:spcAft>
                <a:spcPts val="900"/>
              </a:spcAft>
              <a:buFontTx/>
              <a:buNone/>
              <a:defRPr lang="en-US" sz="900" kern="1200" dirty="0">
                <a:solidFill>
                  <a:schemeClr val="tx1"/>
                </a:solidFill>
                <a:latin typeface="+mn-lt"/>
                <a:ea typeface="+mn-ea"/>
                <a:cs typeface="+mn-cs"/>
              </a:defRPr>
            </a:lvl1pPr>
            <a:lvl2pPr marL="1714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2pPr>
            <a:lvl3pPr marL="5143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3pPr>
            <a:lvl4pPr marL="8572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4pPr>
            <a:lvl5pPr marL="12001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a:lstStyle>
          <a:p>
            <a:endParaRPr lang="zh-CN" altLang="en-US" sz="2800" b="1" dirty="0"/>
          </a:p>
          <a:p>
            <a:endParaRPr lang="zh-CN" altLang="en-US" sz="2800" b="1" dirty="0"/>
          </a:p>
          <a:p>
            <a:endParaRPr lang="zh-CN" altLang="en-US" sz="2800" b="1" dirty="0"/>
          </a:p>
          <a:p>
            <a:endParaRPr lang="zh-CN" altLang="en-US" sz="2800" b="1" dirty="0"/>
          </a:p>
          <a:p>
            <a:endParaRPr lang="zh-CN" altLang="en-US" sz="2800" b="1" dirty="0"/>
          </a:p>
          <a:p>
            <a:endParaRPr lang="zh-CN" altLang="en-US" sz="2800" b="1" dirty="0"/>
          </a:p>
          <a:p>
            <a:endParaRPr lang="zh-CN" altLang="en-US" sz="2800" b="1" dirty="0"/>
          </a:p>
        </p:txBody>
      </p:sp>
      <p:graphicFrame>
        <p:nvGraphicFramePr>
          <p:cNvPr id="5" name="Group 130"/>
          <p:cNvGraphicFramePr>
            <a:graphicFrameLocks noGrp="1"/>
          </p:cNvGraphicFramePr>
          <p:nvPr>
            <p:extLst>
              <p:ext uri="{D42A27DB-BD31-4B8C-83A1-F6EECF244321}">
                <p14:modId xmlns:p14="http://schemas.microsoft.com/office/powerpoint/2010/main" val="288715953"/>
              </p:ext>
            </p:extLst>
          </p:nvPr>
        </p:nvGraphicFramePr>
        <p:xfrm>
          <a:off x="3046909" y="2517424"/>
          <a:ext cx="1905000" cy="1050925"/>
        </p:xfrm>
        <a:graphic>
          <a:graphicData uri="http://schemas.openxmlformats.org/drawingml/2006/table">
            <a:tbl>
              <a:tblPr/>
              <a:tblGrid>
                <a:gridCol w="609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518066">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22</a:t>
                      </a:r>
                    </a:p>
                  </a:txBody>
                  <a:tcPr marT="45673" marB="45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48</a:t>
                      </a:r>
                    </a:p>
                  </a:txBody>
                  <a:tcPr marT="45673" marB="45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86</a:t>
                      </a:r>
                    </a:p>
                  </a:txBody>
                  <a:tcPr marT="45673" marB="45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2859">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1</a:t>
                      </a:r>
                    </a:p>
                  </a:txBody>
                  <a:tcPr marT="45673" marB="45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7</a:t>
                      </a:r>
                    </a:p>
                  </a:txBody>
                  <a:tcPr marT="45673" marB="45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rPr>
                        <a:t>13</a:t>
                      </a:r>
                    </a:p>
                  </a:txBody>
                  <a:tcPr marT="45673" marB="45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Text Box 24"/>
          <p:cNvSpPr txBox="1">
            <a:spLocks noChangeArrowheads="1"/>
          </p:cNvSpPr>
          <p:nvPr/>
        </p:nvSpPr>
        <p:spPr bwMode="auto">
          <a:xfrm>
            <a:off x="3275509" y="1984024"/>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dirty="0">
                <a:solidFill>
                  <a:schemeClr val="accent2"/>
                </a:solidFill>
                <a:latin typeface="微软雅黑 Light" panose="020B0502040204020203" pitchFamily="34" charset="-122"/>
                <a:ea typeface="微软雅黑 Light" panose="020B0502040204020203" pitchFamily="34" charset="-122"/>
              </a:rPr>
              <a:t>索引表</a:t>
            </a:r>
          </a:p>
        </p:txBody>
      </p:sp>
      <p:sp>
        <p:nvSpPr>
          <p:cNvPr id="7" name="Text Box 25"/>
          <p:cNvSpPr txBox="1">
            <a:spLocks noChangeArrowheads="1"/>
          </p:cNvSpPr>
          <p:nvPr/>
        </p:nvSpPr>
        <p:spPr bwMode="auto">
          <a:xfrm>
            <a:off x="1065709" y="2136424"/>
            <a:ext cx="1981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dirty="0">
                <a:solidFill>
                  <a:srgbClr val="3333FF"/>
                </a:solidFill>
                <a:latin typeface="微软雅黑 Light" panose="020B0502040204020203" pitchFamily="34" charset="-122"/>
                <a:ea typeface="微软雅黑 Light" panose="020B0502040204020203" pitchFamily="34" charset="-122"/>
              </a:rPr>
              <a:t>该子表内的最大关键字</a:t>
            </a:r>
          </a:p>
        </p:txBody>
      </p:sp>
      <p:sp>
        <p:nvSpPr>
          <p:cNvPr id="8" name="Text Box 26"/>
          <p:cNvSpPr txBox="1">
            <a:spLocks noChangeArrowheads="1"/>
          </p:cNvSpPr>
          <p:nvPr/>
        </p:nvSpPr>
        <p:spPr bwMode="auto">
          <a:xfrm>
            <a:off x="913309" y="2974624"/>
            <a:ext cx="2209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dirty="0">
                <a:solidFill>
                  <a:srgbClr val="A50021"/>
                </a:solidFill>
                <a:latin typeface="微软雅黑 Light" panose="020B0502040204020203" pitchFamily="34" charset="-122"/>
                <a:ea typeface="微软雅黑 Light" panose="020B0502040204020203" pitchFamily="34" charset="-122"/>
              </a:rPr>
              <a:t>该子表在表中的起始地址</a:t>
            </a:r>
          </a:p>
        </p:txBody>
      </p:sp>
      <p:graphicFrame>
        <p:nvGraphicFramePr>
          <p:cNvPr id="9" name="Group 133"/>
          <p:cNvGraphicFramePr>
            <a:graphicFrameLocks noGrp="1"/>
          </p:cNvGraphicFramePr>
          <p:nvPr>
            <p:extLst>
              <p:ext uri="{D42A27DB-BD31-4B8C-83A1-F6EECF244321}">
                <p14:modId xmlns:p14="http://schemas.microsoft.com/office/powerpoint/2010/main" val="2923233049"/>
              </p:ext>
            </p:extLst>
          </p:nvPr>
        </p:nvGraphicFramePr>
        <p:xfrm>
          <a:off x="760909" y="4193824"/>
          <a:ext cx="7829550" cy="701040"/>
        </p:xfrm>
        <a:graphic>
          <a:graphicData uri="http://schemas.openxmlformats.org/drawingml/2006/table">
            <a:tbl>
              <a:tblPr/>
              <a:tblGrid>
                <a:gridCol w="457200">
                  <a:extLst>
                    <a:ext uri="{9D8B030D-6E8A-4147-A177-3AD203B41FA5}">
                      <a16:colId xmlns:a16="http://schemas.microsoft.com/office/drawing/2014/main" val="20000"/>
                    </a:ext>
                  </a:extLst>
                </a:gridCol>
                <a:gridCol w="438150">
                  <a:extLst>
                    <a:ext uri="{9D8B030D-6E8A-4147-A177-3AD203B41FA5}">
                      <a16:colId xmlns:a16="http://schemas.microsoft.com/office/drawing/2014/main" val="20001"/>
                    </a:ext>
                  </a:extLst>
                </a:gridCol>
                <a:gridCol w="476250">
                  <a:extLst>
                    <a:ext uri="{9D8B030D-6E8A-4147-A177-3AD203B41FA5}">
                      <a16:colId xmlns:a16="http://schemas.microsoft.com/office/drawing/2014/main" val="20002"/>
                    </a:ext>
                  </a:extLst>
                </a:gridCol>
                <a:gridCol w="311150">
                  <a:extLst>
                    <a:ext uri="{9D8B030D-6E8A-4147-A177-3AD203B41FA5}">
                      <a16:colId xmlns:a16="http://schemas.microsoft.com/office/drawing/2014/main" val="20003"/>
                    </a:ext>
                  </a:extLst>
                </a:gridCol>
                <a:gridCol w="279400">
                  <a:extLst>
                    <a:ext uri="{9D8B030D-6E8A-4147-A177-3AD203B41FA5}">
                      <a16:colId xmlns:a16="http://schemas.microsoft.com/office/drawing/2014/main" val="20004"/>
                    </a:ext>
                  </a:extLst>
                </a:gridCol>
                <a:gridCol w="469900">
                  <a:extLst>
                    <a:ext uri="{9D8B030D-6E8A-4147-A177-3AD203B41FA5}">
                      <a16:colId xmlns:a16="http://schemas.microsoft.com/office/drawing/2014/main" val="20005"/>
                    </a:ext>
                  </a:extLst>
                </a:gridCol>
                <a:gridCol w="43815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38150">
                  <a:extLst>
                    <a:ext uri="{9D8B030D-6E8A-4147-A177-3AD203B41FA5}">
                      <a16:colId xmlns:a16="http://schemas.microsoft.com/office/drawing/2014/main" val="20011"/>
                    </a:ext>
                  </a:extLst>
                </a:gridCol>
                <a:gridCol w="438150">
                  <a:extLst>
                    <a:ext uri="{9D8B030D-6E8A-4147-A177-3AD203B41FA5}">
                      <a16:colId xmlns:a16="http://schemas.microsoft.com/office/drawing/2014/main" val="20012"/>
                    </a:ext>
                  </a:extLst>
                </a:gridCol>
                <a:gridCol w="438150">
                  <a:extLst>
                    <a:ext uri="{9D8B030D-6E8A-4147-A177-3AD203B41FA5}">
                      <a16:colId xmlns:a16="http://schemas.microsoft.com/office/drawing/2014/main" val="20013"/>
                    </a:ext>
                  </a:extLst>
                </a:gridCol>
                <a:gridCol w="438150">
                  <a:extLst>
                    <a:ext uri="{9D8B030D-6E8A-4147-A177-3AD203B41FA5}">
                      <a16:colId xmlns:a16="http://schemas.microsoft.com/office/drawing/2014/main" val="20014"/>
                    </a:ext>
                  </a:extLst>
                </a:gridCol>
                <a:gridCol w="438150">
                  <a:extLst>
                    <a:ext uri="{9D8B030D-6E8A-4147-A177-3AD203B41FA5}">
                      <a16:colId xmlns:a16="http://schemas.microsoft.com/office/drawing/2014/main" val="20015"/>
                    </a:ext>
                  </a:extLst>
                </a:gridCol>
                <a:gridCol w="438150">
                  <a:extLst>
                    <a:ext uri="{9D8B030D-6E8A-4147-A177-3AD203B41FA5}">
                      <a16:colId xmlns:a16="http://schemas.microsoft.com/office/drawing/2014/main" val="20016"/>
                    </a:ext>
                  </a:extLst>
                </a:gridCol>
                <a:gridCol w="501650">
                  <a:extLst>
                    <a:ext uri="{9D8B030D-6E8A-4147-A177-3AD203B41FA5}">
                      <a16:colId xmlns:a16="http://schemas.microsoft.com/office/drawing/2014/main" val="20017"/>
                    </a:ext>
                  </a:extLst>
                </a:gridCol>
              </a:tblGrid>
              <a:tr h="533400">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微软雅黑 Light" panose="020B0502040204020203" pitchFamily="34" charset="-122"/>
                          <a:ea typeface="微软雅黑 Light" panose="020B0502040204020203" pitchFamily="34"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微软雅黑 Light" panose="020B0502040204020203" pitchFamily="34" charset="-122"/>
                          <a:ea typeface="微软雅黑 Light" panose="020B0502040204020203" pitchFamily="34"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微软雅黑 Light" panose="020B0502040204020203" pitchFamily="34" charset="-122"/>
                          <a:ea typeface="微软雅黑 Light" panose="020B0502040204020203" pitchFamily="34"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微软雅黑 Light" panose="020B0502040204020203" pitchFamily="34" charset="-122"/>
                          <a:ea typeface="微软雅黑 Light" panose="020B0502040204020203" pitchFamily="34"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微软雅黑 Light" panose="020B0502040204020203" pitchFamily="34" charset="-122"/>
                          <a:ea typeface="微软雅黑 Light" panose="020B0502040204020203" pitchFamily="34"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微软雅黑 Light" panose="020B0502040204020203" pitchFamily="34" charset="-122"/>
                          <a:ea typeface="微软雅黑 Light" panose="020B0502040204020203" pitchFamily="34"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3333FF"/>
                          </a:solidFill>
                          <a:effectLst/>
                          <a:latin typeface="微软雅黑 Light" panose="020B0502040204020203" pitchFamily="34" charset="-122"/>
                          <a:ea typeface="微软雅黑 Light" panose="020B0502040204020203" pitchFamily="34"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3333FF"/>
                          </a:solidFill>
                          <a:effectLst/>
                          <a:latin typeface="微软雅黑 Light" panose="020B0502040204020203" pitchFamily="34" charset="-122"/>
                          <a:ea typeface="微软雅黑 Light" panose="020B0502040204020203" pitchFamily="34" charset="-122"/>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3333FF"/>
                          </a:solidFill>
                          <a:effectLst/>
                          <a:latin typeface="微软雅黑 Light" panose="020B0502040204020203" pitchFamily="34" charset="-122"/>
                          <a:ea typeface="微软雅黑 Light" panose="020B0502040204020203" pitchFamily="34" charset="-122"/>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3333FF"/>
                          </a:solidFill>
                          <a:effectLst/>
                          <a:latin typeface="微软雅黑 Light" panose="020B0502040204020203" pitchFamily="34" charset="-122"/>
                          <a:ea typeface="微软雅黑 Light" panose="020B0502040204020203" pitchFamily="34" charset="-122"/>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3333FF"/>
                          </a:solidFill>
                          <a:effectLst/>
                          <a:latin typeface="微软雅黑 Light" panose="020B0502040204020203" pitchFamily="34" charset="-122"/>
                          <a:ea typeface="微软雅黑 Light" panose="020B0502040204020203" pitchFamily="34"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3333FF"/>
                          </a:solidFill>
                          <a:effectLst/>
                          <a:latin typeface="微软雅黑 Light" panose="020B0502040204020203" pitchFamily="34" charset="-122"/>
                          <a:ea typeface="微软雅黑 Light" panose="020B0502040204020203" pitchFamily="34" charset="-122"/>
                        </a:rPr>
                        <a:t>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006600"/>
                          </a:solidFill>
                          <a:effectLst/>
                          <a:latin typeface="微软雅黑 Light" panose="020B0502040204020203" pitchFamily="34" charset="-122"/>
                          <a:ea typeface="微软雅黑 Light" panose="020B0502040204020203" pitchFamily="34"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006600"/>
                          </a:solidFill>
                          <a:effectLst/>
                          <a:latin typeface="微软雅黑 Light" panose="020B0502040204020203" pitchFamily="34" charset="-122"/>
                          <a:ea typeface="微软雅黑 Light" panose="020B0502040204020203" pitchFamily="34" charset="-122"/>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006600"/>
                          </a:solidFill>
                          <a:effectLst/>
                          <a:latin typeface="微软雅黑 Light" panose="020B0502040204020203" pitchFamily="34" charset="-122"/>
                          <a:ea typeface="微软雅黑 Light" panose="020B0502040204020203" pitchFamily="34" charset="-122"/>
                        </a:rPr>
                        <a:t>74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006600"/>
                          </a:solidFill>
                          <a:effectLst/>
                          <a:latin typeface="微软雅黑 Light" panose="020B0502040204020203" pitchFamily="34" charset="-122"/>
                          <a:ea typeface="微软雅黑 Light" panose="020B0502040204020203" pitchFamily="34" charset="-122"/>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006600"/>
                          </a:solidFill>
                          <a:effectLst/>
                          <a:latin typeface="微软雅黑 Light" panose="020B0502040204020203" pitchFamily="34" charset="-122"/>
                          <a:ea typeface="微软雅黑 Light" panose="020B0502040204020203" pitchFamily="34" charset="-122"/>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006600"/>
                          </a:solidFill>
                          <a:effectLst/>
                          <a:latin typeface="微软雅黑 Light" panose="020B0502040204020203" pitchFamily="34" charset="-122"/>
                          <a:ea typeface="微软雅黑 Light" panose="020B0502040204020203" pitchFamily="34" charset="-122"/>
                        </a:rPr>
                        <a:t>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10" name="AutoShape 123"/>
          <p:cNvCxnSpPr>
            <a:cxnSpLocks noChangeShapeType="1"/>
          </p:cNvCxnSpPr>
          <p:nvPr/>
        </p:nvCxnSpPr>
        <p:spPr bwMode="auto">
          <a:xfrm rot="-5400000" flipH="1" flipV="1">
            <a:off x="1705471" y="2852387"/>
            <a:ext cx="625475" cy="2057400"/>
          </a:xfrm>
          <a:prstGeom prst="curvedConnector3">
            <a:avLst>
              <a:gd name="adj1" fmla="val 63454"/>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 name="AutoShape 125"/>
          <p:cNvCxnSpPr>
            <a:cxnSpLocks noChangeShapeType="1"/>
          </p:cNvCxnSpPr>
          <p:nvPr/>
        </p:nvCxnSpPr>
        <p:spPr bwMode="auto">
          <a:xfrm rot="5400000">
            <a:off x="3410447" y="3509611"/>
            <a:ext cx="685800" cy="682625"/>
          </a:xfrm>
          <a:prstGeom prst="curvedConnector3">
            <a:avLst>
              <a:gd name="adj1" fmla="val 50000"/>
            </a:avLst>
          </a:prstGeom>
          <a:noFill/>
          <a:ln w="38100">
            <a:solidFill>
              <a:srgbClr val="3333FF"/>
            </a:solidFill>
            <a:round/>
            <a:headEnd/>
            <a:tailEnd type="triangle" w="med" len="med"/>
          </a:ln>
          <a:extLst>
            <a:ext uri="{909E8E84-426E-40DD-AFC4-6F175D3DCCD1}">
              <a14:hiddenFill xmlns:a14="http://schemas.microsoft.com/office/drawing/2010/main">
                <a:noFill/>
              </a14:hiddenFill>
            </a:ext>
          </a:extLst>
        </p:spPr>
      </p:cxnSp>
      <p:cxnSp>
        <p:nvCxnSpPr>
          <p:cNvPr id="12" name="AutoShape 127"/>
          <p:cNvCxnSpPr>
            <a:cxnSpLocks noChangeShapeType="1"/>
          </p:cNvCxnSpPr>
          <p:nvPr/>
        </p:nvCxnSpPr>
        <p:spPr bwMode="auto">
          <a:xfrm rot="16200000" flipH="1">
            <a:off x="5043984" y="3187349"/>
            <a:ext cx="685800" cy="1327150"/>
          </a:xfrm>
          <a:prstGeom prst="curvedConnector3">
            <a:avLst>
              <a:gd name="adj1" fmla="val 50000"/>
            </a:avLst>
          </a:prstGeom>
          <a:noFill/>
          <a:ln w="38100">
            <a:solidFill>
              <a:srgbClr val="006600"/>
            </a:solidFill>
            <a:round/>
            <a:headEnd/>
            <a:tailEnd type="triangle" w="med" len="med"/>
          </a:ln>
          <a:extLst>
            <a:ext uri="{909E8E84-426E-40DD-AFC4-6F175D3DCCD1}">
              <a14:hiddenFill xmlns:a14="http://schemas.microsoft.com/office/drawing/2010/main">
                <a:noFill/>
              </a14:hiddenFill>
            </a:ext>
          </a:extLst>
        </p:spPr>
      </p:cxnSp>
      <p:sp>
        <p:nvSpPr>
          <p:cNvPr id="13" name="Text Box 128"/>
          <p:cNvSpPr txBox="1">
            <a:spLocks noChangeArrowheads="1"/>
          </p:cNvSpPr>
          <p:nvPr/>
        </p:nvSpPr>
        <p:spPr bwMode="auto">
          <a:xfrm>
            <a:off x="4951909" y="2441224"/>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dirty="0">
                <a:solidFill>
                  <a:srgbClr val="3333FF"/>
                </a:solidFill>
                <a:latin typeface="微软雅黑 Light" panose="020B0502040204020203" pitchFamily="34" charset="-122"/>
                <a:ea typeface="微软雅黑 Light" panose="020B0502040204020203" pitchFamily="34" charset="-122"/>
              </a:rPr>
              <a:t>关键字项</a:t>
            </a:r>
          </a:p>
        </p:txBody>
      </p:sp>
      <p:sp>
        <p:nvSpPr>
          <p:cNvPr id="14" name="Text Box 129"/>
          <p:cNvSpPr txBox="1">
            <a:spLocks noChangeArrowheads="1"/>
          </p:cNvSpPr>
          <p:nvPr/>
        </p:nvSpPr>
        <p:spPr bwMode="auto">
          <a:xfrm>
            <a:off x="4723309" y="2974624"/>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dirty="0">
                <a:solidFill>
                  <a:srgbClr val="3333FF"/>
                </a:solidFill>
                <a:latin typeface="微软雅黑 Light" panose="020B0502040204020203" pitchFamily="34" charset="-122"/>
                <a:ea typeface="微软雅黑 Light" panose="020B0502040204020203" pitchFamily="34" charset="-122"/>
              </a:rPr>
              <a:t>   </a:t>
            </a:r>
            <a:r>
              <a:rPr lang="zh-CN" altLang="en-US" sz="2400" b="1" dirty="0">
                <a:solidFill>
                  <a:srgbClr val="A50021"/>
                </a:solidFill>
                <a:latin typeface="微软雅黑 Light" panose="020B0502040204020203" pitchFamily="34" charset="-122"/>
                <a:ea typeface="微软雅黑 Light" panose="020B0502040204020203" pitchFamily="34" charset="-122"/>
              </a:rPr>
              <a:t>指针项</a:t>
            </a:r>
          </a:p>
        </p:txBody>
      </p:sp>
      <p:sp>
        <p:nvSpPr>
          <p:cNvPr id="16" name="矩形 15"/>
          <p:cNvSpPr/>
          <p:nvPr/>
        </p:nvSpPr>
        <p:spPr>
          <a:xfrm>
            <a:off x="390907" y="1269970"/>
            <a:ext cx="2339102" cy="461665"/>
          </a:xfrm>
          <a:prstGeom prst="rect">
            <a:avLst/>
          </a:prstGeom>
        </p:spPr>
        <p:txBody>
          <a:bodyPr wrap="none">
            <a:spAutoFit/>
          </a:bodyPr>
          <a:lstStyle/>
          <a:p>
            <a:r>
              <a:rPr lang="zh-CN" altLang="en-US" sz="2400" dirty="0"/>
              <a:t>索引表的建立：</a:t>
            </a:r>
          </a:p>
        </p:txBody>
      </p:sp>
      <p:sp>
        <p:nvSpPr>
          <p:cNvPr id="17" name="矩形 16"/>
          <p:cNvSpPr/>
          <p:nvPr/>
        </p:nvSpPr>
        <p:spPr>
          <a:xfrm>
            <a:off x="390907" y="5313965"/>
            <a:ext cx="8199551" cy="830997"/>
          </a:xfrm>
          <a:prstGeom prst="rect">
            <a:avLst/>
          </a:prstGeom>
        </p:spPr>
        <p:txBody>
          <a:bodyPr wrap="square">
            <a:spAutoFit/>
          </a:bodyPr>
          <a:lstStyle/>
          <a:p>
            <a:r>
              <a:rPr lang="zh-CN" altLang="en-US" sz="2400" dirty="0"/>
              <a:t>分块有序原则：第二个子表的所有记录的关键字均大于第一个字表中的最大关键字，</a:t>
            </a:r>
            <a:r>
              <a:rPr lang="en-US" altLang="zh-CN" sz="2400" dirty="0"/>
              <a:t>……</a:t>
            </a:r>
            <a:r>
              <a:rPr lang="zh-CN" altLang="en-US" sz="2400" dirty="0"/>
              <a:t>，依此类推。</a:t>
            </a:r>
          </a:p>
        </p:txBody>
      </p:sp>
    </p:spTree>
    <p:extLst>
      <p:ext uri="{BB962C8B-B14F-4D97-AF65-F5344CB8AC3E}">
        <p14:creationId xmlns:p14="http://schemas.microsoft.com/office/powerpoint/2010/main" val="198326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分块查找</a:t>
            </a:r>
          </a:p>
        </p:txBody>
      </p:sp>
      <p:sp>
        <p:nvSpPr>
          <p:cNvPr id="5" name="Text Box 4"/>
          <p:cNvSpPr txBox="1">
            <a:spLocks noChangeArrowheads="1"/>
          </p:cNvSpPr>
          <p:nvPr/>
        </p:nvSpPr>
        <p:spPr bwMode="auto">
          <a:xfrm>
            <a:off x="390907" y="1324569"/>
            <a:ext cx="546656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FontTx/>
              <a:buNone/>
            </a:pPr>
            <a:r>
              <a:rPr lang="en-US" altLang="zh-CN" sz="2400" dirty="0">
                <a:latin typeface="微软雅黑 Light" panose="020B0502040204020203" pitchFamily="34" charset="-122"/>
                <a:ea typeface="微软雅黑 Light" panose="020B0502040204020203" pitchFamily="34" charset="-122"/>
              </a:rPr>
              <a:t>1) </a:t>
            </a:r>
            <a:r>
              <a:rPr lang="zh-CN" altLang="en-US" sz="2400" dirty="0">
                <a:latin typeface="微软雅黑 Light" panose="020B0502040204020203" pitchFamily="34" charset="-122"/>
                <a:ea typeface="微软雅黑 Light" panose="020B0502040204020203" pitchFamily="34" charset="-122"/>
              </a:rPr>
              <a:t>由索引确定记录所在块（子表）；</a:t>
            </a:r>
            <a:endParaRPr lang="en-US" altLang="zh-CN" sz="2400" dirty="0">
              <a:latin typeface="微软雅黑 Light" panose="020B0502040204020203" pitchFamily="34" charset="-122"/>
              <a:ea typeface="微软雅黑 Light" panose="020B0502040204020203" pitchFamily="34" charset="-122"/>
            </a:endParaRPr>
          </a:p>
          <a:p>
            <a:pPr eaLnBrk="1" hangingPunct="1">
              <a:lnSpc>
                <a:spcPct val="150000"/>
              </a:lnSpc>
              <a:spcBef>
                <a:spcPct val="0"/>
              </a:spcBef>
              <a:buNone/>
            </a:pPr>
            <a:r>
              <a:rPr lang="en-US" altLang="zh-CN" sz="2400" dirty="0">
                <a:latin typeface="微软雅黑 Light" panose="020B0502040204020203" pitchFamily="34" charset="-122"/>
                <a:ea typeface="微软雅黑 Light" panose="020B0502040204020203" pitchFamily="34" charset="-122"/>
              </a:rPr>
              <a:t>2) </a:t>
            </a:r>
            <a:r>
              <a:rPr lang="zh-CN" altLang="en-US" sz="2400" dirty="0">
                <a:latin typeface="微软雅黑 Light" panose="020B0502040204020203" pitchFamily="34" charset="-122"/>
                <a:ea typeface="微软雅黑 Light" panose="020B0502040204020203" pitchFamily="34" charset="-122"/>
              </a:rPr>
              <a:t>在顺序表的某个块内进行顺序查找。</a:t>
            </a:r>
          </a:p>
        </p:txBody>
      </p:sp>
      <p:sp>
        <p:nvSpPr>
          <p:cNvPr id="6" name="Text Box 8"/>
          <p:cNvSpPr txBox="1">
            <a:spLocks noChangeArrowheads="1"/>
          </p:cNvSpPr>
          <p:nvPr/>
        </p:nvSpPr>
        <p:spPr bwMode="auto">
          <a:xfrm>
            <a:off x="390907" y="2761332"/>
            <a:ext cx="7718425" cy="975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0"/>
              </a:spcBef>
              <a:buFontTx/>
              <a:buNone/>
            </a:pPr>
            <a:r>
              <a:rPr lang="zh-CN" altLang="en-US" sz="2400" dirty="0">
                <a:latin typeface="微软雅黑 Light" panose="020B0502040204020203" pitchFamily="34" charset="-122"/>
                <a:ea typeface="微软雅黑 Light" panose="020B0502040204020203" pitchFamily="34" charset="-122"/>
              </a:rPr>
              <a:t>可见， </a:t>
            </a:r>
            <a:r>
              <a:rPr lang="zh-CN" altLang="en-US" sz="2400" b="1" dirty="0">
                <a:solidFill>
                  <a:srgbClr val="FF00FF"/>
                </a:solidFill>
                <a:latin typeface="微软雅黑 Light" panose="020B0502040204020203" pitchFamily="34" charset="-122"/>
                <a:ea typeface="微软雅黑 Light" panose="020B0502040204020203" pitchFamily="34" charset="-122"/>
              </a:rPr>
              <a:t>索引顺序查找</a:t>
            </a:r>
            <a:r>
              <a:rPr lang="zh-CN" altLang="en-US" sz="2400" dirty="0">
                <a:latin typeface="微软雅黑 Light" panose="020B0502040204020203" pitchFamily="34" charset="-122"/>
                <a:ea typeface="微软雅黑 Light" panose="020B0502040204020203" pitchFamily="34" charset="-122"/>
              </a:rPr>
              <a:t>的过程也是一个</a:t>
            </a:r>
            <a:r>
              <a:rPr lang="zh-CN" altLang="en-US" sz="2400" b="1" dirty="0">
                <a:solidFill>
                  <a:srgbClr val="A50021"/>
                </a:solidFill>
                <a:latin typeface="微软雅黑 Light" panose="020B0502040204020203" pitchFamily="34" charset="-122"/>
                <a:ea typeface="微软雅黑 Light" panose="020B0502040204020203" pitchFamily="34" charset="-122"/>
              </a:rPr>
              <a:t>“缩小区间”</a:t>
            </a:r>
            <a:r>
              <a:rPr lang="zh-CN" altLang="en-US" sz="2400" dirty="0">
                <a:latin typeface="微软雅黑 Light" panose="020B0502040204020203" pitchFamily="34" charset="-122"/>
                <a:ea typeface="微软雅黑 Light" panose="020B0502040204020203" pitchFamily="34" charset="-122"/>
              </a:rPr>
              <a:t>的查找过程。</a:t>
            </a:r>
          </a:p>
        </p:txBody>
      </p:sp>
      <p:sp>
        <p:nvSpPr>
          <p:cNvPr id="8" name="Text Box 4"/>
          <p:cNvSpPr txBox="1">
            <a:spLocks noChangeArrowheads="1"/>
          </p:cNvSpPr>
          <p:nvPr/>
        </p:nvSpPr>
        <p:spPr bwMode="auto">
          <a:xfrm>
            <a:off x="1699568" y="4256315"/>
            <a:ext cx="5428089" cy="190205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Tx/>
              <a:buNone/>
            </a:pPr>
            <a:r>
              <a:rPr lang="zh-CN" altLang="en-US" sz="2800" b="1" dirty="0">
                <a:latin typeface="微软雅黑 Light" panose="020B0502040204020203" pitchFamily="34" charset="-122"/>
                <a:ea typeface="微软雅黑 Light" panose="020B0502040204020203" pitchFamily="34" charset="-122"/>
              </a:rPr>
              <a:t>索引顺序查找的平均查找长度 </a:t>
            </a:r>
            <a:r>
              <a:rPr lang="en-US" altLang="zh-CN" sz="2800" b="1" dirty="0">
                <a:latin typeface="微软雅黑 Light" panose="020B0502040204020203" pitchFamily="34" charset="-122"/>
                <a:ea typeface="微软雅黑 Light" panose="020B0502040204020203" pitchFamily="34" charset="-122"/>
              </a:rPr>
              <a:t>=</a:t>
            </a:r>
            <a:endParaRPr lang="en-US" altLang="zh-CN" sz="2800" dirty="0">
              <a:latin typeface="微软雅黑 Light" panose="020B0502040204020203" pitchFamily="34" charset="-122"/>
              <a:ea typeface="微软雅黑 Light" panose="020B0502040204020203" pitchFamily="34" charset="-122"/>
            </a:endParaRPr>
          </a:p>
          <a:p>
            <a:pPr eaLnBrk="1" hangingPunct="1">
              <a:lnSpc>
                <a:spcPct val="140000"/>
              </a:lnSpc>
              <a:spcBef>
                <a:spcPct val="0"/>
              </a:spcBef>
              <a:buFontTx/>
              <a:buNone/>
            </a:pPr>
            <a:r>
              <a:rPr lang="en-US" altLang="zh-CN" sz="2800" dirty="0">
                <a:latin typeface="微软雅黑 Light" panose="020B0502040204020203" pitchFamily="34" charset="-122"/>
                <a:ea typeface="微软雅黑 Light" panose="020B0502040204020203" pitchFamily="34" charset="-122"/>
              </a:rPr>
              <a:t>      </a:t>
            </a:r>
            <a:r>
              <a:rPr lang="zh-CN" altLang="en-US" sz="2800" b="1" dirty="0">
                <a:latin typeface="微软雅黑 Light" panose="020B0502040204020203" pitchFamily="34" charset="-122"/>
                <a:ea typeface="微软雅黑 Light" panose="020B0502040204020203" pitchFamily="34" charset="-122"/>
              </a:rPr>
              <a:t>查找“索引”的平均查找长度</a:t>
            </a:r>
            <a:endParaRPr lang="zh-CN" altLang="en-US" sz="2800" dirty="0">
              <a:latin typeface="微软雅黑 Light" panose="020B0502040204020203" pitchFamily="34" charset="-122"/>
              <a:ea typeface="微软雅黑 Light" panose="020B0502040204020203" pitchFamily="34" charset="-122"/>
            </a:endParaRPr>
          </a:p>
          <a:p>
            <a:pPr eaLnBrk="1" hangingPunct="1">
              <a:lnSpc>
                <a:spcPct val="140000"/>
              </a:lnSpc>
              <a:spcBef>
                <a:spcPct val="0"/>
              </a:spcBef>
              <a:buFontTx/>
              <a:buNone/>
            </a:pPr>
            <a:r>
              <a:rPr lang="zh-CN" altLang="en-US" sz="2800" dirty="0">
                <a:latin typeface="微软雅黑 Light" panose="020B0502040204020203" pitchFamily="34" charset="-122"/>
                <a:ea typeface="微软雅黑 Light" panose="020B0502040204020203" pitchFamily="34" charset="-122"/>
              </a:rPr>
              <a:t>  </a:t>
            </a:r>
            <a:r>
              <a:rPr lang="en-US" altLang="zh-CN" sz="2800" b="1" dirty="0">
                <a:latin typeface="微软雅黑 Light" panose="020B0502040204020203" pitchFamily="34" charset="-122"/>
                <a:ea typeface="微软雅黑 Light" panose="020B0502040204020203" pitchFamily="34" charset="-122"/>
              </a:rPr>
              <a:t>+  </a:t>
            </a:r>
            <a:r>
              <a:rPr lang="zh-CN" altLang="en-US" sz="2800" b="1" dirty="0">
                <a:latin typeface="微软雅黑 Light" panose="020B0502040204020203" pitchFamily="34" charset="-122"/>
                <a:ea typeface="微软雅黑 Light" panose="020B0502040204020203" pitchFamily="34" charset="-122"/>
              </a:rPr>
              <a:t>查找“顺序表”的平均查找长度</a:t>
            </a:r>
            <a:endParaRPr lang="zh-CN" altLang="en-US" sz="2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21029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ppt_w</p:attrName>
                                        </p:attrNameLst>
                                      </p:cBhvr>
                                      <p:tavLst>
                                        <p:tav tm="0">
                                          <p:val>
                                            <p:fltVal val="0"/>
                                          </p:val>
                                        </p:tav>
                                        <p:tav tm="100000">
                                          <p:val>
                                            <p:strVal val="#ppt_w"/>
                                          </p:val>
                                        </p:tav>
                                      </p:tavLst>
                                    </p:anim>
                                    <p:anim calcmode="lin" valueType="num">
                                      <p:cBhvr>
                                        <p:cTn id="10"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trips(downRight)">
                                      <p:cBhvr>
                                        <p:cTn id="15" dur="500"/>
                                        <p:tgtEl>
                                          <p:spTgt spid="6"/>
                                        </p:tgtEl>
                                      </p:cBhvr>
                                    </p:animEffect>
                                  </p:childTnLst>
                                </p:cTn>
                              </p:par>
                            </p:childTnLst>
                          </p:cTn>
                        </p:par>
                        <p:par>
                          <p:cTn id="16" fill="hold">
                            <p:stCondLst>
                              <p:cond delay="500"/>
                            </p:stCondLst>
                            <p:childTnLst>
                              <p:par>
                                <p:cTn id="17" presetID="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8"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1B1E44-AF2D-F445-B27C-C5CD4FFC40BA}"/>
              </a:ext>
            </a:extLst>
          </p:cNvPr>
          <p:cNvSpPr>
            <a:spLocks noGrp="1"/>
          </p:cNvSpPr>
          <p:nvPr>
            <p:ph type="title"/>
          </p:nvPr>
        </p:nvSpPr>
        <p:spPr/>
        <p:txBody>
          <a:bodyPr/>
          <a:lstStyle/>
          <a:p>
            <a:r>
              <a:rPr kumimoji="1" lang="zh-CN" altLang="en-US" dirty="0"/>
              <a:t>静态树表的查找</a:t>
            </a:r>
          </a:p>
        </p:txBody>
      </p:sp>
      <p:sp>
        <p:nvSpPr>
          <p:cNvPr id="3" name="内容占位符 2">
            <a:extLst>
              <a:ext uri="{FF2B5EF4-FFF2-40B4-BE49-F238E27FC236}">
                <a16:creationId xmlns:a16="http://schemas.microsoft.com/office/drawing/2014/main" id="{E2841F84-B49A-0648-BB65-BE54100700EA}"/>
              </a:ext>
            </a:extLst>
          </p:cNvPr>
          <p:cNvSpPr>
            <a:spLocks noGrp="1"/>
          </p:cNvSpPr>
          <p:nvPr>
            <p:ph sz="quarter" idx="10"/>
          </p:nvPr>
        </p:nvSpPr>
        <p:spPr>
          <a:xfrm>
            <a:off x="404621" y="1435607"/>
            <a:ext cx="5144125" cy="4334571"/>
          </a:xfrm>
        </p:spPr>
        <p:txBody>
          <a:bodyPr>
            <a:normAutofit/>
          </a:bodyPr>
          <a:lstStyle/>
          <a:p>
            <a:pPr marL="285750" indent="-285750">
              <a:buFont typeface="Arial" panose="020B0604020202020204" pitchFamily="34" charset="0"/>
              <a:buChar char="•"/>
            </a:pPr>
            <a:r>
              <a:rPr kumimoji="1" lang="zh-CN" altLang="en-US" sz="1800" b="1" dirty="0"/>
              <a:t>不等概率查找</a:t>
            </a:r>
            <a:r>
              <a:rPr kumimoji="1" lang="zh-CN" altLang="en-US" sz="1800" dirty="0"/>
              <a:t>，例如：</a:t>
            </a:r>
            <a:r>
              <a:rPr kumimoji="1" lang="en-US" altLang="zh-CN" sz="1800" dirty="0"/>
              <a:t>p1 = 0.1, p2=0.2, p3=0.1, p4=0.4, p5=0.2</a:t>
            </a:r>
            <a:r>
              <a:rPr kumimoji="1" lang="zh-CN" altLang="en-US" sz="1800" dirty="0"/>
              <a:t>，平均查找长度如下：</a:t>
            </a:r>
          </a:p>
          <a:p>
            <a:pPr marL="285750" indent="-285750">
              <a:buFont typeface="Arial" panose="020B0604020202020204" pitchFamily="34" charset="0"/>
              <a:buChar char="•"/>
            </a:pPr>
            <a:endParaRPr kumimoji="1" lang="en-US" altLang="zh-CN" sz="1800" dirty="0"/>
          </a:p>
          <a:p>
            <a:pPr marL="285750" indent="-285750">
              <a:buFont typeface="Arial" panose="020B0604020202020204" pitchFamily="34" charset="0"/>
              <a:buChar char="•"/>
            </a:pPr>
            <a:endParaRPr kumimoji="1" lang="en-US" altLang="zh-CN" sz="1800" dirty="0"/>
          </a:p>
          <a:p>
            <a:pPr marL="285750" indent="-285750">
              <a:buFont typeface="Arial" panose="020B0604020202020204" pitchFamily="34" charset="0"/>
              <a:buChar char="•"/>
            </a:pPr>
            <a:r>
              <a:rPr kumimoji="1" lang="zh-CN" altLang="en-US" sz="1800" dirty="0"/>
              <a:t>如果限定先和</a:t>
            </a:r>
            <a:r>
              <a:rPr kumimoji="1" lang="en-US" altLang="zh-CN" sz="1800" dirty="0"/>
              <a:t>4</a:t>
            </a:r>
            <a:r>
              <a:rPr kumimoji="1" lang="zh-CN" altLang="en-US" sz="1800" dirty="0"/>
              <a:t>比较，再进行折半查找。</a:t>
            </a:r>
            <a:endParaRPr kumimoji="1" lang="en-US" altLang="zh-CN" sz="1800" dirty="0"/>
          </a:p>
          <a:p>
            <a:pPr marL="285750" indent="-285750">
              <a:buFont typeface="Arial" panose="020B0604020202020204" pitchFamily="34" charset="0"/>
              <a:buChar char="•"/>
            </a:pPr>
            <a:endParaRPr kumimoji="1" lang="en-US" altLang="zh-CN" sz="1800" dirty="0"/>
          </a:p>
        </p:txBody>
      </p:sp>
      <p:pic>
        <p:nvPicPr>
          <p:cNvPr id="4" name="图片 3">
            <a:extLst>
              <a:ext uri="{FF2B5EF4-FFF2-40B4-BE49-F238E27FC236}">
                <a16:creationId xmlns:a16="http://schemas.microsoft.com/office/drawing/2014/main" id="{FDE9C738-1EFC-4249-82E7-BC4162120F69}"/>
              </a:ext>
            </a:extLst>
          </p:cNvPr>
          <p:cNvPicPr>
            <a:picLocks noChangeAspect="1"/>
          </p:cNvPicPr>
          <p:nvPr/>
        </p:nvPicPr>
        <p:blipFill>
          <a:blip r:embed="rId2"/>
          <a:stretch>
            <a:fillRect/>
          </a:stretch>
        </p:blipFill>
        <p:spPr>
          <a:xfrm>
            <a:off x="5561103" y="275769"/>
            <a:ext cx="3375477" cy="1746561"/>
          </a:xfrm>
          <a:prstGeom prst="rect">
            <a:avLst/>
          </a:prstGeom>
        </p:spPr>
      </p:pic>
      <p:pic>
        <p:nvPicPr>
          <p:cNvPr id="5" name="图片 4">
            <a:extLst>
              <a:ext uri="{FF2B5EF4-FFF2-40B4-BE49-F238E27FC236}">
                <a16:creationId xmlns:a16="http://schemas.microsoft.com/office/drawing/2014/main" id="{0040E164-3033-4D49-B52A-CDCDE93B9846}"/>
              </a:ext>
            </a:extLst>
          </p:cNvPr>
          <p:cNvPicPr>
            <a:picLocks noChangeAspect="1"/>
          </p:cNvPicPr>
          <p:nvPr/>
        </p:nvPicPr>
        <p:blipFill>
          <a:blip r:embed="rId3"/>
          <a:stretch>
            <a:fillRect/>
          </a:stretch>
        </p:blipFill>
        <p:spPr>
          <a:xfrm>
            <a:off x="622300" y="2584340"/>
            <a:ext cx="7899400" cy="749300"/>
          </a:xfrm>
          <a:prstGeom prst="rect">
            <a:avLst/>
          </a:prstGeom>
        </p:spPr>
      </p:pic>
      <p:pic>
        <p:nvPicPr>
          <p:cNvPr id="6" name="图片 5">
            <a:extLst>
              <a:ext uri="{FF2B5EF4-FFF2-40B4-BE49-F238E27FC236}">
                <a16:creationId xmlns:a16="http://schemas.microsoft.com/office/drawing/2014/main" id="{71C19F8D-BD6C-2C4B-9011-5F7844497952}"/>
              </a:ext>
            </a:extLst>
          </p:cNvPr>
          <p:cNvPicPr>
            <a:picLocks noChangeAspect="1"/>
          </p:cNvPicPr>
          <p:nvPr/>
        </p:nvPicPr>
        <p:blipFill>
          <a:blip r:embed="rId4"/>
          <a:stretch>
            <a:fillRect/>
          </a:stretch>
        </p:blipFill>
        <p:spPr>
          <a:xfrm>
            <a:off x="495300" y="4634993"/>
            <a:ext cx="8026400" cy="787400"/>
          </a:xfrm>
          <a:prstGeom prst="rect">
            <a:avLst/>
          </a:prstGeom>
        </p:spPr>
      </p:pic>
    </p:spTree>
    <p:extLst>
      <p:ext uri="{BB962C8B-B14F-4D97-AF65-F5344CB8AC3E}">
        <p14:creationId xmlns:p14="http://schemas.microsoft.com/office/powerpoint/2010/main" val="3673894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A1C0E-F5ED-F642-98F8-9D73CA9BDBFC}"/>
              </a:ext>
            </a:extLst>
          </p:cNvPr>
          <p:cNvSpPr>
            <a:spLocks noGrp="1"/>
          </p:cNvSpPr>
          <p:nvPr>
            <p:ph type="title"/>
          </p:nvPr>
        </p:nvSpPr>
        <p:spPr>
          <a:xfrm>
            <a:off x="390907" y="448056"/>
            <a:ext cx="6735107" cy="640080"/>
          </a:xfrm>
        </p:spPr>
        <p:txBody>
          <a:bodyPr/>
          <a:lstStyle/>
          <a:p>
            <a:r>
              <a:rPr kumimoji="1" lang="zh-CN" altLang="en-US" dirty="0"/>
              <a:t>静态最优查找树</a:t>
            </a:r>
          </a:p>
        </p:txBody>
      </p:sp>
      <p:sp>
        <p:nvSpPr>
          <p:cNvPr id="3" name="内容占位符 2">
            <a:extLst>
              <a:ext uri="{FF2B5EF4-FFF2-40B4-BE49-F238E27FC236}">
                <a16:creationId xmlns:a16="http://schemas.microsoft.com/office/drawing/2014/main" id="{1F33594C-9881-B04A-8155-FC00DF57BAA1}"/>
              </a:ext>
            </a:extLst>
          </p:cNvPr>
          <p:cNvSpPr>
            <a:spLocks noGrp="1"/>
          </p:cNvSpPr>
          <p:nvPr>
            <p:ph sz="quarter" idx="10"/>
          </p:nvPr>
        </p:nvSpPr>
        <p:spPr>
          <a:xfrm>
            <a:off x="404622" y="1435608"/>
            <a:ext cx="8066716" cy="3977640"/>
          </a:xfrm>
        </p:spPr>
        <p:txBody>
          <a:bodyPr>
            <a:normAutofit/>
          </a:bodyPr>
          <a:lstStyle/>
          <a:p>
            <a:pPr marL="285750" indent="-285750">
              <a:buFont typeface="Arial" panose="020B0604020202020204" pitchFamily="34" charset="0"/>
              <a:buChar char="•"/>
            </a:pPr>
            <a:r>
              <a:rPr kumimoji="1" lang="zh-CN" altLang="en-US" sz="1800" dirty="0"/>
              <a:t>带权内路径长度之和</a:t>
            </a:r>
            <a:r>
              <a:rPr kumimoji="1" lang="en-US" altLang="zh-CN" sz="1800" dirty="0"/>
              <a:t>PH</a:t>
            </a:r>
            <a:r>
              <a:rPr kumimoji="1" lang="zh-CN" altLang="en-US" sz="1800" dirty="0"/>
              <a:t>，</a:t>
            </a:r>
            <a:r>
              <a:rPr kumimoji="1" lang="en-US" altLang="zh-CN" sz="1800" dirty="0"/>
              <a:t>P</a:t>
            </a:r>
            <a:r>
              <a:rPr kumimoji="1" lang="zh-CN" altLang="en-US" sz="1800" dirty="0"/>
              <a:t>为查找的概率，</a:t>
            </a:r>
            <a:r>
              <a:rPr kumimoji="1" lang="en-US" altLang="zh-CN" sz="1800" dirty="0"/>
              <a:t>H</a:t>
            </a:r>
            <a:r>
              <a:rPr kumimoji="1" lang="zh-CN" altLang="en-US" sz="1800" dirty="0"/>
              <a:t>为节点的层数（高度）</a:t>
            </a:r>
            <a:endParaRPr kumimoji="1" lang="en-US" altLang="zh-CN" sz="1800" dirty="0"/>
          </a:p>
          <a:p>
            <a:pPr marL="285750" indent="-285750">
              <a:buFont typeface="Arial" panose="020B0604020202020204" pitchFamily="34" charset="0"/>
              <a:buChar char="•"/>
            </a:pPr>
            <a:endParaRPr kumimoji="1" lang="en-US" altLang="zh-CN" sz="1800" dirty="0"/>
          </a:p>
          <a:p>
            <a:pPr marL="285750" indent="-285750">
              <a:buFont typeface="Arial" panose="020B0604020202020204" pitchFamily="34" charset="0"/>
              <a:buChar char="•"/>
            </a:pPr>
            <a:endParaRPr kumimoji="1" lang="en-US" altLang="zh-CN" sz="1800" dirty="0"/>
          </a:p>
          <a:p>
            <a:pPr marL="285750" indent="-285750">
              <a:buFont typeface="Arial" panose="020B0604020202020204" pitchFamily="34" charset="0"/>
              <a:buChar char="•"/>
            </a:pPr>
            <a:r>
              <a:rPr kumimoji="1" lang="en-US" altLang="zh-CN" sz="1800" dirty="0"/>
              <a:t>PH</a:t>
            </a:r>
            <a:r>
              <a:rPr kumimoji="1" lang="zh-CN" altLang="en-US" sz="1800" dirty="0"/>
              <a:t>最小的二叉树为静态最优查找树（</a:t>
            </a:r>
            <a:r>
              <a:rPr kumimoji="1" lang="en-US" altLang="zh-CN" sz="1800" dirty="0"/>
              <a:t>Static</a:t>
            </a:r>
            <a:r>
              <a:rPr kumimoji="1" lang="zh-CN" altLang="en-US" sz="1800" dirty="0"/>
              <a:t> </a:t>
            </a:r>
            <a:r>
              <a:rPr kumimoji="1" lang="en-US" altLang="zh-CN" sz="1800" dirty="0"/>
              <a:t>Optimal</a:t>
            </a:r>
            <a:r>
              <a:rPr kumimoji="1" lang="zh-CN" altLang="en-US" sz="1800" dirty="0"/>
              <a:t> </a:t>
            </a:r>
            <a:r>
              <a:rPr kumimoji="1" lang="en-US" altLang="zh-CN" sz="1800" dirty="0"/>
              <a:t>Search</a:t>
            </a:r>
            <a:r>
              <a:rPr kumimoji="1" lang="zh-CN" altLang="en-US" sz="1800" dirty="0"/>
              <a:t> </a:t>
            </a:r>
            <a:r>
              <a:rPr kumimoji="1" lang="en-US" altLang="zh-CN" sz="1800" dirty="0"/>
              <a:t>Tree</a:t>
            </a:r>
            <a:r>
              <a:rPr kumimoji="1" lang="zh-CN" altLang="en-US" sz="1800" dirty="0"/>
              <a:t>）</a:t>
            </a:r>
            <a:endParaRPr kumimoji="1" lang="en-US" altLang="zh-CN" sz="1800" dirty="0"/>
          </a:p>
          <a:p>
            <a:pPr marL="285750" indent="-285750">
              <a:buFont typeface="Arial" panose="020B0604020202020204" pitchFamily="34" charset="0"/>
              <a:buChar char="•"/>
            </a:pPr>
            <a:endParaRPr kumimoji="1" lang="en-US" altLang="zh-CN" sz="1800" dirty="0"/>
          </a:p>
          <a:p>
            <a:pPr marL="285750" indent="-285750">
              <a:buFont typeface="Arial" panose="020B0604020202020204" pitchFamily="34" charset="0"/>
              <a:buChar char="•"/>
            </a:pPr>
            <a:r>
              <a:rPr kumimoji="1" lang="zh-CN" altLang="en-US" sz="1800" dirty="0"/>
              <a:t>构造静态最优查找树代价太大，本书不作讨论****</a:t>
            </a:r>
          </a:p>
        </p:txBody>
      </p:sp>
      <p:pic>
        <p:nvPicPr>
          <p:cNvPr id="4" name="图片 3">
            <a:extLst>
              <a:ext uri="{FF2B5EF4-FFF2-40B4-BE49-F238E27FC236}">
                <a16:creationId xmlns:a16="http://schemas.microsoft.com/office/drawing/2014/main" id="{73CB2B52-CDA2-A445-974C-ACC41B164C8A}"/>
              </a:ext>
            </a:extLst>
          </p:cNvPr>
          <p:cNvPicPr>
            <a:picLocks noChangeAspect="1"/>
          </p:cNvPicPr>
          <p:nvPr/>
        </p:nvPicPr>
        <p:blipFill>
          <a:blip r:embed="rId2"/>
          <a:stretch>
            <a:fillRect/>
          </a:stretch>
        </p:blipFill>
        <p:spPr>
          <a:xfrm>
            <a:off x="2885965" y="2181773"/>
            <a:ext cx="2489200" cy="812800"/>
          </a:xfrm>
          <a:prstGeom prst="rect">
            <a:avLst/>
          </a:prstGeom>
        </p:spPr>
      </p:pic>
    </p:spTree>
    <p:extLst>
      <p:ext uri="{BB962C8B-B14F-4D97-AF65-F5344CB8AC3E}">
        <p14:creationId xmlns:p14="http://schemas.microsoft.com/office/powerpoint/2010/main" val="232385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查找</a:t>
            </a:r>
          </a:p>
        </p:txBody>
      </p:sp>
      <p:sp>
        <p:nvSpPr>
          <p:cNvPr id="5" name="矩形 4"/>
          <p:cNvSpPr/>
          <p:nvPr/>
        </p:nvSpPr>
        <p:spPr>
          <a:xfrm>
            <a:off x="2626822" y="1822996"/>
            <a:ext cx="4572000" cy="3675750"/>
          </a:xfrm>
          <a:prstGeom prst="rect">
            <a:avLst/>
          </a:prstGeom>
        </p:spPr>
        <p:txBody>
          <a:bodyPr>
            <a:spAutoFit/>
          </a:bodyPr>
          <a:lstStyle/>
          <a:p>
            <a:pPr>
              <a:lnSpc>
                <a:spcPct val="150000"/>
              </a:lnSpc>
            </a:pPr>
            <a:r>
              <a:rPr lang="en-US" altLang="zh-CN" sz="4000" dirty="0"/>
              <a:t>9.1 </a:t>
            </a:r>
            <a:r>
              <a:rPr lang="zh-CN" altLang="en-US" sz="4000" dirty="0"/>
              <a:t>基本概念</a:t>
            </a:r>
          </a:p>
          <a:p>
            <a:pPr>
              <a:lnSpc>
                <a:spcPct val="150000"/>
              </a:lnSpc>
            </a:pPr>
            <a:r>
              <a:rPr lang="en-US" altLang="zh-CN" sz="4000" dirty="0"/>
              <a:t>9.2 </a:t>
            </a:r>
            <a:r>
              <a:rPr lang="zh-CN" altLang="en-US" sz="4000" dirty="0"/>
              <a:t>静态查找表</a:t>
            </a:r>
          </a:p>
          <a:p>
            <a:pPr>
              <a:lnSpc>
                <a:spcPct val="150000"/>
              </a:lnSpc>
            </a:pPr>
            <a:r>
              <a:rPr lang="en-US" altLang="zh-CN" sz="4000" dirty="0"/>
              <a:t>9.3 </a:t>
            </a:r>
            <a:r>
              <a:rPr lang="zh-CN" altLang="en-US" sz="4000" dirty="0"/>
              <a:t>动态查找表</a:t>
            </a:r>
          </a:p>
          <a:p>
            <a:pPr>
              <a:lnSpc>
                <a:spcPct val="150000"/>
              </a:lnSpc>
            </a:pPr>
            <a:r>
              <a:rPr lang="en-US" altLang="zh-CN" sz="4000" dirty="0"/>
              <a:t>9.4 </a:t>
            </a:r>
            <a:r>
              <a:rPr lang="zh-CN" altLang="en-US" sz="4000" dirty="0"/>
              <a:t>哈希表</a:t>
            </a:r>
          </a:p>
        </p:txBody>
      </p:sp>
    </p:spTree>
    <p:extLst>
      <p:ext uri="{BB962C8B-B14F-4D97-AF65-F5344CB8AC3E}">
        <p14:creationId xmlns:p14="http://schemas.microsoft.com/office/powerpoint/2010/main" val="975380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BD5556-C58E-1841-96C6-2E35845EF673}"/>
              </a:ext>
            </a:extLst>
          </p:cNvPr>
          <p:cNvSpPr>
            <a:spLocks noGrp="1"/>
          </p:cNvSpPr>
          <p:nvPr>
            <p:ph type="title"/>
          </p:nvPr>
        </p:nvSpPr>
        <p:spPr/>
        <p:txBody>
          <a:bodyPr/>
          <a:lstStyle/>
          <a:p>
            <a:r>
              <a:rPr kumimoji="1" lang="zh-CN" altLang="en-US" dirty="0"/>
              <a:t>次优查找树</a:t>
            </a:r>
          </a:p>
        </p:txBody>
      </p:sp>
      <p:sp>
        <p:nvSpPr>
          <p:cNvPr id="3" name="内容占位符 2">
            <a:extLst>
              <a:ext uri="{FF2B5EF4-FFF2-40B4-BE49-F238E27FC236}">
                <a16:creationId xmlns:a16="http://schemas.microsoft.com/office/drawing/2014/main" id="{F68137E9-1FAC-9C48-8BC4-C5FF216E312A}"/>
              </a:ext>
            </a:extLst>
          </p:cNvPr>
          <p:cNvSpPr>
            <a:spLocks noGrp="1"/>
          </p:cNvSpPr>
          <p:nvPr>
            <p:ph sz="quarter" idx="10"/>
          </p:nvPr>
        </p:nvSpPr>
        <p:spPr>
          <a:xfrm>
            <a:off x="404622" y="1435608"/>
            <a:ext cx="8297944" cy="3977640"/>
          </a:xfrm>
        </p:spPr>
        <p:txBody>
          <a:bodyPr>
            <a:normAutofit/>
          </a:bodyPr>
          <a:lstStyle/>
          <a:p>
            <a:pPr marL="285750" indent="-285750">
              <a:buFont typeface="Arial" panose="020B0604020202020204" pitchFamily="34" charset="0"/>
              <a:buChar char="•"/>
            </a:pPr>
            <a:r>
              <a:rPr kumimoji="1" lang="en-US" altLang="zh-CN" sz="1800" dirty="0"/>
              <a:t>PH</a:t>
            </a:r>
            <a:r>
              <a:rPr kumimoji="1" lang="zh-CN" altLang="en-US" sz="1800" dirty="0"/>
              <a:t>值近似最小的二叉树为次优查找树（</a:t>
            </a:r>
            <a:r>
              <a:rPr kumimoji="1" lang="en-US" altLang="zh-CN" sz="1800" dirty="0"/>
              <a:t>Nearly</a:t>
            </a:r>
            <a:r>
              <a:rPr kumimoji="1" lang="zh-CN" altLang="en-US" sz="1800" dirty="0"/>
              <a:t> </a:t>
            </a:r>
            <a:r>
              <a:rPr kumimoji="1" lang="en-US" altLang="zh-CN" sz="1800" dirty="0"/>
              <a:t>Optimal</a:t>
            </a:r>
            <a:r>
              <a:rPr kumimoji="1" lang="zh-CN" altLang="en-US" sz="1800" dirty="0"/>
              <a:t> </a:t>
            </a:r>
            <a:r>
              <a:rPr kumimoji="1" lang="en-US" altLang="zh-CN" sz="1800" dirty="0"/>
              <a:t>Search</a:t>
            </a:r>
            <a:r>
              <a:rPr kumimoji="1" lang="zh-CN" altLang="en-US" sz="1800" dirty="0"/>
              <a:t> </a:t>
            </a:r>
            <a:r>
              <a:rPr kumimoji="1" lang="en-US" altLang="zh-CN" sz="1800" dirty="0"/>
              <a:t>Tree</a:t>
            </a:r>
            <a:r>
              <a:rPr kumimoji="1" lang="zh-CN" altLang="en-US" sz="1800" dirty="0"/>
              <a:t>）</a:t>
            </a:r>
            <a:endParaRPr kumimoji="1" lang="en-US" altLang="zh-CN" sz="1800" dirty="0"/>
          </a:p>
          <a:p>
            <a:pPr marL="285750" indent="-285750">
              <a:buFont typeface="Arial" panose="020B0604020202020204" pitchFamily="34" charset="0"/>
              <a:buChar char="•"/>
            </a:pPr>
            <a:r>
              <a:rPr kumimoji="1" lang="zh-CN" altLang="en-US" sz="1800" dirty="0"/>
              <a:t>如何求解次优查找树？</a:t>
            </a:r>
            <a:endParaRPr kumimoji="1" lang="en-US" altLang="zh-CN" sz="1800" dirty="0"/>
          </a:p>
          <a:p>
            <a:pPr marL="457200" lvl="1" indent="-285750"/>
            <a:r>
              <a:rPr kumimoji="1" lang="zh-CN" altLang="en-US" sz="1800" dirty="0"/>
              <a:t>贪心（</a:t>
            </a:r>
            <a:r>
              <a:rPr kumimoji="1" lang="en-US" altLang="zh-CN" sz="1800" dirty="0"/>
              <a:t>greedy</a:t>
            </a:r>
            <a:r>
              <a:rPr kumimoji="1" lang="zh-CN" altLang="en-US" sz="1800" dirty="0"/>
              <a:t> </a:t>
            </a:r>
            <a:r>
              <a:rPr kumimoji="1" lang="en-US" altLang="zh-CN" sz="1800" dirty="0"/>
              <a:t>algorithm</a:t>
            </a:r>
            <a:r>
              <a:rPr kumimoji="1" lang="zh-CN" altLang="en-US" sz="1800" dirty="0"/>
              <a:t>） </a:t>
            </a:r>
            <a:r>
              <a:rPr kumimoji="1" lang="en-US" altLang="zh-CN" sz="1800" dirty="0"/>
              <a:t>+</a:t>
            </a:r>
            <a:r>
              <a:rPr kumimoji="1" lang="zh-CN" altLang="en-US" sz="1800" dirty="0"/>
              <a:t> 递归 （</a:t>
            </a:r>
            <a:r>
              <a:rPr kumimoji="1" lang="en-US" altLang="zh-CN" sz="1800" dirty="0"/>
              <a:t>recursive</a:t>
            </a:r>
            <a:r>
              <a:rPr kumimoji="1" lang="zh-CN" altLang="en-US" sz="1800" dirty="0"/>
              <a:t> </a:t>
            </a:r>
            <a:r>
              <a:rPr kumimoji="1" lang="en-US" altLang="zh-CN" sz="1800" dirty="0"/>
              <a:t>function</a:t>
            </a:r>
            <a:r>
              <a:rPr kumimoji="1" lang="zh-CN" altLang="en-US" sz="1800" dirty="0"/>
              <a:t>）</a:t>
            </a:r>
            <a:endParaRPr kumimoji="1" lang="en-US" altLang="zh-CN" sz="1800" dirty="0"/>
          </a:p>
          <a:p>
            <a:pPr marL="457200" lvl="1" indent="-285750"/>
            <a:r>
              <a:rPr kumimoji="1" lang="zh-CN" altLang="en-US" sz="1800" dirty="0"/>
              <a:t>寻找一个结点作为根节点，使得左右子树权值总和之差最小，并对左右子树递归的进行上述操作。</a:t>
            </a:r>
            <a:endParaRPr kumimoji="1" lang="en-US" altLang="zh-CN" sz="1800" dirty="0"/>
          </a:p>
          <a:p>
            <a:pPr marL="285750" indent="-285750">
              <a:buFont typeface="Arial" panose="020B0604020202020204" pitchFamily="34" charset="0"/>
              <a:buChar char="•"/>
            </a:pPr>
            <a:endParaRPr kumimoji="1" lang="zh-CN" altLang="en-US" sz="1800" dirty="0"/>
          </a:p>
        </p:txBody>
      </p:sp>
      <p:pic>
        <p:nvPicPr>
          <p:cNvPr id="4" name="图片 3">
            <a:extLst>
              <a:ext uri="{FF2B5EF4-FFF2-40B4-BE49-F238E27FC236}">
                <a16:creationId xmlns:a16="http://schemas.microsoft.com/office/drawing/2014/main" id="{8D3AF616-A27E-314D-92B1-BC4589346EF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Lst>
          </a:blip>
          <a:srcRect b="9471"/>
          <a:stretch/>
        </p:blipFill>
        <p:spPr>
          <a:xfrm>
            <a:off x="2768600" y="4573954"/>
            <a:ext cx="3606800" cy="839294"/>
          </a:xfrm>
          <a:prstGeom prst="rect">
            <a:avLst/>
          </a:prstGeom>
        </p:spPr>
      </p:pic>
    </p:spTree>
    <p:extLst>
      <p:ext uri="{BB962C8B-B14F-4D97-AF65-F5344CB8AC3E}">
        <p14:creationId xmlns:p14="http://schemas.microsoft.com/office/powerpoint/2010/main" val="3503979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15217B-03B2-4944-96BB-3E2A0692C9C0}"/>
              </a:ext>
            </a:extLst>
          </p:cNvPr>
          <p:cNvSpPr>
            <a:spLocks noGrp="1"/>
          </p:cNvSpPr>
          <p:nvPr>
            <p:ph type="title"/>
          </p:nvPr>
        </p:nvSpPr>
        <p:spPr/>
        <p:txBody>
          <a:bodyPr/>
          <a:lstStyle/>
          <a:p>
            <a:r>
              <a:rPr kumimoji="1" lang="zh-CN" altLang="en-US" dirty="0"/>
              <a:t>次优查找树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318917D-5D6E-794C-BFF0-064A0339FFA5}"/>
                  </a:ext>
                </a:extLst>
              </p:cNvPr>
              <p:cNvSpPr>
                <a:spLocks noGrp="1"/>
              </p:cNvSpPr>
              <p:nvPr>
                <p:ph sz="quarter" idx="10"/>
              </p:nvPr>
            </p:nvSpPr>
            <p:spPr>
              <a:xfrm>
                <a:off x="404622" y="1435608"/>
                <a:ext cx="8182330" cy="3977640"/>
              </a:xfrm>
            </p:spPr>
            <p:txBody>
              <a:bodyPr>
                <a:normAutofit/>
              </a:bodyPr>
              <a:lstStyle/>
              <a:p>
                <a:pPr marL="457200" indent="-457200">
                  <a:buFont typeface="Arial" panose="020B0604020202020204" pitchFamily="34" charset="0"/>
                  <a:buChar char="•"/>
                </a:pPr>
                <a:r>
                  <a:rPr kumimoji="1" lang="zh-CN" altLang="en-US" sz="2800" dirty="0"/>
                  <a:t>快速计算</a:t>
                </a:r>
                <a14:m>
                  <m:oMath xmlns:m="http://schemas.openxmlformats.org/officeDocument/2006/math">
                    <m:r>
                      <a:rPr kumimoji="1" lang="zh-CN" altLang="en-US" sz="2800" i="1" smtClean="0">
                        <a:latin typeface="Cambria Math" panose="02040503050406030204" pitchFamily="18" charset="0"/>
                      </a:rPr>
                      <m:t>∆</m:t>
                    </m:r>
                    <m:sSub>
                      <m:sSubPr>
                        <m:ctrlPr>
                          <a:rPr kumimoji="1" lang="en-US" altLang="zh-CN" sz="2800" i="1" smtClean="0">
                            <a:latin typeface="Cambria Math" panose="02040503050406030204" pitchFamily="18" charset="0"/>
                          </a:rPr>
                        </m:ctrlPr>
                      </m:sSubPr>
                      <m:e>
                        <m:r>
                          <a:rPr kumimoji="1" lang="en-US" altLang="zh-CN" sz="2800" b="0" i="1" smtClean="0">
                            <a:latin typeface="Cambria Math" panose="02040503050406030204" pitchFamily="18" charset="0"/>
                          </a:rPr>
                          <m:t>𝑃</m:t>
                        </m:r>
                      </m:e>
                      <m:sub>
                        <m:r>
                          <a:rPr kumimoji="1" lang="en-US" altLang="zh-CN" sz="2800" b="0" i="1" smtClean="0">
                            <a:latin typeface="Cambria Math" panose="02040503050406030204" pitchFamily="18" charset="0"/>
                          </a:rPr>
                          <m:t>𝑖</m:t>
                        </m:r>
                      </m:sub>
                    </m:sSub>
                  </m:oMath>
                </a14:m>
                <a:endParaRPr kumimoji="1" lang="en-US" altLang="zh-CN" sz="2800" b="0" dirty="0"/>
              </a:p>
              <a:p>
                <a:pPr marL="457200" indent="-457200">
                  <a:buFont typeface="Arial" panose="020B0604020202020204" pitchFamily="34" charset="0"/>
                  <a:buChar char="•"/>
                </a:pPr>
                <a:r>
                  <a:rPr kumimoji="1" lang="zh-CN" altLang="en-US" sz="2800" dirty="0"/>
                  <a:t>累计权值和</a:t>
                </a:r>
              </a:p>
            </p:txBody>
          </p:sp>
        </mc:Choice>
        <mc:Fallback xmlns="">
          <p:sp>
            <p:nvSpPr>
              <p:cNvPr id="3" name="内容占位符 2">
                <a:extLst>
                  <a:ext uri="{FF2B5EF4-FFF2-40B4-BE49-F238E27FC236}">
                    <a16:creationId xmlns:a16="http://schemas.microsoft.com/office/drawing/2014/main" id="{9318917D-5D6E-794C-BFF0-064A0339FFA5}"/>
                  </a:ext>
                </a:extLst>
              </p:cNvPr>
              <p:cNvSpPr>
                <a:spLocks noGrp="1" noRot="1" noChangeAspect="1" noMove="1" noResize="1" noEditPoints="1" noAdjustHandles="1" noChangeArrowheads="1" noChangeShapeType="1" noTextEdit="1"/>
              </p:cNvSpPr>
              <p:nvPr>
                <p:ph sz="quarter" idx="10"/>
              </p:nvPr>
            </p:nvSpPr>
            <p:spPr>
              <a:xfrm>
                <a:off x="404622" y="1435608"/>
                <a:ext cx="8182330" cy="3977640"/>
              </a:xfrm>
              <a:blipFill>
                <a:blip r:embed="rId2"/>
                <a:stretch>
                  <a:fillRect l="-1238"/>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5C5FE004-2CEC-AE45-AFC1-88EBDD0E775F}"/>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3926490" y="2294128"/>
            <a:ext cx="2001345" cy="837297"/>
          </a:xfrm>
          <a:prstGeom prst="rect">
            <a:avLst/>
          </a:prstGeom>
        </p:spPr>
      </p:pic>
      <p:pic>
        <p:nvPicPr>
          <p:cNvPr id="5" name="图片 4">
            <a:extLst>
              <a:ext uri="{FF2B5EF4-FFF2-40B4-BE49-F238E27FC236}">
                <a16:creationId xmlns:a16="http://schemas.microsoft.com/office/drawing/2014/main" id="{DD5B56B7-1D81-2944-91B4-CD4A193891EC}"/>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Lst>
          </a:blip>
          <a:stretch>
            <a:fillRect/>
          </a:stretch>
        </p:blipFill>
        <p:spPr>
          <a:xfrm>
            <a:off x="2089557" y="3568920"/>
            <a:ext cx="4964885" cy="2399205"/>
          </a:xfrm>
          <a:prstGeom prst="rect">
            <a:avLst/>
          </a:prstGeom>
        </p:spPr>
      </p:pic>
    </p:spTree>
    <p:extLst>
      <p:ext uri="{BB962C8B-B14F-4D97-AF65-F5344CB8AC3E}">
        <p14:creationId xmlns:p14="http://schemas.microsoft.com/office/powerpoint/2010/main" val="2899910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15058B-81DD-2841-9B98-CE6D3A44E949}"/>
              </a:ext>
            </a:extLst>
          </p:cNvPr>
          <p:cNvSpPr>
            <a:spLocks noGrp="1"/>
          </p:cNvSpPr>
          <p:nvPr>
            <p:ph type="title"/>
          </p:nvPr>
        </p:nvSpPr>
        <p:spPr/>
        <p:txBody>
          <a:bodyPr/>
          <a:lstStyle/>
          <a:p>
            <a:r>
              <a:rPr kumimoji="1" lang="zh-CN" altLang="en-US" dirty="0"/>
              <a:t>次优查找树</a:t>
            </a:r>
          </a:p>
        </p:txBody>
      </p:sp>
      <p:sp>
        <p:nvSpPr>
          <p:cNvPr id="3" name="内容占位符 2">
            <a:extLst>
              <a:ext uri="{FF2B5EF4-FFF2-40B4-BE49-F238E27FC236}">
                <a16:creationId xmlns:a16="http://schemas.microsoft.com/office/drawing/2014/main" id="{98D246C3-3FD4-C64B-9632-C8126F930972}"/>
              </a:ext>
            </a:extLst>
          </p:cNvPr>
          <p:cNvSpPr>
            <a:spLocks noGrp="1"/>
          </p:cNvSpPr>
          <p:nvPr>
            <p:ph sz="quarter" idx="10"/>
          </p:nvPr>
        </p:nvSpPr>
        <p:spPr/>
        <p:txBody>
          <a:bodyPr/>
          <a:lstStyle/>
          <a:p>
            <a:endParaRPr kumimoji="1" lang="zh-CN" altLang="en-US"/>
          </a:p>
        </p:txBody>
      </p:sp>
      <p:pic>
        <p:nvPicPr>
          <p:cNvPr id="4" name="图片 3">
            <a:extLst>
              <a:ext uri="{FF2B5EF4-FFF2-40B4-BE49-F238E27FC236}">
                <a16:creationId xmlns:a16="http://schemas.microsoft.com/office/drawing/2014/main" id="{C4805F02-FF87-1E46-BC9A-0C2B0CD81A85}"/>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 y="1435608"/>
            <a:ext cx="9139847" cy="4636800"/>
          </a:xfrm>
          <a:prstGeom prst="rect">
            <a:avLst/>
          </a:prstGeom>
        </p:spPr>
      </p:pic>
    </p:spTree>
    <p:extLst>
      <p:ext uri="{BB962C8B-B14F-4D97-AF65-F5344CB8AC3E}">
        <p14:creationId xmlns:p14="http://schemas.microsoft.com/office/powerpoint/2010/main" val="2966164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动态查找表</a:t>
            </a:r>
          </a:p>
        </p:txBody>
      </p:sp>
      <p:sp>
        <p:nvSpPr>
          <p:cNvPr id="4" name="矩形 3"/>
          <p:cNvSpPr/>
          <p:nvPr/>
        </p:nvSpPr>
        <p:spPr>
          <a:xfrm>
            <a:off x="1727200" y="2433997"/>
            <a:ext cx="5905500" cy="1311706"/>
          </a:xfrm>
          <a:prstGeom prst="rect">
            <a:avLst/>
          </a:prstGeom>
        </p:spPr>
        <p:txBody>
          <a:bodyPr wrap="square">
            <a:spAutoFit/>
          </a:bodyPr>
          <a:lstStyle/>
          <a:p>
            <a:pPr algn="ctr">
              <a:lnSpc>
                <a:spcPct val="150000"/>
              </a:lnSpc>
              <a:spcBef>
                <a:spcPct val="0"/>
              </a:spcBef>
            </a:pPr>
            <a:r>
              <a:rPr lang="zh-CN" altLang="en-US" sz="2800" dirty="0">
                <a:solidFill>
                  <a:srgbClr val="006600"/>
                </a:solidFill>
                <a:latin typeface="微软雅黑 Light" panose="020B0502040204020203" pitchFamily="34" charset="-122"/>
                <a:ea typeface="微软雅黑 Light" panose="020B0502040204020203" pitchFamily="34" charset="-122"/>
              </a:rPr>
              <a:t>表的结构是在查找过程中动态生成的（插入操作）</a:t>
            </a:r>
          </a:p>
        </p:txBody>
      </p:sp>
    </p:spTree>
    <p:extLst>
      <p:ext uri="{BB962C8B-B14F-4D97-AF65-F5344CB8AC3E}">
        <p14:creationId xmlns:p14="http://schemas.microsoft.com/office/powerpoint/2010/main" val="1945899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二叉排序树（二叉查找树）</a:t>
            </a:r>
          </a:p>
        </p:txBody>
      </p:sp>
      <p:sp>
        <p:nvSpPr>
          <p:cNvPr id="4" name="Text Box 2"/>
          <p:cNvSpPr txBox="1">
            <a:spLocks noChangeArrowheads="1"/>
          </p:cNvSpPr>
          <p:nvPr/>
        </p:nvSpPr>
        <p:spPr bwMode="auto">
          <a:xfrm>
            <a:off x="247650" y="2871919"/>
            <a:ext cx="83375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A50021"/>
                </a:solidFill>
                <a:latin typeface="微软雅黑 Light" panose="020B0502040204020203" pitchFamily="34" charset="-122"/>
                <a:ea typeface="微软雅黑 Light" panose="020B0502040204020203" pitchFamily="34" charset="-122"/>
              </a:rPr>
              <a:t>（</a:t>
            </a:r>
            <a:r>
              <a:rPr lang="en-US" altLang="zh-CN" sz="2400" dirty="0">
                <a:solidFill>
                  <a:srgbClr val="A50021"/>
                </a:solidFill>
                <a:latin typeface="微软雅黑 Light" panose="020B0502040204020203" pitchFamily="34" charset="-122"/>
                <a:ea typeface="微软雅黑 Light" panose="020B0502040204020203" pitchFamily="34" charset="-122"/>
              </a:rPr>
              <a:t>1</a:t>
            </a:r>
            <a:r>
              <a:rPr lang="zh-CN" altLang="en-US" sz="2400" dirty="0">
                <a:solidFill>
                  <a:srgbClr val="A50021"/>
                </a:solidFill>
                <a:latin typeface="微软雅黑 Light" panose="020B0502040204020203" pitchFamily="34" charset="-122"/>
                <a:ea typeface="微软雅黑 Light" panose="020B0502040204020203" pitchFamily="34" charset="-122"/>
              </a:rPr>
              <a:t>）若它的左子树不空，则左子树上</a:t>
            </a:r>
            <a:r>
              <a:rPr lang="zh-CN" altLang="en-US" sz="2400" dirty="0">
                <a:solidFill>
                  <a:srgbClr val="0000FF"/>
                </a:solidFill>
                <a:latin typeface="微软雅黑 Light" panose="020B0502040204020203" pitchFamily="34" charset="-122"/>
                <a:ea typeface="微软雅黑 Light" panose="020B0502040204020203" pitchFamily="34" charset="-122"/>
              </a:rPr>
              <a:t>所有</a:t>
            </a:r>
            <a:r>
              <a:rPr lang="zh-CN" altLang="en-US" sz="2400" dirty="0">
                <a:solidFill>
                  <a:srgbClr val="A50021"/>
                </a:solidFill>
                <a:latin typeface="微软雅黑 Light" panose="020B0502040204020203" pitchFamily="34" charset="-122"/>
                <a:ea typeface="微软雅黑 Light" panose="020B0502040204020203" pitchFamily="34" charset="-122"/>
              </a:rPr>
              <a:t>结点的值</a:t>
            </a:r>
            <a:r>
              <a:rPr lang="zh-CN" altLang="en-US" sz="2400" dirty="0">
                <a:solidFill>
                  <a:srgbClr val="0000FF"/>
                </a:solidFill>
                <a:latin typeface="微软雅黑 Light" panose="020B0502040204020203" pitchFamily="34" charset="-122"/>
                <a:ea typeface="微软雅黑 Light" panose="020B0502040204020203" pitchFamily="34" charset="-122"/>
              </a:rPr>
              <a:t>均小于</a:t>
            </a:r>
            <a:r>
              <a:rPr lang="zh-CN" altLang="en-US" sz="2400" dirty="0">
                <a:solidFill>
                  <a:srgbClr val="A50021"/>
                </a:solidFill>
                <a:latin typeface="微软雅黑 Light" panose="020B0502040204020203" pitchFamily="34" charset="-122"/>
                <a:ea typeface="微软雅黑 Light" panose="020B0502040204020203" pitchFamily="34" charset="-122"/>
              </a:rPr>
              <a:t>根结点的值；</a:t>
            </a:r>
            <a:endParaRPr lang="zh-CN" altLang="en-US" sz="2400" dirty="0">
              <a:latin typeface="微软雅黑 Light" panose="020B0502040204020203" pitchFamily="34" charset="-122"/>
              <a:ea typeface="微软雅黑 Light" panose="020B0502040204020203" pitchFamily="34" charset="-122"/>
            </a:endParaRPr>
          </a:p>
        </p:txBody>
      </p:sp>
      <p:sp>
        <p:nvSpPr>
          <p:cNvPr id="5" name="Text Box 4"/>
          <p:cNvSpPr txBox="1">
            <a:spLocks noChangeArrowheads="1"/>
          </p:cNvSpPr>
          <p:nvPr/>
        </p:nvSpPr>
        <p:spPr bwMode="auto">
          <a:xfrm>
            <a:off x="393700" y="1490663"/>
            <a:ext cx="838200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dirty="0">
                <a:latin typeface="微软雅黑 Light" panose="020B0502040204020203" pitchFamily="34" charset="-122"/>
                <a:ea typeface="微软雅黑 Light" panose="020B0502040204020203" pitchFamily="34" charset="-122"/>
              </a:rPr>
              <a:t>     </a:t>
            </a:r>
            <a:r>
              <a:rPr lang="zh-CN" altLang="en-US" sz="2400" dirty="0">
                <a:solidFill>
                  <a:srgbClr val="A50021"/>
                </a:solidFill>
                <a:latin typeface="微软雅黑 Light" panose="020B0502040204020203" pitchFamily="34" charset="-122"/>
                <a:ea typeface="微软雅黑 Light" panose="020B0502040204020203" pitchFamily="34" charset="-122"/>
              </a:rPr>
              <a:t>二叉排序树</a:t>
            </a:r>
            <a:r>
              <a:rPr lang="zh-CN" altLang="en-US" sz="2400" dirty="0">
                <a:solidFill>
                  <a:srgbClr val="0000FF"/>
                </a:solidFill>
                <a:latin typeface="微软雅黑 Light" panose="020B0502040204020203" pitchFamily="34" charset="-122"/>
                <a:ea typeface="微软雅黑 Light" panose="020B0502040204020203" pitchFamily="34" charset="-122"/>
              </a:rPr>
              <a:t>或者是一棵空树；或者是具有如下特性的二叉树：</a:t>
            </a:r>
          </a:p>
        </p:txBody>
      </p:sp>
      <p:sp>
        <p:nvSpPr>
          <p:cNvPr id="6" name="Text Box 5"/>
          <p:cNvSpPr txBox="1">
            <a:spLocks noChangeArrowheads="1"/>
          </p:cNvSpPr>
          <p:nvPr/>
        </p:nvSpPr>
        <p:spPr bwMode="auto">
          <a:xfrm>
            <a:off x="222250" y="5508757"/>
            <a:ext cx="8362950"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zh-CN" altLang="en-US" sz="2400" dirty="0">
                <a:solidFill>
                  <a:srgbClr val="A50021"/>
                </a:solidFill>
                <a:latin typeface="微软雅黑 Light" panose="020B0502040204020203" pitchFamily="34" charset="-122"/>
                <a:ea typeface="微软雅黑 Light" panose="020B0502040204020203" pitchFamily="34" charset="-122"/>
              </a:rPr>
              <a:t>（</a:t>
            </a:r>
            <a:r>
              <a:rPr lang="en-US" altLang="zh-CN" sz="2400" dirty="0">
                <a:solidFill>
                  <a:srgbClr val="A50021"/>
                </a:solidFill>
                <a:latin typeface="微软雅黑 Light" panose="020B0502040204020203" pitchFamily="34" charset="-122"/>
                <a:ea typeface="微软雅黑 Light" panose="020B0502040204020203" pitchFamily="34" charset="-122"/>
              </a:rPr>
              <a:t>3</a:t>
            </a:r>
            <a:r>
              <a:rPr lang="zh-CN" altLang="en-US" sz="2400" dirty="0">
                <a:solidFill>
                  <a:srgbClr val="A50021"/>
                </a:solidFill>
                <a:latin typeface="微软雅黑 Light" panose="020B0502040204020203" pitchFamily="34" charset="-122"/>
                <a:ea typeface="微软雅黑 Light" panose="020B0502040204020203" pitchFamily="34" charset="-122"/>
              </a:rPr>
              <a:t>）它的左、右子树</a:t>
            </a:r>
            <a:r>
              <a:rPr lang="zh-CN" altLang="en-US" sz="2400" dirty="0">
                <a:solidFill>
                  <a:srgbClr val="0000FF"/>
                </a:solidFill>
                <a:latin typeface="微软雅黑 Light" panose="020B0502040204020203" pitchFamily="34" charset="-122"/>
                <a:ea typeface="微软雅黑 Light" panose="020B0502040204020203" pitchFamily="34" charset="-122"/>
              </a:rPr>
              <a:t>也都</a:t>
            </a:r>
            <a:r>
              <a:rPr lang="zh-CN" altLang="en-US" sz="2400" dirty="0">
                <a:solidFill>
                  <a:srgbClr val="A50021"/>
                </a:solidFill>
                <a:latin typeface="微软雅黑 Light" panose="020B0502040204020203" pitchFamily="34" charset="-122"/>
                <a:ea typeface="微软雅黑 Light" panose="020B0502040204020203" pitchFamily="34" charset="-122"/>
              </a:rPr>
              <a:t>分别</a:t>
            </a:r>
            <a:r>
              <a:rPr lang="zh-CN" altLang="en-US" sz="2400" dirty="0">
                <a:solidFill>
                  <a:srgbClr val="0000FF"/>
                </a:solidFill>
                <a:latin typeface="微软雅黑 Light" panose="020B0502040204020203" pitchFamily="34" charset="-122"/>
                <a:ea typeface="微软雅黑 Light" panose="020B0502040204020203" pitchFamily="34" charset="-122"/>
              </a:rPr>
              <a:t>是二叉排序树</a:t>
            </a:r>
            <a:r>
              <a:rPr lang="zh-CN" altLang="en-US" sz="2400" dirty="0">
                <a:latin typeface="微软雅黑 Light" panose="020B0502040204020203" pitchFamily="34" charset="-122"/>
                <a:ea typeface="微软雅黑 Light" panose="020B0502040204020203" pitchFamily="34" charset="-122"/>
              </a:rPr>
              <a:t>。</a:t>
            </a:r>
          </a:p>
        </p:txBody>
      </p:sp>
      <p:sp>
        <p:nvSpPr>
          <p:cNvPr id="7" name="Text Box 6"/>
          <p:cNvSpPr txBox="1">
            <a:spLocks noChangeArrowheads="1"/>
          </p:cNvSpPr>
          <p:nvPr/>
        </p:nvSpPr>
        <p:spPr bwMode="auto">
          <a:xfrm>
            <a:off x="247650" y="4145094"/>
            <a:ext cx="8159750" cy="94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zh-CN" altLang="en-US" sz="2400" dirty="0">
                <a:solidFill>
                  <a:srgbClr val="A50021"/>
                </a:solidFill>
                <a:latin typeface="微软雅黑 Light" panose="020B0502040204020203" pitchFamily="34" charset="-122"/>
                <a:ea typeface="微软雅黑 Light" panose="020B0502040204020203" pitchFamily="34" charset="-122"/>
              </a:rPr>
              <a:t>（</a:t>
            </a:r>
            <a:r>
              <a:rPr lang="en-US" altLang="zh-CN" sz="2400" dirty="0">
                <a:solidFill>
                  <a:srgbClr val="A50021"/>
                </a:solidFill>
                <a:latin typeface="微软雅黑 Light" panose="020B0502040204020203" pitchFamily="34" charset="-122"/>
                <a:ea typeface="微软雅黑 Light" panose="020B0502040204020203" pitchFamily="34" charset="-122"/>
              </a:rPr>
              <a:t>2</a:t>
            </a:r>
            <a:r>
              <a:rPr lang="zh-CN" altLang="en-US" sz="2400" dirty="0">
                <a:solidFill>
                  <a:srgbClr val="A50021"/>
                </a:solidFill>
                <a:latin typeface="微软雅黑 Light" panose="020B0502040204020203" pitchFamily="34" charset="-122"/>
                <a:ea typeface="微软雅黑 Light" panose="020B0502040204020203" pitchFamily="34" charset="-122"/>
              </a:rPr>
              <a:t>）若它的右子树不空，则右子树上</a:t>
            </a:r>
            <a:r>
              <a:rPr lang="zh-CN" altLang="en-US" sz="2400" dirty="0">
                <a:solidFill>
                  <a:srgbClr val="0000FF"/>
                </a:solidFill>
                <a:latin typeface="微软雅黑 Light" panose="020B0502040204020203" pitchFamily="34" charset="-122"/>
                <a:ea typeface="微软雅黑 Light" panose="020B0502040204020203" pitchFamily="34" charset="-122"/>
              </a:rPr>
              <a:t>所有</a:t>
            </a:r>
            <a:r>
              <a:rPr lang="zh-CN" altLang="en-US" sz="2400" dirty="0">
                <a:solidFill>
                  <a:srgbClr val="A50021"/>
                </a:solidFill>
                <a:latin typeface="微软雅黑 Light" panose="020B0502040204020203" pitchFamily="34" charset="-122"/>
                <a:ea typeface="微软雅黑 Light" panose="020B0502040204020203" pitchFamily="34" charset="-122"/>
              </a:rPr>
              <a:t>结点的值</a:t>
            </a:r>
            <a:r>
              <a:rPr lang="zh-CN" altLang="en-US" sz="2400" dirty="0">
                <a:solidFill>
                  <a:srgbClr val="0000FF"/>
                </a:solidFill>
                <a:latin typeface="微软雅黑 Light" panose="020B0502040204020203" pitchFamily="34" charset="-122"/>
                <a:ea typeface="微软雅黑 Light" panose="020B0502040204020203" pitchFamily="34" charset="-122"/>
              </a:rPr>
              <a:t>均大于</a:t>
            </a:r>
            <a:r>
              <a:rPr lang="zh-CN" altLang="en-US" sz="2400" dirty="0">
                <a:solidFill>
                  <a:srgbClr val="A50021"/>
                </a:solidFill>
                <a:latin typeface="微软雅黑 Light" panose="020B0502040204020203" pitchFamily="34" charset="-122"/>
                <a:ea typeface="微软雅黑 Light" panose="020B0502040204020203" pitchFamily="34" charset="-122"/>
              </a:rPr>
              <a:t>根结点的值；</a:t>
            </a:r>
            <a:endParaRPr lang="zh-CN" altLang="en-US" sz="2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58144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To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二叉排序树</a:t>
            </a:r>
          </a:p>
        </p:txBody>
      </p:sp>
      <p:sp>
        <p:nvSpPr>
          <p:cNvPr id="3" name="内容占位符 2"/>
          <p:cNvSpPr>
            <a:spLocks noGrp="1"/>
          </p:cNvSpPr>
          <p:nvPr>
            <p:ph sz="quarter" idx="10"/>
          </p:nvPr>
        </p:nvSpPr>
        <p:spPr/>
        <p:txBody>
          <a:bodyPr/>
          <a:lstStyle/>
          <a:p>
            <a:endParaRPr lang="zh-CN" altLang="en-US"/>
          </a:p>
        </p:txBody>
      </p:sp>
      <p:sp>
        <p:nvSpPr>
          <p:cNvPr id="4" name="Oval 2"/>
          <p:cNvSpPr>
            <a:spLocks noChangeArrowheads="1"/>
          </p:cNvSpPr>
          <p:nvPr/>
        </p:nvSpPr>
        <p:spPr bwMode="auto">
          <a:xfrm>
            <a:off x="4343400" y="1554162"/>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4000" dirty="0">
                <a:solidFill>
                  <a:srgbClr val="990033"/>
                </a:solidFill>
                <a:latin typeface="微软雅黑 Light" panose="020B0502040204020203" pitchFamily="34" charset="-122"/>
                <a:ea typeface="微软雅黑 Light" panose="020B0502040204020203" pitchFamily="34" charset="-122"/>
              </a:rPr>
              <a:t>50</a:t>
            </a:r>
            <a:endParaRPr lang="en-US" altLang="zh-CN" sz="2400" dirty="0">
              <a:latin typeface="微软雅黑 Light" panose="020B0502040204020203" pitchFamily="34" charset="-122"/>
              <a:ea typeface="微软雅黑 Light" panose="020B0502040204020203" pitchFamily="34" charset="-122"/>
            </a:endParaRPr>
          </a:p>
        </p:txBody>
      </p:sp>
      <p:sp>
        <p:nvSpPr>
          <p:cNvPr id="5" name="Oval 3"/>
          <p:cNvSpPr>
            <a:spLocks noChangeArrowheads="1"/>
          </p:cNvSpPr>
          <p:nvPr/>
        </p:nvSpPr>
        <p:spPr bwMode="auto">
          <a:xfrm>
            <a:off x="2743200" y="2468562"/>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4000" dirty="0">
                <a:solidFill>
                  <a:srgbClr val="990033"/>
                </a:solidFill>
                <a:latin typeface="微软雅黑 Light" panose="020B0502040204020203" pitchFamily="34" charset="-122"/>
                <a:ea typeface="微软雅黑 Light" panose="020B0502040204020203" pitchFamily="34" charset="-122"/>
              </a:rPr>
              <a:t>30</a:t>
            </a:r>
            <a:endParaRPr lang="en-US" altLang="zh-CN" sz="2400" dirty="0">
              <a:latin typeface="微软雅黑 Light" panose="020B0502040204020203" pitchFamily="34" charset="-122"/>
              <a:ea typeface="微软雅黑 Light" panose="020B0502040204020203" pitchFamily="34" charset="-122"/>
            </a:endParaRPr>
          </a:p>
        </p:txBody>
      </p:sp>
      <p:sp>
        <p:nvSpPr>
          <p:cNvPr id="6" name="Oval 4"/>
          <p:cNvSpPr>
            <a:spLocks noChangeArrowheads="1"/>
          </p:cNvSpPr>
          <p:nvPr/>
        </p:nvSpPr>
        <p:spPr bwMode="auto">
          <a:xfrm>
            <a:off x="6096000" y="2468562"/>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4000" dirty="0">
                <a:solidFill>
                  <a:srgbClr val="990033"/>
                </a:solidFill>
                <a:latin typeface="微软雅黑 Light" panose="020B0502040204020203" pitchFamily="34" charset="-122"/>
                <a:ea typeface="微软雅黑 Light" panose="020B0502040204020203" pitchFamily="34" charset="-122"/>
              </a:rPr>
              <a:t>80</a:t>
            </a:r>
            <a:endParaRPr lang="en-US" altLang="zh-CN" sz="2400" dirty="0">
              <a:latin typeface="微软雅黑 Light" panose="020B0502040204020203" pitchFamily="34" charset="-122"/>
              <a:ea typeface="微软雅黑 Light" panose="020B0502040204020203" pitchFamily="34" charset="-122"/>
            </a:endParaRPr>
          </a:p>
        </p:txBody>
      </p:sp>
      <p:sp>
        <p:nvSpPr>
          <p:cNvPr id="7" name="Oval 5"/>
          <p:cNvSpPr>
            <a:spLocks noChangeArrowheads="1"/>
          </p:cNvSpPr>
          <p:nvPr/>
        </p:nvSpPr>
        <p:spPr bwMode="auto">
          <a:xfrm>
            <a:off x="1219200" y="3382962"/>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4000" dirty="0">
                <a:solidFill>
                  <a:srgbClr val="990033"/>
                </a:solidFill>
                <a:latin typeface="微软雅黑 Light" panose="020B0502040204020203" pitchFamily="34" charset="-122"/>
                <a:ea typeface="微软雅黑 Light" panose="020B0502040204020203" pitchFamily="34" charset="-122"/>
              </a:rPr>
              <a:t>20</a:t>
            </a:r>
            <a:endParaRPr lang="en-US" altLang="zh-CN" sz="2400" dirty="0">
              <a:latin typeface="微软雅黑 Light" panose="020B0502040204020203" pitchFamily="34" charset="-122"/>
              <a:ea typeface="微软雅黑 Light" panose="020B0502040204020203" pitchFamily="34" charset="-122"/>
            </a:endParaRPr>
          </a:p>
        </p:txBody>
      </p:sp>
      <p:sp>
        <p:nvSpPr>
          <p:cNvPr id="8" name="Oval 6"/>
          <p:cNvSpPr>
            <a:spLocks noChangeArrowheads="1"/>
          </p:cNvSpPr>
          <p:nvPr/>
        </p:nvSpPr>
        <p:spPr bwMode="auto">
          <a:xfrm>
            <a:off x="7620000" y="3382962"/>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4000" dirty="0">
                <a:solidFill>
                  <a:srgbClr val="990033"/>
                </a:solidFill>
                <a:latin typeface="微软雅黑 Light" panose="020B0502040204020203" pitchFamily="34" charset="-122"/>
                <a:ea typeface="微软雅黑 Light" panose="020B0502040204020203" pitchFamily="34" charset="-122"/>
              </a:rPr>
              <a:t>90</a:t>
            </a:r>
            <a:endParaRPr lang="en-US" altLang="zh-CN" sz="2400" dirty="0">
              <a:latin typeface="微软雅黑 Light" panose="020B0502040204020203" pitchFamily="34" charset="-122"/>
              <a:ea typeface="微软雅黑 Light" panose="020B0502040204020203" pitchFamily="34" charset="-122"/>
            </a:endParaRPr>
          </a:p>
        </p:txBody>
      </p:sp>
      <p:sp>
        <p:nvSpPr>
          <p:cNvPr id="9" name="Oval 7"/>
          <p:cNvSpPr>
            <a:spLocks noChangeArrowheads="1"/>
          </p:cNvSpPr>
          <p:nvPr/>
        </p:nvSpPr>
        <p:spPr bwMode="auto">
          <a:xfrm>
            <a:off x="533400" y="4525962"/>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4000" dirty="0">
                <a:solidFill>
                  <a:srgbClr val="990033"/>
                </a:solidFill>
                <a:latin typeface="微软雅黑 Light" panose="020B0502040204020203" pitchFamily="34" charset="-122"/>
                <a:ea typeface="微软雅黑 Light" panose="020B0502040204020203" pitchFamily="34" charset="-122"/>
              </a:rPr>
              <a:t>10</a:t>
            </a:r>
            <a:endParaRPr lang="en-US" altLang="zh-CN" sz="2400" dirty="0">
              <a:latin typeface="微软雅黑 Light" panose="020B0502040204020203" pitchFamily="34" charset="-122"/>
              <a:ea typeface="微软雅黑 Light" panose="020B0502040204020203" pitchFamily="34" charset="-122"/>
            </a:endParaRPr>
          </a:p>
        </p:txBody>
      </p:sp>
      <p:sp>
        <p:nvSpPr>
          <p:cNvPr id="10" name="Oval 8"/>
          <p:cNvSpPr>
            <a:spLocks noChangeArrowheads="1"/>
          </p:cNvSpPr>
          <p:nvPr/>
        </p:nvSpPr>
        <p:spPr bwMode="auto">
          <a:xfrm>
            <a:off x="6629400" y="4525962"/>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4000" dirty="0">
                <a:solidFill>
                  <a:srgbClr val="990033"/>
                </a:solidFill>
                <a:latin typeface="微软雅黑 Light" panose="020B0502040204020203" pitchFamily="34" charset="-122"/>
                <a:ea typeface="微软雅黑 Light" panose="020B0502040204020203" pitchFamily="34" charset="-122"/>
              </a:rPr>
              <a:t>85</a:t>
            </a:r>
            <a:endParaRPr lang="en-US" altLang="zh-CN" sz="2400" dirty="0">
              <a:latin typeface="微软雅黑 Light" panose="020B0502040204020203" pitchFamily="34" charset="-122"/>
              <a:ea typeface="微软雅黑 Light" panose="020B0502040204020203" pitchFamily="34" charset="-122"/>
            </a:endParaRPr>
          </a:p>
        </p:txBody>
      </p:sp>
      <p:sp>
        <p:nvSpPr>
          <p:cNvPr id="11" name="Oval 9"/>
          <p:cNvSpPr>
            <a:spLocks noChangeArrowheads="1"/>
          </p:cNvSpPr>
          <p:nvPr/>
        </p:nvSpPr>
        <p:spPr bwMode="auto">
          <a:xfrm>
            <a:off x="4343400" y="3382962"/>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4000" dirty="0">
                <a:solidFill>
                  <a:srgbClr val="990033"/>
                </a:solidFill>
                <a:latin typeface="微软雅黑 Light" panose="020B0502040204020203" pitchFamily="34" charset="-122"/>
                <a:ea typeface="微软雅黑 Light" panose="020B0502040204020203" pitchFamily="34" charset="-122"/>
              </a:rPr>
              <a:t>40</a:t>
            </a:r>
            <a:endParaRPr lang="en-US" altLang="zh-CN" sz="2400" dirty="0">
              <a:latin typeface="微软雅黑 Light" panose="020B0502040204020203" pitchFamily="34" charset="-122"/>
              <a:ea typeface="微软雅黑 Light" panose="020B0502040204020203" pitchFamily="34" charset="-122"/>
            </a:endParaRPr>
          </a:p>
        </p:txBody>
      </p:sp>
      <p:sp>
        <p:nvSpPr>
          <p:cNvPr id="12" name="Oval 10"/>
          <p:cNvSpPr>
            <a:spLocks noChangeArrowheads="1"/>
          </p:cNvSpPr>
          <p:nvPr/>
        </p:nvSpPr>
        <p:spPr bwMode="auto">
          <a:xfrm>
            <a:off x="3429000" y="4525962"/>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4000" dirty="0">
                <a:solidFill>
                  <a:srgbClr val="990033"/>
                </a:solidFill>
                <a:latin typeface="微软雅黑 Light" panose="020B0502040204020203" pitchFamily="34" charset="-122"/>
                <a:ea typeface="微软雅黑 Light" panose="020B0502040204020203" pitchFamily="34" charset="-122"/>
              </a:rPr>
              <a:t>35</a:t>
            </a:r>
            <a:endParaRPr lang="en-US" altLang="zh-CN" sz="2400" dirty="0">
              <a:latin typeface="微软雅黑 Light" panose="020B0502040204020203" pitchFamily="34" charset="-122"/>
              <a:ea typeface="微软雅黑 Light" panose="020B0502040204020203" pitchFamily="34" charset="-122"/>
            </a:endParaRPr>
          </a:p>
        </p:txBody>
      </p:sp>
      <p:sp>
        <p:nvSpPr>
          <p:cNvPr id="13" name="Oval 11"/>
          <p:cNvSpPr>
            <a:spLocks noChangeArrowheads="1"/>
          </p:cNvSpPr>
          <p:nvPr/>
        </p:nvSpPr>
        <p:spPr bwMode="auto">
          <a:xfrm>
            <a:off x="1981200" y="4525962"/>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4000" dirty="0">
                <a:solidFill>
                  <a:srgbClr val="990033"/>
                </a:solidFill>
                <a:latin typeface="微软雅黑 Light" panose="020B0502040204020203" pitchFamily="34" charset="-122"/>
                <a:ea typeface="微软雅黑 Light" panose="020B0502040204020203" pitchFamily="34" charset="-122"/>
              </a:rPr>
              <a:t>25</a:t>
            </a:r>
            <a:endParaRPr lang="en-US" altLang="zh-CN" sz="2400" dirty="0">
              <a:latin typeface="微软雅黑 Light" panose="020B0502040204020203" pitchFamily="34" charset="-122"/>
              <a:ea typeface="微软雅黑 Light" panose="020B0502040204020203" pitchFamily="34" charset="-122"/>
            </a:endParaRPr>
          </a:p>
        </p:txBody>
      </p:sp>
      <p:sp>
        <p:nvSpPr>
          <p:cNvPr id="14" name="Oval 12"/>
          <p:cNvSpPr>
            <a:spLocks noChangeArrowheads="1"/>
          </p:cNvSpPr>
          <p:nvPr/>
        </p:nvSpPr>
        <p:spPr bwMode="auto">
          <a:xfrm>
            <a:off x="1371600" y="5516562"/>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4000" dirty="0">
                <a:solidFill>
                  <a:srgbClr val="990033"/>
                </a:solidFill>
                <a:latin typeface="微软雅黑 Light" panose="020B0502040204020203" pitchFamily="34" charset="-122"/>
                <a:ea typeface="微软雅黑 Light" panose="020B0502040204020203" pitchFamily="34" charset="-122"/>
              </a:rPr>
              <a:t>23</a:t>
            </a:r>
            <a:endParaRPr lang="en-US" altLang="zh-CN" sz="2400" dirty="0">
              <a:latin typeface="微软雅黑 Light" panose="020B0502040204020203" pitchFamily="34" charset="-122"/>
              <a:ea typeface="微软雅黑 Light" panose="020B0502040204020203" pitchFamily="34" charset="-122"/>
            </a:endParaRPr>
          </a:p>
        </p:txBody>
      </p:sp>
      <p:sp>
        <p:nvSpPr>
          <p:cNvPr id="15" name="Oval 13"/>
          <p:cNvSpPr>
            <a:spLocks noChangeArrowheads="1"/>
          </p:cNvSpPr>
          <p:nvPr/>
        </p:nvSpPr>
        <p:spPr bwMode="auto">
          <a:xfrm>
            <a:off x="7620000" y="5516562"/>
            <a:ext cx="762000" cy="609600"/>
          </a:xfrm>
          <a:prstGeom prst="ellipse">
            <a:avLst/>
          </a:prstGeom>
          <a:noFill/>
          <a:ln w="381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4000" dirty="0">
                <a:solidFill>
                  <a:srgbClr val="990033"/>
                </a:solidFill>
                <a:latin typeface="微软雅黑 Light" panose="020B0502040204020203" pitchFamily="34" charset="-122"/>
                <a:ea typeface="微软雅黑 Light" panose="020B0502040204020203" pitchFamily="34" charset="-122"/>
              </a:rPr>
              <a:t>88</a:t>
            </a:r>
            <a:endParaRPr lang="en-US" altLang="zh-CN" sz="2400" dirty="0">
              <a:latin typeface="微软雅黑 Light" panose="020B0502040204020203" pitchFamily="34" charset="-122"/>
              <a:ea typeface="微软雅黑 Light" panose="020B0502040204020203" pitchFamily="34" charset="-122"/>
            </a:endParaRPr>
          </a:p>
        </p:txBody>
      </p:sp>
      <p:sp>
        <p:nvSpPr>
          <p:cNvPr id="16" name="Line 14"/>
          <p:cNvSpPr>
            <a:spLocks noChangeShapeType="1"/>
          </p:cNvSpPr>
          <p:nvPr/>
        </p:nvSpPr>
        <p:spPr bwMode="auto">
          <a:xfrm flipH="1">
            <a:off x="3429000" y="2011362"/>
            <a:ext cx="914400" cy="5334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17" name="Line 15"/>
          <p:cNvSpPr>
            <a:spLocks noChangeShapeType="1"/>
          </p:cNvSpPr>
          <p:nvPr/>
        </p:nvSpPr>
        <p:spPr bwMode="auto">
          <a:xfrm flipH="1">
            <a:off x="1905000" y="2925762"/>
            <a:ext cx="838200" cy="533400"/>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18" name="Line 16"/>
          <p:cNvSpPr>
            <a:spLocks noChangeShapeType="1"/>
          </p:cNvSpPr>
          <p:nvPr/>
        </p:nvSpPr>
        <p:spPr bwMode="auto">
          <a:xfrm>
            <a:off x="5029200" y="2011362"/>
            <a:ext cx="1143000" cy="5334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19" name="Line 17"/>
          <p:cNvSpPr>
            <a:spLocks noChangeShapeType="1"/>
          </p:cNvSpPr>
          <p:nvPr/>
        </p:nvSpPr>
        <p:spPr bwMode="auto">
          <a:xfrm>
            <a:off x="3429000" y="2925762"/>
            <a:ext cx="990600" cy="6096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20" name="Line 18"/>
          <p:cNvSpPr>
            <a:spLocks noChangeShapeType="1"/>
          </p:cNvSpPr>
          <p:nvPr/>
        </p:nvSpPr>
        <p:spPr bwMode="auto">
          <a:xfrm flipH="1">
            <a:off x="914400" y="3992562"/>
            <a:ext cx="457200" cy="5334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21" name="Line 19"/>
          <p:cNvSpPr>
            <a:spLocks noChangeShapeType="1"/>
          </p:cNvSpPr>
          <p:nvPr/>
        </p:nvSpPr>
        <p:spPr bwMode="auto">
          <a:xfrm>
            <a:off x="1752600" y="3916362"/>
            <a:ext cx="533400" cy="6096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22" name="Line 20"/>
          <p:cNvSpPr>
            <a:spLocks noChangeShapeType="1"/>
          </p:cNvSpPr>
          <p:nvPr/>
        </p:nvSpPr>
        <p:spPr bwMode="auto">
          <a:xfrm flipH="1">
            <a:off x="1752600" y="5135562"/>
            <a:ext cx="457200" cy="3810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23" name="Line 21"/>
          <p:cNvSpPr>
            <a:spLocks noChangeShapeType="1"/>
          </p:cNvSpPr>
          <p:nvPr/>
        </p:nvSpPr>
        <p:spPr bwMode="auto">
          <a:xfrm flipH="1">
            <a:off x="3810000" y="3916362"/>
            <a:ext cx="609600" cy="6096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24" name="Line 22"/>
          <p:cNvSpPr>
            <a:spLocks noChangeShapeType="1"/>
          </p:cNvSpPr>
          <p:nvPr/>
        </p:nvSpPr>
        <p:spPr bwMode="auto">
          <a:xfrm>
            <a:off x="6858000" y="2925762"/>
            <a:ext cx="838200" cy="5334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25" name="Line 23"/>
          <p:cNvSpPr>
            <a:spLocks noChangeShapeType="1"/>
          </p:cNvSpPr>
          <p:nvPr/>
        </p:nvSpPr>
        <p:spPr bwMode="auto">
          <a:xfrm flipH="1">
            <a:off x="7239000" y="3992562"/>
            <a:ext cx="533400" cy="6096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26" name="Line 24"/>
          <p:cNvSpPr>
            <a:spLocks noChangeShapeType="1"/>
          </p:cNvSpPr>
          <p:nvPr/>
        </p:nvSpPr>
        <p:spPr bwMode="auto">
          <a:xfrm>
            <a:off x="7162800" y="5059362"/>
            <a:ext cx="685800" cy="4572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27" name="Text Box 35"/>
          <p:cNvSpPr txBox="1">
            <a:spLocks noChangeArrowheads="1"/>
          </p:cNvSpPr>
          <p:nvPr/>
        </p:nvSpPr>
        <p:spPr bwMode="auto">
          <a:xfrm>
            <a:off x="4191000" y="6022848"/>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dirty="0">
                <a:solidFill>
                  <a:srgbClr val="A50021"/>
                </a:solidFill>
                <a:latin typeface="微软雅黑 Light" panose="020B0502040204020203" pitchFamily="34" charset="-122"/>
                <a:ea typeface="微软雅黑 Light" panose="020B0502040204020203" pitchFamily="34" charset="-122"/>
              </a:rPr>
              <a:t>是二叉排序树</a:t>
            </a:r>
            <a:endParaRPr lang="zh-CN" altLang="en-US" sz="2000" dirty="0">
              <a:latin typeface="微软雅黑 Light" panose="020B0502040204020203" pitchFamily="34" charset="-122"/>
              <a:ea typeface="微软雅黑 Light" panose="020B0502040204020203" pitchFamily="34" charset="-122"/>
            </a:endParaRPr>
          </a:p>
        </p:txBody>
      </p:sp>
      <p:sp>
        <p:nvSpPr>
          <p:cNvPr id="28" name="Line 36"/>
          <p:cNvSpPr>
            <a:spLocks noChangeShapeType="1"/>
          </p:cNvSpPr>
          <p:nvPr/>
        </p:nvSpPr>
        <p:spPr bwMode="auto">
          <a:xfrm>
            <a:off x="5029200" y="3840162"/>
            <a:ext cx="762000" cy="76200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29" name="Oval 37"/>
          <p:cNvSpPr>
            <a:spLocks noChangeArrowheads="1"/>
          </p:cNvSpPr>
          <p:nvPr/>
        </p:nvSpPr>
        <p:spPr bwMode="auto">
          <a:xfrm>
            <a:off x="5562600" y="4602162"/>
            <a:ext cx="762000" cy="533400"/>
          </a:xfrm>
          <a:prstGeom prst="ellipse">
            <a:avLst/>
          </a:prstGeom>
          <a:solidFill>
            <a:srgbClr val="CCFFCC"/>
          </a:solidFill>
          <a:ln w="3810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4000" b="1" dirty="0">
                <a:solidFill>
                  <a:srgbClr val="008080"/>
                </a:solidFill>
                <a:latin typeface="微软雅黑 Light" panose="020B0502040204020203" pitchFamily="34" charset="-122"/>
                <a:ea typeface="微软雅黑 Light" panose="020B0502040204020203" pitchFamily="34" charset="-122"/>
              </a:rPr>
              <a:t>66</a:t>
            </a:r>
            <a:endParaRPr lang="en-US" altLang="zh-CN" sz="2400" dirty="0">
              <a:latin typeface="微软雅黑 Light" panose="020B0502040204020203" pitchFamily="34" charset="-122"/>
              <a:ea typeface="微软雅黑 Light" panose="020B0502040204020203" pitchFamily="34" charset="-122"/>
            </a:endParaRPr>
          </a:p>
        </p:txBody>
      </p:sp>
      <p:sp>
        <p:nvSpPr>
          <p:cNvPr id="30" name="Text Box 40"/>
          <p:cNvSpPr txBox="1">
            <a:spLocks noChangeArrowheads="1"/>
          </p:cNvSpPr>
          <p:nvPr/>
        </p:nvSpPr>
        <p:spPr bwMode="auto">
          <a:xfrm>
            <a:off x="3531275" y="5899737"/>
            <a:ext cx="6976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4000" b="1" dirty="0">
                <a:solidFill>
                  <a:srgbClr val="008080"/>
                </a:solidFill>
                <a:latin typeface="微软雅黑 Light" panose="020B0502040204020203" pitchFamily="34" charset="-122"/>
                <a:ea typeface="微软雅黑" panose="020B0503020204020204" pitchFamily="34" charset="-122"/>
              </a:rPr>
              <a:t>不</a:t>
            </a:r>
            <a:endParaRPr lang="zh-CN" altLang="en-US" sz="4000" dirty="0">
              <a:latin typeface="微软雅黑 Light" panose="020B0502040204020203" pitchFamily="34" charset="-122"/>
              <a:ea typeface="微软雅黑" panose="020B0503020204020204" pitchFamily="34" charset="-122"/>
            </a:endParaRPr>
          </a:p>
        </p:txBody>
      </p:sp>
    </p:spTree>
    <p:extLst>
      <p:ext uri="{BB962C8B-B14F-4D97-AF65-F5344CB8AC3E}">
        <p14:creationId xmlns:p14="http://schemas.microsoft.com/office/powerpoint/2010/main" val="12123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Top)">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6"/>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7"/>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499"/>
                                          </p:stCondLst>
                                        </p:cTn>
                                        <p:tgtEl>
                                          <p:spTgt spid="8"/>
                                        </p:tgtEl>
                                        <p:attrNameLst>
                                          <p:attrName>style.visibility</p:attrName>
                                        </p:attrNameLst>
                                      </p:cBhvr>
                                      <p:to>
                                        <p:strVal val="visible"/>
                                      </p:to>
                                    </p:set>
                                  </p:childTnLst>
                                </p:cTn>
                              </p:par>
                            </p:childTnLst>
                          </p:cTn>
                        </p:par>
                        <p:par>
                          <p:cTn id="20" fill="hold">
                            <p:stCondLst>
                              <p:cond delay="2500"/>
                            </p:stCondLst>
                            <p:childTnLst>
                              <p:par>
                                <p:cTn id="21" presetID="1" presetClass="entr" presetSubtype="0" fill="hold" grpId="0" nodeType="afterEffect">
                                  <p:stCondLst>
                                    <p:cond delay="0"/>
                                  </p:stCondLst>
                                  <p:childTnLst>
                                    <p:set>
                                      <p:cBhvr>
                                        <p:cTn id="22" dur="1" fill="hold">
                                          <p:stCondLst>
                                            <p:cond delay="499"/>
                                          </p:stCondLst>
                                        </p:cTn>
                                        <p:tgtEl>
                                          <p:spTgt spid="9"/>
                                        </p:tgtEl>
                                        <p:attrNameLst>
                                          <p:attrName>style.visibility</p:attrName>
                                        </p:attrNameLst>
                                      </p:cBhvr>
                                      <p:to>
                                        <p:strVal val="visible"/>
                                      </p:to>
                                    </p:set>
                                  </p:childTnLst>
                                </p:cTn>
                              </p:par>
                            </p:childTnLst>
                          </p:cTn>
                        </p:par>
                        <p:par>
                          <p:cTn id="23" fill="hold">
                            <p:stCondLst>
                              <p:cond delay="3000"/>
                            </p:stCondLst>
                            <p:childTnLst>
                              <p:par>
                                <p:cTn id="24" presetID="1" presetClass="entr" presetSubtype="0" fill="hold" grpId="0" nodeType="afterEffect">
                                  <p:stCondLst>
                                    <p:cond delay="0"/>
                                  </p:stCondLst>
                                  <p:childTnLst>
                                    <p:set>
                                      <p:cBhvr>
                                        <p:cTn id="25" dur="1" fill="hold">
                                          <p:stCondLst>
                                            <p:cond delay="499"/>
                                          </p:stCondLst>
                                        </p:cTn>
                                        <p:tgtEl>
                                          <p:spTgt spid="10"/>
                                        </p:tgtEl>
                                        <p:attrNameLst>
                                          <p:attrName>style.visibility</p:attrName>
                                        </p:attrNameLst>
                                      </p:cBhvr>
                                      <p:to>
                                        <p:strVal val="visible"/>
                                      </p:to>
                                    </p:set>
                                  </p:childTnLst>
                                </p:cTn>
                              </p:par>
                            </p:childTnLst>
                          </p:cTn>
                        </p:par>
                        <p:par>
                          <p:cTn id="26" fill="hold">
                            <p:stCondLst>
                              <p:cond delay="3500"/>
                            </p:stCondLst>
                            <p:childTnLst>
                              <p:par>
                                <p:cTn id="27" presetID="1" presetClass="entr" presetSubtype="0" fill="hold" grpId="0" nodeType="afterEffect">
                                  <p:stCondLst>
                                    <p:cond delay="0"/>
                                  </p:stCondLst>
                                  <p:childTnLst>
                                    <p:set>
                                      <p:cBhvr>
                                        <p:cTn id="28" dur="1" fill="hold">
                                          <p:stCondLst>
                                            <p:cond delay="499"/>
                                          </p:stCondLst>
                                        </p:cTn>
                                        <p:tgtEl>
                                          <p:spTgt spid="11"/>
                                        </p:tgtEl>
                                        <p:attrNameLst>
                                          <p:attrName>style.visibility</p:attrName>
                                        </p:attrNameLst>
                                      </p:cBhvr>
                                      <p:to>
                                        <p:strVal val="visible"/>
                                      </p:to>
                                    </p:set>
                                  </p:childTnLst>
                                </p:cTn>
                              </p:par>
                            </p:childTnLst>
                          </p:cTn>
                        </p:par>
                        <p:par>
                          <p:cTn id="29" fill="hold">
                            <p:stCondLst>
                              <p:cond delay="4000"/>
                            </p:stCondLst>
                            <p:childTnLst>
                              <p:par>
                                <p:cTn id="30" presetID="1" presetClass="entr" presetSubtype="0" fill="hold" grpId="0" nodeType="afterEffect">
                                  <p:stCondLst>
                                    <p:cond delay="0"/>
                                  </p:stCondLst>
                                  <p:childTnLst>
                                    <p:set>
                                      <p:cBhvr>
                                        <p:cTn id="31" dur="1" fill="hold">
                                          <p:stCondLst>
                                            <p:cond delay="499"/>
                                          </p:stCondLst>
                                        </p:cTn>
                                        <p:tgtEl>
                                          <p:spTgt spid="12"/>
                                        </p:tgtEl>
                                        <p:attrNameLst>
                                          <p:attrName>style.visibility</p:attrName>
                                        </p:attrNameLst>
                                      </p:cBhvr>
                                      <p:to>
                                        <p:strVal val="visible"/>
                                      </p:to>
                                    </p:set>
                                  </p:childTnLst>
                                </p:cTn>
                              </p:par>
                            </p:childTnLst>
                          </p:cTn>
                        </p:par>
                        <p:par>
                          <p:cTn id="32" fill="hold">
                            <p:stCondLst>
                              <p:cond delay="4500"/>
                            </p:stCondLst>
                            <p:childTnLst>
                              <p:par>
                                <p:cTn id="33" presetID="1" presetClass="entr" presetSubtype="0" fill="hold" grpId="0" nodeType="afterEffect">
                                  <p:stCondLst>
                                    <p:cond delay="0"/>
                                  </p:stCondLst>
                                  <p:childTnLst>
                                    <p:set>
                                      <p:cBhvr>
                                        <p:cTn id="34" dur="1" fill="hold">
                                          <p:stCondLst>
                                            <p:cond delay="499"/>
                                          </p:stCondLst>
                                        </p:cTn>
                                        <p:tgtEl>
                                          <p:spTgt spid="13"/>
                                        </p:tgtEl>
                                        <p:attrNameLst>
                                          <p:attrName>style.visibility</p:attrName>
                                        </p:attrNameLst>
                                      </p:cBhvr>
                                      <p:to>
                                        <p:strVal val="visible"/>
                                      </p:to>
                                    </p:set>
                                  </p:childTnLst>
                                </p:cTn>
                              </p:par>
                            </p:childTnLst>
                          </p:cTn>
                        </p:par>
                        <p:par>
                          <p:cTn id="35" fill="hold">
                            <p:stCondLst>
                              <p:cond delay="5000"/>
                            </p:stCondLst>
                            <p:childTnLst>
                              <p:par>
                                <p:cTn id="36" presetID="1" presetClass="entr" presetSubtype="0" fill="hold" grpId="0" nodeType="afterEffect">
                                  <p:stCondLst>
                                    <p:cond delay="0"/>
                                  </p:stCondLst>
                                  <p:childTnLst>
                                    <p:set>
                                      <p:cBhvr>
                                        <p:cTn id="37" dur="1" fill="hold">
                                          <p:stCondLst>
                                            <p:cond delay="499"/>
                                          </p:stCondLst>
                                        </p:cTn>
                                        <p:tgtEl>
                                          <p:spTgt spid="14"/>
                                        </p:tgtEl>
                                        <p:attrNameLst>
                                          <p:attrName>style.visibility</p:attrName>
                                        </p:attrNameLst>
                                      </p:cBhvr>
                                      <p:to>
                                        <p:strVal val="visible"/>
                                      </p:to>
                                    </p:set>
                                  </p:childTnLst>
                                </p:cTn>
                              </p:par>
                            </p:childTnLst>
                          </p:cTn>
                        </p:par>
                        <p:par>
                          <p:cTn id="38" fill="hold">
                            <p:stCondLst>
                              <p:cond delay="5500"/>
                            </p:stCondLst>
                            <p:childTnLst>
                              <p:par>
                                <p:cTn id="39" presetID="1" presetClass="entr" presetSubtype="0" fill="hold" grpId="0" nodeType="afterEffect">
                                  <p:stCondLst>
                                    <p:cond delay="0"/>
                                  </p:stCondLst>
                                  <p:childTnLst>
                                    <p:set>
                                      <p:cBhvr>
                                        <p:cTn id="40" dur="1" fill="hold">
                                          <p:stCondLst>
                                            <p:cond delay="499"/>
                                          </p:stCondLst>
                                        </p:cTn>
                                        <p:tgtEl>
                                          <p:spTgt spid="15"/>
                                        </p:tgtEl>
                                        <p:attrNameLst>
                                          <p:attrName>style.visibility</p:attrName>
                                        </p:attrNameLst>
                                      </p:cBhvr>
                                      <p:to>
                                        <p:strVal val="visible"/>
                                      </p:to>
                                    </p:set>
                                  </p:childTnLst>
                                </p:cTn>
                              </p:par>
                            </p:childTnLst>
                          </p:cTn>
                        </p:par>
                        <p:par>
                          <p:cTn id="41" fill="hold">
                            <p:stCondLst>
                              <p:cond delay="6000"/>
                            </p:stCondLst>
                            <p:childTnLst>
                              <p:par>
                                <p:cTn id="42" presetID="1" presetClass="entr" presetSubtype="0" fill="hold" nodeType="afterEffect">
                                  <p:stCondLst>
                                    <p:cond delay="0"/>
                                  </p:stCondLst>
                                  <p:childTnLst>
                                    <p:set>
                                      <p:cBhvr>
                                        <p:cTn id="43" dur="1" fill="hold">
                                          <p:stCondLst>
                                            <p:cond delay="499"/>
                                          </p:stCondLst>
                                        </p:cTn>
                                        <p:tgtEl>
                                          <p:spTgt spid="16"/>
                                        </p:tgtEl>
                                        <p:attrNameLst>
                                          <p:attrName>style.visibility</p:attrName>
                                        </p:attrNameLst>
                                      </p:cBhvr>
                                      <p:to>
                                        <p:strVal val="visible"/>
                                      </p:to>
                                    </p:set>
                                  </p:childTnLst>
                                </p:cTn>
                              </p:par>
                            </p:childTnLst>
                          </p:cTn>
                        </p:par>
                        <p:par>
                          <p:cTn id="44" fill="hold">
                            <p:stCondLst>
                              <p:cond delay="6500"/>
                            </p:stCondLst>
                            <p:childTnLst>
                              <p:par>
                                <p:cTn id="45" presetID="1" presetClass="entr" presetSubtype="0" fill="hold" nodeType="afterEffect">
                                  <p:stCondLst>
                                    <p:cond delay="0"/>
                                  </p:stCondLst>
                                  <p:childTnLst>
                                    <p:set>
                                      <p:cBhvr>
                                        <p:cTn id="46" dur="1" fill="hold">
                                          <p:stCondLst>
                                            <p:cond delay="499"/>
                                          </p:stCondLst>
                                        </p:cTn>
                                        <p:tgtEl>
                                          <p:spTgt spid="17"/>
                                        </p:tgtEl>
                                        <p:attrNameLst>
                                          <p:attrName>style.visibility</p:attrName>
                                        </p:attrNameLst>
                                      </p:cBhvr>
                                      <p:to>
                                        <p:strVal val="visible"/>
                                      </p:to>
                                    </p:set>
                                  </p:childTnLst>
                                </p:cTn>
                              </p:par>
                            </p:childTnLst>
                          </p:cTn>
                        </p:par>
                        <p:par>
                          <p:cTn id="47" fill="hold">
                            <p:stCondLst>
                              <p:cond delay="7000"/>
                            </p:stCondLst>
                            <p:childTnLst>
                              <p:par>
                                <p:cTn id="48" presetID="1" presetClass="entr" presetSubtype="0" fill="hold" nodeType="afterEffect">
                                  <p:stCondLst>
                                    <p:cond delay="0"/>
                                  </p:stCondLst>
                                  <p:childTnLst>
                                    <p:set>
                                      <p:cBhvr>
                                        <p:cTn id="49" dur="1" fill="hold">
                                          <p:stCondLst>
                                            <p:cond delay="499"/>
                                          </p:stCondLst>
                                        </p:cTn>
                                        <p:tgtEl>
                                          <p:spTgt spid="18"/>
                                        </p:tgtEl>
                                        <p:attrNameLst>
                                          <p:attrName>style.visibility</p:attrName>
                                        </p:attrNameLst>
                                      </p:cBhvr>
                                      <p:to>
                                        <p:strVal val="visible"/>
                                      </p:to>
                                    </p:set>
                                  </p:childTnLst>
                                </p:cTn>
                              </p:par>
                            </p:childTnLst>
                          </p:cTn>
                        </p:par>
                        <p:par>
                          <p:cTn id="50" fill="hold">
                            <p:stCondLst>
                              <p:cond delay="7500"/>
                            </p:stCondLst>
                            <p:childTnLst>
                              <p:par>
                                <p:cTn id="51" presetID="1" presetClass="entr" presetSubtype="0" fill="hold" nodeType="afterEffect">
                                  <p:stCondLst>
                                    <p:cond delay="0"/>
                                  </p:stCondLst>
                                  <p:childTnLst>
                                    <p:set>
                                      <p:cBhvr>
                                        <p:cTn id="52" dur="1" fill="hold">
                                          <p:stCondLst>
                                            <p:cond delay="499"/>
                                          </p:stCondLst>
                                        </p:cTn>
                                        <p:tgtEl>
                                          <p:spTgt spid="19"/>
                                        </p:tgtEl>
                                        <p:attrNameLst>
                                          <p:attrName>style.visibility</p:attrName>
                                        </p:attrNameLst>
                                      </p:cBhvr>
                                      <p:to>
                                        <p:strVal val="visible"/>
                                      </p:to>
                                    </p:set>
                                  </p:childTnLst>
                                </p:cTn>
                              </p:par>
                            </p:childTnLst>
                          </p:cTn>
                        </p:par>
                        <p:par>
                          <p:cTn id="53" fill="hold">
                            <p:stCondLst>
                              <p:cond delay="8000"/>
                            </p:stCondLst>
                            <p:childTnLst>
                              <p:par>
                                <p:cTn id="54" presetID="1" presetClass="entr" presetSubtype="0" fill="hold" nodeType="afterEffect">
                                  <p:stCondLst>
                                    <p:cond delay="0"/>
                                  </p:stCondLst>
                                  <p:childTnLst>
                                    <p:set>
                                      <p:cBhvr>
                                        <p:cTn id="55" dur="1" fill="hold">
                                          <p:stCondLst>
                                            <p:cond delay="499"/>
                                          </p:stCondLst>
                                        </p:cTn>
                                        <p:tgtEl>
                                          <p:spTgt spid="20"/>
                                        </p:tgtEl>
                                        <p:attrNameLst>
                                          <p:attrName>style.visibility</p:attrName>
                                        </p:attrNameLst>
                                      </p:cBhvr>
                                      <p:to>
                                        <p:strVal val="visible"/>
                                      </p:to>
                                    </p:set>
                                  </p:childTnLst>
                                </p:cTn>
                              </p:par>
                            </p:childTnLst>
                          </p:cTn>
                        </p:par>
                        <p:par>
                          <p:cTn id="56" fill="hold">
                            <p:stCondLst>
                              <p:cond delay="8500"/>
                            </p:stCondLst>
                            <p:childTnLst>
                              <p:par>
                                <p:cTn id="57" presetID="1" presetClass="entr" presetSubtype="0" fill="hold" nodeType="afterEffect">
                                  <p:stCondLst>
                                    <p:cond delay="0"/>
                                  </p:stCondLst>
                                  <p:childTnLst>
                                    <p:set>
                                      <p:cBhvr>
                                        <p:cTn id="58" dur="1" fill="hold">
                                          <p:stCondLst>
                                            <p:cond delay="499"/>
                                          </p:stCondLst>
                                        </p:cTn>
                                        <p:tgtEl>
                                          <p:spTgt spid="21"/>
                                        </p:tgtEl>
                                        <p:attrNameLst>
                                          <p:attrName>style.visibility</p:attrName>
                                        </p:attrNameLst>
                                      </p:cBhvr>
                                      <p:to>
                                        <p:strVal val="visible"/>
                                      </p:to>
                                    </p:set>
                                  </p:childTnLst>
                                </p:cTn>
                              </p:par>
                            </p:childTnLst>
                          </p:cTn>
                        </p:par>
                        <p:par>
                          <p:cTn id="59" fill="hold">
                            <p:stCondLst>
                              <p:cond delay="9000"/>
                            </p:stCondLst>
                            <p:childTnLst>
                              <p:par>
                                <p:cTn id="60" presetID="1" presetClass="entr" presetSubtype="0" fill="hold" nodeType="afterEffect">
                                  <p:stCondLst>
                                    <p:cond delay="0"/>
                                  </p:stCondLst>
                                  <p:childTnLst>
                                    <p:set>
                                      <p:cBhvr>
                                        <p:cTn id="61" dur="1" fill="hold">
                                          <p:stCondLst>
                                            <p:cond delay="499"/>
                                          </p:stCondLst>
                                        </p:cTn>
                                        <p:tgtEl>
                                          <p:spTgt spid="22"/>
                                        </p:tgtEl>
                                        <p:attrNameLst>
                                          <p:attrName>style.visibility</p:attrName>
                                        </p:attrNameLst>
                                      </p:cBhvr>
                                      <p:to>
                                        <p:strVal val="visible"/>
                                      </p:to>
                                    </p:set>
                                  </p:childTnLst>
                                </p:cTn>
                              </p:par>
                            </p:childTnLst>
                          </p:cTn>
                        </p:par>
                        <p:par>
                          <p:cTn id="62" fill="hold">
                            <p:stCondLst>
                              <p:cond delay="9500"/>
                            </p:stCondLst>
                            <p:childTnLst>
                              <p:par>
                                <p:cTn id="63" presetID="1" presetClass="entr" presetSubtype="0" fill="hold" nodeType="afterEffect">
                                  <p:stCondLst>
                                    <p:cond delay="0"/>
                                  </p:stCondLst>
                                  <p:childTnLst>
                                    <p:set>
                                      <p:cBhvr>
                                        <p:cTn id="64" dur="1" fill="hold">
                                          <p:stCondLst>
                                            <p:cond delay="499"/>
                                          </p:stCondLst>
                                        </p:cTn>
                                        <p:tgtEl>
                                          <p:spTgt spid="23"/>
                                        </p:tgtEl>
                                        <p:attrNameLst>
                                          <p:attrName>style.visibility</p:attrName>
                                        </p:attrNameLst>
                                      </p:cBhvr>
                                      <p:to>
                                        <p:strVal val="visible"/>
                                      </p:to>
                                    </p:set>
                                  </p:childTnLst>
                                </p:cTn>
                              </p:par>
                            </p:childTnLst>
                          </p:cTn>
                        </p:par>
                        <p:par>
                          <p:cTn id="65" fill="hold">
                            <p:stCondLst>
                              <p:cond delay="10000"/>
                            </p:stCondLst>
                            <p:childTnLst>
                              <p:par>
                                <p:cTn id="66" presetID="1" presetClass="entr" presetSubtype="0" fill="hold" nodeType="afterEffect">
                                  <p:stCondLst>
                                    <p:cond delay="0"/>
                                  </p:stCondLst>
                                  <p:childTnLst>
                                    <p:set>
                                      <p:cBhvr>
                                        <p:cTn id="67" dur="1" fill="hold">
                                          <p:stCondLst>
                                            <p:cond delay="499"/>
                                          </p:stCondLst>
                                        </p:cTn>
                                        <p:tgtEl>
                                          <p:spTgt spid="24"/>
                                        </p:tgtEl>
                                        <p:attrNameLst>
                                          <p:attrName>style.visibility</p:attrName>
                                        </p:attrNameLst>
                                      </p:cBhvr>
                                      <p:to>
                                        <p:strVal val="visible"/>
                                      </p:to>
                                    </p:set>
                                  </p:childTnLst>
                                </p:cTn>
                              </p:par>
                            </p:childTnLst>
                          </p:cTn>
                        </p:par>
                        <p:par>
                          <p:cTn id="68" fill="hold">
                            <p:stCondLst>
                              <p:cond delay="10500"/>
                            </p:stCondLst>
                            <p:childTnLst>
                              <p:par>
                                <p:cTn id="69" presetID="1" presetClass="entr" presetSubtype="0" fill="hold" nodeType="afterEffect">
                                  <p:stCondLst>
                                    <p:cond delay="0"/>
                                  </p:stCondLst>
                                  <p:childTnLst>
                                    <p:set>
                                      <p:cBhvr>
                                        <p:cTn id="70" dur="1" fill="hold">
                                          <p:stCondLst>
                                            <p:cond delay="499"/>
                                          </p:stCondLst>
                                        </p:cTn>
                                        <p:tgtEl>
                                          <p:spTgt spid="25"/>
                                        </p:tgtEl>
                                        <p:attrNameLst>
                                          <p:attrName>style.visibility</p:attrName>
                                        </p:attrNameLst>
                                      </p:cBhvr>
                                      <p:to>
                                        <p:strVal val="visible"/>
                                      </p:to>
                                    </p:set>
                                  </p:childTnLst>
                                </p:cTn>
                              </p:par>
                            </p:childTnLst>
                          </p:cTn>
                        </p:par>
                        <p:par>
                          <p:cTn id="71" fill="hold">
                            <p:stCondLst>
                              <p:cond delay="11000"/>
                            </p:stCondLst>
                            <p:childTnLst>
                              <p:par>
                                <p:cTn id="72" presetID="1" presetClass="entr" presetSubtype="0" fill="hold" nodeType="afterEffect">
                                  <p:stCondLst>
                                    <p:cond delay="0"/>
                                  </p:stCondLst>
                                  <p:childTnLst>
                                    <p:set>
                                      <p:cBhvr>
                                        <p:cTn id="73" dur="1" fill="hold">
                                          <p:stCondLst>
                                            <p:cond delay="499"/>
                                          </p:stCondLst>
                                        </p:cTn>
                                        <p:tgtEl>
                                          <p:spTgt spid="2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wipe(left)">
                                      <p:cBhvr>
                                        <p:cTn id="78" dur="500"/>
                                        <p:tgtEl>
                                          <p:spTgt spid="27"/>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up)">
                                      <p:cBhvr>
                                        <p:cTn id="83" dur="500"/>
                                        <p:tgtEl>
                                          <p:spTgt spid="28"/>
                                        </p:tgtEl>
                                      </p:cBhvr>
                                    </p:animEffect>
                                  </p:childTnLst>
                                </p:cTn>
                              </p:par>
                            </p:childTnLst>
                          </p:cTn>
                        </p:par>
                        <p:par>
                          <p:cTn id="84" fill="hold">
                            <p:stCondLst>
                              <p:cond delay="500"/>
                            </p:stCondLst>
                            <p:childTnLst>
                              <p:par>
                                <p:cTn id="85" presetID="22" presetClass="entr" presetSubtype="1"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up)">
                                      <p:cBhvr>
                                        <p:cTn id="87" dur="500"/>
                                        <p:tgtEl>
                                          <p:spTgt spid="2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wipe(left)">
                                      <p:cBhvr>
                                        <p:cTn id="9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autoUpdateAnimBg="0"/>
      <p:bldP spid="7" grpId="0" animBg="1" autoUpdateAnimBg="0"/>
      <p:bldP spid="8" grpId="0" animBg="1" autoUpdateAnimBg="0"/>
      <p:bldP spid="9" grpId="0" animBg="1" autoUpdateAnimBg="0"/>
      <p:bldP spid="10" grpId="0" animBg="1" autoUpdateAnimBg="0"/>
      <p:bldP spid="11" grpId="0" animBg="1" autoUpdateAnimBg="0"/>
      <p:bldP spid="12" grpId="0" animBg="1" autoUpdateAnimBg="0"/>
      <p:bldP spid="13" grpId="0" animBg="1" autoUpdateAnimBg="0"/>
      <p:bldP spid="14" grpId="0" animBg="1" autoUpdateAnimBg="0"/>
      <p:bldP spid="15" grpId="0" animBg="1" autoUpdateAnimBg="0"/>
      <p:bldP spid="27" grpId="0" autoUpdateAnimBg="0"/>
      <p:bldP spid="29" grpId="0" animBg="1" autoUpdateAnimBg="0"/>
      <p:bldP spid="3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二叉排序树</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28600" y="1973453"/>
            <a:ext cx="8484018" cy="2306447"/>
          </a:xfrm>
          <a:prstGeom prst="rect">
            <a:avLst/>
          </a:prstGeom>
          <a:noFill/>
        </p:spPr>
      </p:pic>
      <p:sp>
        <p:nvSpPr>
          <p:cNvPr id="5" name="Rectangle 5"/>
          <p:cNvSpPr txBox="1">
            <a:spLocks noChangeArrowheads="1"/>
          </p:cNvSpPr>
          <p:nvPr/>
        </p:nvSpPr>
        <p:spPr>
          <a:xfrm>
            <a:off x="733425" y="4622800"/>
            <a:ext cx="7772400" cy="558800"/>
          </a:xfrm>
          <a:prstGeom prst="rect">
            <a:avLst/>
          </a:prstGeom>
        </p:spPr>
        <p:txBody>
          <a:bodyPr vert="horz" lIns="91440" tIns="45720" rIns="91440" bIns="45720" rtlCol="0" anchor="b" anchorCtr="0">
            <a:normAutofit lnSpcReduction="10000"/>
          </a:bodyPr>
          <a:lstStyle>
            <a:lvl1pPr algn="l" defTabSz="685800" rtl="0" eaLnBrk="1" latinLnBrk="0" hangingPunct="1">
              <a:spcBef>
                <a:spcPct val="0"/>
              </a:spcBef>
              <a:buNone/>
              <a:defRPr sz="3200" kern="1200">
                <a:solidFill>
                  <a:schemeClr val="bg2">
                    <a:lumMod val="25000"/>
                  </a:schemeClr>
                </a:solidFill>
                <a:latin typeface="+mj-lt"/>
                <a:ea typeface="+mj-ea"/>
                <a:cs typeface="+mj-cs"/>
              </a:defRPr>
            </a:lvl1pPr>
          </a:lstStyle>
          <a:p>
            <a:pPr algn="ctr"/>
            <a:r>
              <a:rPr lang="zh-CN" altLang="en-US" dirty="0">
                <a:solidFill>
                  <a:schemeClr val="tx1"/>
                </a:solidFill>
              </a:rPr>
              <a:t>几个二叉排序树的例子</a:t>
            </a:r>
          </a:p>
        </p:txBody>
      </p:sp>
      <p:sp>
        <p:nvSpPr>
          <p:cNvPr id="6" name="Rectangle 7"/>
          <p:cNvSpPr>
            <a:spLocks noChangeArrowheads="1"/>
          </p:cNvSpPr>
          <p:nvPr/>
        </p:nvSpPr>
        <p:spPr bwMode="auto">
          <a:xfrm>
            <a:off x="228600" y="5335588"/>
            <a:ext cx="8785225" cy="1066800"/>
          </a:xfrm>
          <a:prstGeom prst="rect">
            <a:avLst/>
          </a:prstGeom>
          <a:noFill/>
          <a:ln w="9525">
            <a:noFill/>
            <a:miter lim="800000"/>
            <a:headEnd/>
            <a:tailEnd/>
          </a:ln>
          <a:effectLst/>
        </p:spPr>
        <p:txBody>
          <a:bodyPr>
            <a:spAutoFit/>
          </a:bodyPr>
          <a:lstStyle/>
          <a:p>
            <a:pPr eaLnBrk="1" hangingPunct="1">
              <a:defRPr/>
            </a:pPr>
            <a:r>
              <a:rPr lang="en-US" altLang="zh-CN" sz="3200" dirty="0">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    </a:t>
            </a:r>
            <a:r>
              <a:rPr lang="zh-CN" altLang="en-US" sz="3200" dirty="0">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如果对一棵二叉搜索树进行</a:t>
            </a:r>
            <a:r>
              <a:rPr lang="zh-CN" altLang="en-US" sz="3200" dirty="0">
                <a:effectLst>
                  <a:outerShdw blurRad="38100" dist="38100" dir="2700000" algn="tl">
                    <a:srgbClr val="FFFFFF"/>
                  </a:outerShdw>
                </a:effectLst>
                <a:latin typeface="微软雅黑 Light" panose="020B0502040204020203" pitchFamily="34" charset="-122"/>
                <a:ea typeface="微软雅黑 Light" panose="020B0502040204020203" pitchFamily="34" charset="-122"/>
              </a:rPr>
              <a:t>中序遍历</a:t>
            </a:r>
            <a:r>
              <a:rPr lang="zh-CN" altLang="en-US" sz="3200" dirty="0">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，可以按</a:t>
            </a:r>
            <a:r>
              <a:rPr lang="zh-CN" altLang="en-US" sz="3200" dirty="0">
                <a:effectLst>
                  <a:outerShdw blurRad="38100" dist="38100" dir="2700000" algn="tl">
                    <a:srgbClr val="FFFFFF"/>
                  </a:outerShdw>
                </a:effectLst>
                <a:latin typeface="微软雅黑 Light" panose="020B0502040204020203" pitchFamily="34" charset="-122"/>
                <a:ea typeface="微软雅黑 Light" panose="020B0502040204020203" pitchFamily="34" charset="-122"/>
              </a:rPr>
              <a:t>从小到大</a:t>
            </a:r>
            <a:r>
              <a:rPr lang="zh-CN" altLang="en-US" sz="3200" dirty="0">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的顺序，将各结点关键字排列起来</a:t>
            </a:r>
          </a:p>
        </p:txBody>
      </p:sp>
    </p:spTree>
    <p:extLst>
      <p:ext uri="{BB962C8B-B14F-4D97-AF65-F5344CB8AC3E}">
        <p14:creationId xmlns:p14="http://schemas.microsoft.com/office/powerpoint/2010/main" val="734763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二叉排序树</a:t>
            </a:r>
          </a:p>
        </p:txBody>
      </p:sp>
      <p:sp>
        <p:nvSpPr>
          <p:cNvPr id="4" name="Text Box 2"/>
          <p:cNvSpPr txBox="1">
            <a:spLocks noChangeArrowheads="1"/>
          </p:cNvSpPr>
          <p:nvPr/>
        </p:nvSpPr>
        <p:spPr bwMode="auto">
          <a:xfrm>
            <a:off x="421577" y="1435608"/>
            <a:ext cx="8510438"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800" dirty="0">
                <a:solidFill>
                  <a:srgbClr val="006600"/>
                </a:solidFill>
                <a:latin typeface="微软雅黑 Light" panose="020B0502040204020203" pitchFamily="34" charset="-122"/>
                <a:ea typeface="微软雅黑" panose="020B0503020204020204" pitchFamily="34" charset="-122"/>
              </a:rPr>
              <a:t>Recall</a:t>
            </a:r>
            <a:r>
              <a:rPr lang="zh-CN" altLang="en-US" sz="2800" dirty="0">
                <a:solidFill>
                  <a:srgbClr val="006600"/>
                </a:solidFill>
                <a:latin typeface="微软雅黑 Light" panose="020B0502040204020203" pitchFamily="34" charset="-122"/>
                <a:ea typeface="微软雅黑" panose="020B0503020204020204" pitchFamily="34" charset="-122"/>
              </a:rPr>
              <a:t>，取二叉链表作为二叉排序树的存储结构</a:t>
            </a:r>
            <a:endParaRPr lang="zh-CN" altLang="en-US" sz="2800" dirty="0">
              <a:latin typeface="微软雅黑 Light" panose="020B0502040204020203" pitchFamily="34" charset="-122"/>
              <a:ea typeface="微软雅黑" panose="020B0503020204020204" pitchFamily="34" charset="-122"/>
            </a:endParaRPr>
          </a:p>
        </p:txBody>
      </p:sp>
      <p:sp>
        <p:nvSpPr>
          <p:cNvPr id="5" name="Text Box 4"/>
          <p:cNvSpPr txBox="1">
            <a:spLocks noChangeArrowheads="1"/>
          </p:cNvSpPr>
          <p:nvPr/>
        </p:nvSpPr>
        <p:spPr bwMode="auto">
          <a:xfrm>
            <a:off x="422275" y="2591627"/>
            <a:ext cx="8721725"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800" b="1" dirty="0" err="1">
                <a:solidFill>
                  <a:srgbClr val="800000"/>
                </a:solidFill>
                <a:latin typeface="微软雅黑 Light" panose="020B0502040204020203" pitchFamily="34" charset="-122"/>
                <a:ea typeface="微软雅黑 Light" panose="020B0502040204020203" pitchFamily="34" charset="-122"/>
              </a:rPr>
              <a:t>typedef</a:t>
            </a:r>
            <a:r>
              <a:rPr lang="en-US" altLang="zh-CN" sz="2800" b="1" dirty="0">
                <a:solidFill>
                  <a:srgbClr val="800000"/>
                </a:solidFill>
                <a:latin typeface="微软雅黑 Light" panose="020B0502040204020203" pitchFamily="34" charset="-122"/>
                <a:ea typeface="微软雅黑 Light" panose="020B0502040204020203" pitchFamily="34" charset="-122"/>
              </a:rPr>
              <a:t> </a:t>
            </a:r>
            <a:r>
              <a:rPr lang="en-US" altLang="zh-CN" sz="2800" b="1" dirty="0" err="1">
                <a:solidFill>
                  <a:srgbClr val="800000"/>
                </a:solidFill>
                <a:latin typeface="微软雅黑 Light" panose="020B0502040204020203" pitchFamily="34" charset="-122"/>
                <a:ea typeface="微软雅黑 Light" panose="020B0502040204020203" pitchFamily="34" charset="-122"/>
              </a:rPr>
              <a:t>struct</a:t>
            </a:r>
            <a:r>
              <a:rPr lang="en-US" altLang="zh-CN" sz="2800" dirty="0">
                <a:solidFill>
                  <a:srgbClr val="800000"/>
                </a:solidFill>
                <a:latin typeface="微软雅黑 Light" panose="020B0502040204020203" pitchFamily="34" charset="-122"/>
                <a:ea typeface="微软雅黑 Light" panose="020B0502040204020203" pitchFamily="34" charset="-122"/>
              </a:rPr>
              <a:t> </a:t>
            </a:r>
            <a:r>
              <a:rPr lang="en-US" altLang="zh-CN" sz="2800" dirty="0" err="1">
                <a:solidFill>
                  <a:srgbClr val="FF3300"/>
                </a:solidFill>
                <a:latin typeface="微软雅黑 Light" panose="020B0502040204020203" pitchFamily="34" charset="-122"/>
                <a:ea typeface="微软雅黑 Light" panose="020B0502040204020203" pitchFamily="34" charset="-122"/>
              </a:rPr>
              <a:t>BiTNode</a:t>
            </a:r>
            <a:r>
              <a:rPr lang="en-US" altLang="zh-CN" sz="2800" dirty="0">
                <a:solidFill>
                  <a:srgbClr val="800000"/>
                </a:solidFill>
                <a:latin typeface="微软雅黑 Light" panose="020B0502040204020203" pitchFamily="34" charset="-122"/>
                <a:ea typeface="微软雅黑 Light" panose="020B0502040204020203" pitchFamily="34" charset="-122"/>
              </a:rPr>
              <a:t> </a:t>
            </a:r>
          </a:p>
          <a:p>
            <a:pPr eaLnBrk="1" hangingPunct="1">
              <a:lnSpc>
                <a:spcPct val="120000"/>
              </a:lnSpc>
              <a:spcBef>
                <a:spcPct val="0"/>
              </a:spcBef>
              <a:buFontTx/>
              <a:buNone/>
            </a:pPr>
            <a:r>
              <a:rPr lang="en-US" altLang="zh-CN" sz="2800" b="1" dirty="0">
                <a:solidFill>
                  <a:srgbClr val="800000"/>
                </a:solidFill>
                <a:latin typeface="微软雅黑 Light" panose="020B0502040204020203" pitchFamily="34" charset="-122"/>
                <a:ea typeface="微软雅黑 Light" panose="020B0502040204020203" pitchFamily="34" charset="-122"/>
              </a:rPr>
              <a:t>{</a:t>
            </a:r>
            <a:r>
              <a:rPr lang="en-US" altLang="zh-CN" sz="2800" dirty="0">
                <a:solidFill>
                  <a:srgbClr val="800000"/>
                </a:solidFill>
                <a:latin typeface="微软雅黑 Light" panose="020B0502040204020203" pitchFamily="34" charset="-122"/>
                <a:ea typeface="微软雅黑 Light" panose="020B0502040204020203" pitchFamily="34" charset="-122"/>
              </a:rPr>
              <a:t>  </a:t>
            </a:r>
          </a:p>
          <a:p>
            <a:pPr eaLnBrk="1" hangingPunct="1">
              <a:lnSpc>
                <a:spcPct val="120000"/>
              </a:lnSpc>
              <a:spcBef>
                <a:spcPct val="0"/>
              </a:spcBef>
              <a:buFontTx/>
              <a:buNone/>
            </a:pPr>
            <a:r>
              <a:rPr lang="en-US" altLang="zh-CN" sz="2800" dirty="0">
                <a:solidFill>
                  <a:srgbClr val="800000"/>
                </a:solidFill>
                <a:latin typeface="微软雅黑 Light" panose="020B0502040204020203" pitchFamily="34" charset="-122"/>
                <a:ea typeface="微软雅黑 Light" panose="020B0502040204020203" pitchFamily="34" charset="-122"/>
              </a:rPr>
              <a:t>     // </a:t>
            </a:r>
            <a:r>
              <a:rPr lang="zh-CN" altLang="en-US" sz="2800" b="1" dirty="0">
                <a:solidFill>
                  <a:srgbClr val="FF3300"/>
                </a:solidFill>
                <a:latin typeface="微软雅黑 Light" panose="020B0502040204020203" pitchFamily="34" charset="-122"/>
                <a:ea typeface="微软雅黑 Light" panose="020B0502040204020203" pitchFamily="34" charset="-122"/>
              </a:rPr>
              <a:t>结点结构</a:t>
            </a:r>
            <a:endParaRPr lang="zh-CN" altLang="en-US" sz="2800" b="1" dirty="0">
              <a:solidFill>
                <a:srgbClr val="800000"/>
              </a:solidFill>
              <a:latin typeface="微软雅黑 Light" panose="020B0502040204020203" pitchFamily="34" charset="-122"/>
              <a:ea typeface="微软雅黑 Light" panose="020B0502040204020203" pitchFamily="34" charset="-122"/>
            </a:endParaRPr>
          </a:p>
          <a:p>
            <a:pPr eaLnBrk="1" hangingPunct="1">
              <a:lnSpc>
                <a:spcPct val="120000"/>
              </a:lnSpc>
              <a:spcBef>
                <a:spcPct val="0"/>
              </a:spcBef>
              <a:buFontTx/>
              <a:buNone/>
            </a:pPr>
            <a:r>
              <a:rPr lang="zh-CN" altLang="en-US" sz="2800" dirty="0">
                <a:solidFill>
                  <a:srgbClr val="800000"/>
                </a:solidFill>
                <a:latin typeface="微软雅黑 Light" panose="020B0502040204020203" pitchFamily="34" charset="-122"/>
                <a:ea typeface="微软雅黑 Light" panose="020B0502040204020203" pitchFamily="34" charset="-122"/>
              </a:rPr>
              <a:t>     </a:t>
            </a:r>
            <a:r>
              <a:rPr lang="en-US" altLang="zh-CN" sz="2800" b="1" dirty="0" err="1">
                <a:solidFill>
                  <a:srgbClr val="800000"/>
                </a:solidFill>
                <a:latin typeface="微软雅黑 Light" panose="020B0502040204020203" pitchFamily="34" charset="-122"/>
                <a:ea typeface="微软雅黑 Light" panose="020B0502040204020203" pitchFamily="34" charset="-122"/>
              </a:rPr>
              <a:t>struct</a:t>
            </a:r>
            <a:r>
              <a:rPr lang="en-US" altLang="zh-CN" sz="2800" dirty="0">
                <a:solidFill>
                  <a:srgbClr val="800000"/>
                </a:solidFill>
                <a:latin typeface="微软雅黑 Light" panose="020B0502040204020203" pitchFamily="34" charset="-122"/>
                <a:ea typeface="微软雅黑 Light" panose="020B0502040204020203" pitchFamily="34" charset="-122"/>
              </a:rPr>
              <a:t> </a:t>
            </a:r>
            <a:r>
              <a:rPr lang="en-US" altLang="zh-CN" sz="2800" dirty="0" err="1">
                <a:solidFill>
                  <a:srgbClr val="800000"/>
                </a:solidFill>
                <a:latin typeface="微软雅黑 Light" panose="020B0502040204020203" pitchFamily="34" charset="-122"/>
                <a:ea typeface="微软雅黑 Light" panose="020B0502040204020203" pitchFamily="34" charset="-122"/>
              </a:rPr>
              <a:t>BiTNode</a:t>
            </a:r>
            <a:r>
              <a:rPr lang="en-US" altLang="zh-CN" sz="2800" dirty="0">
                <a:solidFill>
                  <a:srgbClr val="800000"/>
                </a:solidFill>
                <a:latin typeface="微软雅黑 Light" panose="020B0502040204020203" pitchFamily="34" charset="-122"/>
                <a:ea typeface="微软雅黑 Light" panose="020B0502040204020203" pitchFamily="34" charset="-122"/>
              </a:rPr>
              <a:t>  </a:t>
            </a:r>
            <a:r>
              <a:rPr lang="en-US" altLang="zh-CN" sz="2800" b="1" dirty="0">
                <a:solidFill>
                  <a:srgbClr val="800000"/>
                </a:solidFill>
                <a:latin typeface="微软雅黑 Light" panose="020B0502040204020203" pitchFamily="34" charset="-122"/>
                <a:ea typeface="微软雅黑 Light" panose="020B0502040204020203" pitchFamily="34" charset="-122"/>
              </a:rPr>
              <a:t>*</a:t>
            </a:r>
            <a:r>
              <a:rPr lang="en-US" altLang="zh-CN" sz="2800" b="1" dirty="0" err="1">
                <a:solidFill>
                  <a:srgbClr val="800000"/>
                </a:solidFill>
                <a:latin typeface="微软雅黑 Light" panose="020B0502040204020203" pitchFamily="34" charset="-122"/>
                <a:ea typeface="微软雅黑 Light" panose="020B0502040204020203" pitchFamily="34" charset="-122"/>
              </a:rPr>
              <a:t>l</a:t>
            </a:r>
            <a:r>
              <a:rPr lang="en-US" altLang="zh-CN" sz="2800" dirty="0" err="1">
                <a:solidFill>
                  <a:srgbClr val="800000"/>
                </a:solidFill>
                <a:latin typeface="微软雅黑 Light" panose="020B0502040204020203" pitchFamily="34" charset="-122"/>
                <a:ea typeface="微软雅黑 Light" panose="020B0502040204020203" pitchFamily="34" charset="-122"/>
              </a:rPr>
              <a:t>child</a:t>
            </a:r>
            <a:r>
              <a:rPr lang="en-US" altLang="zh-CN" sz="2800" dirty="0">
                <a:solidFill>
                  <a:srgbClr val="800000"/>
                </a:solidFill>
                <a:latin typeface="微软雅黑 Light" panose="020B0502040204020203" pitchFamily="34" charset="-122"/>
                <a:ea typeface="微软雅黑 Light" panose="020B0502040204020203" pitchFamily="34" charset="-122"/>
              </a:rPr>
              <a:t>, </a:t>
            </a:r>
            <a:r>
              <a:rPr lang="en-US" altLang="zh-CN" sz="2800" b="1" dirty="0">
                <a:solidFill>
                  <a:srgbClr val="800000"/>
                </a:solidFill>
                <a:latin typeface="微软雅黑 Light" panose="020B0502040204020203" pitchFamily="34" charset="-122"/>
                <a:ea typeface="微软雅黑 Light" panose="020B0502040204020203" pitchFamily="34" charset="-122"/>
              </a:rPr>
              <a:t>*</a:t>
            </a:r>
            <a:r>
              <a:rPr lang="en-US" altLang="zh-CN" sz="2800" b="1" dirty="0" err="1">
                <a:solidFill>
                  <a:srgbClr val="800000"/>
                </a:solidFill>
                <a:latin typeface="微软雅黑 Light" panose="020B0502040204020203" pitchFamily="34" charset="-122"/>
                <a:ea typeface="微软雅黑 Light" panose="020B0502040204020203" pitchFamily="34" charset="-122"/>
              </a:rPr>
              <a:t>r</a:t>
            </a:r>
            <a:r>
              <a:rPr lang="en-US" altLang="zh-CN" sz="2800" dirty="0" err="1">
                <a:solidFill>
                  <a:srgbClr val="800000"/>
                </a:solidFill>
                <a:latin typeface="微软雅黑 Light" panose="020B0502040204020203" pitchFamily="34" charset="-122"/>
                <a:ea typeface="微软雅黑 Light" panose="020B0502040204020203" pitchFamily="34" charset="-122"/>
              </a:rPr>
              <a:t>child</a:t>
            </a:r>
            <a:r>
              <a:rPr lang="en-US" altLang="zh-CN" sz="2800" dirty="0">
                <a:solidFill>
                  <a:srgbClr val="800000"/>
                </a:solidFill>
                <a:latin typeface="微软雅黑 Light" panose="020B0502040204020203" pitchFamily="34" charset="-122"/>
                <a:ea typeface="微软雅黑 Light" panose="020B0502040204020203" pitchFamily="34" charset="-122"/>
              </a:rPr>
              <a:t>; </a:t>
            </a:r>
          </a:p>
          <a:p>
            <a:pPr>
              <a:lnSpc>
                <a:spcPct val="120000"/>
              </a:lnSpc>
              <a:spcBef>
                <a:spcPct val="0"/>
              </a:spcBef>
              <a:buNone/>
            </a:pPr>
            <a:r>
              <a:rPr lang="en-US" altLang="zh-CN" sz="2800" dirty="0">
                <a:solidFill>
                  <a:srgbClr val="800000"/>
                </a:solidFill>
                <a:latin typeface="微软雅黑 Light" panose="020B0502040204020203" pitchFamily="34" charset="-122"/>
                <a:ea typeface="微软雅黑 Light" panose="020B0502040204020203" pitchFamily="34" charset="-122"/>
              </a:rPr>
              <a:t>     </a:t>
            </a:r>
            <a:r>
              <a:rPr lang="en-US" altLang="zh-CN" sz="2800" dirty="0" err="1">
                <a:solidFill>
                  <a:srgbClr val="800000"/>
                </a:solidFill>
                <a:latin typeface="微软雅黑 Light" panose="020B0502040204020203" pitchFamily="34" charset="-122"/>
                <a:ea typeface="微软雅黑 Light" panose="020B0502040204020203" pitchFamily="34" charset="-122"/>
              </a:rPr>
              <a:t>TElemType</a:t>
            </a:r>
            <a:r>
              <a:rPr lang="en-US" altLang="zh-CN" sz="2800" dirty="0">
                <a:solidFill>
                  <a:srgbClr val="800000"/>
                </a:solidFill>
                <a:latin typeface="微软雅黑 Light" panose="020B0502040204020203" pitchFamily="34" charset="-122"/>
                <a:ea typeface="微软雅黑 Light" panose="020B0502040204020203" pitchFamily="34" charset="-122"/>
              </a:rPr>
              <a:t>      data;</a:t>
            </a:r>
            <a:endParaRPr lang="en-US" altLang="zh-CN" sz="2800" b="1" dirty="0">
              <a:solidFill>
                <a:srgbClr val="800000"/>
              </a:solidFill>
              <a:latin typeface="微软雅黑 Light" panose="020B0502040204020203" pitchFamily="34" charset="-122"/>
              <a:ea typeface="微软雅黑 Light" panose="020B0502040204020203" pitchFamily="34" charset="-122"/>
            </a:endParaRPr>
          </a:p>
          <a:p>
            <a:pPr eaLnBrk="1" hangingPunct="1">
              <a:lnSpc>
                <a:spcPct val="120000"/>
              </a:lnSpc>
              <a:spcBef>
                <a:spcPct val="0"/>
              </a:spcBef>
              <a:buFontTx/>
              <a:buNone/>
            </a:pPr>
            <a:r>
              <a:rPr lang="en-US" altLang="zh-CN" sz="2800" b="1" dirty="0">
                <a:solidFill>
                  <a:srgbClr val="800000"/>
                </a:solidFill>
                <a:latin typeface="微软雅黑 Light" panose="020B0502040204020203" pitchFamily="34" charset="-122"/>
                <a:ea typeface="微软雅黑 Light" panose="020B0502040204020203" pitchFamily="34" charset="-122"/>
              </a:rPr>
              <a:t>}</a:t>
            </a:r>
            <a:r>
              <a:rPr lang="en-US" altLang="zh-CN" sz="2800" dirty="0">
                <a:solidFill>
                  <a:srgbClr val="800000"/>
                </a:solidFill>
                <a:latin typeface="微软雅黑 Light" panose="020B0502040204020203" pitchFamily="34" charset="-122"/>
                <a:ea typeface="微软雅黑 Light" panose="020B0502040204020203" pitchFamily="34" charset="-122"/>
              </a:rPr>
              <a:t> </a:t>
            </a:r>
            <a:r>
              <a:rPr lang="en-US" altLang="zh-CN" sz="2800" dirty="0" err="1">
                <a:solidFill>
                  <a:srgbClr val="800000"/>
                </a:solidFill>
                <a:latin typeface="微软雅黑 Light" panose="020B0502040204020203" pitchFamily="34" charset="-122"/>
                <a:ea typeface="微软雅黑 Light" panose="020B0502040204020203" pitchFamily="34" charset="-122"/>
              </a:rPr>
              <a:t>BiTNode</a:t>
            </a:r>
            <a:r>
              <a:rPr lang="en-US" altLang="zh-CN" sz="2800" dirty="0">
                <a:solidFill>
                  <a:srgbClr val="800000"/>
                </a:solidFill>
                <a:latin typeface="微软雅黑 Light" panose="020B0502040204020203" pitchFamily="34" charset="-122"/>
                <a:ea typeface="微软雅黑 Light" panose="020B0502040204020203" pitchFamily="34" charset="-122"/>
              </a:rPr>
              <a:t>, </a:t>
            </a:r>
            <a:r>
              <a:rPr lang="en-US" altLang="zh-CN" sz="2800" b="1" dirty="0">
                <a:solidFill>
                  <a:srgbClr val="800000"/>
                </a:solidFill>
                <a:latin typeface="微软雅黑 Light" panose="020B0502040204020203" pitchFamily="34" charset="-122"/>
                <a:ea typeface="微软雅黑 Light" panose="020B0502040204020203" pitchFamily="34" charset="-122"/>
              </a:rPr>
              <a:t>*</a:t>
            </a:r>
            <a:r>
              <a:rPr lang="en-US" altLang="zh-CN" sz="2800" dirty="0" err="1">
                <a:solidFill>
                  <a:srgbClr val="800000"/>
                </a:solidFill>
                <a:latin typeface="微软雅黑 Light" panose="020B0502040204020203" pitchFamily="34" charset="-122"/>
                <a:ea typeface="微软雅黑 Light" panose="020B0502040204020203" pitchFamily="34" charset="-122"/>
              </a:rPr>
              <a:t>BiTree</a:t>
            </a:r>
            <a:r>
              <a:rPr lang="en-US" altLang="zh-CN" sz="2800" dirty="0">
                <a:solidFill>
                  <a:srgbClr val="800000"/>
                </a:solidFill>
                <a:latin typeface="微软雅黑 Light" panose="020B0502040204020203" pitchFamily="34" charset="-122"/>
                <a:ea typeface="微软雅黑 Light" panose="020B0502040204020203" pitchFamily="34" charset="-122"/>
              </a:rPr>
              <a:t>;</a:t>
            </a:r>
          </a:p>
        </p:txBody>
      </p:sp>
    </p:spTree>
    <p:extLst>
      <p:ext uri="{BB962C8B-B14F-4D97-AF65-F5344CB8AC3E}">
        <p14:creationId xmlns:p14="http://schemas.microsoft.com/office/powerpoint/2010/main" val="14777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trips(downRigh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二叉排序树</a:t>
            </a:r>
          </a:p>
        </p:txBody>
      </p:sp>
      <p:sp>
        <p:nvSpPr>
          <p:cNvPr id="7" name="Rectangle 3"/>
          <p:cNvSpPr txBox="1">
            <a:spLocks noChangeArrowheads="1"/>
          </p:cNvSpPr>
          <p:nvPr/>
        </p:nvSpPr>
        <p:spPr bwMode="auto">
          <a:xfrm>
            <a:off x="115888" y="3835854"/>
            <a:ext cx="8964612"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微软雅黑 Light" panose="020B0502040204020203" pitchFamily="34" charset="-122"/>
                <a:ea typeface="微软雅黑 Light" panose="020B0502040204020203" pitchFamily="34" charset="-122"/>
                <a:cs typeface="+mn-cs"/>
              </a:defRPr>
            </a:lvl1pPr>
            <a:lvl2pPr marL="742950" indent="-285750" algn="l" rtl="0" eaLnBrk="0" fontAlgn="base" hangingPunct="0">
              <a:spcBef>
                <a:spcPct val="20000"/>
              </a:spcBef>
              <a:spcAft>
                <a:spcPct val="0"/>
              </a:spcAft>
              <a:buChar char="–"/>
              <a:defRPr kumimoji="1" sz="2800">
                <a:solidFill>
                  <a:schemeClr val="tx1"/>
                </a:solidFill>
                <a:latin typeface="微软雅黑 Light" panose="020B0502040204020203" pitchFamily="34" charset="-122"/>
                <a:ea typeface="微软雅黑 Light" panose="020B0502040204020203" pitchFamily="34" charset="-122"/>
              </a:defRPr>
            </a:lvl2pPr>
            <a:lvl3pPr marL="1143000" indent="-228600" algn="l" rtl="0" eaLnBrk="0" fontAlgn="base" hangingPunct="0">
              <a:spcBef>
                <a:spcPct val="20000"/>
              </a:spcBef>
              <a:spcAft>
                <a:spcPct val="0"/>
              </a:spcAft>
              <a:buChar char="•"/>
              <a:defRPr kumimoji="1" sz="2400">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ct val="20000"/>
              </a:spcBef>
              <a:spcAft>
                <a:spcPct val="0"/>
              </a:spcAft>
              <a:buChar char="–"/>
              <a:defRPr kumimoji="1" sz="20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har char="»"/>
              <a:defRPr kumimoji="1" sz="20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179388" marR="0" lvl="0" indent="0" algn="l" defTabSz="914400" rtl="0" eaLnBrk="1" fontAlgn="base" latinLnBrk="0" hangingPunct="1">
              <a:lnSpc>
                <a:spcPct val="115000"/>
              </a:lnSpc>
              <a:spcBef>
                <a:spcPct val="20000"/>
              </a:spcBef>
              <a:spcAft>
                <a:spcPct val="0"/>
              </a:spcAft>
              <a:buClrTx/>
              <a:buSzTx/>
              <a:buFontTx/>
              <a:buNone/>
              <a:tabLst/>
              <a:defRPr/>
            </a:pPr>
            <a:r>
              <a:rPr kumimoji="1" lang="en-US" altLang="zh-CN" sz="2400" b="0" i="0" u="none" strike="noStrike" kern="0" cap="none" spc="0" normalizeH="0" baseline="0" noProof="0">
                <a:ln>
                  <a:noFill/>
                </a:ln>
                <a:solidFill>
                  <a:srgbClr val="A50021"/>
                </a:solidFill>
                <a:effectLst/>
                <a:uLnTx/>
                <a:uFillTx/>
                <a:latin typeface="微软雅黑 Light" panose="020B0502040204020203" pitchFamily="34" charset="-122"/>
                <a:ea typeface="微软雅黑 Light" panose="020B0502040204020203" pitchFamily="34" charset="-122"/>
                <a:cs typeface="+mn-cs"/>
              </a:rPr>
              <a:t>1</a:t>
            </a:r>
            <a:r>
              <a:rPr kumimoji="1" lang="zh-CN" altLang="en-US" sz="2400" b="0" i="0" u="none" strike="noStrike" kern="0" cap="none" spc="0" normalizeH="0" baseline="0" noProof="0">
                <a:ln>
                  <a:noFill/>
                </a:ln>
                <a:solidFill>
                  <a:srgbClr val="A50021"/>
                </a:solidFill>
                <a:effectLst/>
                <a:uLnTx/>
                <a:uFillTx/>
                <a:latin typeface="微软雅黑 Light" panose="020B0502040204020203" pitchFamily="34" charset="-122"/>
                <a:ea typeface="微软雅黑 Light" panose="020B0502040204020203" pitchFamily="34" charset="-122"/>
                <a:cs typeface="+mn-cs"/>
              </a:rPr>
              <a:t>）若给定值</a:t>
            </a:r>
            <a:r>
              <a:rPr kumimoji="1" lang="zh-CN" altLang="en-US" sz="2400" b="1" i="0" u="none" strike="noStrike" kern="0" cap="none" spc="0" normalizeH="0" baseline="0" noProof="0">
                <a:ln>
                  <a:noFill/>
                </a:ln>
                <a:solidFill>
                  <a:srgbClr val="3333CC"/>
                </a:solidFill>
                <a:effectLst/>
                <a:uLnTx/>
                <a:uFillTx/>
                <a:latin typeface="微软雅黑 Light" panose="020B0502040204020203" pitchFamily="34" charset="-122"/>
                <a:ea typeface="微软雅黑 Light" panose="020B0502040204020203" pitchFamily="34" charset="-122"/>
                <a:cs typeface="+mn-cs"/>
              </a:rPr>
              <a:t>等于</a:t>
            </a:r>
            <a:r>
              <a:rPr kumimoji="1" lang="zh-CN" altLang="en-US" sz="2400" b="0" i="0" u="none" strike="noStrike" kern="0" cap="none" spc="0" normalizeH="0" baseline="0" noProof="0">
                <a:ln>
                  <a:noFill/>
                </a:ln>
                <a:solidFill>
                  <a:srgbClr val="A50021"/>
                </a:solidFill>
                <a:effectLst/>
                <a:uLnTx/>
                <a:uFillTx/>
                <a:latin typeface="微软雅黑 Light" panose="020B0502040204020203" pitchFamily="34" charset="-122"/>
                <a:ea typeface="微软雅黑 Light" panose="020B0502040204020203" pitchFamily="34" charset="-122"/>
                <a:cs typeface="+mn-cs"/>
              </a:rPr>
              <a:t>根结点的关键字，则</a:t>
            </a:r>
            <a:r>
              <a:rPr kumimoji="1" lang="zh-CN" altLang="en-US" sz="2400" b="1" i="0" u="none" strike="noStrike" kern="0" cap="none" spc="0" normalizeH="0" baseline="0" noProof="0">
                <a:ln>
                  <a:noFill/>
                </a:ln>
                <a:solidFill>
                  <a:srgbClr val="A50021"/>
                </a:solidFill>
                <a:effectLst/>
                <a:uLnTx/>
                <a:uFillTx/>
                <a:latin typeface="微软雅黑 Light" panose="020B0502040204020203" pitchFamily="34" charset="-122"/>
                <a:ea typeface="微软雅黑 Light" panose="020B0502040204020203" pitchFamily="34" charset="-122"/>
                <a:cs typeface="+mn-cs"/>
              </a:rPr>
              <a:t>查找成功</a:t>
            </a:r>
            <a:r>
              <a:rPr kumimoji="1" lang="zh-CN" altLang="en-US" sz="2400" b="0" i="0" u="none" strike="noStrike" kern="0" cap="none" spc="0" normalizeH="0" baseline="0" noProof="0">
                <a:ln>
                  <a:noFill/>
                </a:ln>
                <a:solidFill>
                  <a:srgbClr val="A50021"/>
                </a:solidFill>
                <a:effectLst/>
                <a:uLnTx/>
                <a:uFillTx/>
                <a:latin typeface="微软雅黑 Light" panose="020B0502040204020203" pitchFamily="34" charset="-122"/>
                <a:ea typeface="微软雅黑 Light" panose="020B0502040204020203" pitchFamily="34" charset="-122"/>
                <a:cs typeface="+mn-cs"/>
              </a:rPr>
              <a:t>；</a:t>
            </a:r>
          </a:p>
          <a:p>
            <a:pPr marL="179388" marR="0" lvl="0" indent="0" algn="l" defTabSz="914400" rtl="0" eaLnBrk="1" fontAlgn="base" latinLnBrk="0" hangingPunct="1">
              <a:lnSpc>
                <a:spcPct val="115000"/>
              </a:lnSpc>
              <a:spcBef>
                <a:spcPct val="20000"/>
              </a:spcBef>
              <a:spcAft>
                <a:spcPct val="0"/>
              </a:spcAft>
              <a:buClrTx/>
              <a:buSzTx/>
              <a:buFontTx/>
              <a:buNone/>
              <a:tabLst/>
              <a:defRPr/>
            </a:pPr>
            <a:r>
              <a:rPr kumimoji="1" lang="en-US" altLang="zh-CN" sz="2400" b="0" i="0" u="none" strike="noStrike" kern="0" cap="none" spc="0" normalizeH="0" baseline="0" noProof="0">
                <a:ln>
                  <a:noFill/>
                </a:ln>
                <a:solidFill>
                  <a:srgbClr val="A50021"/>
                </a:solidFill>
                <a:effectLst/>
                <a:uLnTx/>
                <a:uFillTx/>
                <a:latin typeface="微软雅黑 Light" panose="020B0502040204020203" pitchFamily="34" charset="-122"/>
                <a:ea typeface="微软雅黑 Light" panose="020B0502040204020203" pitchFamily="34" charset="-122"/>
                <a:cs typeface="+mn-cs"/>
              </a:rPr>
              <a:t>2</a:t>
            </a:r>
            <a:r>
              <a:rPr kumimoji="1" lang="zh-CN" altLang="en-US" sz="2400" b="0" i="0" u="none" strike="noStrike" kern="0" cap="none" spc="0" normalizeH="0" baseline="0" noProof="0">
                <a:ln>
                  <a:noFill/>
                </a:ln>
                <a:solidFill>
                  <a:srgbClr val="A50021"/>
                </a:solidFill>
                <a:effectLst/>
                <a:uLnTx/>
                <a:uFillTx/>
                <a:latin typeface="微软雅黑 Light" panose="020B0502040204020203" pitchFamily="34" charset="-122"/>
                <a:ea typeface="微软雅黑 Light" panose="020B0502040204020203" pitchFamily="34" charset="-122"/>
                <a:cs typeface="+mn-cs"/>
              </a:rPr>
              <a:t>）若给定值</a:t>
            </a:r>
            <a:r>
              <a:rPr kumimoji="1" lang="zh-CN" altLang="en-US" sz="2400" b="1" i="0" u="none" strike="noStrike" kern="0" cap="none" spc="0" normalizeH="0" baseline="0" noProof="0">
                <a:ln>
                  <a:noFill/>
                </a:ln>
                <a:solidFill>
                  <a:srgbClr val="3333CC"/>
                </a:solidFill>
                <a:effectLst/>
                <a:uLnTx/>
                <a:uFillTx/>
                <a:latin typeface="微软雅黑 Light" panose="020B0502040204020203" pitchFamily="34" charset="-122"/>
                <a:ea typeface="微软雅黑 Light" panose="020B0502040204020203" pitchFamily="34" charset="-122"/>
                <a:cs typeface="+mn-cs"/>
              </a:rPr>
              <a:t>小于</a:t>
            </a:r>
            <a:r>
              <a:rPr kumimoji="1" lang="zh-CN" altLang="en-US" sz="2400" b="0" i="0" u="none" strike="noStrike" kern="0" cap="none" spc="0" normalizeH="0" baseline="0" noProof="0">
                <a:ln>
                  <a:noFill/>
                </a:ln>
                <a:solidFill>
                  <a:srgbClr val="A50021"/>
                </a:solidFill>
                <a:effectLst/>
                <a:uLnTx/>
                <a:uFillTx/>
                <a:latin typeface="微软雅黑 Light" panose="020B0502040204020203" pitchFamily="34" charset="-122"/>
                <a:ea typeface="微软雅黑 Light" panose="020B0502040204020203" pitchFamily="34" charset="-122"/>
                <a:cs typeface="+mn-cs"/>
              </a:rPr>
              <a:t>根结点的关键字，则</a:t>
            </a:r>
            <a:r>
              <a:rPr kumimoji="1" lang="zh-CN" altLang="en-US" sz="2400" b="1" i="0" u="none" strike="noStrike" kern="0" cap="none" spc="0" normalizeH="0" baseline="0" noProof="0">
                <a:ln>
                  <a:noFill/>
                </a:ln>
                <a:solidFill>
                  <a:srgbClr val="A50021"/>
                </a:solidFill>
                <a:effectLst/>
                <a:uLnTx/>
                <a:uFillTx/>
                <a:latin typeface="微软雅黑 Light" panose="020B0502040204020203" pitchFamily="34" charset="-122"/>
                <a:ea typeface="微软雅黑 Light" panose="020B0502040204020203" pitchFamily="34" charset="-122"/>
                <a:cs typeface="+mn-cs"/>
              </a:rPr>
              <a:t>继续在左子树上进行查找</a:t>
            </a:r>
            <a:r>
              <a:rPr kumimoji="1" lang="zh-CN" altLang="en-US" sz="2400" b="0" i="0" u="none" strike="noStrike" kern="0" cap="none" spc="0" normalizeH="0" baseline="0" noProof="0">
                <a:ln>
                  <a:noFill/>
                </a:ln>
                <a:solidFill>
                  <a:srgbClr val="A50021"/>
                </a:solidFill>
                <a:effectLst/>
                <a:uLnTx/>
                <a:uFillTx/>
                <a:latin typeface="微软雅黑 Light" panose="020B0502040204020203" pitchFamily="34" charset="-122"/>
                <a:ea typeface="微软雅黑 Light" panose="020B0502040204020203" pitchFamily="34" charset="-122"/>
                <a:cs typeface="+mn-cs"/>
              </a:rPr>
              <a:t>；</a:t>
            </a:r>
          </a:p>
          <a:p>
            <a:pPr marL="179388" marR="0" lvl="0" indent="0" algn="l" defTabSz="914400" rtl="0" eaLnBrk="1" fontAlgn="base" latinLnBrk="0" hangingPunct="1">
              <a:lnSpc>
                <a:spcPct val="115000"/>
              </a:lnSpc>
              <a:spcBef>
                <a:spcPct val="20000"/>
              </a:spcBef>
              <a:spcAft>
                <a:spcPct val="0"/>
              </a:spcAft>
              <a:buClrTx/>
              <a:buSzTx/>
              <a:buFontTx/>
              <a:buNone/>
              <a:tabLst/>
              <a:defRPr/>
            </a:pPr>
            <a:r>
              <a:rPr kumimoji="1" lang="en-US" altLang="zh-CN" sz="2400" b="0" i="0" u="none" strike="noStrike" kern="0" cap="none" spc="0" normalizeH="0" baseline="0" noProof="0">
                <a:ln>
                  <a:noFill/>
                </a:ln>
                <a:solidFill>
                  <a:srgbClr val="A50021"/>
                </a:solidFill>
                <a:effectLst/>
                <a:uLnTx/>
                <a:uFillTx/>
                <a:latin typeface="微软雅黑 Light" panose="020B0502040204020203" pitchFamily="34" charset="-122"/>
                <a:ea typeface="微软雅黑 Light" panose="020B0502040204020203" pitchFamily="34" charset="-122"/>
                <a:cs typeface="+mn-cs"/>
              </a:rPr>
              <a:t>3</a:t>
            </a:r>
            <a:r>
              <a:rPr kumimoji="1" lang="zh-CN" altLang="en-US" sz="2400" b="0" i="0" u="none" strike="noStrike" kern="0" cap="none" spc="0" normalizeH="0" baseline="0" noProof="0">
                <a:ln>
                  <a:noFill/>
                </a:ln>
                <a:solidFill>
                  <a:srgbClr val="A50021"/>
                </a:solidFill>
                <a:effectLst/>
                <a:uLnTx/>
                <a:uFillTx/>
                <a:latin typeface="微软雅黑 Light" panose="020B0502040204020203" pitchFamily="34" charset="-122"/>
                <a:ea typeface="微软雅黑 Light" panose="020B0502040204020203" pitchFamily="34" charset="-122"/>
                <a:cs typeface="+mn-cs"/>
              </a:rPr>
              <a:t>）若给定值</a:t>
            </a:r>
            <a:r>
              <a:rPr kumimoji="1" lang="zh-CN" altLang="en-US" sz="2400" b="1" i="0" u="none" strike="noStrike" kern="0" cap="none" spc="0" normalizeH="0" baseline="0" noProof="0">
                <a:ln>
                  <a:noFill/>
                </a:ln>
                <a:solidFill>
                  <a:srgbClr val="3333CC"/>
                </a:solidFill>
                <a:effectLst/>
                <a:uLnTx/>
                <a:uFillTx/>
                <a:latin typeface="微软雅黑 Light" panose="020B0502040204020203" pitchFamily="34" charset="-122"/>
                <a:ea typeface="微软雅黑 Light" panose="020B0502040204020203" pitchFamily="34" charset="-122"/>
                <a:cs typeface="+mn-cs"/>
              </a:rPr>
              <a:t>大于</a:t>
            </a:r>
            <a:r>
              <a:rPr kumimoji="1" lang="zh-CN" altLang="en-US" sz="2400" b="0" i="0" u="none" strike="noStrike" kern="0" cap="none" spc="0" normalizeH="0" baseline="0" noProof="0">
                <a:ln>
                  <a:noFill/>
                </a:ln>
                <a:solidFill>
                  <a:srgbClr val="A50021"/>
                </a:solidFill>
                <a:effectLst/>
                <a:uLnTx/>
                <a:uFillTx/>
                <a:latin typeface="微软雅黑 Light" panose="020B0502040204020203" pitchFamily="34" charset="-122"/>
                <a:ea typeface="微软雅黑 Light" panose="020B0502040204020203" pitchFamily="34" charset="-122"/>
                <a:cs typeface="+mn-cs"/>
              </a:rPr>
              <a:t>根结点的关键字，则</a:t>
            </a:r>
            <a:r>
              <a:rPr kumimoji="1" lang="zh-CN" altLang="en-US" sz="2400" b="1" i="0" u="none" strike="noStrike" kern="0" cap="none" spc="0" normalizeH="0" baseline="0" noProof="0">
                <a:ln>
                  <a:noFill/>
                </a:ln>
                <a:solidFill>
                  <a:srgbClr val="A50021"/>
                </a:solidFill>
                <a:effectLst/>
                <a:uLnTx/>
                <a:uFillTx/>
                <a:latin typeface="微软雅黑 Light" panose="020B0502040204020203" pitchFamily="34" charset="-122"/>
                <a:ea typeface="微软雅黑 Light" panose="020B0502040204020203" pitchFamily="34" charset="-122"/>
                <a:cs typeface="+mn-cs"/>
              </a:rPr>
              <a:t>继续在右子树上进行查找</a:t>
            </a:r>
            <a:r>
              <a:rPr kumimoji="1" lang="zh-CN" altLang="en-US" sz="2400" b="0" i="0" u="none" strike="noStrike" kern="0" cap="none" spc="0" normalizeH="0" baseline="0" noProof="0">
                <a:ln>
                  <a:noFill/>
                </a:ln>
                <a:solidFill>
                  <a:srgbClr val="A50021"/>
                </a:solidFill>
                <a:effectLst/>
                <a:uLnTx/>
                <a:uFillTx/>
                <a:latin typeface="微软雅黑 Light" panose="020B0502040204020203" pitchFamily="34" charset="-122"/>
                <a:ea typeface="微软雅黑 Light" panose="020B0502040204020203" pitchFamily="34" charset="-122"/>
                <a:cs typeface="+mn-cs"/>
              </a:rPr>
              <a:t>。</a:t>
            </a:r>
            <a:endParaRPr kumimoji="1" lang="zh-CN" altLang="en-US" sz="2400" b="0" i="0" u="none" strike="noStrike" kern="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8" name="Rectangle 6"/>
          <p:cNvSpPr>
            <a:spLocks noChangeArrowheads="1"/>
          </p:cNvSpPr>
          <p:nvPr/>
        </p:nvSpPr>
        <p:spPr bwMode="auto">
          <a:xfrm>
            <a:off x="187325" y="3256417"/>
            <a:ext cx="60324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dirty="0">
                <a:solidFill>
                  <a:srgbClr val="A50021"/>
                </a:solidFill>
                <a:latin typeface="微软雅黑 Light" panose="020B0502040204020203" pitchFamily="34" charset="-122"/>
                <a:ea typeface="微软雅黑 Light" panose="020B0502040204020203" pitchFamily="34" charset="-122"/>
              </a:rPr>
              <a:t>若二叉排序树</a:t>
            </a:r>
            <a:r>
              <a:rPr lang="zh-CN" altLang="en-US" sz="2400" b="1" dirty="0">
                <a:solidFill>
                  <a:srgbClr val="6600CC"/>
                </a:solidFill>
                <a:latin typeface="微软雅黑 Light" panose="020B0502040204020203" pitchFamily="34" charset="-122"/>
                <a:ea typeface="微软雅黑 Light" panose="020B0502040204020203" pitchFamily="34" charset="-122"/>
              </a:rPr>
              <a:t>为空</a:t>
            </a:r>
            <a:r>
              <a:rPr lang="zh-CN" altLang="en-US" sz="2400" dirty="0">
                <a:solidFill>
                  <a:srgbClr val="A50021"/>
                </a:solidFill>
                <a:latin typeface="微软雅黑 Light" panose="020B0502040204020203" pitchFamily="34" charset="-122"/>
                <a:ea typeface="微软雅黑 Light" panose="020B0502040204020203" pitchFamily="34" charset="-122"/>
              </a:rPr>
              <a:t>，则</a:t>
            </a:r>
            <a:r>
              <a:rPr lang="zh-CN" altLang="en-US" sz="2400" b="1" dirty="0">
                <a:solidFill>
                  <a:srgbClr val="A50021"/>
                </a:solidFill>
                <a:latin typeface="微软雅黑 Light" panose="020B0502040204020203" pitchFamily="34" charset="-122"/>
                <a:ea typeface="微软雅黑 Light" panose="020B0502040204020203" pitchFamily="34" charset="-122"/>
              </a:rPr>
              <a:t>查找不成功</a:t>
            </a:r>
            <a:r>
              <a:rPr lang="zh-CN" altLang="en-US" sz="2400" dirty="0">
                <a:solidFill>
                  <a:srgbClr val="A50021"/>
                </a:solidFill>
                <a:latin typeface="微软雅黑 Light" panose="020B0502040204020203" pitchFamily="34" charset="-122"/>
                <a:ea typeface="微软雅黑 Light" panose="020B0502040204020203" pitchFamily="34" charset="-122"/>
              </a:rPr>
              <a:t>；否则，</a:t>
            </a:r>
            <a:endParaRPr lang="zh-CN" altLang="en-US" sz="2400" dirty="0">
              <a:solidFill>
                <a:srgbClr val="000000"/>
              </a:solidFill>
              <a:latin typeface="微软雅黑 Light" panose="020B0502040204020203" pitchFamily="34" charset="-122"/>
              <a:ea typeface="微软雅黑 Light" panose="020B0502040204020203" pitchFamily="34" charset="-122"/>
            </a:endParaRPr>
          </a:p>
        </p:txBody>
      </p:sp>
      <p:sp>
        <p:nvSpPr>
          <p:cNvPr id="9" name="Rectangle 10"/>
          <p:cNvSpPr>
            <a:spLocks noChangeArrowheads="1"/>
          </p:cNvSpPr>
          <p:nvPr/>
        </p:nvSpPr>
        <p:spPr bwMode="auto">
          <a:xfrm>
            <a:off x="187325" y="1666875"/>
            <a:ext cx="8893175" cy="830997"/>
          </a:xfrm>
          <a:prstGeom prst="rect">
            <a:avLst/>
          </a:prstGeom>
          <a:noFill/>
          <a:ln w="9525">
            <a:noFill/>
            <a:miter lim="800000"/>
            <a:headEnd/>
            <a:tailEnd/>
          </a:ln>
          <a:effectLst/>
        </p:spPr>
        <p:txBody>
          <a:bodyPr>
            <a:spAutoFit/>
          </a:bodyPr>
          <a:lstStyle/>
          <a:p>
            <a:pPr fontAlgn="base">
              <a:spcBef>
                <a:spcPct val="0"/>
              </a:spcBef>
              <a:spcAft>
                <a:spcPct val="0"/>
              </a:spcAft>
              <a:defRPr/>
            </a:pPr>
            <a:r>
              <a:rPr kumimoji="1" lang="en-US" altLang="zh-CN" sz="2400" b="1" dirty="0">
                <a:solidFill>
                  <a:srgbClr val="000000"/>
                </a:solidFill>
                <a:effectLst>
                  <a:outerShdw blurRad="38100" dist="38100" dir="2700000" algn="tl">
                    <a:srgbClr val="FFFFFF"/>
                  </a:outerShdw>
                </a:effectLst>
                <a:latin typeface="微软雅黑 Light" panose="020B0502040204020203" pitchFamily="34" charset="-122"/>
                <a:ea typeface="微软雅黑 Light" panose="020B0502040204020203" pitchFamily="34" charset="-122"/>
              </a:rPr>
              <a:t>    </a:t>
            </a:r>
            <a:r>
              <a:rPr kumimoji="1" lang="zh-CN" altLang="en-US" sz="2400" b="1" dirty="0">
                <a:solidFill>
                  <a:srgbClr val="000000"/>
                </a:solidFill>
                <a:effectLst>
                  <a:outerShdw blurRad="38100" dist="38100" dir="2700000" algn="tl">
                    <a:srgbClr val="FFFFFF"/>
                  </a:outerShdw>
                </a:effectLst>
                <a:latin typeface="微软雅黑 Light" panose="020B0502040204020203" pitchFamily="34" charset="-122"/>
                <a:ea typeface="微软雅黑 Light" panose="020B0502040204020203" pitchFamily="34" charset="-122"/>
              </a:rPr>
              <a:t>在二叉排序树上进行查找，</a:t>
            </a:r>
            <a:r>
              <a:rPr kumimoji="1" lang="zh-CN" altLang="en-US" sz="2400" b="1" dirty="0">
                <a:solidFill>
                  <a:srgbClr val="FF33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是一个从根结点开始，沿某一个分支逐层向下进行比较判等的过程</a:t>
            </a:r>
            <a:r>
              <a:rPr kumimoji="1" lang="zh-CN" altLang="en-US" sz="2400" b="1" dirty="0">
                <a:solidFill>
                  <a:srgbClr val="000000"/>
                </a:solidFill>
                <a:effectLst>
                  <a:outerShdw blurRad="38100" dist="38100" dir="2700000" algn="tl">
                    <a:srgbClr val="FFFFFF"/>
                  </a:outerShdw>
                </a:effectLst>
                <a:latin typeface="微软雅黑 Light" panose="020B0502040204020203" pitchFamily="34" charset="-122"/>
                <a:ea typeface="微软雅黑 Light" panose="020B0502040204020203" pitchFamily="34" charset="-122"/>
              </a:rPr>
              <a:t>。它可以是一个递归的过程。</a:t>
            </a:r>
          </a:p>
        </p:txBody>
      </p:sp>
    </p:spTree>
    <p:extLst>
      <p:ext uri="{BB962C8B-B14F-4D97-AF65-F5344CB8AC3E}">
        <p14:creationId xmlns:p14="http://schemas.microsoft.com/office/powerpoint/2010/main" val="293660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strips(downRight)">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strips(downRight)">
                                      <p:cBhvr>
                                        <p:cTn id="18" dur="5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strips(downRight)">
                                      <p:cBhvr>
                                        <p:cTn id="2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Oval 2"/>
          <p:cNvSpPr>
            <a:spLocks noChangeArrowheads="1"/>
          </p:cNvSpPr>
          <p:nvPr/>
        </p:nvSpPr>
        <p:spPr bwMode="auto">
          <a:xfrm>
            <a:off x="4191000" y="10668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50</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27" name="Oval 3"/>
          <p:cNvSpPr>
            <a:spLocks noChangeArrowheads="1"/>
          </p:cNvSpPr>
          <p:nvPr/>
        </p:nvSpPr>
        <p:spPr bwMode="auto">
          <a:xfrm>
            <a:off x="2743200" y="16002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30</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28" name="Oval 4"/>
          <p:cNvSpPr>
            <a:spLocks noChangeArrowheads="1"/>
          </p:cNvSpPr>
          <p:nvPr/>
        </p:nvSpPr>
        <p:spPr bwMode="auto">
          <a:xfrm>
            <a:off x="5638800" y="16002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80</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29" name="Oval 5"/>
          <p:cNvSpPr>
            <a:spLocks noChangeArrowheads="1"/>
          </p:cNvSpPr>
          <p:nvPr/>
        </p:nvSpPr>
        <p:spPr bwMode="auto">
          <a:xfrm>
            <a:off x="1600200" y="22860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20</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30" name="Oval 6"/>
          <p:cNvSpPr>
            <a:spLocks noChangeArrowheads="1"/>
          </p:cNvSpPr>
          <p:nvPr/>
        </p:nvSpPr>
        <p:spPr bwMode="auto">
          <a:xfrm>
            <a:off x="6781800" y="22860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90</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31" name="Oval 7"/>
          <p:cNvSpPr>
            <a:spLocks noChangeArrowheads="1"/>
          </p:cNvSpPr>
          <p:nvPr/>
        </p:nvSpPr>
        <p:spPr bwMode="auto">
          <a:xfrm>
            <a:off x="5943600" y="31242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85</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32" name="Oval 8"/>
          <p:cNvSpPr>
            <a:spLocks noChangeArrowheads="1"/>
          </p:cNvSpPr>
          <p:nvPr/>
        </p:nvSpPr>
        <p:spPr bwMode="auto">
          <a:xfrm>
            <a:off x="3886200" y="22860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40</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33" name="Oval 9"/>
          <p:cNvSpPr>
            <a:spLocks noChangeArrowheads="1"/>
          </p:cNvSpPr>
          <p:nvPr/>
        </p:nvSpPr>
        <p:spPr bwMode="auto">
          <a:xfrm>
            <a:off x="2971800" y="31242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35</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34" name="Oval 10"/>
          <p:cNvSpPr>
            <a:spLocks noChangeArrowheads="1"/>
          </p:cNvSpPr>
          <p:nvPr/>
        </p:nvSpPr>
        <p:spPr bwMode="auto">
          <a:xfrm>
            <a:off x="7239000" y="39624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88</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35" name="Line 11"/>
          <p:cNvSpPr>
            <a:spLocks noChangeShapeType="1"/>
          </p:cNvSpPr>
          <p:nvPr/>
        </p:nvSpPr>
        <p:spPr bwMode="auto">
          <a:xfrm flipH="1">
            <a:off x="3352800" y="1371600"/>
            <a:ext cx="838200" cy="3810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36" name="Line 12"/>
          <p:cNvSpPr>
            <a:spLocks noChangeShapeType="1"/>
          </p:cNvSpPr>
          <p:nvPr/>
        </p:nvSpPr>
        <p:spPr bwMode="auto">
          <a:xfrm flipH="1">
            <a:off x="2209800" y="2057400"/>
            <a:ext cx="533400" cy="304800"/>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37" name="Line 13"/>
          <p:cNvSpPr>
            <a:spLocks noChangeShapeType="1"/>
          </p:cNvSpPr>
          <p:nvPr/>
        </p:nvSpPr>
        <p:spPr bwMode="auto">
          <a:xfrm>
            <a:off x="4876800" y="1371600"/>
            <a:ext cx="762000" cy="3810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38" name="Line 14"/>
          <p:cNvSpPr>
            <a:spLocks noChangeShapeType="1"/>
          </p:cNvSpPr>
          <p:nvPr/>
        </p:nvSpPr>
        <p:spPr bwMode="auto">
          <a:xfrm>
            <a:off x="3352800" y="1981200"/>
            <a:ext cx="609600" cy="3810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39" name="Line 15"/>
          <p:cNvSpPr>
            <a:spLocks noChangeShapeType="1"/>
          </p:cNvSpPr>
          <p:nvPr/>
        </p:nvSpPr>
        <p:spPr bwMode="auto">
          <a:xfrm flipH="1">
            <a:off x="3429000" y="2743200"/>
            <a:ext cx="533400" cy="3810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40" name="Line 16"/>
          <p:cNvSpPr>
            <a:spLocks noChangeShapeType="1"/>
          </p:cNvSpPr>
          <p:nvPr/>
        </p:nvSpPr>
        <p:spPr bwMode="auto">
          <a:xfrm>
            <a:off x="6248400" y="2057400"/>
            <a:ext cx="609600" cy="3048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41" name="Line 17"/>
          <p:cNvSpPr>
            <a:spLocks noChangeShapeType="1"/>
          </p:cNvSpPr>
          <p:nvPr/>
        </p:nvSpPr>
        <p:spPr bwMode="auto">
          <a:xfrm flipH="1">
            <a:off x="6400800" y="2743200"/>
            <a:ext cx="609600" cy="3810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42" name="Line 18"/>
          <p:cNvSpPr>
            <a:spLocks noChangeShapeType="1"/>
          </p:cNvSpPr>
          <p:nvPr/>
        </p:nvSpPr>
        <p:spPr bwMode="auto">
          <a:xfrm>
            <a:off x="6553200" y="3581400"/>
            <a:ext cx="762000" cy="4572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43" name="Oval 19"/>
          <p:cNvSpPr>
            <a:spLocks noChangeArrowheads="1"/>
          </p:cNvSpPr>
          <p:nvPr/>
        </p:nvSpPr>
        <p:spPr bwMode="auto">
          <a:xfrm>
            <a:off x="1981200" y="39624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32</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44" name="Line 20"/>
          <p:cNvSpPr>
            <a:spLocks noChangeShapeType="1"/>
          </p:cNvSpPr>
          <p:nvPr/>
        </p:nvSpPr>
        <p:spPr bwMode="auto">
          <a:xfrm flipH="1">
            <a:off x="2438400" y="3505200"/>
            <a:ext cx="609600" cy="4572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47" name="Text Box 23"/>
          <p:cNvSpPr txBox="1">
            <a:spLocks noChangeArrowheads="1"/>
          </p:cNvSpPr>
          <p:nvPr/>
        </p:nvSpPr>
        <p:spPr bwMode="auto">
          <a:xfrm>
            <a:off x="457200" y="152400"/>
            <a:ext cx="1497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a:noFill/>
                </a:ln>
                <a:solidFill>
                  <a:srgbClr val="CC3300"/>
                </a:solidFill>
                <a:effectLst/>
                <a:uLnTx/>
                <a:uFillTx/>
                <a:latin typeface="微软雅黑 Light" panose="020B0502040204020203" pitchFamily="34" charset="-122"/>
                <a:ea typeface="微软雅黑" panose="020B0503020204020204" pitchFamily="34" charset="-122"/>
                <a:cs typeface="+mn-cs"/>
              </a:rPr>
              <a:t>例如</a:t>
            </a:r>
            <a:r>
              <a:rPr kumimoji="1" lang="en-US" altLang="zh-CN" sz="4400" b="1" i="0" u="none" strike="noStrike" kern="1200" cap="none" spc="0" normalizeH="0" baseline="0" noProof="0" dirty="0">
                <a:ln>
                  <a:noFill/>
                </a:ln>
                <a:solidFill>
                  <a:srgbClr val="CC3300"/>
                </a:solidFill>
                <a:effectLst/>
                <a:uLnTx/>
                <a:uFillTx/>
                <a:latin typeface="微软雅黑 Light" panose="020B0502040204020203" pitchFamily="34" charset="-122"/>
                <a:ea typeface="微软雅黑" panose="020B0503020204020204" pitchFamily="34" charset="-122"/>
                <a:cs typeface="+mn-cs"/>
              </a:rPr>
              <a:t>:</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48" name="Text Box 24"/>
          <p:cNvSpPr txBox="1">
            <a:spLocks noChangeArrowheads="1"/>
          </p:cNvSpPr>
          <p:nvPr/>
        </p:nvSpPr>
        <p:spPr bwMode="auto">
          <a:xfrm>
            <a:off x="2008188" y="220663"/>
            <a:ext cx="2486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CC3300"/>
                </a:solidFill>
                <a:effectLst/>
                <a:uLnTx/>
                <a:uFillTx/>
                <a:latin typeface="微软雅黑 Light" panose="020B0502040204020203" pitchFamily="34" charset="-122"/>
                <a:ea typeface="微软雅黑" panose="020B0503020204020204" pitchFamily="34" charset="-122"/>
                <a:cs typeface="+mn-cs"/>
              </a:rPr>
              <a:t>二叉排序树</a:t>
            </a: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50" name="Freeform 26"/>
          <p:cNvSpPr>
            <a:spLocks/>
          </p:cNvSpPr>
          <p:nvPr/>
        </p:nvSpPr>
        <p:spPr bwMode="auto">
          <a:xfrm>
            <a:off x="4495800" y="304800"/>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 name="T12" fmla="*/ 0 w 672"/>
              <a:gd name="T13" fmla="*/ 0 h 480"/>
              <a:gd name="T14" fmla="*/ 672 w 672"/>
              <a:gd name="T15" fmla="*/ 480 h 480"/>
            </a:gdLst>
            <a:ahLst/>
            <a:cxnLst>
              <a:cxn ang="T8">
                <a:pos x="T0" y="T1"/>
              </a:cxn>
              <a:cxn ang="T9">
                <a:pos x="T2" y="T3"/>
              </a:cxn>
              <a:cxn ang="T10">
                <a:pos x="T4" y="T5"/>
              </a:cxn>
              <a:cxn ang="T11">
                <a:pos x="T6" y="T7"/>
              </a:cxn>
            </a:cxnLst>
            <a:rect l="T12" t="T13" r="T14" b="T15"/>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FF00FF"/>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51" name="Text Box 27"/>
          <p:cNvSpPr txBox="1">
            <a:spLocks noChangeArrowheads="1"/>
          </p:cNvSpPr>
          <p:nvPr/>
        </p:nvSpPr>
        <p:spPr bwMode="auto">
          <a:xfrm>
            <a:off x="762000" y="4876800"/>
            <a:ext cx="2486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CC3300"/>
                </a:solidFill>
                <a:effectLst/>
                <a:uLnTx/>
                <a:uFillTx/>
                <a:latin typeface="微软雅黑 Light" panose="020B0502040204020203" pitchFamily="34" charset="-122"/>
                <a:ea typeface="微软雅黑" panose="020B0503020204020204" pitchFamily="34" charset="-122"/>
                <a:cs typeface="+mn-cs"/>
              </a:rPr>
              <a:t>查找关键字</a:t>
            </a: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52" name="Text Box 28"/>
          <p:cNvSpPr txBox="1">
            <a:spLocks noChangeArrowheads="1"/>
          </p:cNvSpPr>
          <p:nvPr/>
        </p:nvSpPr>
        <p:spPr bwMode="auto">
          <a:xfrm>
            <a:off x="1447800" y="5667375"/>
            <a:ext cx="172835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CC3300"/>
                </a:solidFill>
                <a:effectLst/>
                <a:uLnTx/>
                <a:uFillTx/>
                <a:latin typeface="微软雅黑 Light" panose="020B0502040204020203" pitchFamily="34" charset="-122"/>
                <a:ea typeface="微软雅黑" panose="020B0503020204020204" pitchFamily="34" charset="-122"/>
                <a:cs typeface="+mn-cs"/>
              </a:rPr>
              <a:t>== 50 ,</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53" name="Oval 29"/>
          <p:cNvSpPr>
            <a:spLocks noChangeArrowheads="1"/>
          </p:cNvSpPr>
          <p:nvPr/>
        </p:nvSpPr>
        <p:spPr bwMode="auto">
          <a:xfrm>
            <a:off x="4191000" y="1066800"/>
            <a:ext cx="685800" cy="533400"/>
          </a:xfrm>
          <a:prstGeom prst="ellipse">
            <a:avLst/>
          </a:prstGeom>
          <a:solidFill>
            <a:srgbClr val="FFFFCC"/>
          </a:solidFill>
          <a:ln w="25400" cap="sq">
            <a:solidFill>
              <a:srgbClr val="800000"/>
            </a:solidFill>
            <a:round/>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50</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useBgFill="1">
        <p:nvSpPr>
          <p:cNvPr id="205854" name="Oval 30"/>
          <p:cNvSpPr>
            <a:spLocks noChangeArrowheads="1"/>
          </p:cNvSpPr>
          <p:nvPr/>
        </p:nvSpPr>
        <p:spPr bwMode="auto">
          <a:xfrm>
            <a:off x="4191000" y="1066800"/>
            <a:ext cx="685800" cy="533400"/>
          </a:xfrm>
          <a:prstGeom prst="ellipse">
            <a:avLst/>
          </a:prstGeom>
          <a:ln w="25400" cap="sq">
            <a:solidFill>
              <a:srgbClr val="800000"/>
            </a:solidFill>
            <a:round/>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50</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55" name="Text Box 31"/>
          <p:cNvSpPr txBox="1">
            <a:spLocks noChangeArrowheads="1"/>
          </p:cNvSpPr>
          <p:nvPr/>
        </p:nvSpPr>
        <p:spPr bwMode="auto">
          <a:xfrm>
            <a:off x="2955925" y="5683250"/>
            <a:ext cx="94448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3333FF"/>
                </a:solidFill>
                <a:effectLst/>
                <a:uLnTx/>
                <a:uFillTx/>
                <a:latin typeface="微软雅黑 Light" panose="020B0502040204020203" pitchFamily="34" charset="-122"/>
                <a:ea typeface="微软雅黑 Light" panose="020B0502040204020203" pitchFamily="34" charset="-122"/>
                <a:cs typeface="+mn-cs"/>
              </a:rPr>
              <a:t>35 ,</a:t>
            </a:r>
            <a:endParaRPr kumimoji="1" lang="en-US" altLang="zh-CN" sz="36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56" name="Oval 32"/>
          <p:cNvSpPr>
            <a:spLocks noChangeArrowheads="1"/>
          </p:cNvSpPr>
          <p:nvPr/>
        </p:nvSpPr>
        <p:spPr bwMode="auto">
          <a:xfrm>
            <a:off x="4191000" y="1066800"/>
            <a:ext cx="685800" cy="533400"/>
          </a:xfrm>
          <a:prstGeom prst="ellipse">
            <a:avLst/>
          </a:prstGeom>
          <a:solidFill>
            <a:srgbClr val="CCFFFF"/>
          </a:solidFill>
          <a:ln w="19050" cap="sq">
            <a:solidFill>
              <a:schemeClr val="accent2"/>
            </a:solidFill>
            <a:round/>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50</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59" name="Line 35"/>
          <p:cNvSpPr>
            <a:spLocks noChangeShapeType="1"/>
          </p:cNvSpPr>
          <p:nvPr/>
        </p:nvSpPr>
        <p:spPr bwMode="auto">
          <a:xfrm flipH="1">
            <a:off x="3429000" y="1524000"/>
            <a:ext cx="838200" cy="381000"/>
          </a:xfrm>
          <a:prstGeom prst="line">
            <a:avLst/>
          </a:prstGeom>
          <a:noFill/>
          <a:ln w="381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60" name="Line 36"/>
          <p:cNvSpPr>
            <a:spLocks noChangeShapeType="1"/>
          </p:cNvSpPr>
          <p:nvPr/>
        </p:nvSpPr>
        <p:spPr bwMode="auto">
          <a:xfrm>
            <a:off x="3276600" y="2057400"/>
            <a:ext cx="609600" cy="381000"/>
          </a:xfrm>
          <a:prstGeom prst="line">
            <a:avLst/>
          </a:prstGeom>
          <a:noFill/>
          <a:ln w="381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61" name="Line 37"/>
          <p:cNvSpPr>
            <a:spLocks noChangeShapeType="1"/>
          </p:cNvSpPr>
          <p:nvPr/>
        </p:nvSpPr>
        <p:spPr bwMode="auto">
          <a:xfrm flipH="1">
            <a:off x="3505200" y="2819400"/>
            <a:ext cx="533400" cy="381000"/>
          </a:xfrm>
          <a:prstGeom prst="line">
            <a:avLst/>
          </a:prstGeom>
          <a:noFill/>
          <a:ln w="381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62" name="Oval 38"/>
          <p:cNvSpPr>
            <a:spLocks noChangeArrowheads="1"/>
          </p:cNvSpPr>
          <p:nvPr/>
        </p:nvSpPr>
        <p:spPr bwMode="auto">
          <a:xfrm>
            <a:off x="2743200" y="1600200"/>
            <a:ext cx="685800" cy="533400"/>
          </a:xfrm>
          <a:prstGeom prst="ellipse">
            <a:avLst/>
          </a:prstGeom>
          <a:solidFill>
            <a:srgbClr val="CCFFFF"/>
          </a:solidFill>
          <a:ln w="25400" cap="sq">
            <a:solidFill>
              <a:schemeClr val="accent2"/>
            </a:solidFill>
            <a:round/>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30</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63" name="Oval 39"/>
          <p:cNvSpPr>
            <a:spLocks noChangeArrowheads="1"/>
          </p:cNvSpPr>
          <p:nvPr/>
        </p:nvSpPr>
        <p:spPr bwMode="auto">
          <a:xfrm>
            <a:off x="3886200" y="2286000"/>
            <a:ext cx="685800" cy="533400"/>
          </a:xfrm>
          <a:prstGeom prst="ellipse">
            <a:avLst/>
          </a:prstGeom>
          <a:solidFill>
            <a:srgbClr val="CCFFFF"/>
          </a:solidFill>
          <a:ln w="25400" cap="sq">
            <a:solidFill>
              <a:schemeClr val="accent2"/>
            </a:solidFill>
            <a:round/>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40</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64" name="Oval 40"/>
          <p:cNvSpPr>
            <a:spLocks noChangeArrowheads="1"/>
          </p:cNvSpPr>
          <p:nvPr/>
        </p:nvSpPr>
        <p:spPr bwMode="auto">
          <a:xfrm>
            <a:off x="2971800" y="3124200"/>
            <a:ext cx="685800" cy="533400"/>
          </a:xfrm>
          <a:prstGeom prst="ellipse">
            <a:avLst/>
          </a:prstGeom>
          <a:solidFill>
            <a:srgbClr val="CCFFFF"/>
          </a:solidFill>
          <a:ln w="25400" cap="sq">
            <a:solidFill>
              <a:schemeClr val="accent2"/>
            </a:solidFill>
            <a:round/>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3333FF"/>
                </a:solidFill>
                <a:effectLst/>
                <a:uLnTx/>
                <a:uFillTx/>
                <a:latin typeface="微软雅黑 Light" panose="020B0502040204020203" pitchFamily="34" charset="-122"/>
                <a:ea typeface="微软雅黑 Light" panose="020B0502040204020203" pitchFamily="34" charset="-122"/>
                <a:cs typeface="+mn-cs"/>
              </a:rPr>
              <a:t>35</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useBgFill="1">
        <p:nvSpPr>
          <p:cNvPr id="205865" name="Oval 41"/>
          <p:cNvSpPr>
            <a:spLocks noChangeArrowheads="1"/>
          </p:cNvSpPr>
          <p:nvPr/>
        </p:nvSpPr>
        <p:spPr bwMode="auto">
          <a:xfrm>
            <a:off x="4191000" y="1066800"/>
            <a:ext cx="685800" cy="533400"/>
          </a:xfrm>
          <a:prstGeom prst="ellipse">
            <a:avLst/>
          </a:prstGeom>
          <a:ln w="25400" cap="sq">
            <a:solidFill>
              <a:srgbClr val="800000"/>
            </a:solidFill>
            <a:round/>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50</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66" name="Text Box 42"/>
          <p:cNvSpPr txBox="1">
            <a:spLocks noChangeArrowheads="1"/>
          </p:cNvSpPr>
          <p:nvPr/>
        </p:nvSpPr>
        <p:spPr bwMode="auto">
          <a:xfrm>
            <a:off x="3870325" y="5683250"/>
            <a:ext cx="94448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90 ,</a:t>
            </a:r>
            <a:endParaRPr kumimoji="1" lang="en-US" altLang="zh-CN" sz="36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67" name="Line 43"/>
          <p:cNvSpPr>
            <a:spLocks noChangeShapeType="1"/>
          </p:cNvSpPr>
          <p:nvPr/>
        </p:nvSpPr>
        <p:spPr bwMode="auto">
          <a:xfrm>
            <a:off x="4876800" y="1219200"/>
            <a:ext cx="914400" cy="457200"/>
          </a:xfrm>
          <a:prstGeom prst="line">
            <a:avLst/>
          </a:prstGeom>
          <a:noFill/>
          <a:ln w="38100">
            <a:solidFill>
              <a:srgbClr val="006600"/>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68" name="Line 44"/>
          <p:cNvSpPr>
            <a:spLocks noChangeShapeType="1"/>
          </p:cNvSpPr>
          <p:nvPr/>
        </p:nvSpPr>
        <p:spPr bwMode="auto">
          <a:xfrm>
            <a:off x="6324600" y="1905000"/>
            <a:ext cx="685800" cy="381000"/>
          </a:xfrm>
          <a:prstGeom prst="line">
            <a:avLst/>
          </a:prstGeom>
          <a:noFill/>
          <a:ln w="38100">
            <a:solidFill>
              <a:srgbClr val="006600"/>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69" name="Oval 45"/>
          <p:cNvSpPr>
            <a:spLocks noChangeArrowheads="1"/>
          </p:cNvSpPr>
          <p:nvPr/>
        </p:nvSpPr>
        <p:spPr bwMode="auto">
          <a:xfrm>
            <a:off x="4191000" y="1066800"/>
            <a:ext cx="685800" cy="533400"/>
          </a:xfrm>
          <a:prstGeom prst="ellipse">
            <a:avLst/>
          </a:prstGeom>
          <a:solidFill>
            <a:srgbClr val="CCFFCC"/>
          </a:solidFill>
          <a:ln w="25400" cap="sq">
            <a:solidFill>
              <a:srgbClr val="006600"/>
            </a:solidFill>
            <a:round/>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50</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70" name="Oval 46"/>
          <p:cNvSpPr>
            <a:spLocks noChangeArrowheads="1"/>
          </p:cNvSpPr>
          <p:nvPr/>
        </p:nvSpPr>
        <p:spPr bwMode="auto">
          <a:xfrm>
            <a:off x="5638800" y="1600200"/>
            <a:ext cx="685800" cy="533400"/>
          </a:xfrm>
          <a:prstGeom prst="ellipse">
            <a:avLst/>
          </a:prstGeom>
          <a:solidFill>
            <a:srgbClr val="CCFFCC"/>
          </a:solidFill>
          <a:ln w="25400" cap="sq">
            <a:solidFill>
              <a:srgbClr val="006600"/>
            </a:solidFill>
            <a:round/>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80</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71" name="Oval 47"/>
          <p:cNvSpPr>
            <a:spLocks noChangeArrowheads="1"/>
          </p:cNvSpPr>
          <p:nvPr/>
        </p:nvSpPr>
        <p:spPr bwMode="auto">
          <a:xfrm>
            <a:off x="6781800" y="2286000"/>
            <a:ext cx="685800" cy="533400"/>
          </a:xfrm>
          <a:prstGeom prst="ellipse">
            <a:avLst/>
          </a:prstGeom>
          <a:solidFill>
            <a:srgbClr val="CCFFCC"/>
          </a:solidFill>
          <a:ln w="25400" cap="sq">
            <a:solidFill>
              <a:srgbClr val="006600"/>
            </a:solidFill>
            <a:round/>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90</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72" name="Text Box 48"/>
          <p:cNvSpPr txBox="1">
            <a:spLocks noChangeArrowheads="1"/>
          </p:cNvSpPr>
          <p:nvPr/>
        </p:nvSpPr>
        <p:spPr bwMode="auto">
          <a:xfrm>
            <a:off x="4768850" y="5683250"/>
            <a:ext cx="94448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95 ,</a:t>
            </a:r>
            <a:endParaRPr kumimoji="1" lang="en-US" altLang="zh-CN" sz="36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5873" name="Line 49"/>
          <p:cNvSpPr>
            <a:spLocks noChangeShapeType="1"/>
          </p:cNvSpPr>
          <p:nvPr/>
        </p:nvSpPr>
        <p:spPr bwMode="auto">
          <a:xfrm>
            <a:off x="7467600" y="2514600"/>
            <a:ext cx="685800" cy="381000"/>
          </a:xfrm>
          <a:prstGeom prst="line">
            <a:avLst/>
          </a:prstGeom>
          <a:noFill/>
          <a:ln w="38100">
            <a:solidFill>
              <a:srgbClr val="FF00FF"/>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09820078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05847"/>
                                        </p:tgtEl>
                                        <p:attrNameLst>
                                          <p:attrName>style.visibility</p:attrName>
                                        </p:attrNameLst>
                                      </p:cBhvr>
                                      <p:to>
                                        <p:strVal val="visible"/>
                                      </p:to>
                                    </p:set>
                                    <p:anim calcmode="lin" valueType="num">
                                      <p:cBhvr additive="base">
                                        <p:cTn id="7" dur="500" fill="hold"/>
                                        <p:tgtEl>
                                          <p:spTgt spid="205847"/>
                                        </p:tgtEl>
                                        <p:attrNameLst>
                                          <p:attrName>ppt_x</p:attrName>
                                        </p:attrNameLst>
                                      </p:cBhvr>
                                      <p:tavLst>
                                        <p:tav tm="0">
                                          <p:val>
                                            <p:strVal val="0-#ppt_w/2"/>
                                          </p:val>
                                        </p:tav>
                                        <p:tav tm="100000">
                                          <p:val>
                                            <p:strVal val="#ppt_x"/>
                                          </p:val>
                                        </p:tav>
                                      </p:tavLst>
                                    </p:anim>
                                    <p:anim calcmode="lin" valueType="num">
                                      <p:cBhvr additive="base">
                                        <p:cTn id="8" dur="500" fill="hold"/>
                                        <p:tgtEl>
                                          <p:spTgt spid="20584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205848"/>
                                        </p:tgtEl>
                                        <p:attrNameLst>
                                          <p:attrName>style.visibility</p:attrName>
                                        </p:attrNameLst>
                                      </p:cBhvr>
                                      <p:to>
                                        <p:strVal val="visible"/>
                                      </p:to>
                                    </p:set>
                                    <p:anim calcmode="lin" valueType="num">
                                      <p:cBhvr additive="base">
                                        <p:cTn id="13" dur="500" fill="hold"/>
                                        <p:tgtEl>
                                          <p:spTgt spid="205848"/>
                                        </p:tgtEl>
                                        <p:attrNameLst>
                                          <p:attrName>ppt_x</p:attrName>
                                        </p:attrNameLst>
                                      </p:cBhvr>
                                      <p:tavLst>
                                        <p:tav tm="0">
                                          <p:val>
                                            <p:strVal val="1+#ppt_w/2"/>
                                          </p:val>
                                        </p:tav>
                                        <p:tav tm="100000">
                                          <p:val>
                                            <p:strVal val="#ppt_x"/>
                                          </p:val>
                                        </p:tav>
                                      </p:tavLst>
                                    </p:anim>
                                    <p:anim calcmode="lin" valueType="num">
                                      <p:cBhvr additive="base">
                                        <p:cTn id="14" dur="500" fill="hold"/>
                                        <p:tgtEl>
                                          <p:spTgt spid="205848"/>
                                        </p:tgtEl>
                                        <p:attrNameLst>
                                          <p:attrName>ppt_y</p:attrName>
                                        </p:attrNameLst>
                                      </p:cBhvr>
                                      <p:tavLst>
                                        <p:tav tm="0">
                                          <p:val>
                                            <p:strVal val="0-#ppt_h/2"/>
                                          </p:val>
                                        </p:tav>
                                        <p:tav tm="100000">
                                          <p:val>
                                            <p:strVal val="#ppt_y"/>
                                          </p:val>
                                        </p:tav>
                                      </p:tavLst>
                                    </p:anim>
                                  </p:childTnLst>
                                </p:cTn>
                              </p:par>
                            </p:childTnLst>
                          </p:cTn>
                        </p:par>
                        <p:par>
                          <p:cTn id="15" fill="hold" nodeType="afterGroup">
                            <p:stCondLst>
                              <p:cond delay="500"/>
                            </p:stCondLst>
                            <p:childTnLst>
                              <p:par>
                                <p:cTn id="16" presetID="12" presetClass="entr" presetSubtype="1" fill="hold" grpId="0" nodeType="afterEffect">
                                  <p:stCondLst>
                                    <p:cond delay="0"/>
                                  </p:stCondLst>
                                  <p:childTnLst>
                                    <p:set>
                                      <p:cBhvr>
                                        <p:cTn id="17" dur="1" fill="hold">
                                          <p:stCondLst>
                                            <p:cond delay="0"/>
                                          </p:stCondLst>
                                        </p:cTn>
                                        <p:tgtEl>
                                          <p:spTgt spid="205826"/>
                                        </p:tgtEl>
                                        <p:attrNameLst>
                                          <p:attrName>style.visibility</p:attrName>
                                        </p:attrNameLst>
                                      </p:cBhvr>
                                      <p:to>
                                        <p:strVal val="visible"/>
                                      </p:to>
                                    </p:set>
                                    <p:animEffect transition="in" filter="slide(fromTop)">
                                      <p:cBhvr>
                                        <p:cTn id="18" dur="500"/>
                                        <p:tgtEl>
                                          <p:spTgt spid="205826"/>
                                        </p:tgtEl>
                                      </p:cBhvr>
                                    </p:animEffect>
                                  </p:childTnLst>
                                </p:cTn>
                              </p:par>
                            </p:childTnLst>
                          </p:cTn>
                        </p:par>
                        <p:par>
                          <p:cTn id="19" fill="hold" nodeType="afterGroup">
                            <p:stCondLst>
                              <p:cond delay="1000"/>
                            </p:stCondLst>
                            <p:childTnLst>
                              <p:par>
                                <p:cTn id="20" presetID="1" presetClass="entr" presetSubtype="0" fill="hold" grpId="0" nodeType="afterEffect">
                                  <p:stCondLst>
                                    <p:cond delay="0"/>
                                  </p:stCondLst>
                                  <p:childTnLst>
                                    <p:set>
                                      <p:cBhvr>
                                        <p:cTn id="21" dur="1" fill="hold">
                                          <p:stCondLst>
                                            <p:cond delay="499"/>
                                          </p:stCondLst>
                                        </p:cTn>
                                        <p:tgtEl>
                                          <p:spTgt spid="205827"/>
                                        </p:tgtEl>
                                        <p:attrNameLst>
                                          <p:attrName>style.visibility</p:attrName>
                                        </p:attrNameLst>
                                      </p:cBhvr>
                                      <p:to>
                                        <p:strVal val="visible"/>
                                      </p:to>
                                    </p:set>
                                  </p:childTnLst>
                                </p:cTn>
                              </p:par>
                            </p:childTnLst>
                          </p:cTn>
                        </p:par>
                        <p:par>
                          <p:cTn id="22" fill="hold" nodeType="afterGroup">
                            <p:stCondLst>
                              <p:cond delay="1500"/>
                            </p:stCondLst>
                            <p:childTnLst>
                              <p:par>
                                <p:cTn id="23" presetID="1" presetClass="entr" presetSubtype="0" fill="hold" grpId="0" nodeType="afterEffect">
                                  <p:stCondLst>
                                    <p:cond delay="0"/>
                                  </p:stCondLst>
                                  <p:childTnLst>
                                    <p:set>
                                      <p:cBhvr>
                                        <p:cTn id="24" dur="1" fill="hold">
                                          <p:stCondLst>
                                            <p:cond delay="499"/>
                                          </p:stCondLst>
                                        </p:cTn>
                                        <p:tgtEl>
                                          <p:spTgt spid="205828"/>
                                        </p:tgtEl>
                                        <p:attrNameLst>
                                          <p:attrName>style.visibility</p:attrName>
                                        </p:attrNameLst>
                                      </p:cBhvr>
                                      <p:to>
                                        <p:strVal val="visible"/>
                                      </p:to>
                                    </p:set>
                                  </p:childTnLst>
                                </p:cTn>
                              </p:par>
                            </p:childTnLst>
                          </p:cTn>
                        </p:par>
                        <p:par>
                          <p:cTn id="25" fill="hold" nodeType="afterGroup">
                            <p:stCondLst>
                              <p:cond delay="2000"/>
                            </p:stCondLst>
                            <p:childTnLst>
                              <p:par>
                                <p:cTn id="26" presetID="1" presetClass="entr" presetSubtype="0" fill="hold" grpId="0" nodeType="afterEffect">
                                  <p:stCondLst>
                                    <p:cond delay="0"/>
                                  </p:stCondLst>
                                  <p:childTnLst>
                                    <p:set>
                                      <p:cBhvr>
                                        <p:cTn id="27" dur="1" fill="hold">
                                          <p:stCondLst>
                                            <p:cond delay="499"/>
                                          </p:stCondLst>
                                        </p:cTn>
                                        <p:tgtEl>
                                          <p:spTgt spid="205829"/>
                                        </p:tgtEl>
                                        <p:attrNameLst>
                                          <p:attrName>style.visibility</p:attrName>
                                        </p:attrNameLst>
                                      </p:cBhvr>
                                      <p:to>
                                        <p:strVal val="visible"/>
                                      </p:to>
                                    </p:set>
                                  </p:childTnLst>
                                </p:cTn>
                              </p:par>
                            </p:childTnLst>
                          </p:cTn>
                        </p:par>
                        <p:par>
                          <p:cTn id="28" fill="hold" nodeType="afterGroup">
                            <p:stCondLst>
                              <p:cond delay="2500"/>
                            </p:stCondLst>
                            <p:childTnLst>
                              <p:par>
                                <p:cTn id="29" presetID="1" presetClass="entr" presetSubtype="0" fill="hold" grpId="0" nodeType="afterEffect">
                                  <p:stCondLst>
                                    <p:cond delay="0"/>
                                  </p:stCondLst>
                                  <p:childTnLst>
                                    <p:set>
                                      <p:cBhvr>
                                        <p:cTn id="30" dur="1" fill="hold">
                                          <p:stCondLst>
                                            <p:cond delay="499"/>
                                          </p:stCondLst>
                                        </p:cTn>
                                        <p:tgtEl>
                                          <p:spTgt spid="205830"/>
                                        </p:tgtEl>
                                        <p:attrNameLst>
                                          <p:attrName>style.visibility</p:attrName>
                                        </p:attrNameLst>
                                      </p:cBhvr>
                                      <p:to>
                                        <p:strVal val="visible"/>
                                      </p:to>
                                    </p:set>
                                  </p:childTnLst>
                                </p:cTn>
                              </p:par>
                            </p:childTnLst>
                          </p:cTn>
                        </p:par>
                        <p:par>
                          <p:cTn id="31" fill="hold" nodeType="afterGroup">
                            <p:stCondLst>
                              <p:cond delay="3000"/>
                            </p:stCondLst>
                            <p:childTnLst>
                              <p:par>
                                <p:cTn id="32" presetID="1" presetClass="entr" presetSubtype="0" fill="hold" grpId="0" nodeType="afterEffect">
                                  <p:stCondLst>
                                    <p:cond delay="0"/>
                                  </p:stCondLst>
                                  <p:childTnLst>
                                    <p:set>
                                      <p:cBhvr>
                                        <p:cTn id="33" dur="1" fill="hold">
                                          <p:stCondLst>
                                            <p:cond delay="499"/>
                                          </p:stCondLst>
                                        </p:cTn>
                                        <p:tgtEl>
                                          <p:spTgt spid="205831"/>
                                        </p:tgtEl>
                                        <p:attrNameLst>
                                          <p:attrName>style.visibility</p:attrName>
                                        </p:attrNameLst>
                                      </p:cBhvr>
                                      <p:to>
                                        <p:strVal val="visible"/>
                                      </p:to>
                                    </p:set>
                                  </p:childTnLst>
                                </p:cTn>
                              </p:par>
                            </p:childTnLst>
                          </p:cTn>
                        </p:par>
                        <p:par>
                          <p:cTn id="34" fill="hold" nodeType="afterGroup">
                            <p:stCondLst>
                              <p:cond delay="3500"/>
                            </p:stCondLst>
                            <p:childTnLst>
                              <p:par>
                                <p:cTn id="35" presetID="1" presetClass="entr" presetSubtype="0" fill="hold" grpId="0" nodeType="afterEffect">
                                  <p:stCondLst>
                                    <p:cond delay="0"/>
                                  </p:stCondLst>
                                  <p:childTnLst>
                                    <p:set>
                                      <p:cBhvr>
                                        <p:cTn id="36" dur="1" fill="hold">
                                          <p:stCondLst>
                                            <p:cond delay="499"/>
                                          </p:stCondLst>
                                        </p:cTn>
                                        <p:tgtEl>
                                          <p:spTgt spid="205832"/>
                                        </p:tgtEl>
                                        <p:attrNameLst>
                                          <p:attrName>style.visibility</p:attrName>
                                        </p:attrNameLst>
                                      </p:cBhvr>
                                      <p:to>
                                        <p:strVal val="visible"/>
                                      </p:to>
                                    </p:set>
                                  </p:childTnLst>
                                </p:cTn>
                              </p:par>
                            </p:childTnLst>
                          </p:cTn>
                        </p:par>
                        <p:par>
                          <p:cTn id="37" fill="hold" nodeType="afterGroup">
                            <p:stCondLst>
                              <p:cond delay="4000"/>
                            </p:stCondLst>
                            <p:childTnLst>
                              <p:par>
                                <p:cTn id="38" presetID="1" presetClass="entr" presetSubtype="0" fill="hold" grpId="0" nodeType="afterEffect">
                                  <p:stCondLst>
                                    <p:cond delay="0"/>
                                  </p:stCondLst>
                                  <p:childTnLst>
                                    <p:set>
                                      <p:cBhvr>
                                        <p:cTn id="39" dur="1" fill="hold">
                                          <p:stCondLst>
                                            <p:cond delay="499"/>
                                          </p:stCondLst>
                                        </p:cTn>
                                        <p:tgtEl>
                                          <p:spTgt spid="205833"/>
                                        </p:tgtEl>
                                        <p:attrNameLst>
                                          <p:attrName>style.visibility</p:attrName>
                                        </p:attrNameLst>
                                      </p:cBhvr>
                                      <p:to>
                                        <p:strVal val="visible"/>
                                      </p:to>
                                    </p:set>
                                  </p:childTnLst>
                                </p:cTn>
                              </p:par>
                            </p:childTnLst>
                          </p:cTn>
                        </p:par>
                        <p:par>
                          <p:cTn id="40" fill="hold" nodeType="afterGroup">
                            <p:stCondLst>
                              <p:cond delay="4500"/>
                            </p:stCondLst>
                            <p:childTnLst>
                              <p:par>
                                <p:cTn id="41" presetID="1" presetClass="entr" presetSubtype="0" fill="hold" grpId="0" nodeType="afterEffect">
                                  <p:stCondLst>
                                    <p:cond delay="0"/>
                                  </p:stCondLst>
                                  <p:childTnLst>
                                    <p:set>
                                      <p:cBhvr>
                                        <p:cTn id="42" dur="1" fill="hold">
                                          <p:stCondLst>
                                            <p:cond delay="499"/>
                                          </p:stCondLst>
                                        </p:cTn>
                                        <p:tgtEl>
                                          <p:spTgt spid="205843"/>
                                        </p:tgtEl>
                                        <p:attrNameLst>
                                          <p:attrName>style.visibility</p:attrName>
                                        </p:attrNameLst>
                                      </p:cBhvr>
                                      <p:to>
                                        <p:strVal val="visible"/>
                                      </p:to>
                                    </p:set>
                                  </p:childTnLst>
                                </p:cTn>
                              </p:par>
                            </p:childTnLst>
                          </p:cTn>
                        </p:par>
                        <p:par>
                          <p:cTn id="43" fill="hold" nodeType="afterGroup">
                            <p:stCondLst>
                              <p:cond delay="5000"/>
                            </p:stCondLst>
                            <p:childTnLst>
                              <p:par>
                                <p:cTn id="44" presetID="1" presetClass="entr" presetSubtype="0" fill="hold" grpId="0" nodeType="afterEffect">
                                  <p:stCondLst>
                                    <p:cond delay="0"/>
                                  </p:stCondLst>
                                  <p:childTnLst>
                                    <p:set>
                                      <p:cBhvr>
                                        <p:cTn id="45" dur="1" fill="hold">
                                          <p:stCondLst>
                                            <p:cond delay="499"/>
                                          </p:stCondLst>
                                        </p:cTn>
                                        <p:tgtEl>
                                          <p:spTgt spid="205834"/>
                                        </p:tgtEl>
                                        <p:attrNameLst>
                                          <p:attrName>style.visibility</p:attrName>
                                        </p:attrNameLst>
                                      </p:cBhvr>
                                      <p:to>
                                        <p:strVal val="visible"/>
                                      </p:to>
                                    </p:set>
                                  </p:childTnLst>
                                </p:cTn>
                              </p:par>
                            </p:childTnLst>
                          </p:cTn>
                        </p:par>
                        <p:par>
                          <p:cTn id="46" fill="hold" nodeType="afterGroup">
                            <p:stCondLst>
                              <p:cond delay="5500"/>
                            </p:stCondLst>
                            <p:childTnLst>
                              <p:par>
                                <p:cTn id="47" presetID="1" presetClass="entr" presetSubtype="0" fill="hold" nodeType="afterEffect">
                                  <p:stCondLst>
                                    <p:cond delay="0"/>
                                  </p:stCondLst>
                                  <p:childTnLst>
                                    <p:set>
                                      <p:cBhvr>
                                        <p:cTn id="48" dur="1" fill="hold">
                                          <p:stCondLst>
                                            <p:cond delay="499"/>
                                          </p:stCondLst>
                                        </p:cTn>
                                        <p:tgtEl>
                                          <p:spTgt spid="205835"/>
                                        </p:tgtEl>
                                        <p:attrNameLst>
                                          <p:attrName>style.visibility</p:attrName>
                                        </p:attrNameLst>
                                      </p:cBhvr>
                                      <p:to>
                                        <p:strVal val="visible"/>
                                      </p:to>
                                    </p:set>
                                  </p:childTnLst>
                                </p:cTn>
                              </p:par>
                            </p:childTnLst>
                          </p:cTn>
                        </p:par>
                        <p:par>
                          <p:cTn id="49" fill="hold" nodeType="afterGroup">
                            <p:stCondLst>
                              <p:cond delay="6000"/>
                            </p:stCondLst>
                            <p:childTnLst>
                              <p:par>
                                <p:cTn id="50" presetID="1" presetClass="entr" presetSubtype="0" fill="hold" nodeType="afterEffect">
                                  <p:stCondLst>
                                    <p:cond delay="0"/>
                                  </p:stCondLst>
                                  <p:childTnLst>
                                    <p:set>
                                      <p:cBhvr>
                                        <p:cTn id="51" dur="1" fill="hold">
                                          <p:stCondLst>
                                            <p:cond delay="499"/>
                                          </p:stCondLst>
                                        </p:cTn>
                                        <p:tgtEl>
                                          <p:spTgt spid="205836"/>
                                        </p:tgtEl>
                                        <p:attrNameLst>
                                          <p:attrName>style.visibility</p:attrName>
                                        </p:attrNameLst>
                                      </p:cBhvr>
                                      <p:to>
                                        <p:strVal val="visible"/>
                                      </p:to>
                                    </p:set>
                                  </p:childTnLst>
                                </p:cTn>
                              </p:par>
                            </p:childTnLst>
                          </p:cTn>
                        </p:par>
                        <p:par>
                          <p:cTn id="52" fill="hold" nodeType="afterGroup">
                            <p:stCondLst>
                              <p:cond delay="6500"/>
                            </p:stCondLst>
                            <p:childTnLst>
                              <p:par>
                                <p:cTn id="53" presetID="1" presetClass="entr" presetSubtype="0" fill="hold" nodeType="afterEffect">
                                  <p:stCondLst>
                                    <p:cond delay="0"/>
                                  </p:stCondLst>
                                  <p:childTnLst>
                                    <p:set>
                                      <p:cBhvr>
                                        <p:cTn id="54" dur="1" fill="hold">
                                          <p:stCondLst>
                                            <p:cond delay="499"/>
                                          </p:stCondLst>
                                        </p:cTn>
                                        <p:tgtEl>
                                          <p:spTgt spid="205837"/>
                                        </p:tgtEl>
                                        <p:attrNameLst>
                                          <p:attrName>style.visibility</p:attrName>
                                        </p:attrNameLst>
                                      </p:cBhvr>
                                      <p:to>
                                        <p:strVal val="visible"/>
                                      </p:to>
                                    </p:set>
                                  </p:childTnLst>
                                </p:cTn>
                              </p:par>
                            </p:childTnLst>
                          </p:cTn>
                        </p:par>
                        <p:par>
                          <p:cTn id="55" fill="hold" nodeType="afterGroup">
                            <p:stCondLst>
                              <p:cond delay="7000"/>
                            </p:stCondLst>
                            <p:childTnLst>
                              <p:par>
                                <p:cTn id="56" presetID="1" presetClass="entr" presetSubtype="0" fill="hold" nodeType="afterEffect">
                                  <p:stCondLst>
                                    <p:cond delay="0"/>
                                  </p:stCondLst>
                                  <p:childTnLst>
                                    <p:set>
                                      <p:cBhvr>
                                        <p:cTn id="57" dur="1" fill="hold">
                                          <p:stCondLst>
                                            <p:cond delay="499"/>
                                          </p:stCondLst>
                                        </p:cTn>
                                        <p:tgtEl>
                                          <p:spTgt spid="205838"/>
                                        </p:tgtEl>
                                        <p:attrNameLst>
                                          <p:attrName>style.visibility</p:attrName>
                                        </p:attrNameLst>
                                      </p:cBhvr>
                                      <p:to>
                                        <p:strVal val="visible"/>
                                      </p:to>
                                    </p:set>
                                  </p:childTnLst>
                                </p:cTn>
                              </p:par>
                            </p:childTnLst>
                          </p:cTn>
                        </p:par>
                        <p:par>
                          <p:cTn id="58" fill="hold" nodeType="afterGroup">
                            <p:stCondLst>
                              <p:cond delay="7500"/>
                            </p:stCondLst>
                            <p:childTnLst>
                              <p:par>
                                <p:cTn id="59" presetID="1" presetClass="entr" presetSubtype="0" fill="hold" nodeType="afterEffect">
                                  <p:stCondLst>
                                    <p:cond delay="0"/>
                                  </p:stCondLst>
                                  <p:childTnLst>
                                    <p:set>
                                      <p:cBhvr>
                                        <p:cTn id="60" dur="1" fill="hold">
                                          <p:stCondLst>
                                            <p:cond delay="499"/>
                                          </p:stCondLst>
                                        </p:cTn>
                                        <p:tgtEl>
                                          <p:spTgt spid="205839"/>
                                        </p:tgtEl>
                                        <p:attrNameLst>
                                          <p:attrName>style.visibility</p:attrName>
                                        </p:attrNameLst>
                                      </p:cBhvr>
                                      <p:to>
                                        <p:strVal val="visible"/>
                                      </p:to>
                                    </p:set>
                                  </p:childTnLst>
                                </p:cTn>
                              </p:par>
                            </p:childTnLst>
                          </p:cTn>
                        </p:par>
                        <p:par>
                          <p:cTn id="61" fill="hold" nodeType="afterGroup">
                            <p:stCondLst>
                              <p:cond delay="8000"/>
                            </p:stCondLst>
                            <p:childTnLst>
                              <p:par>
                                <p:cTn id="62" presetID="1" presetClass="entr" presetSubtype="0" fill="hold" nodeType="afterEffect">
                                  <p:stCondLst>
                                    <p:cond delay="0"/>
                                  </p:stCondLst>
                                  <p:childTnLst>
                                    <p:set>
                                      <p:cBhvr>
                                        <p:cTn id="63" dur="1" fill="hold">
                                          <p:stCondLst>
                                            <p:cond delay="499"/>
                                          </p:stCondLst>
                                        </p:cTn>
                                        <p:tgtEl>
                                          <p:spTgt spid="205844"/>
                                        </p:tgtEl>
                                        <p:attrNameLst>
                                          <p:attrName>style.visibility</p:attrName>
                                        </p:attrNameLst>
                                      </p:cBhvr>
                                      <p:to>
                                        <p:strVal val="visible"/>
                                      </p:to>
                                    </p:set>
                                  </p:childTnLst>
                                </p:cTn>
                              </p:par>
                            </p:childTnLst>
                          </p:cTn>
                        </p:par>
                        <p:par>
                          <p:cTn id="64" fill="hold" nodeType="afterGroup">
                            <p:stCondLst>
                              <p:cond delay="8500"/>
                            </p:stCondLst>
                            <p:childTnLst>
                              <p:par>
                                <p:cTn id="65" presetID="1" presetClass="entr" presetSubtype="0" fill="hold" nodeType="afterEffect">
                                  <p:stCondLst>
                                    <p:cond delay="0"/>
                                  </p:stCondLst>
                                  <p:childTnLst>
                                    <p:set>
                                      <p:cBhvr>
                                        <p:cTn id="66" dur="1" fill="hold">
                                          <p:stCondLst>
                                            <p:cond delay="499"/>
                                          </p:stCondLst>
                                        </p:cTn>
                                        <p:tgtEl>
                                          <p:spTgt spid="205840"/>
                                        </p:tgtEl>
                                        <p:attrNameLst>
                                          <p:attrName>style.visibility</p:attrName>
                                        </p:attrNameLst>
                                      </p:cBhvr>
                                      <p:to>
                                        <p:strVal val="visible"/>
                                      </p:to>
                                    </p:set>
                                  </p:childTnLst>
                                </p:cTn>
                              </p:par>
                            </p:childTnLst>
                          </p:cTn>
                        </p:par>
                        <p:par>
                          <p:cTn id="67" fill="hold" nodeType="afterGroup">
                            <p:stCondLst>
                              <p:cond delay="9000"/>
                            </p:stCondLst>
                            <p:childTnLst>
                              <p:par>
                                <p:cTn id="68" presetID="1" presetClass="entr" presetSubtype="0" fill="hold" nodeType="afterEffect">
                                  <p:stCondLst>
                                    <p:cond delay="0"/>
                                  </p:stCondLst>
                                  <p:childTnLst>
                                    <p:set>
                                      <p:cBhvr>
                                        <p:cTn id="69" dur="1" fill="hold">
                                          <p:stCondLst>
                                            <p:cond delay="499"/>
                                          </p:stCondLst>
                                        </p:cTn>
                                        <p:tgtEl>
                                          <p:spTgt spid="205841"/>
                                        </p:tgtEl>
                                        <p:attrNameLst>
                                          <p:attrName>style.visibility</p:attrName>
                                        </p:attrNameLst>
                                      </p:cBhvr>
                                      <p:to>
                                        <p:strVal val="visible"/>
                                      </p:to>
                                    </p:set>
                                  </p:childTnLst>
                                </p:cTn>
                              </p:par>
                            </p:childTnLst>
                          </p:cTn>
                        </p:par>
                        <p:par>
                          <p:cTn id="70" fill="hold" nodeType="afterGroup">
                            <p:stCondLst>
                              <p:cond delay="9500"/>
                            </p:stCondLst>
                            <p:childTnLst>
                              <p:par>
                                <p:cTn id="71" presetID="1" presetClass="entr" presetSubtype="0" fill="hold" nodeType="afterEffect">
                                  <p:stCondLst>
                                    <p:cond delay="0"/>
                                  </p:stCondLst>
                                  <p:childTnLst>
                                    <p:set>
                                      <p:cBhvr>
                                        <p:cTn id="72" dur="1" fill="hold">
                                          <p:stCondLst>
                                            <p:cond delay="499"/>
                                          </p:stCondLst>
                                        </p:cTn>
                                        <p:tgtEl>
                                          <p:spTgt spid="205842"/>
                                        </p:tgtEl>
                                        <p:attrNameLst>
                                          <p:attrName>style.visibility</p:attrName>
                                        </p:attrNameLst>
                                      </p:cBhvr>
                                      <p:to>
                                        <p:strVal val="visible"/>
                                      </p:to>
                                    </p:set>
                                  </p:childTnLst>
                                </p:cTn>
                              </p:par>
                            </p:childTnLst>
                          </p:cTn>
                        </p:par>
                        <p:par>
                          <p:cTn id="73" fill="hold" nodeType="afterGroup">
                            <p:stCondLst>
                              <p:cond delay="10000"/>
                            </p:stCondLst>
                            <p:childTnLst>
                              <p:par>
                                <p:cTn id="74" presetID="22" presetClass="entr" presetSubtype="1" fill="hold" nodeType="afterEffect">
                                  <p:stCondLst>
                                    <p:cond delay="0"/>
                                  </p:stCondLst>
                                  <p:childTnLst>
                                    <p:set>
                                      <p:cBhvr>
                                        <p:cTn id="75" dur="1" fill="hold">
                                          <p:stCondLst>
                                            <p:cond delay="0"/>
                                          </p:stCondLst>
                                        </p:cTn>
                                        <p:tgtEl>
                                          <p:spTgt spid="205850"/>
                                        </p:tgtEl>
                                        <p:attrNameLst>
                                          <p:attrName>style.visibility</p:attrName>
                                        </p:attrNameLst>
                                      </p:cBhvr>
                                      <p:to>
                                        <p:strVal val="visible"/>
                                      </p:to>
                                    </p:set>
                                    <p:animEffect transition="in" filter="wipe(up)">
                                      <p:cBhvr>
                                        <p:cTn id="76" dur="500"/>
                                        <p:tgtEl>
                                          <p:spTgt spid="20585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05851"/>
                                        </p:tgtEl>
                                        <p:attrNameLst>
                                          <p:attrName>style.visibility</p:attrName>
                                        </p:attrNameLst>
                                      </p:cBhvr>
                                      <p:to>
                                        <p:strVal val="visible"/>
                                      </p:to>
                                    </p:set>
                                    <p:animEffect transition="in" filter="wipe(left)">
                                      <p:cBhvr>
                                        <p:cTn id="81" dur="500"/>
                                        <p:tgtEl>
                                          <p:spTgt spid="20585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205852"/>
                                        </p:tgtEl>
                                        <p:attrNameLst>
                                          <p:attrName>style.visibility</p:attrName>
                                        </p:attrNameLst>
                                      </p:cBhvr>
                                      <p:to>
                                        <p:strVal val="visible"/>
                                      </p:to>
                                    </p:set>
                                    <p:animEffect transition="in" filter="wipe(left)">
                                      <p:cBhvr>
                                        <p:cTn id="86" dur="500"/>
                                        <p:tgtEl>
                                          <p:spTgt spid="20585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205853"/>
                                        </p:tgtEl>
                                        <p:attrNameLst>
                                          <p:attrName>style.visibility</p:attrName>
                                        </p:attrNameLst>
                                      </p:cBhvr>
                                      <p:to>
                                        <p:strVal val="visible"/>
                                      </p:to>
                                    </p:set>
                                    <p:animEffect transition="in" filter="wipe(up)">
                                      <p:cBhvr>
                                        <p:cTn id="91" dur="500"/>
                                        <p:tgtEl>
                                          <p:spTgt spid="205853"/>
                                        </p:tgtEl>
                                      </p:cBhvr>
                                    </p:animEffect>
                                  </p:childTnLst>
                                  <p:subTnLst>
                                    <p:audio>
                                      <p:cMediaNode>
                                        <p:cTn display="0" masterRel="sameClick">
                                          <p:stCondLst>
                                            <p:cond evt="begin" delay="0">
                                              <p:tn val="89"/>
                                            </p:cond>
                                          </p:stCondLst>
                                          <p:endCondLst>
                                            <p:cond evt="onStopAudio" delay="0">
                                              <p:tgtEl>
                                                <p:sldTgt/>
                                              </p:tgtEl>
                                            </p:cond>
                                          </p:endCondLst>
                                        </p:cTn>
                                        <p:tgtEl>
                                          <p:sndTgt r:embed="rId2" name="CHIMES.WAV"/>
                                        </p:tgtEl>
                                      </p:cMediaNode>
                                    </p:audio>
                                  </p:sub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205855"/>
                                        </p:tgtEl>
                                        <p:attrNameLst>
                                          <p:attrName>style.visibility</p:attrName>
                                        </p:attrNameLst>
                                      </p:cBhvr>
                                      <p:to>
                                        <p:strVal val="visible"/>
                                      </p:to>
                                    </p:set>
                                    <p:animEffect transition="in" filter="wipe(left)">
                                      <p:cBhvr>
                                        <p:cTn id="96" dur="500"/>
                                        <p:tgtEl>
                                          <p:spTgt spid="205855"/>
                                        </p:tgtEl>
                                      </p:cBhvr>
                                    </p:animEffect>
                                  </p:childTnLst>
                                  <p:subTnLst>
                                    <p:cmd type="evt" cmd="onstopaudio">
                                      <p:cBhvr>
                                        <p:cTn display="0" masterRel="sameClick">
                                          <p:stCondLst>
                                            <p:cond evt="begin" delay="0">
                                              <p:tn val="94"/>
                                            </p:cond>
                                          </p:stCondLst>
                                        </p:cTn>
                                        <p:tgtEl>
                                          <p:sldTgt/>
                                        </p:tgtEl>
                                      </p:cBhvr>
                                    </p:cmd>
                                  </p:subTnLst>
                                </p:cTn>
                              </p:par>
                            </p:childTnLst>
                          </p:cTn>
                        </p:par>
                        <p:par>
                          <p:cTn id="97" fill="hold" nodeType="afterGroup">
                            <p:stCondLst>
                              <p:cond delay="500"/>
                            </p:stCondLst>
                            <p:childTnLst>
                              <p:par>
                                <p:cTn id="98" presetID="22" presetClass="entr" presetSubtype="1" fill="hold" grpId="0" nodeType="afterEffect">
                                  <p:stCondLst>
                                    <p:cond delay="0"/>
                                  </p:stCondLst>
                                  <p:childTnLst>
                                    <p:set>
                                      <p:cBhvr>
                                        <p:cTn id="99" dur="1" fill="hold">
                                          <p:stCondLst>
                                            <p:cond delay="0"/>
                                          </p:stCondLst>
                                        </p:cTn>
                                        <p:tgtEl>
                                          <p:spTgt spid="205854"/>
                                        </p:tgtEl>
                                        <p:attrNameLst>
                                          <p:attrName>style.visibility</p:attrName>
                                        </p:attrNameLst>
                                      </p:cBhvr>
                                      <p:to>
                                        <p:strVal val="visible"/>
                                      </p:to>
                                    </p:set>
                                    <p:animEffect transition="in" filter="wipe(up)">
                                      <p:cBhvr>
                                        <p:cTn id="100" dur="500"/>
                                        <p:tgtEl>
                                          <p:spTgt spid="205854"/>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205856"/>
                                        </p:tgtEl>
                                        <p:attrNameLst>
                                          <p:attrName>style.visibility</p:attrName>
                                        </p:attrNameLst>
                                      </p:cBhvr>
                                      <p:to>
                                        <p:strVal val="visible"/>
                                      </p:to>
                                    </p:set>
                                    <p:animEffect transition="in" filter="wipe(up)">
                                      <p:cBhvr>
                                        <p:cTn id="105" dur="500"/>
                                        <p:tgtEl>
                                          <p:spTgt spid="205856"/>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1" fill="hold" nodeType="clickEffect">
                                  <p:stCondLst>
                                    <p:cond delay="0"/>
                                  </p:stCondLst>
                                  <p:childTnLst>
                                    <p:set>
                                      <p:cBhvr>
                                        <p:cTn id="109" dur="1" fill="hold">
                                          <p:stCondLst>
                                            <p:cond delay="0"/>
                                          </p:stCondLst>
                                        </p:cTn>
                                        <p:tgtEl>
                                          <p:spTgt spid="205859"/>
                                        </p:tgtEl>
                                        <p:attrNameLst>
                                          <p:attrName>style.visibility</p:attrName>
                                        </p:attrNameLst>
                                      </p:cBhvr>
                                      <p:to>
                                        <p:strVal val="visible"/>
                                      </p:to>
                                    </p:set>
                                    <p:animEffect transition="in" filter="wipe(up)">
                                      <p:cBhvr>
                                        <p:cTn id="110" dur="500"/>
                                        <p:tgtEl>
                                          <p:spTgt spid="205859"/>
                                        </p:tgtEl>
                                      </p:cBhvr>
                                    </p:animEffect>
                                  </p:childTnLst>
                                </p:cTn>
                              </p:par>
                            </p:childTnLst>
                          </p:cTn>
                        </p:par>
                        <p:par>
                          <p:cTn id="111" fill="hold" nodeType="afterGroup">
                            <p:stCondLst>
                              <p:cond delay="500"/>
                            </p:stCondLst>
                            <p:childTnLst>
                              <p:par>
                                <p:cTn id="112" presetID="22" presetClass="entr" presetSubtype="1" fill="hold" grpId="0" nodeType="afterEffect">
                                  <p:stCondLst>
                                    <p:cond delay="0"/>
                                  </p:stCondLst>
                                  <p:childTnLst>
                                    <p:set>
                                      <p:cBhvr>
                                        <p:cTn id="113" dur="1" fill="hold">
                                          <p:stCondLst>
                                            <p:cond delay="0"/>
                                          </p:stCondLst>
                                        </p:cTn>
                                        <p:tgtEl>
                                          <p:spTgt spid="205862"/>
                                        </p:tgtEl>
                                        <p:attrNameLst>
                                          <p:attrName>style.visibility</p:attrName>
                                        </p:attrNameLst>
                                      </p:cBhvr>
                                      <p:to>
                                        <p:strVal val="visible"/>
                                      </p:to>
                                    </p:set>
                                    <p:animEffect transition="in" filter="wipe(up)">
                                      <p:cBhvr>
                                        <p:cTn id="114" dur="500"/>
                                        <p:tgtEl>
                                          <p:spTgt spid="205862"/>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1" fill="hold" nodeType="clickEffect">
                                  <p:stCondLst>
                                    <p:cond delay="0"/>
                                  </p:stCondLst>
                                  <p:childTnLst>
                                    <p:set>
                                      <p:cBhvr>
                                        <p:cTn id="118" dur="1" fill="hold">
                                          <p:stCondLst>
                                            <p:cond delay="0"/>
                                          </p:stCondLst>
                                        </p:cTn>
                                        <p:tgtEl>
                                          <p:spTgt spid="205860"/>
                                        </p:tgtEl>
                                        <p:attrNameLst>
                                          <p:attrName>style.visibility</p:attrName>
                                        </p:attrNameLst>
                                      </p:cBhvr>
                                      <p:to>
                                        <p:strVal val="visible"/>
                                      </p:to>
                                    </p:set>
                                    <p:animEffect transition="in" filter="wipe(up)">
                                      <p:cBhvr>
                                        <p:cTn id="119" dur="500"/>
                                        <p:tgtEl>
                                          <p:spTgt spid="205860"/>
                                        </p:tgtEl>
                                      </p:cBhvr>
                                    </p:animEffect>
                                  </p:childTnLst>
                                </p:cTn>
                              </p:par>
                            </p:childTnLst>
                          </p:cTn>
                        </p:par>
                        <p:par>
                          <p:cTn id="120" fill="hold" nodeType="afterGroup">
                            <p:stCondLst>
                              <p:cond delay="500"/>
                            </p:stCondLst>
                            <p:childTnLst>
                              <p:par>
                                <p:cTn id="121" presetID="22" presetClass="entr" presetSubtype="1" fill="hold" grpId="0" nodeType="afterEffect">
                                  <p:stCondLst>
                                    <p:cond delay="0"/>
                                  </p:stCondLst>
                                  <p:childTnLst>
                                    <p:set>
                                      <p:cBhvr>
                                        <p:cTn id="122" dur="1" fill="hold">
                                          <p:stCondLst>
                                            <p:cond delay="0"/>
                                          </p:stCondLst>
                                        </p:cTn>
                                        <p:tgtEl>
                                          <p:spTgt spid="205863"/>
                                        </p:tgtEl>
                                        <p:attrNameLst>
                                          <p:attrName>style.visibility</p:attrName>
                                        </p:attrNameLst>
                                      </p:cBhvr>
                                      <p:to>
                                        <p:strVal val="visible"/>
                                      </p:to>
                                    </p:set>
                                    <p:animEffect transition="in" filter="wipe(up)">
                                      <p:cBhvr>
                                        <p:cTn id="123" dur="500"/>
                                        <p:tgtEl>
                                          <p:spTgt spid="205863"/>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1" fill="hold" nodeType="clickEffect">
                                  <p:stCondLst>
                                    <p:cond delay="0"/>
                                  </p:stCondLst>
                                  <p:childTnLst>
                                    <p:set>
                                      <p:cBhvr>
                                        <p:cTn id="127" dur="1" fill="hold">
                                          <p:stCondLst>
                                            <p:cond delay="0"/>
                                          </p:stCondLst>
                                        </p:cTn>
                                        <p:tgtEl>
                                          <p:spTgt spid="205861"/>
                                        </p:tgtEl>
                                        <p:attrNameLst>
                                          <p:attrName>style.visibility</p:attrName>
                                        </p:attrNameLst>
                                      </p:cBhvr>
                                      <p:to>
                                        <p:strVal val="visible"/>
                                      </p:to>
                                    </p:set>
                                    <p:animEffect transition="in" filter="wipe(up)">
                                      <p:cBhvr>
                                        <p:cTn id="128" dur="500"/>
                                        <p:tgtEl>
                                          <p:spTgt spid="205861"/>
                                        </p:tgtEl>
                                      </p:cBhvr>
                                    </p:animEffect>
                                  </p:childTnLst>
                                </p:cTn>
                              </p:par>
                            </p:childTnLst>
                          </p:cTn>
                        </p:par>
                        <p:par>
                          <p:cTn id="129" fill="hold" nodeType="afterGroup">
                            <p:stCondLst>
                              <p:cond delay="500"/>
                            </p:stCondLst>
                            <p:childTnLst>
                              <p:par>
                                <p:cTn id="130" presetID="22" presetClass="entr" presetSubtype="1" fill="hold" grpId="0" nodeType="afterEffect">
                                  <p:stCondLst>
                                    <p:cond delay="0"/>
                                  </p:stCondLst>
                                  <p:childTnLst>
                                    <p:set>
                                      <p:cBhvr>
                                        <p:cTn id="131" dur="1" fill="hold">
                                          <p:stCondLst>
                                            <p:cond delay="0"/>
                                          </p:stCondLst>
                                        </p:cTn>
                                        <p:tgtEl>
                                          <p:spTgt spid="205864"/>
                                        </p:tgtEl>
                                        <p:attrNameLst>
                                          <p:attrName>style.visibility</p:attrName>
                                        </p:attrNameLst>
                                      </p:cBhvr>
                                      <p:to>
                                        <p:strVal val="visible"/>
                                      </p:to>
                                    </p:set>
                                    <p:animEffect transition="in" filter="wipe(up)">
                                      <p:cBhvr>
                                        <p:cTn id="132" dur="500"/>
                                        <p:tgtEl>
                                          <p:spTgt spid="205864"/>
                                        </p:tgtEl>
                                      </p:cBhvr>
                                    </p:animEffect>
                                  </p:childTnLst>
                                  <p:subTnLst>
                                    <p:audio>
                                      <p:cMediaNode>
                                        <p:cTn display="0" masterRel="sameClick">
                                          <p:stCondLst>
                                            <p:cond evt="begin" delay="0">
                                              <p:tn val="130"/>
                                            </p:cond>
                                          </p:stCondLst>
                                          <p:endCondLst>
                                            <p:cond evt="onStopAudio" delay="0">
                                              <p:tgtEl>
                                                <p:sldTgt/>
                                              </p:tgtEl>
                                            </p:cond>
                                          </p:endCondLst>
                                        </p:cTn>
                                        <p:tgtEl>
                                          <p:sndTgt r:embed="rId2" name="CHIMES.WAV"/>
                                        </p:tgtEl>
                                      </p:cMediaNode>
                                    </p:audio>
                                  </p:sub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205866"/>
                                        </p:tgtEl>
                                        <p:attrNameLst>
                                          <p:attrName>style.visibility</p:attrName>
                                        </p:attrNameLst>
                                      </p:cBhvr>
                                      <p:to>
                                        <p:strVal val="visible"/>
                                      </p:to>
                                    </p:set>
                                    <p:animEffect transition="in" filter="wipe(left)">
                                      <p:cBhvr>
                                        <p:cTn id="137" dur="500"/>
                                        <p:tgtEl>
                                          <p:spTgt spid="205866"/>
                                        </p:tgtEl>
                                      </p:cBhvr>
                                    </p:animEffect>
                                  </p:childTnLst>
                                  <p:subTnLst>
                                    <p:cmd type="evt" cmd="onstopaudio">
                                      <p:cBhvr>
                                        <p:cTn display="0" masterRel="sameClick">
                                          <p:stCondLst>
                                            <p:cond evt="begin" delay="0">
                                              <p:tn val="135"/>
                                            </p:cond>
                                          </p:stCondLst>
                                        </p:cTn>
                                        <p:tgtEl>
                                          <p:sldTgt/>
                                        </p:tgtEl>
                                      </p:cBhvr>
                                    </p:cmd>
                                  </p:subTnLst>
                                </p:cTn>
                              </p:par>
                            </p:childTnLst>
                          </p:cTn>
                        </p:par>
                        <p:par>
                          <p:cTn id="138" fill="hold" nodeType="afterGroup">
                            <p:stCondLst>
                              <p:cond delay="500"/>
                            </p:stCondLst>
                            <p:childTnLst>
                              <p:par>
                                <p:cTn id="139" presetID="22" presetClass="entr" presetSubtype="1" fill="hold" grpId="0" nodeType="afterEffect">
                                  <p:stCondLst>
                                    <p:cond delay="0"/>
                                  </p:stCondLst>
                                  <p:childTnLst>
                                    <p:set>
                                      <p:cBhvr>
                                        <p:cTn id="140" dur="1" fill="hold">
                                          <p:stCondLst>
                                            <p:cond delay="0"/>
                                          </p:stCondLst>
                                        </p:cTn>
                                        <p:tgtEl>
                                          <p:spTgt spid="205865"/>
                                        </p:tgtEl>
                                        <p:attrNameLst>
                                          <p:attrName>style.visibility</p:attrName>
                                        </p:attrNameLst>
                                      </p:cBhvr>
                                      <p:to>
                                        <p:strVal val="visible"/>
                                      </p:to>
                                    </p:set>
                                    <p:animEffect transition="in" filter="wipe(up)">
                                      <p:cBhvr>
                                        <p:cTn id="141" dur="500"/>
                                        <p:tgtEl>
                                          <p:spTgt spid="205865"/>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1" fill="hold" grpId="0" nodeType="clickEffect">
                                  <p:stCondLst>
                                    <p:cond delay="0"/>
                                  </p:stCondLst>
                                  <p:childTnLst>
                                    <p:set>
                                      <p:cBhvr>
                                        <p:cTn id="145" dur="1" fill="hold">
                                          <p:stCondLst>
                                            <p:cond delay="0"/>
                                          </p:stCondLst>
                                        </p:cTn>
                                        <p:tgtEl>
                                          <p:spTgt spid="205869"/>
                                        </p:tgtEl>
                                        <p:attrNameLst>
                                          <p:attrName>style.visibility</p:attrName>
                                        </p:attrNameLst>
                                      </p:cBhvr>
                                      <p:to>
                                        <p:strVal val="visible"/>
                                      </p:to>
                                    </p:set>
                                    <p:animEffect transition="in" filter="wipe(up)">
                                      <p:cBhvr>
                                        <p:cTn id="146" dur="500"/>
                                        <p:tgtEl>
                                          <p:spTgt spid="205869"/>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1" fill="hold" nodeType="clickEffect">
                                  <p:stCondLst>
                                    <p:cond delay="0"/>
                                  </p:stCondLst>
                                  <p:childTnLst>
                                    <p:set>
                                      <p:cBhvr>
                                        <p:cTn id="150" dur="1" fill="hold">
                                          <p:stCondLst>
                                            <p:cond delay="0"/>
                                          </p:stCondLst>
                                        </p:cTn>
                                        <p:tgtEl>
                                          <p:spTgt spid="205867"/>
                                        </p:tgtEl>
                                        <p:attrNameLst>
                                          <p:attrName>style.visibility</p:attrName>
                                        </p:attrNameLst>
                                      </p:cBhvr>
                                      <p:to>
                                        <p:strVal val="visible"/>
                                      </p:to>
                                    </p:set>
                                    <p:animEffect transition="in" filter="wipe(up)">
                                      <p:cBhvr>
                                        <p:cTn id="151" dur="500"/>
                                        <p:tgtEl>
                                          <p:spTgt spid="205867"/>
                                        </p:tgtEl>
                                      </p:cBhvr>
                                    </p:animEffect>
                                  </p:childTnLst>
                                </p:cTn>
                              </p:par>
                            </p:childTnLst>
                          </p:cTn>
                        </p:par>
                        <p:par>
                          <p:cTn id="152" fill="hold" nodeType="afterGroup">
                            <p:stCondLst>
                              <p:cond delay="500"/>
                            </p:stCondLst>
                            <p:childTnLst>
                              <p:par>
                                <p:cTn id="153" presetID="22" presetClass="entr" presetSubtype="1" fill="hold" grpId="0" nodeType="afterEffect">
                                  <p:stCondLst>
                                    <p:cond delay="0"/>
                                  </p:stCondLst>
                                  <p:childTnLst>
                                    <p:set>
                                      <p:cBhvr>
                                        <p:cTn id="154" dur="1" fill="hold">
                                          <p:stCondLst>
                                            <p:cond delay="0"/>
                                          </p:stCondLst>
                                        </p:cTn>
                                        <p:tgtEl>
                                          <p:spTgt spid="205870"/>
                                        </p:tgtEl>
                                        <p:attrNameLst>
                                          <p:attrName>style.visibility</p:attrName>
                                        </p:attrNameLst>
                                      </p:cBhvr>
                                      <p:to>
                                        <p:strVal val="visible"/>
                                      </p:to>
                                    </p:set>
                                    <p:animEffect transition="in" filter="wipe(up)">
                                      <p:cBhvr>
                                        <p:cTn id="155" dur="500"/>
                                        <p:tgtEl>
                                          <p:spTgt spid="205870"/>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1" fill="hold" nodeType="clickEffect">
                                  <p:stCondLst>
                                    <p:cond delay="0"/>
                                  </p:stCondLst>
                                  <p:childTnLst>
                                    <p:set>
                                      <p:cBhvr>
                                        <p:cTn id="159" dur="1" fill="hold">
                                          <p:stCondLst>
                                            <p:cond delay="0"/>
                                          </p:stCondLst>
                                        </p:cTn>
                                        <p:tgtEl>
                                          <p:spTgt spid="205868"/>
                                        </p:tgtEl>
                                        <p:attrNameLst>
                                          <p:attrName>style.visibility</p:attrName>
                                        </p:attrNameLst>
                                      </p:cBhvr>
                                      <p:to>
                                        <p:strVal val="visible"/>
                                      </p:to>
                                    </p:set>
                                    <p:animEffect transition="in" filter="wipe(up)">
                                      <p:cBhvr>
                                        <p:cTn id="160" dur="500"/>
                                        <p:tgtEl>
                                          <p:spTgt spid="205868"/>
                                        </p:tgtEl>
                                      </p:cBhvr>
                                    </p:animEffect>
                                  </p:childTnLst>
                                </p:cTn>
                              </p:par>
                            </p:childTnLst>
                          </p:cTn>
                        </p:par>
                        <p:par>
                          <p:cTn id="161" fill="hold" nodeType="afterGroup">
                            <p:stCondLst>
                              <p:cond delay="500"/>
                            </p:stCondLst>
                            <p:childTnLst>
                              <p:par>
                                <p:cTn id="162" presetID="22" presetClass="entr" presetSubtype="1" fill="hold" grpId="0" nodeType="afterEffect">
                                  <p:stCondLst>
                                    <p:cond delay="0"/>
                                  </p:stCondLst>
                                  <p:childTnLst>
                                    <p:set>
                                      <p:cBhvr>
                                        <p:cTn id="163" dur="1" fill="hold">
                                          <p:stCondLst>
                                            <p:cond delay="0"/>
                                          </p:stCondLst>
                                        </p:cTn>
                                        <p:tgtEl>
                                          <p:spTgt spid="205871"/>
                                        </p:tgtEl>
                                        <p:attrNameLst>
                                          <p:attrName>style.visibility</p:attrName>
                                        </p:attrNameLst>
                                      </p:cBhvr>
                                      <p:to>
                                        <p:strVal val="visible"/>
                                      </p:to>
                                    </p:set>
                                    <p:animEffect transition="in" filter="wipe(up)">
                                      <p:cBhvr>
                                        <p:cTn id="164" dur="500"/>
                                        <p:tgtEl>
                                          <p:spTgt spid="205871"/>
                                        </p:tgtEl>
                                      </p:cBhvr>
                                    </p:animEffect>
                                  </p:childTnLst>
                                  <p:subTnLst>
                                    <p:audio>
                                      <p:cMediaNode>
                                        <p:cTn display="0" masterRel="sameClick">
                                          <p:stCondLst>
                                            <p:cond evt="begin" delay="0">
                                              <p:tn val="162"/>
                                            </p:cond>
                                          </p:stCondLst>
                                          <p:endCondLst>
                                            <p:cond evt="onStopAudio" delay="0">
                                              <p:tgtEl>
                                                <p:sldTgt/>
                                              </p:tgtEl>
                                            </p:cond>
                                          </p:endCondLst>
                                        </p:cTn>
                                        <p:tgtEl>
                                          <p:sndTgt r:embed="rId2" name="CHIMES.WAV"/>
                                        </p:tgtEl>
                                      </p:cMediaNode>
                                    </p:audio>
                                  </p:sub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205872"/>
                                        </p:tgtEl>
                                        <p:attrNameLst>
                                          <p:attrName>style.visibility</p:attrName>
                                        </p:attrNameLst>
                                      </p:cBhvr>
                                      <p:to>
                                        <p:strVal val="visible"/>
                                      </p:to>
                                    </p:set>
                                    <p:animEffect transition="in" filter="wipe(left)">
                                      <p:cBhvr>
                                        <p:cTn id="169" dur="500"/>
                                        <p:tgtEl>
                                          <p:spTgt spid="205872"/>
                                        </p:tgtEl>
                                      </p:cBhvr>
                                    </p:animEffect>
                                  </p:childTnLst>
                                  <p:subTnLst>
                                    <p:cmd type="evt" cmd="onstopaudio">
                                      <p:cBhvr>
                                        <p:cTn display="0" masterRel="sameClick">
                                          <p:stCondLst>
                                            <p:cond evt="begin" delay="0">
                                              <p:tn val="167"/>
                                            </p:cond>
                                          </p:stCondLst>
                                        </p:cTn>
                                        <p:tgtEl>
                                          <p:sldTgt/>
                                        </p:tgtEl>
                                      </p:cBhvr>
                                    </p:cmd>
                                  </p:subTnLst>
                                </p:cTn>
                              </p:par>
                            </p:childTnLst>
                          </p:cTn>
                        </p:par>
                      </p:childTnLst>
                    </p:cTn>
                  </p:par>
                  <p:par>
                    <p:cTn id="170" fill="hold" nodeType="clickPar">
                      <p:stCondLst>
                        <p:cond delay="indefinite"/>
                      </p:stCondLst>
                      <p:childTnLst>
                        <p:par>
                          <p:cTn id="171" fill="hold" nodeType="withGroup">
                            <p:stCondLst>
                              <p:cond delay="0"/>
                            </p:stCondLst>
                            <p:childTnLst>
                              <p:par>
                                <p:cTn id="172" presetID="22" presetClass="entr" presetSubtype="1" fill="hold" nodeType="clickEffect">
                                  <p:stCondLst>
                                    <p:cond delay="0"/>
                                  </p:stCondLst>
                                  <p:childTnLst>
                                    <p:set>
                                      <p:cBhvr>
                                        <p:cTn id="173" dur="1" fill="hold">
                                          <p:stCondLst>
                                            <p:cond delay="0"/>
                                          </p:stCondLst>
                                        </p:cTn>
                                        <p:tgtEl>
                                          <p:spTgt spid="205873"/>
                                        </p:tgtEl>
                                        <p:attrNameLst>
                                          <p:attrName>style.visibility</p:attrName>
                                        </p:attrNameLst>
                                      </p:cBhvr>
                                      <p:to>
                                        <p:strVal val="visible"/>
                                      </p:to>
                                    </p:set>
                                    <p:animEffect transition="in" filter="wipe(up)">
                                      <p:cBhvr>
                                        <p:cTn id="174" dur="500"/>
                                        <p:tgtEl>
                                          <p:spTgt spid="205873"/>
                                        </p:tgtEl>
                                      </p:cBhvr>
                                    </p:animEffect>
                                  </p:childTnLst>
                                  <p:subTnLst>
                                    <p:audio>
                                      <p:cMediaNode>
                                        <p:cTn display="0" masterRel="sameClick">
                                          <p:stCondLst>
                                            <p:cond evt="begin" delay="0">
                                              <p:tn val="172"/>
                                            </p:cond>
                                          </p:stCondLst>
                                          <p:endCondLst>
                                            <p:cond evt="onStopAudio" delay="0">
                                              <p:tgtEl>
                                                <p:sldTgt/>
                                              </p:tgtEl>
                                            </p:cond>
                                          </p:endCondLst>
                                        </p:cTn>
                                        <p:tgtEl>
                                          <p:sndTgt r:embed="rId3"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animBg="1" autoUpdateAnimBg="0"/>
      <p:bldP spid="205827" grpId="0" animBg="1" autoUpdateAnimBg="0"/>
      <p:bldP spid="205828" grpId="0" animBg="1" autoUpdateAnimBg="0"/>
      <p:bldP spid="205829" grpId="0" animBg="1" autoUpdateAnimBg="0"/>
      <p:bldP spid="205830" grpId="0" animBg="1" autoUpdateAnimBg="0"/>
      <p:bldP spid="205831" grpId="0" animBg="1" autoUpdateAnimBg="0"/>
      <p:bldP spid="205832" grpId="0" animBg="1" autoUpdateAnimBg="0"/>
      <p:bldP spid="205833" grpId="0" animBg="1" autoUpdateAnimBg="0"/>
      <p:bldP spid="205834" grpId="0" animBg="1" autoUpdateAnimBg="0"/>
      <p:bldP spid="205843" grpId="0" animBg="1" autoUpdateAnimBg="0"/>
      <p:bldP spid="205847" grpId="0" autoUpdateAnimBg="0"/>
      <p:bldP spid="205848" grpId="0" autoUpdateAnimBg="0"/>
      <p:bldP spid="205851" grpId="0" autoUpdateAnimBg="0"/>
      <p:bldP spid="205852" grpId="0" autoUpdateAnimBg="0"/>
      <p:bldP spid="205853" grpId="0" animBg="1" autoUpdateAnimBg="0"/>
      <p:bldP spid="205854" grpId="0" animBg="1" autoUpdateAnimBg="0"/>
      <p:bldP spid="205855" grpId="0" autoUpdateAnimBg="0"/>
      <p:bldP spid="205856" grpId="0" animBg="1" autoUpdateAnimBg="0"/>
      <p:bldP spid="205862" grpId="0" animBg="1" autoUpdateAnimBg="0"/>
      <p:bldP spid="205863" grpId="0" animBg="1" autoUpdateAnimBg="0"/>
      <p:bldP spid="205864" grpId="0" animBg="1" autoUpdateAnimBg="0"/>
      <p:bldP spid="205865" grpId="0" animBg="1" autoUpdateAnimBg="0"/>
      <p:bldP spid="205866" grpId="0" autoUpdateAnimBg="0"/>
      <p:bldP spid="205869" grpId="0" animBg="1" autoUpdateAnimBg="0"/>
      <p:bldP spid="205870" grpId="0" animBg="1" autoUpdateAnimBg="0"/>
      <p:bldP spid="205871" grpId="0" animBg="1" autoUpdateAnimBg="0"/>
      <p:bldP spid="20587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4719259" y="2296099"/>
            <a:ext cx="3616036" cy="3333404"/>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3" name="圆角矩形 12"/>
          <p:cNvSpPr/>
          <p:nvPr/>
        </p:nvSpPr>
        <p:spPr>
          <a:xfrm>
            <a:off x="590204" y="2344189"/>
            <a:ext cx="3616036" cy="3333404"/>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查找表</a:t>
            </a:r>
          </a:p>
        </p:txBody>
      </p:sp>
      <p:sp>
        <p:nvSpPr>
          <p:cNvPr id="4" name="矩形 3"/>
          <p:cNvSpPr/>
          <p:nvPr/>
        </p:nvSpPr>
        <p:spPr>
          <a:xfrm>
            <a:off x="465513" y="1474000"/>
            <a:ext cx="8063346" cy="478529"/>
          </a:xfrm>
          <a:prstGeom prst="rect">
            <a:avLst/>
          </a:prstGeom>
        </p:spPr>
        <p:txBody>
          <a:bodyPr wrap="square">
            <a:spAutoFit/>
          </a:bodyPr>
          <a:lstStyle/>
          <a:p>
            <a:pPr marL="571500" indent="-571500">
              <a:lnSpc>
                <a:spcPct val="140000"/>
              </a:lnSpc>
              <a:spcBef>
                <a:spcPct val="0"/>
              </a:spcBef>
              <a:buFont typeface="Arial" panose="020B0604020202020204" pitchFamily="34" charset="0"/>
              <a:buChar char="•"/>
            </a:pPr>
            <a:r>
              <a:rPr lang="zh-CN" altLang="en-US" sz="2000" dirty="0">
                <a:solidFill>
                  <a:srgbClr val="660033"/>
                </a:solidFill>
                <a:latin typeface="微软雅黑 Light" panose="020B0502040204020203" pitchFamily="34" charset="-122"/>
                <a:ea typeface="微软雅黑 Light" panose="020B0502040204020203" pitchFamily="34" charset="-122"/>
              </a:rPr>
              <a:t>查找表是由</a:t>
            </a:r>
            <a:r>
              <a:rPr lang="zh-CN" altLang="en-US" sz="2000" b="1" dirty="0">
                <a:solidFill>
                  <a:srgbClr val="660033"/>
                </a:solidFill>
                <a:latin typeface="微软雅黑 Light" panose="020B0502040204020203" pitchFamily="34" charset="-122"/>
                <a:ea typeface="微软雅黑 Light" panose="020B0502040204020203" pitchFamily="34" charset="-122"/>
              </a:rPr>
              <a:t>同一类型</a:t>
            </a:r>
            <a:r>
              <a:rPr lang="zh-CN" altLang="en-US" sz="2000" dirty="0">
                <a:solidFill>
                  <a:srgbClr val="660033"/>
                </a:solidFill>
                <a:latin typeface="微软雅黑 Light" panose="020B0502040204020203" pitchFamily="34" charset="-122"/>
                <a:ea typeface="微软雅黑 Light" panose="020B0502040204020203" pitchFamily="34" charset="-122"/>
              </a:rPr>
              <a:t>的数据元素</a:t>
            </a:r>
            <a:r>
              <a:rPr lang="en-US" altLang="zh-CN" sz="2000" dirty="0">
                <a:solidFill>
                  <a:srgbClr val="660033"/>
                </a:solidFill>
                <a:latin typeface="微软雅黑 Light" panose="020B0502040204020203" pitchFamily="34" charset="-122"/>
                <a:ea typeface="微软雅黑 Light" panose="020B0502040204020203" pitchFamily="34" charset="-122"/>
              </a:rPr>
              <a:t>(</a:t>
            </a:r>
            <a:r>
              <a:rPr lang="zh-CN" altLang="en-US" sz="2000" dirty="0">
                <a:solidFill>
                  <a:srgbClr val="660033"/>
                </a:solidFill>
                <a:latin typeface="微软雅黑 Light" panose="020B0502040204020203" pitchFamily="34" charset="-122"/>
                <a:ea typeface="微软雅黑 Light" panose="020B0502040204020203" pitchFamily="34" charset="-122"/>
              </a:rPr>
              <a:t>或记录</a:t>
            </a:r>
            <a:r>
              <a:rPr lang="en-US" altLang="zh-CN" sz="2000" dirty="0">
                <a:solidFill>
                  <a:srgbClr val="660033"/>
                </a:solidFill>
                <a:latin typeface="微软雅黑 Light" panose="020B0502040204020203" pitchFamily="34" charset="-122"/>
                <a:ea typeface="微软雅黑 Light" panose="020B0502040204020203" pitchFamily="34" charset="-122"/>
              </a:rPr>
              <a:t>)</a:t>
            </a:r>
            <a:r>
              <a:rPr lang="zh-CN" altLang="en-US" sz="2000" dirty="0">
                <a:solidFill>
                  <a:srgbClr val="660033"/>
                </a:solidFill>
                <a:latin typeface="微软雅黑 Light" panose="020B0502040204020203" pitchFamily="34" charset="-122"/>
                <a:ea typeface="微软雅黑 Light" panose="020B0502040204020203" pitchFamily="34" charset="-122"/>
              </a:rPr>
              <a:t>构成的</a:t>
            </a:r>
            <a:r>
              <a:rPr lang="zh-CN" altLang="en-US" sz="2000" b="1" dirty="0">
                <a:solidFill>
                  <a:srgbClr val="660033"/>
                </a:solidFill>
                <a:latin typeface="微软雅黑 Light" panose="020B0502040204020203" pitchFamily="34" charset="-122"/>
                <a:ea typeface="微软雅黑 Light" panose="020B0502040204020203" pitchFamily="34" charset="-122"/>
              </a:rPr>
              <a:t>集合</a:t>
            </a:r>
            <a:r>
              <a:rPr lang="zh-CN" altLang="en-US" sz="2000" dirty="0">
                <a:solidFill>
                  <a:srgbClr val="660033"/>
                </a:solidFill>
                <a:latin typeface="微软雅黑 Light" panose="020B0502040204020203" pitchFamily="34" charset="-122"/>
                <a:ea typeface="微软雅黑 Light" panose="020B0502040204020203" pitchFamily="34" charset="-122"/>
              </a:rPr>
              <a:t>。</a:t>
            </a:r>
            <a:endParaRPr lang="en-US" altLang="zh-CN" sz="2000" dirty="0">
              <a:solidFill>
                <a:srgbClr val="660033"/>
              </a:solidFill>
              <a:latin typeface="微软雅黑 Light" panose="020B0502040204020203" pitchFamily="34" charset="-122"/>
              <a:ea typeface="微软雅黑 Light" panose="020B0502040204020203" pitchFamily="34" charset="-122"/>
            </a:endParaRPr>
          </a:p>
        </p:txBody>
      </p:sp>
      <p:sp>
        <p:nvSpPr>
          <p:cNvPr id="7" name="矩形 6"/>
          <p:cNvSpPr/>
          <p:nvPr/>
        </p:nvSpPr>
        <p:spPr>
          <a:xfrm>
            <a:off x="1525145" y="2707725"/>
            <a:ext cx="1338828" cy="369332"/>
          </a:xfrm>
          <a:prstGeom prst="rect">
            <a:avLst/>
          </a:prstGeom>
        </p:spPr>
        <p:txBody>
          <a:bodyPr wrap="none">
            <a:spAutoFit/>
          </a:bodyPr>
          <a:lstStyle/>
          <a:p>
            <a:r>
              <a:rPr lang="zh-CN" altLang="en-US" dirty="0"/>
              <a:t>静态查找表</a:t>
            </a:r>
          </a:p>
        </p:txBody>
      </p:sp>
      <p:sp>
        <p:nvSpPr>
          <p:cNvPr id="10" name="矩形 9"/>
          <p:cNvSpPr/>
          <p:nvPr/>
        </p:nvSpPr>
        <p:spPr>
          <a:xfrm>
            <a:off x="5857863" y="2707725"/>
            <a:ext cx="1338828" cy="369332"/>
          </a:xfrm>
          <a:prstGeom prst="rect">
            <a:avLst/>
          </a:prstGeom>
        </p:spPr>
        <p:txBody>
          <a:bodyPr wrap="none">
            <a:spAutoFit/>
          </a:bodyPr>
          <a:lstStyle/>
          <a:p>
            <a:r>
              <a:rPr lang="zh-CN" altLang="en-US" dirty="0"/>
              <a:t>动态查找表</a:t>
            </a:r>
          </a:p>
        </p:txBody>
      </p:sp>
      <p:sp>
        <p:nvSpPr>
          <p:cNvPr id="11" name="矩形 10"/>
          <p:cNvSpPr/>
          <p:nvPr/>
        </p:nvSpPr>
        <p:spPr>
          <a:xfrm>
            <a:off x="953936" y="3962801"/>
            <a:ext cx="2763878" cy="646331"/>
          </a:xfrm>
          <a:prstGeom prst="rect">
            <a:avLst/>
          </a:prstGeom>
        </p:spPr>
        <p:txBody>
          <a:bodyPr wrap="square">
            <a:spAutoFit/>
          </a:bodyPr>
          <a:lstStyle/>
          <a:p>
            <a:pPr>
              <a:spcBef>
                <a:spcPct val="0"/>
              </a:spcBef>
            </a:pPr>
            <a:r>
              <a:rPr lang="zh-CN" altLang="en-US" dirty="0">
                <a:latin typeface="微软雅黑 Light" panose="020B0502040204020203" pitchFamily="34" charset="-122"/>
                <a:ea typeface="微软雅黑 Light" panose="020B0502040204020203" pitchFamily="34" charset="-122"/>
              </a:rPr>
              <a:t>仅作</a:t>
            </a:r>
            <a:r>
              <a:rPr lang="zh-CN" altLang="en-US" dirty="0">
                <a:solidFill>
                  <a:schemeClr val="accent2"/>
                </a:solidFill>
                <a:latin typeface="微软雅黑 Light" panose="020B0502040204020203" pitchFamily="34" charset="-122"/>
                <a:ea typeface="微软雅黑 Light" panose="020B0502040204020203" pitchFamily="34" charset="-122"/>
              </a:rPr>
              <a:t>查询</a:t>
            </a:r>
            <a:r>
              <a:rPr lang="zh-CN" altLang="en-US" dirty="0">
                <a:latin typeface="微软雅黑 Light" panose="020B0502040204020203" pitchFamily="34" charset="-122"/>
                <a:ea typeface="微软雅黑 Light" panose="020B0502040204020203" pitchFamily="34" charset="-122"/>
              </a:rPr>
              <a:t>和</a:t>
            </a:r>
            <a:r>
              <a:rPr lang="zh-CN" altLang="en-US" dirty="0">
                <a:solidFill>
                  <a:schemeClr val="accent2"/>
                </a:solidFill>
                <a:latin typeface="微软雅黑 Light" panose="020B0502040204020203" pitchFamily="34" charset="-122"/>
                <a:ea typeface="微软雅黑 Light" panose="020B0502040204020203" pitchFamily="34" charset="-122"/>
              </a:rPr>
              <a:t>检索</a:t>
            </a:r>
            <a:r>
              <a:rPr lang="zh-CN" altLang="en-US" dirty="0">
                <a:latin typeface="微软雅黑 Light" panose="020B0502040204020203" pitchFamily="34" charset="-122"/>
                <a:ea typeface="微软雅黑 Light" panose="020B0502040204020203" pitchFamily="34" charset="-122"/>
              </a:rPr>
              <a:t>操作的查找表。</a:t>
            </a:r>
            <a:endParaRPr lang="zh-CN" altLang="en-US" sz="1200" dirty="0">
              <a:latin typeface="微软雅黑 Light" panose="020B0502040204020203" pitchFamily="34" charset="-122"/>
              <a:ea typeface="微软雅黑 Light" panose="020B0502040204020203" pitchFamily="34" charset="-122"/>
            </a:endParaRPr>
          </a:p>
        </p:txBody>
      </p:sp>
      <p:sp>
        <p:nvSpPr>
          <p:cNvPr id="12" name="矩形 11"/>
          <p:cNvSpPr/>
          <p:nvPr/>
        </p:nvSpPr>
        <p:spPr>
          <a:xfrm>
            <a:off x="4833612" y="3403251"/>
            <a:ext cx="3537304" cy="1754326"/>
          </a:xfrm>
          <a:prstGeom prst="rect">
            <a:avLst/>
          </a:prstGeom>
        </p:spPr>
        <p:txBody>
          <a:bodyPr wrap="square">
            <a:spAutoFit/>
          </a:bodyPr>
          <a:lstStyle/>
          <a:p>
            <a:pPr>
              <a:lnSpc>
                <a:spcPct val="120000"/>
              </a:lnSpc>
              <a:spcBef>
                <a:spcPct val="0"/>
              </a:spcBef>
            </a:pPr>
            <a:r>
              <a:rPr lang="zh-CN" altLang="en-US" dirty="0">
                <a:latin typeface="微软雅黑 Light" panose="020B0502040204020203" pitchFamily="34" charset="-122"/>
                <a:ea typeface="微软雅黑 Light" panose="020B0502040204020203" pitchFamily="34" charset="-122"/>
              </a:rPr>
              <a:t>有时在查询之后，还需要将“查询”结果为“</a:t>
            </a:r>
            <a:r>
              <a:rPr lang="zh-CN" altLang="en-US" dirty="0">
                <a:solidFill>
                  <a:srgbClr val="006600"/>
                </a:solidFill>
                <a:latin typeface="微软雅黑 Light" panose="020B0502040204020203" pitchFamily="34" charset="-122"/>
                <a:ea typeface="微软雅黑 Light" panose="020B0502040204020203" pitchFamily="34" charset="-122"/>
              </a:rPr>
              <a:t>不在查找表中</a:t>
            </a:r>
            <a:r>
              <a:rPr lang="zh-CN" altLang="en-US" dirty="0">
                <a:latin typeface="微软雅黑 Light" panose="020B0502040204020203" pitchFamily="34" charset="-122"/>
                <a:ea typeface="微软雅黑 Light" panose="020B0502040204020203" pitchFamily="34" charset="-122"/>
              </a:rPr>
              <a:t>”的数据元素</a:t>
            </a:r>
            <a:r>
              <a:rPr lang="zh-CN" altLang="en-US" dirty="0">
                <a:solidFill>
                  <a:srgbClr val="006600"/>
                </a:solidFill>
                <a:latin typeface="微软雅黑 Light" panose="020B0502040204020203" pitchFamily="34" charset="-122"/>
                <a:ea typeface="微软雅黑 Light" panose="020B0502040204020203" pitchFamily="34" charset="-122"/>
              </a:rPr>
              <a:t>插入到</a:t>
            </a:r>
            <a:r>
              <a:rPr lang="zh-CN" altLang="en-US" dirty="0">
                <a:latin typeface="微软雅黑 Light" panose="020B0502040204020203" pitchFamily="34" charset="-122"/>
                <a:ea typeface="微软雅黑 Light" panose="020B0502040204020203" pitchFamily="34" charset="-122"/>
              </a:rPr>
              <a:t>查找表中；或者，从查找表中</a:t>
            </a:r>
            <a:r>
              <a:rPr lang="zh-CN" altLang="en-US" dirty="0">
                <a:solidFill>
                  <a:srgbClr val="9900CC"/>
                </a:solidFill>
                <a:latin typeface="微软雅黑 Light" panose="020B0502040204020203" pitchFamily="34" charset="-122"/>
                <a:ea typeface="微软雅黑 Light" panose="020B0502040204020203" pitchFamily="34" charset="-122"/>
              </a:rPr>
              <a:t>删除</a:t>
            </a:r>
            <a:r>
              <a:rPr lang="zh-CN" altLang="en-US" dirty="0">
                <a:latin typeface="微软雅黑 Light" panose="020B0502040204020203" pitchFamily="34" charset="-122"/>
                <a:ea typeface="微软雅黑 Light" panose="020B0502040204020203" pitchFamily="34" charset="-122"/>
              </a:rPr>
              <a:t>其“查询”结果为“</a:t>
            </a:r>
            <a:r>
              <a:rPr lang="zh-CN" altLang="en-US" dirty="0">
                <a:solidFill>
                  <a:srgbClr val="9900CC"/>
                </a:solidFill>
                <a:latin typeface="微软雅黑 Light" panose="020B0502040204020203" pitchFamily="34" charset="-122"/>
                <a:ea typeface="微软雅黑 Light" panose="020B0502040204020203" pitchFamily="34" charset="-122"/>
              </a:rPr>
              <a:t>在查找表中</a:t>
            </a:r>
            <a:r>
              <a:rPr lang="zh-CN" altLang="en-US" dirty="0">
                <a:latin typeface="微软雅黑 Light" panose="020B0502040204020203" pitchFamily="34" charset="-122"/>
                <a:ea typeface="微软雅黑 Light" panose="020B0502040204020203" pitchFamily="34" charset="-122"/>
              </a:rPr>
              <a:t>”的数据元素。</a:t>
            </a:r>
            <a:endParaRPr lang="zh-CN" altLang="en-US" sz="20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214763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Text Box 3"/>
          <p:cNvSpPr txBox="1">
            <a:spLocks noChangeArrowheads="1"/>
          </p:cNvSpPr>
          <p:nvPr/>
        </p:nvSpPr>
        <p:spPr bwMode="auto">
          <a:xfrm>
            <a:off x="323528" y="629144"/>
            <a:ext cx="8991600" cy="60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60363" marR="0" lvl="0" indent="-360363" algn="l" defTabSz="914400" rtl="0" eaLnBrk="1" fontAlgn="base" latinLnBrk="0" hangingPunct="1">
              <a:lnSpc>
                <a:spcPct val="115000"/>
              </a:lnSpc>
              <a:spcBef>
                <a:spcPct val="0"/>
              </a:spcBef>
              <a:spcAft>
                <a:spcPct val="0"/>
              </a:spcAft>
              <a:buClrTx/>
              <a:buSzTx/>
              <a:buFontTx/>
              <a:buNone/>
              <a:tabLst/>
              <a:defRPr/>
            </a:pPr>
            <a:r>
              <a:rPr kumimoji="1" lang="en-US" altLang="zh-CN" sz="2800" b="1" i="0" u="none" strike="noStrike" kern="1200" cap="none" spc="0" normalizeH="0" baseline="0" noProof="0" dirty="0" err="1">
                <a:ln>
                  <a:noFill/>
                </a:ln>
                <a:solidFill>
                  <a:srgbClr val="008000"/>
                </a:solidFill>
                <a:effectLst/>
                <a:uLnTx/>
                <a:uFillTx/>
                <a:latin typeface="微软雅黑 Light" panose="020B0502040204020203" pitchFamily="34" charset="-122"/>
                <a:ea typeface="微软雅黑 Light" panose="020B0502040204020203" pitchFamily="34" charset="-122"/>
                <a:cs typeface="+mn-cs"/>
              </a:rPr>
              <a:t>BiTree</a:t>
            </a:r>
            <a:r>
              <a:rPr kumimoji="1" lang="en-US" altLang="zh-CN" sz="28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1" i="0" u="none" strike="noStrike" kern="1200" cap="none" spc="0" normalizeH="0" baseline="0" noProof="0" dirty="0" err="1">
                <a:ln>
                  <a:noFill/>
                </a:ln>
                <a:solidFill>
                  <a:srgbClr val="A50021"/>
                </a:solidFill>
                <a:effectLst/>
                <a:uLnTx/>
                <a:uFillTx/>
                <a:latin typeface="微软雅黑 Light" panose="020B0502040204020203" pitchFamily="34" charset="-122"/>
                <a:ea typeface="微软雅黑 Light" panose="020B0502040204020203" pitchFamily="34" charset="-122"/>
                <a:cs typeface="+mn-cs"/>
              </a:rPr>
              <a:t>SearchBST</a:t>
            </a:r>
            <a:r>
              <a:rPr kumimoji="1" lang="en-US" altLang="zh-CN" sz="28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1" i="0" u="none" strike="noStrike" kern="1200" cap="none" spc="0" normalizeH="0" baseline="0" noProof="0" dirty="0" err="1">
                <a:ln>
                  <a:noFill/>
                </a:ln>
                <a:solidFill>
                  <a:srgbClr val="A50021"/>
                </a:solidFill>
                <a:effectLst/>
                <a:uLnTx/>
                <a:uFillTx/>
                <a:latin typeface="微软雅黑 Light" panose="020B0502040204020203" pitchFamily="34" charset="-122"/>
                <a:ea typeface="微软雅黑 Light" panose="020B0502040204020203" pitchFamily="34" charset="-122"/>
                <a:cs typeface="+mn-cs"/>
              </a:rPr>
              <a:t>BiTree</a:t>
            </a:r>
            <a:r>
              <a:rPr kumimoji="1" lang="en-US" altLang="zh-CN" sz="28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T</a:t>
            </a:r>
            <a:r>
              <a:rPr kumimoji="1" lang="en-US" altLang="zh-CN" sz="28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1" i="0" u="none" strike="noStrike" kern="1200" cap="none" spc="0" normalizeH="0" baseline="0" noProof="0" dirty="0" err="1">
                <a:ln>
                  <a:noFill/>
                </a:ln>
                <a:solidFill>
                  <a:srgbClr val="A50021"/>
                </a:solidFill>
                <a:effectLst/>
                <a:uLnTx/>
                <a:uFillTx/>
                <a:latin typeface="微软雅黑 Light" panose="020B0502040204020203" pitchFamily="34" charset="-122"/>
                <a:ea typeface="微软雅黑 Light" panose="020B0502040204020203" pitchFamily="34" charset="-122"/>
                <a:cs typeface="+mn-cs"/>
              </a:rPr>
              <a:t>KeyType</a:t>
            </a:r>
            <a:r>
              <a:rPr kumimoji="1" lang="en-US" altLang="zh-CN" sz="28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key )</a:t>
            </a:r>
            <a:r>
              <a:rPr kumimoji="1" lang="en-US" altLang="zh-CN" sz="28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p>
          <a:p>
            <a:pPr marL="360363" marR="0" lvl="0" indent="-360363" algn="l" defTabSz="914400" rtl="0" eaLnBrk="1" fontAlgn="base" latinLnBrk="0" hangingPunct="1">
              <a:lnSpc>
                <a:spcPct val="11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p>
          <a:p>
            <a:pPr marL="360363" marR="0" lvl="0" indent="-360363" algn="l" defTabSz="914400" rtl="0" eaLnBrk="1" fontAlgn="base" latinLnBrk="0" hangingPunct="1">
              <a:lnSpc>
                <a:spcPct val="11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 </a:t>
            </a:r>
            <a:r>
              <a:rPr kumimoji="1" lang="zh-CN" altLang="en-US"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在根指针 </a:t>
            </a:r>
            <a:r>
              <a:rPr kumimoji="1" lang="en-US" altLang="zh-CN" sz="28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T</a:t>
            </a:r>
            <a:r>
              <a:rPr kumimoji="1" lang="en-US"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所指二叉排序树中递归地查找其</a:t>
            </a:r>
          </a:p>
          <a:p>
            <a:pPr marL="360363" marR="0" lvl="0" indent="-360363" algn="l" defTabSz="914400" rtl="0" eaLnBrk="1" fontAlgn="base" latinLnBrk="0" hangingPunct="1">
              <a:lnSpc>
                <a:spcPct val="115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关键字等于 </a:t>
            </a:r>
            <a:r>
              <a:rPr kumimoji="1" lang="en-US"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key</a:t>
            </a:r>
            <a:r>
              <a:rPr kumimoji="1" lang="zh-CN" altLang="en-US"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的数据元素，若</a:t>
            </a:r>
            <a:r>
              <a:rPr kumimoji="1" lang="zh-CN" altLang="en-US" sz="2800" b="1" i="0" u="none" strike="noStrike" kern="1200" cap="none" spc="0" normalizeH="0" baseline="0" noProof="0" dirty="0">
                <a:ln>
                  <a:noFill/>
                </a:ln>
                <a:solidFill>
                  <a:srgbClr val="3333FF"/>
                </a:solidFill>
                <a:effectLst/>
                <a:uLnTx/>
                <a:uFillTx/>
                <a:latin typeface="微软雅黑 Light" panose="020B0502040204020203" pitchFamily="34" charset="-122"/>
                <a:ea typeface="微软雅黑 Light" panose="020B0502040204020203" pitchFamily="34" charset="-122"/>
                <a:cs typeface="+mn-cs"/>
              </a:rPr>
              <a:t>查找成功</a:t>
            </a:r>
            <a:r>
              <a:rPr kumimoji="1" lang="zh-CN" altLang="en-US"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，则</a:t>
            </a:r>
            <a:endParaRPr kumimoji="1" lang="en-US"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a:p>
            <a:pPr marL="360363" marR="0" lvl="0" indent="-360363" algn="l" defTabSz="914400" rtl="0" eaLnBrk="1" fontAlgn="base" latinLnBrk="0" hangingPunct="1">
              <a:lnSpc>
                <a:spcPct val="11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返回指向该数据元素</a:t>
            </a:r>
            <a:r>
              <a:rPr kumimoji="1" lang="zh-CN" altLang="en-US" sz="28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的指针否则表明查找不</a:t>
            </a:r>
          </a:p>
          <a:p>
            <a:pPr marL="360363" marR="0" lvl="0" indent="-360363" algn="l" defTabSz="914400" rtl="0" eaLnBrk="1" fontAlgn="base" latinLnBrk="0" hangingPunct="1">
              <a:lnSpc>
                <a:spcPct val="115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成功，返回空指针</a:t>
            </a:r>
            <a:r>
              <a:rPr kumimoji="1" lang="en-US"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NULL</a:t>
            </a:r>
          </a:p>
          <a:p>
            <a:pPr marL="360363" marR="0" lvl="0" indent="-360363" algn="l" defTabSz="914400" rtl="0" eaLnBrk="1" fontAlgn="base" latinLnBrk="0" hangingPunct="1">
              <a:lnSpc>
                <a:spcPct val="11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if( </a:t>
            </a:r>
            <a:r>
              <a:rPr kumimoji="1" lang="en-US" altLang="zh-CN" sz="2800" b="1" i="0" u="none" strike="noStrike" kern="1200" cap="none" spc="0" normalizeH="0" baseline="0" noProof="0" dirty="0">
                <a:ln>
                  <a:noFill/>
                </a:ln>
                <a:solidFill>
                  <a:srgbClr val="008000"/>
                </a:solidFill>
                <a:effectLst/>
                <a:uLnTx/>
                <a:uFillTx/>
                <a:latin typeface="微软雅黑 Light" panose="020B0502040204020203" pitchFamily="34" charset="-122"/>
                <a:ea typeface="微软雅黑 Light" panose="020B0502040204020203" pitchFamily="34" charset="-122"/>
                <a:cs typeface="+mn-cs"/>
              </a:rPr>
              <a:t>(!T) || EQ(</a:t>
            </a:r>
            <a:r>
              <a:rPr kumimoji="1" lang="en-US" altLang="zh-CN" sz="2800" b="1" i="0" u="none" strike="noStrike" kern="1200" cap="none" spc="0" normalizeH="0" baseline="0" noProof="0" dirty="0" err="1">
                <a:ln>
                  <a:noFill/>
                </a:ln>
                <a:solidFill>
                  <a:srgbClr val="008000"/>
                </a:solidFill>
                <a:effectLst/>
                <a:uLnTx/>
                <a:uFillTx/>
                <a:latin typeface="微软雅黑 Light" panose="020B0502040204020203" pitchFamily="34" charset="-122"/>
                <a:ea typeface="微软雅黑 Light" panose="020B0502040204020203" pitchFamily="34" charset="-122"/>
                <a:cs typeface="+mn-cs"/>
              </a:rPr>
              <a:t>key,T</a:t>
            </a:r>
            <a:r>
              <a:rPr kumimoji="1" lang="en-US" altLang="zh-CN" sz="2800" b="1" i="0" u="none" strike="noStrike" kern="1200" cap="none" spc="0" normalizeH="0" baseline="0" noProof="0" dirty="0">
                <a:ln>
                  <a:noFill/>
                </a:ln>
                <a:solidFill>
                  <a:srgbClr val="008000"/>
                </a:solidFill>
                <a:effectLst/>
                <a:uLnTx/>
                <a:uFillTx/>
                <a:latin typeface="微软雅黑 Light" panose="020B0502040204020203" pitchFamily="34" charset="-122"/>
                <a:ea typeface="微软雅黑 Light" panose="020B0502040204020203" pitchFamily="34" charset="-122"/>
                <a:cs typeface="+mn-cs"/>
              </a:rPr>
              <a:t>-&gt;</a:t>
            </a:r>
            <a:r>
              <a:rPr kumimoji="1" lang="en-US" altLang="zh-CN" sz="2800" b="1" i="0" u="none" strike="noStrike" kern="1200" cap="none" spc="0" normalizeH="0" baseline="0" noProof="0" dirty="0" err="1">
                <a:ln>
                  <a:noFill/>
                </a:ln>
                <a:solidFill>
                  <a:srgbClr val="008000"/>
                </a:solidFill>
                <a:effectLst/>
                <a:uLnTx/>
                <a:uFillTx/>
                <a:latin typeface="微软雅黑 Light" panose="020B0502040204020203" pitchFamily="34" charset="-122"/>
                <a:ea typeface="微软雅黑 Light" panose="020B0502040204020203" pitchFamily="34" charset="-122"/>
                <a:cs typeface="+mn-cs"/>
              </a:rPr>
              <a:t>data.key</a:t>
            </a:r>
            <a:r>
              <a:rPr kumimoji="1" lang="en-US" altLang="zh-CN" sz="2800" b="1" i="0" u="none" strike="noStrike" kern="1200" cap="none" spc="0" normalizeH="0" baseline="0" noProof="0" dirty="0">
                <a:ln>
                  <a:noFill/>
                </a:ln>
                <a:solidFill>
                  <a:srgbClr val="008000"/>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    </a:t>
            </a:r>
            <a:r>
              <a:rPr kumimoji="1" lang="en-US" altLang="zh-CN" sz="2800" b="1" i="0" u="none" strike="noStrike" kern="1200" cap="none" spc="0" normalizeH="0" baseline="0" noProof="0" dirty="0">
                <a:ln>
                  <a:noFill/>
                </a:ln>
                <a:solidFill>
                  <a:srgbClr val="008000"/>
                </a:solidFill>
                <a:effectLst/>
                <a:uLnTx/>
                <a:uFillTx/>
                <a:latin typeface="微软雅黑 Light" panose="020B0502040204020203" pitchFamily="34" charset="-122"/>
                <a:ea typeface="微软雅黑 Light" panose="020B0502040204020203" pitchFamily="34" charset="-122"/>
                <a:cs typeface="+mn-cs"/>
              </a:rPr>
              <a:t>return(T);</a:t>
            </a:r>
          </a:p>
          <a:p>
            <a:pPr marL="360363" marR="0" lvl="0" indent="-360363" algn="l" defTabSz="914400" rtl="0" eaLnBrk="1" fontAlgn="base" latinLnBrk="0" hangingPunct="1">
              <a:lnSpc>
                <a:spcPct val="11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8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1"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else </a:t>
            </a:r>
          </a:p>
          <a:p>
            <a:pPr marL="360363" marR="0" lvl="0" indent="-360363" algn="l" defTabSz="914400" rtl="0" eaLnBrk="1" fontAlgn="base" latinLnBrk="0" hangingPunct="1">
              <a:lnSpc>
                <a:spcPct val="11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      if ( LT(</a:t>
            </a:r>
            <a:r>
              <a:rPr kumimoji="1" lang="en-US" altLang="zh-CN" sz="2800" b="1" i="0" u="none" strike="noStrike" kern="1200" cap="none" spc="0" normalizeH="0" baseline="0" noProof="0" dirty="0" err="1">
                <a:ln>
                  <a:noFill/>
                </a:ln>
                <a:solidFill>
                  <a:srgbClr val="3333CC"/>
                </a:solidFill>
                <a:effectLst/>
                <a:uLnTx/>
                <a:uFillTx/>
                <a:latin typeface="微软雅黑 Light" panose="020B0502040204020203" pitchFamily="34" charset="-122"/>
                <a:ea typeface="微软雅黑 Light" panose="020B0502040204020203" pitchFamily="34" charset="-122"/>
                <a:cs typeface="+mn-cs"/>
              </a:rPr>
              <a:t>key,T</a:t>
            </a:r>
            <a:r>
              <a:rPr kumimoji="1" lang="en-US" altLang="zh-CN" sz="2800" b="1"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-&gt;</a:t>
            </a:r>
            <a:r>
              <a:rPr kumimoji="1" lang="en-US" altLang="zh-CN" sz="2800" b="1" i="0" u="none" strike="noStrike" kern="1200" cap="none" spc="0" normalizeH="0" baseline="0" noProof="0" dirty="0" err="1">
                <a:ln>
                  <a:noFill/>
                </a:ln>
                <a:solidFill>
                  <a:srgbClr val="3333CC"/>
                </a:solidFill>
                <a:effectLst/>
                <a:uLnTx/>
                <a:uFillTx/>
                <a:latin typeface="微软雅黑 Light" panose="020B0502040204020203" pitchFamily="34" charset="-122"/>
                <a:ea typeface="微软雅黑 Light" panose="020B0502040204020203" pitchFamily="34" charset="-122"/>
                <a:cs typeface="+mn-cs"/>
              </a:rPr>
              <a:t>data.key</a:t>
            </a:r>
            <a:r>
              <a:rPr kumimoji="1" lang="en-US" altLang="zh-CN" sz="2800" b="1"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p>
          <a:p>
            <a:pPr marL="360363" marR="0" lvl="0" indent="-360363" algn="l" defTabSz="914400" rtl="0" eaLnBrk="1" fontAlgn="base" latinLnBrk="0" hangingPunct="1">
              <a:lnSpc>
                <a:spcPct val="11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1"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return(</a:t>
            </a:r>
            <a:r>
              <a:rPr kumimoji="1" lang="en-US" altLang="zh-CN" sz="2800" b="1" i="0" u="none" strike="noStrike" kern="1200" cap="none" spc="0" normalizeH="0" baseline="0" noProof="0" dirty="0" err="1">
                <a:ln>
                  <a:noFill/>
                </a:ln>
                <a:solidFill>
                  <a:srgbClr val="3333CC"/>
                </a:solidFill>
                <a:effectLst/>
                <a:uLnTx/>
                <a:uFillTx/>
                <a:latin typeface="微软雅黑 Light" panose="020B0502040204020203" pitchFamily="34" charset="-122"/>
                <a:ea typeface="微软雅黑 Light" panose="020B0502040204020203" pitchFamily="34" charset="-122"/>
                <a:cs typeface="+mn-cs"/>
              </a:rPr>
              <a:t>SearchBST</a:t>
            </a:r>
            <a:r>
              <a:rPr kumimoji="1" lang="en-US" altLang="zh-CN" sz="2800" b="1"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(T-&gt;</a:t>
            </a:r>
            <a:r>
              <a:rPr kumimoji="1" lang="en-US" altLang="zh-CN" sz="2800" b="1" i="0" u="none" strike="noStrike" kern="1200" cap="none" spc="0" normalizeH="0" baseline="0" noProof="0" dirty="0" err="1">
                <a:ln>
                  <a:noFill/>
                </a:ln>
                <a:solidFill>
                  <a:srgbClr val="3333CC"/>
                </a:solidFill>
                <a:effectLst/>
                <a:uLnTx/>
                <a:uFillTx/>
                <a:latin typeface="微软雅黑 Light" panose="020B0502040204020203" pitchFamily="34" charset="-122"/>
                <a:ea typeface="微软雅黑 Light" panose="020B0502040204020203" pitchFamily="34" charset="-122"/>
                <a:cs typeface="+mn-cs"/>
              </a:rPr>
              <a:t>lchild,key</a:t>
            </a:r>
            <a:r>
              <a:rPr kumimoji="1" lang="en-US" altLang="zh-CN" sz="2800" b="1"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a:t>
            </a:r>
          </a:p>
          <a:p>
            <a:pPr marL="360363" marR="0" lvl="0" indent="-360363" algn="l" defTabSz="914400" rtl="0" eaLnBrk="1" fontAlgn="base" latinLnBrk="0" hangingPunct="1">
              <a:lnSpc>
                <a:spcPct val="11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else</a:t>
            </a:r>
            <a:r>
              <a:rPr kumimoji="1" lang="en-US"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return (</a:t>
            </a:r>
            <a:r>
              <a:rPr kumimoji="1" lang="en-US" altLang="zh-CN" sz="2800" b="1" i="0" u="none" strike="noStrike" kern="1200" cap="none" spc="0" normalizeH="0" baseline="0" noProof="0" dirty="0" err="1">
                <a:ln>
                  <a:noFill/>
                </a:ln>
                <a:solidFill>
                  <a:srgbClr val="A50021"/>
                </a:solidFill>
                <a:effectLst/>
                <a:uLnTx/>
                <a:uFillTx/>
                <a:latin typeface="微软雅黑 Light" panose="020B0502040204020203" pitchFamily="34" charset="-122"/>
                <a:ea typeface="微软雅黑 Light" panose="020B0502040204020203" pitchFamily="34" charset="-122"/>
                <a:cs typeface="+mn-cs"/>
              </a:rPr>
              <a:t>SearchBST</a:t>
            </a:r>
            <a:r>
              <a:rPr kumimoji="1" lang="en-US" altLang="zh-CN" sz="28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(T-&gt;</a:t>
            </a:r>
            <a:r>
              <a:rPr kumimoji="1" lang="en-US" altLang="zh-CN" sz="2800" b="1" i="0" u="none" strike="noStrike" kern="1200" cap="none" spc="0" normalizeH="0" baseline="0" noProof="0" dirty="0" err="1">
                <a:ln>
                  <a:noFill/>
                </a:ln>
                <a:solidFill>
                  <a:srgbClr val="A50021"/>
                </a:solidFill>
                <a:effectLst/>
                <a:uLnTx/>
                <a:uFillTx/>
                <a:latin typeface="微软雅黑 Light" panose="020B0502040204020203" pitchFamily="34" charset="-122"/>
                <a:ea typeface="微软雅黑 Light" panose="020B0502040204020203" pitchFamily="34" charset="-122"/>
                <a:cs typeface="+mn-cs"/>
              </a:rPr>
              <a:t>rchild,key</a:t>
            </a:r>
            <a:r>
              <a:rPr kumimoji="1" lang="en-US" altLang="zh-CN" sz="28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a:t>
            </a:r>
          </a:p>
          <a:p>
            <a:pPr marL="360363" marR="0" lvl="0" indent="-360363" algn="l" defTabSz="914400" rtl="0" eaLnBrk="1" fontAlgn="base" latinLnBrk="0" hangingPunct="1">
              <a:lnSpc>
                <a:spcPct val="11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8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 </a:t>
            </a:r>
            <a:r>
              <a:rPr kumimoji="1" lang="en-US" altLang="zh-CN" sz="2800" b="0" i="0" u="none" strike="noStrike" kern="1200" cap="none" spc="0" normalizeH="0" baseline="0" noProof="0" dirty="0" err="1">
                <a:ln>
                  <a:noFill/>
                </a:ln>
                <a:solidFill>
                  <a:srgbClr val="000000"/>
                </a:solidFill>
                <a:effectLst/>
                <a:uLnTx/>
                <a:uFillTx/>
                <a:latin typeface="微软雅黑 Light" panose="020B0502040204020203" pitchFamily="34" charset="-122"/>
                <a:ea typeface="微软雅黑 Light" panose="020B0502040204020203" pitchFamily="34" charset="-122"/>
                <a:cs typeface="+mn-cs"/>
              </a:rPr>
              <a:t>SearchBST</a:t>
            </a:r>
            <a:endParaRPr kumimoji="1" lang="en-US" altLang="zh-CN" sz="28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2521" name="AutoShape 9">
            <a:hlinkClick r:id="rId2" action="ppaction://hlinksldjump" highlightClick="1"/>
          </p:cNvPr>
          <p:cNvSpPr>
            <a:spLocks noChangeArrowheads="1"/>
          </p:cNvSpPr>
          <p:nvPr/>
        </p:nvSpPr>
        <p:spPr bwMode="auto">
          <a:xfrm>
            <a:off x="8458200" y="6172200"/>
            <a:ext cx="381000" cy="381000"/>
          </a:xfrm>
          <a:prstGeom prst="actionButtonBackPrevious">
            <a:avLst/>
          </a:prstGeom>
          <a:solidFill>
            <a:schemeClr val="bg2"/>
          </a:solidFill>
          <a:ln w="9525">
            <a:solidFill>
              <a:schemeClr val="tx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615476444"/>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2515"/>
                                        </p:tgtEl>
                                        <p:attrNameLst>
                                          <p:attrName>style.visibility</p:attrName>
                                        </p:attrNameLst>
                                      </p:cBhvr>
                                      <p:to>
                                        <p:strVal val="visible"/>
                                      </p:to>
                                    </p:set>
                                    <p:animEffect transition="in" filter="strips(downRight)">
                                      <p:cBhvr>
                                        <p:cTn id="7" dur="500"/>
                                        <p:tgtEl>
                                          <p:spTgt spid="192515"/>
                                        </p:tgtEl>
                                      </p:cBhvr>
                                    </p:animEffect>
                                  </p:childTnLst>
                                </p:cTn>
                              </p:par>
                            </p:childTnLst>
                          </p:cTn>
                        </p:par>
                        <p:par>
                          <p:cTn id="8" fill="hold" nodeType="afterGroup">
                            <p:stCondLst>
                              <p:cond delay="500"/>
                            </p:stCondLst>
                            <p:childTnLst>
                              <p:par>
                                <p:cTn id="9" presetID="2" presetClass="entr" presetSubtype="6" fill="hold" grpId="0" nodeType="afterEffect">
                                  <p:stCondLst>
                                    <p:cond delay="0"/>
                                  </p:stCondLst>
                                  <p:childTnLst>
                                    <p:set>
                                      <p:cBhvr>
                                        <p:cTn id="10" dur="1" fill="hold">
                                          <p:stCondLst>
                                            <p:cond delay="0"/>
                                          </p:stCondLst>
                                        </p:cTn>
                                        <p:tgtEl>
                                          <p:spTgt spid="192521"/>
                                        </p:tgtEl>
                                        <p:attrNameLst>
                                          <p:attrName>style.visibility</p:attrName>
                                        </p:attrNameLst>
                                      </p:cBhvr>
                                      <p:to>
                                        <p:strVal val="visible"/>
                                      </p:to>
                                    </p:set>
                                    <p:anim calcmode="lin" valueType="num">
                                      <p:cBhvr additive="base">
                                        <p:cTn id="11" dur="500" fill="hold"/>
                                        <p:tgtEl>
                                          <p:spTgt spid="192521"/>
                                        </p:tgtEl>
                                        <p:attrNameLst>
                                          <p:attrName>ppt_x</p:attrName>
                                        </p:attrNameLst>
                                      </p:cBhvr>
                                      <p:tavLst>
                                        <p:tav tm="0">
                                          <p:val>
                                            <p:strVal val="1+#ppt_w/2"/>
                                          </p:val>
                                        </p:tav>
                                        <p:tav tm="100000">
                                          <p:val>
                                            <p:strVal val="#ppt_x"/>
                                          </p:val>
                                        </p:tav>
                                      </p:tavLst>
                                    </p:anim>
                                    <p:anim calcmode="lin" valueType="num">
                                      <p:cBhvr additive="base">
                                        <p:cTn id="12" dur="500" fill="hold"/>
                                        <p:tgtEl>
                                          <p:spTgt spid="1925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autoUpdateAnimBg="0"/>
      <p:bldP spid="19252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ChangeArrowheads="1"/>
          </p:cNvSpPr>
          <p:nvPr/>
        </p:nvSpPr>
        <p:spPr bwMode="auto">
          <a:xfrm>
            <a:off x="732549" y="1920985"/>
            <a:ext cx="78330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if</a:t>
            </a:r>
            <a:r>
              <a:rPr kumimoji="1" lang="en-US" altLang="zh-CN" sz="24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4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4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T)</a:t>
            </a:r>
          </a:p>
          <a:p>
            <a:pPr marL="0" marR="0" lvl="0" indent="0" algn="l" defTabSz="914400" rtl="0" eaLnBrk="1" fontAlgn="base" latinLnBrk="0" hangingPunct="1">
              <a:lnSpc>
                <a:spcPct val="125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else  if</a:t>
            </a:r>
            <a:r>
              <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4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 EQ(key, T-&gt;</a:t>
            </a:r>
            <a:r>
              <a:rPr kumimoji="1" lang="en-US" altLang="zh-CN" sz="2400" b="0" i="0" u="none" strike="noStrike" kern="1200" cap="none" spc="0" normalizeH="0" baseline="0" noProof="0" dirty="0" err="1">
                <a:ln>
                  <a:noFill/>
                </a:ln>
                <a:solidFill>
                  <a:srgbClr val="FF0000"/>
                </a:solidFill>
                <a:effectLst/>
                <a:uLnTx/>
                <a:uFillTx/>
                <a:latin typeface="微软雅黑 Light" panose="020B0502040204020203" pitchFamily="34" charset="-122"/>
                <a:ea typeface="微软雅黑 Light" panose="020B0502040204020203" pitchFamily="34" charset="-122"/>
                <a:cs typeface="+mn-cs"/>
              </a:rPr>
              <a:t>data.key</a:t>
            </a:r>
            <a:r>
              <a:rPr kumimoji="1" lang="en-US" altLang="zh-CN" sz="24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 )</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else  if</a:t>
            </a:r>
            <a:r>
              <a:rPr kumimoji="1" lang="en-US" altLang="zh-CN" sz="24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4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 LT(key, T-&gt;</a:t>
            </a:r>
            <a:r>
              <a:rPr kumimoji="1" lang="en-US" altLang="zh-CN" sz="2400" b="0" i="0" u="none" strike="noStrike" kern="1200" cap="none" spc="0" normalizeH="0" baseline="0" noProof="0" dirty="0" err="1">
                <a:ln>
                  <a:noFill/>
                </a:ln>
                <a:solidFill>
                  <a:srgbClr val="FF0000"/>
                </a:solidFill>
                <a:effectLst/>
                <a:uLnTx/>
                <a:uFillTx/>
                <a:latin typeface="微软雅黑 Light" panose="020B0502040204020203" pitchFamily="34" charset="-122"/>
                <a:ea typeface="微软雅黑 Light" panose="020B0502040204020203" pitchFamily="34" charset="-122"/>
                <a:cs typeface="+mn-cs"/>
              </a:rPr>
              <a:t>data.key</a:t>
            </a:r>
            <a:r>
              <a:rPr kumimoji="1" lang="en-US" altLang="zh-CN" sz="24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 )</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400" b="0"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   </a:t>
            </a:r>
          </a:p>
          <a:p>
            <a:pPr marL="0" marR="0" lvl="0" indent="0" algn="l" defTabSz="914400" rtl="0" eaLnBrk="1" fontAlgn="base" latinLnBrk="0" hangingPunct="1">
              <a:lnSpc>
                <a:spcPct val="125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else</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54979" name="Rectangle 3">
            <a:hlinkClick r:id="" action="ppaction://hlinkshowjump?jump=nextslide"/>
          </p:cNvPr>
          <p:cNvSpPr>
            <a:spLocks noChangeArrowheads="1"/>
          </p:cNvSpPr>
          <p:nvPr/>
        </p:nvSpPr>
        <p:spPr bwMode="auto">
          <a:xfrm>
            <a:off x="1357388" y="2328022"/>
            <a:ext cx="61148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400" b="0"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 p = f;  </a:t>
            </a:r>
            <a:r>
              <a:rPr kumimoji="1" lang="en-US" altLang="zh-CN" sz="24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return FALSE</a:t>
            </a:r>
            <a:r>
              <a:rPr kumimoji="1" lang="en-US" altLang="zh-CN" sz="2400" b="0"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4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          // </a:t>
            </a:r>
            <a:r>
              <a:rPr kumimoji="1" lang="zh-CN" altLang="en-US" sz="24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查找不成功</a:t>
            </a:r>
          </a:p>
        </p:txBody>
      </p:sp>
      <p:sp>
        <p:nvSpPr>
          <p:cNvPr id="254980" name="Rectangle 4"/>
          <p:cNvSpPr>
            <a:spLocks noChangeArrowheads="1"/>
          </p:cNvSpPr>
          <p:nvPr/>
        </p:nvSpPr>
        <p:spPr bwMode="auto">
          <a:xfrm>
            <a:off x="1357388" y="3423217"/>
            <a:ext cx="56889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400" b="0"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 p = T;  </a:t>
            </a:r>
            <a:r>
              <a:rPr kumimoji="1" lang="en-US" altLang="zh-CN" sz="24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return TRUE</a:t>
            </a:r>
            <a:r>
              <a:rPr kumimoji="1" lang="en-US" altLang="zh-CN" sz="2400" b="0"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4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4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4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查找成功</a:t>
            </a:r>
          </a:p>
        </p:txBody>
      </p:sp>
      <p:sp>
        <p:nvSpPr>
          <p:cNvPr id="254981" name="Rectangle 5"/>
          <p:cNvSpPr>
            <a:spLocks noChangeArrowheads="1"/>
          </p:cNvSpPr>
          <p:nvPr/>
        </p:nvSpPr>
        <p:spPr bwMode="auto">
          <a:xfrm>
            <a:off x="1357388" y="4615762"/>
            <a:ext cx="5573962" cy="9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400" b="0" i="0" u="none" strike="noStrike" kern="1200" cap="none" spc="0" normalizeH="0" baseline="0" noProof="0" dirty="0" err="1">
                <a:ln>
                  <a:noFill/>
                </a:ln>
                <a:solidFill>
                  <a:srgbClr val="0000FF"/>
                </a:solidFill>
                <a:effectLst/>
                <a:uLnTx/>
                <a:uFillTx/>
                <a:latin typeface="微软雅黑 Light" panose="020B0502040204020203" pitchFamily="34" charset="-122"/>
                <a:ea typeface="微软雅黑 Light" panose="020B0502040204020203" pitchFamily="34" charset="-122"/>
                <a:cs typeface="+mn-cs"/>
              </a:rPr>
              <a:t>SearchBST</a:t>
            </a:r>
            <a:r>
              <a:rPr kumimoji="1" lang="en-US" altLang="zh-CN" sz="2400" b="0"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 (T-&gt;</a:t>
            </a:r>
            <a:r>
              <a:rPr kumimoji="1" lang="en-US" altLang="zh-CN" sz="2400" b="1" i="0" u="none" strike="noStrike" kern="1200" cap="none" spc="0" normalizeH="0" baseline="0" noProof="0" dirty="0" err="1">
                <a:ln>
                  <a:noFill/>
                </a:ln>
                <a:solidFill>
                  <a:srgbClr val="0000FF"/>
                </a:solidFill>
                <a:effectLst/>
                <a:uLnTx/>
                <a:uFillTx/>
                <a:latin typeface="微软雅黑 Light" panose="020B0502040204020203" pitchFamily="34" charset="-122"/>
                <a:ea typeface="微软雅黑 Light" panose="020B0502040204020203" pitchFamily="34" charset="-122"/>
                <a:cs typeface="+mn-cs"/>
              </a:rPr>
              <a:t>l</a:t>
            </a:r>
            <a:r>
              <a:rPr kumimoji="1" lang="en-US" altLang="zh-CN" sz="2400" b="0" i="0" u="none" strike="noStrike" kern="1200" cap="none" spc="0" normalizeH="0" baseline="0" noProof="0" dirty="0" err="1">
                <a:ln>
                  <a:noFill/>
                </a:ln>
                <a:solidFill>
                  <a:srgbClr val="0000FF"/>
                </a:solidFill>
                <a:effectLst/>
                <a:uLnTx/>
                <a:uFillTx/>
                <a:latin typeface="微软雅黑 Light" panose="020B0502040204020203" pitchFamily="34" charset="-122"/>
                <a:ea typeface="微软雅黑 Light" panose="020B0502040204020203" pitchFamily="34" charset="-122"/>
                <a:cs typeface="+mn-cs"/>
              </a:rPr>
              <a:t>child</a:t>
            </a:r>
            <a:r>
              <a:rPr kumimoji="1" lang="en-US" altLang="zh-CN" sz="2400" b="0"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 key, T, p )</a:t>
            </a:r>
            <a:r>
              <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4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4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在左子树中继续查找</a:t>
            </a: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54982" name="Rectangle 6"/>
          <p:cNvSpPr>
            <a:spLocks noChangeArrowheads="1"/>
          </p:cNvSpPr>
          <p:nvPr/>
        </p:nvSpPr>
        <p:spPr bwMode="auto">
          <a:xfrm>
            <a:off x="1357388" y="5613608"/>
            <a:ext cx="7056438" cy="9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400" b="0" i="0" u="none" strike="noStrike" kern="1200" cap="none" spc="0" normalizeH="0" baseline="0" noProof="0" dirty="0" err="1">
                <a:ln>
                  <a:noFill/>
                </a:ln>
                <a:solidFill>
                  <a:srgbClr val="0000FF"/>
                </a:solidFill>
                <a:effectLst/>
                <a:uLnTx/>
                <a:uFillTx/>
                <a:latin typeface="微软雅黑 Light" panose="020B0502040204020203" pitchFamily="34" charset="-122"/>
                <a:ea typeface="微软雅黑 Light" panose="020B0502040204020203" pitchFamily="34" charset="-122"/>
                <a:cs typeface="+mn-cs"/>
              </a:rPr>
              <a:t>SearchBST</a:t>
            </a:r>
            <a:r>
              <a:rPr kumimoji="1" lang="en-US" altLang="zh-CN" sz="2400" b="0"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 (T-&gt;</a:t>
            </a:r>
            <a:r>
              <a:rPr kumimoji="1" lang="en-US" altLang="zh-CN" sz="2400" b="1" i="0" u="none" strike="noStrike" kern="1200" cap="none" spc="0" normalizeH="0" baseline="0" noProof="0" dirty="0" err="1">
                <a:ln>
                  <a:noFill/>
                </a:ln>
                <a:solidFill>
                  <a:srgbClr val="0000FF"/>
                </a:solidFill>
                <a:effectLst/>
                <a:uLnTx/>
                <a:uFillTx/>
                <a:latin typeface="微软雅黑 Light" panose="020B0502040204020203" pitchFamily="34" charset="-122"/>
                <a:ea typeface="微软雅黑 Light" panose="020B0502040204020203" pitchFamily="34" charset="-122"/>
                <a:cs typeface="+mn-cs"/>
              </a:rPr>
              <a:t>r</a:t>
            </a:r>
            <a:r>
              <a:rPr kumimoji="1" lang="en-US" altLang="zh-CN" sz="2400" b="0" i="0" u="none" strike="noStrike" kern="1200" cap="none" spc="0" normalizeH="0" baseline="0" noProof="0" dirty="0" err="1">
                <a:ln>
                  <a:noFill/>
                </a:ln>
                <a:solidFill>
                  <a:srgbClr val="0000FF"/>
                </a:solidFill>
                <a:effectLst/>
                <a:uLnTx/>
                <a:uFillTx/>
                <a:latin typeface="微软雅黑 Light" panose="020B0502040204020203" pitchFamily="34" charset="-122"/>
                <a:ea typeface="微软雅黑 Light" panose="020B0502040204020203" pitchFamily="34" charset="-122"/>
                <a:cs typeface="+mn-cs"/>
              </a:rPr>
              <a:t>child</a:t>
            </a:r>
            <a:r>
              <a:rPr kumimoji="1" lang="en-US" altLang="zh-CN" sz="2400" b="0"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 key, T, p )</a:t>
            </a:r>
            <a:r>
              <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4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4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在右子树中继续查找</a:t>
            </a: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47111" name="Text Box 8"/>
          <p:cNvSpPr txBox="1">
            <a:spLocks noChangeArrowheads="1"/>
          </p:cNvSpPr>
          <p:nvPr/>
        </p:nvSpPr>
        <p:spPr bwMode="auto">
          <a:xfrm>
            <a:off x="77049" y="24814"/>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9388" indent="-179388">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179388" marR="0" lvl="0" indent="-179388"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Status   </a:t>
            </a:r>
            <a:r>
              <a:rPr kumimoji="1" lang="en-US" altLang="zh-CN" sz="2400" b="0" i="0" u="none" strike="noStrike" kern="1200" cap="none" spc="0" normalizeH="0" baseline="0" noProof="0" dirty="0" err="1">
                <a:ln>
                  <a:noFill/>
                </a:ln>
                <a:solidFill>
                  <a:srgbClr val="000000"/>
                </a:solidFill>
                <a:effectLst/>
                <a:uLnTx/>
                <a:uFillTx/>
                <a:latin typeface="微软雅黑 Light" panose="020B0502040204020203" pitchFamily="34" charset="-122"/>
                <a:ea typeface="微软雅黑 Light" panose="020B0502040204020203" pitchFamily="34" charset="-122"/>
                <a:cs typeface="+mn-cs"/>
              </a:rPr>
              <a:t>SearchBST</a:t>
            </a:r>
            <a:r>
              <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 </a:t>
            </a:r>
            <a:r>
              <a:rPr kumimoji="1" lang="en-US" altLang="zh-CN" sz="2400" b="0" i="0" u="none" strike="noStrike" kern="1200" cap="none" spc="0" normalizeH="0" baseline="0" noProof="0" dirty="0" err="1">
                <a:ln>
                  <a:noFill/>
                </a:ln>
                <a:solidFill>
                  <a:srgbClr val="3333CC"/>
                </a:solidFill>
                <a:effectLst/>
                <a:uLnTx/>
                <a:uFillTx/>
                <a:latin typeface="微软雅黑 Light" panose="020B0502040204020203" pitchFamily="34" charset="-122"/>
                <a:ea typeface="微软雅黑 Light" panose="020B0502040204020203" pitchFamily="34" charset="-122"/>
                <a:cs typeface="+mn-cs"/>
              </a:rPr>
              <a:t>BiTree</a:t>
            </a:r>
            <a:r>
              <a:rPr kumimoji="1" lang="en-US" altLang="zh-CN" sz="24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 T,</a:t>
            </a:r>
            <a:r>
              <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400" b="0" i="0" u="none" strike="noStrike" kern="1200" cap="none" spc="0" normalizeH="0" baseline="0" noProof="0" dirty="0" err="1">
                <a:ln>
                  <a:noFill/>
                </a:ln>
                <a:solidFill>
                  <a:srgbClr val="00CC99"/>
                </a:solidFill>
                <a:effectLst/>
                <a:uLnTx/>
                <a:uFillTx/>
                <a:latin typeface="微软雅黑 Light" panose="020B0502040204020203" pitchFamily="34" charset="-122"/>
                <a:ea typeface="微软雅黑 Light" panose="020B0502040204020203" pitchFamily="34" charset="-122"/>
                <a:cs typeface="+mn-cs"/>
              </a:rPr>
              <a:t>KeyType</a:t>
            </a:r>
            <a:r>
              <a:rPr kumimoji="1" lang="en-US" altLang="zh-CN" sz="2400" b="0" i="0" u="none" strike="noStrike" kern="1200" cap="none" spc="0" normalizeH="0" baseline="0" noProof="0" dirty="0">
                <a:ln>
                  <a:noFill/>
                </a:ln>
                <a:solidFill>
                  <a:srgbClr val="00CC99"/>
                </a:solidFill>
                <a:effectLst/>
                <a:uLnTx/>
                <a:uFillTx/>
                <a:latin typeface="微软雅黑 Light" panose="020B0502040204020203" pitchFamily="34" charset="-122"/>
                <a:ea typeface="微软雅黑 Light" panose="020B0502040204020203" pitchFamily="34" charset="-122"/>
                <a:cs typeface="+mn-cs"/>
              </a:rPr>
              <a:t>   key</a:t>
            </a:r>
            <a:r>
              <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  </a:t>
            </a:r>
            <a:r>
              <a:rPr kumimoji="1" lang="en-US" altLang="zh-CN" sz="2400" b="0" i="0" u="none" strike="noStrike" kern="1200" cap="none" spc="0" normalizeH="0" baseline="0" noProof="0" dirty="0" err="1">
                <a:ln>
                  <a:noFill/>
                </a:ln>
                <a:solidFill>
                  <a:srgbClr val="FF0000"/>
                </a:solidFill>
                <a:effectLst/>
                <a:uLnTx/>
                <a:uFillTx/>
                <a:latin typeface="微软雅黑 Light" panose="020B0502040204020203" pitchFamily="34" charset="-122"/>
                <a:ea typeface="微软雅黑 Light" panose="020B0502040204020203" pitchFamily="34" charset="-122"/>
                <a:cs typeface="+mn-cs"/>
              </a:rPr>
              <a:t>Bitree</a:t>
            </a:r>
            <a:r>
              <a:rPr kumimoji="1" lang="en-US" altLang="zh-CN" sz="24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  f</a:t>
            </a:r>
            <a:r>
              <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 </a:t>
            </a:r>
            <a:r>
              <a:rPr kumimoji="1" lang="en-US" altLang="zh-CN" sz="2400" b="0" i="0" u="none" strike="noStrike" kern="1200" cap="none" spc="0" normalizeH="0" baseline="0" noProof="0" dirty="0" err="1">
                <a:ln>
                  <a:noFill/>
                </a:ln>
                <a:solidFill>
                  <a:srgbClr val="008000"/>
                </a:solidFill>
                <a:effectLst/>
                <a:uLnTx/>
                <a:uFillTx/>
                <a:latin typeface="微软雅黑 Light" panose="020B0502040204020203" pitchFamily="34" charset="-122"/>
                <a:ea typeface="微软雅黑 Light" panose="020B0502040204020203" pitchFamily="34" charset="-122"/>
                <a:cs typeface="+mn-cs"/>
              </a:rPr>
              <a:t>Bitree</a:t>
            </a:r>
            <a:r>
              <a:rPr kumimoji="1" lang="en-US" altLang="zh-CN" sz="2400" b="0" i="0" u="none" strike="noStrike" kern="1200" cap="none" spc="0" normalizeH="0" baseline="0" noProof="0" dirty="0">
                <a:ln>
                  <a:noFill/>
                </a:ln>
                <a:solidFill>
                  <a:srgbClr val="008000"/>
                </a:solidFill>
                <a:effectLst/>
                <a:uLnTx/>
                <a:uFillTx/>
                <a:latin typeface="微软雅黑 Light" panose="020B0502040204020203" pitchFamily="34" charset="-122"/>
                <a:ea typeface="微软雅黑 Light" panose="020B0502040204020203" pitchFamily="34" charset="-122"/>
                <a:cs typeface="+mn-cs"/>
              </a:rPr>
              <a:t> &amp;p</a:t>
            </a:r>
            <a:r>
              <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p>
          <a:p>
            <a:pPr marL="179388" marR="0" lvl="0" indent="-179388"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18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a:t>
            </a:r>
            <a:r>
              <a:rPr kumimoji="1" lang="zh-CN" altLang="en-US" sz="18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查找成功</a:t>
            </a:r>
            <a:r>
              <a:rPr kumimoji="1" lang="en-US" altLang="zh-CN" sz="18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p</a:t>
            </a:r>
            <a:r>
              <a:rPr kumimoji="1" lang="zh-CN" altLang="en-US" sz="18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指向该数据元素结点并返回</a:t>
            </a:r>
            <a:r>
              <a:rPr kumimoji="1" lang="en-US" altLang="zh-CN" sz="18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TRUE</a:t>
            </a:r>
            <a:r>
              <a:rPr kumimoji="1" lang="zh-CN" altLang="en-US" sz="18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，否则</a:t>
            </a:r>
            <a:r>
              <a:rPr kumimoji="1" lang="en-US" altLang="zh-CN" sz="18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p</a:t>
            </a:r>
            <a:r>
              <a:rPr kumimoji="1" lang="zh-CN" altLang="en-US" sz="18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指向查找路</a:t>
            </a:r>
            <a:endParaRPr kumimoji="1" lang="zh-CN" altLang="en-US" sz="24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endParaRPr>
          </a:p>
          <a:p>
            <a:pPr marL="179388" marR="0" lvl="0" indent="-179388"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0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0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径上访问的最后一个结点，并返回</a:t>
            </a:r>
            <a:r>
              <a:rPr kumimoji="1" lang="en-US" altLang="zh-CN" sz="20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FALSE</a:t>
            </a:r>
            <a:r>
              <a:rPr kumimoji="1" lang="zh-CN" altLang="en-US" sz="20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0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f</a:t>
            </a:r>
            <a:r>
              <a:rPr kumimoji="1" lang="zh-CN" altLang="en-US" sz="20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指向</a:t>
            </a:r>
            <a:r>
              <a:rPr kumimoji="1" lang="en-US" altLang="zh-CN" sz="20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T</a:t>
            </a:r>
            <a:r>
              <a:rPr kumimoji="1" lang="zh-CN" altLang="en-US" sz="20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的双亲。</a:t>
            </a:r>
            <a:endParaRPr kumimoji="1" lang="zh-CN" altLang="en-US" sz="24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endParaRPr>
          </a:p>
        </p:txBody>
      </p:sp>
      <p:sp>
        <p:nvSpPr>
          <p:cNvPr id="47112" name="Text Box 9"/>
          <p:cNvSpPr txBox="1">
            <a:spLocks noChangeArrowheads="1"/>
          </p:cNvSpPr>
          <p:nvPr/>
        </p:nvSpPr>
        <p:spPr bwMode="auto">
          <a:xfrm>
            <a:off x="323850" y="6356176"/>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a:t>
            </a:r>
          </a:p>
        </p:txBody>
      </p:sp>
    </p:spTree>
    <p:extLst>
      <p:ext uri="{BB962C8B-B14F-4D97-AF65-F5344CB8AC3E}">
        <p14:creationId xmlns:p14="http://schemas.microsoft.com/office/powerpoint/2010/main" val="332017413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54978"/>
                                        </p:tgtEl>
                                        <p:attrNameLst>
                                          <p:attrName>style.visibility</p:attrName>
                                        </p:attrNameLst>
                                      </p:cBhvr>
                                      <p:to>
                                        <p:strVal val="visible"/>
                                      </p:to>
                                    </p:set>
                                    <p:animEffect transition="in" filter="strips(downRight)">
                                      <p:cBhvr>
                                        <p:cTn id="7" dur="500"/>
                                        <p:tgtEl>
                                          <p:spTgt spid="2549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4980"/>
                                        </p:tgtEl>
                                        <p:attrNameLst>
                                          <p:attrName>style.visibility</p:attrName>
                                        </p:attrNameLst>
                                      </p:cBhvr>
                                      <p:to>
                                        <p:strVal val="visible"/>
                                      </p:to>
                                    </p:set>
                                    <p:animEffect transition="in" filter="wipe(left)">
                                      <p:cBhvr>
                                        <p:cTn id="12" dur="500"/>
                                        <p:tgtEl>
                                          <p:spTgt spid="2549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4981"/>
                                        </p:tgtEl>
                                        <p:attrNameLst>
                                          <p:attrName>style.visibility</p:attrName>
                                        </p:attrNameLst>
                                      </p:cBhvr>
                                      <p:to>
                                        <p:strVal val="visible"/>
                                      </p:to>
                                    </p:set>
                                    <p:animEffect transition="in" filter="wipe(left)">
                                      <p:cBhvr>
                                        <p:cTn id="17" dur="500"/>
                                        <p:tgtEl>
                                          <p:spTgt spid="2549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4982"/>
                                        </p:tgtEl>
                                        <p:attrNameLst>
                                          <p:attrName>style.visibility</p:attrName>
                                        </p:attrNameLst>
                                      </p:cBhvr>
                                      <p:to>
                                        <p:strVal val="visible"/>
                                      </p:to>
                                    </p:set>
                                    <p:animEffect transition="in" filter="wipe(left)">
                                      <p:cBhvr>
                                        <p:cTn id="22" dur="500"/>
                                        <p:tgtEl>
                                          <p:spTgt spid="2549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4979"/>
                                        </p:tgtEl>
                                        <p:attrNameLst>
                                          <p:attrName>style.visibility</p:attrName>
                                        </p:attrNameLst>
                                      </p:cBhvr>
                                      <p:to>
                                        <p:strVal val="visible"/>
                                      </p:to>
                                    </p:set>
                                    <p:animEffect transition="in" filter="wipe(left)">
                                      <p:cBhvr>
                                        <p:cTn id="27" dur="500"/>
                                        <p:tgtEl>
                                          <p:spTgt spid="254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8" grpId="0" autoUpdateAnimBg="0"/>
      <p:bldP spid="254979" grpId="0" autoUpdateAnimBg="0"/>
      <p:bldP spid="254980" grpId="0" autoUpdateAnimBg="0"/>
      <p:bldP spid="254981" grpId="0" autoUpdateAnimBg="0"/>
      <p:bldP spid="25498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二叉排序树</a:t>
            </a:r>
          </a:p>
        </p:txBody>
      </p:sp>
      <p:sp>
        <p:nvSpPr>
          <p:cNvPr id="47" name="Rectangle 3"/>
          <p:cNvSpPr txBox="1">
            <a:spLocks noChangeArrowheads="1"/>
          </p:cNvSpPr>
          <p:nvPr/>
        </p:nvSpPr>
        <p:spPr>
          <a:xfrm>
            <a:off x="670587" y="1900808"/>
            <a:ext cx="7772400" cy="1600200"/>
          </a:xfrm>
          <a:prstGeom prst="rect">
            <a:avLst/>
          </a:prstGeom>
        </p:spPr>
        <p:txBody>
          <a:bodyPr/>
          <a:lstStyle>
            <a:lvl1pPr marL="0" indent="0" algn="l" defTabSz="685800" rtl="0" eaLnBrk="1" latinLnBrk="0" hangingPunct="1">
              <a:lnSpc>
                <a:spcPct val="150000"/>
              </a:lnSpc>
              <a:spcBef>
                <a:spcPts val="750"/>
              </a:spcBef>
              <a:spcAft>
                <a:spcPts val="900"/>
              </a:spcAft>
              <a:buFontTx/>
              <a:buNone/>
              <a:defRPr lang="en-US" sz="900" kern="1200" dirty="0">
                <a:solidFill>
                  <a:schemeClr val="tx1"/>
                </a:solidFill>
                <a:latin typeface="+mn-lt"/>
                <a:ea typeface="+mn-ea"/>
                <a:cs typeface="+mn-cs"/>
              </a:defRPr>
            </a:lvl1pPr>
            <a:lvl2pPr marL="1714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2pPr>
            <a:lvl3pPr marL="5143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3pPr>
            <a:lvl4pPr marL="8572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4pPr>
            <a:lvl5pPr marL="12001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a:lstStyle>
          <a:p>
            <a:pPr>
              <a:lnSpc>
                <a:spcPct val="120000"/>
              </a:lnSpc>
            </a:pPr>
            <a:endParaRPr lang="zh-CN" altLang="en-US" sz="2400" dirty="0">
              <a:solidFill>
                <a:srgbClr val="A50021"/>
              </a:solidFill>
            </a:endParaRPr>
          </a:p>
        </p:txBody>
      </p:sp>
      <p:sp>
        <p:nvSpPr>
          <p:cNvPr id="48" name="Rectangle 5"/>
          <p:cNvSpPr>
            <a:spLocks noChangeArrowheads="1"/>
          </p:cNvSpPr>
          <p:nvPr/>
        </p:nvSpPr>
        <p:spPr bwMode="auto">
          <a:xfrm>
            <a:off x="581407" y="2040508"/>
            <a:ext cx="7772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2400" dirty="0">
                <a:solidFill>
                  <a:srgbClr val="A50021"/>
                </a:solidFill>
                <a:latin typeface="微软雅黑" panose="020B0503020204020204" pitchFamily="34" charset="-122"/>
                <a:ea typeface="微软雅黑" panose="020B0503020204020204" pitchFamily="34" charset="-122"/>
              </a:rPr>
              <a:t>根据动态查找表的定义</a:t>
            </a:r>
            <a:r>
              <a:rPr lang="zh-CN" altLang="en-US" sz="2400" b="1" dirty="0">
                <a:solidFill>
                  <a:srgbClr val="A50021"/>
                </a:solidFill>
                <a:latin typeface="微软雅黑" panose="020B0503020204020204" pitchFamily="34" charset="-122"/>
                <a:ea typeface="微软雅黑" panose="020B0503020204020204" pitchFamily="34" charset="-122"/>
              </a:rPr>
              <a:t>，“插入”操作在</a:t>
            </a:r>
            <a:r>
              <a:rPr lang="zh-CN" altLang="en-US" sz="2400" b="1" dirty="0">
                <a:solidFill>
                  <a:srgbClr val="FF0000"/>
                </a:solidFill>
                <a:latin typeface="微软雅黑" panose="020B0503020204020204" pitchFamily="34" charset="-122"/>
                <a:ea typeface="微软雅黑" panose="020B0503020204020204" pitchFamily="34" charset="-122"/>
              </a:rPr>
              <a:t>查找不成功</a:t>
            </a:r>
            <a:r>
              <a:rPr lang="zh-CN" altLang="en-US" sz="2400" b="1" dirty="0">
                <a:solidFill>
                  <a:srgbClr val="A50021"/>
                </a:solidFill>
                <a:latin typeface="微软雅黑" panose="020B0503020204020204" pitchFamily="34" charset="-122"/>
                <a:ea typeface="微软雅黑" panose="020B0503020204020204" pitchFamily="34" charset="-122"/>
              </a:rPr>
              <a:t>时才进行</a:t>
            </a:r>
            <a:r>
              <a:rPr lang="zh-CN" altLang="en-US" sz="2400" dirty="0">
                <a:solidFill>
                  <a:srgbClr val="A50021"/>
                </a:solidFill>
                <a:latin typeface="微软雅黑" panose="020B0503020204020204" pitchFamily="34" charset="-122"/>
                <a:ea typeface="微软雅黑" panose="020B0503020204020204" pitchFamily="34" charset="-122"/>
              </a:rPr>
              <a:t>；</a:t>
            </a:r>
          </a:p>
          <a:p>
            <a:pPr eaLnBrk="1" hangingPunct="1">
              <a:lnSpc>
                <a:spcPct val="120000"/>
              </a:lnSpc>
            </a:pPr>
            <a:endParaRPr lang="en-US" altLang="zh-CN" sz="2400" dirty="0">
              <a:solidFill>
                <a:srgbClr val="A50021"/>
              </a:solidFill>
              <a:latin typeface="微软雅黑" panose="020B0503020204020204" pitchFamily="34" charset="-122"/>
              <a:ea typeface="微软雅黑" panose="020B0503020204020204" pitchFamily="34" charset="-122"/>
            </a:endParaRPr>
          </a:p>
          <a:p>
            <a:pPr eaLnBrk="1" hangingPunct="1">
              <a:lnSpc>
                <a:spcPct val="120000"/>
              </a:lnSpc>
            </a:pPr>
            <a:r>
              <a:rPr lang="zh-CN" altLang="en-US" sz="2400" dirty="0">
                <a:solidFill>
                  <a:srgbClr val="A50021"/>
                </a:solidFill>
                <a:latin typeface="微软雅黑" panose="020B0503020204020204" pitchFamily="34" charset="-122"/>
                <a:ea typeface="微软雅黑" panose="020B0503020204020204" pitchFamily="34" charset="-122"/>
              </a:rPr>
              <a:t>若二叉排序树为</a:t>
            </a:r>
            <a:r>
              <a:rPr lang="zh-CN" altLang="en-US" sz="2400" b="1" dirty="0">
                <a:solidFill>
                  <a:srgbClr val="A50021"/>
                </a:solidFill>
                <a:latin typeface="微软雅黑" panose="020B0503020204020204" pitchFamily="34" charset="-122"/>
                <a:ea typeface="微软雅黑" panose="020B0503020204020204" pitchFamily="34" charset="-122"/>
              </a:rPr>
              <a:t>空树</a:t>
            </a:r>
            <a:r>
              <a:rPr lang="zh-CN" altLang="en-US" sz="2400" dirty="0">
                <a:solidFill>
                  <a:srgbClr val="A50021"/>
                </a:solidFill>
                <a:latin typeface="微软雅黑" panose="020B0503020204020204" pitchFamily="34" charset="-122"/>
                <a:ea typeface="微软雅黑" panose="020B0503020204020204" pitchFamily="34" charset="-122"/>
              </a:rPr>
              <a:t>，则新插入的结点为</a:t>
            </a:r>
            <a:r>
              <a:rPr lang="zh-CN" altLang="en-US" sz="2400" b="1" dirty="0">
                <a:solidFill>
                  <a:srgbClr val="FF0000"/>
                </a:solidFill>
                <a:latin typeface="微软雅黑" panose="020B0503020204020204" pitchFamily="34" charset="-122"/>
                <a:ea typeface="微软雅黑" panose="020B0503020204020204" pitchFamily="34" charset="-122"/>
              </a:rPr>
              <a:t>新的根结点</a:t>
            </a:r>
            <a:r>
              <a:rPr lang="zh-CN" altLang="en-US" sz="2400" dirty="0">
                <a:solidFill>
                  <a:srgbClr val="A50021"/>
                </a:solidFill>
                <a:latin typeface="微软雅黑" panose="020B0503020204020204" pitchFamily="34" charset="-122"/>
                <a:ea typeface="微软雅黑" panose="020B0503020204020204" pitchFamily="34" charset="-122"/>
              </a:rPr>
              <a:t>；否则，新插入的结点必为一个</a:t>
            </a:r>
            <a:r>
              <a:rPr lang="zh-CN" altLang="en-US" sz="2400" b="1" dirty="0">
                <a:solidFill>
                  <a:srgbClr val="FF0000"/>
                </a:solidFill>
                <a:latin typeface="微软雅黑" panose="020B0503020204020204" pitchFamily="34" charset="-122"/>
                <a:ea typeface="微软雅黑" panose="020B0503020204020204" pitchFamily="34" charset="-122"/>
              </a:rPr>
              <a:t>新的叶子结点</a:t>
            </a:r>
            <a:r>
              <a:rPr lang="zh-CN" altLang="en-US" sz="2400" dirty="0">
                <a:solidFill>
                  <a:srgbClr val="A50021"/>
                </a:solidFill>
                <a:latin typeface="微软雅黑" panose="020B0503020204020204" pitchFamily="34" charset="-122"/>
                <a:ea typeface="微软雅黑" panose="020B0503020204020204" pitchFamily="34" charset="-122"/>
              </a:rPr>
              <a:t>，其</a:t>
            </a:r>
            <a:r>
              <a:rPr lang="zh-CN" altLang="en-US" sz="2400" b="1" dirty="0">
                <a:solidFill>
                  <a:srgbClr val="A50021"/>
                </a:solidFill>
                <a:latin typeface="微软雅黑" panose="020B0503020204020204" pitchFamily="34" charset="-122"/>
                <a:ea typeface="微软雅黑" panose="020B0503020204020204" pitchFamily="34" charset="-122"/>
              </a:rPr>
              <a:t>插入位置</a:t>
            </a:r>
            <a:r>
              <a:rPr lang="zh-CN" altLang="en-US" sz="2400" dirty="0">
                <a:solidFill>
                  <a:srgbClr val="A50021"/>
                </a:solidFill>
                <a:latin typeface="微软雅黑" panose="020B0503020204020204" pitchFamily="34" charset="-122"/>
                <a:ea typeface="微软雅黑" panose="020B0503020204020204" pitchFamily="34" charset="-122"/>
              </a:rPr>
              <a:t>由查找过程得到。</a:t>
            </a:r>
          </a:p>
        </p:txBody>
      </p:sp>
      <p:sp>
        <p:nvSpPr>
          <p:cNvPr id="50" name="矩形 49"/>
          <p:cNvSpPr/>
          <p:nvPr/>
        </p:nvSpPr>
        <p:spPr>
          <a:xfrm>
            <a:off x="7153786" y="648300"/>
            <a:ext cx="1620957" cy="523220"/>
          </a:xfrm>
          <a:prstGeom prst="rect">
            <a:avLst/>
          </a:prstGeom>
        </p:spPr>
        <p:txBody>
          <a:bodyPr wrap="none">
            <a:spAutoFit/>
          </a:bodyPr>
          <a:lstStyle/>
          <a:p>
            <a:r>
              <a:rPr lang="zh-CN" altLang="en-US" sz="2800" dirty="0"/>
              <a:t>插入算法</a:t>
            </a:r>
          </a:p>
        </p:txBody>
      </p:sp>
    </p:spTree>
    <p:extLst>
      <p:ext uri="{BB962C8B-B14F-4D97-AF65-F5344CB8AC3E}">
        <p14:creationId xmlns:p14="http://schemas.microsoft.com/office/powerpoint/2010/main" val="385692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iterate type="wd">
                                    <p:tmPct val="100000"/>
                                  </p:iterate>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left)">
                                      <p:cBhvr>
                                        <p:cTn id="7" dur="3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48"/>
                                        </p:tgtEl>
                                        <p:attrNameLst>
                                          <p:attrName>style.visibility</p:attrName>
                                        </p:attrNameLst>
                                      </p:cBhvr>
                                      <p:to>
                                        <p:strVal val="visible"/>
                                      </p:to>
                                    </p:set>
                                    <p:animEffect transition="in" filter="wipe(left)">
                                      <p:cBhvr>
                                        <p:cTn id="12" dur="3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autoUpdateAnimBg="0"/>
      <p:bldP spid="48"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228600" y="615731"/>
            <a:ext cx="8915400" cy="5422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Status</a:t>
            </a:r>
            <a:r>
              <a:rPr kumimoji="1" lang="en-US" altLang="zh-CN"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Insert BST(</a:t>
            </a:r>
            <a:r>
              <a:rPr kumimoji="1" lang="en-US" altLang="zh-CN" b="0" i="0" u="none" strike="noStrike" kern="1200" cap="none" spc="0" normalizeH="0" baseline="0" noProof="0" dirty="0" err="1">
                <a:ln>
                  <a:noFill/>
                </a:ln>
                <a:solidFill>
                  <a:srgbClr val="A50021"/>
                </a:solidFill>
                <a:effectLst/>
                <a:uLnTx/>
                <a:uFillTx/>
                <a:latin typeface="微软雅黑 Light" panose="020B0502040204020203" pitchFamily="34" charset="-122"/>
                <a:ea typeface="微软雅黑 Light" panose="020B0502040204020203" pitchFamily="34" charset="-122"/>
                <a:cs typeface="+mn-cs"/>
              </a:rPr>
              <a:t>BiTree</a:t>
            </a:r>
            <a:r>
              <a:rPr kumimoji="1" lang="en-US" altLang="zh-CN"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en-US" altLang="zh-CN"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&amp;</a:t>
            </a:r>
            <a:r>
              <a:rPr kumimoji="1" lang="en-US" altLang="zh-CN"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T, </a:t>
            </a:r>
            <a:r>
              <a:rPr kumimoji="1" lang="en-US" altLang="zh-CN" b="0" i="0" u="none" strike="noStrike" kern="1200" cap="none" spc="0" normalizeH="0" baseline="0" noProof="0" dirty="0" err="1">
                <a:ln>
                  <a:noFill/>
                </a:ln>
                <a:solidFill>
                  <a:srgbClr val="A50021"/>
                </a:solidFill>
                <a:effectLst/>
                <a:uLnTx/>
                <a:uFillTx/>
                <a:latin typeface="微软雅黑 Light" panose="020B0502040204020203" pitchFamily="34" charset="-122"/>
                <a:ea typeface="微软雅黑 Light" panose="020B0502040204020203" pitchFamily="34" charset="-122"/>
                <a:cs typeface="+mn-cs"/>
              </a:rPr>
              <a:t>ElemType</a:t>
            </a:r>
            <a:r>
              <a:rPr kumimoji="1" lang="en-US" altLang="zh-CN"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e )</a:t>
            </a:r>
            <a:r>
              <a:rPr kumimoji="1" lang="en-US" altLang="zh-CN"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 </a:t>
            </a:r>
            <a:r>
              <a:rPr kumimoji="1" lang="zh-CN"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当二叉排序树中不存在关键字等于 </a:t>
            </a:r>
            <a:r>
              <a:rPr kumimoji="1" lang="en-US" altLang="zh-CN" sz="2800" b="1" i="0" u="none" strike="noStrike" kern="1200" cap="none" spc="0" normalizeH="0" baseline="0" noProof="0" dirty="0" err="1">
                <a:ln>
                  <a:noFill/>
                </a:ln>
                <a:solidFill>
                  <a:srgbClr val="000000"/>
                </a:solidFill>
                <a:effectLst/>
                <a:uLnTx/>
                <a:uFillTx/>
                <a:latin typeface="微软雅黑 Light" panose="020B0502040204020203" pitchFamily="34" charset="-122"/>
                <a:ea typeface="微软雅黑 Light" panose="020B0502040204020203" pitchFamily="34" charset="-122"/>
                <a:cs typeface="+mn-cs"/>
              </a:rPr>
              <a:t>e.key</a:t>
            </a:r>
            <a:r>
              <a:rPr kumimoji="1" lang="en-US"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r>
              <a:rPr kumimoji="1" lang="zh-CN"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的</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 数据元素时，插入元素值为 </a:t>
            </a:r>
            <a:r>
              <a:rPr kumimoji="1" lang="en-US"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e </a:t>
            </a:r>
            <a:r>
              <a:rPr kumimoji="1" lang="zh-CN"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的结点，并返</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 回 </a:t>
            </a:r>
            <a:r>
              <a:rPr kumimoji="1" lang="en-US"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TRUE; </a:t>
            </a:r>
            <a:r>
              <a:rPr kumimoji="1" lang="zh-CN"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否则，不进行插入并返回</a:t>
            </a:r>
            <a:r>
              <a:rPr kumimoji="1" lang="en-US"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FALSE</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if</a:t>
            </a:r>
            <a:r>
              <a:rPr kumimoji="1" lang="en-US" altLang="zh-CN"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a:t>
            </a:r>
            <a:r>
              <a:rPr kumimoji="1" lang="en-US" altLang="zh-CN"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a:t>
            </a:r>
            <a:r>
              <a:rPr kumimoji="1" lang="en-US" altLang="zh-CN" b="0" i="0" u="none" strike="noStrike" kern="1200" cap="none" spc="0" normalizeH="0" baseline="0" noProof="0" dirty="0" err="1">
                <a:ln>
                  <a:noFill/>
                </a:ln>
                <a:solidFill>
                  <a:srgbClr val="FF0000"/>
                </a:solidFill>
                <a:effectLst/>
                <a:uLnTx/>
                <a:uFillTx/>
                <a:latin typeface="微软雅黑 Light" panose="020B0502040204020203" pitchFamily="34" charset="-122"/>
                <a:ea typeface="微软雅黑 Light" panose="020B0502040204020203" pitchFamily="34" charset="-122"/>
                <a:cs typeface="+mn-cs"/>
              </a:rPr>
              <a:t>SearchBST</a:t>
            </a:r>
            <a:r>
              <a:rPr kumimoji="1" lang="en-US" altLang="zh-CN"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 ( T, </a:t>
            </a:r>
            <a:r>
              <a:rPr kumimoji="1" lang="en-US" altLang="zh-CN" b="0" i="0" u="none" strike="noStrike" kern="1200" cap="none" spc="0" normalizeH="0" baseline="0" noProof="0" dirty="0" err="1">
                <a:ln>
                  <a:noFill/>
                </a:ln>
                <a:solidFill>
                  <a:srgbClr val="FF0000"/>
                </a:solidFill>
                <a:effectLst/>
                <a:uLnTx/>
                <a:uFillTx/>
                <a:latin typeface="微软雅黑 Light" panose="020B0502040204020203" pitchFamily="34" charset="-122"/>
                <a:ea typeface="微软雅黑 Light" panose="020B0502040204020203" pitchFamily="34" charset="-122"/>
                <a:cs typeface="+mn-cs"/>
              </a:rPr>
              <a:t>e.key</a:t>
            </a:r>
            <a:r>
              <a:rPr kumimoji="1" lang="en-US" altLang="zh-CN"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 NULL, p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    //</a:t>
            </a:r>
            <a:r>
              <a:rPr kumimoji="1" lang="zh-CN" altLang="en-US"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查找不成功，插入结点</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    </a:t>
            </a:r>
            <a:r>
              <a:rPr kumimoji="1" lang="zh-CN" altLang="en-US"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en-US" altLang="zh-CN"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en-US" altLang="zh-CN"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else return FALSE</a:t>
            </a:r>
            <a:r>
              <a:rPr kumimoji="1" lang="en-US" altLang="zh-CN"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a:t>
            </a:r>
            <a:r>
              <a:rPr kumimoji="1" lang="en-US" altLang="zh-CN"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 Insert BST</a:t>
            </a:r>
          </a:p>
        </p:txBody>
      </p:sp>
      <p:sp>
        <p:nvSpPr>
          <p:cNvPr id="76805" name="Text Box 5">
            <a:hlinkClick r:id="" action="ppaction://hlinkshowjump?jump=nextslide" highlightClick="1"/>
          </p:cNvPr>
          <p:cNvSpPr txBox="1">
            <a:spLocks noChangeArrowheads="1"/>
          </p:cNvSpPr>
          <p:nvPr/>
        </p:nvSpPr>
        <p:spPr bwMode="auto">
          <a:xfrm>
            <a:off x="1219200" y="4191000"/>
            <a:ext cx="3048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    …    …</a:t>
            </a:r>
            <a:endParaRPr kumimoji="1" lang="en-US" altLang="zh-CN" sz="36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06" name="AutoShape 6">
            <a:hlinkClick r:id="rId2" action="ppaction://hlinksldjump" highlightClick="1"/>
          </p:cNvPr>
          <p:cNvSpPr>
            <a:spLocks noChangeArrowheads="1"/>
          </p:cNvSpPr>
          <p:nvPr/>
        </p:nvSpPr>
        <p:spPr bwMode="auto">
          <a:xfrm>
            <a:off x="8382000" y="6172200"/>
            <a:ext cx="381000" cy="381000"/>
          </a:xfrm>
          <a:prstGeom prst="actionButtonBackPrevious">
            <a:avLst/>
          </a:prstGeom>
          <a:solidFill>
            <a:schemeClr val="bg2"/>
          </a:solidFill>
          <a:ln w="9525">
            <a:solidFill>
              <a:schemeClr val="tx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62727071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strips(upLeft)">
                                      <p:cBhvr>
                                        <p:cTn id="7" dur="500"/>
                                        <p:tgtEl>
                                          <p:spTgt spid="76802"/>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76805"/>
                                        </p:tgtEl>
                                        <p:attrNameLst>
                                          <p:attrName>style.visibility</p:attrName>
                                        </p:attrNameLst>
                                      </p:cBhvr>
                                      <p:to>
                                        <p:strVal val="visible"/>
                                      </p:to>
                                    </p:set>
                                    <p:animEffect transition="in" filter="slide(fromLeft)">
                                      <p:cBhvr>
                                        <p:cTn id="11" dur="500"/>
                                        <p:tgtEl>
                                          <p:spTgt spid="76805"/>
                                        </p:tgtEl>
                                      </p:cBhvr>
                                    </p:animEffect>
                                  </p:childTnLst>
                                </p:cTn>
                              </p:par>
                            </p:childTnLst>
                          </p:cTn>
                        </p:par>
                        <p:par>
                          <p:cTn id="12" fill="hold" nodeType="afterGroup">
                            <p:stCondLst>
                              <p:cond delay="1000"/>
                            </p:stCondLst>
                            <p:childTnLst>
                              <p:par>
                                <p:cTn id="13" presetID="2" presetClass="entr" presetSubtype="6" fill="hold" grpId="0" nodeType="afterEffect">
                                  <p:stCondLst>
                                    <p:cond delay="0"/>
                                  </p:stCondLst>
                                  <p:childTnLst>
                                    <p:set>
                                      <p:cBhvr>
                                        <p:cTn id="14" dur="1" fill="hold">
                                          <p:stCondLst>
                                            <p:cond delay="0"/>
                                          </p:stCondLst>
                                        </p:cTn>
                                        <p:tgtEl>
                                          <p:spTgt spid="76806"/>
                                        </p:tgtEl>
                                        <p:attrNameLst>
                                          <p:attrName>style.visibility</p:attrName>
                                        </p:attrNameLst>
                                      </p:cBhvr>
                                      <p:to>
                                        <p:strVal val="visible"/>
                                      </p:to>
                                    </p:set>
                                    <p:anim calcmode="lin" valueType="num">
                                      <p:cBhvr additive="base">
                                        <p:cTn id="15" dur="500" fill="hold"/>
                                        <p:tgtEl>
                                          <p:spTgt spid="76806"/>
                                        </p:tgtEl>
                                        <p:attrNameLst>
                                          <p:attrName>ppt_x</p:attrName>
                                        </p:attrNameLst>
                                      </p:cBhvr>
                                      <p:tavLst>
                                        <p:tav tm="0">
                                          <p:val>
                                            <p:strVal val="1+#ppt_w/2"/>
                                          </p:val>
                                        </p:tav>
                                        <p:tav tm="100000">
                                          <p:val>
                                            <p:strVal val="#ppt_x"/>
                                          </p:val>
                                        </p:tav>
                                      </p:tavLst>
                                    </p:anim>
                                    <p:anim calcmode="lin" valueType="num">
                                      <p:cBhvr additive="base">
                                        <p:cTn id="16" dur="500" fill="hold"/>
                                        <p:tgtEl>
                                          <p:spTgt spid="768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utoUpdateAnimBg="0"/>
      <p:bldP spid="76805" grpId="0" autoUpdateAnimBg="0"/>
      <p:bldP spid="7680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ChangeArrowheads="1"/>
          </p:cNvSpPr>
          <p:nvPr/>
        </p:nvSpPr>
        <p:spPr bwMode="auto">
          <a:xfrm>
            <a:off x="533400" y="239713"/>
            <a:ext cx="7044877"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s = (</a:t>
            </a:r>
            <a:r>
              <a:rPr kumimoji="1" lang="en-US" altLang="zh-CN" sz="3200" b="0" i="0" u="none" strike="noStrike" kern="1200" cap="none" spc="0" normalizeH="0" baseline="0" noProof="0" dirty="0" err="1">
                <a:ln>
                  <a:noFill/>
                </a:ln>
                <a:solidFill>
                  <a:srgbClr val="A50021"/>
                </a:solidFill>
                <a:effectLst/>
                <a:uLnTx/>
                <a:uFillTx/>
                <a:latin typeface="微软雅黑 Light" panose="020B0502040204020203" pitchFamily="34" charset="-122"/>
                <a:ea typeface="微软雅黑 Light" panose="020B0502040204020203" pitchFamily="34" charset="-122"/>
                <a:cs typeface="+mn-cs"/>
              </a:rPr>
              <a:t>BiTree</a:t>
            </a:r>
            <a:r>
              <a:rPr kumimoji="1" lang="en-US" altLang="zh-CN" sz="32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a:t>
            </a:r>
            <a:r>
              <a:rPr kumimoji="1" lang="en-US" altLang="zh-CN" sz="32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3200" b="1" i="0" u="none" strike="noStrike" kern="1200" cap="none" spc="0" normalizeH="0" baseline="0" noProof="0" dirty="0" err="1">
                <a:ln>
                  <a:noFill/>
                </a:ln>
                <a:solidFill>
                  <a:srgbClr val="A50021"/>
                </a:solidFill>
                <a:effectLst/>
                <a:uLnTx/>
                <a:uFillTx/>
                <a:latin typeface="微软雅黑 Light" panose="020B0502040204020203" pitchFamily="34" charset="-122"/>
                <a:ea typeface="微软雅黑 Light" panose="020B0502040204020203" pitchFamily="34" charset="-122"/>
                <a:cs typeface="+mn-cs"/>
              </a:rPr>
              <a:t>malloc</a:t>
            </a:r>
            <a:r>
              <a:rPr kumimoji="1" lang="en-US" altLang="zh-CN" sz="32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3200" b="1" i="0" u="none" strike="noStrike" kern="1200" cap="none" spc="0" normalizeH="0" baseline="0" noProof="0" dirty="0" err="1">
                <a:ln>
                  <a:noFill/>
                </a:ln>
                <a:solidFill>
                  <a:srgbClr val="A50021"/>
                </a:solidFill>
                <a:effectLst/>
                <a:uLnTx/>
                <a:uFillTx/>
                <a:latin typeface="微软雅黑 Light" panose="020B0502040204020203" pitchFamily="34" charset="-122"/>
                <a:ea typeface="微软雅黑 Light" panose="020B0502040204020203" pitchFamily="34" charset="-122"/>
                <a:cs typeface="+mn-cs"/>
              </a:rPr>
              <a:t>sizeof</a:t>
            </a:r>
            <a:r>
              <a:rPr kumimoji="1" lang="en-US" altLang="zh-CN" sz="32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3200" b="0" i="0" u="none" strike="noStrike" kern="1200" cap="none" spc="0" normalizeH="0" baseline="0" noProof="0" dirty="0" err="1">
                <a:ln>
                  <a:noFill/>
                </a:ln>
                <a:solidFill>
                  <a:srgbClr val="A50021"/>
                </a:solidFill>
                <a:effectLst/>
                <a:uLnTx/>
                <a:uFillTx/>
                <a:latin typeface="微软雅黑 Light" panose="020B0502040204020203" pitchFamily="34" charset="-122"/>
                <a:ea typeface="微软雅黑 Light" panose="020B0502040204020203" pitchFamily="34" charset="-122"/>
                <a:cs typeface="+mn-cs"/>
              </a:rPr>
              <a:t>BiTNode</a:t>
            </a:r>
            <a:r>
              <a:rPr kumimoji="1" lang="en-US" altLang="zh-CN" sz="32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8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为新结点分配空间</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s-&gt;data = e;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32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s-&gt;</a:t>
            </a:r>
            <a:r>
              <a:rPr kumimoji="1" lang="en-US" altLang="zh-CN" sz="3200" b="0" i="0" u="none" strike="noStrike" kern="1200" cap="none" spc="0" normalizeH="0" baseline="0" noProof="0" dirty="0" err="1">
                <a:ln>
                  <a:noFill/>
                </a:ln>
                <a:solidFill>
                  <a:srgbClr val="A50021"/>
                </a:solidFill>
                <a:effectLst/>
                <a:uLnTx/>
                <a:uFillTx/>
                <a:latin typeface="微软雅黑 Light" panose="020B0502040204020203" pitchFamily="34" charset="-122"/>
                <a:ea typeface="微软雅黑 Light" panose="020B0502040204020203" pitchFamily="34" charset="-122"/>
                <a:cs typeface="+mn-cs"/>
              </a:rPr>
              <a:t>lchild</a:t>
            </a:r>
            <a:r>
              <a:rPr kumimoji="1" lang="en-US" altLang="zh-CN" sz="32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 s-&gt;</a:t>
            </a:r>
            <a:r>
              <a:rPr kumimoji="1" lang="en-US" altLang="zh-CN" sz="3200" b="0" i="0" u="none" strike="noStrike" kern="1200" cap="none" spc="0" normalizeH="0" baseline="0" noProof="0" dirty="0" err="1">
                <a:ln>
                  <a:noFill/>
                </a:ln>
                <a:solidFill>
                  <a:srgbClr val="A50021"/>
                </a:solidFill>
                <a:effectLst/>
                <a:uLnTx/>
                <a:uFillTx/>
                <a:latin typeface="微软雅黑 Light" panose="020B0502040204020203" pitchFamily="34" charset="-122"/>
                <a:ea typeface="微软雅黑 Light" panose="020B0502040204020203" pitchFamily="34" charset="-122"/>
                <a:cs typeface="+mn-cs"/>
              </a:rPr>
              <a:t>rchild</a:t>
            </a:r>
            <a:r>
              <a:rPr kumimoji="1" lang="en-US" altLang="zh-CN" sz="32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 </a:t>
            </a:r>
            <a:r>
              <a:rPr kumimoji="1" lang="en-US" altLang="zh-CN" sz="32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NULL</a:t>
            </a:r>
            <a:r>
              <a:rPr kumimoji="1" lang="en-US" altLang="zh-CN" sz="32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p>
        </p:txBody>
      </p:sp>
      <p:sp>
        <p:nvSpPr>
          <p:cNvPr id="200707" name="Rectangle 3"/>
          <p:cNvSpPr>
            <a:spLocks noChangeArrowheads="1"/>
          </p:cNvSpPr>
          <p:nvPr/>
        </p:nvSpPr>
        <p:spPr bwMode="auto">
          <a:xfrm>
            <a:off x="533400" y="2649538"/>
            <a:ext cx="7382149" cy="654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if</a:t>
            </a:r>
            <a:r>
              <a:rPr kumimoji="1" lang="en-US" altLang="zh-CN" sz="32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  ( </a:t>
            </a:r>
            <a:r>
              <a:rPr kumimoji="1" lang="en-US" altLang="zh-CN" sz="32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a:t>
            </a:r>
            <a:r>
              <a:rPr kumimoji="1" lang="en-US" altLang="zh-CN" sz="32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p )     T = s;     </a:t>
            </a:r>
            <a:r>
              <a:rPr kumimoji="1" lang="en-US" altLang="zh-CN" sz="28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8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插入 </a:t>
            </a:r>
            <a:r>
              <a:rPr kumimoji="1" lang="en-US" altLang="zh-CN" sz="28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s </a:t>
            </a:r>
            <a:r>
              <a:rPr kumimoji="1" lang="zh-CN" altLang="en-US" sz="28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为新的根结点</a:t>
            </a:r>
            <a:endParaRPr kumimoji="1" lang="zh-CN" altLang="en-US" sz="3200" b="0"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endParaRPr>
          </a:p>
        </p:txBody>
      </p:sp>
      <p:sp>
        <p:nvSpPr>
          <p:cNvPr id="200708" name="Rectangle 4"/>
          <p:cNvSpPr>
            <a:spLocks noChangeArrowheads="1"/>
          </p:cNvSpPr>
          <p:nvPr/>
        </p:nvSpPr>
        <p:spPr bwMode="auto">
          <a:xfrm>
            <a:off x="533400" y="3484563"/>
            <a:ext cx="840082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else   if</a:t>
            </a:r>
            <a:r>
              <a:rPr kumimoji="1" lang="en-US" altLang="zh-CN" sz="32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 </a:t>
            </a:r>
            <a:r>
              <a:rPr kumimoji="1" lang="en-US" altLang="zh-CN" sz="28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LT(</a:t>
            </a:r>
            <a:r>
              <a:rPr kumimoji="1" lang="en-US" altLang="zh-CN" sz="2800" b="1" i="0" u="none" strike="noStrike" kern="1200" cap="none" spc="0" normalizeH="0" baseline="0" noProof="0" dirty="0" err="1">
                <a:ln>
                  <a:noFill/>
                </a:ln>
                <a:solidFill>
                  <a:srgbClr val="006600"/>
                </a:solidFill>
                <a:effectLst/>
                <a:uLnTx/>
                <a:uFillTx/>
                <a:latin typeface="微软雅黑 Light" panose="020B0502040204020203" pitchFamily="34" charset="-122"/>
                <a:ea typeface="微软雅黑 Light" panose="020B0502040204020203" pitchFamily="34" charset="-122"/>
                <a:cs typeface="+mn-cs"/>
              </a:rPr>
              <a:t>e.key</a:t>
            </a:r>
            <a:r>
              <a:rPr kumimoji="1" lang="en-US" altLang="zh-CN" sz="28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 p-&gt;</a:t>
            </a:r>
            <a:r>
              <a:rPr kumimoji="1" lang="en-US" altLang="zh-CN" sz="2800" b="1" i="0" u="none" strike="noStrike" kern="1200" cap="none" spc="0" normalizeH="0" baseline="0" noProof="0" dirty="0" err="1">
                <a:ln>
                  <a:noFill/>
                </a:ln>
                <a:solidFill>
                  <a:srgbClr val="006600"/>
                </a:solidFill>
                <a:effectLst/>
                <a:uLnTx/>
                <a:uFillTx/>
                <a:latin typeface="微软雅黑 Light" panose="020B0502040204020203" pitchFamily="34" charset="-122"/>
                <a:ea typeface="微软雅黑 Light" panose="020B0502040204020203" pitchFamily="34" charset="-122"/>
                <a:cs typeface="+mn-cs"/>
              </a:rPr>
              <a:t>data.key</a:t>
            </a:r>
            <a:r>
              <a:rPr kumimoji="1" lang="en-US" altLang="zh-CN" sz="28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8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       p-&gt;</a:t>
            </a:r>
            <a:r>
              <a:rPr kumimoji="1" lang="en-US" altLang="zh-CN" sz="2800" b="1" i="0" u="none" strike="noStrike" kern="1200" cap="none" spc="0" normalizeH="0" baseline="0" noProof="0" dirty="0" err="1">
                <a:ln>
                  <a:noFill/>
                </a:ln>
                <a:solidFill>
                  <a:srgbClr val="006600"/>
                </a:solidFill>
                <a:effectLst/>
                <a:uLnTx/>
                <a:uFillTx/>
                <a:latin typeface="微软雅黑 Light" panose="020B0502040204020203" pitchFamily="34" charset="-122"/>
                <a:ea typeface="微软雅黑 Light" panose="020B0502040204020203" pitchFamily="34" charset="-122"/>
                <a:cs typeface="+mn-cs"/>
              </a:rPr>
              <a:t>lchild</a:t>
            </a:r>
            <a:r>
              <a:rPr kumimoji="1" lang="en-US" altLang="zh-CN" sz="28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 = s;</a:t>
            </a:r>
            <a:r>
              <a:rPr kumimoji="1" lang="en-US" altLang="zh-CN" sz="32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0"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800" b="0"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插入 *</a:t>
            </a:r>
            <a:r>
              <a:rPr kumimoji="1" lang="en-US" altLang="zh-CN" sz="2800" b="0"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s </a:t>
            </a:r>
            <a:r>
              <a:rPr kumimoji="1" lang="zh-CN" altLang="en-US" sz="2800" b="0"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为 *</a:t>
            </a:r>
            <a:r>
              <a:rPr kumimoji="1" lang="en-US" altLang="zh-CN" sz="2800" b="0"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p </a:t>
            </a:r>
            <a:r>
              <a:rPr kumimoji="1" lang="zh-CN" altLang="en-US" sz="2800" b="0"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的左孩子</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else</a:t>
            </a:r>
            <a:r>
              <a:rPr kumimoji="1" lang="en-US" altLang="zh-CN" sz="32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32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p-&gt;</a:t>
            </a:r>
            <a:r>
              <a:rPr kumimoji="1" lang="en-US" altLang="zh-CN" sz="3200" b="0" i="0" u="none" strike="noStrike" kern="1200" cap="none" spc="0" normalizeH="0" baseline="0" noProof="0" dirty="0" err="1">
                <a:ln>
                  <a:noFill/>
                </a:ln>
                <a:solidFill>
                  <a:srgbClr val="3333CC"/>
                </a:solidFill>
                <a:effectLst/>
                <a:uLnTx/>
                <a:uFillTx/>
                <a:latin typeface="微软雅黑 Light" panose="020B0502040204020203" pitchFamily="34" charset="-122"/>
                <a:ea typeface="微软雅黑 Light" panose="020B0502040204020203" pitchFamily="34" charset="-122"/>
                <a:cs typeface="+mn-cs"/>
              </a:rPr>
              <a:t>rchild</a:t>
            </a:r>
            <a:r>
              <a:rPr kumimoji="1" lang="en-US" altLang="zh-CN" sz="32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 = s;</a:t>
            </a:r>
            <a:r>
              <a:rPr kumimoji="1" lang="en-US" altLang="zh-CN" sz="32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8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插入 *</a:t>
            </a:r>
            <a:r>
              <a:rPr kumimoji="1" lang="en-US" altLang="zh-CN" sz="28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s </a:t>
            </a:r>
            <a:r>
              <a:rPr kumimoji="1" lang="zh-CN" altLang="en-US" sz="28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为 *</a:t>
            </a:r>
            <a:r>
              <a:rPr kumimoji="1" lang="en-US" altLang="zh-CN" sz="28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p </a:t>
            </a:r>
            <a:r>
              <a:rPr kumimoji="1" lang="zh-CN" altLang="en-US" sz="28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的右孩子</a:t>
            </a:r>
            <a:endParaRPr kumimoji="1" lang="zh-CN" altLang="en-US" sz="32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endParaRPr>
          </a:p>
        </p:txBody>
      </p:sp>
      <p:sp>
        <p:nvSpPr>
          <p:cNvPr id="200709" name="Rectangle 5"/>
          <p:cNvSpPr>
            <a:spLocks noChangeArrowheads="1"/>
          </p:cNvSpPr>
          <p:nvPr/>
        </p:nvSpPr>
        <p:spPr bwMode="auto">
          <a:xfrm>
            <a:off x="533400" y="5791200"/>
            <a:ext cx="4935518" cy="654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return TRUE</a:t>
            </a:r>
            <a:r>
              <a:rPr kumimoji="1" lang="en-US" altLang="zh-CN" sz="32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8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插入成功</a:t>
            </a:r>
            <a:endParaRPr kumimoji="1" lang="zh-CN" altLang="en-US" sz="32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121458884"/>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0706"/>
                                        </p:tgtEl>
                                        <p:attrNameLst>
                                          <p:attrName>style.visibility</p:attrName>
                                        </p:attrNameLst>
                                      </p:cBhvr>
                                      <p:to>
                                        <p:strVal val="visible"/>
                                      </p:to>
                                    </p:set>
                                    <p:animEffect transition="in" filter="wipe(left)">
                                      <p:cBhvr>
                                        <p:cTn id="7" dur="500"/>
                                        <p:tgtEl>
                                          <p:spTgt spid="2007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gtEl>
                                        <p:attrNameLst>
                                          <p:attrName>style.visibility</p:attrName>
                                        </p:attrNameLst>
                                      </p:cBhvr>
                                      <p:to>
                                        <p:strVal val="visible"/>
                                      </p:to>
                                    </p:set>
                                    <p:animEffect transition="in" filter="wipe(left)">
                                      <p:cBhvr>
                                        <p:cTn id="12" dur="500"/>
                                        <p:tgtEl>
                                          <p:spTgt spid="2007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0708"/>
                                        </p:tgtEl>
                                        <p:attrNameLst>
                                          <p:attrName>style.visibility</p:attrName>
                                        </p:attrNameLst>
                                      </p:cBhvr>
                                      <p:to>
                                        <p:strVal val="visible"/>
                                      </p:to>
                                    </p:set>
                                    <p:animEffect transition="in" filter="wipe(left)">
                                      <p:cBhvr>
                                        <p:cTn id="17" dur="500"/>
                                        <p:tgtEl>
                                          <p:spTgt spid="2007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0709"/>
                                        </p:tgtEl>
                                        <p:attrNameLst>
                                          <p:attrName>style.visibility</p:attrName>
                                        </p:attrNameLst>
                                      </p:cBhvr>
                                      <p:to>
                                        <p:strVal val="visible"/>
                                      </p:to>
                                    </p:set>
                                    <p:animEffect transition="in" filter="wipe(left)">
                                      <p:cBhvr>
                                        <p:cTn id="22" dur="500"/>
                                        <p:tgtEl>
                                          <p:spTgt spid="200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6" grpId="0" autoUpdateAnimBg="0"/>
      <p:bldP spid="200707" grpId="0" autoUpdateAnimBg="0"/>
      <p:bldP spid="200708" grpId="0" autoUpdateAnimBg="0"/>
      <p:bldP spid="200709"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9144000" cy="470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7027" name="Text Box 3"/>
          <p:cNvSpPr txBox="1">
            <a:spLocks noChangeArrowheads="1"/>
          </p:cNvSpPr>
          <p:nvPr/>
        </p:nvSpPr>
        <p:spPr bwMode="auto">
          <a:xfrm>
            <a:off x="250825" y="116632"/>
            <a:ext cx="8642350" cy="1384995"/>
          </a:xfrm>
          <a:prstGeom prst="rect">
            <a:avLst/>
          </a:prstGeom>
          <a:noFill/>
          <a:ln w="9525">
            <a:noFill/>
            <a:miter lim="800000"/>
            <a:headEnd/>
            <a:tailEnd/>
          </a:ln>
          <a:effectLst/>
        </p:spPr>
        <p:txBody>
          <a:bodyPr>
            <a:spAutoFit/>
          </a:bodyPr>
          <a:lstStyle/>
          <a:p>
            <a:pPr algn="ctr" eaLnBrk="1" hangingPunct="1">
              <a:defRPr/>
            </a:pPr>
            <a:r>
              <a:rPr kumimoji="0" lang="en-US" altLang="zh-CN" b="1" dirty="0">
                <a:solidFill>
                  <a:schemeClr val="accent2"/>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       </a:t>
            </a:r>
            <a:r>
              <a:rPr kumimoji="0" lang="zh-CN" altLang="en-US" sz="2800" b="1" dirty="0">
                <a:solidFill>
                  <a:schemeClr val="accent2"/>
                </a:solidFill>
                <a:latin typeface="微软雅黑 Light" panose="020B0502040204020203" pitchFamily="34" charset="-122"/>
                <a:ea typeface="微软雅黑 Light" panose="020B0502040204020203" pitchFamily="34" charset="-122"/>
              </a:rPr>
              <a:t>从空树出发，经过一系列的查找插入操作后，可生成一棵二叉排序树</a:t>
            </a:r>
          </a:p>
          <a:p>
            <a:pPr algn="ctr" eaLnBrk="1" hangingPunct="1">
              <a:defRPr/>
            </a:pPr>
            <a:r>
              <a:rPr kumimoji="0" lang="zh-CN" altLang="en-US" sz="2800" b="1" dirty="0">
                <a:solidFill>
                  <a:srgbClr val="CC3300"/>
                </a:solidFill>
                <a:effectLst>
                  <a:outerShdw blurRad="38100" dist="38100" dir="2700000" algn="tl">
                    <a:srgbClr val="000000"/>
                  </a:outerShdw>
                </a:effectLst>
                <a:latin typeface="微软雅黑 Light" panose="020B0502040204020203" pitchFamily="34" charset="-122"/>
                <a:ea typeface="仿宋_GB2312" pitchFamily="49" charset="-122"/>
              </a:rPr>
              <a:t>输入数据序列</a:t>
            </a:r>
            <a:r>
              <a:rPr kumimoji="0" lang="zh-CN" altLang="en-US" sz="2800" b="1" dirty="0">
                <a:solidFill>
                  <a:srgbClr val="CC33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 </a:t>
            </a:r>
            <a:r>
              <a:rPr kumimoji="0" lang="en-US" altLang="zh-CN" sz="2800" b="1" dirty="0">
                <a:solidFill>
                  <a:srgbClr val="CC33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 53, 78, 65, 17, 87, 09, 81, 45, 23 }</a:t>
            </a:r>
          </a:p>
        </p:txBody>
      </p:sp>
    </p:spTree>
    <p:extLst>
      <p:ext uri="{BB962C8B-B14F-4D97-AF65-F5344CB8AC3E}">
        <p14:creationId xmlns:p14="http://schemas.microsoft.com/office/powerpoint/2010/main" val="3975025155"/>
      </p:ext>
    </p:extLst>
  </p:cSld>
  <p:clrMapOvr>
    <a:masterClrMapping/>
  </p:clrMapOvr>
  <p:transition>
    <p:pull dir="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Line 2"/>
          <p:cNvSpPr>
            <a:spLocks noChangeShapeType="1"/>
          </p:cNvSpPr>
          <p:nvPr/>
        </p:nvSpPr>
        <p:spPr bwMode="auto">
          <a:xfrm flipH="1">
            <a:off x="7467600" y="5029200"/>
            <a:ext cx="762000" cy="1066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51203" name="Line 3"/>
          <p:cNvSpPr>
            <a:spLocks noChangeShapeType="1"/>
          </p:cNvSpPr>
          <p:nvPr/>
        </p:nvSpPr>
        <p:spPr bwMode="auto">
          <a:xfrm>
            <a:off x="6019800" y="5715000"/>
            <a:ext cx="381000" cy="4572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51204" name="Line 4"/>
          <p:cNvSpPr>
            <a:spLocks noChangeShapeType="1"/>
          </p:cNvSpPr>
          <p:nvPr/>
        </p:nvSpPr>
        <p:spPr bwMode="auto">
          <a:xfrm flipH="1">
            <a:off x="6019800" y="5029200"/>
            <a:ext cx="304800" cy="3810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51205" name="Line 5"/>
          <p:cNvSpPr>
            <a:spLocks noChangeShapeType="1"/>
          </p:cNvSpPr>
          <p:nvPr/>
        </p:nvSpPr>
        <p:spPr bwMode="auto">
          <a:xfrm>
            <a:off x="4572000" y="5029200"/>
            <a:ext cx="381000" cy="3810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51206" name="Line 6"/>
          <p:cNvSpPr>
            <a:spLocks noChangeShapeType="1"/>
          </p:cNvSpPr>
          <p:nvPr/>
        </p:nvSpPr>
        <p:spPr bwMode="auto">
          <a:xfrm flipH="1">
            <a:off x="3886200" y="5029200"/>
            <a:ext cx="381000" cy="3810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51207" name="Line 7"/>
          <p:cNvSpPr>
            <a:spLocks noChangeShapeType="1"/>
          </p:cNvSpPr>
          <p:nvPr/>
        </p:nvSpPr>
        <p:spPr bwMode="auto">
          <a:xfrm flipV="1">
            <a:off x="2514600" y="5715000"/>
            <a:ext cx="228600" cy="3810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51208" name="Line 8"/>
          <p:cNvSpPr>
            <a:spLocks noChangeShapeType="1"/>
          </p:cNvSpPr>
          <p:nvPr/>
        </p:nvSpPr>
        <p:spPr bwMode="auto">
          <a:xfrm>
            <a:off x="2514600" y="5029200"/>
            <a:ext cx="228600" cy="3810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51209" name="Line 9"/>
          <p:cNvSpPr>
            <a:spLocks noChangeShapeType="1"/>
          </p:cNvSpPr>
          <p:nvPr/>
        </p:nvSpPr>
        <p:spPr bwMode="auto">
          <a:xfrm>
            <a:off x="685800" y="5105400"/>
            <a:ext cx="457200" cy="990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258058" name="Rectangle 10"/>
          <p:cNvSpPr>
            <a:spLocks noChangeArrowheads="1"/>
          </p:cNvSpPr>
          <p:nvPr/>
        </p:nvSpPr>
        <p:spPr bwMode="auto">
          <a:xfrm>
            <a:off x="152400" y="228600"/>
            <a:ext cx="8991600" cy="4154984"/>
          </a:xfrm>
          <a:prstGeom prst="rect">
            <a:avLst/>
          </a:prstGeom>
          <a:noFill/>
          <a:ln w="9525">
            <a:noFill/>
            <a:miter lim="800000"/>
            <a:headEnd/>
            <a:tailEnd/>
          </a:ln>
          <a:effectLst/>
        </p:spPr>
        <p:txBody>
          <a:bodyPr>
            <a:spAutoFit/>
          </a:bodyPr>
          <a:lstStyle/>
          <a:p>
            <a:pPr eaLnBrk="1" hangingPunct="1">
              <a:defRPr/>
            </a:pPr>
            <a:r>
              <a:rPr lang="en-US" altLang="zh-CN" sz="3200" b="1" u="sng" dirty="0">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Problem: </a:t>
            </a:r>
            <a:r>
              <a:rPr lang="zh-CN" altLang="en-US" sz="3200" dirty="0">
                <a:effectLst>
                  <a:outerShdw blurRad="38100" dist="38100" dir="2700000" algn="tl">
                    <a:srgbClr val="FFFFFF"/>
                  </a:outerShdw>
                </a:effectLst>
                <a:latin typeface="微软雅黑 Light" panose="020B0502040204020203" pitchFamily="34" charset="-122"/>
                <a:ea typeface="微软雅黑 Light" panose="020B0502040204020203" pitchFamily="34" charset="-122"/>
              </a:rPr>
              <a:t>同样 </a:t>
            </a:r>
            <a:r>
              <a:rPr lang="en-US" altLang="zh-CN" sz="3200" dirty="0">
                <a:effectLst>
                  <a:outerShdw blurRad="38100" dist="38100" dir="2700000" algn="tl">
                    <a:srgbClr val="FFFFFF"/>
                  </a:outerShdw>
                </a:effectLst>
                <a:latin typeface="微软雅黑 Light" panose="020B0502040204020203" pitchFamily="34" charset="-122"/>
                <a:ea typeface="微软雅黑 Light" panose="020B0502040204020203" pitchFamily="34" charset="-122"/>
              </a:rPr>
              <a:t>3 </a:t>
            </a:r>
            <a:r>
              <a:rPr lang="zh-CN" altLang="en-US" sz="3200" dirty="0">
                <a:effectLst>
                  <a:outerShdw blurRad="38100" dist="38100" dir="2700000" algn="tl">
                    <a:srgbClr val="FFFFFF"/>
                  </a:outerShdw>
                </a:effectLst>
                <a:latin typeface="微软雅黑 Light" panose="020B0502040204020203" pitchFamily="34" charset="-122"/>
                <a:ea typeface="微软雅黑 Light" panose="020B0502040204020203" pitchFamily="34" charset="-122"/>
              </a:rPr>
              <a:t>个数据</a:t>
            </a:r>
            <a:r>
              <a:rPr lang="en-US" altLang="zh-CN" sz="3200" dirty="0">
                <a:solidFill>
                  <a:schemeClr val="accent2"/>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 1, 2, 3 }</a:t>
            </a:r>
            <a:r>
              <a:rPr lang="zh-CN" altLang="en-US" sz="3200" dirty="0">
                <a:solidFill>
                  <a:schemeClr val="accent2"/>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a:t>
            </a:r>
            <a:r>
              <a:rPr lang="zh-CN" altLang="en-US" sz="3200" dirty="0">
                <a:effectLst>
                  <a:outerShdw blurRad="38100" dist="38100" dir="2700000" algn="tl">
                    <a:srgbClr val="FFFFFF"/>
                  </a:outerShdw>
                </a:effectLst>
                <a:latin typeface="微软雅黑 Light" panose="020B0502040204020203" pitchFamily="34" charset="-122"/>
                <a:ea typeface="微软雅黑 Light" panose="020B0502040204020203" pitchFamily="34" charset="-122"/>
              </a:rPr>
              <a:t>输入顺序不同，建立起来的二叉搜索树的形态也不同。这直接影响到二叉搜索树的搜索性能。</a:t>
            </a:r>
          </a:p>
          <a:p>
            <a:pPr eaLnBrk="1" hangingPunct="1">
              <a:lnSpc>
                <a:spcPct val="105000"/>
              </a:lnSpc>
              <a:spcBef>
                <a:spcPct val="10000"/>
              </a:spcBef>
              <a:defRPr/>
            </a:pPr>
            <a:r>
              <a:rPr lang="zh-CN" altLang="en-US" sz="3200" dirty="0">
                <a:effectLst>
                  <a:outerShdw blurRad="38100" dist="38100" dir="2700000" algn="tl">
                    <a:srgbClr val="FFFFFF"/>
                  </a:outerShdw>
                </a:effectLst>
                <a:latin typeface="微软雅黑 Light" panose="020B0502040204020203" pitchFamily="34" charset="-122"/>
                <a:ea typeface="微软雅黑 Light" panose="020B0502040204020203" pitchFamily="34" charset="-122"/>
              </a:rPr>
              <a:t>    如果输入序列选得不好，会建立起一棵单支树，使得二叉搜索树的高度达到最大，这样必然会降低搜索性能。</a:t>
            </a:r>
          </a:p>
          <a:p>
            <a:pPr eaLnBrk="1" hangingPunct="1">
              <a:defRPr/>
            </a:pPr>
            <a:endParaRPr lang="en-US" altLang="zh-CN" sz="3200" dirty="0">
              <a:solidFill>
                <a:srgbClr val="CC33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endParaRPr>
          </a:p>
          <a:p>
            <a:pPr eaLnBrk="1" hangingPunct="1">
              <a:defRPr/>
            </a:pPr>
            <a:r>
              <a:rPr lang="en-US" altLang="zh-CN" sz="3200" dirty="0">
                <a:solidFill>
                  <a:srgbClr val="CC33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{1, 2, 3}   {1, 3, 2}     {2, 3, 1}     {3, 1, 2}    {3, 2, 1}</a:t>
            </a:r>
            <a:r>
              <a:rPr lang="en-US" altLang="zh-CN" sz="3200" dirty="0">
                <a:effectLst>
                  <a:outerShdw blurRad="38100" dist="38100" dir="2700000" algn="tl">
                    <a:srgbClr val="FFFFFF"/>
                  </a:outerShdw>
                </a:effectLst>
                <a:latin typeface="微软雅黑 Light" panose="020B0502040204020203" pitchFamily="34" charset="-122"/>
                <a:ea typeface="微软雅黑 Light" panose="020B0502040204020203" pitchFamily="34" charset="-122"/>
              </a:rPr>
              <a:t>   </a:t>
            </a:r>
            <a:endParaRPr lang="en-US" altLang="zh-CN" dirty="0">
              <a:latin typeface="微软雅黑 Light" panose="020B0502040204020203" pitchFamily="34" charset="-122"/>
              <a:ea typeface="微软雅黑 Light" panose="020B0502040204020203" pitchFamily="34" charset="-122"/>
            </a:endParaRPr>
          </a:p>
        </p:txBody>
      </p:sp>
      <p:sp>
        <p:nvSpPr>
          <p:cNvPr id="51211" name="Oval 11"/>
          <p:cNvSpPr>
            <a:spLocks noChangeArrowheads="1"/>
          </p:cNvSpPr>
          <p:nvPr/>
        </p:nvSpPr>
        <p:spPr bwMode="auto">
          <a:xfrm>
            <a:off x="381000" y="4648200"/>
            <a:ext cx="457200" cy="457200"/>
          </a:xfrm>
          <a:prstGeom prst="ellipse">
            <a:avLst/>
          </a:prstGeom>
          <a:solidFill>
            <a:schemeClr val="accent1"/>
          </a:solidFill>
          <a:ln w="38100">
            <a:solidFill>
              <a:srgbClr val="FF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800" dirty="0">
                <a:latin typeface="微软雅黑 Light" panose="020B0502040204020203" pitchFamily="34" charset="-122"/>
                <a:ea typeface="微软雅黑 Light" panose="020B0502040204020203" pitchFamily="34" charset="-122"/>
              </a:rPr>
              <a:t>1</a:t>
            </a:r>
            <a:endParaRPr kumimoji="0" lang="en-US" altLang="zh-CN" sz="2400" dirty="0">
              <a:latin typeface="微软雅黑 Light" panose="020B0502040204020203" pitchFamily="34" charset="-122"/>
              <a:ea typeface="微软雅黑 Light" panose="020B0502040204020203" pitchFamily="34" charset="-122"/>
            </a:endParaRPr>
          </a:p>
        </p:txBody>
      </p:sp>
      <p:sp>
        <p:nvSpPr>
          <p:cNvPr id="51212" name="Oval 12"/>
          <p:cNvSpPr>
            <a:spLocks noChangeArrowheads="1"/>
          </p:cNvSpPr>
          <p:nvPr/>
        </p:nvSpPr>
        <p:spPr bwMode="auto">
          <a:xfrm>
            <a:off x="685800" y="5334000"/>
            <a:ext cx="457200" cy="457200"/>
          </a:xfrm>
          <a:prstGeom prst="ellipse">
            <a:avLst/>
          </a:prstGeom>
          <a:solidFill>
            <a:schemeClr val="accent1"/>
          </a:solidFill>
          <a:ln w="38100">
            <a:solidFill>
              <a:srgbClr val="FF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800" dirty="0">
                <a:latin typeface="微软雅黑 Light" panose="020B0502040204020203" pitchFamily="34" charset="-122"/>
                <a:ea typeface="微软雅黑 Light" panose="020B0502040204020203" pitchFamily="34" charset="-122"/>
              </a:rPr>
              <a:t>2</a:t>
            </a:r>
            <a:endParaRPr kumimoji="0" lang="en-US" altLang="zh-CN" sz="2400" dirty="0">
              <a:latin typeface="微软雅黑 Light" panose="020B0502040204020203" pitchFamily="34" charset="-122"/>
              <a:ea typeface="微软雅黑 Light" panose="020B0502040204020203" pitchFamily="34" charset="-122"/>
            </a:endParaRPr>
          </a:p>
        </p:txBody>
      </p:sp>
      <p:sp>
        <p:nvSpPr>
          <p:cNvPr id="51213" name="Oval 13"/>
          <p:cNvSpPr>
            <a:spLocks noChangeArrowheads="1"/>
          </p:cNvSpPr>
          <p:nvPr/>
        </p:nvSpPr>
        <p:spPr bwMode="auto">
          <a:xfrm>
            <a:off x="1042988" y="6021388"/>
            <a:ext cx="457200" cy="457200"/>
          </a:xfrm>
          <a:prstGeom prst="ellipse">
            <a:avLst/>
          </a:prstGeom>
          <a:solidFill>
            <a:schemeClr val="accent1"/>
          </a:solidFill>
          <a:ln w="38100">
            <a:solidFill>
              <a:srgbClr val="FF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800" dirty="0">
                <a:latin typeface="微软雅黑 Light" panose="020B0502040204020203" pitchFamily="34" charset="-122"/>
                <a:ea typeface="微软雅黑 Light" panose="020B0502040204020203" pitchFamily="34" charset="-122"/>
              </a:rPr>
              <a:t>3</a:t>
            </a:r>
          </a:p>
        </p:txBody>
      </p:sp>
      <p:sp>
        <p:nvSpPr>
          <p:cNvPr id="51214" name="Oval 14"/>
          <p:cNvSpPr>
            <a:spLocks noChangeArrowheads="1"/>
          </p:cNvSpPr>
          <p:nvPr/>
        </p:nvSpPr>
        <p:spPr bwMode="auto">
          <a:xfrm>
            <a:off x="2209800" y="4648200"/>
            <a:ext cx="457200" cy="457200"/>
          </a:xfrm>
          <a:prstGeom prst="ellipse">
            <a:avLst/>
          </a:prstGeom>
          <a:solidFill>
            <a:schemeClr val="accent1"/>
          </a:solidFill>
          <a:ln w="38100">
            <a:solidFill>
              <a:srgbClr val="FF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800" dirty="0">
                <a:latin typeface="微软雅黑 Light" panose="020B0502040204020203" pitchFamily="34" charset="-122"/>
                <a:ea typeface="微软雅黑 Light" panose="020B0502040204020203" pitchFamily="34" charset="-122"/>
              </a:rPr>
              <a:t>1</a:t>
            </a:r>
            <a:endParaRPr kumimoji="0" lang="en-US" altLang="zh-CN" sz="2400" dirty="0">
              <a:latin typeface="微软雅黑 Light" panose="020B0502040204020203" pitchFamily="34" charset="-122"/>
              <a:ea typeface="微软雅黑 Light" panose="020B0502040204020203" pitchFamily="34" charset="-122"/>
            </a:endParaRPr>
          </a:p>
        </p:txBody>
      </p:sp>
      <p:sp>
        <p:nvSpPr>
          <p:cNvPr id="51215" name="Oval 15"/>
          <p:cNvSpPr>
            <a:spLocks noChangeArrowheads="1"/>
          </p:cNvSpPr>
          <p:nvPr/>
        </p:nvSpPr>
        <p:spPr bwMode="auto">
          <a:xfrm>
            <a:off x="3581400" y="5334000"/>
            <a:ext cx="457200" cy="457200"/>
          </a:xfrm>
          <a:prstGeom prst="ellipse">
            <a:avLst/>
          </a:prstGeom>
          <a:solidFill>
            <a:schemeClr val="accent1"/>
          </a:solidFill>
          <a:ln w="38100">
            <a:solidFill>
              <a:srgbClr val="FF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800" dirty="0">
                <a:latin typeface="微软雅黑 Light" panose="020B0502040204020203" pitchFamily="34" charset="-122"/>
                <a:ea typeface="微软雅黑 Light" panose="020B0502040204020203" pitchFamily="34" charset="-122"/>
              </a:rPr>
              <a:t>1</a:t>
            </a:r>
          </a:p>
        </p:txBody>
      </p:sp>
      <p:sp>
        <p:nvSpPr>
          <p:cNvPr id="51216" name="Oval 16"/>
          <p:cNvSpPr>
            <a:spLocks noChangeArrowheads="1"/>
          </p:cNvSpPr>
          <p:nvPr/>
        </p:nvSpPr>
        <p:spPr bwMode="auto">
          <a:xfrm>
            <a:off x="5715000" y="5334000"/>
            <a:ext cx="457200" cy="457200"/>
          </a:xfrm>
          <a:prstGeom prst="ellipse">
            <a:avLst/>
          </a:prstGeom>
          <a:solidFill>
            <a:schemeClr val="accent1"/>
          </a:solidFill>
          <a:ln w="38100">
            <a:solidFill>
              <a:srgbClr val="FF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800" dirty="0">
                <a:latin typeface="微软雅黑 Light" panose="020B0502040204020203" pitchFamily="34" charset="-122"/>
                <a:ea typeface="微软雅黑 Light" panose="020B0502040204020203" pitchFamily="34" charset="-122"/>
              </a:rPr>
              <a:t>1</a:t>
            </a:r>
          </a:p>
        </p:txBody>
      </p:sp>
      <p:sp>
        <p:nvSpPr>
          <p:cNvPr id="51217" name="Oval 17"/>
          <p:cNvSpPr>
            <a:spLocks noChangeArrowheads="1"/>
          </p:cNvSpPr>
          <p:nvPr/>
        </p:nvSpPr>
        <p:spPr bwMode="auto">
          <a:xfrm>
            <a:off x="7162800" y="6019800"/>
            <a:ext cx="457200" cy="457200"/>
          </a:xfrm>
          <a:prstGeom prst="ellipse">
            <a:avLst/>
          </a:prstGeom>
          <a:solidFill>
            <a:schemeClr val="accent1"/>
          </a:solidFill>
          <a:ln w="38100">
            <a:solidFill>
              <a:srgbClr val="FF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800" dirty="0">
                <a:latin typeface="微软雅黑 Light" panose="020B0502040204020203" pitchFamily="34" charset="-122"/>
                <a:ea typeface="微软雅黑 Light" panose="020B0502040204020203" pitchFamily="34" charset="-122"/>
              </a:rPr>
              <a:t>1</a:t>
            </a:r>
          </a:p>
        </p:txBody>
      </p:sp>
      <p:sp>
        <p:nvSpPr>
          <p:cNvPr id="51218" name="Oval 18"/>
          <p:cNvSpPr>
            <a:spLocks noChangeArrowheads="1"/>
          </p:cNvSpPr>
          <p:nvPr/>
        </p:nvSpPr>
        <p:spPr bwMode="auto">
          <a:xfrm>
            <a:off x="2667000" y="5334000"/>
            <a:ext cx="457200" cy="457200"/>
          </a:xfrm>
          <a:prstGeom prst="ellipse">
            <a:avLst/>
          </a:prstGeom>
          <a:solidFill>
            <a:schemeClr val="accent1"/>
          </a:solidFill>
          <a:ln w="38100">
            <a:solidFill>
              <a:srgbClr val="FF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800" dirty="0">
                <a:latin typeface="微软雅黑 Light" panose="020B0502040204020203" pitchFamily="34" charset="-122"/>
                <a:ea typeface="微软雅黑 Light" panose="020B0502040204020203" pitchFamily="34" charset="-122"/>
              </a:rPr>
              <a:t>3</a:t>
            </a:r>
            <a:endParaRPr kumimoji="0" lang="en-US" altLang="zh-CN" sz="2400" dirty="0">
              <a:latin typeface="微软雅黑 Light" panose="020B0502040204020203" pitchFamily="34" charset="-122"/>
              <a:ea typeface="微软雅黑 Light" panose="020B0502040204020203" pitchFamily="34" charset="-122"/>
            </a:endParaRPr>
          </a:p>
        </p:txBody>
      </p:sp>
      <p:sp>
        <p:nvSpPr>
          <p:cNvPr id="51219" name="Oval 19"/>
          <p:cNvSpPr>
            <a:spLocks noChangeArrowheads="1"/>
          </p:cNvSpPr>
          <p:nvPr/>
        </p:nvSpPr>
        <p:spPr bwMode="auto">
          <a:xfrm>
            <a:off x="2209800" y="6019800"/>
            <a:ext cx="457200" cy="457200"/>
          </a:xfrm>
          <a:prstGeom prst="ellipse">
            <a:avLst/>
          </a:prstGeom>
          <a:solidFill>
            <a:schemeClr val="accent1"/>
          </a:solidFill>
          <a:ln w="38100">
            <a:solidFill>
              <a:srgbClr val="FF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800" dirty="0">
                <a:latin typeface="微软雅黑 Light" panose="020B0502040204020203" pitchFamily="34" charset="-122"/>
                <a:ea typeface="微软雅黑 Light" panose="020B0502040204020203" pitchFamily="34" charset="-122"/>
              </a:rPr>
              <a:t>2</a:t>
            </a:r>
          </a:p>
        </p:txBody>
      </p:sp>
      <p:sp>
        <p:nvSpPr>
          <p:cNvPr id="51220" name="Oval 20"/>
          <p:cNvSpPr>
            <a:spLocks noChangeArrowheads="1"/>
          </p:cNvSpPr>
          <p:nvPr/>
        </p:nvSpPr>
        <p:spPr bwMode="auto">
          <a:xfrm>
            <a:off x="6300788" y="6021388"/>
            <a:ext cx="457200" cy="457200"/>
          </a:xfrm>
          <a:prstGeom prst="ellipse">
            <a:avLst/>
          </a:prstGeom>
          <a:solidFill>
            <a:schemeClr val="accent1"/>
          </a:solidFill>
          <a:ln w="38100">
            <a:solidFill>
              <a:srgbClr val="FF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800" dirty="0">
                <a:latin typeface="微软雅黑 Light" panose="020B0502040204020203" pitchFamily="34" charset="-122"/>
                <a:ea typeface="微软雅黑 Light" panose="020B0502040204020203" pitchFamily="34" charset="-122"/>
              </a:rPr>
              <a:t>2</a:t>
            </a:r>
            <a:endParaRPr kumimoji="0" lang="en-US" altLang="zh-CN" sz="2400" dirty="0">
              <a:latin typeface="微软雅黑 Light" panose="020B0502040204020203" pitchFamily="34" charset="-122"/>
              <a:ea typeface="微软雅黑 Light" panose="020B0502040204020203" pitchFamily="34" charset="-122"/>
            </a:endParaRPr>
          </a:p>
        </p:txBody>
      </p:sp>
      <p:sp>
        <p:nvSpPr>
          <p:cNvPr id="51221" name="Oval 21"/>
          <p:cNvSpPr>
            <a:spLocks noChangeArrowheads="1"/>
          </p:cNvSpPr>
          <p:nvPr/>
        </p:nvSpPr>
        <p:spPr bwMode="auto">
          <a:xfrm>
            <a:off x="4191000" y="4648200"/>
            <a:ext cx="457200" cy="457200"/>
          </a:xfrm>
          <a:prstGeom prst="ellipse">
            <a:avLst/>
          </a:prstGeom>
          <a:solidFill>
            <a:schemeClr val="accent1"/>
          </a:solidFill>
          <a:ln w="38100">
            <a:solidFill>
              <a:srgbClr val="FF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800" dirty="0">
                <a:latin typeface="微软雅黑 Light" panose="020B0502040204020203" pitchFamily="34" charset="-122"/>
                <a:ea typeface="微软雅黑 Light" panose="020B0502040204020203" pitchFamily="34" charset="-122"/>
              </a:rPr>
              <a:t>2</a:t>
            </a:r>
            <a:endParaRPr kumimoji="0" lang="en-US" altLang="zh-CN" sz="2400" dirty="0">
              <a:latin typeface="微软雅黑 Light" panose="020B0502040204020203" pitchFamily="34" charset="-122"/>
              <a:ea typeface="微软雅黑 Light" panose="020B0502040204020203" pitchFamily="34" charset="-122"/>
            </a:endParaRPr>
          </a:p>
        </p:txBody>
      </p:sp>
      <p:sp>
        <p:nvSpPr>
          <p:cNvPr id="51222" name="Oval 22"/>
          <p:cNvSpPr>
            <a:spLocks noChangeArrowheads="1"/>
          </p:cNvSpPr>
          <p:nvPr/>
        </p:nvSpPr>
        <p:spPr bwMode="auto">
          <a:xfrm>
            <a:off x="4800600" y="5334000"/>
            <a:ext cx="457200" cy="457200"/>
          </a:xfrm>
          <a:prstGeom prst="ellipse">
            <a:avLst/>
          </a:prstGeom>
          <a:solidFill>
            <a:schemeClr val="accent1"/>
          </a:solidFill>
          <a:ln w="38100">
            <a:solidFill>
              <a:srgbClr val="FF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800" dirty="0">
                <a:latin typeface="微软雅黑 Light" panose="020B0502040204020203" pitchFamily="34" charset="-122"/>
                <a:ea typeface="微软雅黑 Light" panose="020B0502040204020203" pitchFamily="34" charset="-122"/>
              </a:rPr>
              <a:t>3</a:t>
            </a:r>
          </a:p>
        </p:txBody>
      </p:sp>
      <p:sp>
        <p:nvSpPr>
          <p:cNvPr id="51223" name="Oval 23"/>
          <p:cNvSpPr>
            <a:spLocks noChangeArrowheads="1"/>
          </p:cNvSpPr>
          <p:nvPr/>
        </p:nvSpPr>
        <p:spPr bwMode="auto">
          <a:xfrm>
            <a:off x="6248400" y="4648200"/>
            <a:ext cx="457200" cy="457200"/>
          </a:xfrm>
          <a:prstGeom prst="ellipse">
            <a:avLst/>
          </a:prstGeom>
          <a:solidFill>
            <a:schemeClr val="accent1"/>
          </a:solidFill>
          <a:ln w="38100">
            <a:solidFill>
              <a:srgbClr val="FF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800" dirty="0">
                <a:latin typeface="微软雅黑 Light" panose="020B0502040204020203" pitchFamily="34" charset="-122"/>
                <a:ea typeface="微软雅黑 Light" panose="020B0502040204020203" pitchFamily="34" charset="-122"/>
              </a:rPr>
              <a:t>3</a:t>
            </a:r>
          </a:p>
        </p:txBody>
      </p:sp>
      <p:sp>
        <p:nvSpPr>
          <p:cNvPr id="51224" name="Oval 24"/>
          <p:cNvSpPr>
            <a:spLocks noChangeArrowheads="1"/>
          </p:cNvSpPr>
          <p:nvPr/>
        </p:nvSpPr>
        <p:spPr bwMode="auto">
          <a:xfrm>
            <a:off x="7620000" y="5334000"/>
            <a:ext cx="457200" cy="457200"/>
          </a:xfrm>
          <a:prstGeom prst="ellipse">
            <a:avLst/>
          </a:prstGeom>
          <a:solidFill>
            <a:schemeClr val="accent1"/>
          </a:solidFill>
          <a:ln w="38100">
            <a:solidFill>
              <a:srgbClr val="FF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800" dirty="0">
                <a:latin typeface="微软雅黑 Light" panose="020B0502040204020203" pitchFamily="34" charset="-122"/>
                <a:ea typeface="微软雅黑 Light" panose="020B0502040204020203" pitchFamily="34" charset="-122"/>
              </a:rPr>
              <a:t>2</a:t>
            </a:r>
          </a:p>
        </p:txBody>
      </p:sp>
      <p:sp>
        <p:nvSpPr>
          <p:cNvPr id="51225" name="Oval 25"/>
          <p:cNvSpPr>
            <a:spLocks noChangeArrowheads="1"/>
          </p:cNvSpPr>
          <p:nvPr/>
        </p:nvSpPr>
        <p:spPr bwMode="auto">
          <a:xfrm>
            <a:off x="8153400" y="4648200"/>
            <a:ext cx="457200" cy="457200"/>
          </a:xfrm>
          <a:prstGeom prst="ellipse">
            <a:avLst/>
          </a:prstGeom>
          <a:solidFill>
            <a:schemeClr val="accent1"/>
          </a:solidFill>
          <a:ln w="38100">
            <a:solidFill>
              <a:srgbClr val="FF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800" dirty="0">
                <a:latin typeface="微软雅黑 Light" panose="020B0502040204020203" pitchFamily="34" charset="-122"/>
                <a:ea typeface="微软雅黑 Light" panose="020B0502040204020203" pitchFamily="34" charset="-122"/>
              </a:rPr>
              <a:t>3</a:t>
            </a:r>
          </a:p>
        </p:txBody>
      </p:sp>
    </p:spTree>
    <p:extLst>
      <p:ext uri="{BB962C8B-B14F-4D97-AF65-F5344CB8AC3E}">
        <p14:creationId xmlns:p14="http://schemas.microsoft.com/office/powerpoint/2010/main" val="21576626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0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0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0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0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0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2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2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2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2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2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2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2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2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2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2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2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2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2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2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1" grpId="0" animBg="1"/>
      <p:bldP spid="51212" grpId="0" animBg="1"/>
      <p:bldP spid="51213" grpId="0" animBg="1"/>
      <p:bldP spid="51214" grpId="0" animBg="1"/>
      <p:bldP spid="51215" grpId="0" animBg="1"/>
      <p:bldP spid="51216" grpId="0" animBg="1"/>
      <p:bldP spid="51217" grpId="0" animBg="1"/>
      <p:bldP spid="51218" grpId="0" animBg="1"/>
      <p:bldP spid="51219" grpId="0" animBg="1"/>
      <p:bldP spid="51220" grpId="0" animBg="1"/>
      <p:bldP spid="51221" grpId="0" animBg="1"/>
      <p:bldP spid="51222" grpId="0" animBg="1"/>
      <p:bldP spid="51223" grpId="0" animBg="1"/>
      <p:bldP spid="51224" grpId="0" animBg="1"/>
      <p:bldP spid="5122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90907" y="448056"/>
            <a:ext cx="5157839" cy="640080"/>
          </a:xfrm>
          <a:prstGeom prst="rect">
            <a:avLst/>
          </a:prstGeom>
        </p:spPr>
        <p:txBody>
          <a:bodyPr vert="horz" lIns="91440" tIns="45720" rIns="91440" bIns="45720" rtlCol="0" anchor="b" anchorCtr="0">
            <a:normAutofit/>
          </a:bodyPr>
          <a:lstStyle>
            <a:lvl1pPr algn="l" defTabSz="685800" rtl="0" eaLnBrk="1" latinLnBrk="0" hangingPunct="1">
              <a:spcBef>
                <a:spcPct val="0"/>
              </a:spcBef>
              <a:buNone/>
              <a:defRPr sz="3200" kern="1200">
                <a:solidFill>
                  <a:schemeClr val="bg2">
                    <a:lumMod val="25000"/>
                  </a:schemeClr>
                </a:solidFill>
                <a:latin typeface="+mj-lt"/>
                <a:ea typeface="+mj-ea"/>
                <a:cs typeface="+mj-cs"/>
              </a:defRPr>
            </a:lvl1pPr>
          </a:lstStyle>
          <a:p>
            <a:r>
              <a:rPr lang="zh-CN" altLang="en-US"/>
              <a:t>二叉排序树</a:t>
            </a:r>
            <a:endParaRPr lang="zh-CN" altLang="en-US" dirty="0"/>
          </a:p>
        </p:txBody>
      </p:sp>
      <p:sp>
        <p:nvSpPr>
          <p:cNvPr id="5" name="矩形 4"/>
          <p:cNvSpPr/>
          <p:nvPr/>
        </p:nvSpPr>
        <p:spPr>
          <a:xfrm>
            <a:off x="7153786" y="648300"/>
            <a:ext cx="1620957" cy="523220"/>
          </a:xfrm>
          <a:prstGeom prst="rect">
            <a:avLst/>
          </a:prstGeom>
        </p:spPr>
        <p:txBody>
          <a:bodyPr wrap="none">
            <a:spAutoFit/>
          </a:bodyPr>
          <a:lstStyle/>
          <a:p>
            <a:r>
              <a:rPr lang="zh-CN" altLang="en-US" sz="2800" dirty="0"/>
              <a:t>删除算法</a:t>
            </a:r>
          </a:p>
        </p:txBody>
      </p:sp>
      <p:sp>
        <p:nvSpPr>
          <p:cNvPr id="6" name="Text Box 6"/>
          <p:cNvSpPr txBox="1">
            <a:spLocks noChangeArrowheads="1"/>
          </p:cNvSpPr>
          <p:nvPr/>
        </p:nvSpPr>
        <p:spPr bwMode="auto">
          <a:xfrm>
            <a:off x="463550" y="1247800"/>
            <a:ext cx="868680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dirty="0">
                <a:solidFill>
                  <a:srgbClr val="A50021"/>
                </a:solidFill>
                <a:latin typeface="微软雅黑 Light" panose="020B0502040204020203" pitchFamily="34" charset="-122"/>
                <a:ea typeface="微软雅黑 Light" panose="020B0502040204020203" pitchFamily="34" charset="-122"/>
              </a:rPr>
              <a:t>    </a:t>
            </a:r>
            <a:r>
              <a:rPr lang="zh-CN" altLang="en-US" b="1" dirty="0">
                <a:solidFill>
                  <a:srgbClr val="A50021"/>
                </a:solidFill>
                <a:latin typeface="微软雅黑 Light" panose="020B0502040204020203" pitchFamily="34" charset="-122"/>
                <a:ea typeface="微软雅黑 Light" panose="020B0502040204020203" pitchFamily="34" charset="-122"/>
              </a:rPr>
              <a:t>和插入相反，删除在</a:t>
            </a:r>
            <a:r>
              <a:rPr lang="zh-CN" altLang="en-US" b="1" dirty="0">
                <a:solidFill>
                  <a:srgbClr val="FF0000"/>
                </a:solidFill>
                <a:latin typeface="微软雅黑 Light" panose="020B0502040204020203" pitchFamily="34" charset="-122"/>
                <a:ea typeface="微软雅黑 Light" panose="020B0502040204020203" pitchFamily="34" charset="-122"/>
              </a:rPr>
              <a:t>查找成功</a:t>
            </a:r>
            <a:r>
              <a:rPr lang="zh-CN" altLang="en-US" b="1" dirty="0">
                <a:solidFill>
                  <a:srgbClr val="A50021"/>
                </a:solidFill>
                <a:latin typeface="微软雅黑 Light" panose="020B0502040204020203" pitchFamily="34" charset="-122"/>
                <a:ea typeface="微软雅黑 Light" panose="020B0502040204020203" pitchFamily="34" charset="-122"/>
              </a:rPr>
              <a:t>之后进行，并且要求在删除二叉排序树上某个结点之后，</a:t>
            </a:r>
            <a:r>
              <a:rPr lang="zh-CN" altLang="en-US" b="1" dirty="0">
                <a:solidFill>
                  <a:srgbClr val="FF0000"/>
                </a:solidFill>
                <a:latin typeface="微软雅黑 Light" panose="020B0502040204020203" pitchFamily="34" charset="-122"/>
                <a:ea typeface="微软雅黑 Light" panose="020B0502040204020203" pitchFamily="34" charset="-122"/>
              </a:rPr>
              <a:t>仍然保持二叉排序树的特性</a:t>
            </a:r>
            <a:r>
              <a:rPr lang="zh-CN" altLang="en-US" b="1" dirty="0">
                <a:solidFill>
                  <a:srgbClr val="A50021"/>
                </a:solidFill>
                <a:latin typeface="微软雅黑 Light" panose="020B0502040204020203" pitchFamily="34" charset="-122"/>
                <a:ea typeface="微软雅黑 Light" panose="020B0502040204020203" pitchFamily="34" charset="-122"/>
              </a:rPr>
              <a:t>。</a:t>
            </a:r>
          </a:p>
        </p:txBody>
      </p:sp>
      <p:sp>
        <p:nvSpPr>
          <p:cNvPr id="7" name="Rectangle 8"/>
          <p:cNvSpPr>
            <a:spLocks noChangeArrowheads="1"/>
          </p:cNvSpPr>
          <p:nvPr/>
        </p:nvSpPr>
        <p:spPr bwMode="auto">
          <a:xfrm>
            <a:off x="463550" y="3355975"/>
            <a:ext cx="842486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b="1" dirty="0">
                <a:solidFill>
                  <a:srgbClr val="008080"/>
                </a:solidFill>
                <a:latin typeface="微软雅黑 Light" panose="020B0502040204020203" pitchFamily="34" charset="-122"/>
                <a:ea typeface="微软雅黑 Light" panose="020B0502040204020203" pitchFamily="34" charset="-122"/>
              </a:rPr>
              <a:t>在二叉排序树中删除一个结点时，</a:t>
            </a:r>
            <a:r>
              <a:rPr lang="zh-CN" altLang="en-US" b="1" dirty="0">
                <a:solidFill>
                  <a:srgbClr val="0000FF"/>
                </a:solidFill>
                <a:latin typeface="微软雅黑 Light" panose="020B0502040204020203" pitchFamily="34" charset="-122"/>
                <a:ea typeface="微软雅黑 Light" panose="020B0502040204020203" pitchFamily="34" charset="-122"/>
              </a:rPr>
              <a:t>必须将因删除结点而断开的二叉链表重新链接起来，同时确保二叉排序树的性质不会失去。</a:t>
            </a:r>
          </a:p>
          <a:p>
            <a:pPr eaLnBrk="1" hangingPunct="1">
              <a:spcBef>
                <a:spcPct val="0"/>
              </a:spcBef>
              <a:buFontTx/>
              <a:buNone/>
            </a:pPr>
            <a:endParaRPr lang="zh-CN" altLang="en-US" b="1" dirty="0">
              <a:solidFill>
                <a:srgbClr val="0000FF"/>
              </a:solidFill>
              <a:latin typeface="微软雅黑 Light" panose="020B0502040204020203" pitchFamily="34" charset="-122"/>
              <a:ea typeface="微软雅黑 Light" panose="020B0502040204020203" pitchFamily="34" charset="-122"/>
            </a:endParaRPr>
          </a:p>
          <a:p>
            <a:pPr eaLnBrk="1" hangingPunct="1">
              <a:spcBef>
                <a:spcPct val="0"/>
              </a:spcBef>
            </a:pPr>
            <a:r>
              <a:rPr lang="zh-CN" altLang="en-US" b="1" dirty="0">
                <a:solidFill>
                  <a:srgbClr val="008080"/>
                </a:solidFill>
                <a:latin typeface="微软雅黑 Light" panose="020B0502040204020203" pitchFamily="34" charset="-122"/>
                <a:ea typeface="微软雅黑 Light" panose="020B0502040204020203" pitchFamily="34" charset="-122"/>
              </a:rPr>
              <a:t>为保证在执行删除后，树的搜索性能不至于降低，还</a:t>
            </a:r>
            <a:r>
              <a:rPr lang="zh-CN" altLang="en-US" b="1" dirty="0">
                <a:solidFill>
                  <a:srgbClr val="0000FF"/>
                </a:solidFill>
                <a:latin typeface="微软雅黑 Light" panose="020B0502040204020203" pitchFamily="34" charset="-122"/>
                <a:ea typeface="微软雅黑 Light" panose="020B0502040204020203" pitchFamily="34" charset="-122"/>
              </a:rPr>
              <a:t>需要防止重新链接后树的高度增加</a:t>
            </a:r>
          </a:p>
        </p:txBody>
      </p:sp>
    </p:spTree>
    <p:extLst>
      <p:ext uri="{BB962C8B-B14F-4D97-AF65-F5344CB8AC3E}">
        <p14:creationId xmlns:p14="http://schemas.microsoft.com/office/powerpoint/2010/main" val="4008174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 y="2543175"/>
            <a:ext cx="8624888"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indent="0" eaLnBrk="1" hangingPunct="1">
              <a:buNone/>
            </a:pPr>
            <a:r>
              <a:rPr lang="zh-CN" altLang="en-US" b="1" dirty="0">
                <a:latin typeface="微软雅黑 Light" panose="020B0502040204020203" pitchFamily="34" charset="-122"/>
                <a:ea typeface="微软雅黑 Light" panose="020B0502040204020203" pitchFamily="34" charset="-122"/>
              </a:rPr>
              <a:t>（</a:t>
            </a:r>
            <a:r>
              <a:rPr lang="en-US" altLang="zh-CN" b="1" dirty="0">
                <a:latin typeface="微软雅黑 Light" panose="020B0502040204020203" pitchFamily="34" charset="-122"/>
                <a:ea typeface="微软雅黑 Light" panose="020B0502040204020203" pitchFamily="34" charset="-122"/>
              </a:rPr>
              <a:t>1</a:t>
            </a:r>
            <a:r>
              <a:rPr lang="zh-CN" altLang="en-US" b="1" dirty="0">
                <a:latin typeface="微软雅黑 Light" panose="020B0502040204020203" pitchFamily="34" charset="-122"/>
                <a:ea typeface="微软雅黑 Light" panose="020B0502040204020203" pitchFamily="34" charset="-122"/>
              </a:rPr>
              <a:t>）被删除的结点</a:t>
            </a:r>
            <a:r>
              <a:rPr lang="zh-CN" altLang="en-US" b="1" dirty="0">
                <a:solidFill>
                  <a:srgbClr val="0000FF"/>
                </a:solidFill>
                <a:latin typeface="微软雅黑 Light" panose="020B0502040204020203" pitchFamily="34" charset="-122"/>
                <a:ea typeface="微软雅黑 Light" panose="020B0502040204020203" pitchFamily="34" charset="-122"/>
              </a:rPr>
              <a:t>是叶子</a:t>
            </a:r>
            <a:r>
              <a:rPr lang="zh-CN" altLang="en-US" b="1" dirty="0">
                <a:latin typeface="微软雅黑 Light" panose="020B0502040204020203" pitchFamily="34" charset="-122"/>
                <a:ea typeface="微软雅黑 Light" panose="020B0502040204020203" pitchFamily="34" charset="-122"/>
              </a:rPr>
              <a:t>；</a:t>
            </a:r>
          </a:p>
          <a:p>
            <a:pPr marL="0" indent="0" eaLnBrk="1" hangingPunct="1">
              <a:buNone/>
            </a:pPr>
            <a:r>
              <a:rPr lang="zh-CN" altLang="en-US" b="1" dirty="0">
                <a:latin typeface="微软雅黑 Light" panose="020B0502040204020203" pitchFamily="34" charset="-122"/>
                <a:ea typeface="微软雅黑 Light" panose="020B0502040204020203" pitchFamily="34" charset="-122"/>
              </a:rPr>
              <a:t>（</a:t>
            </a:r>
            <a:r>
              <a:rPr lang="en-US" altLang="zh-CN" b="1" dirty="0">
                <a:latin typeface="微软雅黑 Light" panose="020B0502040204020203" pitchFamily="34" charset="-122"/>
                <a:ea typeface="微软雅黑 Light" panose="020B0502040204020203" pitchFamily="34" charset="-122"/>
              </a:rPr>
              <a:t>2</a:t>
            </a:r>
            <a:r>
              <a:rPr lang="zh-CN" altLang="en-US" b="1" dirty="0">
                <a:latin typeface="微软雅黑 Light" panose="020B0502040204020203" pitchFamily="34" charset="-122"/>
                <a:ea typeface="微软雅黑 Light" panose="020B0502040204020203" pitchFamily="34" charset="-122"/>
              </a:rPr>
              <a:t>）被删除的结点</a:t>
            </a:r>
            <a:r>
              <a:rPr lang="zh-CN" altLang="en-US" b="1" dirty="0">
                <a:solidFill>
                  <a:srgbClr val="0000FF"/>
                </a:solidFill>
                <a:latin typeface="微软雅黑 Light" panose="020B0502040204020203" pitchFamily="34" charset="-122"/>
                <a:ea typeface="微软雅黑 Light" panose="020B0502040204020203" pitchFamily="34" charset="-122"/>
              </a:rPr>
              <a:t>只有左子树</a:t>
            </a:r>
            <a:r>
              <a:rPr lang="zh-CN" altLang="en-US" b="1" dirty="0">
                <a:latin typeface="微软雅黑 Light" panose="020B0502040204020203" pitchFamily="34" charset="-122"/>
                <a:ea typeface="微软雅黑 Light" panose="020B0502040204020203" pitchFamily="34" charset="-122"/>
              </a:rPr>
              <a:t>或者</a:t>
            </a:r>
            <a:r>
              <a:rPr lang="zh-CN" altLang="en-US" b="1" dirty="0">
                <a:solidFill>
                  <a:srgbClr val="0000FF"/>
                </a:solidFill>
                <a:latin typeface="微软雅黑 Light" panose="020B0502040204020203" pitchFamily="34" charset="-122"/>
                <a:ea typeface="微软雅黑 Light" panose="020B0502040204020203" pitchFamily="34" charset="-122"/>
              </a:rPr>
              <a:t>只有右子树</a:t>
            </a:r>
            <a:r>
              <a:rPr lang="zh-CN" altLang="en-US" b="1" dirty="0">
                <a:latin typeface="微软雅黑 Light" panose="020B0502040204020203" pitchFamily="34" charset="-122"/>
                <a:ea typeface="微软雅黑 Light" panose="020B0502040204020203" pitchFamily="34" charset="-122"/>
              </a:rPr>
              <a:t>；</a:t>
            </a:r>
          </a:p>
          <a:p>
            <a:pPr marL="0" indent="0" eaLnBrk="1" hangingPunct="1">
              <a:buNone/>
            </a:pPr>
            <a:r>
              <a:rPr lang="zh-CN" altLang="en-US" b="1" dirty="0">
                <a:latin typeface="微软雅黑 Light" panose="020B0502040204020203" pitchFamily="34" charset="-122"/>
                <a:ea typeface="微软雅黑 Light" panose="020B0502040204020203" pitchFamily="34" charset="-122"/>
              </a:rPr>
              <a:t>（</a:t>
            </a:r>
            <a:r>
              <a:rPr lang="en-US" altLang="zh-CN" b="1" dirty="0">
                <a:latin typeface="微软雅黑 Light" panose="020B0502040204020203" pitchFamily="34" charset="-122"/>
                <a:ea typeface="微软雅黑 Light" panose="020B0502040204020203" pitchFamily="34" charset="-122"/>
              </a:rPr>
              <a:t>3</a:t>
            </a:r>
            <a:r>
              <a:rPr lang="zh-CN" altLang="en-US" b="1" dirty="0">
                <a:latin typeface="微软雅黑 Light" panose="020B0502040204020203" pitchFamily="34" charset="-122"/>
                <a:ea typeface="微软雅黑 Light" panose="020B0502040204020203" pitchFamily="34" charset="-122"/>
              </a:rPr>
              <a:t>）被删除的结点</a:t>
            </a:r>
            <a:r>
              <a:rPr lang="zh-CN" altLang="en-US" b="1" dirty="0">
                <a:solidFill>
                  <a:srgbClr val="0000FF"/>
                </a:solidFill>
                <a:latin typeface="微软雅黑 Light" panose="020B0502040204020203" pitchFamily="34" charset="-122"/>
                <a:ea typeface="微软雅黑 Light" panose="020B0502040204020203" pitchFamily="34" charset="-122"/>
              </a:rPr>
              <a:t>既有左子树，也有右子树</a:t>
            </a:r>
            <a:r>
              <a:rPr lang="zh-CN" altLang="en-US" b="1" dirty="0">
                <a:latin typeface="微软雅黑 Light" panose="020B0502040204020203" pitchFamily="34" charset="-122"/>
                <a:ea typeface="微软雅黑 Light" panose="020B0502040204020203" pitchFamily="34" charset="-122"/>
              </a:rPr>
              <a:t>。</a:t>
            </a:r>
          </a:p>
        </p:txBody>
      </p:sp>
      <p:sp>
        <p:nvSpPr>
          <p:cNvPr id="5" name="标题 1"/>
          <p:cNvSpPr txBox="1">
            <a:spLocks/>
          </p:cNvSpPr>
          <p:nvPr/>
        </p:nvSpPr>
        <p:spPr>
          <a:xfrm>
            <a:off x="390907" y="448056"/>
            <a:ext cx="5157839" cy="640080"/>
          </a:xfrm>
          <a:prstGeom prst="rect">
            <a:avLst/>
          </a:prstGeom>
        </p:spPr>
        <p:txBody>
          <a:bodyPr vert="horz" lIns="91440" tIns="45720" rIns="91440" bIns="45720" rtlCol="0" anchor="b" anchorCtr="0">
            <a:normAutofit/>
          </a:bodyPr>
          <a:lstStyle>
            <a:lvl1pPr algn="l" defTabSz="685800" rtl="0" eaLnBrk="1" latinLnBrk="0" hangingPunct="1">
              <a:spcBef>
                <a:spcPct val="0"/>
              </a:spcBef>
              <a:buNone/>
              <a:defRPr sz="3200" kern="1200">
                <a:solidFill>
                  <a:schemeClr val="bg2">
                    <a:lumMod val="25000"/>
                  </a:schemeClr>
                </a:solidFill>
                <a:latin typeface="+mj-lt"/>
                <a:ea typeface="+mj-ea"/>
                <a:cs typeface="+mj-cs"/>
              </a:defRPr>
            </a:lvl1pPr>
          </a:lstStyle>
          <a:p>
            <a:r>
              <a:rPr lang="zh-CN" altLang="en-US"/>
              <a:t>二叉排序树</a:t>
            </a:r>
            <a:endParaRPr lang="zh-CN" altLang="en-US" dirty="0"/>
          </a:p>
        </p:txBody>
      </p:sp>
      <p:sp>
        <p:nvSpPr>
          <p:cNvPr id="6" name="矩形 5"/>
          <p:cNvSpPr/>
          <p:nvPr/>
        </p:nvSpPr>
        <p:spPr>
          <a:xfrm>
            <a:off x="7153786" y="648300"/>
            <a:ext cx="1620957" cy="523220"/>
          </a:xfrm>
          <a:prstGeom prst="rect">
            <a:avLst/>
          </a:prstGeom>
        </p:spPr>
        <p:txBody>
          <a:bodyPr wrap="none">
            <a:spAutoFit/>
          </a:bodyPr>
          <a:lstStyle/>
          <a:p>
            <a:r>
              <a:rPr lang="zh-CN" altLang="en-US" sz="2800" dirty="0"/>
              <a:t>删除算法</a:t>
            </a:r>
          </a:p>
        </p:txBody>
      </p:sp>
      <p:sp>
        <p:nvSpPr>
          <p:cNvPr id="7" name="Text Box 4"/>
          <p:cNvSpPr txBox="1">
            <a:spLocks noChangeArrowheads="1"/>
          </p:cNvSpPr>
          <p:nvPr/>
        </p:nvSpPr>
        <p:spPr bwMode="auto">
          <a:xfrm>
            <a:off x="253679" y="1564960"/>
            <a:ext cx="38779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latin typeface="微软雅黑 Light" panose="020B0502040204020203" pitchFamily="34" charset="-122"/>
                <a:ea typeface="微软雅黑 Light" panose="020B0502040204020203" pitchFamily="34" charset="-122"/>
              </a:rPr>
              <a:t>可分</a:t>
            </a:r>
            <a:r>
              <a:rPr lang="zh-CN" altLang="en-US" dirty="0">
                <a:solidFill>
                  <a:srgbClr val="0000FF"/>
                </a:solidFill>
                <a:latin typeface="微软雅黑 Light" panose="020B0502040204020203" pitchFamily="34" charset="-122"/>
                <a:ea typeface="微软雅黑 Light" panose="020B0502040204020203" pitchFamily="34" charset="-122"/>
              </a:rPr>
              <a:t>三种情况</a:t>
            </a:r>
            <a:r>
              <a:rPr lang="zh-CN" altLang="en-US" dirty="0">
                <a:latin typeface="微软雅黑 Light" panose="020B0502040204020203" pitchFamily="34" charset="-122"/>
                <a:ea typeface="微软雅黑 Light" panose="020B0502040204020203" pitchFamily="34" charset="-122"/>
              </a:rPr>
              <a:t>讨论：</a:t>
            </a:r>
            <a:endParaRPr lang="zh-CN" altLang="en-US" sz="3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92347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500"/>
                                        <p:tgtEl>
                                          <p:spTgt spid="4">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left)">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advAuto="0"/>
      <p:bldP spid="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Oval 1026"/>
          <p:cNvSpPr>
            <a:spLocks noChangeArrowheads="1"/>
          </p:cNvSpPr>
          <p:nvPr/>
        </p:nvSpPr>
        <p:spPr bwMode="auto">
          <a:xfrm>
            <a:off x="3200400" y="16764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50</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4563" name="Oval 1027"/>
          <p:cNvSpPr>
            <a:spLocks noChangeArrowheads="1"/>
          </p:cNvSpPr>
          <p:nvPr/>
        </p:nvSpPr>
        <p:spPr bwMode="auto">
          <a:xfrm>
            <a:off x="1752600" y="22098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30</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4564" name="Oval 1028"/>
          <p:cNvSpPr>
            <a:spLocks noChangeArrowheads="1"/>
          </p:cNvSpPr>
          <p:nvPr/>
        </p:nvSpPr>
        <p:spPr bwMode="auto">
          <a:xfrm>
            <a:off x="4648200" y="22098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80</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4565" name="Oval 1029"/>
          <p:cNvSpPr>
            <a:spLocks noChangeArrowheads="1"/>
          </p:cNvSpPr>
          <p:nvPr/>
        </p:nvSpPr>
        <p:spPr bwMode="auto">
          <a:xfrm>
            <a:off x="609600" y="28956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20</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4566" name="Oval 1030"/>
          <p:cNvSpPr>
            <a:spLocks noChangeArrowheads="1"/>
          </p:cNvSpPr>
          <p:nvPr/>
        </p:nvSpPr>
        <p:spPr bwMode="auto">
          <a:xfrm>
            <a:off x="5791200" y="28956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90</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4568" name="Oval 1032"/>
          <p:cNvSpPr>
            <a:spLocks noChangeArrowheads="1"/>
          </p:cNvSpPr>
          <p:nvPr/>
        </p:nvSpPr>
        <p:spPr bwMode="auto">
          <a:xfrm>
            <a:off x="4953000" y="37338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85</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4569" name="Oval 1033"/>
          <p:cNvSpPr>
            <a:spLocks noChangeArrowheads="1"/>
          </p:cNvSpPr>
          <p:nvPr/>
        </p:nvSpPr>
        <p:spPr bwMode="auto">
          <a:xfrm>
            <a:off x="2895600" y="28956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40</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4570" name="Oval 1034"/>
          <p:cNvSpPr>
            <a:spLocks noChangeArrowheads="1"/>
          </p:cNvSpPr>
          <p:nvPr/>
        </p:nvSpPr>
        <p:spPr bwMode="auto">
          <a:xfrm>
            <a:off x="1981200" y="37338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35</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4573" name="Oval 1037"/>
          <p:cNvSpPr>
            <a:spLocks noChangeArrowheads="1"/>
          </p:cNvSpPr>
          <p:nvPr/>
        </p:nvSpPr>
        <p:spPr bwMode="auto">
          <a:xfrm>
            <a:off x="6248400" y="45720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88</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4574" name="Line 1038"/>
          <p:cNvSpPr>
            <a:spLocks noChangeShapeType="1"/>
          </p:cNvSpPr>
          <p:nvPr/>
        </p:nvSpPr>
        <p:spPr bwMode="auto">
          <a:xfrm flipH="1">
            <a:off x="2362200" y="1981200"/>
            <a:ext cx="838200" cy="3810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4575" name="Line 1039"/>
          <p:cNvSpPr>
            <a:spLocks noChangeShapeType="1"/>
          </p:cNvSpPr>
          <p:nvPr/>
        </p:nvSpPr>
        <p:spPr bwMode="auto">
          <a:xfrm flipH="1">
            <a:off x="1219200" y="2667000"/>
            <a:ext cx="533400" cy="304800"/>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4576" name="Line 1040"/>
          <p:cNvSpPr>
            <a:spLocks noChangeShapeType="1"/>
          </p:cNvSpPr>
          <p:nvPr/>
        </p:nvSpPr>
        <p:spPr bwMode="auto">
          <a:xfrm>
            <a:off x="3886200" y="1981200"/>
            <a:ext cx="762000" cy="3810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4577" name="Line 1041"/>
          <p:cNvSpPr>
            <a:spLocks noChangeShapeType="1"/>
          </p:cNvSpPr>
          <p:nvPr/>
        </p:nvSpPr>
        <p:spPr bwMode="auto">
          <a:xfrm>
            <a:off x="2362200" y="2590800"/>
            <a:ext cx="609600" cy="3810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4581" name="Line 1045"/>
          <p:cNvSpPr>
            <a:spLocks noChangeShapeType="1"/>
          </p:cNvSpPr>
          <p:nvPr/>
        </p:nvSpPr>
        <p:spPr bwMode="auto">
          <a:xfrm flipH="1">
            <a:off x="2438400" y="3352800"/>
            <a:ext cx="533400" cy="3810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4582" name="Line 1046"/>
          <p:cNvSpPr>
            <a:spLocks noChangeShapeType="1"/>
          </p:cNvSpPr>
          <p:nvPr/>
        </p:nvSpPr>
        <p:spPr bwMode="auto">
          <a:xfrm>
            <a:off x="5257800" y="2667000"/>
            <a:ext cx="609600" cy="3048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4583" name="Line 1047"/>
          <p:cNvSpPr>
            <a:spLocks noChangeShapeType="1"/>
          </p:cNvSpPr>
          <p:nvPr/>
        </p:nvSpPr>
        <p:spPr bwMode="auto">
          <a:xfrm flipH="1">
            <a:off x="5410200" y="3429000"/>
            <a:ext cx="533400" cy="3810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4584" name="Line 1048"/>
          <p:cNvSpPr>
            <a:spLocks noChangeShapeType="1"/>
          </p:cNvSpPr>
          <p:nvPr/>
        </p:nvSpPr>
        <p:spPr bwMode="auto">
          <a:xfrm>
            <a:off x="5562600" y="4191000"/>
            <a:ext cx="762000" cy="4572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4586" name="Oval 1050"/>
          <p:cNvSpPr>
            <a:spLocks noChangeArrowheads="1"/>
          </p:cNvSpPr>
          <p:nvPr/>
        </p:nvSpPr>
        <p:spPr bwMode="auto">
          <a:xfrm>
            <a:off x="990600" y="45720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32</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4587" name="Line 1051"/>
          <p:cNvSpPr>
            <a:spLocks noChangeShapeType="1"/>
          </p:cNvSpPr>
          <p:nvPr/>
        </p:nvSpPr>
        <p:spPr bwMode="auto">
          <a:xfrm flipH="1">
            <a:off x="1447800" y="4114800"/>
            <a:ext cx="609600" cy="4572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4588" name="Rectangle 1052"/>
          <p:cNvSpPr>
            <a:spLocks noChangeArrowheads="1"/>
          </p:cNvSpPr>
          <p:nvPr/>
        </p:nvSpPr>
        <p:spPr bwMode="auto">
          <a:xfrm>
            <a:off x="76200" y="155575"/>
            <a:ext cx="6369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a:t>
            </a:r>
            <a:r>
              <a:rPr kumimoji="1" lang="en-US" altLang="zh-CN" sz="36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1</a:t>
            </a:r>
            <a:r>
              <a:rPr kumimoji="1" lang="zh-CN" altLang="en-US" sz="36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）被删除的结点是</a:t>
            </a:r>
            <a:r>
              <a:rPr kumimoji="1" lang="zh-CN" altLang="en-US" sz="36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叶子结点</a:t>
            </a:r>
            <a:endParaRPr kumimoji="1" lang="zh-CN" altLang="en-US" sz="2400" b="0"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endParaRPr>
          </a:p>
        </p:txBody>
      </p:sp>
      <p:sp useBgFill="1">
        <p:nvSpPr>
          <p:cNvPr id="194590" name="Rectangle 1054"/>
          <p:cNvSpPr>
            <a:spLocks noChangeArrowheads="1"/>
          </p:cNvSpPr>
          <p:nvPr/>
        </p:nvSpPr>
        <p:spPr bwMode="auto">
          <a:xfrm>
            <a:off x="457200" y="2590800"/>
            <a:ext cx="1295400" cy="1219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useBgFill="1">
        <p:nvSpPr>
          <p:cNvPr id="194591" name="Rectangle 1055"/>
          <p:cNvSpPr>
            <a:spLocks noChangeArrowheads="1"/>
          </p:cNvSpPr>
          <p:nvPr/>
        </p:nvSpPr>
        <p:spPr bwMode="auto">
          <a:xfrm>
            <a:off x="5562600" y="4191000"/>
            <a:ext cx="1447800" cy="9906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4592" name="Text Box 1056"/>
          <p:cNvSpPr txBox="1">
            <a:spLocks noChangeArrowheads="1"/>
          </p:cNvSpPr>
          <p:nvPr/>
        </p:nvSpPr>
        <p:spPr bwMode="auto">
          <a:xfrm>
            <a:off x="288925" y="882650"/>
            <a:ext cx="1257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微软雅黑 Light" panose="020B0502040204020203" pitchFamily="34" charset="-122"/>
                <a:ea typeface="微软雅黑 Light" panose="020B0502040204020203" pitchFamily="34" charset="-122"/>
                <a:cs typeface="+mn-cs"/>
              </a:rPr>
              <a:t>例如</a:t>
            </a:r>
            <a:r>
              <a:rPr kumimoji="1" lang="en-US" altLang="zh-CN" sz="3600" b="1" i="0" u="none" strike="noStrike" kern="1200" cap="none" spc="0" normalizeH="0" baseline="0" noProof="0" dirty="0">
                <a:ln>
                  <a:noFill/>
                </a:ln>
                <a:solidFill>
                  <a:srgbClr val="3333FF"/>
                </a:solidFill>
                <a:effectLst/>
                <a:uLnTx/>
                <a:uFillTx/>
                <a:latin typeface="微软雅黑 Light" panose="020B0502040204020203" pitchFamily="34" charset="-122"/>
                <a:ea typeface="微软雅黑 Light" panose="020B0502040204020203" pitchFamily="34" charset="-122"/>
                <a:cs typeface="+mn-cs"/>
              </a:rPr>
              <a:t>:</a:t>
            </a:r>
            <a:endParaRPr kumimoji="1" lang="en-US" altLang="zh-CN" sz="36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4593" name="Text Box 1057"/>
          <p:cNvSpPr txBox="1">
            <a:spLocks noChangeArrowheads="1"/>
          </p:cNvSpPr>
          <p:nvPr/>
        </p:nvSpPr>
        <p:spPr bwMode="auto">
          <a:xfrm>
            <a:off x="5241925" y="958850"/>
            <a:ext cx="36102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微软雅黑 Light" panose="020B0502040204020203" pitchFamily="34" charset="-122"/>
                <a:ea typeface="微软雅黑 Light" panose="020B0502040204020203" pitchFamily="34" charset="-122"/>
                <a:cs typeface="+mn-cs"/>
              </a:rPr>
              <a:t>被删关键字 </a:t>
            </a:r>
            <a:r>
              <a:rPr kumimoji="1" lang="en-US" altLang="zh-CN" sz="3600" b="1" i="0" u="none" strike="noStrike" kern="1200" cap="none" spc="0" normalizeH="0" baseline="0" noProof="0" dirty="0">
                <a:ln>
                  <a:noFill/>
                </a:ln>
                <a:solidFill>
                  <a:srgbClr val="3333FF"/>
                </a:solidFill>
                <a:effectLst/>
                <a:uLnTx/>
                <a:uFillTx/>
                <a:latin typeface="微软雅黑 Light" panose="020B0502040204020203" pitchFamily="34" charset="-122"/>
                <a:ea typeface="微软雅黑 Light" panose="020B0502040204020203" pitchFamily="34" charset="-122"/>
                <a:cs typeface="+mn-cs"/>
              </a:rPr>
              <a:t>= 20</a:t>
            </a:r>
            <a:endParaRPr kumimoji="1" lang="en-US" altLang="zh-CN" sz="36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4595" name="Text Box 1059"/>
          <p:cNvSpPr txBox="1">
            <a:spLocks noChangeArrowheads="1"/>
          </p:cNvSpPr>
          <p:nvPr/>
        </p:nvSpPr>
        <p:spPr bwMode="auto">
          <a:xfrm>
            <a:off x="441325" y="5578475"/>
            <a:ext cx="79047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其双亲结点中相应指针域的值改为“空”</a:t>
            </a:r>
            <a:endParaRPr kumimoji="1" lang="zh-CN" altLang="en-US" sz="36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4596" name="Freeform 1060"/>
          <p:cNvSpPr>
            <a:spLocks/>
          </p:cNvSpPr>
          <p:nvPr/>
        </p:nvSpPr>
        <p:spPr bwMode="auto">
          <a:xfrm>
            <a:off x="3505200" y="914400"/>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 name="T12" fmla="*/ 0 w 672"/>
              <a:gd name="T13" fmla="*/ 0 h 480"/>
              <a:gd name="T14" fmla="*/ 672 w 672"/>
              <a:gd name="T15" fmla="*/ 480 h 480"/>
            </a:gdLst>
            <a:ahLst/>
            <a:cxnLst>
              <a:cxn ang="T8">
                <a:pos x="T0" y="T1"/>
              </a:cxn>
              <a:cxn ang="T9">
                <a:pos x="T2" y="T3"/>
              </a:cxn>
              <a:cxn ang="T10">
                <a:pos x="T4" y="T5"/>
              </a:cxn>
              <a:cxn ang="T11">
                <a:pos x="T6" y="T7"/>
              </a:cxn>
            </a:cxnLst>
            <a:rect l="T12" t="T13" r="T14" b="T15"/>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61235547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4588"/>
                                        </p:tgtEl>
                                        <p:attrNameLst>
                                          <p:attrName>style.visibility</p:attrName>
                                        </p:attrNameLst>
                                      </p:cBhvr>
                                      <p:to>
                                        <p:strVal val="visible"/>
                                      </p:to>
                                    </p:set>
                                    <p:anim calcmode="lin" valueType="num">
                                      <p:cBhvr additive="base">
                                        <p:cTn id="7" dur="500" fill="hold"/>
                                        <p:tgtEl>
                                          <p:spTgt spid="194588"/>
                                        </p:tgtEl>
                                        <p:attrNameLst>
                                          <p:attrName>ppt_x</p:attrName>
                                        </p:attrNameLst>
                                      </p:cBhvr>
                                      <p:tavLst>
                                        <p:tav tm="0">
                                          <p:val>
                                            <p:strVal val="0-#ppt_w/2"/>
                                          </p:val>
                                        </p:tav>
                                        <p:tav tm="100000">
                                          <p:val>
                                            <p:strVal val="#ppt_x"/>
                                          </p:val>
                                        </p:tav>
                                      </p:tavLst>
                                    </p:anim>
                                    <p:anim calcmode="lin" valueType="num">
                                      <p:cBhvr additive="base">
                                        <p:cTn id="8" dur="500" fill="hold"/>
                                        <p:tgtEl>
                                          <p:spTgt spid="1945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592"/>
                                        </p:tgtEl>
                                        <p:attrNameLst>
                                          <p:attrName>style.visibility</p:attrName>
                                        </p:attrNameLst>
                                      </p:cBhvr>
                                      <p:to>
                                        <p:strVal val="visible"/>
                                      </p:to>
                                    </p:set>
                                    <p:anim calcmode="lin" valueType="num">
                                      <p:cBhvr additive="base">
                                        <p:cTn id="13" dur="500" fill="hold"/>
                                        <p:tgtEl>
                                          <p:spTgt spid="194592"/>
                                        </p:tgtEl>
                                        <p:attrNameLst>
                                          <p:attrName>ppt_x</p:attrName>
                                        </p:attrNameLst>
                                      </p:cBhvr>
                                      <p:tavLst>
                                        <p:tav tm="0">
                                          <p:val>
                                            <p:strVal val="0-#ppt_w/2"/>
                                          </p:val>
                                        </p:tav>
                                        <p:tav tm="100000">
                                          <p:val>
                                            <p:strVal val="#ppt_x"/>
                                          </p:val>
                                        </p:tav>
                                      </p:tavLst>
                                    </p:anim>
                                    <p:anim calcmode="lin" valueType="num">
                                      <p:cBhvr additive="base">
                                        <p:cTn id="14" dur="500" fill="hold"/>
                                        <p:tgtEl>
                                          <p:spTgt spid="19459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194596"/>
                                        </p:tgtEl>
                                        <p:attrNameLst>
                                          <p:attrName>style.visibility</p:attrName>
                                        </p:attrNameLst>
                                      </p:cBhvr>
                                      <p:to>
                                        <p:strVal val="visible"/>
                                      </p:to>
                                    </p:set>
                                    <p:animEffect transition="in" filter="wipe(up)">
                                      <p:cBhvr>
                                        <p:cTn id="19" dur="3000"/>
                                        <p:tgtEl>
                                          <p:spTgt spid="194596"/>
                                        </p:tgtEl>
                                      </p:cBhvr>
                                    </p:animEffect>
                                  </p:childTnLst>
                                </p:cTn>
                              </p:par>
                            </p:childTnLst>
                          </p:cTn>
                        </p:par>
                        <p:par>
                          <p:cTn id="20" fill="hold" nodeType="afterGroup">
                            <p:stCondLst>
                              <p:cond delay="3000"/>
                            </p:stCondLst>
                            <p:childTnLst>
                              <p:par>
                                <p:cTn id="21" presetID="12" presetClass="entr" presetSubtype="1" fill="hold" grpId="0" nodeType="afterEffect">
                                  <p:stCondLst>
                                    <p:cond delay="0"/>
                                  </p:stCondLst>
                                  <p:childTnLst>
                                    <p:set>
                                      <p:cBhvr>
                                        <p:cTn id="22" dur="1" fill="hold">
                                          <p:stCondLst>
                                            <p:cond delay="0"/>
                                          </p:stCondLst>
                                        </p:cTn>
                                        <p:tgtEl>
                                          <p:spTgt spid="194562"/>
                                        </p:tgtEl>
                                        <p:attrNameLst>
                                          <p:attrName>style.visibility</p:attrName>
                                        </p:attrNameLst>
                                      </p:cBhvr>
                                      <p:to>
                                        <p:strVal val="visible"/>
                                      </p:to>
                                    </p:set>
                                    <p:animEffect transition="in" filter="slide(fromTop)">
                                      <p:cBhvr>
                                        <p:cTn id="23" dur="2000"/>
                                        <p:tgtEl>
                                          <p:spTgt spid="194562"/>
                                        </p:tgtEl>
                                      </p:cBhvr>
                                    </p:animEffect>
                                  </p:childTnLst>
                                </p:cTn>
                              </p:par>
                            </p:childTnLst>
                          </p:cTn>
                        </p:par>
                        <p:par>
                          <p:cTn id="24" fill="hold" nodeType="afterGroup">
                            <p:stCondLst>
                              <p:cond delay="5000"/>
                            </p:stCondLst>
                            <p:childTnLst>
                              <p:par>
                                <p:cTn id="25" presetID="1" presetClass="entr" presetSubtype="0" fill="hold" grpId="0" nodeType="afterEffect">
                                  <p:stCondLst>
                                    <p:cond delay="0"/>
                                  </p:stCondLst>
                                  <p:childTnLst>
                                    <p:set>
                                      <p:cBhvr>
                                        <p:cTn id="26" dur="1" fill="hold">
                                          <p:stCondLst>
                                            <p:cond delay="499"/>
                                          </p:stCondLst>
                                        </p:cTn>
                                        <p:tgtEl>
                                          <p:spTgt spid="194563"/>
                                        </p:tgtEl>
                                        <p:attrNameLst>
                                          <p:attrName>style.visibility</p:attrName>
                                        </p:attrNameLst>
                                      </p:cBhvr>
                                      <p:to>
                                        <p:strVal val="visible"/>
                                      </p:to>
                                    </p:set>
                                  </p:childTnLst>
                                </p:cTn>
                              </p:par>
                            </p:childTnLst>
                          </p:cTn>
                        </p:par>
                        <p:par>
                          <p:cTn id="27" fill="hold" nodeType="afterGroup">
                            <p:stCondLst>
                              <p:cond delay="5500"/>
                            </p:stCondLst>
                            <p:childTnLst>
                              <p:par>
                                <p:cTn id="28" presetID="1" presetClass="entr" presetSubtype="0" fill="hold" grpId="0" nodeType="afterEffect">
                                  <p:stCondLst>
                                    <p:cond delay="0"/>
                                  </p:stCondLst>
                                  <p:childTnLst>
                                    <p:set>
                                      <p:cBhvr>
                                        <p:cTn id="29" dur="1" fill="hold">
                                          <p:stCondLst>
                                            <p:cond delay="499"/>
                                          </p:stCondLst>
                                        </p:cTn>
                                        <p:tgtEl>
                                          <p:spTgt spid="194564"/>
                                        </p:tgtEl>
                                        <p:attrNameLst>
                                          <p:attrName>style.visibility</p:attrName>
                                        </p:attrNameLst>
                                      </p:cBhvr>
                                      <p:to>
                                        <p:strVal val="visible"/>
                                      </p:to>
                                    </p:set>
                                  </p:childTnLst>
                                </p:cTn>
                              </p:par>
                            </p:childTnLst>
                          </p:cTn>
                        </p:par>
                        <p:par>
                          <p:cTn id="30" fill="hold" nodeType="afterGroup">
                            <p:stCondLst>
                              <p:cond delay="6000"/>
                            </p:stCondLst>
                            <p:childTnLst>
                              <p:par>
                                <p:cTn id="31" presetID="1" presetClass="entr" presetSubtype="0" fill="hold" grpId="0" nodeType="afterEffect">
                                  <p:stCondLst>
                                    <p:cond delay="0"/>
                                  </p:stCondLst>
                                  <p:childTnLst>
                                    <p:set>
                                      <p:cBhvr>
                                        <p:cTn id="32" dur="1" fill="hold">
                                          <p:stCondLst>
                                            <p:cond delay="499"/>
                                          </p:stCondLst>
                                        </p:cTn>
                                        <p:tgtEl>
                                          <p:spTgt spid="194565"/>
                                        </p:tgtEl>
                                        <p:attrNameLst>
                                          <p:attrName>style.visibility</p:attrName>
                                        </p:attrNameLst>
                                      </p:cBhvr>
                                      <p:to>
                                        <p:strVal val="visible"/>
                                      </p:to>
                                    </p:set>
                                  </p:childTnLst>
                                </p:cTn>
                              </p:par>
                            </p:childTnLst>
                          </p:cTn>
                        </p:par>
                        <p:par>
                          <p:cTn id="33" fill="hold" nodeType="afterGroup">
                            <p:stCondLst>
                              <p:cond delay="6500"/>
                            </p:stCondLst>
                            <p:childTnLst>
                              <p:par>
                                <p:cTn id="34" presetID="1" presetClass="entr" presetSubtype="0" fill="hold" grpId="0" nodeType="afterEffect">
                                  <p:stCondLst>
                                    <p:cond delay="0"/>
                                  </p:stCondLst>
                                  <p:childTnLst>
                                    <p:set>
                                      <p:cBhvr>
                                        <p:cTn id="35" dur="1" fill="hold">
                                          <p:stCondLst>
                                            <p:cond delay="499"/>
                                          </p:stCondLst>
                                        </p:cTn>
                                        <p:tgtEl>
                                          <p:spTgt spid="194566"/>
                                        </p:tgtEl>
                                        <p:attrNameLst>
                                          <p:attrName>style.visibility</p:attrName>
                                        </p:attrNameLst>
                                      </p:cBhvr>
                                      <p:to>
                                        <p:strVal val="visible"/>
                                      </p:to>
                                    </p:set>
                                  </p:childTnLst>
                                </p:cTn>
                              </p:par>
                            </p:childTnLst>
                          </p:cTn>
                        </p:par>
                        <p:par>
                          <p:cTn id="36" fill="hold" nodeType="afterGroup">
                            <p:stCondLst>
                              <p:cond delay="7000"/>
                            </p:stCondLst>
                            <p:childTnLst>
                              <p:par>
                                <p:cTn id="37" presetID="1" presetClass="entr" presetSubtype="0" fill="hold" grpId="0" nodeType="afterEffect">
                                  <p:stCondLst>
                                    <p:cond delay="0"/>
                                  </p:stCondLst>
                                  <p:childTnLst>
                                    <p:set>
                                      <p:cBhvr>
                                        <p:cTn id="38" dur="1" fill="hold">
                                          <p:stCondLst>
                                            <p:cond delay="499"/>
                                          </p:stCondLst>
                                        </p:cTn>
                                        <p:tgtEl>
                                          <p:spTgt spid="194568"/>
                                        </p:tgtEl>
                                        <p:attrNameLst>
                                          <p:attrName>style.visibility</p:attrName>
                                        </p:attrNameLst>
                                      </p:cBhvr>
                                      <p:to>
                                        <p:strVal val="visible"/>
                                      </p:to>
                                    </p:set>
                                  </p:childTnLst>
                                </p:cTn>
                              </p:par>
                            </p:childTnLst>
                          </p:cTn>
                        </p:par>
                        <p:par>
                          <p:cTn id="39" fill="hold" nodeType="afterGroup">
                            <p:stCondLst>
                              <p:cond delay="7500"/>
                            </p:stCondLst>
                            <p:childTnLst>
                              <p:par>
                                <p:cTn id="40" presetID="1" presetClass="entr" presetSubtype="0" fill="hold" grpId="0" nodeType="afterEffect">
                                  <p:stCondLst>
                                    <p:cond delay="0"/>
                                  </p:stCondLst>
                                  <p:childTnLst>
                                    <p:set>
                                      <p:cBhvr>
                                        <p:cTn id="41" dur="1" fill="hold">
                                          <p:stCondLst>
                                            <p:cond delay="499"/>
                                          </p:stCondLst>
                                        </p:cTn>
                                        <p:tgtEl>
                                          <p:spTgt spid="194569"/>
                                        </p:tgtEl>
                                        <p:attrNameLst>
                                          <p:attrName>style.visibility</p:attrName>
                                        </p:attrNameLst>
                                      </p:cBhvr>
                                      <p:to>
                                        <p:strVal val="visible"/>
                                      </p:to>
                                    </p:set>
                                  </p:childTnLst>
                                </p:cTn>
                              </p:par>
                            </p:childTnLst>
                          </p:cTn>
                        </p:par>
                        <p:par>
                          <p:cTn id="42" fill="hold" nodeType="afterGroup">
                            <p:stCondLst>
                              <p:cond delay="8000"/>
                            </p:stCondLst>
                            <p:childTnLst>
                              <p:par>
                                <p:cTn id="43" presetID="1" presetClass="entr" presetSubtype="0" fill="hold" grpId="0" nodeType="afterEffect">
                                  <p:stCondLst>
                                    <p:cond delay="0"/>
                                  </p:stCondLst>
                                  <p:childTnLst>
                                    <p:set>
                                      <p:cBhvr>
                                        <p:cTn id="44" dur="1" fill="hold">
                                          <p:stCondLst>
                                            <p:cond delay="499"/>
                                          </p:stCondLst>
                                        </p:cTn>
                                        <p:tgtEl>
                                          <p:spTgt spid="194570"/>
                                        </p:tgtEl>
                                        <p:attrNameLst>
                                          <p:attrName>style.visibility</p:attrName>
                                        </p:attrNameLst>
                                      </p:cBhvr>
                                      <p:to>
                                        <p:strVal val="visible"/>
                                      </p:to>
                                    </p:set>
                                  </p:childTnLst>
                                </p:cTn>
                              </p:par>
                            </p:childTnLst>
                          </p:cTn>
                        </p:par>
                        <p:par>
                          <p:cTn id="45" fill="hold" nodeType="afterGroup">
                            <p:stCondLst>
                              <p:cond delay="8500"/>
                            </p:stCondLst>
                            <p:childTnLst>
                              <p:par>
                                <p:cTn id="46" presetID="1" presetClass="entr" presetSubtype="0" fill="hold" grpId="0" nodeType="afterEffect">
                                  <p:stCondLst>
                                    <p:cond delay="0"/>
                                  </p:stCondLst>
                                  <p:childTnLst>
                                    <p:set>
                                      <p:cBhvr>
                                        <p:cTn id="47" dur="1" fill="hold">
                                          <p:stCondLst>
                                            <p:cond delay="499"/>
                                          </p:stCondLst>
                                        </p:cTn>
                                        <p:tgtEl>
                                          <p:spTgt spid="194586"/>
                                        </p:tgtEl>
                                        <p:attrNameLst>
                                          <p:attrName>style.visibility</p:attrName>
                                        </p:attrNameLst>
                                      </p:cBhvr>
                                      <p:to>
                                        <p:strVal val="visible"/>
                                      </p:to>
                                    </p:set>
                                  </p:childTnLst>
                                </p:cTn>
                              </p:par>
                            </p:childTnLst>
                          </p:cTn>
                        </p:par>
                        <p:par>
                          <p:cTn id="48" fill="hold" nodeType="afterGroup">
                            <p:stCondLst>
                              <p:cond delay="9000"/>
                            </p:stCondLst>
                            <p:childTnLst>
                              <p:par>
                                <p:cTn id="49" presetID="1" presetClass="entr" presetSubtype="0" fill="hold" grpId="0" nodeType="afterEffect">
                                  <p:stCondLst>
                                    <p:cond delay="0"/>
                                  </p:stCondLst>
                                  <p:childTnLst>
                                    <p:set>
                                      <p:cBhvr>
                                        <p:cTn id="50" dur="1" fill="hold">
                                          <p:stCondLst>
                                            <p:cond delay="499"/>
                                          </p:stCondLst>
                                        </p:cTn>
                                        <p:tgtEl>
                                          <p:spTgt spid="194573"/>
                                        </p:tgtEl>
                                        <p:attrNameLst>
                                          <p:attrName>style.visibility</p:attrName>
                                        </p:attrNameLst>
                                      </p:cBhvr>
                                      <p:to>
                                        <p:strVal val="visible"/>
                                      </p:to>
                                    </p:set>
                                  </p:childTnLst>
                                </p:cTn>
                              </p:par>
                            </p:childTnLst>
                          </p:cTn>
                        </p:par>
                        <p:par>
                          <p:cTn id="51" fill="hold" nodeType="afterGroup">
                            <p:stCondLst>
                              <p:cond delay="9500"/>
                            </p:stCondLst>
                            <p:childTnLst>
                              <p:par>
                                <p:cTn id="52" presetID="1" presetClass="entr" presetSubtype="0" fill="hold" nodeType="afterEffect">
                                  <p:stCondLst>
                                    <p:cond delay="0"/>
                                  </p:stCondLst>
                                  <p:childTnLst>
                                    <p:set>
                                      <p:cBhvr>
                                        <p:cTn id="53" dur="1" fill="hold">
                                          <p:stCondLst>
                                            <p:cond delay="499"/>
                                          </p:stCondLst>
                                        </p:cTn>
                                        <p:tgtEl>
                                          <p:spTgt spid="194574"/>
                                        </p:tgtEl>
                                        <p:attrNameLst>
                                          <p:attrName>style.visibility</p:attrName>
                                        </p:attrNameLst>
                                      </p:cBhvr>
                                      <p:to>
                                        <p:strVal val="visible"/>
                                      </p:to>
                                    </p:set>
                                  </p:childTnLst>
                                </p:cTn>
                              </p:par>
                            </p:childTnLst>
                          </p:cTn>
                        </p:par>
                        <p:par>
                          <p:cTn id="54" fill="hold" nodeType="afterGroup">
                            <p:stCondLst>
                              <p:cond delay="10000"/>
                            </p:stCondLst>
                            <p:childTnLst>
                              <p:par>
                                <p:cTn id="55" presetID="1" presetClass="entr" presetSubtype="0" fill="hold" nodeType="afterEffect">
                                  <p:stCondLst>
                                    <p:cond delay="0"/>
                                  </p:stCondLst>
                                  <p:childTnLst>
                                    <p:set>
                                      <p:cBhvr>
                                        <p:cTn id="56" dur="1" fill="hold">
                                          <p:stCondLst>
                                            <p:cond delay="499"/>
                                          </p:stCondLst>
                                        </p:cTn>
                                        <p:tgtEl>
                                          <p:spTgt spid="194575"/>
                                        </p:tgtEl>
                                        <p:attrNameLst>
                                          <p:attrName>style.visibility</p:attrName>
                                        </p:attrNameLst>
                                      </p:cBhvr>
                                      <p:to>
                                        <p:strVal val="visible"/>
                                      </p:to>
                                    </p:set>
                                  </p:childTnLst>
                                </p:cTn>
                              </p:par>
                            </p:childTnLst>
                          </p:cTn>
                        </p:par>
                        <p:par>
                          <p:cTn id="57" fill="hold" nodeType="afterGroup">
                            <p:stCondLst>
                              <p:cond delay="10500"/>
                            </p:stCondLst>
                            <p:childTnLst>
                              <p:par>
                                <p:cTn id="58" presetID="1" presetClass="entr" presetSubtype="0" fill="hold" nodeType="afterEffect">
                                  <p:stCondLst>
                                    <p:cond delay="0"/>
                                  </p:stCondLst>
                                  <p:childTnLst>
                                    <p:set>
                                      <p:cBhvr>
                                        <p:cTn id="59" dur="1" fill="hold">
                                          <p:stCondLst>
                                            <p:cond delay="499"/>
                                          </p:stCondLst>
                                        </p:cTn>
                                        <p:tgtEl>
                                          <p:spTgt spid="194576"/>
                                        </p:tgtEl>
                                        <p:attrNameLst>
                                          <p:attrName>style.visibility</p:attrName>
                                        </p:attrNameLst>
                                      </p:cBhvr>
                                      <p:to>
                                        <p:strVal val="visible"/>
                                      </p:to>
                                    </p:set>
                                  </p:childTnLst>
                                </p:cTn>
                              </p:par>
                            </p:childTnLst>
                          </p:cTn>
                        </p:par>
                        <p:par>
                          <p:cTn id="60" fill="hold" nodeType="afterGroup">
                            <p:stCondLst>
                              <p:cond delay="11000"/>
                            </p:stCondLst>
                            <p:childTnLst>
                              <p:par>
                                <p:cTn id="61" presetID="1" presetClass="entr" presetSubtype="0" fill="hold" nodeType="afterEffect">
                                  <p:stCondLst>
                                    <p:cond delay="0"/>
                                  </p:stCondLst>
                                  <p:childTnLst>
                                    <p:set>
                                      <p:cBhvr>
                                        <p:cTn id="62" dur="1" fill="hold">
                                          <p:stCondLst>
                                            <p:cond delay="499"/>
                                          </p:stCondLst>
                                        </p:cTn>
                                        <p:tgtEl>
                                          <p:spTgt spid="194577"/>
                                        </p:tgtEl>
                                        <p:attrNameLst>
                                          <p:attrName>style.visibility</p:attrName>
                                        </p:attrNameLst>
                                      </p:cBhvr>
                                      <p:to>
                                        <p:strVal val="visible"/>
                                      </p:to>
                                    </p:set>
                                  </p:childTnLst>
                                </p:cTn>
                              </p:par>
                            </p:childTnLst>
                          </p:cTn>
                        </p:par>
                        <p:par>
                          <p:cTn id="63" fill="hold" nodeType="afterGroup">
                            <p:stCondLst>
                              <p:cond delay="11500"/>
                            </p:stCondLst>
                            <p:childTnLst>
                              <p:par>
                                <p:cTn id="64" presetID="1" presetClass="entr" presetSubtype="0" fill="hold" nodeType="afterEffect">
                                  <p:stCondLst>
                                    <p:cond delay="0"/>
                                  </p:stCondLst>
                                  <p:childTnLst>
                                    <p:set>
                                      <p:cBhvr>
                                        <p:cTn id="65" dur="1" fill="hold">
                                          <p:stCondLst>
                                            <p:cond delay="499"/>
                                          </p:stCondLst>
                                        </p:cTn>
                                        <p:tgtEl>
                                          <p:spTgt spid="194581"/>
                                        </p:tgtEl>
                                        <p:attrNameLst>
                                          <p:attrName>style.visibility</p:attrName>
                                        </p:attrNameLst>
                                      </p:cBhvr>
                                      <p:to>
                                        <p:strVal val="visible"/>
                                      </p:to>
                                    </p:set>
                                  </p:childTnLst>
                                </p:cTn>
                              </p:par>
                            </p:childTnLst>
                          </p:cTn>
                        </p:par>
                        <p:par>
                          <p:cTn id="66" fill="hold" nodeType="afterGroup">
                            <p:stCondLst>
                              <p:cond delay="12000"/>
                            </p:stCondLst>
                            <p:childTnLst>
                              <p:par>
                                <p:cTn id="67" presetID="1" presetClass="entr" presetSubtype="0" fill="hold" nodeType="afterEffect">
                                  <p:stCondLst>
                                    <p:cond delay="0"/>
                                  </p:stCondLst>
                                  <p:childTnLst>
                                    <p:set>
                                      <p:cBhvr>
                                        <p:cTn id="68" dur="1" fill="hold">
                                          <p:stCondLst>
                                            <p:cond delay="499"/>
                                          </p:stCondLst>
                                        </p:cTn>
                                        <p:tgtEl>
                                          <p:spTgt spid="194587"/>
                                        </p:tgtEl>
                                        <p:attrNameLst>
                                          <p:attrName>style.visibility</p:attrName>
                                        </p:attrNameLst>
                                      </p:cBhvr>
                                      <p:to>
                                        <p:strVal val="visible"/>
                                      </p:to>
                                    </p:set>
                                  </p:childTnLst>
                                </p:cTn>
                              </p:par>
                            </p:childTnLst>
                          </p:cTn>
                        </p:par>
                        <p:par>
                          <p:cTn id="69" fill="hold" nodeType="afterGroup">
                            <p:stCondLst>
                              <p:cond delay="12500"/>
                            </p:stCondLst>
                            <p:childTnLst>
                              <p:par>
                                <p:cTn id="70" presetID="1" presetClass="entr" presetSubtype="0" fill="hold" nodeType="afterEffect">
                                  <p:stCondLst>
                                    <p:cond delay="0"/>
                                  </p:stCondLst>
                                  <p:childTnLst>
                                    <p:set>
                                      <p:cBhvr>
                                        <p:cTn id="71" dur="1" fill="hold">
                                          <p:stCondLst>
                                            <p:cond delay="499"/>
                                          </p:stCondLst>
                                        </p:cTn>
                                        <p:tgtEl>
                                          <p:spTgt spid="194582"/>
                                        </p:tgtEl>
                                        <p:attrNameLst>
                                          <p:attrName>style.visibility</p:attrName>
                                        </p:attrNameLst>
                                      </p:cBhvr>
                                      <p:to>
                                        <p:strVal val="visible"/>
                                      </p:to>
                                    </p:set>
                                  </p:childTnLst>
                                </p:cTn>
                              </p:par>
                            </p:childTnLst>
                          </p:cTn>
                        </p:par>
                        <p:par>
                          <p:cTn id="72" fill="hold" nodeType="afterGroup">
                            <p:stCondLst>
                              <p:cond delay="13000"/>
                            </p:stCondLst>
                            <p:childTnLst>
                              <p:par>
                                <p:cTn id="73" presetID="1" presetClass="entr" presetSubtype="0" fill="hold" nodeType="afterEffect">
                                  <p:stCondLst>
                                    <p:cond delay="0"/>
                                  </p:stCondLst>
                                  <p:childTnLst>
                                    <p:set>
                                      <p:cBhvr>
                                        <p:cTn id="74" dur="1" fill="hold">
                                          <p:stCondLst>
                                            <p:cond delay="499"/>
                                          </p:stCondLst>
                                        </p:cTn>
                                        <p:tgtEl>
                                          <p:spTgt spid="194583"/>
                                        </p:tgtEl>
                                        <p:attrNameLst>
                                          <p:attrName>style.visibility</p:attrName>
                                        </p:attrNameLst>
                                      </p:cBhvr>
                                      <p:to>
                                        <p:strVal val="visible"/>
                                      </p:to>
                                    </p:set>
                                  </p:childTnLst>
                                </p:cTn>
                              </p:par>
                            </p:childTnLst>
                          </p:cTn>
                        </p:par>
                        <p:par>
                          <p:cTn id="75" fill="hold" nodeType="afterGroup">
                            <p:stCondLst>
                              <p:cond delay="13500"/>
                            </p:stCondLst>
                            <p:childTnLst>
                              <p:par>
                                <p:cTn id="76" presetID="1" presetClass="entr" presetSubtype="0" fill="hold" nodeType="afterEffect">
                                  <p:stCondLst>
                                    <p:cond delay="0"/>
                                  </p:stCondLst>
                                  <p:childTnLst>
                                    <p:set>
                                      <p:cBhvr>
                                        <p:cTn id="77" dur="1" fill="hold">
                                          <p:stCondLst>
                                            <p:cond delay="499"/>
                                          </p:stCondLst>
                                        </p:cTn>
                                        <p:tgtEl>
                                          <p:spTgt spid="194584"/>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1" fill="hold" grpId="0" nodeType="clickEffect">
                                  <p:stCondLst>
                                    <p:cond delay="0"/>
                                  </p:stCondLst>
                                  <p:childTnLst>
                                    <p:set>
                                      <p:cBhvr>
                                        <p:cTn id="81" dur="1" fill="hold">
                                          <p:stCondLst>
                                            <p:cond delay="0"/>
                                          </p:stCondLst>
                                        </p:cTn>
                                        <p:tgtEl>
                                          <p:spTgt spid="194593"/>
                                        </p:tgtEl>
                                        <p:attrNameLst>
                                          <p:attrName>style.visibility</p:attrName>
                                        </p:attrNameLst>
                                      </p:cBhvr>
                                      <p:to>
                                        <p:strVal val="visible"/>
                                      </p:to>
                                    </p:set>
                                    <p:anim calcmode="lin" valueType="num">
                                      <p:cBhvr additive="base">
                                        <p:cTn id="82" dur="500" fill="hold"/>
                                        <p:tgtEl>
                                          <p:spTgt spid="194593"/>
                                        </p:tgtEl>
                                        <p:attrNameLst>
                                          <p:attrName>ppt_x</p:attrName>
                                        </p:attrNameLst>
                                      </p:cBhvr>
                                      <p:tavLst>
                                        <p:tav tm="0">
                                          <p:val>
                                            <p:strVal val="#ppt_x"/>
                                          </p:val>
                                        </p:tav>
                                        <p:tav tm="100000">
                                          <p:val>
                                            <p:strVal val="#ppt_x"/>
                                          </p:val>
                                        </p:tav>
                                      </p:tavLst>
                                    </p:anim>
                                    <p:anim calcmode="lin" valueType="num">
                                      <p:cBhvr additive="base">
                                        <p:cTn id="83" dur="500" fill="hold"/>
                                        <p:tgtEl>
                                          <p:spTgt spid="194593"/>
                                        </p:tgtEl>
                                        <p:attrNameLst>
                                          <p:attrName>ppt_y</p:attrName>
                                        </p:attrNameLst>
                                      </p:cBhvr>
                                      <p:tavLst>
                                        <p:tav tm="0">
                                          <p:val>
                                            <p:strVal val="0-#ppt_h/2"/>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194590"/>
                                        </p:tgtEl>
                                        <p:attrNameLst>
                                          <p:attrName>style.visibility</p:attrName>
                                        </p:attrNameLst>
                                      </p:cBhvr>
                                      <p:to>
                                        <p:strVal val="visible"/>
                                      </p:to>
                                    </p:set>
                                    <p:animEffect transition="in" filter="wipe(up)">
                                      <p:cBhvr>
                                        <p:cTn id="88" dur="2000"/>
                                        <p:tgtEl>
                                          <p:spTgt spid="194590"/>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194591"/>
                                        </p:tgtEl>
                                        <p:attrNameLst>
                                          <p:attrName>style.visibility</p:attrName>
                                        </p:attrNameLst>
                                      </p:cBhvr>
                                      <p:to>
                                        <p:strVal val="visible"/>
                                      </p:to>
                                    </p:set>
                                    <p:animEffect transition="in" filter="wipe(up)">
                                      <p:cBhvr>
                                        <p:cTn id="93" dur="2000"/>
                                        <p:tgtEl>
                                          <p:spTgt spid="194591"/>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8" fill="hold" grpId="0" nodeType="clickEffect">
                                  <p:stCondLst>
                                    <p:cond delay="0"/>
                                  </p:stCondLst>
                                  <p:childTnLst>
                                    <p:set>
                                      <p:cBhvr>
                                        <p:cTn id="97" dur="1" fill="hold">
                                          <p:stCondLst>
                                            <p:cond delay="0"/>
                                          </p:stCondLst>
                                        </p:cTn>
                                        <p:tgtEl>
                                          <p:spTgt spid="194595"/>
                                        </p:tgtEl>
                                        <p:attrNameLst>
                                          <p:attrName>style.visibility</p:attrName>
                                        </p:attrNameLst>
                                      </p:cBhvr>
                                      <p:to>
                                        <p:strVal val="visible"/>
                                      </p:to>
                                    </p:set>
                                    <p:anim calcmode="lin" valueType="num">
                                      <p:cBhvr additive="base">
                                        <p:cTn id="98" dur="500" fill="hold"/>
                                        <p:tgtEl>
                                          <p:spTgt spid="194595"/>
                                        </p:tgtEl>
                                        <p:attrNameLst>
                                          <p:attrName>ppt_x</p:attrName>
                                        </p:attrNameLst>
                                      </p:cBhvr>
                                      <p:tavLst>
                                        <p:tav tm="0">
                                          <p:val>
                                            <p:strVal val="0-#ppt_w/2"/>
                                          </p:val>
                                        </p:tav>
                                        <p:tav tm="100000">
                                          <p:val>
                                            <p:strVal val="#ppt_x"/>
                                          </p:val>
                                        </p:tav>
                                      </p:tavLst>
                                    </p:anim>
                                    <p:anim calcmode="lin" valueType="num">
                                      <p:cBhvr additive="base">
                                        <p:cTn id="99" dur="500" fill="hold"/>
                                        <p:tgtEl>
                                          <p:spTgt spid="1945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animBg="1" autoUpdateAnimBg="0"/>
      <p:bldP spid="194563" grpId="0" animBg="1" autoUpdateAnimBg="0"/>
      <p:bldP spid="194564" grpId="0" animBg="1" autoUpdateAnimBg="0"/>
      <p:bldP spid="194565" grpId="0" animBg="1" autoUpdateAnimBg="0"/>
      <p:bldP spid="194566" grpId="0" animBg="1" autoUpdateAnimBg="0"/>
      <p:bldP spid="194568" grpId="0" animBg="1" autoUpdateAnimBg="0"/>
      <p:bldP spid="194569" grpId="0" animBg="1" autoUpdateAnimBg="0"/>
      <p:bldP spid="194570" grpId="0" animBg="1" autoUpdateAnimBg="0"/>
      <p:bldP spid="194573" grpId="0" animBg="1" autoUpdateAnimBg="0"/>
      <p:bldP spid="194586" grpId="0" animBg="1" autoUpdateAnimBg="0"/>
      <p:bldP spid="194588" grpId="0" autoUpdateAnimBg="0"/>
      <p:bldP spid="194590" grpId="0" animBg="1"/>
      <p:bldP spid="194591" grpId="0" animBg="1"/>
      <p:bldP spid="194592" grpId="0" autoUpdateAnimBg="0"/>
      <p:bldP spid="194593" grpId="0" autoUpdateAnimBg="0"/>
      <p:bldP spid="19459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关键字</a:t>
            </a:r>
          </a:p>
        </p:txBody>
      </p:sp>
      <p:sp>
        <p:nvSpPr>
          <p:cNvPr id="4" name="Text Box 2"/>
          <p:cNvSpPr txBox="1">
            <a:spLocks noChangeArrowheads="1"/>
          </p:cNvSpPr>
          <p:nvPr/>
        </p:nvSpPr>
        <p:spPr bwMode="auto">
          <a:xfrm>
            <a:off x="592974" y="1509511"/>
            <a:ext cx="8102139"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dirty="0">
                <a:latin typeface="微软雅黑 Light" panose="020B0502040204020203" pitchFamily="34" charset="-122"/>
                <a:ea typeface="微软雅黑 Light" panose="020B0502040204020203" pitchFamily="34" charset="-122"/>
              </a:rPr>
              <a:t>是数据元素（或记录）中某个</a:t>
            </a:r>
            <a:r>
              <a:rPr lang="zh-CN" altLang="en-US" sz="2400" b="1" dirty="0">
                <a:solidFill>
                  <a:srgbClr val="660033"/>
                </a:solidFill>
                <a:latin typeface="微软雅黑 Light" panose="020B0502040204020203" pitchFamily="34" charset="-122"/>
                <a:ea typeface="微软雅黑 Light" panose="020B0502040204020203" pitchFamily="34" charset="-122"/>
              </a:rPr>
              <a:t>数据项</a:t>
            </a:r>
            <a:r>
              <a:rPr lang="zh-CN" altLang="en-US" sz="2400" dirty="0">
                <a:latin typeface="微软雅黑 Light" panose="020B0502040204020203" pitchFamily="34" charset="-122"/>
                <a:ea typeface="微软雅黑 Light" panose="020B0502040204020203" pitchFamily="34" charset="-122"/>
              </a:rPr>
              <a:t>的值，用以</a:t>
            </a:r>
            <a:r>
              <a:rPr lang="zh-CN" altLang="en-US" sz="2400" b="1" dirty="0">
                <a:solidFill>
                  <a:srgbClr val="660033"/>
                </a:solidFill>
                <a:latin typeface="微软雅黑 Light" panose="020B0502040204020203" pitchFamily="34" charset="-122"/>
                <a:ea typeface="微软雅黑 Light" panose="020B0502040204020203" pitchFamily="34" charset="-122"/>
              </a:rPr>
              <a:t>标识</a:t>
            </a:r>
            <a:r>
              <a:rPr lang="zh-CN" altLang="en-US" sz="2400" dirty="0">
                <a:latin typeface="微软雅黑 Light" panose="020B0502040204020203" pitchFamily="34" charset="-122"/>
                <a:ea typeface="微软雅黑 Light" panose="020B0502040204020203" pitchFamily="34" charset="-122"/>
              </a:rPr>
              <a:t>（识别）一个数据元素（或记</a:t>
            </a:r>
            <a:r>
              <a:rPr lang="zh-CN" altLang="en-US" sz="2400" b="1" dirty="0">
                <a:latin typeface="微软雅黑 Light" panose="020B0502040204020203" pitchFamily="34" charset="-122"/>
                <a:ea typeface="微软雅黑 Light" panose="020B0502040204020203" pitchFamily="34" charset="-122"/>
              </a:rPr>
              <a:t>录</a:t>
            </a:r>
            <a:r>
              <a:rPr lang="zh-CN" altLang="en-US" sz="2400" dirty="0">
                <a:latin typeface="微软雅黑 Light" panose="020B0502040204020203" pitchFamily="34" charset="-122"/>
                <a:ea typeface="微软雅黑 Light" panose="020B0502040204020203" pitchFamily="34" charset="-122"/>
              </a:rPr>
              <a:t>）。</a:t>
            </a:r>
          </a:p>
        </p:txBody>
      </p:sp>
      <p:sp>
        <p:nvSpPr>
          <p:cNvPr id="5" name="Text Box 4"/>
          <p:cNvSpPr txBox="1">
            <a:spLocks noChangeArrowheads="1"/>
          </p:cNvSpPr>
          <p:nvPr/>
        </p:nvSpPr>
        <p:spPr bwMode="auto">
          <a:xfrm>
            <a:off x="592974" y="2822171"/>
            <a:ext cx="810213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dirty="0">
                <a:latin typeface="微软雅黑 Light" panose="020B0502040204020203" pitchFamily="34" charset="-122"/>
                <a:ea typeface="微软雅黑 Light" panose="020B0502040204020203" pitchFamily="34" charset="-122"/>
              </a:rPr>
              <a:t>若此关键字可以识别</a:t>
            </a:r>
            <a:r>
              <a:rPr lang="zh-CN" altLang="en-US" sz="2400" b="1" dirty="0">
                <a:solidFill>
                  <a:srgbClr val="660033"/>
                </a:solidFill>
                <a:latin typeface="微软雅黑 Light" panose="020B0502040204020203" pitchFamily="34" charset="-122"/>
                <a:ea typeface="微软雅黑 Light" panose="020B0502040204020203" pitchFamily="34" charset="-122"/>
              </a:rPr>
              <a:t>唯一的</a:t>
            </a:r>
            <a:r>
              <a:rPr lang="zh-CN" altLang="en-US" sz="2400" dirty="0">
                <a:latin typeface="微软雅黑 Light" panose="020B0502040204020203" pitchFamily="34" charset="-122"/>
                <a:ea typeface="微软雅黑 Light" panose="020B0502040204020203" pitchFamily="34" charset="-122"/>
              </a:rPr>
              <a:t>一个记录，则称之谓</a:t>
            </a:r>
            <a:r>
              <a:rPr lang="zh-CN" altLang="en-US" sz="2400" dirty="0">
                <a:solidFill>
                  <a:srgbClr val="FF00FF"/>
                </a:solidFill>
                <a:latin typeface="微软雅黑 Light" panose="020B0502040204020203" pitchFamily="34" charset="-122"/>
                <a:ea typeface="微软雅黑 Light" panose="020B0502040204020203" pitchFamily="34" charset="-122"/>
              </a:rPr>
              <a:t>“</a:t>
            </a:r>
            <a:r>
              <a:rPr lang="zh-CN" altLang="en-US" sz="2400" b="1" dirty="0">
                <a:solidFill>
                  <a:srgbClr val="FF00FF"/>
                </a:solidFill>
                <a:latin typeface="微软雅黑 Light" panose="020B0502040204020203" pitchFamily="34" charset="-122"/>
                <a:ea typeface="微软雅黑 Light" panose="020B0502040204020203" pitchFamily="34" charset="-122"/>
              </a:rPr>
              <a:t>主关键字</a:t>
            </a:r>
            <a:r>
              <a:rPr lang="zh-CN" altLang="en-US" sz="2400" dirty="0">
                <a:solidFill>
                  <a:srgbClr val="FF00FF"/>
                </a:solidFill>
                <a:latin typeface="微软雅黑 Light" panose="020B0502040204020203" pitchFamily="34" charset="-122"/>
                <a:ea typeface="微软雅黑 Light" panose="020B0502040204020203" pitchFamily="34" charset="-122"/>
              </a:rPr>
              <a:t>”。</a:t>
            </a:r>
            <a:endParaRPr lang="zh-CN" altLang="en-US" sz="2400" dirty="0">
              <a:latin typeface="微软雅黑 Light" panose="020B0502040204020203" pitchFamily="34" charset="-122"/>
              <a:ea typeface="微软雅黑 Light" panose="020B0502040204020203" pitchFamily="34" charset="-122"/>
            </a:endParaRPr>
          </a:p>
        </p:txBody>
      </p:sp>
      <p:sp>
        <p:nvSpPr>
          <p:cNvPr id="6" name="Text Box 6"/>
          <p:cNvSpPr txBox="1">
            <a:spLocks noChangeArrowheads="1"/>
          </p:cNvSpPr>
          <p:nvPr/>
        </p:nvSpPr>
        <p:spPr bwMode="auto">
          <a:xfrm>
            <a:off x="592974" y="3691633"/>
            <a:ext cx="8035637" cy="500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dirty="0">
                <a:latin typeface="微软雅黑 Light" panose="020B0502040204020203" pitchFamily="34" charset="-122"/>
                <a:ea typeface="微软雅黑 Light" panose="020B0502040204020203" pitchFamily="34" charset="-122"/>
              </a:rPr>
              <a:t>若此关键字能识别</a:t>
            </a:r>
            <a:r>
              <a:rPr lang="zh-CN" altLang="en-US" sz="2400" b="1" dirty="0">
                <a:solidFill>
                  <a:srgbClr val="660033"/>
                </a:solidFill>
                <a:latin typeface="微软雅黑 Light" panose="020B0502040204020203" pitchFamily="34" charset="-122"/>
                <a:ea typeface="微软雅黑 Light" panose="020B0502040204020203" pitchFamily="34" charset="-122"/>
              </a:rPr>
              <a:t>若干</a:t>
            </a:r>
            <a:r>
              <a:rPr lang="zh-CN" altLang="en-US" sz="2400" dirty="0">
                <a:latin typeface="微软雅黑 Light" panose="020B0502040204020203" pitchFamily="34" charset="-122"/>
                <a:ea typeface="微软雅黑 Light" panose="020B0502040204020203" pitchFamily="34" charset="-122"/>
              </a:rPr>
              <a:t>记录，则称之谓</a:t>
            </a:r>
            <a:r>
              <a:rPr lang="zh-CN" altLang="en-US" sz="2400" dirty="0">
                <a:solidFill>
                  <a:srgbClr val="FF00FF"/>
                </a:solidFill>
                <a:latin typeface="微软雅黑 Light" panose="020B0502040204020203" pitchFamily="34" charset="-122"/>
                <a:ea typeface="微软雅黑 Light" panose="020B0502040204020203" pitchFamily="34" charset="-122"/>
              </a:rPr>
              <a:t>“</a:t>
            </a:r>
            <a:r>
              <a:rPr lang="zh-CN" altLang="en-US" sz="2400" b="1" dirty="0">
                <a:solidFill>
                  <a:srgbClr val="FF00FF"/>
                </a:solidFill>
                <a:latin typeface="微软雅黑 Light" panose="020B0502040204020203" pitchFamily="34" charset="-122"/>
                <a:ea typeface="微软雅黑 Light" panose="020B0502040204020203" pitchFamily="34" charset="-122"/>
              </a:rPr>
              <a:t>次关键字</a:t>
            </a:r>
            <a:r>
              <a:rPr lang="zh-CN" altLang="en-US" sz="2400" dirty="0">
                <a:solidFill>
                  <a:srgbClr val="FF00FF"/>
                </a:solidFill>
                <a:latin typeface="微软雅黑 Light" panose="020B0502040204020203" pitchFamily="34" charset="-122"/>
                <a:ea typeface="微软雅黑 Light" panose="020B0502040204020203" pitchFamily="34" charset="-122"/>
              </a:rPr>
              <a:t>”</a:t>
            </a:r>
            <a:r>
              <a:rPr lang="zh-CN" altLang="en-US" sz="2400" b="1" dirty="0">
                <a:solidFill>
                  <a:srgbClr val="FF00FF"/>
                </a:solidFill>
                <a:latin typeface="微软雅黑 Light" panose="020B0502040204020203" pitchFamily="34" charset="-122"/>
                <a:ea typeface="微软雅黑 Light" panose="020B0502040204020203" pitchFamily="34" charset="-122"/>
              </a:rPr>
              <a:t>。</a:t>
            </a:r>
            <a:endParaRPr lang="zh-CN" altLang="en-US" sz="2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88639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ppt_h/2"/>
                                          </p:val>
                                        </p:tav>
                                        <p:tav tm="100000">
                                          <p:val>
                                            <p:strVal val="#ppt_y"/>
                                          </p:val>
                                        </p:tav>
                                      </p:tavLst>
                                    </p:anim>
                                    <p:anim calcmode="lin" valueType="num">
                                      <p:cBhvr>
                                        <p:cTn id="15" dur="500" fill="hold"/>
                                        <p:tgtEl>
                                          <p:spTgt spid="5"/>
                                        </p:tgtEl>
                                        <p:attrNameLst>
                                          <p:attrName>ppt_w</p:attrName>
                                        </p:attrNameLst>
                                      </p:cBhvr>
                                      <p:tavLst>
                                        <p:tav tm="0">
                                          <p:val>
                                            <p:strVal val="#ppt_w"/>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7"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
                                          </p:val>
                                        </p:tav>
                                        <p:tav tm="100000">
                                          <p:val>
                                            <p:strVal val="#ppt_x"/>
                                          </p:val>
                                        </p:tav>
                                      </p:tavLst>
                                    </p:anim>
                                    <p:anim calcmode="lin" valueType="num">
                                      <p:cBhvr>
                                        <p:cTn id="22" dur="500" fill="hold"/>
                                        <p:tgtEl>
                                          <p:spTgt spid="6"/>
                                        </p:tgtEl>
                                        <p:attrNameLst>
                                          <p:attrName>ppt_y</p:attrName>
                                        </p:attrNameLst>
                                      </p:cBhvr>
                                      <p:tavLst>
                                        <p:tav tm="0">
                                          <p:val>
                                            <p:strVal val="#ppt_y+#ppt_h/2"/>
                                          </p:val>
                                        </p:tav>
                                        <p:tav tm="100000">
                                          <p:val>
                                            <p:strVal val="#ppt_y"/>
                                          </p:val>
                                        </p:tav>
                                      </p:tavLst>
                                    </p:anim>
                                    <p:anim calcmode="lin" valueType="num">
                                      <p:cBhvr>
                                        <p:cTn id="23" dur="500" fill="hold"/>
                                        <p:tgtEl>
                                          <p:spTgt spid="6"/>
                                        </p:tgtEl>
                                        <p:attrNameLst>
                                          <p:attrName>ppt_w</p:attrName>
                                        </p:attrNameLst>
                                      </p:cBhvr>
                                      <p:tavLst>
                                        <p:tav tm="0">
                                          <p:val>
                                            <p:strVal val="#ppt_w"/>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Oval 1026"/>
          <p:cNvSpPr>
            <a:spLocks noChangeArrowheads="1"/>
          </p:cNvSpPr>
          <p:nvPr/>
        </p:nvSpPr>
        <p:spPr bwMode="auto">
          <a:xfrm>
            <a:off x="3276600" y="16764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50</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5587" name="Oval 1027"/>
          <p:cNvSpPr>
            <a:spLocks noChangeArrowheads="1"/>
          </p:cNvSpPr>
          <p:nvPr/>
        </p:nvSpPr>
        <p:spPr bwMode="auto">
          <a:xfrm>
            <a:off x="1828800" y="22098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30</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5588" name="Oval 1028"/>
          <p:cNvSpPr>
            <a:spLocks noChangeArrowheads="1"/>
          </p:cNvSpPr>
          <p:nvPr/>
        </p:nvSpPr>
        <p:spPr bwMode="auto">
          <a:xfrm>
            <a:off x="4724400" y="22098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80</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5589" name="Oval 1029"/>
          <p:cNvSpPr>
            <a:spLocks noChangeArrowheads="1"/>
          </p:cNvSpPr>
          <p:nvPr/>
        </p:nvSpPr>
        <p:spPr bwMode="auto">
          <a:xfrm>
            <a:off x="685800" y="28956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20</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5590" name="Oval 1030"/>
          <p:cNvSpPr>
            <a:spLocks noChangeArrowheads="1"/>
          </p:cNvSpPr>
          <p:nvPr/>
        </p:nvSpPr>
        <p:spPr bwMode="auto">
          <a:xfrm>
            <a:off x="5867400" y="28956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90</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5591" name="Oval 1031"/>
          <p:cNvSpPr>
            <a:spLocks noChangeArrowheads="1"/>
          </p:cNvSpPr>
          <p:nvPr/>
        </p:nvSpPr>
        <p:spPr bwMode="auto">
          <a:xfrm>
            <a:off x="5029200" y="37338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85</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5592" name="Oval 1032"/>
          <p:cNvSpPr>
            <a:spLocks noChangeArrowheads="1"/>
          </p:cNvSpPr>
          <p:nvPr/>
        </p:nvSpPr>
        <p:spPr bwMode="auto">
          <a:xfrm>
            <a:off x="2971800" y="28956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40</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5593" name="Oval 1033"/>
          <p:cNvSpPr>
            <a:spLocks noChangeArrowheads="1"/>
          </p:cNvSpPr>
          <p:nvPr/>
        </p:nvSpPr>
        <p:spPr bwMode="auto">
          <a:xfrm>
            <a:off x="2057400" y="37338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35</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5594" name="Oval 1034"/>
          <p:cNvSpPr>
            <a:spLocks noChangeArrowheads="1"/>
          </p:cNvSpPr>
          <p:nvPr/>
        </p:nvSpPr>
        <p:spPr bwMode="auto">
          <a:xfrm>
            <a:off x="6324600" y="45720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88</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5595" name="Line 1035"/>
          <p:cNvSpPr>
            <a:spLocks noChangeShapeType="1"/>
          </p:cNvSpPr>
          <p:nvPr/>
        </p:nvSpPr>
        <p:spPr bwMode="auto">
          <a:xfrm flipH="1">
            <a:off x="2438400" y="1981200"/>
            <a:ext cx="838200" cy="3810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5596" name="Line 1036"/>
          <p:cNvSpPr>
            <a:spLocks noChangeShapeType="1"/>
          </p:cNvSpPr>
          <p:nvPr/>
        </p:nvSpPr>
        <p:spPr bwMode="auto">
          <a:xfrm flipH="1">
            <a:off x="1295400" y="2590800"/>
            <a:ext cx="609600" cy="381000"/>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5597" name="Line 1037"/>
          <p:cNvSpPr>
            <a:spLocks noChangeShapeType="1"/>
          </p:cNvSpPr>
          <p:nvPr/>
        </p:nvSpPr>
        <p:spPr bwMode="auto">
          <a:xfrm>
            <a:off x="3962400" y="1981200"/>
            <a:ext cx="762000" cy="3810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5598" name="Line 1038"/>
          <p:cNvSpPr>
            <a:spLocks noChangeShapeType="1"/>
          </p:cNvSpPr>
          <p:nvPr/>
        </p:nvSpPr>
        <p:spPr bwMode="auto">
          <a:xfrm>
            <a:off x="2438400" y="2590800"/>
            <a:ext cx="609600" cy="3810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5599" name="Line 1039"/>
          <p:cNvSpPr>
            <a:spLocks noChangeShapeType="1"/>
          </p:cNvSpPr>
          <p:nvPr/>
        </p:nvSpPr>
        <p:spPr bwMode="auto">
          <a:xfrm flipH="1">
            <a:off x="2514600" y="3352800"/>
            <a:ext cx="533400" cy="3810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5600" name="Line 1040"/>
          <p:cNvSpPr>
            <a:spLocks noChangeShapeType="1"/>
          </p:cNvSpPr>
          <p:nvPr/>
        </p:nvSpPr>
        <p:spPr bwMode="auto">
          <a:xfrm>
            <a:off x="5334000" y="2667000"/>
            <a:ext cx="609600" cy="3048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5601" name="Line 1041"/>
          <p:cNvSpPr>
            <a:spLocks noChangeShapeType="1"/>
          </p:cNvSpPr>
          <p:nvPr/>
        </p:nvSpPr>
        <p:spPr bwMode="auto">
          <a:xfrm flipH="1">
            <a:off x="5486400" y="3429000"/>
            <a:ext cx="533400" cy="3810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5602" name="Line 1042"/>
          <p:cNvSpPr>
            <a:spLocks noChangeShapeType="1"/>
          </p:cNvSpPr>
          <p:nvPr/>
        </p:nvSpPr>
        <p:spPr bwMode="auto">
          <a:xfrm>
            <a:off x="5638800" y="4191000"/>
            <a:ext cx="762000" cy="4572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5603" name="Oval 1043"/>
          <p:cNvSpPr>
            <a:spLocks noChangeArrowheads="1"/>
          </p:cNvSpPr>
          <p:nvPr/>
        </p:nvSpPr>
        <p:spPr bwMode="auto">
          <a:xfrm>
            <a:off x="1066800" y="4572000"/>
            <a:ext cx="685800" cy="533400"/>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990033"/>
                </a:solidFill>
                <a:effectLst/>
                <a:uLnTx/>
                <a:uFillTx/>
                <a:latin typeface="微软雅黑 Light" panose="020B0502040204020203" pitchFamily="34" charset="-122"/>
                <a:ea typeface="微软雅黑 Light" panose="020B0502040204020203" pitchFamily="34" charset="-122"/>
                <a:cs typeface="+mn-cs"/>
              </a:rPr>
              <a:t>32</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5604" name="Line 1044"/>
          <p:cNvSpPr>
            <a:spLocks noChangeShapeType="1"/>
          </p:cNvSpPr>
          <p:nvPr/>
        </p:nvSpPr>
        <p:spPr bwMode="auto">
          <a:xfrm flipH="1">
            <a:off x="1524000" y="4114800"/>
            <a:ext cx="609600" cy="45720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5605" name="Rectangle 1045"/>
          <p:cNvSpPr>
            <a:spLocks noChangeArrowheads="1"/>
          </p:cNvSpPr>
          <p:nvPr/>
        </p:nvSpPr>
        <p:spPr bwMode="auto">
          <a:xfrm>
            <a:off x="152400" y="114300"/>
            <a:ext cx="6450805"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36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a:t>
            </a:r>
            <a:r>
              <a:rPr kumimoji="1" lang="en-US" altLang="zh-CN" sz="36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2</a:t>
            </a:r>
            <a:r>
              <a:rPr kumimoji="1" lang="zh-CN" altLang="en-US" sz="36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）被删除的结点</a:t>
            </a:r>
            <a:r>
              <a:rPr kumimoji="1" lang="zh-CN" altLang="en-US" sz="36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只有左子树</a:t>
            </a:r>
            <a:endParaRPr kumimoji="1" lang="zh-CN" altLang="en-US" sz="36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36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或者</a:t>
            </a:r>
            <a:r>
              <a:rPr kumimoji="1" lang="zh-CN" altLang="en-US" sz="36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只有右子树</a:t>
            </a:r>
            <a:endParaRPr kumimoji="1" lang="zh-CN" altLang="en-US" sz="24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endParaRPr>
          </a:p>
        </p:txBody>
      </p:sp>
      <p:sp>
        <p:nvSpPr>
          <p:cNvPr id="195607" name="AutoShape 1047"/>
          <p:cNvSpPr>
            <a:spLocks noChangeArrowheads="1"/>
          </p:cNvSpPr>
          <p:nvPr/>
        </p:nvSpPr>
        <p:spPr bwMode="auto">
          <a:xfrm>
            <a:off x="2438400" y="2590800"/>
            <a:ext cx="152400" cy="1143000"/>
          </a:xfrm>
          <a:prstGeom prst="downArrow">
            <a:avLst>
              <a:gd name="adj1" fmla="val 50000"/>
              <a:gd name="adj2" fmla="val 187500"/>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useBgFill="1">
        <p:nvSpPr>
          <p:cNvPr id="195608" name="Rectangle 1048"/>
          <p:cNvSpPr>
            <a:spLocks noChangeArrowheads="1"/>
          </p:cNvSpPr>
          <p:nvPr/>
        </p:nvSpPr>
        <p:spPr bwMode="auto">
          <a:xfrm>
            <a:off x="2590800" y="2590800"/>
            <a:ext cx="1143000" cy="11430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5609" name="Line 1049"/>
          <p:cNvSpPr>
            <a:spLocks noChangeShapeType="1"/>
          </p:cNvSpPr>
          <p:nvPr/>
        </p:nvSpPr>
        <p:spPr bwMode="auto">
          <a:xfrm>
            <a:off x="3962400" y="1981200"/>
            <a:ext cx="1981200" cy="990600"/>
          </a:xfrm>
          <a:prstGeom prst="line">
            <a:avLst/>
          </a:prstGeom>
          <a:noFill/>
          <a:ln w="63500">
            <a:solidFill>
              <a:srgbClr val="FF00FF"/>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useBgFill="1">
        <p:nvSpPr>
          <p:cNvPr id="195611" name="Rectangle 1051"/>
          <p:cNvSpPr>
            <a:spLocks noChangeArrowheads="1"/>
          </p:cNvSpPr>
          <p:nvPr/>
        </p:nvSpPr>
        <p:spPr bwMode="auto">
          <a:xfrm>
            <a:off x="4648200" y="2133600"/>
            <a:ext cx="838200" cy="685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5612" name="Line 1052"/>
          <p:cNvSpPr>
            <a:spLocks noChangeShapeType="1"/>
          </p:cNvSpPr>
          <p:nvPr/>
        </p:nvSpPr>
        <p:spPr bwMode="auto">
          <a:xfrm>
            <a:off x="3962400" y="1981200"/>
            <a:ext cx="1981200" cy="990600"/>
          </a:xfrm>
          <a:prstGeom prst="line">
            <a:avLst/>
          </a:prstGeom>
          <a:noFill/>
          <a:ln w="63500">
            <a:solidFill>
              <a:srgbClr val="FF00FF"/>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5613" name="Text Box 1053"/>
          <p:cNvSpPr txBox="1">
            <a:spLocks noChangeArrowheads="1"/>
          </p:cNvSpPr>
          <p:nvPr/>
        </p:nvSpPr>
        <p:spPr bwMode="auto">
          <a:xfrm>
            <a:off x="228600" y="5295900"/>
            <a:ext cx="86868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50000"/>
              </a:spcBef>
              <a:spcAft>
                <a:spcPct val="0"/>
              </a:spcAft>
              <a:buClrTx/>
              <a:buSzTx/>
              <a:buFontTx/>
              <a:buNone/>
              <a:tabLst/>
              <a:defRPr/>
            </a:pPr>
            <a:r>
              <a:rPr kumimoji="1" lang="en-US" altLang="zh-CN" sz="36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36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其双亲结点的相应指针域的值改为 “指向被删除结点的左子树或右子树”。</a:t>
            </a:r>
            <a:endParaRPr kumimoji="1" lang="zh-CN" altLang="en-US" sz="36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5614" name="Freeform 1054"/>
          <p:cNvSpPr>
            <a:spLocks/>
          </p:cNvSpPr>
          <p:nvPr/>
        </p:nvSpPr>
        <p:spPr bwMode="auto">
          <a:xfrm>
            <a:off x="3581400" y="914400"/>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 name="T12" fmla="*/ 0 w 672"/>
              <a:gd name="T13" fmla="*/ 0 h 480"/>
              <a:gd name="T14" fmla="*/ 672 w 672"/>
              <a:gd name="T15" fmla="*/ 480 h 480"/>
            </a:gdLst>
            <a:ahLst/>
            <a:cxnLst>
              <a:cxn ang="T8">
                <a:pos x="T0" y="T1"/>
              </a:cxn>
              <a:cxn ang="T9">
                <a:pos x="T2" y="T3"/>
              </a:cxn>
              <a:cxn ang="T10">
                <a:pos x="T4" y="T5"/>
              </a:cxn>
              <a:cxn ang="T11">
                <a:pos x="T6" y="T7"/>
              </a:cxn>
            </a:cxnLst>
            <a:rect l="T12" t="T13" r="T14" b="T15"/>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5615" name="Text Box 1055"/>
          <p:cNvSpPr txBox="1">
            <a:spLocks noChangeArrowheads="1"/>
          </p:cNvSpPr>
          <p:nvPr/>
        </p:nvSpPr>
        <p:spPr bwMode="auto">
          <a:xfrm>
            <a:off x="5486400" y="958850"/>
            <a:ext cx="36182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微软雅黑 Light" panose="020B0502040204020203" pitchFamily="34" charset="-122"/>
                <a:ea typeface="微软雅黑 Light" panose="020B0502040204020203" pitchFamily="34" charset="-122"/>
                <a:cs typeface="+mn-cs"/>
              </a:rPr>
              <a:t>被删关键字 </a:t>
            </a:r>
            <a:r>
              <a:rPr kumimoji="1" lang="en-US" altLang="zh-CN" sz="3600" b="1" i="0" u="none" strike="noStrike" kern="1200" cap="none" spc="0" normalizeH="0" baseline="0" noProof="0" dirty="0">
                <a:ln>
                  <a:noFill/>
                </a:ln>
                <a:solidFill>
                  <a:srgbClr val="3333FF"/>
                </a:solidFill>
                <a:effectLst/>
                <a:uLnTx/>
                <a:uFillTx/>
                <a:latin typeface="微软雅黑 Light" panose="020B0502040204020203" pitchFamily="34" charset="-122"/>
                <a:ea typeface="微软雅黑 Light" panose="020B0502040204020203" pitchFamily="34" charset="-122"/>
                <a:cs typeface="+mn-cs"/>
              </a:rPr>
              <a:t>= 40</a:t>
            </a:r>
            <a:endParaRPr kumimoji="1" lang="en-US" altLang="zh-CN" sz="36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useBgFill="1">
        <p:nvSpPr>
          <p:cNvPr id="195616" name="Rectangle 1056"/>
          <p:cNvSpPr>
            <a:spLocks noChangeArrowheads="1"/>
          </p:cNvSpPr>
          <p:nvPr/>
        </p:nvSpPr>
        <p:spPr bwMode="auto">
          <a:xfrm>
            <a:off x="8243888" y="981075"/>
            <a:ext cx="697627" cy="64633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80</a:t>
            </a:r>
            <a:endParaRPr kumimoji="1" lang="en-US" altLang="zh-CN" sz="3600" b="1" i="0" u="none" strike="noStrike" kern="1200" cap="none" spc="0" normalizeH="0" baseline="0" noProof="0" dirty="0">
              <a:ln>
                <a:noFill/>
              </a:ln>
              <a:solidFill>
                <a:srgbClr val="3333FF"/>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46056319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5605"/>
                                        </p:tgtEl>
                                        <p:attrNameLst>
                                          <p:attrName>style.visibility</p:attrName>
                                        </p:attrNameLst>
                                      </p:cBhvr>
                                      <p:to>
                                        <p:strVal val="visible"/>
                                      </p:to>
                                    </p:set>
                                    <p:anim calcmode="lin" valueType="num">
                                      <p:cBhvr additive="base">
                                        <p:cTn id="7" dur="500" fill="hold"/>
                                        <p:tgtEl>
                                          <p:spTgt spid="195605"/>
                                        </p:tgtEl>
                                        <p:attrNameLst>
                                          <p:attrName>ppt_x</p:attrName>
                                        </p:attrNameLst>
                                      </p:cBhvr>
                                      <p:tavLst>
                                        <p:tav tm="0">
                                          <p:val>
                                            <p:strVal val="0-#ppt_w/2"/>
                                          </p:val>
                                        </p:tav>
                                        <p:tav tm="100000">
                                          <p:val>
                                            <p:strVal val="#ppt_x"/>
                                          </p:val>
                                        </p:tav>
                                      </p:tavLst>
                                    </p:anim>
                                    <p:anim calcmode="lin" valueType="num">
                                      <p:cBhvr additive="base">
                                        <p:cTn id="8" dur="500" fill="hold"/>
                                        <p:tgtEl>
                                          <p:spTgt spid="19560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95614"/>
                                        </p:tgtEl>
                                        <p:attrNameLst>
                                          <p:attrName>style.visibility</p:attrName>
                                        </p:attrNameLst>
                                      </p:cBhvr>
                                      <p:to>
                                        <p:strVal val="visible"/>
                                      </p:to>
                                    </p:set>
                                    <p:animEffect transition="in" filter="wipe(up)">
                                      <p:cBhvr>
                                        <p:cTn id="13" dur="500"/>
                                        <p:tgtEl>
                                          <p:spTgt spid="195614"/>
                                        </p:tgtEl>
                                      </p:cBhvr>
                                    </p:animEffect>
                                  </p:childTnLst>
                                </p:cTn>
                              </p:par>
                            </p:childTnLst>
                          </p:cTn>
                        </p:par>
                        <p:par>
                          <p:cTn id="14" fill="hold" nodeType="afterGroup">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195586"/>
                                        </p:tgtEl>
                                        <p:attrNameLst>
                                          <p:attrName>style.visibility</p:attrName>
                                        </p:attrNameLst>
                                      </p:cBhvr>
                                      <p:to>
                                        <p:strVal val="visible"/>
                                      </p:to>
                                    </p:set>
                                    <p:animEffect transition="in" filter="wipe(up)">
                                      <p:cBhvr>
                                        <p:cTn id="17" dur="500"/>
                                        <p:tgtEl>
                                          <p:spTgt spid="195586"/>
                                        </p:tgtEl>
                                      </p:cBhvr>
                                    </p:animEffect>
                                  </p:childTnLst>
                                </p:cTn>
                              </p:par>
                            </p:childTnLst>
                          </p:cTn>
                        </p:par>
                        <p:par>
                          <p:cTn id="18" fill="hold" nodeType="afterGroup">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195587"/>
                                        </p:tgtEl>
                                        <p:attrNameLst>
                                          <p:attrName>style.visibility</p:attrName>
                                        </p:attrNameLst>
                                      </p:cBhvr>
                                      <p:to>
                                        <p:strVal val="visible"/>
                                      </p:to>
                                    </p:set>
                                  </p:childTnLst>
                                </p:cTn>
                              </p:par>
                            </p:childTnLst>
                          </p:cTn>
                        </p:par>
                        <p:par>
                          <p:cTn id="21" fill="hold" nodeType="afterGroup">
                            <p:stCondLst>
                              <p:cond delay="1500"/>
                            </p:stCondLst>
                            <p:childTnLst>
                              <p:par>
                                <p:cTn id="22" presetID="1" presetClass="entr" presetSubtype="0" fill="hold" grpId="0" nodeType="afterEffect">
                                  <p:stCondLst>
                                    <p:cond delay="0"/>
                                  </p:stCondLst>
                                  <p:childTnLst>
                                    <p:set>
                                      <p:cBhvr>
                                        <p:cTn id="23" dur="1" fill="hold">
                                          <p:stCondLst>
                                            <p:cond delay="499"/>
                                          </p:stCondLst>
                                        </p:cTn>
                                        <p:tgtEl>
                                          <p:spTgt spid="195588"/>
                                        </p:tgtEl>
                                        <p:attrNameLst>
                                          <p:attrName>style.visibility</p:attrName>
                                        </p:attrNameLst>
                                      </p:cBhvr>
                                      <p:to>
                                        <p:strVal val="visible"/>
                                      </p:to>
                                    </p:set>
                                  </p:childTnLst>
                                </p:cTn>
                              </p:par>
                            </p:childTnLst>
                          </p:cTn>
                        </p:par>
                        <p:par>
                          <p:cTn id="24" fill="hold" nodeType="afterGroup">
                            <p:stCondLst>
                              <p:cond delay="2000"/>
                            </p:stCondLst>
                            <p:childTnLst>
                              <p:par>
                                <p:cTn id="25" presetID="1" presetClass="entr" presetSubtype="0" fill="hold" grpId="0" nodeType="afterEffect">
                                  <p:stCondLst>
                                    <p:cond delay="0"/>
                                  </p:stCondLst>
                                  <p:childTnLst>
                                    <p:set>
                                      <p:cBhvr>
                                        <p:cTn id="26" dur="1" fill="hold">
                                          <p:stCondLst>
                                            <p:cond delay="499"/>
                                          </p:stCondLst>
                                        </p:cTn>
                                        <p:tgtEl>
                                          <p:spTgt spid="195589"/>
                                        </p:tgtEl>
                                        <p:attrNameLst>
                                          <p:attrName>style.visibility</p:attrName>
                                        </p:attrNameLst>
                                      </p:cBhvr>
                                      <p:to>
                                        <p:strVal val="visible"/>
                                      </p:to>
                                    </p:set>
                                  </p:childTnLst>
                                </p:cTn>
                              </p:par>
                            </p:childTnLst>
                          </p:cTn>
                        </p:par>
                        <p:par>
                          <p:cTn id="27" fill="hold" nodeType="afterGroup">
                            <p:stCondLst>
                              <p:cond delay="2500"/>
                            </p:stCondLst>
                            <p:childTnLst>
                              <p:par>
                                <p:cTn id="28" presetID="1" presetClass="entr" presetSubtype="0" fill="hold" grpId="0" nodeType="afterEffect">
                                  <p:stCondLst>
                                    <p:cond delay="0"/>
                                  </p:stCondLst>
                                  <p:childTnLst>
                                    <p:set>
                                      <p:cBhvr>
                                        <p:cTn id="29" dur="1" fill="hold">
                                          <p:stCondLst>
                                            <p:cond delay="499"/>
                                          </p:stCondLst>
                                        </p:cTn>
                                        <p:tgtEl>
                                          <p:spTgt spid="195590"/>
                                        </p:tgtEl>
                                        <p:attrNameLst>
                                          <p:attrName>style.visibility</p:attrName>
                                        </p:attrNameLst>
                                      </p:cBhvr>
                                      <p:to>
                                        <p:strVal val="visible"/>
                                      </p:to>
                                    </p:set>
                                  </p:childTnLst>
                                </p:cTn>
                              </p:par>
                            </p:childTnLst>
                          </p:cTn>
                        </p:par>
                        <p:par>
                          <p:cTn id="30" fill="hold" nodeType="afterGroup">
                            <p:stCondLst>
                              <p:cond delay="3000"/>
                            </p:stCondLst>
                            <p:childTnLst>
                              <p:par>
                                <p:cTn id="31" presetID="1" presetClass="entr" presetSubtype="0" fill="hold" grpId="0" nodeType="afterEffect">
                                  <p:stCondLst>
                                    <p:cond delay="0"/>
                                  </p:stCondLst>
                                  <p:childTnLst>
                                    <p:set>
                                      <p:cBhvr>
                                        <p:cTn id="32" dur="1" fill="hold">
                                          <p:stCondLst>
                                            <p:cond delay="499"/>
                                          </p:stCondLst>
                                        </p:cTn>
                                        <p:tgtEl>
                                          <p:spTgt spid="195591"/>
                                        </p:tgtEl>
                                        <p:attrNameLst>
                                          <p:attrName>style.visibility</p:attrName>
                                        </p:attrNameLst>
                                      </p:cBhvr>
                                      <p:to>
                                        <p:strVal val="visible"/>
                                      </p:to>
                                    </p:set>
                                  </p:childTnLst>
                                </p:cTn>
                              </p:par>
                            </p:childTnLst>
                          </p:cTn>
                        </p:par>
                        <p:par>
                          <p:cTn id="33" fill="hold" nodeType="afterGroup">
                            <p:stCondLst>
                              <p:cond delay="3500"/>
                            </p:stCondLst>
                            <p:childTnLst>
                              <p:par>
                                <p:cTn id="34" presetID="1" presetClass="entr" presetSubtype="0" fill="hold" grpId="0" nodeType="afterEffect">
                                  <p:stCondLst>
                                    <p:cond delay="0"/>
                                  </p:stCondLst>
                                  <p:childTnLst>
                                    <p:set>
                                      <p:cBhvr>
                                        <p:cTn id="35" dur="1" fill="hold">
                                          <p:stCondLst>
                                            <p:cond delay="499"/>
                                          </p:stCondLst>
                                        </p:cTn>
                                        <p:tgtEl>
                                          <p:spTgt spid="195592"/>
                                        </p:tgtEl>
                                        <p:attrNameLst>
                                          <p:attrName>style.visibility</p:attrName>
                                        </p:attrNameLst>
                                      </p:cBhvr>
                                      <p:to>
                                        <p:strVal val="visible"/>
                                      </p:to>
                                    </p:set>
                                  </p:childTnLst>
                                </p:cTn>
                              </p:par>
                            </p:childTnLst>
                          </p:cTn>
                        </p:par>
                        <p:par>
                          <p:cTn id="36" fill="hold" nodeType="afterGroup">
                            <p:stCondLst>
                              <p:cond delay="4000"/>
                            </p:stCondLst>
                            <p:childTnLst>
                              <p:par>
                                <p:cTn id="37" presetID="1" presetClass="entr" presetSubtype="0" fill="hold" grpId="0" nodeType="afterEffect">
                                  <p:stCondLst>
                                    <p:cond delay="0"/>
                                  </p:stCondLst>
                                  <p:childTnLst>
                                    <p:set>
                                      <p:cBhvr>
                                        <p:cTn id="38" dur="1" fill="hold">
                                          <p:stCondLst>
                                            <p:cond delay="499"/>
                                          </p:stCondLst>
                                        </p:cTn>
                                        <p:tgtEl>
                                          <p:spTgt spid="195593"/>
                                        </p:tgtEl>
                                        <p:attrNameLst>
                                          <p:attrName>style.visibility</p:attrName>
                                        </p:attrNameLst>
                                      </p:cBhvr>
                                      <p:to>
                                        <p:strVal val="visible"/>
                                      </p:to>
                                    </p:set>
                                  </p:childTnLst>
                                </p:cTn>
                              </p:par>
                            </p:childTnLst>
                          </p:cTn>
                        </p:par>
                        <p:par>
                          <p:cTn id="39" fill="hold" nodeType="afterGroup">
                            <p:stCondLst>
                              <p:cond delay="4500"/>
                            </p:stCondLst>
                            <p:childTnLst>
                              <p:par>
                                <p:cTn id="40" presetID="1" presetClass="entr" presetSubtype="0" fill="hold" grpId="0" nodeType="afterEffect">
                                  <p:stCondLst>
                                    <p:cond delay="0"/>
                                  </p:stCondLst>
                                  <p:childTnLst>
                                    <p:set>
                                      <p:cBhvr>
                                        <p:cTn id="41" dur="1" fill="hold">
                                          <p:stCondLst>
                                            <p:cond delay="499"/>
                                          </p:stCondLst>
                                        </p:cTn>
                                        <p:tgtEl>
                                          <p:spTgt spid="195603"/>
                                        </p:tgtEl>
                                        <p:attrNameLst>
                                          <p:attrName>style.visibility</p:attrName>
                                        </p:attrNameLst>
                                      </p:cBhvr>
                                      <p:to>
                                        <p:strVal val="visible"/>
                                      </p:to>
                                    </p:set>
                                  </p:childTnLst>
                                </p:cTn>
                              </p:par>
                            </p:childTnLst>
                          </p:cTn>
                        </p:par>
                        <p:par>
                          <p:cTn id="42" fill="hold" nodeType="afterGroup">
                            <p:stCondLst>
                              <p:cond delay="5000"/>
                            </p:stCondLst>
                            <p:childTnLst>
                              <p:par>
                                <p:cTn id="43" presetID="1" presetClass="entr" presetSubtype="0" fill="hold" grpId="0" nodeType="afterEffect">
                                  <p:stCondLst>
                                    <p:cond delay="0"/>
                                  </p:stCondLst>
                                  <p:childTnLst>
                                    <p:set>
                                      <p:cBhvr>
                                        <p:cTn id="44" dur="1" fill="hold">
                                          <p:stCondLst>
                                            <p:cond delay="499"/>
                                          </p:stCondLst>
                                        </p:cTn>
                                        <p:tgtEl>
                                          <p:spTgt spid="195594"/>
                                        </p:tgtEl>
                                        <p:attrNameLst>
                                          <p:attrName>style.visibility</p:attrName>
                                        </p:attrNameLst>
                                      </p:cBhvr>
                                      <p:to>
                                        <p:strVal val="visible"/>
                                      </p:to>
                                    </p:set>
                                  </p:childTnLst>
                                </p:cTn>
                              </p:par>
                            </p:childTnLst>
                          </p:cTn>
                        </p:par>
                        <p:par>
                          <p:cTn id="45" fill="hold" nodeType="afterGroup">
                            <p:stCondLst>
                              <p:cond delay="5500"/>
                            </p:stCondLst>
                            <p:childTnLst>
                              <p:par>
                                <p:cTn id="46" presetID="1" presetClass="entr" presetSubtype="0" fill="hold" nodeType="afterEffect">
                                  <p:stCondLst>
                                    <p:cond delay="0"/>
                                  </p:stCondLst>
                                  <p:childTnLst>
                                    <p:set>
                                      <p:cBhvr>
                                        <p:cTn id="47" dur="1" fill="hold">
                                          <p:stCondLst>
                                            <p:cond delay="499"/>
                                          </p:stCondLst>
                                        </p:cTn>
                                        <p:tgtEl>
                                          <p:spTgt spid="195595"/>
                                        </p:tgtEl>
                                        <p:attrNameLst>
                                          <p:attrName>style.visibility</p:attrName>
                                        </p:attrNameLst>
                                      </p:cBhvr>
                                      <p:to>
                                        <p:strVal val="visible"/>
                                      </p:to>
                                    </p:set>
                                  </p:childTnLst>
                                </p:cTn>
                              </p:par>
                            </p:childTnLst>
                          </p:cTn>
                        </p:par>
                        <p:par>
                          <p:cTn id="48" fill="hold" nodeType="afterGroup">
                            <p:stCondLst>
                              <p:cond delay="6000"/>
                            </p:stCondLst>
                            <p:childTnLst>
                              <p:par>
                                <p:cTn id="49" presetID="1" presetClass="entr" presetSubtype="0" fill="hold" nodeType="afterEffect">
                                  <p:stCondLst>
                                    <p:cond delay="0"/>
                                  </p:stCondLst>
                                  <p:childTnLst>
                                    <p:set>
                                      <p:cBhvr>
                                        <p:cTn id="50" dur="1" fill="hold">
                                          <p:stCondLst>
                                            <p:cond delay="499"/>
                                          </p:stCondLst>
                                        </p:cTn>
                                        <p:tgtEl>
                                          <p:spTgt spid="195596"/>
                                        </p:tgtEl>
                                        <p:attrNameLst>
                                          <p:attrName>style.visibility</p:attrName>
                                        </p:attrNameLst>
                                      </p:cBhvr>
                                      <p:to>
                                        <p:strVal val="visible"/>
                                      </p:to>
                                    </p:set>
                                  </p:childTnLst>
                                </p:cTn>
                              </p:par>
                            </p:childTnLst>
                          </p:cTn>
                        </p:par>
                        <p:par>
                          <p:cTn id="51" fill="hold" nodeType="afterGroup">
                            <p:stCondLst>
                              <p:cond delay="6500"/>
                            </p:stCondLst>
                            <p:childTnLst>
                              <p:par>
                                <p:cTn id="52" presetID="1" presetClass="entr" presetSubtype="0" fill="hold" nodeType="afterEffect">
                                  <p:stCondLst>
                                    <p:cond delay="0"/>
                                  </p:stCondLst>
                                  <p:childTnLst>
                                    <p:set>
                                      <p:cBhvr>
                                        <p:cTn id="53" dur="1" fill="hold">
                                          <p:stCondLst>
                                            <p:cond delay="499"/>
                                          </p:stCondLst>
                                        </p:cTn>
                                        <p:tgtEl>
                                          <p:spTgt spid="195597"/>
                                        </p:tgtEl>
                                        <p:attrNameLst>
                                          <p:attrName>style.visibility</p:attrName>
                                        </p:attrNameLst>
                                      </p:cBhvr>
                                      <p:to>
                                        <p:strVal val="visible"/>
                                      </p:to>
                                    </p:set>
                                  </p:childTnLst>
                                </p:cTn>
                              </p:par>
                            </p:childTnLst>
                          </p:cTn>
                        </p:par>
                        <p:par>
                          <p:cTn id="54" fill="hold" nodeType="afterGroup">
                            <p:stCondLst>
                              <p:cond delay="7000"/>
                            </p:stCondLst>
                            <p:childTnLst>
                              <p:par>
                                <p:cTn id="55" presetID="1" presetClass="entr" presetSubtype="0" fill="hold" nodeType="afterEffect">
                                  <p:stCondLst>
                                    <p:cond delay="0"/>
                                  </p:stCondLst>
                                  <p:childTnLst>
                                    <p:set>
                                      <p:cBhvr>
                                        <p:cTn id="56" dur="1" fill="hold">
                                          <p:stCondLst>
                                            <p:cond delay="499"/>
                                          </p:stCondLst>
                                        </p:cTn>
                                        <p:tgtEl>
                                          <p:spTgt spid="195598"/>
                                        </p:tgtEl>
                                        <p:attrNameLst>
                                          <p:attrName>style.visibility</p:attrName>
                                        </p:attrNameLst>
                                      </p:cBhvr>
                                      <p:to>
                                        <p:strVal val="visible"/>
                                      </p:to>
                                    </p:set>
                                  </p:childTnLst>
                                </p:cTn>
                              </p:par>
                            </p:childTnLst>
                          </p:cTn>
                        </p:par>
                        <p:par>
                          <p:cTn id="57" fill="hold" nodeType="afterGroup">
                            <p:stCondLst>
                              <p:cond delay="7500"/>
                            </p:stCondLst>
                            <p:childTnLst>
                              <p:par>
                                <p:cTn id="58" presetID="1" presetClass="entr" presetSubtype="0" fill="hold" nodeType="afterEffect">
                                  <p:stCondLst>
                                    <p:cond delay="0"/>
                                  </p:stCondLst>
                                  <p:childTnLst>
                                    <p:set>
                                      <p:cBhvr>
                                        <p:cTn id="59" dur="1" fill="hold">
                                          <p:stCondLst>
                                            <p:cond delay="499"/>
                                          </p:stCondLst>
                                        </p:cTn>
                                        <p:tgtEl>
                                          <p:spTgt spid="195599"/>
                                        </p:tgtEl>
                                        <p:attrNameLst>
                                          <p:attrName>style.visibility</p:attrName>
                                        </p:attrNameLst>
                                      </p:cBhvr>
                                      <p:to>
                                        <p:strVal val="visible"/>
                                      </p:to>
                                    </p:set>
                                  </p:childTnLst>
                                </p:cTn>
                              </p:par>
                            </p:childTnLst>
                          </p:cTn>
                        </p:par>
                        <p:par>
                          <p:cTn id="60" fill="hold" nodeType="afterGroup">
                            <p:stCondLst>
                              <p:cond delay="8000"/>
                            </p:stCondLst>
                            <p:childTnLst>
                              <p:par>
                                <p:cTn id="61" presetID="1" presetClass="entr" presetSubtype="0" fill="hold" nodeType="afterEffect">
                                  <p:stCondLst>
                                    <p:cond delay="0"/>
                                  </p:stCondLst>
                                  <p:childTnLst>
                                    <p:set>
                                      <p:cBhvr>
                                        <p:cTn id="62" dur="1" fill="hold">
                                          <p:stCondLst>
                                            <p:cond delay="499"/>
                                          </p:stCondLst>
                                        </p:cTn>
                                        <p:tgtEl>
                                          <p:spTgt spid="195604"/>
                                        </p:tgtEl>
                                        <p:attrNameLst>
                                          <p:attrName>style.visibility</p:attrName>
                                        </p:attrNameLst>
                                      </p:cBhvr>
                                      <p:to>
                                        <p:strVal val="visible"/>
                                      </p:to>
                                    </p:set>
                                  </p:childTnLst>
                                </p:cTn>
                              </p:par>
                            </p:childTnLst>
                          </p:cTn>
                        </p:par>
                        <p:par>
                          <p:cTn id="63" fill="hold" nodeType="afterGroup">
                            <p:stCondLst>
                              <p:cond delay="8500"/>
                            </p:stCondLst>
                            <p:childTnLst>
                              <p:par>
                                <p:cTn id="64" presetID="1" presetClass="entr" presetSubtype="0" fill="hold" nodeType="afterEffect">
                                  <p:stCondLst>
                                    <p:cond delay="0"/>
                                  </p:stCondLst>
                                  <p:childTnLst>
                                    <p:set>
                                      <p:cBhvr>
                                        <p:cTn id="65" dur="1" fill="hold">
                                          <p:stCondLst>
                                            <p:cond delay="499"/>
                                          </p:stCondLst>
                                        </p:cTn>
                                        <p:tgtEl>
                                          <p:spTgt spid="195600"/>
                                        </p:tgtEl>
                                        <p:attrNameLst>
                                          <p:attrName>style.visibility</p:attrName>
                                        </p:attrNameLst>
                                      </p:cBhvr>
                                      <p:to>
                                        <p:strVal val="visible"/>
                                      </p:to>
                                    </p:set>
                                  </p:childTnLst>
                                </p:cTn>
                              </p:par>
                            </p:childTnLst>
                          </p:cTn>
                        </p:par>
                        <p:par>
                          <p:cTn id="66" fill="hold" nodeType="afterGroup">
                            <p:stCondLst>
                              <p:cond delay="9000"/>
                            </p:stCondLst>
                            <p:childTnLst>
                              <p:par>
                                <p:cTn id="67" presetID="1" presetClass="entr" presetSubtype="0" fill="hold" nodeType="afterEffect">
                                  <p:stCondLst>
                                    <p:cond delay="0"/>
                                  </p:stCondLst>
                                  <p:childTnLst>
                                    <p:set>
                                      <p:cBhvr>
                                        <p:cTn id="68" dur="1" fill="hold">
                                          <p:stCondLst>
                                            <p:cond delay="499"/>
                                          </p:stCondLst>
                                        </p:cTn>
                                        <p:tgtEl>
                                          <p:spTgt spid="195601"/>
                                        </p:tgtEl>
                                        <p:attrNameLst>
                                          <p:attrName>style.visibility</p:attrName>
                                        </p:attrNameLst>
                                      </p:cBhvr>
                                      <p:to>
                                        <p:strVal val="visible"/>
                                      </p:to>
                                    </p:set>
                                  </p:childTnLst>
                                </p:cTn>
                              </p:par>
                            </p:childTnLst>
                          </p:cTn>
                        </p:par>
                        <p:par>
                          <p:cTn id="69" fill="hold" nodeType="afterGroup">
                            <p:stCondLst>
                              <p:cond delay="9500"/>
                            </p:stCondLst>
                            <p:childTnLst>
                              <p:par>
                                <p:cTn id="70" presetID="1" presetClass="entr" presetSubtype="0" fill="hold" nodeType="afterEffect">
                                  <p:stCondLst>
                                    <p:cond delay="0"/>
                                  </p:stCondLst>
                                  <p:childTnLst>
                                    <p:set>
                                      <p:cBhvr>
                                        <p:cTn id="71" dur="1" fill="hold">
                                          <p:stCondLst>
                                            <p:cond delay="499"/>
                                          </p:stCondLst>
                                        </p:cTn>
                                        <p:tgtEl>
                                          <p:spTgt spid="195602"/>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1" fill="hold" grpId="0" nodeType="clickEffect">
                                  <p:stCondLst>
                                    <p:cond delay="0"/>
                                  </p:stCondLst>
                                  <p:childTnLst>
                                    <p:set>
                                      <p:cBhvr>
                                        <p:cTn id="75" dur="1" fill="hold">
                                          <p:stCondLst>
                                            <p:cond delay="0"/>
                                          </p:stCondLst>
                                        </p:cTn>
                                        <p:tgtEl>
                                          <p:spTgt spid="195615"/>
                                        </p:tgtEl>
                                        <p:attrNameLst>
                                          <p:attrName>style.visibility</p:attrName>
                                        </p:attrNameLst>
                                      </p:cBhvr>
                                      <p:to>
                                        <p:strVal val="visible"/>
                                      </p:to>
                                    </p:set>
                                    <p:anim calcmode="lin" valueType="num">
                                      <p:cBhvr additive="base">
                                        <p:cTn id="76" dur="500" fill="hold"/>
                                        <p:tgtEl>
                                          <p:spTgt spid="195615"/>
                                        </p:tgtEl>
                                        <p:attrNameLst>
                                          <p:attrName>ppt_x</p:attrName>
                                        </p:attrNameLst>
                                      </p:cBhvr>
                                      <p:tavLst>
                                        <p:tav tm="0">
                                          <p:val>
                                            <p:strVal val="#ppt_x"/>
                                          </p:val>
                                        </p:tav>
                                        <p:tav tm="100000">
                                          <p:val>
                                            <p:strVal val="#ppt_x"/>
                                          </p:val>
                                        </p:tav>
                                      </p:tavLst>
                                    </p:anim>
                                    <p:anim calcmode="lin" valueType="num">
                                      <p:cBhvr additive="base">
                                        <p:cTn id="77" dur="500" fill="hold"/>
                                        <p:tgtEl>
                                          <p:spTgt spid="195615"/>
                                        </p:tgtEl>
                                        <p:attrNameLst>
                                          <p:attrName>ppt_y</p:attrName>
                                        </p:attrNameLst>
                                      </p:cBhvr>
                                      <p:tavLst>
                                        <p:tav tm="0">
                                          <p:val>
                                            <p:strVal val="0-#ppt_h/2"/>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95607"/>
                                        </p:tgtEl>
                                        <p:attrNameLst>
                                          <p:attrName>style.visibility</p:attrName>
                                        </p:attrNameLst>
                                      </p:cBhvr>
                                      <p:to>
                                        <p:strVal val="visible"/>
                                      </p:to>
                                    </p:set>
                                    <p:animEffect transition="in" filter="wipe(up)">
                                      <p:cBhvr>
                                        <p:cTn id="82" dur="500"/>
                                        <p:tgtEl>
                                          <p:spTgt spid="19560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95608"/>
                                        </p:tgtEl>
                                        <p:attrNameLst>
                                          <p:attrName>style.visibility</p:attrName>
                                        </p:attrNameLst>
                                      </p:cBhvr>
                                      <p:to>
                                        <p:strVal val="visible"/>
                                      </p:to>
                                    </p:set>
                                    <p:animEffect transition="in" filter="wipe(up)">
                                      <p:cBhvr>
                                        <p:cTn id="87" dur="500"/>
                                        <p:tgtEl>
                                          <p:spTgt spid="19560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95616"/>
                                        </p:tgtEl>
                                        <p:attrNameLst>
                                          <p:attrName>style.visibility</p:attrName>
                                        </p:attrNameLst>
                                      </p:cBhvr>
                                      <p:to>
                                        <p:strVal val="visible"/>
                                      </p:to>
                                    </p:set>
                                    <p:animEffect transition="in" filter="wipe(left)">
                                      <p:cBhvr>
                                        <p:cTn id="92" dur="500"/>
                                        <p:tgtEl>
                                          <p:spTgt spid="195616"/>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nodeType="clickEffect">
                                  <p:stCondLst>
                                    <p:cond delay="0"/>
                                  </p:stCondLst>
                                  <p:childTnLst>
                                    <p:set>
                                      <p:cBhvr>
                                        <p:cTn id="96" dur="1" fill="hold">
                                          <p:stCondLst>
                                            <p:cond delay="0"/>
                                          </p:stCondLst>
                                        </p:cTn>
                                        <p:tgtEl>
                                          <p:spTgt spid="195609"/>
                                        </p:tgtEl>
                                        <p:attrNameLst>
                                          <p:attrName>style.visibility</p:attrName>
                                        </p:attrNameLst>
                                      </p:cBhvr>
                                      <p:to>
                                        <p:strVal val="visible"/>
                                      </p:to>
                                    </p:set>
                                    <p:animEffect transition="in" filter="wipe(up)">
                                      <p:cBhvr>
                                        <p:cTn id="97" dur="500"/>
                                        <p:tgtEl>
                                          <p:spTgt spid="195609"/>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195611"/>
                                        </p:tgtEl>
                                        <p:attrNameLst>
                                          <p:attrName>style.visibility</p:attrName>
                                        </p:attrNameLst>
                                      </p:cBhvr>
                                      <p:to>
                                        <p:strVal val="visible"/>
                                      </p:to>
                                    </p:set>
                                    <p:animEffect transition="in" filter="wipe(up)">
                                      <p:cBhvr>
                                        <p:cTn id="102" dur="500"/>
                                        <p:tgtEl>
                                          <p:spTgt spid="195611"/>
                                        </p:tgtEl>
                                      </p:cBhvr>
                                    </p:animEffect>
                                  </p:childTnLst>
                                </p:cTn>
                              </p:par>
                            </p:childTnLst>
                          </p:cTn>
                        </p:par>
                        <p:par>
                          <p:cTn id="103" fill="hold" nodeType="afterGroup">
                            <p:stCondLst>
                              <p:cond delay="500"/>
                            </p:stCondLst>
                            <p:childTnLst>
                              <p:par>
                                <p:cTn id="104" presetID="1" presetClass="entr" presetSubtype="0" fill="hold" nodeType="afterEffect">
                                  <p:stCondLst>
                                    <p:cond delay="0"/>
                                  </p:stCondLst>
                                  <p:childTnLst>
                                    <p:set>
                                      <p:cBhvr>
                                        <p:cTn id="105" dur="1" fill="hold">
                                          <p:stCondLst>
                                            <p:cond delay="499"/>
                                          </p:stCondLst>
                                        </p:cTn>
                                        <p:tgtEl>
                                          <p:spTgt spid="195612"/>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195613"/>
                                        </p:tgtEl>
                                        <p:attrNameLst>
                                          <p:attrName>style.visibility</p:attrName>
                                        </p:attrNameLst>
                                      </p:cBhvr>
                                      <p:to>
                                        <p:strVal val="visible"/>
                                      </p:to>
                                    </p:set>
                                    <p:animEffect transition="in" filter="wipe(left)">
                                      <p:cBhvr>
                                        <p:cTn id="110" dur="500"/>
                                        <p:tgtEl>
                                          <p:spTgt spid="195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nimBg="1" autoUpdateAnimBg="0"/>
      <p:bldP spid="195587" grpId="0" animBg="1" autoUpdateAnimBg="0"/>
      <p:bldP spid="195588" grpId="0" animBg="1" autoUpdateAnimBg="0"/>
      <p:bldP spid="195589" grpId="0" animBg="1" autoUpdateAnimBg="0"/>
      <p:bldP spid="195590" grpId="0" animBg="1" autoUpdateAnimBg="0"/>
      <p:bldP spid="195591" grpId="0" animBg="1" autoUpdateAnimBg="0"/>
      <p:bldP spid="195592" grpId="0" animBg="1" autoUpdateAnimBg="0"/>
      <p:bldP spid="195593" grpId="0" animBg="1" autoUpdateAnimBg="0"/>
      <p:bldP spid="195594" grpId="0" animBg="1" autoUpdateAnimBg="0"/>
      <p:bldP spid="195603" grpId="0" animBg="1" autoUpdateAnimBg="0"/>
      <p:bldP spid="195605" grpId="0" autoUpdateAnimBg="0"/>
      <p:bldP spid="195607" grpId="0" animBg="1"/>
      <p:bldP spid="195608" grpId="0" animBg="1"/>
      <p:bldP spid="195611" grpId="0" animBg="1"/>
      <p:bldP spid="195613" grpId="0" autoUpdateAnimBg="0"/>
      <p:bldP spid="195615" grpId="0" autoUpdateAnimBg="0"/>
      <p:bldP spid="195616"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E0723AB-6184-4536-9F1B-5F52BF916212}" type="slidenum">
              <a:rPr kumimoji="1" lang="en-US" altLang="zh-CN" sz="1400" b="0" i="0" u="none" strike="noStrike" kern="1200" cap="none" spc="0" normalizeH="0" baseline="0" noProof="0" smtClean="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8371" name="Rectangle 4"/>
          <p:cNvSpPr>
            <a:spLocks noChangeArrowheads="1"/>
          </p:cNvSpPr>
          <p:nvPr/>
        </p:nvSpPr>
        <p:spPr bwMode="auto">
          <a:xfrm>
            <a:off x="214313" y="2157186"/>
            <a:ext cx="8824008" cy="207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762000" indent="-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762000" marR="0" lvl="0" indent="-76200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设删除前的中序遍历序列为：</a:t>
            </a:r>
          </a:p>
          <a:p>
            <a:pPr marL="762000" marR="0" lvl="0" indent="-762000" algn="l" defTabSz="914400" rtl="0" eaLnBrk="1" fontAlgn="base" latinLnBrk="0" hangingPunct="1">
              <a:lnSpc>
                <a:spcPct val="100000"/>
              </a:lnSpc>
              <a:spcBef>
                <a:spcPct val="20000"/>
              </a:spcBef>
              <a:spcAft>
                <a:spcPct val="0"/>
              </a:spcAft>
              <a:buClrTx/>
              <a:buSzTx/>
              <a:buFontTx/>
              <a:buNone/>
              <a:tabLst/>
              <a:defRPr/>
            </a:pPr>
            <a:r>
              <a:rPr kumimoji="1" lang="en-US" altLang="zh-CN" sz="2800" b="0" i="0" u="none" strike="noStrike" kern="1200" cap="none" spc="0" normalizeH="0" baseline="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 P</a:t>
            </a:r>
            <a:r>
              <a:rPr kumimoji="1" lang="en-US" altLang="zh-CN" sz="2800" b="0" i="0" u="none" strike="noStrike" kern="1200" cap="none" spc="0" normalizeH="0" baseline="-2500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L</a:t>
            </a:r>
            <a:r>
              <a:rPr kumimoji="1" lang="en-US" altLang="zh-CN" sz="2800" b="0" i="0" u="none" strike="noStrike" kern="1200" cap="none" spc="0" normalizeH="0" baseline="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 </a:t>
            </a:r>
            <a:r>
              <a:rPr kumimoji="1" lang="en-US" altLang="zh-CN" sz="2800" b="0" i="0" u="none" strike="noStrike" kern="1200" cap="none" spc="0" normalizeH="0" baseline="0" noProof="0" dirty="0">
                <a:ln>
                  <a:noFill/>
                </a:ln>
                <a:solidFill>
                  <a:srgbClr val="FF00FF"/>
                </a:solidFill>
                <a:effectLst/>
                <a:uLnTx/>
                <a:uFillTx/>
                <a:latin typeface="微软雅黑 Light" panose="020B0502040204020203" pitchFamily="34" charset="-122"/>
                <a:ea typeface="Malgun Gothic Semilight" panose="020B0502040204020203" pitchFamily="34" charset="-122"/>
                <a:cs typeface="+mn-cs"/>
              </a:rPr>
              <a:t>s</a:t>
            </a:r>
            <a:r>
              <a:rPr kumimoji="1" lang="en-US" altLang="zh-CN" sz="2800" b="0" i="0" u="none" strike="noStrike" kern="1200" cap="none" spc="0" normalizeH="0" baseline="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  </a:t>
            </a:r>
            <a:r>
              <a:rPr kumimoji="1" lang="en-US" altLang="zh-CN" sz="2800" b="0" i="0" u="none" strike="noStrike" kern="1200" cap="none" spc="0" normalizeH="0" baseline="0" noProof="0" dirty="0">
                <a:ln>
                  <a:noFill/>
                </a:ln>
                <a:solidFill>
                  <a:srgbClr val="3333CC"/>
                </a:solidFill>
                <a:effectLst/>
                <a:uLnTx/>
                <a:uFillTx/>
                <a:latin typeface="微软雅黑 Light" panose="020B0502040204020203" pitchFamily="34" charset="-122"/>
                <a:ea typeface="Malgun Gothic Semilight" panose="020B0502040204020203" pitchFamily="34" charset="-122"/>
                <a:cs typeface="+mn-cs"/>
              </a:rPr>
              <a:t>p</a:t>
            </a:r>
            <a:r>
              <a:rPr kumimoji="1" lang="en-US" altLang="zh-CN" sz="2800" b="0" i="0" u="none" strike="noStrike" kern="1200" cap="none" spc="0" normalizeH="0" baseline="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  P</a:t>
            </a:r>
            <a:r>
              <a:rPr kumimoji="1" lang="en-US" altLang="zh-CN" sz="2800" b="0" i="0" u="none" strike="noStrike" kern="1200" cap="none" spc="0" normalizeH="0" baseline="-2500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R </a:t>
            </a:r>
            <a:r>
              <a:rPr kumimoji="1" lang="en-US" altLang="zh-CN" sz="2800" b="0" i="0" u="none" strike="noStrike" kern="1200" cap="none" spc="0" normalizeH="0" baseline="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  f  ….</a:t>
            </a:r>
            <a:r>
              <a:rPr kumimoji="1" lang="en-US" altLang="zh-CN" sz="28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  </a:t>
            </a:r>
          </a:p>
          <a:p>
            <a:pPr marL="762000" marR="0" lvl="0" indent="-762000" algn="l" defTabSz="914400" rtl="0" eaLnBrk="1" fontAlgn="base" latinLnBrk="0" hangingPunct="1">
              <a:lnSpc>
                <a:spcPct val="100000"/>
              </a:lnSpc>
              <a:spcBef>
                <a:spcPct val="20000"/>
              </a:spcBef>
              <a:spcAft>
                <a:spcPct val="0"/>
              </a:spcAft>
              <a:buClrTx/>
              <a:buSzTx/>
              <a:buFontTx/>
              <a:buNone/>
              <a:tabLst/>
              <a:defRPr/>
            </a:pPr>
            <a:r>
              <a:rPr kumimoji="1" lang="en-US" altLang="zh-CN" sz="28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 </a:t>
            </a:r>
            <a:r>
              <a:rPr kumimoji="1" lang="en-US" altLang="zh-CN" sz="2800" b="0" i="0" u="none" strike="noStrike" kern="1200" cap="none" spc="0" normalizeH="0" baseline="0" noProof="0" dirty="0">
                <a:ln>
                  <a:noFill/>
                </a:ln>
                <a:solidFill>
                  <a:srgbClr val="008000"/>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8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p</a:t>
            </a:r>
            <a:r>
              <a:rPr kumimoji="1" lang="zh-CN" altLang="en-US" sz="2800" b="0" i="0" u="none" strike="noStrike" kern="1200" cap="none" spc="0" normalizeH="0" baseline="0" noProof="0" dirty="0">
                <a:ln>
                  <a:noFill/>
                </a:ln>
                <a:solidFill>
                  <a:srgbClr val="008000"/>
                </a:solidFill>
                <a:effectLst/>
                <a:uLnTx/>
                <a:uFillTx/>
                <a:latin typeface="微软雅黑 Light" panose="020B0502040204020203" pitchFamily="34" charset="-122"/>
                <a:ea typeface="微软雅黑 Light" panose="020B0502040204020203" pitchFamily="34" charset="-122"/>
                <a:cs typeface="+mn-cs"/>
              </a:rPr>
              <a:t>的直接前驱是</a:t>
            </a:r>
            <a:r>
              <a:rPr kumimoji="1" lang="en-US" altLang="zh-CN" sz="2800" b="0" i="0" u="none" strike="noStrike" kern="1200" cap="none" spc="0" normalizeH="0" baseline="0" noProof="0" dirty="0">
                <a:ln>
                  <a:noFill/>
                </a:ln>
                <a:solidFill>
                  <a:srgbClr val="008000"/>
                </a:solidFill>
                <a:effectLst/>
                <a:uLnTx/>
                <a:uFillTx/>
                <a:latin typeface="微软雅黑 Light" panose="020B0502040204020203" pitchFamily="34" charset="-122"/>
                <a:ea typeface="微软雅黑 Light" panose="020B0502040204020203" pitchFamily="34" charset="-122"/>
                <a:cs typeface="+mn-cs"/>
              </a:rPr>
              <a:t>s, s</a:t>
            </a:r>
            <a:r>
              <a:rPr kumimoji="1" lang="zh-CN" altLang="en-US" sz="2800" b="0" i="0" u="none" strike="noStrike" kern="1200" cap="none" spc="0" normalizeH="0" baseline="0" noProof="0" dirty="0">
                <a:ln>
                  <a:noFill/>
                </a:ln>
                <a:solidFill>
                  <a:srgbClr val="008000"/>
                </a:solidFill>
                <a:effectLst/>
                <a:uLnTx/>
                <a:uFillTx/>
                <a:latin typeface="微软雅黑 Light" panose="020B0502040204020203" pitchFamily="34" charset="-122"/>
                <a:ea typeface="微软雅黑 Light" panose="020B0502040204020203" pitchFamily="34" charset="-122"/>
                <a:cs typeface="+mn-cs"/>
              </a:rPr>
              <a:t>是</a:t>
            </a:r>
            <a:r>
              <a:rPr kumimoji="1" lang="zh-CN" altLang="en-US" sz="28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8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p</a:t>
            </a:r>
            <a:r>
              <a:rPr kumimoji="1" lang="zh-CN" altLang="en-US" sz="2800" b="0" i="0" u="none" strike="noStrike" kern="1200" cap="none" spc="0" normalizeH="0" baseline="0" noProof="0" dirty="0">
                <a:ln>
                  <a:noFill/>
                </a:ln>
                <a:solidFill>
                  <a:srgbClr val="008000"/>
                </a:solidFill>
                <a:effectLst/>
                <a:uLnTx/>
                <a:uFillTx/>
                <a:latin typeface="微软雅黑 Light" panose="020B0502040204020203" pitchFamily="34" charset="-122"/>
                <a:ea typeface="微软雅黑 Light" panose="020B0502040204020203" pitchFamily="34" charset="-122"/>
                <a:cs typeface="+mn-cs"/>
              </a:rPr>
              <a:t>左子树最右下方的结点</a:t>
            </a:r>
            <a:endParaRPr kumimoji="1" lang="en-US" altLang="zh-CN" sz="2800" b="0" i="0" u="none" strike="noStrike" kern="1200" cap="none" spc="0" normalizeH="0" baseline="0" noProof="0" dirty="0">
              <a:ln>
                <a:noFill/>
              </a:ln>
              <a:solidFill>
                <a:srgbClr val="008000"/>
              </a:solidFill>
              <a:effectLst/>
              <a:uLnTx/>
              <a:uFillTx/>
              <a:latin typeface="微软雅黑 Light" panose="020B0502040204020203" pitchFamily="34" charset="-122"/>
              <a:ea typeface="微软雅黑 Light" panose="020B0502040204020203" pitchFamily="34" charset="-122"/>
              <a:cs typeface="+mn-cs"/>
            </a:endParaRPr>
          </a:p>
          <a:p>
            <a:pPr marL="762000" marR="0" lvl="0" indent="-762000" algn="l" defTabSz="914400" rtl="0" eaLnBrk="1" fontAlgn="base" latinLnBrk="0" hangingPunct="1">
              <a:lnSpc>
                <a:spcPct val="100000"/>
              </a:lnSpc>
              <a:spcBef>
                <a:spcPct val="20000"/>
              </a:spcBef>
              <a:spcAft>
                <a:spcPct val="0"/>
              </a:spcAft>
              <a:buClrTx/>
              <a:buSzTx/>
              <a:buFontTx/>
              <a:buNone/>
              <a:tabLst/>
              <a:defRPr/>
            </a:pPr>
            <a:endParaRPr kumimoji="1" lang="zh-CN" altLang="en-US" sz="2800" b="0" i="0" u="none" strike="noStrike" kern="1200" cap="none" spc="0" normalizeH="0" baseline="0" noProof="0" dirty="0">
              <a:ln>
                <a:noFill/>
              </a:ln>
              <a:solidFill>
                <a:srgbClr val="008000"/>
              </a:solidFill>
              <a:effectLst/>
              <a:uLnTx/>
              <a:uFillTx/>
              <a:latin typeface="微软雅黑 Light" panose="020B0502040204020203" pitchFamily="34" charset="-122"/>
              <a:ea typeface="微软雅黑 Light" panose="020B0502040204020203" pitchFamily="34" charset="-122"/>
              <a:cs typeface="+mn-cs"/>
            </a:endParaRPr>
          </a:p>
        </p:txBody>
      </p:sp>
      <p:grpSp>
        <p:nvGrpSpPr>
          <p:cNvPr id="58372" name="Group 18"/>
          <p:cNvGrpSpPr>
            <a:grpSpLocks/>
          </p:cNvGrpSpPr>
          <p:nvPr/>
        </p:nvGrpSpPr>
        <p:grpSpPr bwMode="auto">
          <a:xfrm>
            <a:off x="6858000" y="685800"/>
            <a:ext cx="1524000" cy="2438400"/>
            <a:chOff x="4320" y="432"/>
            <a:chExt cx="960" cy="1536"/>
          </a:xfrm>
        </p:grpSpPr>
        <p:grpSp>
          <p:nvGrpSpPr>
            <p:cNvPr id="58374" name="Group 6"/>
            <p:cNvGrpSpPr>
              <a:grpSpLocks/>
            </p:cNvGrpSpPr>
            <p:nvPr/>
          </p:nvGrpSpPr>
          <p:grpSpPr bwMode="auto">
            <a:xfrm>
              <a:off x="4320" y="432"/>
              <a:ext cx="960" cy="1008"/>
              <a:chOff x="3552" y="2688"/>
              <a:chExt cx="960" cy="1008"/>
            </a:xfrm>
          </p:grpSpPr>
          <p:sp>
            <p:nvSpPr>
              <p:cNvPr id="58377" name="Oval 7"/>
              <p:cNvSpPr>
                <a:spLocks noChangeArrowheads="1"/>
              </p:cNvSpPr>
              <p:nvPr/>
            </p:nvSpPr>
            <p:spPr bwMode="auto">
              <a:xfrm>
                <a:off x="4224" y="2688"/>
                <a:ext cx="288" cy="240"/>
              </a:xfrm>
              <a:prstGeom prst="ellipse">
                <a:avLst/>
              </a:prstGeom>
              <a:solidFill>
                <a:schemeClr val="accent1"/>
              </a:solidFill>
              <a:ln w="38100">
                <a:solidFill>
                  <a:schemeClr val="hlink"/>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f</a:t>
                </a:r>
              </a:p>
            </p:txBody>
          </p:sp>
          <p:sp>
            <p:nvSpPr>
              <p:cNvPr id="58378" name="Oval 8"/>
              <p:cNvSpPr>
                <a:spLocks noChangeArrowheads="1"/>
              </p:cNvSpPr>
              <p:nvPr/>
            </p:nvSpPr>
            <p:spPr bwMode="auto">
              <a:xfrm>
                <a:off x="3840" y="3060"/>
                <a:ext cx="288" cy="300"/>
              </a:xfrm>
              <a:prstGeom prst="ellipse">
                <a:avLst/>
              </a:prstGeom>
              <a:solidFill>
                <a:schemeClr val="accent1"/>
              </a:solidFill>
              <a:ln w="38100">
                <a:solidFill>
                  <a:srgbClr val="FF00FF"/>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3333CC"/>
                    </a:solidFill>
                    <a:effectLst/>
                    <a:uLnTx/>
                    <a:uFillTx/>
                    <a:latin typeface="Malgun Gothic Semilight" panose="020B0502040204020203" pitchFamily="34" charset="-122"/>
                    <a:ea typeface="Malgun Gothic Semilight" panose="020B0502040204020203" pitchFamily="34" charset="-122"/>
                    <a:cs typeface="+mn-cs"/>
                  </a:rPr>
                  <a:t>p</a:t>
                </a:r>
              </a:p>
            </p:txBody>
          </p:sp>
          <p:sp>
            <p:nvSpPr>
              <p:cNvPr id="58379" name="Line 9"/>
              <p:cNvSpPr>
                <a:spLocks noChangeShapeType="1"/>
              </p:cNvSpPr>
              <p:nvPr/>
            </p:nvSpPr>
            <p:spPr bwMode="auto">
              <a:xfrm flipH="1">
                <a:off x="4080" y="2928"/>
                <a:ext cx="192" cy="192"/>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nvGrpSpPr>
              <p:cNvPr id="58380" name="Group 10"/>
              <p:cNvGrpSpPr>
                <a:grpSpLocks/>
              </p:cNvGrpSpPr>
              <p:nvPr/>
            </p:nvGrpSpPr>
            <p:grpSpPr bwMode="auto">
              <a:xfrm>
                <a:off x="3552" y="3312"/>
                <a:ext cx="336" cy="384"/>
                <a:chOff x="1872" y="3360"/>
                <a:chExt cx="288" cy="336"/>
              </a:xfrm>
            </p:grpSpPr>
            <p:sp>
              <p:nvSpPr>
                <p:cNvPr id="58384" name="Oval 11"/>
                <p:cNvSpPr>
                  <a:spLocks noChangeArrowheads="1"/>
                </p:cNvSpPr>
                <p:nvPr/>
              </p:nvSpPr>
              <p:spPr bwMode="auto">
                <a:xfrm>
                  <a:off x="1872" y="3456"/>
                  <a:ext cx="288" cy="240"/>
                </a:xfrm>
                <a:prstGeom prst="ellipse">
                  <a:avLst/>
                </a:prstGeom>
                <a:solidFill>
                  <a:schemeClr val="accent1"/>
                </a:solidFill>
                <a:ln w="38100">
                  <a:solidFill>
                    <a:srgbClr val="DE285C"/>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P</a:t>
                  </a:r>
                  <a:r>
                    <a:rPr kumimoji="1" lang="en-US" altLang="zh-CN" sz="2000" b="0" i="0" u="none" strike="noStrike" kern="1200" cap="none" spc="0" normalizeH="0" baseline="-2500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L</a:t>
                  </a:r>
                </a:p>
              </p:txBody>
            </p:sp>
            <p:sp>
              <p:nvSpPr>
                <p:cNvPr id="58385" name="Line 12"/>
                <p:cNvSpPr>
                  <a:spLocks noChangeShapeType="1"/>
                </p:cNvSpPr>
                <p:nvPr/>
              </p:nvSpPr>
              <p:spPr bwMode="auto">
                <a:xfrm flipH="1">
                  <a:off x="2064" y="3360"/>
                  <a:ext cx="96" cy="96"/>
                </a:xfrm>
                <a:prstGeom prst="line">
                  <a:avLst/>
                </a:prstGeom>
                <a:noFill/>
                <a:ln w="38100">
                  <a:solidFill>
                    <a:srgbClr val="DE285C"/>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58381" name="Group 13"/>
              <p:cNvGrpSpPr>
                <a:grpSpLocks/>
              </p:cNvGrpSpPr>
              <p:nvPr/>
            </p:nvGrpSpPr>
            <p:grpSpPr bwMode="auto">
              <a:xfrm>
                <a:off x="4128" y="3216"/>
                <a:ext cx="336" cy="480"/>
                <a:chOff x="4224" y="1008"/>
                <a:chExt cx="336" cy="384"/>
              </a:xfrm>
            </p:grpSpPr>
            <p:sp>
              <p:nvSpPr>
                <p:cNvPr id="58382" name="Oval 14"/>
                <p:cNvSpPr>
                  <a:spLocks noChangeArrowheads="1"/>
                </p:cNvSpPr>
                <p:nvPr/>
              </p:nvSpPr>
              <p:spPr bwMode="auto">
                <a:xfrm>
                  <a:off x="4272" y="1152"/>
                  <a:ext cx="288" cy="240"/>
                </a:xfrm>
                <a:prstGeom prst="ellipse">
                  <a:avLst/>
                </a:prstGeom>
                <a:solidFill>
                  <a:schemeClr val="accent1"/>
                </a:solidFill>
                <a:ln w="38100">
                  <a:solidFill>
                    <a:srgbClr val="DE285C"/>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P</a:t>
                  </a:r>
                  <a:r>
                    <a:rPr kumimoji="1" lang="en-US" altLang="zh-CN" sz="2000" b="0" i="0" u="none" strike="noStrike" kern="1200" cap="none" spc="0" normalizeH="0" baseline="-2500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R</a:t>
                  </a:r>
                </a:p>
              </p:txBody>
            </p:sp>
            <p:sp>
              <p:nvSpPr>
                <p:cNvPr id="58383" name="Line 15"/>
                <p:cNvSpPr>
                  <a:spLocks noChangeShapeType="1"/>
                </p:cNvSpPr>
                <p:nvPr/>
              </p:nvSpPr>
              <p:spPr bwMode="auto">
                <a:xfrm>
                  <a:off x="4224" y="1008"/>
                  <a:ext cx="144" cy="144"/>
                </a:xfrm>
                <a:prstGeom prst="line">
                  <a:avLst/>
                </a:prstGeom>
                <a:noFill/>
                <a:ln w="38100">
                  <a:solidFill>
                    <a:srgbClr val="DE285C"/>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grpSp>
        <p:sp>
          <p:nvSpPr>
            <p:cNvPr id="58375" name="Line 16"/>
            <p:cNvSpPr>
              <a:spLocks noChangeShapeType="1"/>
            </p:cNvSpPr>
            <p:nvPr/>
          </p:nvSpPr>
          <p:spPr bwMode="auto">
            <a:xfrm>
              <a:off x="4560" y="1440"/>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8376" name="Oval 17"/>
            <p:cNvSpPr>
              <a:spLocks noChangeArrowheads="1"/>
            </p:cNvSpPr>
            <p:nvPr/>
          </p:nvSpPr>
          <p:spPr bwMode="auto">
            <a:xfrm>
              <a:off x="4656" y="1680"/>
              <a:ext cx="288" cy="288"/>
            </a:xfrm>
            <a:prstGeom prst="ellipse">
              <a:avLst/>
            </a:prstGeom>
            <a:solidFill>
              <a:srgbClr val="FFFFFF"/>
            </a:solidFill>
            <a:ln w="952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s</a:t>
              </a:r>
            </a:p>
          </p:txBody>
        </p:sp>
      </p:grpSp>
      <p:sp>
        <p:nvSpPr>
          <p:cNvPr id="58373" name="Rectangle 1045"/>
          <p:cNvSpPr>
            <a:spLocks noChangeArrowheads="1"/>
          </p:cNvSpPr>
          <p:nvPr/>
        </p:nvSpPr>
        <p:spPr bwMode="auto">
          <a:xfrm>
            <a:off x="-76200" y="0"/>
            <a:ext cx="9220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a:t>
            </a:r>
            <a:r>
              <a:rPr kumimoji="1" lang="en-US" altLang="zh-CN" sz="36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3</a:t>
            </a:r>
            <a:r>
              <a:rPr kumimoji="1" lang="zh-CN" altLang="en-US" sz="36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）被删除的结点</a:t>
            </a:r>
            <a:r>
              <a:rPr kumimoji="1" lang="zh-CN" altLang="en-US" sz="36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既有左子树，也有右子树</a:t>
            </a: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 name="矩形 1"/>
          <p:cNvSpPr/>
          <p:nvPr/>
        </p:nvSpPr>
        <p:spPr>
          <a:xfrm>
            <a:off x="214313" y="1025601"/>
            <a:ext cx="1261884" cy="52322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分析：</a:t>
            </a:r>
          </a:p>
        </p:txBody>
      </p:sp>
      <p:sp>
        <p:nvSpPr>
          <p:cNvPr id="4" name="矩形 3"/>
          <p:cNvSpPr/>
          <p:nvPr/>
        </p:nvSpPr>
        <p:spPr>
          <a:xfrm>
            <a:off x="214313" y="4052431"/>
            <a:ext cx="8824008" cy="2246769"/>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希望删除</a:t>
            </a:r>
            <a:r>
              <a:rPr kumimoji="1" lang="en-US" altLang="zh-CN" sz="2800" b="0" i="0" u="none" strike="noStrike" kern="1200" cap="none" spc="0" normalizeH="0" baseline="0" noProof="0" dirty="0">
                <a:ln>
                  <a:noFill/>
                </a:ln>
                <a:solidFill>
                  <a:srgbClr val="3333CC"/>
                </a:solidFill>
                <a:effectLst/>
                <a:uLnTx/>
                <a:uFillTx/>
                <a:latin typeface="Malgun Gothic Semilight" panose="020B0502040204020203" pitchFamily="34" charset="-122"/>
                <a:ea typeface="Malgun Gothic Semilight" panose="020B0502040204020203" pitchFamily="34" charset="-122"/>
                <a:cs typeface="+mn-cs"/>
              </a:rPr>
              <a:t>p</a:t>
            </a:r>
            <a:r>
              <a:rPr kumimoji="1" lang="zh-CN" altLang="en-US" sz="28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后，其它元素的相对位置不变。有两种方案：</a:t>
            </a:r>
            <a:endParaRPr kumimoji="1" lang="en-US" altLang="zh-CN" sz="28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FF00FF"/>
                </a:solidFill>
                <a:effectLst/>
                <a:uLnTx/>
                <a:uFillTx/>
                <a:latin typeface="Malgun Gothic Semilight" panose="020B0502040204020203" pitchFamily="34" charset="-122"/>
                <a:ea typeface="Malgun Gothic Semilight" panose="020B0502040204020203" pitchFamily="34" charset="-122"/>
                <a:cs typeface="+mn-cs"/>
              </a:rPr>
              <a:t>法</a:t>
            </a:r>
            <a:r>
              <a:rPr kumimoji="1" lang="en-US" altLang="zh-CN" sz="2800" b="0" i="0" u="none" strike="noStrike" kern="1200" cap="none" spc="0" normalizeH="0" baseline="0" noProof="0" dirty="0">
                <a:ln>
                  <a:noFill/>
                </a:ln>
                <a:solidFill>
                  <a:srgbClr val="FF00FF"/>
                </a:solidFill>
                <a:effectLst/>
                <a:uLnTx/>
                <a:uFillTx/>
                <a:latin typeface="Malgun Gothic Semilight" panose="020B0502040204020203" pitchFamily="34" charset="-122"/>
                <a:ea typeface="Malgun Gothic Semilight" panose="020B0502040204020203" pitchFamily="34" charset="-122"/>
                <a:cs typeface="+mn-cs"/>
              </a:rPr>
              <a:t>1</a:t>
            </a:r>
            <a:r>
              <a:rPr kumimoji="1" lang="zh-CN" altLang="en-US" sz="2800" b="0" i="0" u="none" strike="noStrike" kern="1200" cap="none" spc="0" normalizeH="0" baseline="0" noProof="0" dirty="0">
                <a:ln>
                  <a:noFill/>
                </a:ln>
                <a:solidFill>
                  <a:srgbClr val="FF00FF"/>
                </a:solidFill>
                <a:effectLst/>
                <a:uLnTx/>
                <a:uFillTx/>
                <a:latin typeface="Malgun Gothic Semilight" panose="020B0502040204020203" pitchFamily="34" charset="-122"/>
                <a:ea typeface="Malgun Gothic Semilight" panose="020B0502040204020203" pitchFamily="34" charset="-122"/>
                <a:cs typeface="+mn-cs"/>
              </a:rPr>
              <a:t>：</a:t>
            </a:r>
            <a:r>
              <a:rPr kumimoji="1" lang="zh-CN" altLang="en-US" sz="28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令</a:t>
            </a:r>
            <a:r>
              <a:rPr kumimoji="1" lang="zh-CN" altLang="en-US" sz="2800" b="0" i="0" u="none" strike="noStrike" kern="1200" cap="none" spc="0" normalizeH="0" baseline="0" noProof="0" dirty="0">
                <a:ln>
                  <a:noFill/>
                </a:ln>
                <a:solidFill>
                  <a:srgbClr val="3333CC"/>
                </a:solidFill>
                <a:effectLst/>
                <a:uLnTx/>
                <a:uFillTx/>
                <a:latin typeface="Malgun Gothic Semilight" panose="020B0502040204020203" pitchFamily="34" charset="-122"/>
                <a:ea typeface="Malgun Gothic Semilight" panose="020B0502040204020203" pitchFamily="34" charset="-122"/>
                <a:cs typeface="+mn-cs"/>
              </a:rPr>
              <a:t>*</a:t>
            </a:r>
            <a:r>
              <a:rPr kumimoji="1" lang="en-US" altLang="zh-CN" sz="2800" b="0" i="0" u="none" strike="noStrike" kern="1200" cap="none" spc="0" normalizeH="0" baseline="0" noProof="0" dirty="0">
                <a:ln>
                  <a:noFill/>
                </a:ln>
                <a:solidFill>
                  <a:srgbClr val="3333CC"/>
                </a:solidFill>
                <a:effectLst/>
                <a:uLnTx/>
                <a:uFillTx/>
                <a:latin typeface="Malgun Gothic Semilight" panose="020B0502040204020203" pitchFamily="34" charset="-122"/>
                <a:ea typeface="Malgun Gothic Semilight" panose="020B0502040204020203" pitchFamily="34" charset="-122"/>
                <a:cs typeface="+mn-cs"/>
              </a:rPr>
              <a:t>p</a:t>
            </a:r>
            <a:r>
              <a:rPr kumimoji="1" lang="zh-CN" altLang="en-US" sz="28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的左子树为 *</a:t>
            </a:r>
            <a:r>
              <a:rPr kumimoji="1" lang="en-US" altLang="zh-CN" sz="28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f</a:t>
            </a:r>
            <a:r>
              <a:rPr kumimoji="1" lang="zh-CN" altLang="en-US" sz="28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的左子树，</a:t>
            </a:r>
            <a:r>
              <a:rPr kumimoji="1" lang="zh-CN" altLang="en-US" sz="2800" b="0" i="0" u="none" strike="noStrike" kern="1200" cap="none" spc="0" normalizeH="0" baseline="0" noProof="0" dirty="0">
                <a:ln>
                  <a:noFill/>
                </a:ln>
                <a:solidFill>
                  <a:srgbClr val="3333CC"/>
                </a:solidFill>
                <a:effectLst/>
                <a:uLnTx/>
                <a:uFillTx/>
                <a:latin typeface="Malgun Gothic Semilight" panose="020B0502040204020203" pitchFamily="34" charset="-122"/>
                <a:ea typeface="Malgun Gothic Semilight" panose="020B0502040204020203" pitchFamily="34" charset="-122"/>
                <a:cs typeface="+mn-cs"/>
              </a:rPr>
              <a:t>*</a:t>
            </a:r>
            <a:r>
              <a:rPr kumimoji="1" lang="en-US" altLang="zh-CN" sz="2800" b="0" i="0" u="none" strike="noStrike" kern="1200" cap="none" spc="0" normalizeH="0" baseline="0" noProof="0" dirty="0">
                <a:ln>
                  <a:noFill/>
                </a:ln>
                <a:solidFill>
                  <a:srgbClr val="3333CC"/>
                </a:solidFill>
                <a:effectLst/>
                <a:uLnTx/>
                <a:uFillTx/>
                <a:latin typeface="Malgun Gothic Semilight" panose="020B0502040204020203" pitchFamily="34" charset="-122"/>
                <a:ea typeface="Malgun Gothic Semilight" panose="020B0502040204020203" pitchFamily="34" charset="-122"/>
                <a:cs typeface="+mn-cs"/>
              </a:rPr>
              <a:t>p</a:t>
            </a:r>
            <a:r>
              <a:rPr kumimoji="1" lang="zh-CN" altLang="en-US" sz="28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的右子树接为*</a:t>
            </a:r>
            <a:r>
              <a:rPr kumimoji="1" lang="en-US" altLang="zh-CN" sz="28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s</a:t>
            </a:r>
            <a:r>
              <a:rPr kumimoji="1" lang="zh-CN" altLang="en-US" sz="28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的     </a:t>
            </a:r>
            <a:r>
              <a:rPr kumimoji="1" lang="en-US" altLang="zh-CN" sz="28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	</a:t>
            </a:r>
            <a:r>
              <a:rPr kumimoji="1" lang="zh-CN" altLang="en-US" sz="28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右子树； </a:t>
            </a:r>
            <a:r>
              <a:rPr kumimoji="1" lang="en-US" altLang="zh-CN" sz="2800" b="0" i="0" u="none" strike="noStrike" kern="1200" cap="none" spc="0" normalizeH="0" baseline="0" noProof="0" dirty="0">
                <a:ln>
                  <a:noFill/>
                </a:ln>
                <a:solidFill>
                  <a:srgbClr val="008000"/>
                </a:solidFill>
                <a:effectLst/>
                <a:uLnTx/>
                <a:uFillTx/>
                <a:latin typeface="Malgun Gothic Semilight" panose="020B0502040204020203" pitchFamily="34" charset="-122"/>
                <a:ea typeface="Malgun Gothic Semilight" panose="020B0502040204020203" pitchFamily="34" charset="-122"/>
                <a:cs typeface="+mn-cs"/>
              </a:rPr>
              <a:t>//</a:t>
            </a:r>
            <a:r>
              <a:rPr kumimoji="1" lang="zh-CN" altLang="en-US" sz="2800" b="0" i="1" u="none" strike="noStrike" kern="1200" cap="none" spc="0" normalizeH="0" baseline="0" noProof="0" dirty="0">
                <a:ln>
                  <a:noFill/>
                </a:ln>
                <a:solidFill>
                  <a:srgbClr val="008000"/>
                </a:solidFill>
                <a:effectLst/>
                <a:uLnTx/>
                <a:uFillTx/>
                <a:latin typeface="微软雅黑 Light" panose="020B0502040204020203" pitchFamily="34" charset="-122"/>
                <a:ea typeface="Malgun Gothic Semilight" panose="020B0502040204020203" pitchFamily="34" charset="-122"/>
                <a:cs typeface="+mn-cs"/>
              </a:rPr>
              <a:t>即 </a:t>
            </a:r>
            <a:r>
              <a:rPr kumimoji="1" lang="en-US" altLang="zh-CN" sz="2800" b="0" i="1" u="none" strike="noStrike" kern="1200" cap="none" spc="0" normalizeH="0" baseline="0" noProof="0" dirty="0" err="1">
                <a:ln>
                  <a:noFill/>
                </a:ln>
                <a:solidFill>
                  <a:srgbClr val="008000"/>
                </a:solidFill>
                <a:effectLst/>
                <a:uLnTx/>
                <a:uFillTx/>
                <a:latin typeface="微软雅黑 Light" panose="020B0502040204020203" pitchFamily="34" charset="-122"/>
                <a:ea typeface="Malgun Gothic Semilight" panose="020B0502040204020203" pitchFamily="34" charset="-122"/>
                <a:cs typeface="+mn-cs"/>
              </a:rPr>
              <a:t>f</a:t>
            </a:r>
            <a:r>
              <a:rPr kumimoji="1" lang="en-US" altLang="zh-CN" sz="2800" b="0" i="1" u="none" strike="noStrike" kern="1200" cap="none" spc="0" normalizeH="0" baseline="-25000" noProof="0" dirty="0" err="1">
                <a:ln>
                  <a:noFill/>
                </a:ln>
                <a:solidFill>
                  <a:srgbClr val="008000"/>
                </a:solidFill>
                <a:effectLst/>
                <a:uLnTx/>
                <a:uFillTx/>
                <a:latin typeface="微软雅黑 Light" panose="020B0502040204020203" pitchFamily="34" charset="-122"/>
                <a:ea typeface="Malgun Gothic Semilight" panose="020B0502040204020203" pitchFamily="34" charset="-122"/>
                <a:cs typeface="+mn-cs"/>
              </a:rPr>
              <a:t>L</a:t>
            </a:r>
            <a:r>
              <a:rPr kumimoji="1" lang="en-US" altLang="zh-CN" sz="2800" b="0" i="1" u="none" strike="noStrike" kern="1200" cap="none" spc="0" normalizeH="0" baseline="0" noProof="0" dirty="0">
                <a:ln>
                  <a:noFill/>
                </a:ln>
                <a:solidFill>
                  <a:srgbClr val="008000"/>
                </a:solidFill>
                <a:effectLst/>
                <a:uLnTx/>
                <a:uFillTx/>
                <a:latin typeface="微软雅黑 Light" panose="020B0502040204020203" pitchFamily="34" charset="-122"/>
                <a:ea typeface="Malgun Gothic Semilight" panose="020B0502040204020203" pitchFamily="34" charset="-122"/>
                <a:cs typeface="+mn-cs"/>
              </a:rPr>
              <a:t>=P</a:t>
            </a:r>
            <a:r>
              <a:rPr kumimoji="1" lang="en-US" altLang="zh-CN" sz="2800" b="0" i="1" u="none" strike="noStrike" kern="1200" cap="none" spc="0" normalizeH="0" baseline="-25000" noProof="0" dirty="0">
                <a:ln>
                  <a:noFill/>
                </a:ln>
                <a:solidFill>
                  <a:srgbClr val="008000"/>
                </a:solidFill>
                <a:effectLst/>
                <a:uLnTx/>
                <a:uFillTx/>
                <a:latin typeface="微软雅黑 Light" panose="020B0502040204020203" pitchFamily="34" charset="-122"/>
                <a:ea typeface="Malgun Gothic Semilight" panose="020B0502040204020203" pitchFamily="34" charset="-122"/>
                <a:cs typeface="+mn-cs"/>
              </a:rPr>
              <a:t>L  </a:t>
            </a:r>
            <a:r>
              <a:rPr kumimoji="1" lang="en-US" altLang="zh-CN" sz="2800" b="0" i="1" u="none" strike="noStrike" kern="1200" cap="none" spc="0" normalizeH="0" baseline="0" noProof="0" dirty="0">
                <a:ln>
                  <a:noFill/>
                </a:ln>
                <a:solidFill>
                  <a:srgbClr val="008000"/>
                </a:solidFill>
                <a:effectLst/>
                <a:uLnTx/>
                <a:uFillTx/>
                <a:latin typeface="微软雅黑 Light" panose="020B0502040204020203" pitchFamily="34" charset="-122"/>
                <a:ea typeface="Malgun Gothic Semilight" panose="020B0502040204020203" pitchFamily="34" charset="-122"/>
                <a:cs typeface="+mn-cs"/>
              </a:rPr>
              <a:t>;   S</a:t>
            </a:r>
            <a:r>
              <a:rPr kumimoji="1" lang="en-US" altLang="zh-CN" sz="2800" b="0" i="1" u="none" strike="noStrike" kern="1200" cap="none" spc="0" normalizeH="0" baseline="-25000" noProof="0" dirty="0">
                <a:ln>
                  <a:noFill/>
                </a:ln>
                <a:solidFill>
                  <a:srgbClr val="008000"/>
                </a:solidFill>
                <a:effectLst/>
                <a:uLnTx/>
                <a:uFillTx/>
                <a:latin typeface="微软雅黑 Light" panose="020B0502040204020203" pitchFamily="34" charset="-122"/>
                <a:ea typeface="Malgun Gothic Semilight" panose="020B0502040204020203" pitchFamily="34" charset="-122"/>
                <a:cs typeface="+mn-cs"/>
              </a:rPr>
              <a:t>R</a:t>
            </a:r>
            <a:r>
              <a:rPr kumimoji="1" lang="en-US" altLang="zh-CN" sz="2800" b="0" i="1" u="none" strike="noStrike" kern="1200" cap="none" spc="0" normalizeH="0" baseline="0" noProof="0" dirty="0">
                <a:ln>
                  <a:noFill/>
                </a:ln>
                <a:solidFill>
                  <a:srgbClr val="008000"/>
                </a:solidFill>
                <a:effectLst/>
                <a:uLnTx/>
                <a:uFillTx/>
                <a:latin typeface="微软雅黑 Light" panose="020B0502040204020203" pitchFamily="34" charset="-122"/>
                <a:ea typeface="Malgun Gothic Semilight" panose="020B0502040204020203" pitchFamily="34" charset="-122"/>
                <a:cs typeface="+mn-cs"/>
              </a:rPr>
              <a:t>=P</a:t>
            </a:r>
            <a:r>
              <a:rPr kumimoji="1" lang="en-US" altLang="zh-CN" sz="2800" b="0" i="1" u="none" strike="noStrike" kern="1200" cap="none" spc="0" normalizeH="0" baseline="-25000" noProof="0" dirty="0">
                <a:ln>
                  <a:noFill/>
                </a:ln>
                <a:solidFill>
                  <a:srgbClr val="008000"/>
                </a:solidFill>
                <a:effectLst/>
                <a:uLnTx/>
                <a:uFillTx/>
                <a:latin typeface="微软雅黑 Light" panose="020B0502040204020203" pitchFamily="34" charset="-122"/>
                <a:ea typeface="Malgun Gothic Semilight" panose="020B0502040204020203" pitchFamily="34" charset="-122"/>
                <a:cs typeface="+mn-cs"/>
              </a:rPr>
              <a:t>R   </a:t>
            </a:r>
            <a:r>
              <a:rPr kumimoji="1" lang="en-US" altLang="zh-CN" sz="2800" b="0" i="1" u="none" strike="noStrike" kern="1200" cap="none" spc="0" normalizeH="0" baseline="0" noProof="0" dirty="0">
                <a:ln>
                  <a:noFill/>
                </a:ln>
                <a:solidFill>
                  <a:srgbClr val="008000"/>
                </a:solidFill>
                <a:effectLst/>
                <a:uLnTx/>
                <a:uFillTx/>
                <a:latin typeface="微软雅黑 Light" panose="020B0502040204020203" pitchFamily="34" charset="-122"/>
                <a:ea typeface="Malgun Gothic Semilight" panose="020B0502040204020203" pitchFamily="34"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FF00FF"/>
                </a:solidFill>
                <a:effectLst/>
                <a:uLnTx/>
                <a:uFillTx/>
                <a:latin typeface="Malgun Gothic Semilight" panose="020B0502040204020203" pitchFamily="34" charset="-122"/>
                <a:ea typeface="Malgun Gothic Semilight" panose="020B0502040204020203" pitchFamily="34" charset="-122"/>
                <a:cs typeface="+mn-cs"/>
              </a:rPr>
              <a:t>法</a:t>
            </a:r>
            <a:r>
              <a:rPr kumimoji="1" lang="en-US" altLang="zh-CN" sz="2800" b="0" i="0" u="none" strike="noStrike" kern="1200" cap="none" spc="0" normalizeH="0" baseline="0" noProof="0" dirty="0">
                <a:ln>
                  <a:noFill/>
                </a:ln>
                <a:solidFill>
                  <a:srgbClr val="FF00FF"/>
                </a:solidFill>
                <a:effectLst/>
                <a:uLnTx/>
                <a:uFillTx/>
                <a:latin typeface="Malgun Gothic Semilight" panose="020B0502040204020203" pitchFamily="34" charset="-122"/>
                <a:ea typeface="Malgun Gothic Semilight" panose="020B0502040204020203" pitchFamily="34" charset="-122"/>
                <a:cs typeface="+mn-cs"/>
              </a:rPr>
              <a:t>2</a:t>
            </a:r>
            <a:r>
              <a:rPr kumimoji="1" lang="zh-CN" altLang="en-US" sz="2800" b="0" i="0" u="none" strike="noStrike" kern="1200" cap="none" spc="0" normalizeH="0" baseline="0" noProof="0" dirty="0">
                <a:ln>
                  <a:noFill/>
                </a:ln>
                <a:solidFill>
                  <a:srgbClr val="FF00FF"/>
                </a:solidFill>
                <a:effectLst/>
                <a:uLnTx/>
                <a:uFillTx/>
                <a:latin typeface="Malgun Gothic Semilight" panose="020B0502040204020203" pitchFamily="34" charset="-122"/>
                <a:ea typeface="Malgun Gothic Semilight" panose="020B0502040204020203" pitchFamily="34" charset="-122"/>
                <a:cs typeface="+mn-cs"/>
              </a:rPr>
              <a:t>：</a:t>
            </a:r>
            <a:r>
              <a:rPr kumimoji="1" lang="zh-CN" altLang="en-US" sz="28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直接令*</a:t>
            </a:r>
            <a:r>
              <a:rPr kumimoji="1" lang="en-US" altLang="zh-CN" sz="28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s</a:t>
            </a:r>
            <a:r>
              <a:rPr kumimoji="1" lang="zh-CN" altLang="en-US" sz="28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代替</a:t>
            </a:r>
            <a:r>
              <a:rPr kumimoji="1" lang="zh-CN" altLang="en-US" sz="2800" b="0" i="0" u="none" strike="noStrike" kern="1200" cap="none" spc="0" normalizeH="0" baseline="0" noProof="0" dirty="0">
                <a:ln>
                  <a:noFill/>
                </a:ln>
                <a:solidFill>
                  <a:srgbClr val="3333CC"/>
                </a:solidFill>
                <a:effectLst/>
                <a:uLnTx/>
                <a:uFillTx/>
                <a:latin typeface="Malgun Gothic Semilight" panose="020B0502040204020203" pitchFamily="34" charset="-122"/>
                <a:ea typeface="Malgun Gothic Semilight" panose="020B0502040204020203" pitchFamily="34" charset="-122"/>
                <a:cs typeface="+mn-cs"/>
              </a:rPr>
              <a:t>*</a:t>
            </a:r>
            <a:r>
              <a:rPr kumimoji="1" lang="en-US" altLang="zh-CN" sz="2800" b="0" i="0" u="none" strike="noStrike" kern="1200" cap="none" spc="0" normalizeH="0" baseline="0" noProof="0" dirty="0">
                <a:ln>
                  <a:noFill/>
                </a:ln>
                <a:solidFill>
                  <a:srgbClr val="3333CC"/>
                </a:solidFill>
                <a:effectLst/>
                <a:uLnTx/>
                <a:uFillTx/>
                <a:latin typeface="Malgun Gothic Semilight" panose="020B0502040204020203" pitchFamily="34" charset="-122"/>
                <a:ea typeface="Malgun Gothic Semilight" panose="020B0502040204020203" pitchFamily="34" charset="-122"/>
                <a:cs typeface="+mn-cs"/>
              </a:rPr>
              <a:t>p</a:t>
            </a:r>
            <a:r>
              <a:rPr kumimoji="1" lang="en-US" altLang="zh-CN" sz="28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  </a:t>
            </a:r>
            <a:r>
              <a:rPr kumimoji="1" lang="en-US" altLang="zh-CN" sz="2800" b="0" i="0" u="none" strike="noStrike" kern="1200" cap="none" spc="0" normalizeH="0" baseline="0" noProof="0" dirty="0">
                <a:ln>
                  <a:noFill/>
                </a:ln>
                <a:solidFill>
                  <a:srgbClr val="008000"/>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800" b="0" i="0" u="none" strike="noStrike" kern="1200" cap="none" spc="0" normalizeH="0" baseline="0" noProof="0" dirty="0">
                <a:ln>
                  <a:noFill/>
                </a:ln>
                <a:solidFill>
                  <a:srgbClr val="008000"/>
                </a:solidFill>
                <a:effectLst/>
                <a:uLnTx/>
                <a:uFillTx/>
                <a:latin typeface="Malgun Gothic Semilight" panose="020B0502040204020203" pitchFamily="34" charset="-122"/>
                <a:ea typeface="Malgun Gothic Semilight" panose="020B0502040204020203" pitchFamily="34" charset="-122"/>
                <a:cs typeface="+mn-cs"/>
              </a:rPr>
              <a:t> </a:t>
            </a:r>
            <a:r>
              <a:rPr kumimoji="1" lang="en-US" altLang="zh-CN" sz="2800" b="0" i="0" u="none" strike="noStrike" kern="1200" cap="none" spc="0" normalizeH="0" baseline="0" noProof="0" dirty="0">
                <a:ln>
                  <a:noFill/>
                </a:ln>
                <a:solidFill>
                  <a:srgbClr val="008000"/>
                </a:solidFill>
                <a:effectLst/>
                <a:uLnTx/>
                <a:uFillTx/>
                <a:latin typeface="微软雅黑 Light" panose="020B0502040204020203" pitchFamily="34" charset="-122"/>
                <a:ea typeface="微软雅黑 Light" panose="020B0502040204020203" pitchFamily="34" charset="-122"/>
                <a:cs typeface="+mn-cs"/>
              </a:rPr>
              <a:t>*s</a:t>
            </a:r>
            <a:r>
              <a:rPr kumimoji="1" lang="zh-CN" altLang="en-US" sz="2800" b="0" i="0" u="none" strike="noStrike" kern="1200" cap="none" spc="0" normalizeH="0" baseline="0" noProof="0" dirty="0">
                <a:ln>
                  <a:noFill/>
                </a:ln>
                <a:solidFill>
                  <a:srgbClr val="008000"/>
                </a:solidFill>
                <a:effectLst/>
                <a:uLnTx/>
                <a:uFillTx/>
                <a:latin typeface="微软雅黑 Light" panose="020B0502040204020203" pitchFamily="34" charset="-122"/>
                <a:ea typeface="微软雅黑 Light" panose="020B0502040204020203" pitchFamily="34" charset="-122"/>
                <a:cs typeface="+mn-cs"/>
              </a:rPr>
              <a:t>为</a:t>
            </a:r>
            <a:r>
              <a:rPr kumimoji="1" lang="zh-CN" altLang="en-US" sz="28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8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p</a:t>
            </a:r>
            <a:r>
              <a:rPr kumimoji="1" lang="zh-CN" altLang="en-US" sz="2800" b="0" i="0" u="none" strike="noStrike" kern="1200" cap="none" spc="0" normalizeH="0" baseline="0" noProof="0" dirty="0">
                <a:ln>
                  <a:noFill/>
                </a:ln>
                <a:solidFill>
                  <a:srgbClr val="008000"/>
                </a:solidFill>
                <a:effectLst/>
                <a:uLnTx/>
                <a:uFillTx/>
                <a:latin typeface="微软雅黑 Light" panose="020B0502040204020203" pitchFamily="34" charset="-122"/>
                <a:ea typeface="微软雅黑 Light" panose="020B0502040204020203" pitchFamily="34" charset="-122"/>
                <a:cs typeface="+mn-cs"/>
              </a:rPr>
              <a:t>左子树最右下方的结点</a:t>
            </a:r>
          </a:p>
        </p:txBody>
      </p:sp>
    </p:spTree>
    <p:extLst>
      <p:ext uri="{BB962C8B-B14F-4D97-AF65-F5344CB8AC3E}">
        <p14:creationId xmlns:p14="http://schemas.microsoft.com/office/powerpoint/2010/main" val="4165222002"/>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37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C56F9DC-4AA4-46BB-AFF3-B5A9F9635D7C}" type="slidenum">
              <a:rPr kumimoji="1" lang="en-US" altLang="zh-CN" sz="1400" b="0" i="0" u="none" strike="noStrike" kern="1200" cap="none" spc="0" normalizeH="0" baseline="0" noProof="0" smtClean="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55047" name="Oval 71"/>
          <p:cNvSpPr>
            <a:spLocks noChangeArrowheads="1"/>
          </p:cNvSpPr>
          <p:nvPr/>
        </p:nvSpPr>
        <p:spPr bwMode="auto">
          <a:xfrm>
            <a:off x="6477000" y="1295400"/>
            <a:ext cx="685800" cy="685800"/>
          </a:xfrm>
          <a:prstGeom prst="ellipse">
            <a:avLst/>
          </a:prstGeom>
          <a:solidFill>
            <a:srgbClr val="CC99FF">
              <a:alpha val="50195"/>
            </a:srgbClr>
          </a:soli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nvGrpSpPr>
          <p:cNvPr id="2" name="Group 2"/>
          <p:cNvGrpSpPr>
            <a:grpSpLocks/>
          </p:cNvGrpSpPr>
          <p:nvPr/>
        </p:nvGrpSpPr>
        <p:grpSpPr bwMode="auto">
          <a:xfrm>
            <a:off x="228600" y="914400"/>
            <a:ext cx="2435225" cy="3538538"/>
            <a:chOff x="384" y="240"/>
            <a:chExt cx="1198" cy="1365"/>
          </a:xfrm>
        </p:grpSpPr>
        <p:sp>
          <p:nvSpPr>
            <p:cNvPr id="59447" name="Oval 3"/>
            <p:cNvSpPr>
              <a:spLocks noChangeArrowheads="1"/>
            </p:cNvSpPr>
            <p:nvPr/>
          </p:nvSpPr>
          <p:spPr bwMode="auto">
            <a:xfrm>
              <a:off x="1399" y="240"/>
              <a:ext cx="183" cy="170"/>
            </a:xfrm>
            <a:prstGeom prst="ellipse">
              <a:avLst/>
            </a:prstGeom>
            <a:solidFill>
              <a:schemeClr val="accent1"/>
            </a:solidFill>
            <a:ln w="38100">
              <a:solidFill>
                <a:srgbClr val="BADE78"/>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F</a:t>
              </a:r>
            </a:p>
          </p:txBody>
        </p:sp>
        <p:sp>
          <p:nvSpPr>
            <p:cNvPr id="59448" name="Oval 4"/>
            <p:cNvSpPr>
              <a:spLocks noChangeArrowheads="1"/>
            </p:cNvSpPr>
            <p:nvPr/>
          </p:nvSpPr>
          <p:spPr bwMode="auto">
            <a:xfrm>
              <a:off x="709" y="638"/>
              <a:ext cx="244" cy="170"/>
            </a:xfrm>
            <a:prstGeom prst="ellipse">
              <a:avLst/>
            </a:prstGeom>
            <a:solidFill>
              <a:schemeClr val="accent1"/>
            </a:solidFill>
            <a:ln w="38100">
              <a:solidFill>
                <a:srgbClr val="BADE78"/>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C</a:t>
              </a:r>
            </a:p>
          </p:txBody>
        </p:sp>
        <p:sp>
          <p:nvSpPr>
            <p:cNvPr id="59449" name="Oval 5"/>
            <p:cNvSpPr>
              <a:spLocks noChangeArrowheads="1"/>
            </p:cNvSpPr>
            <p:nvPr/>
          </p:nvSpPr>
          <p:spPr bwMode="auto">
            <a:xfrm>
              <a:off x="384" y="865"/>
              <a:ext cx="244" cy="170"/>
            </a:xfrm>
            <a:prstGeom prst="ellipse">
              <a:avLst/>
            </a:prstGeom>
            <a:solidFill>
              <a:schemeClr val="accent1"/>
            </a:solidFill>
            <a:ln w="38100">
              <a:solidFill>
                <a:srgbClr val="BADE78"/>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C</a:t>
              </a:r>
              <a:r>
                <a:rPr kumimoji="1" lang="en-US" altLang="zh-CN" sz="2000" b="0" i="0" u="none" strike="noStrike" kern="1200" cap="none" spc="0" normalizeH="0" baseline="-1000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L</a:t>
              </a:r>
            </a:p>
          </p:txBody>
        </p:sp>
        <p:sp>
          <p:nvSpPr>
            <p:cNvPr id="59450" name="Oval 6"/>
            <p:cNvSpPr>
              <a:spLocks noChangeArrowheads="1"/>
            </p:cNvSpPr>
            <p:nvPr/>
          </p:nvSpPr>
          <p:spPr bwMode="auto">
            <a:xfrm>
              <a:off x="1211" y="1264"/>
              <a:ext cx="244" cy="171"/>
            </a:xfrm>
            <a:prstGeom prst="ellipse">
              <a:avLst/>
            </a:prstGeom>
            <a:solidFill>
              <a:schemeClr val="accent1"/>
            </a:solidFill>
            <a:ln w="38100">
              <a:solidFill>
                <a:srgbClr val="BADE78"/>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S</a:t>
              </a:r>
            </a:p>
          </p:txBody>
        </p:sp>
        <p:sp>
          <p:nvSpPr>
            <p:cNvPr id="59451" name="Oval 7"/>
            <p:cNvSpPr>
              <a:spLocks noChangeArrowheads="1"/>
            </p:cNvSpPr>
            <p:nvPr/>
          </p:nvSpPr>
          <p:spPr bwMode="auto">
            <a:xfrm>
              <a:off x="886" y="1435"/>
              <a:ext cx="244" cy="170"/>
            </a:xfrm>
            <a:prstGeom prst="ellipse">
              <a:avLst/>
            </a:prstGeom>
            <a:solidFill>
              <a:schemeClr val="accent1"/>
            </a:solidFill>
            <a:ln w="38100">
              <a:solidFill>
                <a:srgbClr val="BADE78"/>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S</a:t>
              </a:r>
              <a:r>
                <a:rPr kumimoji="1" lang="en-US" altLang="zh-CN" sz="2000" b="0" i="0" u="none" strike="noStrike" kern="1200" cap="none" spc="0" normalizeH="0" baseline="-1000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L</a:t>
              </a:r>
            </a:p>
          </p:txBody>
        </p:sp>
        <p:sp>
          <p:nvSpPr>
            <p:cNvPr id="59452" name="Oval 8"/>
            <p:cNvSpPr>
              <a:spLocks noChangeArrowheads="1"/>
            </p:cNvSpPr>
            <p:nvPr/>
          </p:nvSpPr>
          <p:spPr bwMode="auto">
            <a:xfrm>
              <a:off x="602" y="1179"/>
              <a:ext cx="244" cy="170"/>
            </a:xfrm>
            <a:prstGeom prst="ellipse">
              <a:avLst/>
            </a:prstGeom>
            <a:solidFill>
              <a:schemeClr val="accent1"/>
            </a:solidFill>
            <a:ln w="38100">
              <a:solidFill>
                <a:srgbClr val="BADE78"/>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Q</a:t>
              </a:r>
              <a:r>
                <a:rPr kumimoji="1" lang="en-US" altLang="zh-CN" sz="2000" b="0" i="0" u="none" strike="noStrike" kern="1200" cap="none" spc="0" normalizeH="0" baseline="-1000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L</a:t>
              </a:r>
            </a:p>
          </p:txBody>
        </p:sp>
        <p:sp>
          <p:nvSpPr>
            <p:cNvPr id="59453" name="Oval 9"/>
            <p:cNvSpPr>
              <a:spLocks noChangeArrowheads="1"/>
            </p:cNvSpPr>
            <p:nvPr/>
          </p:nvSpPr>
          <p:spPr bwMode="auto">
            <a:xfrm>
              <a:off x="1034" y="439"/>
              <a:ext cx="244" cy="170"/>
            </a:xfrm>
            <a:prstGeom prst="ellipse">
              <a:avLst/>
            </a:prstGeom>
            <a:solidFill>
              <a:schemeClr val="accent1"/>
            </a:solidFill>
            <a:ln w="38100">
              <a:solidFill>
                <a:srgbClr val="BADE78"/>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P</a:t>
              </a:r>
            </a:p>
          </p:txBody>
        </p:sp>
        <p:sp>
          <p:nvSpPr>
            <p:cNvPr id="59454" name="Oval 10"/>
            <p:cNvSpPr>
              <a:spLocks noChangeArrowheads="1"/>
            </p:cNvSpPr>
            <p:nvPr/>
          </p:nvSpPr>
          <p:spPr bwMode="auto">
            <a:xfrm>
              <a:off x="1278" y="666"/>
              <a:ext cx="243" cy="171"/>
            </a:xfrm>
            <a:prstGeom prst="ellipse">
              <a:avLst/>
            </a:prstGeom>
            <a:solidFill>
              <a:schemeClr val="accent1"/>
            </a:solidFill>
            <a:ln w="38100">
              <a:solidFill>
                <a:srgbClr val="BADE78"/>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P</a:t>
              </a:r>
              <a:r>
                <a:rPr kumimoji="1" lang="en-US" altLang="zh-CN" sz="2000" b="0" i="0" u="none" strike="noStrike" kern="1200" cap="none" spc="0" normalizeH="0" baseline="-1000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R</a:t>
              </a:r>
            </a:p>
          </p:txBody>
        </p:sp>
        <p:sp>
          <p:nvSpPr>
            <p:cNvPr id="59455" name="Oval 11"/>
            <p:cNvSpPr>
              <a:spLocks noChangeArrowheads="1"/>
            </p:cNvSpPr>
            <p:nvPr/>
          </p:nvSpPr>
          <p:spPr bwMode="auto">
            <a:xfrm>
              <a:off x="1008" y="1008"/>
              <a:ext cx="244" cy="171"/>
            </a:xfrm>
            <a:prstGeom prst="ellipse">
              <a:avLst/>
            </a:prstGeom>
            <a:solidFill>
              <a:schemeClr val="accent1"/>
            </a:solidFill>
            <a:ln w="38100">
              <a:solidFill>
                <a:srgbClr val="BADE78"/>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Q</a:t>
              </a:r>
              <a:endParaRPr kumimoji="1" lang="en-US" altLang="zh-CN" sz="2000" b="0" i="0" u="none" strike="noStrike" kern="1200" cap="none" spc="0" normalizeH="0" baseline="-1000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endParaRPr>
            </a:p>
          </p:txBody>
        </p:sp>
        <p:sp>
          <p:nvSpPr>
            <p:cNvPr id="59456" name="Line 12"/>
            <p:cNvSpPr>
              <a:spLocks noChangeShapeType="1"/>
            </p:cNvSpPr>
            <p:nvPr/>
          </p:nvSpPr>
          <p:spPr bwMode="auto">
            <a:xfrm flipH="1">
              <a:off x="1237" y="382"/>
              <a:ext cx="162" cy="85"/>
            </a:xfrm>
            <a:prstGeom prst="line">
              <a:avLst/>
            </a:prstGeom>
            <a:noFill/>
            <a:ln w="38100">
              <a:solidFill>
                <a:srgbClr val="BADE78"/>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9457" name="Line 13"/>
            <p:cNvSpPr>
              <a:spLocks noChangeShapeType="1"/>
            </p:cNvSpPr>
            <p:nvPr/>
          </p:nvSpPr>
          <p:spPr bwMode="auto">
            <a:xfrm flipH="1">
              <a:off x="912" y="581"/>
              <a:ext cx="162" cy="85"/>
            </a:xfrm>
            <a:prstGeom prst="line">
              <a:avLst/>
            </a:prstGeom>
            <a:noFill/>
            <a:ln w="38100">
              <a:solidFill>
                <a:srgbClr val="BADE78"/>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9458" name="Line 14"/>
            <p:cNvSpPr>
              <a:spLocks noChangeShapeType="1"/>
            </p:cNvSpPr>
            <p:nvPr/>
          </p:nvSpPr>
          <p:spPr bwMode="auto">
            <a:xfrm flipH="1">
              <a:off x="587" y="780"/>
              <a:ext cx="163" cy="113"/>
            </a:xfrm>
            <a:prstGeom prst="line">
              <a:avLst/>
            </a:prstGeom>
            <a:noFill/>
            <a:ln w="38100">
              <a:solidFill>
                <a:srgbClr val="BADE78"/>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9459" name="Line 15"/>
            <p:cNvSpPr>
              <a:spLocks noChangeShapeType="1"/>
            </p:cNvSpPr>
            <p:nvPr/>
          </p:nvSpPr>
          <p:spPr bwMode="auto">
            <a:xfrm>
              <a:off x="1237" y="581"/>
              <a:ext cx="81" cy="114"/>
            </a:xfrm>
            <a:prstGeom prst="line">
              <a:avLst/>
            </a:prstGeom>
            <a:noFill/>
            <a:ln w="38100">
              <a:solidFill>
                <a:srgbClr val="BADE78"/>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9460" name="Line 16"/>
            <p:cNvSpPr>
              <a:spLocks noChangeShapeType="1"/>
            </p:cNvSpPr>
            <p:nvPr/>
          </p:nvSpPr>
          <p:spPr bwMode="auto">
            <a:xfrm>
              <a:off x="927" y="810"/>
              <a:ext cx="162" cy="198"/>
            </a:xfrm>
            <a:prstGeom prst="line">
              <a:avLst/>
            </a:prstGeom>
            <a:noFill/>
            <a:ln w="38100">
              <a:solidFill>
                <a:srgbClr val="BADE78"/>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9461" name="Line 17"/>
            <p:cNvSpPr>
              <a:spLocks noChangeShapeType="1"/>
            </p:cNvSpPr>
            <p:nvPr/>
          </p:nvSpPr>
          <p:spPr bwMode="auto">
            <a:xfrm flipH="1">
              <a:off x="805" y="1150"/>
              <a:ext cx="244" cy="86"/>
            </a:xfrm>
            <a:prstGeom prst="line">
              <a:avLst/>
            </a:prstGeom>
            <a:noFill/>
            <a:ln w="38100">
              <a:solidFill>
                <a:srgbClr val="BADE78"/>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9462" name="Line 18"/>
            <p:cNvSpPr>
              <a:spLocks noChangeShapeType="1"/>
            </p:cNvSpPr>
            <p:nvPr/>
          </p:nvSpPr>
          <p:spPr bwMode="auto">
            <a:xfrm flipH="1">
              <a:off x="1089" y="1406"/>
              <a:ext cx="163" cy="57"/>
            </a:xfrm>
            <a:prstGeom prst="line">
              <a:avLst/>
            </a:prstGeom>
            <a:noFill/>
            <a:ln w="38100">
              <a:solidFill>
                <a:srgbClr val="BADE78"/>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9463" name="Line 19"/>
            <p:cNvSpPr>
              <a:spLocks noChangeShapeType="1"/>
            </p:cNvSpPr>
            <p:nvPr/>
          </p:nvSpPr>
          <p:spPr bwMode="auto">
            <a:xfrm>
              <a:off x="1171" y="1179"/>
              <a:ext cx="81" cy="114"/>
            </a:xfrm>
            <a:prstGeom prst="line">
              <a:avLst/>
            </a:prstGeom>
            <a:noFill/>
            <a:ln w="38100">
              <a:solidFill>
                <a:srgbClr val="BADE78"/>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3" name="Group 24"/>
          <p:cNvGrpSpPr>
            <a:grpSpLocks/>
          </p:cNvGrpSpPr>
          <p:nvPr/>
        </p:nvGrpSpPr>
        <p:grpSpPr bwMode="auto">
          <a:xfrm>
            <a:off x="6781800" y="2895600"/>
            <a:ext cx="461963" cy="423863"/>
            <a:chOff x="2592" y="3648"/>
            <a:chExt cx="291" cy="267"/>
          </a:xfrm>
        </p:grpSpPr>
        <p:sp>
          <p:nvSpPr>
            <p:cNvPr id="59445" name="Oval 25"/>
            <p:cNvSpPr>
              <a:spLocks noChangeArrowheads="1"/>
            </p:cNvSpPr>
            <p:nvPr/>
          </p:nvSpPr>
          <p:spPr bwMode="auto">
            <a:xfrm>
              <a:off x="2640" y="3744"/>
              <a:ext cx="243" cy="171"/>
            </a:xfrm>
            <a:prstGeom prst="ellipse">
              <a:avLst/>
            </a:prstGeom>
            <a:solidFill>
              <a:srgbClr val="FF9900"/>
            </a:solidFill>
            <a:ln w="38100">
              <a:solidFill>
                <a:srgbClr val="DE285C"/>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P</a:t>
              </a:r>
              <a:r>
                <a:rPr kumimoji="1" lang="en-US" altLang="zh-CN" sz="2000" b="0" i="0" u="none" strike="noStrike" kern="1200" cap="none" spc="0" normalizeH="0" baseline="-1000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R</a:t>
              </a:r>
            </a:p>
          </p:txBody>
        </p:sp>
        <p:sp>
          <p:nvSpPr>
            <p:cNvPr id="59446" name="Line 26"/>
            <p:cNvSpPr>
              <a:spLocks noChangeShapeType="1"/>
            </p:cNvSpPr>
            <p:nvPr/>
          </p:nvSpPr>
          <p:spPr bwMode="auto">
            <a:xfrm>
              <a:off x="2592" y="3648"/>
              <a:ext cx="81" cy="114"/>
            </a:xfrm>
            <a:prstGeom prst="line">
              <a:avLst/>
            </a:prstGeom>
            <a:noFill/>
            <a:ln w="38100">
              <a:solidFill>
                <a:srgbClr val="DE285C"/>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4" name="Group 27"/>
          <p:cNvGrpSpPr>
            <a:grpSpLocks/>
          </p:cNvGrpSpPr>
          <p:nvPr/>
        </p:nvGrpSpPr>
        <p:grpSpPr bwMode="auto">
          <a:xfrm>
            <a:off x="4191000" y="3776663"/>
            <a:ext cx="1901825" cy="2166937"/>
            <a:chOff x="2496" y="1920"/>
            <a:chExt cx="1198" cy="1365"/>
          </a:xfrm>
        </p:grpSpPr>
        <p:sp>
          <p:nvSpPr>
            <p:cNvPr id="59428" name="Oval 28"/>
            <p:cNvSpPr>
              <a:spLocks noChangeArrowheads="1"/>
            </p:cNvSpPr>
            <p:nvPr/>
          </p:nvSpPr>
          <p:spPr bwMode="auto">
            <a:xfrm>
              <a:off x="3511" y="1920"/>
              <a:ext cx="183" cy="170"/>
            </a:xfrm>
            <a:prstGeom prst="ellipse">
              <a:avLst/>
            </a:prstGeom>
            <a:solidFill>
              <a:schemeClr val="accent1"/>
            </a:solidFill>
            <a:ln w="38100">
              <a:solidFill>
                <a:srgbClr val="BADE78"/>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F</a:t>
              </a:r>
            </a:p>
          </p:txBody>
        </p:sp>
        <p:sp>
          <p:nvSpPr>
            <p:cNvPr id="59429" name="Oval 29"/>
            <p:cNvSpPr>
              <a:spLocks noChangeArrowheads="1"/>
            </p:cNvSpPr>
            <p:nvPr/>
          </p:nvSpPr>
          <p:spPr bwMode="auto">
            <a:xfrm>
              <a:off x="2821" y="2318"/>
              <a:ext cx="244" cy="170"/>
            </a:xfrm>
            <a:prstGeom prst="ellipse">
              <a:avLst/>
            </a:prstGeom>
            <a:solidFill>
              <a:schemeClr val="accent1"/>
            </a:solidFill>
            <a:ln w="38100">
              <a:solidFill>
                <a:srgbClr val="BADE78"/>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C</a:t>
              </a:r>
            </a:p>
          </p:txBody>
        </p:sp>
        <p:sp>
          <p:nvSpPr>
            <p:cNvPr id="59430" name="Oval 30"/>
            <p:cNvSpPr>
              <a:spLocks noChangeArrowheads="1"/>
            </p:cNvSpPr>
            <p:nvPr/>
          </p:nvSpPr>
          <p:spPr bwMode="auto">
            <a:xfrm>
              <a:off x="2496" y="2545"/>
              <a:ext cx="244" cy="170"/>
            </a:xfrm>
            <a:prstGeom prst="ellipse">
              <a:avLst/>
            </a:prstGeom>
            <a:solidFill>
              <a:schemeClr val="accent1"/>
            </a:solidFill>
            <a:ln w="38100">
              <a:solidFill>
                <a:srgbClr val="BADE78"/>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C</a:t>
              </a:r>
              <a:r>
                <a:rPr kumimoji="1" lang="en-US" altLang="zh-CN" sz="2000" b="0" i="0" u="none" strike="noStrike" kern="1200" cap="none" spc="0" normalizeH="0" baseline="-1000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L</a:t>
              </a:r>
            </a:p>
          </p:txBody>
        </p:sp>
        <p:sp>
          <p:nvSpPr>
            <p:cNvPr id="59431" name="Oval 31"/>
            <p:cNvSpPr>
              <a:spLocks noChangeArrowheads="1"/>
            </p:cNvSpPr>
            <p:nvPr/>
          </p:nvSpPr>
          <p:spPr bwMode="auto">
            <a:xfrm>
              <a:off x="3323" y="2944"/>
              <a:ext cx="244" cy="171"/>
            </a:xfrm>
            <a:prstGeom prst="ellipse">
              <a:avLst/>
            </a:prstGeom>
            <a:solidFill>
              <a:schemeClr val="accent1"/>
            </a:solidFill>
            <a:ln w="38100">
              <a:solidFill>
                <a:srgbClr val="BADE78"/>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S</a:t>
              </a:r>
            </a:p>
          </p:txBody>
        </p:sp>
        <p:sp>
          <p:nvSpPr>
            <p:cNvPr id="59432" name="Oval 32"/>
            <p:cNvSpPr>
              <a:spLocks noChangeArrowheads="1"/>
            </p:cNvSpPr>
            <p:nvPr/>
          </p:nvSpPr>
          <p:spPr bwMode="auto">
            <a:xfrm>
              <a:off x="2998" y="3115"/>
              <a:ext cx="244" cy="170"/>
            </a:xfrm>
            <a:prstGeom prst="ellipse">
              <a:avLst/>
            </a:prstGeom>
            <a:solidFill>
              <a:schemeClr val="accent1"/>
            </a:solidFill>
            <a:ln w="38100">
              <a:solidFill>
                <a:srgbClr val="BADE78"/>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S</a:t>
              </a:r>
              <a:r>
                <a:rPr kumimoji="1" lang="en-US" altLang="zh-CN" sz="2000" b="0" i="0" u="none" strike="noStrike" kern="1200" cap="none" spc="0" normalizeH="0" baseline="-1000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L</a:t>
              </a:r>
            </a:p>
          </p:txBody>
        </p:sp>
        <p:sp>
          <p:nvSpPr>
            <p:cNvPr id="59433" name="Oval 33"/>
            <p:cNvSpPr>
              <a:spLocks noChangeArrowheads="1"/>
            </p:cNvSpPr>
            <p:nvPr/>
          </p:nvSpPr>
          <p:spPr bwMode="auto">
            <a:xfrm>
              <a:off x="2714" y="2859"/>
              <a:ext cx="244" cy="170"/>
            </a:xfrm>
            <a:prstGeom prst="ellipse">
              <a:avLst/>
            </a:prstGeom>
            <a:solidFill>
              <a:schemeClr val="accent1"/>
            </a:solidFill>
            <a:ln w="38100">
              <a:solidFill>
                <a:srgbClr val="BADE78"/>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Q</a:t>
              </a:r>
              <a:r>
                <a:rPr kumimoji="1" lang="en-US" altLang="zh-CN" sz="2000" b="0" i="0" u="none" strike="noStrike" kern="1200" cap="none" spc="0" normalizeH="0" baseline="-1000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L</a:t>
              </a:r>
            </a:p>
          </p:txBody>
        </p:sp>
        <p:sp>
          <p:nvSpPr>
            <p:cNvPr id="59434" name="Oval 34"/>
            <p:cNvSpPr>
              <a:spLocks noChangeArrowheads="1"/>
            </p:cNvSpPr>
            <p:nvPr/>
          </p:nvSpPr>
          <p:spPr bwMode="auto">
            <a:xfrm>
              <a:off x="3146" y="2119"/>
              <a:ext cx="244" cy="170"/>
            </a:xfrm>
            <a:prstGeom prst="ellipse">
              <a:avLst/>
            </a:prstGeom>
            <a:solidFill>
              <a:schemeClr val="accent1"/>
            </a:solidFill>
            <a:ln w="38100">
              <a:solidFill>
                <a:srgbClr val="BADE78"/>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P</a:t>
              </a:r>
            </a:p>
          </p:txBody>
        </p:sp>
        <p:sp>
          <p:nvSpPr>
            <p:cNvPr id="59435" name="Oval 35"/>
            <p:cNvSpPr>
              <a:spLocks noChangeArrowheads="1"/>
            </p:cNvSpPr>
            <p:nvPr/>
          </p:nvSpPr>
          <p:spPr bwMode="auto">
            <a:xfrm>
              <a:off x="3390" y="2346"/>
              <a:ext cx="243" cy="171"/>
            </a:xfrm>
            <a:prstGeom prst="ellipse">
              <a:avLst/>
            </a:prstGeom>
            <a:solidFill>
              <a:schemeClr val="accent1"/>
            </a:solidFill>
            <a:ln w="38100">
              <a:solidFill>
                <a:srgbClr val="BADE78"/>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P</a:t>
              </a:r>
              <a:r>
                <a:rPr kumimoji="1" lang="en-US" altLang="zh-CN" sz="2000" b="0" i="0" u="none" strike="noStrike" kern="1200" cap="none" spc="0" normalizeH="0" baseline="-1000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R</a:t>
              </a:r>
            </a:p>
          </p:txBody>
        </p:sp>
        <p:sp>
          <p:nvSpPr>
            <p:cNvPr id="59436" name="Oval 36"/>
            <p:cNvSpPr>
              <a:spLocks noChangeArrowheads="1"/>
            </p:cNvSpPr>
            <p:nvPr/>
          </p:nvSpPr>
          <p:spPr bwMode="auto">
            <a:xfrm>
              <a:off x="3120" y="2688"/>
              <a:ext cx="244" cy="171"/>
            </a:xfrm>
            <a:prstGeom prst="ellipse">
              <a:avLst/>
            </a:prstGeom>
            <a:solidFill>
              <a:schemeClr val="accent1"/>
            </a:solidFill>
            <a:ln w="38100">
              <a:solidFill>
                <a:srgbClr val="BADE78"/>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Q</a:t>
              </a:r>
              <a:endParaRPr kumimoji="1" lang="en-US" altLang="zh-CN" sz="2000" b="0" i="0" u="none" strike="noStrike" kern="1200" cap="none" spc="0" normalizeH="0" baseline="-1000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endParaRPr>
            </a:p>
          </p:txBody>
        </p:sp>
        <p:sp>
          <p:nvSpPr>
            <p:cNvPr id="59437" name="Line 37"/>
            <p:cNvSpPr>
              <a:spLocks noChangeShapeType="1"/>
            </p:cNvSpPr>
            <p:nvPr/>
          </p:nvSpPr>
          <p:spPr bwMode="auto">
            <a:xfrm flipH="1">
              <a:off x="3349" y="2062"/>
              <a:ext cx="162" cy="85"/>
            </a:xfrm>
            <a:prstGeom prst="line">
              <a:avLst/>
            </a:prstGeom>
            <a:noFill/>
            <a:ln w="38100">
              <a:solidFill>
                <a:srgbClr val="BADE78"/>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9438" name="Line 38"/>
            <p:cNvSpPr>
              <a:spLocks noChangeShapeType="1"/>
            </p:cNvSpPr>
            <p:nvPr/>
          </p:nvSpPr>
          <p:spPr bwMode="auto">
            <a:xfrm flipH="1">
              <a:off x="3024" y="2261"/>
              <a:ext cx="162" cy="85"/>
            </a:xfrm>
            <a:prstGeom prst="line">
              <a:avLst/>
            </a:prstGeom>
            <a:noFill/>
            <a:ln w="38100">
              <a:solidFill>
                <a:srgbClr val="BADE78"/>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9439" name="Line 39"/>
            <p:cNvSpPr>
              <a:spLocks noChangeShapeType="1"/>
            </p:cNvSpPr>
            <p:nvPr/>
          </p:nvSpPr>
          <p:spPr bwMode="auto">
            <a:xfrm flipH="1">
              <a:off x="2699" y="2460"/>
              <a:ext cx="163" cy="113"/>
            </a:xfrm>
            <a:prstGeom prst="line">
              <a:avLst/>
            </a:prstGeom>
            <a:noFill/>
            <a:ln w="38100">
              <a:solidFill>
                <a:srgbClr val="BADE78"/>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9440" name="Line 40"/>
            <p:cNvSpPr>
              <a:spLocks noChangeShapeType="1"/>
            </p:cNvSpPr>
            <p:nvPr/>
          </p:nvSpPr>
          <p:spPr bwMode="auto">
            <a:xfrm>
              <a:off x="3349" y="2261"/>
              <a:ext cx="81" cy="114"/>
            </a:xfrm>
            <a:prstGeom prst="line">
              <a:avLst/>
            </a:prstGeom>
            <a:noFill/>
            <a:ln w="38100">
              <a:solidFill>
                <a:srgbClr val="BADE78"/>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9441" name="Line 41"/>
            <p:cNvSpPr>
              <a:spLocks noChangeShapeType="1"/>
            </p:cNvSpPr>
            <p:nvPr/>
          </p:nvSpPr>
          <p:spPr bwMode="auto">
            <a:xfrm>
              <a:off x="3039" y="2490"/>
              <a:ext cx="162" cy="198"/>
            </a:xfrm>
            <a:prstGeom prst="line">
              <a:avLst/>
            </a:prstGeom>
            <a:noFill/>
            <a:ln w="38100">
              <a:solidFill>
                <a:srgbClr val="BADE78"/>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9442" name="Line 42"/>
            <p:cNvSpPr>
              <a:spLocks noChangeShapeType="1"/>
            </p:cNvSpPr>
            <p:nvPr/>
          </p:nvSpPr>
          <p:spPr bwMode="auto">
            <a:xfrm flipH="1">
              <a:off x="2917" y="2830"/>
              <a:ext cx="244" cy="86"/>
            </a:xfrm>
            <a:prstGeom prst="line">
              <a:avLst/>
            </a:prstGeom>
            <a:noFill/>
            <a:ln w="38100">
              <a:solidFill>
                <a:srgbClr val="BADE78"/>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9443" name="Line 43"/>
            <p:cNvSpPr>
              <a:spLocks noChangeShapeType="1"/>
            </p:cNvSpPr>
            <p:nvPr/>
          </p:nvSpPr>
          <p:spPr bwMode="auto">
            <a:xfrm flipH="1">
              <a:off x="3201" y="3086"/>
              <a:ext cx="163" cy="57"/>
            </a:xfrm>
            <a:prstGeom prst="line">
              <a:avLst/>
            </a:prstGeom>
            <a:noFill/>
            <a:ln w="38100">
              <a:solidFill>
                <a:srgbClr val="BADE78"/>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9444" name="Line 44"/>
            <p:cNvSpPr>
              <a:spLocks noChangeShapeType="1"/>
            </p:cNvSpPr>
            <p:nvPr/>
          </p:nvSpPr>
          <p:spPr bwMode="auto">
            <a:xfrm>
              <a:off x="3283" y="2859"/>
              <a:ext cx="81" cy="114"/>
            </a:xfrm>
            <a:prstGeom prst="line">
              <a:avLst/>
            </a:prstGeom>
            <a:noFill/>
            <a:ln w="38100">
              <a:solidFill>
                <a:srgbClr val="BADE78"/>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sp>
        <p:nvSpPr>
          <p:cNvPr id="255026" name="Text Box 50"/>
          <p:cNvSpPr txBox="1">
            <a:spLocks noChangeArrowheads="1"/>
          </p:cNvSpPr>
          <p:nvPr/>
        </p:nvSpPr>
        <p:spPr bwMode="auto">
          <a:xfrm>
            <a:off x="3810000" y="3352800"/>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FF00FF"/>
                </a:solidFill>
                <a:effectLst/>
                <a:uLnTx/>
                <a:uFillTx/>
                <a:latin typeface="Malgun Gothic Semilight" panose="020B0502040204020203" pitchFamily="34" charset="-122"/>
                <a:ea typeface="Malgun Gothic Semilight" panose="020B0502040204020203" pitchFamily="34" charset="-122"/>
                <a:cs typeface="+mn-cs"/>
              </a:rPr>
              <a:t>法</a:t>
            </a:r>
            <a:r>
              <a:rPr kumimoji="1" lang="en-US" altLang="zh-CN" sz="2800" b="0" i="0" u="none" strike="noStrike" kern="1200" cap="none" spc="0" normalizeH="0" baseline="0" noProof="0" dirty="0">
                <a:ln>
                  <a:noFill/>
                </a:ln>
                <a:solidFill>
                  <a:srgbClr val="FF00FF"/>
                </a:solidFill>
                <a:effectLst/>
                <a:uLnTx/>
                <a:uFillTx/>
                <a:latin typeface="Malgun Gothic Semilight" panose="020B0502040204020203" pitchFamily="34" charset="-122"/>
                <a:ea typeface="Malgun Gothic Semilight" panose="020B0502040204020203" pitchFamily="34" charset="-122"/>
                <a:cs typeface="+mn-cs"/>
              </a:rPr>
              <a:t>2:</a:t>
            </a:r>
          </a:p>
        </p:txBody>
      </p:sp>
      <p:grpSp>
        <p:nvGrpSpPr>
          <p:cNvPr id="5" name="Group 76"/>
          <p:cNvGrpSpPr>
            <a:grpSpLocks/>
          </p:cNvGrpSpPr>
          <p:nvPr/>
        </p:nvGrpSpPr>
        <p:grpSpPr bwMode="auto">
          <a:xfrm>
            <a:off x="4940300" y="685800"/>
            <a:ext cx="2222500" cy="2547938"/>
            <a:chOff x="3112" y="585"/>
            <a:chExt cx="1400" cy="1452"/>
          </a:xfrm>
        </p:grpSpPr>
        <p:sp>
          <p:nvSpPr>
            <p:cNvPr id="59411" name="Oval 52"/>
            <p:cNvSpPr>
              <a:spLocks noChangeArrowheads="1"/>
            </p:cNvSpPr>
            <p:nvPr/>
          </p:nvSpPr>
          <p:spPr bwMode="auto">
            <a:xfrm>
              <a:off x="4298" y="585"/>
              <a:ext cx="214" cy="181"/>
            </a:xfrm>
            <a:prstGeom prst="ellipse">
              <a:avLst/>
            </a:prstGeom>
            <a:solidFill>
              <a:schemeClr val="accent1"/>
            </a:solidFill>
            <a:ln w="38100">
              <a:solidFill>
                <a:srgbClr val="BADE78"/>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F</a:t>
              </a:r>
            </a:p>
          </p:txBody>
        </p:sp>
        <p:sp>
          <p:nvSpPr>
            <p:cNvPr id="59412" name="Oval 53"/>
            <p:cNvSpPr>
              <a:spLocks noChangeArrowheads="1"/>
            </p:cNvSpPr>
            <p:nvPr/>
          </p:nvSpPr>
          <p:spPr bwMode="auto">
            <a:xfrm>
              <a:off x="3492" y="1008"/>
              <a:ext cx="285" cy="181"/>
            </a:xfrm>
            <a:prstGeom prst="ellipse">
              <a:avLst/>
            </a:prstGeom>
            <a:solidFill>
              <a:schemeClr val="accent1"/>
            </a:solidFill>
            <a:ln w="38100">
              <a:solidFill>
                <a:srgbClr val="BADE78"/>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C</a:t>
              </a:r>
            </a:p>
          </p:txBody>
        </p:sp>
        <p:sp>
          <p:nvSpPr>
            <p:cNvPr id="59413" name="Oval 54"/>
            <p:cNvSpPr>
              <a:spLocks noChangeArrowheads="1"/>
            </p:cNvSpPr>
            <p:nvPr/>
          </p:nvSpPr>
          <p:spPr bwMode="auto">
            <a:xfrm>
              <a:off x="3112" y="1250"/>
              <a:ext cx="285" cy="181"/>
            </a:xfrm>
            <a:prstGeom prst="ellipse">
              <a:avLst/>
            </a:prstGeom>
            <a:solidFill>
              <a:schemeClr val="accent1"/>
            </a:solidFill>
            <a:ln w="38100">
              <a:solidFill>
                <a:srgbClr val="BADE78"/>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C</a:t>
              </a:r>
              <a:r>
                <a:rPr kumimoji="1" lang="en-US" altLang="zh-CN" sz="2000" b="0" i="0" u="none" strike="noStrike" kern="1200" cap="none" spc="0" normalizeH="0" baseline="-1000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L</a:t>
              </a:r>
            </a:p>
          </p:txBody>
        </p:sp>
        <p:sp>
          <p:nvSpPr>
            <p:cNvPr id="59414" name="Oval 55"/>
            <p:cNvSpPr>
              <a:spLocks noChangeArrowheads="1"/>
            </p:cNvSpPr>
            <p:nvPr/>
          </p:nvSpPr>
          <p:spPr bwMode="auto">
            <a:xfrm>
              <a:off x="4079" y="1674"/>
              <a:ext cx="285" cy="182"/>
            </a:xfrm>
            <a:prstGeom prst="ellipse">
              <a:avLst/>
            </a:prstGeom>
            <a:solidFill>
              <a:schemeClr val="accent1"/>
            </a:solidFill>
            <a:ln w="38100">
              <a:solidFill>
                <a:srgbClr val="BADE78"/>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S</a:t>
              </a:r>
            </a:p>
          </p:txBody>
        </p:sp>
        <p:sp>
          <p:nvSpPr>
            <p:cNvPr id="59415" name="Oval 56"/>
            <p:cNvSpPr>
              <a:spLocks noChangeArrowheads="1"/>
            </p:cNvSpPr>
            <p:nvPr/>
          </p:nvSpPr>
          <p:spPr bwMode="auto">
            <a:xfrm>
              <a:off x="3699" y="1856"/>
              <a:ext cx="285" cy="181"/>
            </a:xfrm>
            <a:prstGeom prst="ellipse">
              <a:avLst/>
            </a:prstGeom>
            <a:solidFill>
              <a:schemeClr val="accent1"/>
            </a:solidFill>
            <a:ln w="38100">
              <a:solidFill>
                <a:srgbClr val="BADE78"/>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S</a:t>
              </a:r>
              <a:r>
                <a:rPr kumimoji="1" lang="en-US" altLang="zh-CN" sz="2000" b="0" i="0" u="none" strike="noStrike" kern="1200" cap="none" spc="0" normalizeH="0" baseline="-1000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L</a:t>
              </a:r>
            </a:p>
          </p:txBody>
        </p:sp>
        <p:sp>
          <p:nvSpPr>
            <p:cNvPr id="59416" name="Oval 57"/>
            <p:cNvSpPr>
              <a:spLocks noChangeArrowheads="1"/>
            </p:cNvSpPr>
            <p:nvPr/>
          </p:nvSpPr>
          <p:spPr bwMode="auto">
            <a:xfrm>
              <a:off x="3367" y="1584"/>
              <a:ext cx="285" cy="181"/>
            </a:xfrm>
            <a:prstGeom prst="ellipse">
              <a:avLst/>
            </a:prstGeom>
            <a:solidFill>
              <a:schemeClr val="accent1"/>
            </a:solidFill>
            <a:ln w="38100">
              <a:solidFill>
                <a:srgbClr val="BADE78"/>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Q</a:t>
              </a:r>
              <a:r>
                <a:rPr kumimoji="1" lang="en-US" altLang="zh-CN" sz="2000" b="0" i="0" u="none" strike="noStrike" kern="1200" cap="none" spc="0" normalizeH="0" baseline="-1000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L</a:t>
              </a:r>
            </a:p>
          </p:txBody>
        </p:sp>
        <p:sp>
          <p:nvSpPr>
            <p:cNvPr id="59417" name="Oval 58"/>
            <p:cNvSpPr>
              <a:spLocks noChangeArrowheads="1"/>
            </p:cNvSpPr>
            <p:nvPr/>
          </p:nvSpPr>
          <p:spPr bwMode="auto">
            <a:xfrm>
              <a:off x="3872" y="797"/>
              <a:ext cx="285" cy="181"/>
            </a:xfrm>
            <a:prstGeom prst="ellipse">
              <a:avLst/>
            </a:prstGeom>
            <a:solidFill>
              <a:schemeClr val="accent1"/>
            </a:solidFill>
            <a:ln w="38100">
              <a:solidFill>
                <a:srgbClr val="BADE78"/>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P</a:t>
              </a:r>
            </a:p>
          </p:txBody>
        </p:sp>
        <p:sp>
          <p:nvSpPr>
            <p:cNvPr id="59418" name="Oval 59"/>
            <p:cNvSpPr>
              <a:spLocks noChangeArrowheads="1"/>
            </p:cNvSpPr>
            <p:nvPr/>
          </p:nvSpPr>
          <p:spPr bwMode="auto">
            <a:xfrm>
              <a:off x="4157" y="1038"/>
              <a:ext cx="284" cy="182"/>
            </a:xfrm>
            <a:prstGeom prst="ellipse">
              <a:avLst/>
            </a:prstGeom>
            <a:solidFill>
              <a:schemeClr val="accent1"/>
            </a:solidFill>
            <a:ln w="38100">
              <a:solidFill>
                <a:srgbClr val="BADE78"/>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P</a:t>
              </a:r>
              <a:r>
                <a:rPr kumimoji="1" lang="en-US" altLang="zh-CN" sz="2000" b="0" i="0" u="none" strike="noStrike" kern="1200" cap="none" spc="0" normalizeH="0" baseline="-1000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R</a:t>
              </a:r>
            </a:p>
          </p:txBody>
        </p:sp>
        <p:sp>
          <p:nvSpPr>
            <p:cNvPr id="59419" name="Oval 60"/>
            <p:cNvSpPr>
              <a:spLocks noChangeArrowheads="1"/>
            </p:cNvSpPr>
            <p:nvPr/>
          </p:nvSpPr>
          <p:spPr bwMode="auto">
            <a:xfrm>
              <a:off x="3841" y="1402"/>
              <a:ext cx="285" cy="182"/>
            </a:xfrm>
            <a:prstGeom prst="ellipse">
              <a:avLst/>
            </a:prstGeom>
            <a:solidFill>
              <a:schemeClr val="accent1"/>
            </a:solidFill>
            <a:ln w="38100">
              <a:solidFill>
                <a:srgbClr val="BADE78"/>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Q</a:t>
              </a:r>
              <a:endParaRPr kumimoji="1" lang="en-US" altLang="zh-CN" sz="2000" b="0" i="0" u="none" strike="noStrike" kern="1200" cap="none" spc="0" normalizeH="0" baseline="-1000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endParaRPr>
            </a:p>
          </p:txBody>
        </p:sp>
        <p:sp>
          <p:nvSpPr>
            <p:cNvPr id="59420" name="Line 61"/>
            <p:cNvSpPr>
              <a:spLocks noChangeShapeType="1"/>
            </p:cNvSpPr>
            <p:nvPr/>
          </p:nvSpPr>
          <p:spPr bwMode="auto">
            <a:xfrm flipH="1">
              <a:off x="4109" y="736"/>
              <a:ext cx="189" cy="91"/>
            </a:xfrm>
            <a:prstGeom prst="line">
              <a:avLst/>
            </a:prstGeom>
            <a:noFill/>
            <a:ln w="38100">
              <a:solidFill>
                <a:srgbClr val="BADE78"/>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9421" name="Line 62"/>
            <p:cNvSpPr>
              <a:spLocks noChangeShapeType="1"/>
            </p:cNvSpPr>
            <p:nvPr/>
          </p:nvSpPr>
          <p:spPr bwMode="auto">
            <a:xfrm flipH="1">
              <a:off x="3729" y="948"/>
              <a:ext cx="190" cy="90"/>
            </a:xfrm>
            <a:prstGeom prst="line">
              <a:avLst/>
            </a:prstGeom>
            <a:noFill/>
            <a:ln w="38100">
              <a:solidFill>
                <a:srgbClr val="BADE78"/>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9422" name="Line 63"/>
            <p:cNvSpPr>
              <a:spLocks noChangeShapeType="1"/>
            </p:cNvSpPr>
            <p:nvPr/>
          </p:nvSpPr>
          <p:spPr bwMode="auto">
            <a:xfrm flipH="1">
              <a:off x="3350" y="1160"/>
              <a:ext cx="190" cy="120"/>
            </a:xfrm>
            <a:prstGeom prst="line">
              <a:avLst/>
            </a:prstGeom>
            <a:noFill/>
            <a:ln w="38100">
              <a:solidFill>
                <a:srgbClr val="BADE78"/>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9423" name="Line 64"/>
            <p:cNvSpPr>
              <a:spLocks noChangeShapeType="1"/>
            </p:cNvSpPr>
            <p:nvPr/>
          </p:nvSpPr>
          <p:spPr bwMode="auto">
            <a:xfrm>
              <a:off x="4109" y="948"/>
              <a:ext cx="95" cy="121"/>
            </a:xfrm>
            <a:prstGeom prst="line">
              <a:avLst/>
            </a:prstGeom>
            <a:noFill/>
            <a:ln w="38100">
              <a:solidFill>
                <a:srgbClr val="BADE78"/>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9424" name="Line 65"/>
            <p:cNvSpPr>
              <a:spLocks noChangeShapeType="1"/>
            </p:cNvSpPr>
            <p:nvPr/>
          </p:nvSpPr>
          <p:spPr bwMode="auto">
            <a:xfrm>
              <a:off x="3747" y="1191"/>
              <a:ext cx="189" cy="211"/>
            </a:xfrm>
            <a:prstGeom prst="line">
              <a:avLst/>
            </a:prstGeom>
            <a:noFill/>
            <a:ln w="38100">
              <a:solidFill>
                <a:srgbClr val="BADE78"/>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9425" name="Line 66"/>
            <p:cNvSpPr>
              <a:spLocks noChangeShapeType="1"/>
            </p:cNvSpPr>
            <p:nvPr/>
          </p:nvSpPr>
          <p:spPr bwMode="auto">
            <a:xfrm flipH="1">
              <a:off x="3604" y="1553"/>
              <a:ext cx="285" cy="92"/>
            </a:xfrm>
            <a:prstGeom prst="line">
              <a:avLst/>
            </a:prstGeom>
            <a:noFill/>
            <a:ln w="38100">
              <a:solidFill>
                <a:srgbClr val="BADE78"/>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9426" name="Line 67"/>
            <p:cNvSpPr>
              <a:spLocks noChangeShapeType="1"/>
            </p:cNvSpPr>
            <p:nvPr/>
          </p:nvSpPr>
          <p:spPr bwMode="auto">
            <a:xfrm flipH="1">
              <a:off x="3936" y="1825"/>
              <a:ext cx="190" cy="61"/>
            </a:xfrm>
            <a:prstGeom prst="line">
              <a:avLst/>
            </a:prstGeom>
            <a:noFill/>
            <a:ln w="38100">
              <a:solidFill>
                <a:srgbClr val="BADE78"/>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9427" name="Line 68"/>
            <p:cNvSpPr>
              <a:spLocks noChangeShapeType="1"/>
            </p:cNvSpPr>
            <p:nvPr/>
          </p:nvSpPr>
          <p:spPr bwMode="auto">
            <a:xfrm>
              <a:off x="4032" y="1584"/>
              <a:ext cx="94" cy="121"/>
            </a:xfrm>
            <a:prstGeom prst="line">
              <a:avLst/>
            </a:prstGeom>
            <a:noFill/>
            <a:ln w="38100">
              <a:solidFill>
                <a:srgbClr val="BADE78"/>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sp>
        <p:nvSpPr>
          <p:cNvPr id="255045" name="Text Box 69"/>
          <p:cNvSpPr txBox="1">
            <a:spLocks noChangeArrowheads="1"/>
          </p:cNvSpPr>
          <p:nvPr/>
        </p:nvSpPr>
        <p:spPr bwMode="auto">
          <a:xfrm>
            <a:off x="3810000" y="12954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FF00FF"/>
                </a:solidFill>
                <a:effectLst/>
                <a:uLnTx/>
                <a:uFillTx/>
                <a:latin typeface="Malgun Gothic Semilight" panose="020B0502040204020203" pitchFamily="34" charset="-122"/>
                <a:ea typeface="Malgun Gothic Semilight" panose="020B0502040204020203" pitchFamily="34" charset="-122"/>
                <a:cs typeface="+mn-cs"/>
              </a:rPr>
              <a:t>法</a:t>
            </a:r>
            <a:r>
              <a:rPr kumimoji="1" lang="en-US" altLang="zh-CN" sz="2800" b="0" i="0" u="none" strike="noStrike" kern="1200" cap="none" spc="0" normalizeH="0" baseline="0" noProof="0" dirty="0">
                <a:ln>
                  <a:noFill/>
                </a:ln>
                <a:solidFill>
                  <a:srgbClr val="FF00FF"/>
                </a:solidFill>
                <a:effectLst/>
                <a:uLnTx/>
                <a:uFillTx/>
                <a:latin typeface="Malgun Gothic Semilight" panose="020B0502040204020203" pitchFamily="34" charset="-122"/>
                <a:ea typeface="Malgun Gothic Semilight" panose="020B0502040204020203" pitchFamily="34" charset="-122"/>
                <a:cs typeface="+mn-cs"/>
              </a:rPr>
              <a:t>1:</a:t>
            </a:r>
          </a:p>
        </p:txBody>
      </p:sp>
      <p:sp>
        <p:nvSpPr>
          <p:cNvPr id="255046" name="Line 70"/>
          <p:cNvSpPr>
            <a:spLocks noChangeShapeType="1"/>
          </p:cNvSpPr>
          <p:nvPr/>
        </p:nvSpPr>
        <p:spPr bwMode="auto">
          <a:xfrm flipH="1">
            <a:off x="6324600" y="990600"/>
            <a:ext cx="152400" cy="457200"/>
          </a:xfrm>
          <a:prstGeom prst="line">
            <a:avLst/>
          </a:prstGeom>
          <a:noFill/>
          <a:ln w="38100">
            <a:solidFill>
              <a:srgbClr val="DE285C"/>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55049" name="Rectangle 73"/>
          <p:cNvSpPr>
            <a:spLocks noGrp="1" noChangeArrowheads="1"/>
          </p:cNvSpPr>
          <p:nvPr>
            <p:ph type="title"/>
          </p:nvPr>
        </p:nvSpPr>
        <p:spPr>
          <a:xfrm>
            <a:off x="228600" y="228600"/>
            <a:ext cx="6934200" cy="381000"/>
          </a:xfrm>
        </p:spPr>
        <p:txBody>
          <a:bodyPr/>
          <a:lstStyle/>
          <a:p>
            <a:pPr algn="l" eaLnBrk="1" hangingPunct="1"/>
            <a:r>
              <a:rPr lang="zh-CN" altLang="en-US" sz="2800" b="1"/>
              <a:t>例：</a:t>
            </a:r>
            <a:r>
              <a:rPr lang="zh-CN" altLang="en-US" sz="2800" b="1">
                <a:solidFill>
                  <a:schemeClr val="tx1"/>
                </a:solidFill>
              </a:rPr>
              <a:t>请从下面的二叉排序树中删除结点</a:t>
            </a:r>
            <a:r>
              <a:rPr lang="en-US" altLang="zh-CN" sz="2800" b="1">
                <a:solidFill>
                  <a:schemeClr val="tx1"/>
                </a:solidFill>
              </a:rPr>
              <a:t>P</a:t>
            </a:r>
            <a:r>
              <a:rPr lang="zh-CN" altLang="en-US" sz="2800" b="1">
                <a:solidFill>
                  <a:schemeClr val="tx1"/>
                </a:solidFill>
              </a:rPr>
              <a:t>。</a:t>
            </a:r>
          </a:p>
        </p:txBody>
      </p:sp>
      <p:sp>
        <p:nvSpPr>
          <p:cNvPr id="255051" name="Oval 75"/>
          <p:cNvSpPr>
            <a:spLocks noChangeArrowheads="1"/>
          </p:cNvSpPr>
          <p:nvPr/>
        </p:nvSpPr>
        <p:spPr bwMode="auto">
          <a:xfrm>
            <a:off x="1524000" y="1404938"/>
            <a:ext cx="533400" cy="457200"/>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55053" name="Line 77"/>
          <p:cNvSpPr>
            <a:spLocks noChangeShapeType="1"/>
          </p:cNvSpPr>
          <p:nvPr/>
        </p:nvSpPr>
        <p:spPr bwMode="auto">
          <a:xfrm flipH="1">
            <a:off x="5334000" y="3962400"/>
            <a:ext cx="152400" cy="457200"/>
          </a:xfrm>
          <a:prstGeom prst="line">
            <a:avLst/>
          </a:prstGeom>
          <a:noFill/>
          <a:ln w="38100">
            <a:solidFill>
              <a:srgbClr val="DE285C"/>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55021" name="Oval 45"/>
          <p:cNvSpPr>
            <a:spLocks noChangeArrowheads="1"/>
          </p:cNvSpPr>
          <p:nvPr/>
        </p:nvSpPr>
        <p:spPr bwMode="auto">
          <a:xfrm>
            <a:off x="5251450" y="4071938"/>
            <a:ext cx="387350" cy="271462"/>
          </a:xfrm>
          <a:prstGeom prst="ellipse">
            <a:avLst/>
          </a:prstGeom>
          <a:solidFill>
            <a:srgbClr val="FF9900"/>
          </a:solidFill>
          <a:ln w="38100">
            <a:solidFill>
              <a:srgbClr val="DE285C"/>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Malgun Gothic Semilight" panose="020B0502040204020203" pitchFamily="34" charset="-122"/>
                <a:ea typeface="Malgun Gothic Semilight" panose="020B0502040204020203" pitchFamily="34" charset="-122"/>
                <a:cs typeface="+mn-cs"/>
              </a:rPr>
              <a:t>S</a:t>
            </a:r>
          </a:p>
        </p:txBody>
      </p:sp>
      <p:sp>
        <p:nvSpPr>
          <p:cNvPr id="255022" name="Oval 46"/>
          <p:cNvSpPr>
            <a:spLocks noChangeArrowheads="1"/>
          </p:cNvSpPr>
          <p:nvPr/>
        </p:nvSpPr>
        <p:spPr bwMode="auto">
          <a:xfrm>
            <a:off x="4876800" y="5334000"/>
            <a:ext cx="1295400" cy="762000"/>
          </a:xfrm>
          <a:prstGeom prst="ellipse">
            <a:avLst/>
          </a:prstGeom>
          <a:solidFill>
            <a:srgbClr val="CC99FF">
              <a:alpha val="50195"/>
            </a:srgbClr>
          </a:solidFill>
          <a:ln w="38100">
            <a:solidFill>
              <a:srgbClr val="111147"/>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nvGrpSpPr>
          <p:cNvPr id="6" name="Group 47"/>
          <p:cNvGrpSpPr>
            <a:grpSpLocks/>
          </p:cNvGrpSpPr>
          <p:nvPr/>
        </p:nvGrpSpPr>
        <p:grpSpPr bwMode="auto">
          <a:xfrm>
            <a:off x="5410200" y="5216525"/>
            <a:ext cx="447675" cy="482600"/>
            <a:chOff x="3936" y="3552"/>
            <a:chExt cx="282" cy="304"/>
          </a:xfrm>
        </p:grpSpPr>
        <p:sp>
          <p:nvSpPr>
            <p:cNvPr id="59409" name="Oval 48"/>
            <p:cNvSpPr>
              <a:spLocks noChangeArrowheads="1"/>
            </p:cNvSpPr>
            <p:nvPr/>
          </p:nvSpPr>
          <p:spPr bwMode="auto">
            <a:xfrm>
              <a:off x="3974" y="3686"/>
              <a:ext cx="244" cy="170"/>
            </a:xfrm>
            <a:prstGeom prst="ellipse">
              <a:avLst/>
            </a:prstGeom>
            <a:solidFill>
              <a:srgbClr val="FF9900"/>
            </a:solidFill>
            <a:ln w="38100">
              <a:solidFill>
                <a:srgbClr val="DE285C"/>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S</a:t>
              </a:r>
              <a:r>
                <a:rPr kumimoji="1" lang="en-US" altLang="zh-CN" sz="2000" b="0" i="0" u="none" strike="noStrike" kern="1200" cap="none" spc="0" normalizeH="0" baseline="-10000" noProof="0" dirty="0">
                  <a:ln>
                    <a:noFill/>
                  </a:ln>
                  <a:solidFill>
                    <a:srgbClr val="000000"/>
                  </a:solidFill>
                  <a:effectLst/>
                  <a:uLnTx/>
                  <a:uFillTx/>
                  <a:latin typeface="微软雅黑 Light" panose="020B0502040204020203" pitchFamily="34" charset="-122"/>
                  <a:ea typeface="Malgun Gothic Semilight" panose="020B0502040204020203" pitchFamily="34" charset="-122"/>
                  <a:cs typeface="+mn-cs"/>
                </a:rPr>
                <a:t>L</a:t>
              </a:r>
            </a:p>
          </p:txBody>
        </p:sp>
        <p:sp>
          <p:nvSpPr>
            <p:cNvPr id="59410" name="Line 49"/>
            <p:cNvSpPr>
              <a:spLocks noChangeShapeType="1"/>
            </p:cNvSpPr>
            <p:nvPr/>
          </p:nvSpPr>
          <p:spPr bwMode="auto">
            <a:xfrm>
              <a:off x="3936" y="3552"/>
              <a:ext cx="107" cy="172"/>
            </a:xfrm>
            <a:prstGeom prst="line">
              <a:avLst/>
            </a:prstGeom>
            <a:noFill/>
            <a:ln w="38100">
              <a:solidFill>
                <a:srgbClr val="DE285C"/>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spTree>
    <p:extLst>
      <p:ext uri="{BB962C8B-B14F-4D97-AF65-F5344CB8AC3E}">
        <p14:creationId xmlns:p14="http://schemas.microsoft.com/office/powerpoint/2010/main" val="68845653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2550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55051"/>
                                        </p:tgtEl>
                                        <p:attrNameLst>
                                          <p:attrName>style.visibility</p:attrName>
                                        </p:attrNameLst>
                                      </p:cBhvr>
                                      <p:to>
                                        <p:strVal val="visible"/>
                                      </p:to>
                                    </p:set>
                                    <p:anim calcmode="lin" valueType="num">
                                      <p:cBhvr additive="base">
                                        <p:cTn id="16" dur="500" fill="hold"/>
                                        <p:tgtEl>
                                          <p:spTgt spid="255051"/>
                                        </p:tgtEl>
                                        <p:attrNameLst>
                                          <p:attrName>ppt_x</p:attrName>
                                        </p:attrNameLst>
                                      </p:cBhvr>
                                      <p:tavLst>
                                        <p:tav tm="0">
                                          <p:val>
                                            <p:strVal val="0-#ppt_w/2"/>
                                          </p:val>
                                        </p:tav>
                                        <p:tav tm="100000">
                                          <p:val>
                                            <p:strVal val="#ppt_x"/>
                                          </p:val>
                                        </p:tav>
                                      </p:tavLst>
                                    </p:anim>
                                    <p:anim calcmode="lin" valueType="num">
                                      <p:cBhvr additive="base">
                                        <p:cTn id="17" dur="500" fill="hold"/>
                                        <p:tgtEl>
                                          <p:spTgt spid="255051"/>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55045"/>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5"/>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nodeType="clickEffect">
                                  <p:stCondLst>
                                    <p:cond delay="0"/>
                                  </p:stCondLst>
                                  <p:childTnLst>
                                    <p:set>
                                      <p:cBhvr>
                                        <p:cTn id="29" dur="1" fill="hold">
                                          <p:stCondLst>
                                            <p:cond delay="0"/>
                                          </p:stCondLst>
                                        </p:cTn>
                                        <p:tgtEl>
                                          <p:spTgt spid="255046"/>
                                        </p:tgtEl>
                                        <p:attrNameLst>
                                          <p:attrName>style.visibility</p:attrName>
                                        </p:attrNameLst>
                                      </p:cBhvr>
                                      <p:to>
                                        <p:strVal val="visible"/>
                                      </p:to>
                                    </p:set>
                                    <p:animEffect transition="in" filter="wipe(right)">
                                      <p:cBhvr>
                                        <p:cTn id="30" dur="500"/>
                                        <p:tgtEl>
                                          <p:spTgt spid="25504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55047"/>
                                        </p:tgtEl>
                                        <p:attrNameLst>
                                          <p:attrName>style.visibility</p:attrName>
                                        </p:attrNameLst>
                                      </p:cBhvr>
                                      <p:to>
                                        <p:strVal val="visible"/>
                                      </p:to>
                                    </p:set>
                                    <p:animEffect transition="in" filter="wipe(up)">
                                      <p:cBhvr>
                                        <p:cTn id="35" dur="500"/>
                                        <p:tgtEl>
                                          <p:spTgt spid="25504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left)">
                                      <p:cBhvr>
                                        <p:cTn id="40" dur="500"/>
                                        <p:tgtEl>
                                          <p:spTgt spid="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5502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4"/>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2" fill="hold" nodeType="clickEffect">
                                  <p:stCondLst>
                                    <p:cond delay="0"/>
                                  </p:stCondLst>
                                  <p:childTnLst>
                                    <p:set>
                                      <p:cBhvr>
                                        <p:cTn id="52" dur="1" fill="hold">
                                          <p:stCondLst>
                                            <p:cond delay="0"/>
                                          </p:stCondLst>
                                        </p:cTn>
                                        <p:tgtEl>
                                          <p:spTgt spid="255053"/>
                                        </p:tgtEl>
                                        <p:attrNameLst>
                                          <p:attrName>style.visibility</p:attrName>
                                        </p:attrNameLst>
                                      </p:cBhvr>
                                      <p:to>
                                        <p:strVal val="visible"/>
                                      </p:to>
                                    </p:set>
                                    <p:animEffect transition="in" filter="wipe(right)">
                                      <p:cBhvr>
                                        <p:cTn id="53" dur="500"/>
                                        <p:tgtEl>
                                          <p:spTgt spid="25505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255022"/>
                                        </p:tgtEl>
                                        <p:attrNameLst>
                                          <p:attrName>style.visibility</p:attrName>
                                        </p:attrNameLst>
                                      </p:cBhvr>
                                      <p:to>
                                        <p:strVal val="visible"/>
                                      </p:to>
                                    </p:set>
                                    <p:animEffect transition="in" filter="wipe(up)">
                                      <p:cBhvr>
                                        <p:cTn id="58" dur="500"/>
                                        <p:tgtEl>
                                          <p:spTgt spid="25502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5502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left)">
                                      <p:cBhvr>
                                        <p:cTn id="6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47" grpId="0" animBg="1"/>
      <p:bldP spid="255026" grpId="0" autoUpdateAnimBg="0"/>
      <p:bldP spid="255045" grpId="0" autoUpdateAnimBg="0"/>
      <p:bldP spid="255049" grpId="0" autoUpdateAnimBg="0"/>
      <p:bldP spid="255051" grpId="0" animBg="1"/>
      <p:bldP spid="255021" grpId="0" animBg="1" autoUpdateAnimBg="0"/>
      <p:bldP spid="25502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258763" y="1042988"/>
            <a:ext cx="8395375" cy="472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Status</a:t>
            </a:r>
            <a:r>
              <a:rPr kumimoji="1" lang="en-US" altLang="zh-CN"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en-US" altLang="zh-CN" b="0" i="0" u="none" strike="noStrike" kern="1200" cap="none" spc="0" normalizeH="0" baseline="0" noProof="0" dirty="0" err="1">
                <a:ln>
                  <a:noFill/>
                </a:ln>
                <a:solidFill>
                  <a:srgbClr val="FF0000"/>
                </a:solidFill>
                <a:effectLst/>
                <a:uLnTx/>
                <a:uFillTx/>
                <a:latin typeface="微软雅黑 Light" panose="020B0502040204020203" pitchFamily="34" charset="-122"/>
                <a:ea typeface="微软雅黑 Light" panose="020B0502040204020203" pitchFamily="34" charset="-122"/>
                <a:cs typeface="+mn-cs"/>
              </a:rPr>
              <a:t>DeleteBST</a:t>
            </a:r>
            <a:r>
              <a:rPr kumimoji="1" lang="en-US" altLang="zh-CN"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0" i="0" u="none" strike="noStrike" kern="1200" cap="none" spc="0" normalizeH="0" baseline="0" noProof="0" dirty="0" err="1">
                <a:ln>
                  <a:noFill/>
                </a:ln>
                <a:solidFill>
                  <a:srgbClr val="FF0000"/>
                </a:solidFill>
                <a:effectLst/>
                <a:uLnTx/>
                <a:uFillTx/>
                <a:latin typeface="微软雅黑 Light" panose="020B0502040204020203" pitchFamily="34" charset="-122"/>
                <a:ea typeface="微软雅黑 Light" panose="020B0502040204020203" pitchFamily="34" charset="-122"/>
                <a:cs typeface="+mn-cs"/>
              </a:rPr>
              <a:t>BiTree</a:t>
            </a:r>
            <a:r>
              <a:rPr kumimoji="1" lang="en-US" altLang="zh-CN" sz="28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&amp;</a:t>
            </a:r>
            <a:r>
              <a:rPr kumimoji="1" lang="en-US" altLang="zh-CN" sz="28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T,  </a:t>
            </a:r>
            <a:r>
              <a:rPr kumimoji="1" lang="en-US" altLang="zh-CN" sz="2800" b="0" i="0" u="none" strike="noStrike" kern="1200" cap="none" spc="0" normalizeH="0" baseline="0" noProof="0" dirty="0" err="1">
                <a:ln>
                  <a:noFill/>
                </a:ln>
                <a:solidFill>
                  <a:srgbClr val="FF0000"/>
                </a:solidFill>
                <a:effectLst/>
                <a:uLnTx/>
                <a:uFillTx/>
                <a:latin typeface="微软雅黑 Light" panose="020B0502040204020203" pitchFamily="34" charset="-122"/>
                <a:ea typeface="微软雅黑 Light" panose="020B0502040204020203" pitchFamily="34" charset="-122"/>
                <a:cs typeface="+mn-cs"/>
              </a:rPr>
              <a:t>KeyType</a:t>
            </a:r>
            <a:r>
              <a:rPr kumimoji="1" lang="en-US" altLang="zh-CN" sz="28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 key )</a:t>
            </a:r>
            <a:r>
              <a:rPr kumimoji="1" lang="en-US" altLang="zh-CN" sz="28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en-US" altLang="zh-CN"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a:t>
            </a:r>
            <a:endParaRPr kumimoji="1" lang="en-US" altLang="zh-CN"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 </a:t>
            </a:r>
            <a:r>
              <a:rPr kumimoji="1" lang="zh-CN" altLang="en-US" sz="28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若二叉排序树 </a:t>
            </a:r>
            <a:r>
              <a:rPr kumimoji="1" lang="en-US" altLang="zh-CN" sz="28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T </a:t>
            </a:r>
            <a:r>
              <a:rPr kumimoji="1" lang="zh-CN" altLang="en-US" sz="28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中存在其关键字等于 </a:t>
            </a:r>
            <a:r>
              <a:rPr kumimoji="1" lang="en-US" altLang="zh-CN" sz="28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key </a:t>
            </a:r>
            <a:r>
              <a:rPr kumimoji="1" lang="zh-CN" altLang="en-US" sz="28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的</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8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数据元素，则删除该数据元素结点，并返回</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8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函数值 </a:t>
            </a:r>
            <a:r>
              <a:rPr kumimoji="1" lang="en-US" altLang="zh-CN" sz="28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TRUE</a:t>
            </a:r>
            <a:r>
              <a:rPr kumimoji="1" lang="zh-CN" altLang="en-US" sz="28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，否则返回函数值 </a:t>
            </a:r>
            <a:r>
              <a:rPr kumimoji="1" lang="en-US" altLang="zh-CN" sz="28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FALSE</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en-US" altLang="zh-CN"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if</a:t>
            </a:r>
            <a:r>
              <a:rPr kumimoji="1" lang="en-US" altLang="zh-CN" b="0"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 (</a:t>
            </a:r>
            <a:r>
              <a:rPr kumimoji="1" lang="en-US" altLang="zh-CN"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!T</a:t>
            </a:r>
            <a:r>
              <a:rPr kumimoji="1" lang="en-US" altLang="zh-CN" b="0"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  </a:t>
            </a:r>
            <a:r>
              <a:rPr kumimoji="1" lang="en-US" altLang="zh-CN"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return FALSE</a:t>
            </a:r>
            <a:r>
              <a:rPr kumimoji="1" lang="en-US" altLang="zh-CN" b="0"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 </a:t>
            </a:r>
            <a:r>
              <a:rPr kumimoji="1" lang="zh-CN" altLang="en-US"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不存在关键字等于</a:t>
            </a:r>
            <a:r>
              <a:rPr kumimoji="1" lang="en-US" altLang="zh-CN"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key</a:t>
            </a:r>
            <a:r>
              <a:rPr kumimoji="1" lang="zh-CN" altLang="en-US"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的数据元素</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en-US" altLang="zh-CN"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else {                       }</a:t>
            </a:r>
            <a:endParaRPr kumimoji="1" lang="en-US" altLang="zh-CN"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a:t>
            </a:r>
            <a:r>
              <a:rPr kumimoji="1" lang="en-US" altLang="zh-CN"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 </a:t>
            </a:r>
            <a:r>
              <a:rPr kumimoji="1" lang="en-US" altLang="zh-CN" b="0" i="0" u="none" strike="noStrike" kern="1200" cap="none" spc="0" normalizeH="0" baseline="0" noProof="0" dirty="0" err="1">
                <a:ln>
                  <a:noFill/>
                </a:ln>
                <a:solidFill>
                  <a:srgbClr val="A50021"/>
                </a:solidFill>
                <a:effectLst/>
                <a:uLnTx/>
                <a:uFillTx/>
                <a:latin typeface="微软雅黑 Light" panose="020B0502040204020203" pitchFamily="34" charset="-122"/>
                <a:ea typeface="微软雅黑 Light" panose="020B0502040204020203" pitchFamily="34" charset="-122"/>
                <a:cs typeface="+mn-cs"/>
              </a:rPr>
              <a:t>DeleteBST</a:t>
            </a:r>
            <a:endParaRPr kumimoji="1" lang="en-US" altLang="zh-CN"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endParaRPr>
          </a:p>
        </p:txBody>
      </p:sp>
      <p:sp>
        <p:nvSpPr>
          <p:cNvPr id="79875" name="Text Box 3"/>
          <p:cNvSpPr txBox="1">
            <a:spLocks noChangeArrowheads="1"/>
          </p:cNvSpPr>
          <p:nvPr/>
        </p:nvSpPr>
        <p:spPr bwMode="auto">
          <a:xfrm>
            <a:off x="685800" y="304800"/>
            <a:ext cx="34067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算法描述如下：</a:t>
            </a:r>
            <a:endParaRPr kumimoji="1" lang="zh-CN" altLang="en-US" sz="36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9876" name="Text Box 4">
            <a:hlinkClick r:id="" action="ppaction://hlinkshowjump?jump=nextslide"/>
          </p:cNvPr>
          <p:cNvSpPr txBox="1">
            <a:spLocks noChangeArrowheads="1"/>
          </p:cNvSpPr>
          <p:nvPr/>
        </p:nvSpPr>
        <p:spPr bwMode="auto">
          <a:xfrm>
            <a:off x="1676400" y="4953000"/>
            <a:ext cx="2286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    … …</a:t>
            </a:r>
            <a:endParaRPr kumimoji="1" lang="en-US" altLang="zh-CN" sz="36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9878" name="AutoShape 6">
            <a:hlinkClick r:id="rId2" action="ppaction://hlinksldjump" highlightClick="1"/>
          </p:cNvPr>
          <p:cNvSpPr>
            <a:spLocks noChangeArrowheads="1"/>
          </p:cNvSpPr>
          <p:nvPr/>
        </p:nvSpPr>
        <p:spPr bwMode="auto">
          <a:xfrm>
            <a:off x="8305800" y="6172200"/>
            <a:ext cx="381000" cy="381000"/>
          </a:xfrm>
          <a:prstGeom prst="actionButtonBackPrevious">
            <a:avLst/>
          </a:prstGeom>
          <a:solidFill>
            <a:schemeClr val="bg2"/>
          </a:solidFill>
          <a:ln w="9525">
            <a:solidFill>
              <a:schemeClr val="tx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46916862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9875"/>
                                        </p:tgtEl>
                                        <p:attrNameLst>
                                          <p:attrName>style.visibility</p:attrName>
                                        </p:attrNameLst>
                                      </p:cBhvr>
                                      <p:to>
                                        <p:strVal val="visible"/>
                                      </p:to>
                                    </p:set>
                                    <p:anim calcmode="lin" valueType="num">
                                      <p:cBhvr additive="base">
                                        <p:cTn id="7" dur="500" fill="hold"/>
                                        <p:tgtEl>
                                          <p:spTgt spid="79875"/>
                                        </p:tgtEl>
                                        <p:attrNameLst>
                                          <p:attrName>ppt_x</p:attrName>
                                        </p:attrNameLst>
                                      </p:cBhvr>
                                      <p:tavLst>
                                        <p:tav tm="0">
                                          <p:val>
                                            <p:strVal val="0-#ppt_w/2"/>
                                          </p:val>
                                        </p:tav>
                                        <p:tav tm="100000">
                                          <p:val>
                                            <p:strVal val="#ppt_x"/>
                                          </p:val>
                                        </p:tav>
                                      </p:tavLst>
                                    </p:anim>
                                    <p:anim calcmode="lin" valueType="num">
                                      <p:cBhvr additive="base">
                                        <p:cTn id="8" dur="500" fill="hold"/>
                                        <p:tgtEl>
                                          <p:spTgt spid="798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79874"/>
                                        </p:tgtEl>
                                        <p:attrNameLst>
                                          <p:attrName>style.visibility</p:attrName>
                                        </p:attrNameLst>
                                      </p:cBhvr>
                                      <p:to>
                                        <p:strVal val="visible"/>
                                      </p:to>
                                    </p:set>
                                    <p:animEffect transition="in" filter="strips(downLeft)">
                                      <p:cBhvr>
                                        <p:cTn id="13" dur="500"/>
                                        <p:tgtEl>
                                          <p:spTgt spid="79874"/>
                                        </p:tgtEl>
                                      </p:cBhvr>
                                    </p:animEffect>
                                  </p:childTnLst>
                                </p:cTn>
                              </p:par>
                            </p:childTnLst>
                          </p:cTn>
                        </p:par>
                        <p:par>
                          <p:cTn id="14" fill="hold" nodeType="afterGroup">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79876"/>
                                        </p:tgtEl>
                                        <p:attrNameLst>
                                          <p:attrName>style.visibility</p:attrName>
                                        </p:attrNameLst>
                                      </p:cBhvr>
                                      <p:to>
                                        <p:strVal val="visible"/>
                                      </p:to>
                                    </p:set>
                                    <p:animEffect transition="in" filter="slide(fromLeft)">
                                      <p:cBhvr>
                                        <p:cTn id="17" dur="500"/>
                                        <p:tgtEl>
                                          <p:spTgt spid="79876"/>
                                        </p:tgtEl>
                                      </p:cBhvr>
                                    </p:animEffect>
                                  </p:childTnLst>
                                </p:cTn>
                              </p:par>
                            </p:childTnLst>
                          </p:cTn>
                        </p:par>
                        <p:par>
                          <p:cTn id="18" fill="hold" nodeType="afterGroup">
                            <p:stCondLst>
                              <p:cond delay="1000"/>
                            </p:stCondLst>
                            <p:childTnLst>
                              <p:par>
                                <p:cTn id="19" presetID="2" presetClass="entr" presetSubtype="6" fill="hold" grpId="0" nodeType="afterEffect">
                                  <p:stCondLst>
                                    <p:cond delay="0"/>
                                  </p:stCondLst>
                                  <p:childTnLst>
                                    <p:set>
                                      <p:cBhvr>
                                        <p:cTn id="20" dur="1" fill="hold">
                                          <p:stCondLst>
                                            <p:cond delay="0"/>
                                          </p:stCondLst>
                                        </p:cTn>
                                        <p:tgtEl>
                                          <p:spTgt spid="79878"/>
                                        </p:tgtEl>
                                        <p:attrNameLst>
                                          <p:attrName>style.visibility</p:attrName>
                                        </p:attrNameLst>
                                      </p:cBhvr>
                                      <p:to>
                                        <p:strVal val="visible"/>
                                      </p:to>
                                    </p:set>
                                    <p:anim calcmode="lin" valueType="num">
                                      <p:cBhvr additive="base">
                                        <p:cTn id="21" dur="500" fill="hold"/>
                                        <p:tgtEl>
                                          <p:spTgt spid="79878"/>
                                        </p:tgtEl>
                                        <p:attrNameLst>
                                          <p:attrName>ppt_x</p:attrName>
                                        </p:attrNameLst>
                                      </p:cBhvr>
                                      <p:tavLst>
                                        <p:tav tm="0">
                                          <p:val>
                                            <p:strVal val="1+#ppt_w/2"/>
                                          </p:val>
                                        </p:tav>
                                        <p:tav tm="100000">
                                          <p:val>
                                            <p:strVal val="#ppt_x"/>
                                          </p:val>
                                        </p:tav>
                                      </p:tavLst>
                                    </p:anim>
                                    <p:anim calcmode="lin" valueType="num">
                                      <p:cBhvr additive="base">
                                        <p:cTn id="22" dur="500" fill="hold"/>
                                        <p:tgtEl>
                                          <p:spTgt spid="798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autoUpdateAnimBg="0"/>
      <p:bldP spid="79875" grpId="0" autoUpdateAnimBg="0"/>
      <p:bldP spid="79876" grpId="0" autoUpdateAnimBg="0"/>
      <p:bldP spid="7987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1026"/>
          <p:cNvSpPr>
            <a:spLocks noChangeArrowheads="1"/>
          </p:cNvSpPr>
          <p:nvPr/>
        </p:nvSpPr>
        <p:spPr bwMode="auto">
          <a:xfrm>
            <a:off x="1149350" y="304800"/>
            <a:ext cx="7207422" cy="552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if</a:t>
            </a:r>
            <a:r>
              <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 EQ (key, T-&gt;</a:t>
            </a:r>
            <a:r>
              <a:rPr kumimoji="1" lang="en-US" altLang="zh-CN" sz="3600" b="0" i="0" u="none" strike="noStrike" kern="1200" cap="none" spc="0" normalizeH="0" baseline="0" noProof="0" dirty="0" err="1">
                <a:ln>
                  <a:noFill/>
                </a:ln>
                <a:solidFill>
                  <a:srgbClr val="A50021"/>
                </a:solidFill>
                <a:effectLst/>
                <a:uLnTx/>
                <a:uFillTx/>
                <a:latin typeface="微软雅黑 Light" panose="020B0502040204020203" pitchFamily="34" charset="-122"/>
                <a:ea typeface="微软雅黑 Light" panose="020B0502040204020203" pitchFamily="34" charset="-122"/>
                <a:cs typeface="+mn-cs"/>
              </a:rPr>
              <a:t>data.key</a:t>
            </a:r>
            <a:r>
              <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 </a:t>
            </a:r>
          </a:p>
          <a:p>
            <a:pPr marL="0" marR="0" lvl="0" indent="0" algn="l" defTabSz="914400" rtl="0" eaLnBrk="1" fontAlgn="base" latinLnBrk="0" hangingPunct="1">
              <a:lnSpc>
                <a:spcPct val="140000"/>
              </a:lnSpc>
              <a:spcBef>
                <a:spcPct val="0"/>
              </a:spcBef>
              <a:spcAft>
                <a:spcPct val="0"/>
              </a:spcAft>
              <a:buClrTx/>
              <a:buSzTx/>
              <a:buFontTx/>
              <a:buNone/>
              <a:tabLst/>
              <a:defRPr/>
            </a:pPr>
            <a:endPar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32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32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找到关键字等于</a:t>
            </a:r>
            <a:r>
              <a:rPr kumimoji="1" lang="en-US" altLang="zh-CN" sz="32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key</a:t>
            </a:r>
            <a:r>
              <a:rPr kumimoji="1" lang="zh-CN" altLang="en-US" sz="32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的数据元素</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else if</a:t>
            </a:r>
            <a:r>
              <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 LT (key, T-&gt;</a:t>
            </a:r>
            <a:r>
              <a:rPr kumimoji="1" lang="en-US" altLang="zh-CN" sz="3600" b="0" i="0" u="none" strike="noStrike" kern="1200" cap="none" spc="0" normalizeH="0" baseline="0" noProof="0" dirty="0" err="1">
                <a:ln>
                  <a:noFill/>
                </a:ln>
                <a:solidFill>
                  <a:srgbClr val="A50021"/>
                </a:solidFill>
                <a:effectLst/>
                <a:uLnTx/>
                <a:uFillTx/>
                <a:latin typeface="微软雅黑 Light" panose="020B0502040204020203" pitchFamily="34" charset="-122"/>
                <a:ea typeface="微软雅黑 Light" panose="020B0502040204020203" pitchFamily="34" charset="-122"/>
                <a:cs typeface="+mn-cs"/>
              </a:rPr>
              <a:t>data.key</a:t>
            </a:r>
            <a:r>
              <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p>
          <a:p>
            <a:pPr marL="0" marR="0" lvl="0" indent="0" algn="l" defTabSz="914400" rtl="0" eaLnBrk="1" fontAlgn="base" latinLnBrk="0" hangingPunct="1">
              <a:lnSpc>
                <a:spcPct val="140000"/>
              </a:lnSpc>
              <a:spcBef>
                <a:spcPct val="0"/>
              </a:spcBef>
              <a:spcAft>
                <a:spcPct val="0"/>
              </a:spcAft>
              <a:buClrTx/>
              <a:buSzTx/>
              <a:buFontTx/>
              <a:buNone/>
              <a:tabLst/>
              <a:defRPr/>
            </a:pPr>
            <a:endPar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else</a:t>
            </a:r>
            <a:endParaRPr kumimoji="1" lang="en-US" altLang="zh-CN" sz="32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endParaRPr>
          </a:p>
        </p:txBody>
      </p:sp>
      <p:sp>
        <p:nvSpPr>
          <p:cNvPr id="202755" name="Rectangle 1027">
            <a:hlinkClick r:id="" action="ppaction://hlinkshowjump?jump=nextslide"/>
          </p:cNvPr>
          <p:cNvSpPr>
            <a:spLocks noChangeArrowheads="1"/>
          </p:cNvSpPr>
          <p:nvPr/>
        </p:nvSpPr>
        <p:spPr bwMode="auto">
          <a:xfrm>
            <a:off x="1654175" y="1120775"/>
            <a:ext cx="6155788" cy="787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  Delete (T)</a:t>
            </a:r>
            <a:r>
              <a:rPr kumimoji="1" lang="en-US" altLang="zh-CN" sz="3600" b="0"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36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return TRUE</a:t>
            </a:r>
            <a:r>
              <a:rPr kumimoji="1" lang="en-US" altLang="zh-CN" sz="3600" b="0"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36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a:t>
            </a:r>
            <a:endPar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endParaRPr>
          </a:p>
        </p:txBody>
      </p:sp>
      <p:sp>
        <p:nvSpPr>
          <p:cNvPr id="202756" name="Rectangle 1028"/>
          <p:cNvSpPr>
            <a:spLocks noChangeArrowheads="1"/>
          </p:cNvSpPr>
          <p:nvPr/>
        </p:nvSpPr>
        <p:spPr bwMode="auto">
          <a:xfrm>
            <a:off x="1143000" y="3352800"/>
            <a:ext cx="6960560"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3600" b="0" i="0" u="none" strike="noStrike" kern="1200" cap="none" spc="0" normalizeH="0" baseline="0" noProof="0" dirty="0" err="1">
                <a:ln>
                  <a:noFill/>
                </a:ln>
                <a:solidFill>
                  <a:srgbClr val="3333CC"/>
                </a:solidFill>
                <a:effectLst/>
                <a:uLnTx/>
                <a:uFillTx/>
                <a:latin typeface="微软雅黑 Light" panose="020B0502040204020203" pitchFamily="34" charset="-122"/>
                <a:ea typeface="微软雅黑 Light" panose="020B0502040204020203" pitchFamily="34" charset="-122"/>
                <a:cs typeface="+mn-cs"/>
              </a:rPr>
              <a:t>DeleteBST</a:t>
            </a:r>
            <a:r>
              <a:rPr kumimoji="1" lang="en-US" altLang="zh-CN" sz="36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 ( T-&gt;</a:t>
            </a:r>
            <a:r>
              <a:rPr kumimoji="1" lang="en-US" altLang="zh-CN" sz="3600" b="0" i="0" u="none" strike="noStrike" kern="1200" cap="none" spc="0" normalizeH="0" baseline="0" noProof="0" dirty="0" err="1">
                <a:ln>
                  <a:noFill/>
                </a:ln>
                <a:solidFill>
                  <a:srgbClr val="3333CC"/>
                </a:solidFill>
                <a:effectLst/>
                <a:uLnTx/>
                <a:uFillTx/>
                <a:latin typeface="微软雅黑 Light" panose="020B0502040204020203" pitchFamily="34" charset="-122"/>
                <a:ea typeface="微软雅黑 Light" panose="020B0502040204020203" pitchFamily="34" charset="-122"/>
                <a:cs typeface="+mn-cs"/>
              </a:rPr>
              <a:t>lchild</a:t>
            </a:r>
            <a:r>
              <a:rPr kumimoji="1" lang="en-US" altLang="zh-CN" sz="36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 key );</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32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32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继续在左子树中进行查找</a:t>
            </a:r>
          </a:p>
        </p:txBody>
      </p:sp>
      <p:sp>
        <p:nvSpPr>
          <p:cNvPr id="202757" name="Rectangle 1029"/>
          <p:cNvSpPr>
            <a:spLocks noChangeArrowheads="1"/>
          </p:cNvSpPr>
          <p:nvPr/>
        </p:nvSpPr>
        <p:spPr bwMode="auto">
          <a:xfrm>
            <a:off x="2133600" y="4933950"/>
            <a:ext cx="5953553" cy="155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sz="3600" b="0" i="0" u="none" strike="noStrike" kern="1200" cap="none" spc="0" normalizeH="0" baseline="0" noProof="0" dirty="0" err="1">
                <a:ln>
                  <a:noFill/>
                </a:ln>
                <a:solidFill>
                  <a:srgbClr val="3333CC"/>
                </a:solidFill>
                <a:effectLst/>
                <a:uLnTx/>
                <a:uFillTx/>
                <a:latin typeface="微软雅黑 Light" panose="020B0502040204020203" pitchFamily="34" charset="-122"/>
                <a:ea typeface="微软雅黑 Light" panose="020B0502040204020203" pitchFamily="34" charset="-122"/>
                <a:cs typeface="+mn-cs"/>
              </a:rPr>
              <a:t>DeleteBST</a:t>
            </a:r>
            <a:r>
              <a:rPr kumimoji="1" lang="en-US" altLang="zh-CN" sz="36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 ( T-&gt;</a:t>
            </a:r>
            <a:r>
              <a:rPr kumimoji="1" lang="en-US" altLang="zh-CN" sz="3600" b="0" i="0" u="none" strike="noStrike" kern="1200" cap="none" spc="0" normalizeH="0" baseline="0" noProof="0" dirty="0" err="1">
                <a:ln>
                  <a:noFill/>
                </a:ln>
                <a:solidFill>
                  <a:srgbClr val="3333CC"/>
                </a:solidFill>
                <a:effectLst/>
                <a:uLnTx/>
                <a:uFillTx/>
                <a:latin typeface="微软雅黑 Light" panose="020B0502040204020203" pitchFamily="34" charset="-122"/>
                <a:ea typeface="微软雅黑 Light" panose="020B0502040204020203" pitchFamily="34" charset="-122"/>
                <a:cs typeface="+mn-cs"/>
              </a:rPr>
              <a:t>rchild</a:t>
            </a:r>
            <a:r>
              <a:rPr kumimoji="1" lang="en-US" altLang="zh-CN" sz="36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 key );</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sz="32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   // </a:t>
            </a:r>
            <a:r>
              <a:rPr kumimoji="1" lang="zh-CN" altLang="en-US" sz="32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继续在右子树中进行查找</a:t>
            </a:r>
          </a:p>
        </p:txBody>
      </p:sp>
      <p:sp>
        <p:nvSpPr>
          <p:cNvPr id="202759" name="AutoShape 1031">
            <a:hlinkClick r:id="" action="ppaction://hlinkshowjump?jump=previousslide" highlightClick="1"/>
          </p:cNvPr>
          <p:cNvSpPr>
            <a:spLocks noChangeArrowheads="1"/>
          </p:cNvSpPr>
          <p:nvPr/>
        </p:nvSpPr>
        <p:spPr bwMode="auto">
          <a:xfrm>
            <a:off x="8305800" y="6096000"/>
            <a:ext cx="381000" cy="381000"/>
          </a:xfrm>
          <a:prstGeom prst="actionButtonBackPrevious">
            <a:avLst/>
          </a:prstGeom>
          <a:solidFill>
            <a:srgbClr val="FFCC00"/>
          </a:solidFill>
          <a:ln w="9525">
            <a:solidFill>
              <a:schemeClr val="tx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943342934"/>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02754"/>
                                        </p:tgtEl>
                                        <p:attrNameLst>
                                          <p:attrName>style.visibility</p:attrName>
                                        </p:attrNameLst>
                                      </p:cBhvr>
                                      <p:to>
                                        <p:strVal val="visible"/>
                                      </p:to>
                                    </p:set>
                                    <p:animEffect transition="in" filter="strips(downRight)">
                                      <p:cBhvr>
                                        <p:cTn id="7" dur="500"/>
                                        <p:tgtEl>
                                          <p:spTgt spid="2027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2755"/>
                                        </p:tgtEl>
                                        <p:attrNameLst>
                                          <p:attrName>style.visibility</p:attrName>
                                        </p:attrNameLst>
                                      </p:cBhvr>
                                      <p:to>
                                        <p:strVal val="visible"/>
                                      </p:to>
                                    </p:set>
                                    <p:animEffect transition="in" filter="wipe(left)">
                                      <p:cBhvr>
                                        <p:cTn id="12" dur="500"/>
                                        <p:tgtEl>
                                          <p:spTgt spid="2027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2756"/>
                                        </p:tgtEl>
                                        <p:attrNameLst>
                                          <p:attrName>style.visibility</p:attrName>
                                        </p:attrNameLst>
                                      </p:cBhvr>
                                      <p:to>
                                        <p:strVal val="visible"/>
                                      </p:to>
                                    </p:set>
                                    <p:animEffect transition="in" filter="wipe(left)">
                                      <p:cBhvr>
                                        <p:cTn id="17" dur="500"/>
                                        <p:tgtEl>
                                          <p:spTgt spid="2027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2757"/>
                                        </p:tgtEl>
                                        <p:attrNameLst>
                                          <p:attrName>style.visibility</p:attrName>
                                        </p:attrNameLst>
                                      </p:cBhvr>
                                      <p:to>
                                        <p:strVal val="visible"/>
                                      </p:to>
                                    </p:set>
                                    <p:animEffect transition="in" filter="wipe(left)">
                                      <p:cBhvr>
                                        <p:cTn id="22" dur="500"/>
                                        <p:tgtEl>
                                          <p:spTgt spid="202757"/>
                                        </p:tgtEl>
                                      </p:cBhvr>
                                    </p:animEffect>
                                  </p:childTnLst>
                                </p:cTn>
                              </p:par>
                            </p:childTnLst>
                          </p:cTn>
                        </p:par>
                        <p:par>
                          <p:cTn id="23" fill="hold" nodeType="afterGroup">
                            <p:stCondLst>
                              <p:cond delay="500"/>
                            </p:stCondLst>
                            <p:childTnLst>
                              <p:par>
                                <p:cTn id="24" presetID="2" presetClass="entr" presetSubtype="6" fill="hold" grpId="0" nodeType="afterEffect">
                                  <p:stCondLst>
                                    <p:cond delay="0"/>
                                  </p:stCondLst>
                                  <p:childTnLst>
                                    <p:set>
                                      <p:cBhvr>
                                        <p:cTn id="25" dur="1" fill="hold">
                                          <p:stCondLst>
                                            <p:cond delay="0"/>
                                          </p:stCondLst>
                                        </p:cTn>
                                        <p:tgtEl>
                                          <p:spTgt spid="202759"/>
                                        </p:tgtEl>
                                        <p:attrNameLst>
                                          <p:attrName>style.visibility</p:attrName>
                                        </p:attrNameLst>
                                      </p:cBhvr>
                                      <p:to>
                                        <p:strVal val="visible"/>
                                      </p:to>
                                    </p:set>
                                    <p:anim calcmode="lin" valueType="num">
                                      <p:cBhvr additive="base">
                                        <p:cTn id="26" dur="500" fill="hold"/>
                                        <p:tgtEl>
                                          <p:spTgt spid="202759"/>
                                        </p:tgtEl>
                                        <p:attrNameLst>
                                          <p:attrName>ppt_x</p:attrName>
                                        </p:attrNameLst>
                                      </p:cBhvr>
                                      <p:tavLst>
                                        <p:tav tm="0">
                                          <p:val>
                                            <p:strVal val="1+#ppt_w/2"/>
                                          </p:val>
                                        </p:tav>
                                        <p:tav tm="100000">
                                          <p:val>
                                            <p:strVal val="#ppt_x"/>
                                          </p:val>
                                        </p:tav>
                                      </p:tavLst>
                                    </p:anim>
                                    <p:anim calcmode="lin" valueType="num">
                                      <p:cBhvr additive="base">
                                        <p:cTn id="27" dur="500" fill="hold"/>
                                        <p:tgtEl>
                                          <p:spTgt spid="2027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autoUpdateAnimBg="0"/>
      <p:bldP spid="202755" grpId="0" autoUpdateAnimBg="0"/>
      <p:bldP spid="202756" grpId="0" autoUpdateAnimBg="0"/>
      <p:bldP spid="202757" grpId="0" autoUpdateAnimBg="0"/>
      <p:bldP spid="20275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762000" y="1058863"/>
            <a:ext cx="73914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void</a:t>
            </a:r>
            <a:r>
              <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Delete ( </a:t>
            </a:r>
            <a:r>
              <a:rPr kumimoji="1" lang="en-US" altLang="zh-CN" sz="3600" b="0" i="0" u="none" strike="noStrike" kern="1200" cap="none" spc="0" normalizeH="0" baseline="0" noProof="0" dirty="0" err="1">
                <a:ln>
                  <a:noFill/>
                </a:ln>
                <a:solidFill>
                  <a:srgbClr val="A50021"/>
                </a:solidFill>
                <a:effectLst/>
                <a:uLnTx/>
                <a:uFillTx/>
                <a:latin typeface="微软雅黑 Light" panose="020B0502040204020203" pitchFamily="34" charset="-122"/>
                <a:ea typeface="微软雅黑 Light" panose="020B0502040204020203" pitchFamily="34" charset="-122"/>
                <a:cs typeface="+mn-cs"/>
              </a:rPr>
              <a:t>BiTree</a:t>
            </a:r>
            <a:r>
              <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36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&amp;</a:t>
            </a:r>
            <a:r>
              <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p )</a:t>
            </a: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a:t>
            </a:r>
            <a:r>
              <a:rPr kumimoji="1" lang="en-US" altLang="zh-CN" sz="32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 </a:t>
            </a:r>
            <a:r>
              <a:rPr kumimoji="1" lang="zh-CN" altLang="zh-CN" sz="32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从</a:t>
            </a:r>
            <a:r>
              <a:rPr kumimoji="1" lang="zh-CN" altLang="en-US" sz="32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二叉排序树中删除结点 </a:t>
            </a:r>
            <a:r>
              <a:rPr kumimoji="1" lang="en-US" altLang="zh-CN" sz="32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p</a:t>
            </a:r>
            <a:r>
              <a:rPr kumimoji="1" lang="zh-CN" altLang="en-US" sz="32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a:t>
            </a: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32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32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并重接它的左子树或右子树</a:t>
            </a:r>
            <a:endParaRPr kumimoji="1" lang="zh-CN" altLang="en-US" sz="32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36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if</a:t>
            </a:r>
            <a:r>
              <a:rPr kumimoji="1" lang="en-US" altLang="zh-CN" sz="36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36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a:t>
            </a:r>
            <a:r>
              <a:rPr kumimoji="1" lang="en-US" altLang="zh-CN" sz="36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a:t>
            </a:r>
            <a:r>
              <a:rPr kumimoji="1" lang="en-US" altLang="zh-CN" sz="36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p-&gt;</a:t>
            </a:r>
            <a:r>
              <a:rPr kumimoji="1" lang="en-US" altLang="zh-CN" sz="3600" b="0" i="0" u="none" strike="noStrike" kern="1200" cap="none" spc="0" normalizeH="0" baseline="0" noProof="0" dirty="0" err="1">
                <a:ln>
                  <a:noFill/>
                </a:ln>
                <a:solidFill>
                  <a:srgbClr val="FF0000"/>
                </a:solidFill>
                <a:effectLst/>
                <a:uLnTx/>
                <a:uFillTx/>
                <a:latin typeface="微软雅黑 Light" panose="020B0502040204020203" pitchFamily="34" charset="-122"/>
                <a:ea typeface="微软雅黑 Light" panose="020B0502040204020203" pitchFamily="34" charset="-122"/>
                <a:cs typeface="+mn-cs"/>
              </a:rPr>
              <a:t>rchild</a:t>
            </a:r>
            <a:r>
              <a:rPr kumimoji="1" lang="en-US" altLang="zh-CN" sz="36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36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36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else if</a:t>
            </a:r>
            <a:r>
              <a:rPr kumimoji="1" lang="en-US" altLang="zh-CN" sz="36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36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a:t>
            </a:r>
            <a:r>
              <a:rPr kumimoji="1" lang="en-US" altLang="zh-CN" sz="36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a:t>
            </a:r>
            <a:r>
              <a:rPr kumimoji="1" lang="en-US" altLang="zh-CN" sz="36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p-&gt;</a:t>
            </a:r>
            <a:r>
              <a:rPr kumimoji="1" lang="en-US" altLang="zh-CN" sz="3600" b="0" i="0" u="none" strike="noStrike" kern="1200" cap="none" spc="0" normalizeH="0" baseline="0" noProof="0" dirty="0" err="1">
                <a:ln>
                  <a:noFill/>
                </a:ln>
                <a:solidFill>
                  <a:srgbClr val="FF0000"/>
                </a:solidFill>
                <a:effectLst/>
                <a:uLnTx/>
                <a:uFillTx/>
                <a:latin typeface="微软雅黑 Light" panose="020B0502040204020203" pitchFamily="34" charset="-122"/>
                <a:ea typeface="微软雅黑 Light" panose="020B0502040204020203" pitchFamily="34" charset="-122"/>
                <a:cs typeface="+mn-cs"/>
              </a:rPr>
              <a:t>lchild</a:t>
            </a:r>
            <a:r>
              <a:rPr kumimoji="1" lang="en-US" altLang="zh-CN" sz="3600" b="0"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a:t>
            </a:r>
            <a:r>
              <a:rPr kumimoji="1" lang="en-US" altLang="zh-CN" sz="36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36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36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36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else {              }</a:t>
            </a:r>
            <a:endPar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a:t>
            </a:r>
            <a:r>
              <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 Delete</a:t>
            </a:r>
          </a:p>
        </p:txBody>
      </p:sp>
      <p:sp>
        <p:nvSpPr>
          <p:cNvPr id="80899" name="Text Box 3"/>
          <p:cNvSpPr txBox="1">
            <a:spLocks noChangeArrowheads="1"/>
          </p:cNvSpPr>
          <p:nvPr/>
        </p:nvSpPr>
        <p:spPr bwMode="auto">
          <a:xfrm>
            <a:off x="304800" y="228600"/>
            <a:ext cx="6597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其中</a:t>
            </a:r>
            <a:r>
              <a:rPr kumimoji="1" lang="zh-CN" altLang="en-US" sz="36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删除操作</a:t>
            </a:r>
            <a:r>
              <a:rPr kumimoji="1" lang="zh-CN" altLang="en-US" sz="3600" b="0" i="0" u="none" strike="noStrike" kern="1200" cap="none" spc="0" normalizeH="0" baseline="0" noProof="0" dirty="0">
                <a:ln>
                  <a:noFill/>
                </a:ln>
                <a:solidFill>
                  <a:srgbClr val="3333CC"/>
                </a:solidFill>
                <a:effectLst/>
                <a:uLnTx/>
                <a:uFillTx/>
                <a:latin typeface="微软雅黑 Light" panose="020B0502040204020203" pitchFamily="34" charset="-122"/>
                <a:ea typeface="微软雅黑 Light" panose="020B0502040204020203" pitchFamily="34" charset="-122"/>
                <a:cs typeface="+mn-cs"/>
              </a:rPr>
              <a:t>过程如下所描述：</a:t>
            </a:r>
            <a:endParaRPr kumimoji="1" lang="zh-CN" altLang="en-US" sz="36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80900" name="Text Box 4">
            <a:hlinkClick r:id="" action="ppaction://hlinkshowjump?jump=nextslide"/>
          </p:cNvPr>
          <p:cNvSpPr txBox="1">
            <a:spLocks noChangeArrowheads="1"/>
          </p:cNvSpPr>
          <p:nvPr/>
        </p:nvSpPr>
        <p:spPr bwMode="auto">
          <a:xfrm>
            <a:off x="4343400" y="3184525"/>
            <a:ext cx="107433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 …</a:t>
            </a:r>
            <a:endParaRPr kumimoji="1" lang="en-US" altLang="zh-CN" sz="36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80901" name="Text Box 5">
            <a:hlinkClick r:id="rId2" action="ppaction://hlinksldjump"/>
          </p:cNvPr>
          <p:cNvSpPr txBox="1">
            <a:spLocks noChangeArrowheads="1"/>
          </p:cNvSpPr>
          <p:nvPr/>
        </p:nvSpPr>
        <p:spPr bwMode="auto">
          <a:xfrm>
            <a:off x="5073650" y="3886200"/>
            <a:ext cx="107433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 …</a:t>
            </a:r>
            <a:endParaRPr kumimoji="1" lang="en-US" altLang="zh-CN" sz="36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80902" name="Text Box 6">
            <a:hlinkClick r:id="rId3" action="ppaction://hlinksldjump"/>
          </p:cNvPr>
          <p:cNvSpPr txBox="1">
            <a:spLocks noChangeArrowheads="1"/>
          </p:cNvSpPr>
          <p:nvPr/>
        </p:nvSpPr>
        <p:spPr bwMode="auto">
          <a:xfrm>
            <a:off x="2330450" y="4648200"/>
            <a:ext cx="107433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 …</a:t>
            </a:r>
            <a:endParaRPr kumimoji="1" lang="en-US" altLang="zh-CN" sz="36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80905" name="AutoShape 9">
            <a:hlinkClick r:id="" action="ppaction://hlinkshowjump?jump=previousslide" highlightClick="1"/>
          </p:cNvPr>
          <p:cNvSpPr>
            <a:spLocks noChangeArrowheads="1"/>
          </p:cNvSpPr>
          <p:nvPr/>
        </p:nvSpPr>
        <p:spPr bwMode="auto">
          <a:xfrm>
            <a:off x="8458200" y="6172200"/>
            <a:ext cx="381000" cy="381000"/>
          </a:xfrm>
          <a:prstGeom prst="actionButtonBackPrevious">
            <a:avLst/>
          </a:prstGeom>
          <a:solidFill>
            <a:srgbClr val="FFCC00"/>
          </a:solidFill>
          <a:ln w="9525">
            <a:solidFill>
              <a:schemeClr val="tx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86474822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80899"/>
                                        </p:tgtEl>
                                        <p:attrNameLst>
                                          <p:attrName>style.visibility</p:attrName>
                                        </p:attrNameLst>
                                      </p:cBhvr>
                                      <p:to>
                                        <p:strVal val="visible"/>
                                      </p:to>
                                    </p:set>
                                    <p:animEffect transition="in" filter="slide(fromTop)">
                                      <p:cBhvr>
                                        <p:cTn id="7" dur="500"/>
                                        <p:tgtEl>
                                          <p:spTgt spid="808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80898"/>
                                        </p:tgtEl>
                                        <p:attrNameLst>
                                          <p:attrName>style.visibility</p:attrName>
                                        </p:attrNameLst>
                                      </p:cBhvr>
                                      <p:to>
                                        <p:strVal val="visible"/>
                                      </p:to>
                                    </p:set>
                                    <p:animEffect transition="in" filter="strips(upRight)">
                                      <p:cBhvr>
                                        <p:cTn id="12" dur="500"/>
                                        <p:tgtEl>
                                          <p:spTgt spid="80898"/>
                                        </p:tgtEl>
                                      </p:cBhvr>
                                    </p:animEffect>
                                  </p:childTnLst>
                                </p:cTn>
                              </p:par>
                            </p:childTnLst>
                          </p:cTn>
                        </p:par>
                        <p:par>
                          <p:cTn id="13" fill="hold" nodeType="afterGroup">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80900"/>
                                        </p:tgtEl>
                                        <p:attrNameLst>
                                          <p:attrName>style.visibility</p:attrName>
                                        </p:attrNameLst>
                                      </p:cBhvr>
                                      <p:to>
                                        <p:strVal val="visible"/>
                                      </p:to>
                                    </p:set>
                                    <p:anim calcmode="lin" valueType="num">
                                      <p:cBhvr>
                                        <p:cTn id="16" dur="500" fill="hold"/>
                                        <p:tgtEl>
                                          <p:spTgt spid="80900"/>
                                        </p:tgtEl>
                                        <p:attrNameLst>
                                          <p:attrName>ppt_w</p:attrName>
                                        </p:attrNameLst>
                                      </p:cBhvr>
                                      <p:tavLst>
                                        <p:tav tm="0">
                                          <p:val>
                                            <p:fltVal val="0"/>
                                          </p:val>
                                        </p:tav>
                                        <p:tav tm="100000">
                                          <p:val>
                                            <p:strVal val="#ppt_w"/>
                                          </p:val>
                                        </p:tav>
                                      </p:tavLst>
                                    </p:anim>
                                    <p:anim calcmode="lin" valueType="num">
                                      <p:cBhvr>
                                        <p:cTn id="17" dur="500" fill="hold"/>
                                        <p:tgtEl>
                                          <p:spTgt spid="80900"/>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80901"/>
                                        </p:tgtEl>
                                        <p:attrNameLst>
                                          <p:attrName>style.visibility</p:attrName>
                                        </p:attrNameLst>
                                      </p:cBhvr>
                                      <p:to>
                                        <p:strVal val="visible"/>
                                      </p:to>
                                    </p:set>
                                    <p:anim calcmode="lin" valueType="num">
                                      <p:cBhvr>
                                        <p:cTn id="21" dur="500" fill="hold"/>
                                        <p:tgtEl>
                                          <p:spTgt spid="80901"/>
                                        </p:tgtEl>
                                        <p:attrNameLst>
                                          <p:attrName>ppt_w</p:attrName>
                                        </p:attrNameLst>
                                      </p:cBhvr>
                                      <p:tavLst>
                                        <p:tav tm="0">
                                          <p:val>
                                            <p:fltVal val="0"/>
                                          </p:val>
                                        </p:tav>
                                        <p:tav tm="100000">
                                          <p:val>
                                            <p:strVal val="#ppt_w"/>
                                          </p:val>
                                        </p:tav>
                                      </p:tavLst>
                                    </p:anim>
                                    <p:anim calcmode="lin" valueType="num">
                                      <p:cBhvr>
                                        <p:cTn id="22" dur="500" fill="hold"/>
                                        <p:tgtEl>
                                          <p:spTgt spid="80901"/>
                                        </p:tgtEl>
                                        <p:attrNameLst>
                                          <p:attrName>ppt_h</p:attrName>
                                        </p:attrNameLst>
                                      </p:cBhvr>
                                      <p:tavLst>
                                        <p:tav tm="0">
                                          <p:val>
                                            <p:strVal val="#ppt_h"/>
                                          </p:val>
                                        </p:tav>
                                        <p:tav tm="100000">
                                          <p:val>
                                            <p:strVal val="#ppt_h"/>
                                          </p:val>
                                        </p:tav>
                                      </p:tavLst>
                                    </p:anim>
                                  </p:childTnLst>
                                </p:cTn>
                              </p:par>
                            </p:childTnLst>
                          </p:cTn>
                        </p:par>
                        <p:par>
                          <p:cTn id="23" fill="hold" nodeType="afterGroup">
                            <p:stCondLst>
                              <p:cond delay="1500"/>
                            </p:stCondLst>
                            <p:childTnLst>
                              <p:par>
                                <p:cTn id="24" presetID="17" presetClass="entr" presetSubtype="10" fill="hold" grpId="0" nodeType="afterEffect">
                                  <p:stCondLst>
                                    <p:cond delay="0"/>
                                  </p:stCondLst>
                                  <p:childTnLst>
                                    <p:set>
                                      <p:cBhvr>
                                        <p:cTn id="25" dur="1" fill="hold">
                                          <p:stCondLst>
                                            <p:cond delay="0"/>
                                          </p:stCondLst>
                                        </p:cTn>
                                        <p:tgtEl>
                                          <p:spTgt spid="80902"/>
                                        </p:tgtEl>
                                        <p:attrNameLst>
                                          <p:attrName>style.visibility</p:attrName>
                                        </p:attrNameLst>
                                      </p:cBhvr>
                                      <p:to>
                                        <p:strVal val="visible"/>
                                      </p:to>
                                    </p:set>
                                    <p:anim calcmode="lin" valueType="num">
                                      <p:cBhvr>
                                        <p:cTn id="26" dur="500" fill="hold"/>
                                        <p:tgtEl>
                                          <p:spTgt spid="80902"/>
                                        </p:tgtEl>
                                        <p:attrNameLst>
                                          <p:attrName>ppt_w</p:attrName>
                                        </p:attrNameLst>
                                      </p:cBhvr>
                                      <p:tavLst>
                                        <p:tav tm="0">
                                          <p:val>
                                            <p:fltVal val="0"/>
                                          </p:val>
                                        </p:tav>
                                        <p:tav tm="100000">
                                          <p:val>
                                            <p:strVal val="#ppt_w"/>
                                          </p:val>
                                        </p:tav>
                                      </p:tavLst>
                                    </p:anim>
                                    <p:anim calcmode="lin" valueType="num">
                                      <p:cBhvr>
                                        <p:cTn id="27" dur="500" fill="hold"/>
                                        <p:tgtEl>
                                          <p:spTgt spid="80902"/>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2000"/>
                            </p:stCondLst>
                            <p:childTnLst>
                              <p:par>
                                <p:cTn id="29" presetID="2" presetClass="entr" presetSubtype="6" fill="hold" grpId="0" nodeType="afterEffect">
                                  <p:stCondLst>
                                    <p:cond delay="0"/>
                                  </p:stCondLst>
                                  <p:childTnLst>
                                    <p:set>
                                      <p:cBhvr>
                                        <p:cTn id="30" dur="1" fill="hold">
                                          <p:stCondLst>
                                            <p:cond delay="0"/>
                                          </p:stCondLst>
                                        </p:cTn>
                                        <p:tgtEl>
                                          <p:spTgt spid="80905"/>
                                        </p:tgtEl>
                                        <p:attrNameLst>
                                          <p:attrName>style.visibility</p:attrName>
                                        </p:attrNameLst>
                                      </p:cBhvr>
                                      <p:to>
                                        <p:strVal val="visible"/>
                                      </p:to>
                                    </p:set>
                                    <p:anim calcmode="lin" valueType="num">
                                      <p:cBhvr additive="base">
                                        <p:cTn id="31" dur="500" fill="hold"/>
                                        <p:tgtEl>
                                          <p:spTgt spid="80905"/>
                                        </p:tgtEl>
                                        <p:attrNameLst>
                                          <p:attrName>ppt_x</p:attrName>
                                        </p:attrNameLst>
                                      </p:cBhvr>
                                      <p:tavLst>
                                        <p:tav tm="0">
                                          <p:val>
                                            <p:strVal val="1+#ppt_w/2"/>
                                          </p:val>
                                        </p:tav>
                                        <p:tav tm="100000">
                                          <p:val>
                                            <p:strVal val="#ppt_x"/>
                                          </p:val>
                                        </p:tav>
                                      </p:tavLst>
                                    </p:anim>
                                    <p:anim calcmode="lin" valueType="num">
                                      <p:cBhvr additive="base">
                                        <p:cTn id="32" dur="500" fill="hold"/>
                                        <p:tgtEl>
                                          <p:spTgt spid="809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autoUpdateAnimBg="0"/>
      <p:bldP spid="80899" grpId="0" autoUpdateAnimBg="0"/>
      <p:bldP spid="80900" grpId="0" autoUpdateAnimBg="0"/>
      <p:bldP spid="80901" grpId="0" autoUpdateAnimBg="0"/>
      <p:bldP spid="80902" grpId="0" autoUpdateAnimBg="0"/>
      <p:bldP spid="8090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533400" y="685800"/>
            <a:ext cx="8209299" cy="82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 </a:t>
            </a:r>
            <a:r>
              <a:rPr kumimoji="1" lang="zh-CN" altLang="en-US"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右子树为空树则只需重接它的左子树</a:t>
            </a:r>
          </a:p>
        </p:txBody>
      </p:sp>
      <p:sp>
        <p:nvSpPr>
          <p:cNvPr id="197638" name="Rectangle 6"/>
          <p:cNvSpPr>
            <a:spLocks noChangeArrowheads="1"/>
          </p:cNvSpPr>
          <p:nvPr/>
        </p:nvSpPr>
        <p:spPr bwMode="auto">
          <a:xfrm>
            <a:off x="1447800" y="1736725"/>
            <a:ext cx="702487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q = p;  p = p-&gt;</a:t>
            </a:r>
            <a:r>
              <a:rPr kumimoji="1" lang="en-US" altLang="zh-CN" sz="4000" b="0" i="0" u="none" strike="noStrike" kern="1200" cap="none" spc="0" normalizeH="0" baseline="0" noProof="0" dirty="0" err="1">
                <a:ln>
                  <a:noFill/>
                </a:ln>
                <a:solidFill>
                  <a:srgbClr val="A50021"/>
                </a:solidFill>
                <a:effectLst/>
                <a:uLnTx/>
                <a:uFillTx/>
                <a:latin typeface="微软雅黑 Light" panose="020B0502040204020203" pitchFamily="34" charset="-122"/>
                <a:ea typeface="微软雅黑 Light" panose="020B0502040204020203" pitchFamily="34" charset="-122"/>
                <a:cs typeface="+mn-cs"/>
              </a:rPr>
              <a:t>lchild</a:t>
            </a:r>
            <a:r>
              <a:rPr kumimoji="1" lang="en-US" altLang="zh-CN" sz="40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free(q);</a:t>
            </a:r>
            <a:endPar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endParaRPr>
          </a:p>
        </p:txBody>
      </p:sp>
      <p:sp>
        <p:nvSpPr>
          <p:cNvPr id="197639" name="Rectangle 7"/>
          <p:cNvSpPr>
            <a:spLocks noChangeArrowheads="1"/>
          </p:cNvSpPr>
          <p:nvPr/>
        </p:nvSpPr>
        <p:spPr bwMode="auto">
          <a:xfrm>
            <a:off x="2895600" y="3429000"/>
            <a:ext cx="381000" cy="457200"/>
          </a:xfrm>
          <a:prstGeom prst="rect">
            <a:avLst/>
          </a:prstGeom>
          <a:solidFill>
            <a:srgbClr val="CCFFCC"/>
          </a:solidFill>
          <a:ln w="28575">
            <a:solidFill>
              <a:srgbClr val="00808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7640" name="Rectangle 8"/>
          <p:cNvSpPr>
            <a:spLocks noChangeArrowheads="1"/>
          </p:cNvSpPr>
          <p:nvPr/>
        </p:nvSpPr>
        <p:spPr bwMode="auto">
          <a:xfrm>
            <a:off x="6248400" y="3429000"/>
            <a:ext cx="381000" cy="457200"/>
          </a:xfrm>
          <a:prstGeom prst="rect">
            <a:avLst/>
          </a:prstGeom>
          <a:solidFill>
            <a:srgbClr val="CCFFCC"/>
          </a:solidFill>
          <a:ln w="28575">
            <a:solidFill>
              <a:srgbClr val="00808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7641" name="Rectangle 9"/>
          <p:cNvSpPr>
            <a:spLocks noChangeArrowheads="1"/>
          </p:cNvSpPr>
          <p:nvPr/>
        </p:nvSpPr>
        <p:spPr bwMode="auto">
          <a:xfrm>
            <a:off x="3276600" y="3429000"/>
            <a:ext cx="762000" cy="457200"/>
          </a:xfrm>
          <a:prstGeom prst="rect">
            <a:avLst/>
          </a:prstGeom>
          <a:solidFill>
            <a:srgbClr val="FFFFCC"/>
          </a:solidFill>
          <a:ln w="28575">
            <a:solidFill>
              <a:srgbClr val="00808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7642" name="Line 10"/>
          <p:cNvSpPr>
            <a:spLocks noChangeShapeType="1"/>
          </p:cNvSpPr>
          <p:nvPr/>
        </p:nvSpPr>
        <p:spPr bwMode="auto">
          <a:xfrm>
            <a:off x="3657600" y="3429000"/>
            <a:ext cx="0" cy="457200"/>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7643" name="Oval 11"/>
          <p:cNvSpPr>
            <a:spLocks noChangeArrowheads="1"/>
          </p:cNvSpPr>
          <p:nvPr/>
        </p:nvSpPr>
        <p:spPr bwMode="auto">
          <a:xfrm>
            <a:off x="1905000" y="4267200"/>
            <a:ext cx="533400" cy="533400"/>
          </a:xfrm>
          <a:prstGeom prst="ellipse">
            <a:avLst/>
          </a:prstGeom>
          <a:solidFill>
            <a:srgbClr val="006600"/>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7645" name="Rectangle 13"/>
          <p:cNvSpPr>
            <a:spLocks noChangeArrowheads="1"/>
          </p:cNvSpPr>
          <p:nvPr/>
        </p:nvSpPr>
        <p:spPr bwMode="auto">
          <a:xfrm>
            <a:off x="5486400" y="3429000"/>
            <a:ext cx="762000" cy="457200"/>
          </a:xfrm>
          <a:prstGeom prst="rect">
            <a:avLst/>
          </a:prstGeom>
          <a:solidFill>
            <a:srgbClr val="FFFFCC"/>
          </a:solidFill>
          <a:ln w="28575">
            <a:solidFill>
              <a:srgbClr val="00808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7646" name="Line 14"/>
          <p:cNvSpPr>
            <a:spLocks noChangeShapeType="1"/>
          </p:cNvSpPr>
          <p:nvPr/>
        </p:nvSpPr>
        <p:spPr bwMode="auto">
          <a:xfrm>
            <a:off x="5867400" y="3429000"/>
            <a:ext cx="0" cy="457200"/>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7647" name="Oval 15"/>
          <p:cNvSpPr>
            <a:spLocks noChangeArrowheads="1"/>
          </p:cNvSpPr>
          <p:nvPr/>
        </p:nvSpPr>
        <p:spPr bwMode="auto">
          <a:xfrm>
            <a:off x="1219200" y="5029200"/>
            <a:ext cx="533400" cy="5334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7648" name="Line 16"/>
          <p:cNvSpPr>
            <a:spLocks noChangeShapeType="1"/>
          </p:cNvSpPr>
          <p:nvPr/>
        </p:nvSpPr>
        <p:spPr bwMode="auto">
          <a:xfrm flipH="1">
            <a:off x="914400" y="5486400"/>
            <a:ext cx="381000" cy="533400"/>
          </a:xfrm>
          <a:prstGeom prst="line">
            <a:avLst/>
          </a:prstGeom>
          <a:noFill/>
          <a:ln w="28575">
            <a:solidFill>
              <a:srgbClr val="6600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7649" name="Line 17"/>
          <p:cNvSpPr>
            <a:spLocks noChangeShapeType="1"/>
          </p:cNvSpPr>
          <p:nvPr/>
        </p:nvSpPr>
        <p:spPr bwMode="auto">
          <a:xfrm>
            <a:off x="1676400" y="5486400"/>
            <a:ext cx="228600" cy="533400"/>
          </a:xfrm>
          <a:prstGeom prst="line">
            <a:avLst/>
          </a:prstGeom>
          <a:noFill/>
          <a:ln w="28575">
            <a:solidFill>
              <a:srgbClr val="6600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7651" name="Line 19"/>
          <p:cNvSpPr>
            <a:spLocks noChangeShapeType="1"/>
          </p:cNvSpPr>
          <p:nvPr/>
        </p:nvSpPr>
        <p:spPr bwMode="auto">
          <a:xfrm flipH="1">
            <a:off x="1600200" y="4724400"/>
            <a:ext cx="381000" cy="381000"/>
          </a:xfrm>
          <a:prstGeom prst="line">
            <a:avLst/>
          </a:prstGeom>
          <a:noFill/>
          <a:ln w="31750">
            <a:solidFill>
              <a:srgbClr val="0066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7652" name="Line 20"/>
          <p:cNvSpPr>
            <a:spLocks noChangeShapeType="1"/>
          </p:cNvSpPr>
          <p:nvPr/>
        </p:nvSpPr>
        <p:spPr bwMode="auto">
          <a:xfrm flipH="1">
            <a:off x="2362200" y="3657600"/>
            <a:ext cx="685800" cy="685800"/>
          </a:xfrm>
          <a:prstGeom prst="line">
            <a:avLst/>
          </a:prstGeom>
          <a:noFill/>
          <a:ln w="31750">
            <a:solidFill>
              <a:srgbClr val="0066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7654" name="Oval 22"/>
          <p:cNvSpPr>
            <a:spLocks noChangeArrowheads="1"/>
          </p:cNvSpPr>
          <p:nvPr/>
        </p:nvSpPr>
        <p:spPr bwMode="auto">
          <a:xfrm>
            <a:off x="6858000" y="4267200"/>
            <a:ext cx="533400" cy="533400"/>
          </a:xfrm>
          <a:prstGeom prst="ellipse">
            <a:avLst/>
          </a:prstGeom>
          <a:solidFill>
            <a:srgbClr val="006600"/>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7655" name="Oval 23"/>
          <p:cNvSpPr>
            <a:spLocks noChangeArrowheads="1"/>
          </p:cNvSpPr>
          <p:nvPr/>
        </p:nvSpPr>
        <p:spPr bwMode="auto">
          <a:xfrm>
            <a:off x="6172200" y="5029200"/>
            <a:ext cx="533400" cy="5334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7656" name="Line 24"/>
          <p:cNvSpPr>
            <a:spLocks noChangeShapeType="1"/>
          </p:cNvSpPr>
          <p:nvPr/>
        </p:nvSpPr>
        <p:spPr bwMode="auto">
          <a:xfrm flipH="1">
            <a:off x="5867400" y="5486400"/>
            <a:ext cx="381000" cy="533400"/>
          </a:xfrm>
          <a:prstGeom prst="line">
            <a:avLst/>
          </a:prstGeom>
          <a:noFill/>
          <a:ln w="28575">
            <a:solidFill>
              <a:srgbClr val="6600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7657" name="Line 25"/>
          <p:cNvSpPr>
            <a:spLocks noChangeShapeType="1"/>
          </p:cNvSpPr>
          <p:nvPr/>
        </p:nvSpPr>
        <p:spPr bwMode="auto">
          <a:xfrm>
            <a:off x="6629400" y="5486400"/>
            <a:ext cx="228600" cy="533400"/>
          </a:xfrm>
          <a:prstGeom prst="line">
            <a:avLst/>
          </a:prstGeom>
          <a:noFill/>
          <a:ln w="28575">
            <a:solidFill>
              <a:srgbClr val="6600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7658" name="Line 26"/>
          <p:cNvSpPr>
            <a:spLocks noChangeShapeType="1"/>
          </p:cNvSpPr>
          <p:nvPr/>
        </p:nvSpPr>
        <p:spPr bwMode="auto">
          <a:xfrm flipH="1">
            <a:off x="6553200" y="4724400"/>
            <a:ext cx="381000" cy="381000"/>
          </a:xfrm>
          <a:prstGeom prst="line">
            <a:avLst/>
          </a:prstGeom>
          <a:noFill/>
          <a:ln w="31750">
            <a:solidFill>
              <a:srgbClr val="0066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7660" name="Line 28"/>
          <p:cNvSpPr>
            <a:spLocks noChangeShapeType="1"/>
          </p:cNvSpPr>
          <p:nvPr/>
        </p:nvSpPr>
        <p:spPr bwMode="auto">
          <a:xfrm>
            <a:off x="6400800" y="3657600"/>
            <a:ext cx="609600" cy="609600"/>
          </a:xfrm>
          <a:prstGeom prst="line">
            <a:avLst/>
          </a:prstGeom>
          <a:noFill/>
          <a:ln w="31750">
            <a:solidFill>
              <a:srgbClr val="0066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7661" name="Line 29"/>
          <p:cNvSpPr>
            <a:spLocks noChangeShapeType="1"/>
          </p:cNvSpPr>
          <p:nvPr/>
        </p:nvSpPr>
        <p:spPr bwMode="auto">
          <a:xfrm flipH="1">
            <a:off x="1600200" y="3657600"/>
            <a:ext cx="1447800" cy="1447800"/>
          </a:xfrm>
          <a:prstGeom prst="line">
            <a:avLst/>
          </a:prstGeom>
          <a:noFill/>
          <a:ln w="41275">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7662" name="Line 30"/>
          <p:cNvSpPr>
            <a:spLocks noChangeShapeType="1"/>
          </p:cNvSpPr>
          <p:nvPr/>
        </p:nvSpPr>
        <p:spPr bwMode="auto">
          <a:xfrm>
            <a:off x="6400800" y="3657600"/>
            <a:ext cx="152400" cy="1447800"/>
          </a:xfrm>
          <a:prstGeom prst="line">
            <a:avLst/>
          </a:prstGeom>
          <a:noFill/>
          <a:ln w="41275">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7663" name="Text Box 31"/>
          <p:cNvSpPr txBox="1">
            <a:spLocks noChangeArrowheads="1"/>
          </p:cNvSpPr>
          <p:nvPr/>
        </p:nvSpPr>
        <p:spPr bwMode="auto">
          <a:xfrm>
            <a:off x="1928813" y="3643313"/>
            <a:ext cx="46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8080"/>
                </a:solidFill>
                <a:effectLst/>
                <a:uLnTx/>
                <a:uFillTx/>
                <a:latin typeface="微软雅黑 Light" panose="020B0502040204020203" pitchFamily="34" charset="-122"/>
                <a:ea typeface="微软雅黑 Light" panose="020B0502040204020203" pitchFamily="34" charset="-122"/>
                <a:cs typeface="+mn-cs"/>
              </a:rPr>
              <a:t>p</a:t>
            </a:r>
            <a:endParaRPr kumimoji="1" lang="en-US" altLang="zh-CN" sz="36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7664" name="Text Box 32"/>
          <p:cNvSpPr txBox="1">
            <a:spLocks noChangeArrowheads="1"/>
          </p:cNvSpPr>
          <p:nvPr/>
        </p:nvSpPr>
        <p:spPr bwMode="auto">
          <a:xfrm>
            <a:off x="7215188" y="3714750"/>
            <a:ext cx="46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8080"/>
                </a:solidFill>
                <a:effectLst/>
                <a:uLnTx/>
                <a:uFillTx/>
                <a:latin typeface="微软雅黑 Light" panose="020B0502040204020203" pitchFamily="34" charset="-122"/>
                <a:ea typeface="微软雅黑 Light" panose="020B0502040204020203" pitchFamily="34" charset="-122"/>
                <a:cs typeface="+mn-cs"/>
              </a:rPr>
              <a:t>p</a:t>
            </a:r>
            <a:endParaRPr kumimoji="1" lang="en-US" altLang="zh-CN" sz="36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197665" name="AutoShape 33">
            <a:hlinkClick r:id="rId2" action="ppaction://hlinksldjump" highlightClick="1"/>
          </p:cNvPr>
          <p:cNvSpPr>
            <a:spLocks noChangeArrowheads="1"/>
          </p:cNvSpPr>
          <p:nvPr/>
        </p:nvSpPr>
        <p:spPr bwMode="auto">
          <a:xfrm>
            <a:off x="8305800" y="6096000"/>
            <a:ext cx="381000" cy="381000"/>
          </a:xfrm>
          <a:prstGeom prst="actionButtonReturn">
            <a:avLst/>
          </a:prstGeom>
          <a:solidFill>
            <a:schemeClr val="bg2"/>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89530993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7634"/>
                                        </p:tgtEl>
                                        <p:attrNameLst>
                                          <p:attrName>style.visibility</p:attrName>
                                        </p:attrNameLst>
                                      </p:cBhvr>
                                      <p:to>
                                        <p:strVal val="visible"/>
                                      </p:to>
                                    </p:set>
                                    <p:animEffect transition="in" filter="wipe(left)">
                                      <p:cBhvr>
                                        <p:cTn id="7" dur="500"/>
                                        <p:tgtEl>
                                          <p:spTgt spid="197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7638"/>
                                        </p:tgtEl>
                                        <p:attrNameLst>
                                          <p:attrName>style.visibility</p:attrName>
                                        </p:attrNameLst>
                                      </p:cBhvr>
                                      <p:to>
                                        <p:strVal val="visible"/>
                                      </p:to>
                                    </p:set>
                                    <p:animEffect transition="in" filter="wipe(left)">
                                      <p:cBhvr>
                                        <p:cTn id="12" dur="500"/>
                                        <p:tgtEl>
                                          <p:spTgt spid="1976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7639"/>
                                        </p:tgtEl>
                                        <p:attrNameLst>
                                          <p:attrName>style.visibility</p:attrName>
                                        </p:attrNameLst>
                                      </p:cBhvr>
                                      <p:to>
                                        <p:strVal val="visible"/>
                                      </p:to>
                                    </p:set>
                                    <p:animEffect transition="in" filter="wipe(left)">
                                      <p:cBhvr>
                                        <p:cTn id="17" dur="500"/>
                                        <p:tgtEl>
                                          <p:spTgt spid="197639"/>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97641"/>
                                        </p:tgtEl>
                                        <p:attrNameLst>
                                          <p:attrName>style.visibility</p:attrName>
                                        </p:attrNameLst>
                                      </p:cBhvr>
                                      <p:to>
                                        <p:strVal val="visible"/>
                                      </p:to>
                                    </p:set>
                                    <p:animEffect transition="in" filter="wipe(left)">
                                      <p:cBhvr>
                                        <p:cTn id="21" dur="500"/>
                                        <p:tgtEl>
                                          <p:spTgt spid="197641"/>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197642"/>
                                        </p:tgtEl>
                                        <p:attrNameLst>
                                          <p:attrName>style.visibility</p:attrName>
                                        </p:attrNameLst>
                                      </p:cBhvr>
                                      <p:to>
                                        <p:strVal val="visible"/>
                                      </p:to>
                                    </p:set>
                                    <p:animEffect transition="in" filter="wipe(left)">
                                      <p:cBhvr>
                                        <p:cTn id="25" dur="500"/>
                                        <p:tgtEl>
                                          <p:spTgt spid="197642"/>
                                        </p:tgtEl>
                                      </p:cBhvr>
                                    </p:animEffect>
                                  </p:childTnLst>
                                </p:cTn>
                              </p:par>
                            </p:childTnLst>
                          </p:cTn>
                        </p:par>
                        <p:par>
                          <p:cTn id="26" fill="hold" nodeType="afterGroup">
                            <p:stCondLst>
                              <p:cond delay="1500"/>
                            </p:stCondLst>
                            <p:childTnLst>
                              <p:par>
                                <p:cTn id="27" presetID="22" presetClass="entr" presetSubtype="1" fill="hold" nodeType="afterEffect">
                                  <p:stCondLst>
                                    <p:cond delay="0"/>
                                  </p:stCondLst>
                                  <p:childTnLst>
                                    <p:set>
                                      <p:cBhvr>
                                        <p:cTn id="28" dur="1" fill="hold">
                                          <p:stCondLst>
                                            <p:cond delay="0"/>
                                          </p:stCondLst>
                                        </p:cTn>
                                        <p:tgtEl>
                                          <p:spTgt spid="197652"/>
                                        </p:tgtEl>
                                        <p:attrNameLst>
                                          <p:attrName>style.visibility</p:attrName>
                                        </p:attrNameLst>
                                      </p:cBhvr>
                                      <p:to>
                                        <p:strVal val="visible"/>
                                      </p:to>
                                    </p:set>
                                    <p:animEffect transition="in" filter="wipe(up)">
                                      <p:cBhvr>
                                        <p:cTn id="29" dur="500"/>
                                        <p:tgtEl>
                                          <p:spTgt spid="197652"/>
                                        </p:tgtEl>
                                      </p:cBhvr>
                                    </p:animEffect>
                                  </p:childTnLst>
                                </p:cTn>
                              </p:par>
                            </p:childTnLst>
                          </p:cTn>
                        </p:par>
                        <p:par>
                          <p:cTn id="30" fill="hold" nodeType="afterGroup">
                            <p:stCondLst>
                              <p:cond delay="2000"/>
                            </p:stCondLst>
                            <p:childTnLst>
                              <p:par>
                                <p:cTn id="31" presetID="2" presetClass="entr" presetSubtype="6" fill="hold" grpId="0" nodeType="afterEffect">
                                  <p:stCondLst>
                                    <p:cond delay="0"/>
                                  </p:stCondLst>
                                  <p:childTnLst>
                                    <p:set>
                                      <p:cBhvr>
                                        <p:cTn id="32" dur="1" fill="hold">
                                          <p:stCondLst>
                                            <p:cond delay="0"/>
                                          </p:stCondLst>
                                        </p:cTn>
                                        <p:tgtEl>
                                          <p:spTgt spid="197665"/>
                                        </p:tgtEl>
                                        <p:attrNameLst>
                                          <p:attrName>style.visibility</p:attrName>
                                        </p:attrNameLst>
                                      </p:cBhvr>
                                      <p:to>
                                        <p:strVal val="visible"/>
                                      </p:to>
                                    </p:set>
                                    <p:anim calcmode="lin" valueType="num">
                                      <p:cBhvr additive="base">
                                        <p:cTn id="33" dur="500" fill="hold"/>
                                        <p:tgtEl>
                                          <p:spTgt spid="197665"/>
                                        </p:tgtEl>
                                        <p:attrNameLst>
                                          <p:attrName>ppt_x</p:attrName>
                                        </p:attrNameLst>
                                      </p:cBhvr>
                                      <p:tavLst>
                                        <p:tav tm="0">
                                          <p:val>
                                            <p:strVal val="1+#ppt_w/2"/>
                                          </p:val>
                                        </p:tav>
                                        <p:tav tm="100000">
                                          <p:val>
                                            <p:strVal val="#ppt_x"/>
                                          </p:val>
                                        </p:tav>
                                      </p:tavLst>
                                    </p:anim>
                                    <p:anim calcmode="lin" valueType="num">
                                      <p:cBhvr additive="base">
                                        <p:cTn id="34" dur="500" fill="hold"/>
                                        <p:tgtEl>
                                          <p:spTgt spid="197665"/>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2500"/>
                            </p:stCondLst>
                            <p:childTnLst>
                              <p:par>
                                <p:cTn id="36" presetID="22" presetClass="entr" presetSubtype="1" fill="hold" grpId="0" nodeType="afterEffect">
                                  <p:stCondLst>
                                    <p:cond delay="0"/>
                                  </p:stCondLst>
                                  <p:childTnLst>
                                    <p:set>
                                      <p:cBhvr>
                                        <p:cTn id="37" dur="1" fill="hold">
                                          <p:stCondLst>
                                            <p:cond delay="0"/>
                                          </p:stCondLst>
                                        </p:cTn>
                                        <p:tgtEl>
                                          <p:spTgt spid="197643"/>
                                        </p:tgtEl>
                                        <p:attrNameLst>
                                          <p:attrName>style.visibility</p:attrName>
                                        </p:attrNameLst>
                                      </p:cBhvr>
                                      <p:to>
                                        <p:strVal val="visible"/>
                                      </p:to>
                                    </p:set>
                                    <p:animEffect transition="in" filter="wipe(up)">
                                      <p:cBhvr>
                                        <p:cTn id="38" dur="500"/>
                                        <p:tgtEl>
                                          <p:spTgt spid="197643"/>
                                        </p:tgtEl>
                                      </p:cBhvr>
                                    </p:animEffect>
                                  </p:childTnLst>
                                </p:cTn>
                              </p:par>
                            </p:childTnLst>
                          </p:cTn>
                        </p:par>
                        <p:par>
                          <p:cTn id="39" fill="hold" nodeType="afterGroup">
                            <p:stCondLst>
                              <p:cond delay="3000"/>
                            </p:stCondLst>
                            <p:childTnLst>
                              <p:par>
                                <p:cTn id="40" presetID="22" presetClass="entr" presetSubtype="1" fill="hold" nodeType="afterEffect">
                                  <p:stCondLst>
                                    <p:cond delay="0"/>
                                  </p:stCondLst>
                                  <p:childTnLst>
                                    <p:set>
                                      <p:cBhvr>
                                        <p:cTn id="41" dur="1" fill="hold">
                                          <p:stCondLst>
                                            <p:cond delay="0"/>
                                          </p:stCondLst>
                                        </p:cTn>
                                        <p:tgtEl>
                                          <p:spTgt spid="197651"/>
                                        </p:tgtEl>
                                        <p:attrNameLst>
                                          <p:attrName>style.visibility</p:attrName>
                                        </p:attrNameLst>
                                      </p:cBhvr>
                                      <p:to>
                                        <p:strVal val="visible"/>
                                      </p:to>
                                    </p:set>
                                    <p:animEffect transition="in" filter="wipe(up)">
                                      <p:cBhvr>
                                        <p:cTn id="42" dur="500"/>
                                        <p:tgtEl>
                                          <p:spTgt spid="197651"/>
                                        </p:tgtEl>
                                      </p:cBhvr>
                                    </p:animEffect>
                                  </p:childTnLst>
                                </p:cTn>
                              </p:par>
                            </p:childTnLst>
                          </p:cTn>
                        </p:par>
                        <p:par>
                          <p:cTn id="43" fill="hold" nodeType="afterGroup">
                            <p:stCondLst>
                              <p:cond delay="3500"/>
                            </p:stCondLst>
                            <p:childTnLst>
                              <p:par>
                                <p:cTn id="44" presetID="22" presetClass="entr" presetSubtype="1" fill="hold" grpId="0" nodeType="afterEffect">
                                  <p:stCondLst>
                                    <p:cond delay="0"/>
                                  </p:stCondLst>
                                  <p:childTnLst>
                                    <p:set>
                                      <p:cBhvr>
                                        <p:cTn id="45" dur="1" fill="hold">
                                          <p:stCondLst>
                                            <p:cond delay="0"/>
                                          </p:stCondLst>
                                        </p:cTn>
                                        <p:tgtEl>
                                          <p:spTgt spid="197647"/>
                                        </p:tgtEl>
                                        <p:attrNameLst>
                                          <p:attrName>style.visibility</p:attrName>
                                        </p:attrNameLst>
                                      </p:cBhvr>
                                      <p:to>
                                        <p:strVal val="visible"/>
                                      </p:to>
                                    </p:set>
                                    <p:animEffect transition="in" filter="wipe(up)">
                                      <p:cBhvr>
                                        <p:cTn id="46" dur="500"/>
                                        <p:tgtEl>
                                          <p:spTgt spid="197647"/>
                                        </p:tgtEl>
                                      </p:cBhvr>
                                    </p:animEffect>
                                  </p:childTnLst>
                                </p:cTn>
                              </p:par>
                            </p:childTnLst>
                          </p:cTn>
                        </p:par>
                        <p:par>
                          <p:cTn id="47" fill="hold" nodeType="afterGroup">
                            <p:stCondLst>
                              <p:cond delay="4000"/>
                            </p:stCondLst>
                            <p:childTnLst>
                              <p:par>
                                <p:cTn id="48" presetID="22" presetClass="entr" presetSubtype="1" fill="hold" nodeType="afterEffect">
                                  <p:stCondLst>
                                    <p:cond delay="0"/>
                                  </p:stCondLst>
                                  <p:childTnLst>
                                    <p:set>
                                      <p:cBhvr>
                                        <p:cTn id="49" dur="1" fill="hold">
                                          <p:stCondLst>
                                            <p:cond delay="0"/>
                                          </p:stCondLst>
                                        </p:cTn>
                                        <p:tgtEl>
                                          <p:spTgt spid="197648"/>
                                        </p:tgtEl>
                                        <p:attrNameLst>
                                          <p:attrName>style.visibility</p:attrName>
                                        </p:attrNameLst>
                                      </p:cBhvr>
                                      <p:to>
                                        <p:strVal val="visible"/>
                                      </p:to>
                                    </p:set>
                                    <p:animEffect transition="in" filter="wipe(up)">
                                      <p:cBhvr>
                                        <p:cTn id="50" dur="500"/>
                                        <p:tgtEl>
                                          <p:spTgt spid="197648"/>
                                        </p:tgtEl>
                                      </p:cBhvr>
                                    </p:animEffect>
                                  </p:childTnLst>
                                </p:cTn>
                              </p:par>
                            </p:childTnLst>
                          </p:cTn>
                        </p:par>
                        <p:par>
                          <p:cTn id="51" fill="hold" nodeType="afterGroup">
                            <p:stCondLst>
                              <p:cond delay="4500"/>
                            </p:stCondLst>
                            <p:childTnLst>
                              <p:par>
                                <p:cTn id="52" presetID="22" presetClass="entr" presetSubtype="1" fill="hold" nodeType="afterEffect">
                                  <p:stCondLst>
                                    <p:cond delay="0"/>
                                  </p:stCondLst>
                                  <p:childTnLst>
                                    <p:set>
                                      <p:cBhvr>
                                        <p:cTn id="53" dur="1" fill="hold">
                                          <p:stCondLst>
                                            <p:cond delay="0"/>
                                          </p:stCondLst>
                                        </p:cTn>
                                        <p:tgtEl>
                                          <p:spTgt spid="197649"/>
                                        </p:tgtEl>
                                        <p:attrNameLst>
                                          <p:attrName>style.visibility</p:attrName>
                                        </p:attrNameLst>
                                      </p:cBhvr>
                                      <p:to>
                                        <p:strVal val="visible"/>
                                      </p:to>
                                    </p:set>
                                    <p:animEffect transition="in" filter="wipe(up)">
                                      <p:cBhvr>
                                        <p:cTn id="54" dur="500"/>
                                        <p:tgtEl>
                                          <p:spTgt spid="19764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197663"/>
                                        </p:tgtEl>
                                        <p:attrNameLst>
                                          <p:attrName>style.visibility</p:attrName>
                                        </p:attrNameLst>
                                      </p:cBhvr>
                                      <p:to>
                                        <p:strVal val="visible"/>
                                      </p:to>
                                    </p:set>
                                    <p:animEffect transition="in" filter="slide(fromLeft)">
                                      <p:cBhvr>
                                        <p:cTn id="59" dur="500"/>
                                        <p:tgtEl>
                                          <p:spTgt spid="19766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197661"/>
                                        </p:tgtEl>
                                        <p:attrNameLst>
                                          <p:attrName>style.visibility</p:attrName>
                                        </p:attrNameLst>
                                      </p:cBhvr>
                                      <p:to>
                                        <p:strVal val="visible"/>
                                      </p:to>
                                    </p:set>
                                    <p:animEffect transition="in" filter="wipe(up)">
                                      <p:cBhvr>
                                        <p:cTn id="64" dur="500"/>
                                        <p:tgtEl>
                                          <p:spTgt spid="19766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0" presetClass="path" presetSubtype="0" accel="50000" decel="50000" fill="hold" grpId="1" nodeType="clickEffect">
                                  <p:stCondLst>
                                    <p:cond delay="0"/>
                                  </p:stCondLst>
                                  <p:childTnLst>
                                    <p:animMotion origin="layout" path="M 0 0 L -0.10243 0.12581 " pathEditMode="relative" ptsTypes="AA">
                                      <p:cBhvr>
                                        <p:cTn id="68" dur="2000" fill="hold"/>
                                        <p:tgtEl>
                                          <p:spTgt spid="197663"/>
                                        </p:tgtEl>
                                        <p:attrNameLst>
                                          <p:attrName>ppt_x</p:attrName>
                                          <p:attrName>ppt_y</p:attrName>
                                        </p:attrNameLst>
                                      </p:cBhvr>
                                    </p:animMotion>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2" fill="hold" grpId="0" nodeType="clickEffect">
                                  <p:stCondLst>
                                    <p:cond delay="0"/>
                                  </p:stCondLst>
                                  <p:childTnLst>
                                    <p:set>
                                      <p:cBhvr>
                                        <p:cTn id="72" dur="1" fill="hold">
                                          <p:stCondLst>
                                            <p:cond delay="0"/>
                                          </p:stCondLst>
                                        </p:cTn>
                                        <p:tgtEl>
                                          <p:spTgt spid="197640"/>
                                        </p:tgtEl>
                                        <p:attrNameLst>
                                          <p:attrName>style.visibility</p:attrName>
                                        </p:attrNameLst>
                                      </p:cBhvr>
                                      <p:to>
                                        <p:strVal val="visible"/>
                                      </p:to>
                                    </p:set>
                                    <p:animEffect transition="in" filter="wipe(right)">
                                      <p:cBhvr>
                                        <p:cTn id="73" dur="500"/>
                                        <p:tgtEl>
                                          <p:spTgt spid="197640"/>
                                        </p:tgtEl>
                                      </p:cBhvr>
                                    </p:animEffect>
                                  </p:childTnLst>
                                </p:cTn>
                              </p:par>
                            </p:childTnLst>
                          </p:cTn>
                        </p:par>
                        <p:par>
                          <p:cTn id="74" fill="hold" nodeType="afterGroup">
                            <p:stCondLst>
                              <p:cond delay="500"/>
                            </p:stCondLst>
                            <p:childTnLst>
                              <p:par>
                                <p:cTn id="75" presetID="22" presetClass="entr" presetSubtype="2" fill="hold" grpId="0" nodeType="afterEffect">
                                  <p:stCondLst>
                                    <p:cond delay="0"/>
                                  </p:stCondLst>
                                  <p:childTnLst>
                                    <p:set>
                                      <p:cBhvr>
                                        <p:cTn id="76" dur="1" fill="hold">
                                          <p:stCondLst>
                                            <p:cond delay="0"/>
                                          </p:stCondLst>
                                        </p:cTn>
                                        <p:tgtEl>
                                          <p:spTgt spid="197645"/>
                                        </p:tgtEl>
                                        <p:attrNameLst>
                                          <p:attrName>style.visibility</p:attrName>
                                        </p:attrNameLst>
                                      </p:cBhvr>
                                      <p:to>
                                        <p:strVal val="visible"/>
                                      </p:to>
                                    </p:set>
                                    <p:animEffect transition="in" filter="wipe(right)">
                                      <p:cBhvr>
                                        <p:cTn id="77" dur="500"/>
                                        <p:tgtEl>
                                          <p:spTgt spid="197645"/>
                                        </p:tgtEl>
                                      </p:cBhvr>
                                    </p:animEffect>
                                  </p:childTnLst>
                                </p:cTn>
                              </p:par>
                            </p:childTnLst>
                          </p:cTn>
                        </p:par>
                        <p:par>
                          <p:cTn id="78" fill="hold" nodeType="afterGroup">
                            <p:stCondLst>
                              <p:cond delay="1000"/>
                            </p:stCondLst>
                            <p:childTnLst>
                              <p:par>
                                <p:cTn id="79" presetID="22" presetClass="entr" presetSubtype="2" fill="hold" nodeType="afterEffect">
                                  <p:stCondLst>
                                    <p:cond delay="0"/>
                                  </p:stCondLst>
                                  <p:childTnLst>
                                    <p:set>
                                      <p:cBhvr>
                                        <p:cTn id="80" dur="1" fill="hold">
                                          <p:stCondLst>
                                            <p:cond delay="0"/>
                                          </p:stCondLst>
                                        </p:cTn>
                                        <p:tgtEl>
                                          <p:spTgt spid="197646"/>
                                        </p:tgtEl>
                                        <p:attrNameLst>
                                          <p:attrName>style.visibility</p:attrName>
                                        </p:attrNameLst>
                                      </p:cBhvr>
                                      <p:to>
                                        <p:strVal val="visible"/>
                                      </p:to>
                                    </p:set>
                                    <p:animEffect transition="in" filter="wipe(right)">
                                      <p:cBhvr>
                                        <p:cTn id="81" dur="500"/>
                                        <p:tgtEl>
                                          <p:spTgt spid="197646"/>
                                        </p:tgtEl>
                                      </p:cBhvr>
                                    </p:animEffect>
                                  </p:childTnLst>
                                </p:cTn>
                              </p:par>
                            </p:childTnLst>
                          </p:cTn>
                        </p:par>
                        <p:par>
                          <p:cTn id="82" fill="hold" nodeType="afterGroup">
                            <p:stCondLst>
                              <p:cond delay="1500"/>
                            </p:stCondLst>
                            <p:childTnLst>
                              <p:par>
                                <p:cTn id="83" presetID="22" presetClass="entr" presetSubtype="1" fill="hold" nodeType="afterEffect">
                                  <p:stCondLst>
                                    <p:cond delay="0"/>
                                  </p:stCondLst>
                                  <p:childTnLst>
                                    <p:set>
                                      <p:cBhvr>
                                        <p:cTn id="84" dur="1" fill="hold">
                                          <p:stCondLst>
                                            <p:cond delay="0"/>
                                          </p:stCondLst>
                                        </p:cTn>
                                        <p:tgtEl>
                                          <p:spTgt spid="197660"/>
                                        </p:tgtEl>
                                        <p:attrNameLst>
                                          <p:attrName>style.visibility</p:attrName>
                                        </p:attrNameLst>
                                      </p:cBhvr>
                                      <p:to>
                                        <p:strVal val="visible"/>
                                      </p:to>
                                    </p:set>
                                    <p:animEffect transition="in" filter="wipe(up)">
                                      <p:cBhvr>
                                        <p:cTn id="85" dur="500"/>
                                        <p:tgtEl>
                                          <p:spTgt spid="197660"/>
                                        </p:tgtEl>
                                      </p:cBhvr>
                                    </p:animEffect>
                                  </p:childTnLst>
                                </p:cTn>
                              </p:par>
                            </p:childTnLst>
                          </p:cTn>
                        </p:par>
                        <p:par>
                          <p:cTn id="86" fill="hold" nodeType="afterGroup">
                            <p:stCondLst>
                              <p:cond delay="2000"/>
                            </p:stCondLst>
                            <p:childTnLst>
                              <p:par>
                                <p:cTn id="87" presetID="22" presetClass="entr" presetSubtype="1" fill="hold" grpId="0" nodeType="afterEffect">
                                  <p:stCondLst>
                                    <p:cond delay="0"/>
                                  </p:stCondLst>
                                  <p:childTnLst>
                                    <p:set>
                                      <p:cBhvr>
                                        <p:cTn id="88" dur="1" fill="hold">
                                          <p:stCondLst>
                                            <p:cond delay="0"/>
                                          </p:stCondLst>
                                        </p:cTn>
                                        <p:tgtEl>
                                          <p:spTgt spid="197654"/>
                                        </p:tgtEl>
                                        <p:attrNameLst>
                                          <p:attrName>style.visibility</p:attrName>
                                        </p:attrNameLst>
                                      </p:cBhvr>
                                      <p:to>
                                        <p:strVal val="visible"/>
                                      </p:to>
                                    </p:set>
                                    <p:animEffect transition="in" filter="wipe(up)">
                                      <p:cBhvr>
                                        <p:cTn id="89" dur="500"/>
                                        <p:tgtEl>
                                          <p:spTgt spid="197654"/>
                                        </p:tgtEl>
                                      </p:cBhvr>
                                    </p:animEffect>
                                  </p:childTnLst>
                                </p:cTn>
                              </p:par>
                            </p:childTnLst>
                          </p:cTn>
                        </p:par>
                        <p:par>
                          <p:cTn id="90" fill="hold" nodeType="afterGroup">
                            <p:stCondLst>
                              <p:cond delay="2500"/>
                            </p:stCondLst>
                            <p:childTnLst>
                              <p:par>
                                <p:cTn id="91" presetID="22" presetClass="entr" presetSubtype="1" fill="hold" nodeType="afterEffect">
                                  <p:stCondLst>
                                    <p:cond delay="0"/>
                                  </p:stCondLst>
                                  <p:childTnLst>
                                    <p:set>
                                      <p:cBhvr>
                                        <p:cTn id="92" dur="1" fill="hold">
                                          <p:stCondLst>
                                            <p:cond delay="0"/>
                                          </p:stCondLst>
                                        </p:cTn>
                                        <p:tgtEl>
                                          <p:spTgt spid="197658"/>
                                        </p:tgtEl>
                                        <p:attrNameLst>
                                          <p:attrName>style.visibility</p:attrName>
                                        </p:attrNameLst>
                                      </p:cBhvr>
                                      <p:to>
                                        <p:strVal val="visible"/>
                                      </p:to>
                                    </p:set>
                                    <p:animEffect transition="in" filter="wipe(up)">
                                      <p:cBhvr>
                                        <p:cTn id="93" dur="500"/>
                                        <p:tgtEl>
                                          <p:spTgt spid="197658"/>
                                        </p:tgtEl>
                                      </p:cBhvr>
                                    </p:animEffect>
                                  </p:childTnLst>
                                </p:cTn>
                              </p:par>
                            </p:childTnLst>
                          </p:cTn>
                        </p:par>
                        <p:par>
                          <p:cTn id="94" fill="hold" nodeType="afterGroup">
                            <p:stCondLst>
                              <p:cond delay="3000"/>
                            </p:stCondLst>
                            <p:childTnLst>
                              <p:par>
                                <p:cTn id="95" presetID="22" presetClass="entr" presetSubtype="1" fill="hold" grpId="0" nodeType="afterEffect">
                                  <p:stCondLst>
                                    <p:cond delay="0"/>
                                  </p:stCondLst>
                                  <p:childTnLst>
                                    <p:set>
                                      <p:cBhvr>
                                        <p:cTn id="96" dur="1" fill="hold">
                                          <p:stCondLst>
                                            <p:cond delay="0"/>
                                          </p:stCondLst>
                                        </p:cTn>
                                        <p:tgtEl>
                                          <p:spTgt spid="197655"/>
                                        </p:tgtEl>
                                        <p:attrNameLst>
                                          <p:attrName>style.visibility</p:attrName>
                                        </p:attrNameLst>
                                      </p:cBhvr>
                                      <p:to>
                                        <p:strVal val="visible"/>
                                      </p:to>
                                    </p:set>
                                    <p:animEffect transition="in" filter="wipe(up)">
                                      <p:cBhvr>
                                        <p:cTn id="97" dur="500"/>
                                        <p:tgtEl>
                                          <p:spTgt spid="197655"/>
                                        </p:tgtEl>
                                      </p:cBhvr>
                                    </p:animEffect>
                                  </p:childTnLst>
                                </p:cTn>
                              </p:par>
                            </p:childTnLst>
                          </p:cTn>
                        </p:par>
                        <p:par>
                          <p:cTn id="98" fill="hold" nodeType="afterGroup">
                            <p:stCondLst>
                              <p:cond delay="3500"/>
                            </p:stCondLst>
                            <p:childTnLst>
                              <p:par>
                                <p:cTn id="99" presetID="22" presetClass="entr" presetSubtype="1" fill="hold" nodeType="afterEffect">
                                  <p:stCondLst>
                                    <p:cond delay="0"/>
                                  </p:stCondLst>
                                  <p:childTnLst>
                                    <p:set>
                                      <p:cBhvr>
                                        <p:cTn id="100" dur="1" fill="hold">
                                          <p:stCondLst>
                                            <p:cond delay="0"/>
                                          </p:stCondLst>
                                        </p:cTn>
                                        <p:tgtEl>
                                          <p:spTgt spid="197656"/>
                                        </p:tgtEl>
                                        <p:attrNameLst>
                                          <p:attrName>style.visibility</p:attrName>
                                        </p:attrNameLst>
                                      </p:cBhvr>
                                      <p:to>
                                        <p:strVal val="visible"/>
                                      </p:to>
                                    </p:set>
                                    <p:animEffect transition="in" filter="wipe(up)">
                                      <p:cBhvr>
                                        <p:cTn id="101" dur="500"/>
                                        <p:tgtEl>
                                          <p:spTgt spid="197656"/>
                                        </p:tgtEl>
                                      </p:cBhvr>
                                    </p:animEffect>
                                  </p:childTnLst>
                                </p:cTn>
                              </p:par>
                            </p:childTnLst>
                          </p:cTn>
                        </p:par>
                        <p:par>
                          <p:cTn id="102" fill="hold" nodeType="afterGroup">
                            <p:stCondLst>
                              <p:cond delay="4000"/>
                            </p:stCondLst>
                            <p:childTnLst>
                              <p:par>
                                <p:cTn id="103" presetID="22" presetClass="entr" presetSubtype="1" fill="hold" nodeType="afterEffect">
                                  <p:stCondLst>
                                    <p:cond delay="0"/>
                                  </p:stCondLst>
                                  <p:childTnLst>
                                    <p:set>
                                      <p:cBhvr>
                                        <p:cTn id="104" dur="1" fill="hold">
                                          <p:stCondLst>
                                            <p:cond delay="0"/>
                                          </p:stCondLst>
                                        </p:cTn>
                                        <p:tgtEl>
                                          <p:spTgt spid="197657"/>
                                        </p:tgtEl>
                                        <p:attrNameLst>
                                          <p:attrName>style.visibility</p:attrName>
                                        </p:attrNameLst>
                                      </p:cBhvr>
                                      <p:to>
                                        <p:strVal val="visible"/>
                                      </p:to>
                                    </p:set>
                                    <p:animEffect transition="in" filter="wipe(up)">
                                      <p:cBhvr>
                                        <p:cTn id="105" dur="500"/>
                                        <p:tgtEl>
                                          <p:spTgt spid="197657"/>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2" presetClass="entr" presetSubtype="2" fill="hold" grpId="0" nodeType="clickEffect">
                                  <p:stCondLst>
                                    <p:cond delay="0"/>
                                  </p:stCondLst>
                                  <p:childTnLst>
                                    <p:set>
                                      <p:cBhvr>
                                        <p:cTn id="109" dur="1" fill="hold">
                                          <p:stCondLst>
                                            <p:cond delay="0"/>
                                          </p:stCondLst>
                                        </p:cTn>
                                        <p:tgtEl>
                                          <p:spTgt spid="197664"/>
                                        </p:tgtEl>
                                        <p:attrNameLst>
                                          <p:attrName>style.visibility</p:attrName>
                                        </p:attrNameLst>
                                      </p:cBhvr>
                                      <p:to>
                                        <p:strVal val="visible"/>
                                      </p:to>
                                    </p:set>
                                    <p:animEffect transition="in" filter="slide(fromRight)">
                                      <p:cBhvr>
                                        <p:cTn id="110" dur="500"/>
                                        <p:tgtEl>
                                          <p:spTgt spid="197664"/>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1" fill="hold" nodeType="clickEffect">
                                  <p:stCondLst>
                                    <p:cond delay="0"/>
                                  </p:stCondLst>
                                  <p:childTnLst>
                                    <p:set>
                                      <p:cBhvr>
                                        <p:cTn id="114" dur="1" fill="hold">
                                          <p:stCondLst>
                                            <p:cond delay="0"/>
                                          </p:stCondLst>
                                        </p:cTn>
                                        <p:tgtEl>
                                          <p:spTgt spid="197662"/>
                                        </p:tgtEl>
                                        <p:attrNameLst>
                                          <p:attrName>style.visibility</p:attrName>
                                        </p:attrNameLst>
                                      </p:cBhvr>
                                      <p:to>
                                        <p:strVal val="visible"/>
                                      </p:to>
                                    </p:set>
                                    <p:animEffect transition="in" filter="wipe(up)">
                                      <p:cBhvr>
                                        <p:cTn id="115" dur="500"/>
                                        <p:tgtEl>
                                          <p:spTgt spid="197662"/>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0" presetClass="path" presetSubtype="0" accel="50000" decel="50000" fill="hold" grpId="1" nodeType="clickEffect">
                                  <p:stCondLst>
                                    <p:cond delay="0"/>
                                  </p:stCondLst>
                                  <p:childTnLst>
                                    <p:animMotion origin="layout" path="M 0 0 L -0.08663 0.1154 " pathEditMode="relative" ptsTypes="AA">
                                      <p:cBhvr>
                                        <p:cTn id="119" dur="2000" fill="hold"/>
                                        <p:tgtEl>
                                          <p:spTgt spid="19766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autoUpdateAnimBg="0"/>
      <p:bldP spid="197638" grpId="0" autoUpdateAnimBg="0"/>
      <p:bldP spid="197639" grpId="0" animBg="1"/>
      <p:bldP spid="197640" grpId="0" animBg="1"/>
      <p:bldP spid="197641" grpId="0" animBg="1"/>
      <p:bldP spid="197643" grpId="0" animBg="1"/>
      <p:bldP spid="197645" grpId="0" animBg="1"/>
      <p:bldP spid="197647" grpId="0" animBg="1"/>
      <p:bldP spid="197654" grpId="0" animBg="1"/>
      <p:bldP spid="197655" grpId="0" animBg="1"/>
      <p:bldP spid="197663" grpId="0" autoUpdateAnimBg="0"/>
      <p:bldP spid="197663" grpId="1"/>
      <p:bldP spid="197664" grpId="0" autoUpdateAnimBg="0"/>
      <p:bldP spid="197664" grpId="1"/>
      <p:bldP spid="19766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1026"/>
          <p:cNvSpPr>
            <a:spLocks noChangeArrowheads="1"/>
          </p:cNvSpPr>
          <p:nvPr/>
        </p:nvSpPr>
        <p:spPr bwMode="auto">
          <a:xfrm>
            <a:off x="838200" y="457200"/>
            <a:ext cx="7611379" cy="82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左子树为空树只需重接它的右子树</a:t>
            </a:r>
          </a:p>
        </p:txBody>
      </p:sp>
      <p:sp>
        <p:nvSpPr>
          <p:cNvPr id="209923" name="Rectangle 1027"/>
          <p:cNvSpPr>
            <a:spLocks noChangeArrowheads="1"/>
          </p:cNvSpPr>
          <p:nvPr/>
        </p:nvSpPr>
        <p:spPr bwMode="auto">
          <a:xfrm>
            <a:off x="1447800" y="1508125"/>
            <a:ext cx="708277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q = p;  p = p-&gt;</a:t>
            </a:r>
            <a:r>
              <a:rPr kumimoji="1" lang="en-US" altLang="zh-CN" sz="4000" b="0" i="0" u="none" strike="noStrike" kern="1200" cap="none" spc="0" normalizeH="0" baseline="0" noProof="0" dirty="0" err="1">
                <a:ln>
                  <a:noFill/>
                </a:ln>
                <a:solidFill>
                  <a:srgbClr val="A50021"/>
                </a:solidFill>
                <a:effectLst/>
                <a:uLnTx/>
                <a:uFillTx/>
                <a:latin typeface="微软雅黑 Light" panose="020B0502040204020203" pitchFamily="34" charset="-122"/>
                <a:ea typeface="微软雅黑 Light" panose="020B0502040204020203" pitchFamily="34" charset="-122"/>
                <a:cs typeface="+mn-cs"/>
              </a:rPr>
              <a:t>rchild</a:t>
            </a:r>
            <a:r>
              <a:rPr kumimoji="1" lang="en-US" altLang="zh-CN" sz="40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free(q);</a:t>
            </a:r>
            <a:endPar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endParaRPr>
          </a:p>
        </p:txBody>
      </p:sp>
      <p:sp>
        <p:nvSpPr>
          <p:cNvPr id="209925" name="Rectangle 1029"/>
          <p:cNvSpPr>
            <a:spLocks noChangeArrowheads="1"/>
          </p:cNvSpPr>
          <p:nvPr/>
        </p:nvSpPr>
        <p:spPr bwMode="auto">
          <a:xfrm>
            <a:off x="2209800" y="3429000"/>
            <a:ext cx="381000" cy="457200"/>
          </a:xfrm>
          <a:prstGeom prst="rect">
            <a:avLst/>
          </a:prstGeom>
          <a:solidFill>
            <a:srgbClr val="CCFFCC"/>
          </a:solidFill>
          <a:ln w="28575">
            <a:solidFill>
              <a:srgbClr val="00808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9926" name="Rectangle 1030"/>
          <p:cNvSpPr>
            <a:spLocks noChangeArrowheads="1"/>
          </p:cNvSpPr>
          <p:nvPr/>
        </p:nvSpPr>
        <p:spPr bwMode="auto">
          <a:xfrm>
            <a:off x="5867400" y="3429000"/>
            <a:ext cx="381000" cy="457200"/>
          </a:xfrm>
          <a:prstGeom prst="rect">
            <a:avLst/>
          </a:prstGeom>
          <a:solidFill>
            <a:srgbClr val="CCFFCC"/>
          </a:solidFill>
          <a:ln w="28575">
            <a:solidFill>
              <a:srgbClr val="00808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9927" name="Rectangle 1031"/>
          <p:cNvSpPr>
            <a:spLocks noChangeArrowheads="1"/>
          </p:cNvSpPr>
          <p:nvPr/>
        </p:nvSpPr>
        <p:spPr bwMode="auto">
          <a:xfrm>
            <a:off x="2590800" y="3429000"/>
            <a:ext cx="762000" cy="457200"/>
          </a:xfrm>
          <a:prstGeom prst="rect">
            <a:avLst/>
          </a:prstGeom>
          <a:solidFill>
            <a:srgbClr val="FFFFCC"/>
          </a:solidFill>
          <a:ln w="28575">
            <a:solidFill>
              <a:srgbClr val="00808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9928" name="Line 1032"/>
          <p:cNvSpPr>
            <a:spLocks noChangeShapeType="1"/>
          </p:cNvSpPr>
          <p:nvPr/>
        </p:nvSpPr>
        <p:spPr bwMode="auto">
          <a:xfrm>
            <a:off x="2971800" y="3429000"/>
            <a:ext cx="0" cy="457200"/>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9929" name="Oval 1033"/>
          <p:cNvSpPr>
            <a:spLocks noChangeArrowheads="1"/>
          </p:cNvSpPr>
          <p:nvPr/>
        </p:nvSpPr>
        <p:spPr bwMode="auto">
          <a:xfrm>
            <a:off x="1219200" y="4267200"/>
            <a:ext cx="533400" cy="533400"/>
          </a:xfrm>
          <a:prstGeom prst="ellipse">
            <a:avLst/>
          </a:prstGeom>
          <a:solidFill>
            <a:srgbClr val="006600"/>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9930" name="Rectangle 1034"/>
          <p:cNvSpPr>
            <a:spLocks noChangeArrowheads="1"/>
          </p:cNvSpPr>
          <p:nvPr/>
        </p:nvSpPr>
        <p:spPr bwMode="auto">
          <a:xfrm>
            <a:off x="5105400" y="3429000"/>
            <a:ext cx="762000" cy="457200"/>
          </a:xfrm>
          <a:prstGeom prst="rect">
            <a:avLst/>
          </a:prstGeom>
          <a:solidFill>
            <a:srgbClr val="FFFFCC"/>
          </a:solidFill>
          <a:ln w="28575">
            <a:solidFill>
              <a:srgbClr val="00808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9931" name="Line 1035"/>
          <p:cNvSpPr>
            <a:spLocks noChangeShapeType="1"/>
          </p:cNvSpPr>
          <p:nvPr/>
        </p:nvSpPr>
        <p:spPr bwMode="auto">
          <a:xfrm>
            <a:off x="5486400" y="3429000"/>
            <a:ext cx="0" cy="457200"/>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9932" name="Oval 1036"/>
          <p:cNvSpPr>
            <a:spLocks noChangeArrowheads="1"/>
          </p:cNvSpPr>
          <p:nvPr/>
        </p:nvSpPr>
        <p:spPr bwMode="auto">
          <a:xfrm>
            <a:off x="1981200" y="5029200"/>
            <a:ext cx="533400" cy="5334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9933" name="Line 1037"/>
          <p:cNvSpPr>
            <a:spLocks noChangeShapeType="1"/>
          </p:cNvSpPr>
          <p:nvPr/>
        </p:nvSpPr>
        <p:spPr bwMode="auto">
          <a:xfrm flipH="1">
            <a:off x="1676400" y="5486400"/>
            <a:ext cx="381000" cy="533400"/>
          </a:xfrm>
          <a:prstGeom prst="line">
            <a:avLst/>
          </a:prstGeom>
          <a:noFill/>
          <a:ln w="28575">
            <a:solidFill>
              <a:srgbClr val="6600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9934" name="Line 1038"/>
          <p:cNvSpPr>
            <a:spLocks noChangeShapeType="1"/>
          </p:cNvSpPr>
          <p:nvPr/>
        </p:nvSpPr>
        <p:spPr bwMode="auto">
          <a:xfrm>
            <a:off x="2438400" y="5486400"/>
            <a:ext cx="228600" cy="533400"/>
          </a:xfrm>
          <a:prstGeom prst="line">
            <a:avLst/>
          </a:prstGeom>
          <a:noFill/>
          <a:ln w="28575">
            <a:solidFill>
              <a:srgbClr val="6600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9935" name="Line 1039"/>
          <p:cNvSpPr>
            <a:spLocks noChangeShapeType="1"/>
          </p:cNvSpPr>
          <p:nvPr/>
        </p:nvSpPr>
        <p:spPr bwMode="auto">
          <a:xfrm>
            <a:off x="1676400" y="4724400"/>
            <a:ext cx="381000" cy="381000"/>
          </a:xfrm>
          <a:prstGeom prst="line">
            <a:avLst/>
          </a:prstGeom>
          <a:noFill/>
          <a:ln w="31750">
            <a:solidFill>
              <a:srgbClr val="0066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9936" name="Line 1040"/>
          <p:cNvSpPr>
            <a:spLocks noChangeShapeType="1"/>
          </p:cNvSpPr>
          <p:nvPr/>
        </p:nvSpPr>
        <p:spPr bwMode="auto">
          <a:xfrm flipH="1">
            <a:off x="1676400" y="3657600"/>
            <a:ext cx="685800" cy="685800"/>
          </a:xfrm>
          <a:prstGeom prst="line">
            <a:avLst/>
          </a:prstGeom>
          <a:noFill/>
          <a:ln w="31750">
            <a:solidFill>
              <a:srgbClr val="0066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9937" name="Oval 1041"/>
          <p:cNvSpPr>
            <a:spLocks noChangeArrowheads="1"/>
          </p:cNvSpPr>
          <p:nvPr/>
        </p:nvSpPr>
        <p:spPr bwMode="auto">
          <a:xfrm>
            <a:off x="6553200" y="4267200"/>
            <a:ext cx="533400" cy="533400"/>
          </a:xfrm>
          <a:prstGeom prst="ellipse">
            <a:avLst/>
          </a:prstGeom>
          <a:solidFill>
            <a:srgbClr val="006600"/>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9938" name="Oval 1042"/>
          <p:cNvSpPr>
            <a:spLocks noChangeArrowheads="1"/>
          </p:cNvSpPr>
          <p:nvPr/>
        </p:nvSpPr>
        <p:spPr bwMode="auto">
          <a:xfrm>
            <a:off x="7315200" y="5029200"/>
            <a:ext cx="533400" cy="5334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9939" name="Line 1043"/>
          <p:cNvSpPr>
            <a:spLocks noChangeShapeType="1"/>
          </p:cNvSpPr>
          <p:nvPr/>
        </p:nvSpPr>
        <p:spPr bwMode="auto">
          <a:xfrm flipH="1">
            <a:off x="7010400" y="5486400"/>
            <a:ext cx="381000" cy="533400"/>
          </a:xfrm>
          <a:prstGeom prst="line">
            <a:avLst/>
          </a:prstGeom>
          <a:noFill/>
          <a:ln w="28575">
            <a:solidFill>
              <a:srgbClr val="6600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9940" name="Line 1044"/>
          <p:cNvSpPr>
            <a:spLocks noChangeShapeType="1"/>
          </p:cNvSpPr>
          <p:nvPr/>
        </p:nvSpPr>
        <p:spPr bwMode="auto">
          <a:xfrm>
            <a:off x="7772400" y="5486400"/>
            <a:ext cx="228600" cy="533400"/>
          </a:xfrm>
          <a:prstGeom prst="line">
            <a:avLst/>
          </a:prstGeom>
          <a:noFill/>
          <a:ln w="28575">
            <a:solidFill>
              <a:srgbClr val="6600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9941" name="Line 1045"/>
          <p:cNvSpPr>
            <a:spLocks noChangeShapeType="1"/>
          </p:cNvSpPr>
          <p:nvPr/>
        </p:nvSpPr>
        <p:spPr bwMode="auto">
          <a:xfrm>
            <a:off x="7010400" y="4724400"/>
            <a:ext cx="381000" cy="381000"/>
          </a:xfrm>
          <a:prstGeom prst="line">
            <a:avLst/>
          </a:prstGeom>
          <a:noFill/>
          <a:ln w="31750">
            <a:solidFill>
              <a:srgbClr val="0066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9942" name="Line 1046"/>
          <p:cNvSpPr>
            <a:spLocks noChangeShapeType="1"/>
          </p:cNvSpPr>
          <p:nvPr/>
        </p:nvSpPr>
        <p:spPr bwMode="auto">
          <a:xfrm>
            <a:off x="6019800" y="3657600"/>
            <a:ext cx="685800" cy="685800"/>
          </a:xfrm>
          <a:prstGeom prst="line">
            <a:avLst/>
          </a:prstGeom>
          <a:noFill/>
          <a:ln w="31750">
            <a:solidFill>
              <a:srgbClr val="0066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9943" name="Line 1047"/>
          <p:cNvSpPr>
            <a:spLocks noChangeShapeType="1"/>
          </p:cNvSpPr>
          <p:nvPr/>
        </p:nvSpPr>
        <p:spPr bwMode="auto">
          <a:xfrm flipH="1">
            <a:off x="2057400" y="3657600"/>
            <a:ext cx="304800" cy="1447800"/>
          </a:xfrm>
          <a:prstGeom prst="line">
            <a:avLst/>
          </a:prstGeom>
          <a:noFill/>
          <a:ln w="41275">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9944" name="Line 1048"/>
          <p:cNvSpPr>
            <a:spLocks noChangeShapeType="1"/>
          </p:cNvSpPr>
          <p:nvPr/>
        </p:nvSpPr>
        <p:spPr bwMode="auto">
          <a:xfrm>
            <a:off x="6019800" y="3657600"/>
            <a:ext cx="1371600" cy="1447800"/>
          </a:xfrm>
          <a:prstGeom prst="line">
            <a:avLst/>
          </a:prstGeom>
          <a:noFill/>
          <a:ln w="41275">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9945" name="Text Box 1049"/>
          <p:cNvSpPr txBox="1">
            <a:spLocks noChangeArrowheads="1"/>
          </p:cNvSpPr>
          <p:nvPr/>
        </p:nvSpPr>
        <p:spPr bwMode="auto">
          <a:xfrm>
            <a:off x="928688" y="3786188"/>
            <a:ext cx="46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8080"/>
                </a:solidFill>
                <a:effectLst/>
                <a:uLnTx/>
                <a:uFillTx/>
                <a:latin typeface="微软雅黑 Light" panose="020B0502040204020203" pitchFamily="34" charset="-122"/>
                <a:ea typeface="微软雅黑 Light" panose="020B0502040204020203" pitchFamily="34" charset="-122"/>
                <a:cs typeface="+mn-cs"/>
              </a:rPr>
              <a:t>p</a:t>
            </a:r>
            <a:endParaRPr kumimoji="1" lang="en-US" altLang="zh-CN" sz="36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9946" name="Text Box 1050"/>
          <p:cNvSpPr txBox="1">
            <a:spLocks noChangeArrowheads="1"/>
          </p:cNvSpPr>
          <p:nvPr/>
        </p:nvSpPr>
        <p:spPr bwMode="auto">
          <a:xfrm>
            <a:off x="7072313" y="3857625"/>
            <a:ext cx="46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8080"/>
                </a:solidFill>
                <a:effectLst/>
                <a:uLnTx/>
                <a:uFillTx/>
                <a:latin typeface="微软雅黑 Light" panose="020B0502040204020203" pitchFamily="34" charset="-122"/>
                <a:ea typeface="微软雅黑 Light" panose="020B0502040204020203" pitchFamily="34" charset="-122"/>
                <a:cs typeface="+mn-cs"/>
              </a:rPr>
              <a:t>p</a:t>
            </a:r>
            <a:endParaRPr kumimoji="1" lang="en-US" altLang="zh-CN" sz="36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9947" name="AutoShape 1051">
            <a:hlinkClick r:id="rId2" action="ppaction://hlinksldjump" highlightClick="1"/>
          </p:cNvPr>
          <p:cNvSpPr>
            <a:spLocks noChangeArrowheads="1"/>
          </p:cNvSpPr>
          <p:nvPr/>
        </p:nvSpPr>
        <p:spPr bwMode="auto">
          <a:xfrm>
            <a:off x="8305800" y="6096000"/>
            <a:ext cx="381000" cy="381000"/>
          </a:xfrm>
          <a:prstGeom prst="actionButtonReturn">
            <a:avLst/>
          </a:prstGeom>
          <a:solidFill>
            <a:schemeClr val="bg2"/>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91306343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9922"/>
                                        </p:tgtEl>
                                        <p:attrNameLst>
                                          <p:attrName>style.visibility</p:attrName>
                                        </p:attrNameLst>
                                      </p:cBhvr>
                                      <p:to>
                                        <p:strVal val="visible"/>
                                      </p:to>
                                    </p:set>
                                    <p:animEffect transition="in" filter="wipe(left)">
                                      <p:cBhvr>
                                        <p:cTn id="7" dur="500"/>
                                        <p:tgtEl>
                                          <p:spTgt spid="2099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209923"/>
                                        </p:tgtEl>
                                        <p:attrNameLst>
                                          <p:attrName>style.visibility</p:attrName>
                                        </p:attrNameLst>
                                      </p:cBhvr>
                                      <p:to>
                                        <p:strVal val="visible"/>
                                      </p:to>
                                    </p:set>
                                    <p:animEffect transition="in" filter="wipe(left)">
                                      <p:cBhvr>
                                        <p:cTn id="12" dur="300"/>
                                        <p:tgtEl>
                                          <p:spTgt spid="2099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9925"/>
                                        </p:tgtEl>
                                        <p:attrNameLst>
                                          <p:attrName>style.visibility</p:attrName>
                                        </p:attrNameLst>
                                      </p:cBhvr>
                                      <p:to>
                                        <p:strVal val="visible"/>
                                      </p:to>
                                    </p:set>
                                    <p:animEffect transition="in" filter="wipe(left)">
                                      <p:cBhvr>
                                        <p:cTn id="17" dur="500"/>
                                        <p:tgtEl>
                                          <p:spTgt spid="209925"/>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209927"/>
                                        </p:tgtEl>
                                        <p:attrNameLst>
                                          <p:attrName>style.visibility</p:attrName>
                                        </p:attrNameLst>
                                      </p:cBhvr>
                                      <p:to>
                                        <p:strVal val="visible"/>
                                      </p:to>
                                    </p:set>
                                    <p:animEffect transition="in" filter="wipe(left)">
                                      <p:cBhvr>
                                        <p:cTn id="21" dur="500"/>
                                        <p:tgtEl>
                                          <p:spTgt spid="209927"/>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209928"/>
                                        </p:tgtEl>
                                        <p:attrNameLst>
                                          <p:attrName>style.visibility</p:attrName>
                                        </p:attrNameLst>
                                      </p:cBhvr>
                                      <p:to>
                                        <p:strVal val="visible"/>
                                      </p:to>
                                    </p:set>
                                    <p:animEffect transition="in" filter="wipe(left)">
                                      <p:cBhvr>
                                        <p:cTn id="25" dur="500"/>
                                        <p:tgtEl>
                                          <p:spTgt spid="209928"/>
                                        </p:tgtEl>
                                      </p:cBhvr>
                                    </p:animEffect>
                                  </p:childTnLst>
                                </p:cTn>
                              </p:par>
                            </p:childTnLst>
                          </p:cTn>
                        </p:par>
                        <p:par>
                          <p:cTn id="26" fill="hold" nodeType="afterGroup">
                            <p:stCondLst>
                              <p:cond delay="1500"/>
                            </p:stCondLst>
                            <p:childTnLst>
                              <p:par>
                                <p:cTn id="27" presetID="22" presetClass="entr" presetSubtype="1" fill="hold" nodeType="afterEffect">
                                  <p:stCondLst>
                                    <p:cond delay="0"/>
                                  </p:stCondLst>
                                  <p:childTnLst>
                                    <p:set>
                                      <p:cBhvr>
                                        <p:cTn id="28" dur="1" fill="hold">
                                          <p:stCondLst>
                                            <p:cond delay="0"/>
                                          </p:stCondLst>
                                        </p:cTn>
                                        <p:tgtEl>
                                          <p:spTgt spid="209936"/>
                                        </p:tgtEl>
                                        <p:attrNameLst>
                                          <p:attrName>style.visibility</p:attrName>
                                        </p:attrNameLst>
                                      </p:cBhvr>
                                      <p:to>
                                        <p:strVal val="visible"/>
                                      </p:to>
                                    </p:set>
                                    <p:animEffect transition="in" filter="wipe(up)">
                                      <p:cBhvr>
                                        <p:cTn id="29" dur="500"/>
                                        <p:tgtEl>
                                          <p:spTgt spid="209936"/>
                                        </p:tgtEl>
                                      </p:cBhvr>
                                    </p:animEffect>
                                  </p:childTnLst>
                                </p:cTn>
                              </p:par>
                            </p:childTnLst>
                          </p:cTn>
                        </p:par>
                        <p:par>
                          <p:cTn id="30" fill="hold" nodeType="afterGroup">
                            <p:stCondLst>
                              <p:cond delay="2000"/>
                            </p:stCondLst>
                            <p:childTnLst>
                              <p:par>
                                <p:cTn id="31" presetID="2" presetClass="entr" presetSubtype="6" fill="hold" grpId="0" nodeType="afterEffect">
                                  <p:stCondLst>
                                    <p:cond delay="0"/>
                                  </p:stCondLst>
                                  <p:childTnLst>
                                    <p:set>
                                      <p:cBhvr>
                                        <p:cTn id="32" dur="1" fill="hold">
                                          <p:stCondLst>
                                            <p:cond delay="0"/>
                                          </p:stCondLst>
                                        </p:cTn>
                                        <p:tgtEl>
                                          <p:spTgt spid="209947"/>
                                        </p:tgtEl>
                                        <p:attrNameLst>
                                          <p:attrName>style.visibility</p:attrName>
                                        </p:attrNameLst>
                                      </p:cBhvr>
                                      <p:to>
                                        <p:strVal val="visible"/>
                                      </p:to>
                                    </p:set>
                                    <p:anim calcmode="lin" valueType="num">
                                      <p:cBhvr additive="base">
                                        <p:cTn id="33" dur="500" fill="hold"/>
                                        <p:tgtEl>
                                          <p:spTgt spid="209947"/>
                                        </p:tgtEl>
                                        <p:attrNameLst>
                                          <p:attrName>ppt_x</p:attrName>
                                        </p:attrNameLst>
                                      </p:cBhvr>
                                      <p:tavLst>
                                        <p:tav tm="0">
                                          <p:val>
                                            <p:strVal val="1+#ppt_w/2"/>
                                          </p:val>
                                        </p:tav>
                                        <p:tav tm="100000">
                                          <p:val>
                                            <p:strVal val="#ppt_x"/>
                                          </p:val>
                                        </p:tav>
                                      </p:tavLst>
                                    </p:anim>
                                    <p:anim calcmode="lin" valueType="num">
                                      <p:cBhvr additive="base">
                                        <p:cTn id="34" dur="500" fill="hold"/>
                                        <p:tgtEl>
                                          <p:spTgt spid="209947"/>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2500"/>
                            </p:stCondLst>
                            <p:childTnLst>
                              <p:par>
                                <p:cTn id="36" presetID="22" presetClass="entr" presetSubtype="1" fill="hold" grpId="0" nodeType="afterEffect">
                                  <p:stCondLst>
                                    <p:cond delay="0"/>
                                  </p:stCondLst>
                                  <p:childTnLst>
                                    <p:set>
                                      <p:cBhvr>
                                        <p:cTn id="37" dur="1" fill="hold">
                                          <p:stCondLst>
                                            <p:cond delay="0"/>
                                          </p:stCondLst>
                                        </p:cTn>
                                        <p:tgtEl>
                                          <p:spTgt spid="209929"/>
                                        </p:tgtEl>
                                        <p:attrNameLst>
                                          <p:attrName>style.visibility</p:attrName>
                                        </p:attrNameLst>
                                      </p:cBhvr>
                                      <p:to>
                                        <p:strVal val="visible"/>
                                      </p:to>
                                    </p:set>
                                    <p:animEffect transition="in" filter="wipe(up)">
                                      <p:cBhvr>
                                        <p:cTn id="38" dur="500"/>
                                        <p:tgtEl>
                                          <p:spTgt spid="209929"/>
                                        </p:tgtEl>
                                      </p:cBhvr>
                                    </p:animEffect>
                                  </p:childTnLst>
                                </p:cTn>
                              </p:par>
                            </p:childTnLst>
                          </p:cTn>
                        </p:par>
                        <p:par>
                          <p:cTn id="39" fill="hold" nodeType="afterGroup">
                            <p:stCondLst>
                              <p:cond delay="3000"/>
                            </p:stCondLst>
                            <p:childTnLst>
                              <p:par>
                                <p:cTn id="40" presetID="22" presetClass="entr" presetSubtype="1" fill="hold" nodeType="afterEffect">
                                  <p:stCondLst>
                                    <p:cond delay="0"/>
                                  </p:stCondLst>
                                  <p:childTnLst>
                                    <p:set>
                                      <p:cBhvr>
                                        <p:cTn id="41" dur="1" fill="hold">
                                          <p:stCondLst>
                                            <p:cond delay="0"/>
                                          </p:stCondLst>
                                        </p:cTn>
                                        <p:tgtEl>
                                          <p:spTgt spid="209935"/>
                                        </p:tgtEl>
                                        <p:attrNameLst>
                                          <p:attrName>style.visibility</p:attrName>
                                        </p:attrNameLst>
                                      </p:cBhvr>
                                      <p:to>
                                        <p:strVal val="visible"/>
                                      </p:to>
                                    </p:set>
                                    <p:animEffect transition="in" filter="wipe(up)">
                                      <p:cBhvr>
                                        <p:cTn id="42" dur="500"/>
                                        <p:tgtEl>
                                          <p:spTgt spid="209935"/>
                                        </p:tgtEl>
                                      </p:cBhvr>
                                    </p:animEffect>
                                  </p:childTnLst>
                                </p:cTn>
                              </p:par>
                            </p:childTnLst>
                          </p:cTn>
                        </p:par>
                        <p:par>
                          <p:cTn id="43" fill="hold" nodeType="afterGroup">
                            <p:stCondLst>
                              <p:cond delay="3500"/>
                            </p:stCondLst>
                            <p:childTnLst>
                              <p:par>
                                <p:cTn id="44" presetID="22" presetClass="entr" presetSubtype="1" fill="hold" grpId="0" nodeType="afterEffect">
                                  <p:stCondLst>
                                    <p:cond delay="0"/>
                                  </p:stCondLst>
                                  <p:childTnLst>
                                    <p:set>
                                      <p:cBhvr>
                                        <p:cTn id="45" dur="1" fill="hold">
                                          <p:stCondLst>
                                            <p:cond delay="0"/>
                                          </p:stCondLst>
                                        </p:cTn>
                                        <p:tgtEl>
                                          <p:spTgt spid="209932"/>
                                        </p:tgtEl>
                                        <p:attrNameLst>
                                          <p:attrName>style.visibility</p:attrName>
                                        </p:attrNameLst>
                                      </p:cBhvr>
                                      <p:to>
                                        <p:strVal val="visible"/>
                                      </p:to>
                                    </p:set>
                                    <p:animEffect transition="in" filter="wipe(up)">
                                      <p:cBhvr>
                                        <p:cTn id="46" dur="500"/>
                                        <p:tgtEl>
                                          <p:spTgt spid="209932"/>
                                        </p:tgtEl>
                                      </p:cBhvr>
                                    </p:animEffect>
                                  </p:childTnLst>
                                </p:cTn>
                              </p:par>
                            </p:childTnLst>
                          </p:cTn>
                        </p:par>
                        <p:par>
                          <p:cTn id="47" fill="hold" nodeType="afterGroup">
                            <p:stCondLst>
                              <p:cond delay="4000"/>
                            </p:stCondLst>
                            <p:childTnLst>
                              <p:par>
                                <p:cTn id="48" presetID="22" presetClass="entr" presetSubtype="1" fill="hold" nodeType="afterEffect">
                                  <p:stCondLst>
                                    <p:cond delay="0"/>
                                  </p:stCondLst>
                                  <p:childTnLst>
                                    <p:set>
                                      <p:cBhvr>
                                        <p:cTn id="49" dur="1" fill="hold">
                                          <p:stCondLst>
                                            <p:cond delay="0"/>
                                          </p:stCondLst>
                                        </p:cTn>
                                        <p:tgtEl>
                                          <p:spTgt spid="209933"/>
                                        </p:tgtEl>
                                        <p:attrNameLst>
                                          <p:attrName>style.visibility</p:attrName>
                                        </p:attrNameLst>
                                      </p:cBhvr>
                                      <p:to>
                                        <p:strVal val="visible"/>
                                      </p:to>
                                    </p:set>
                                    <p:animEffect transition="in" filter="wipe(up)">
                                      <p:cBhvr>
                                        <p:cTn id="50" dur="500"/>
                                        <p:tgtEl>
                                          <p:spTgt spid="209933"/>
                                        </p:tgtEl>
                                      </p:cBhvr>
                                    </p:animEffect>
                                  </p:childTnLst>
                                </p:cTn>
                              </p:par>
                            </p:childTnLst>
                          </p:cTn>
                        </p:par>
                        <p:par>
                          <p:cTn id="51" fill="hold" nodeType="afterGroup">
                            <p:stCondLst>
                              <p:cond delay="4500"/>
                            </p:stCondLst>
                            <p:childTnLst>
                              <p:par>
                                <p:cTn id="52" presetID="22" presetClass="entr" presetSubtype="1" fill="hold" nodeType="afterEffect">
                                  <p:stCondLst>
                                    <p:cond delay="0"/>
                                  </p:stCondLst>
                                  <p:childTnLst>
                                    <p:set>
                                      <p:cBhvr>
                                        <p:cTn id="53" dur="1" fill="hold">
                                          <p:stCondLst>
                                            <p:cond delay="0"/>
                                          </p:stCondLst>
                                        </p:cTn>
                                        <p:tgtEl>
                                          <p:spTgt spid="209934"/>
                                        </p:tgtEl>
                                        <p:attrNameLst>
                                          <p:attrName>style.visibility</p:attrName>
                                        </p:attrNameLst>
                                      </p:cBhvr>
                                      <p:to>
                                        <p:strVal val="visible"/>
                                      </p:to>
                                    </p:set>
                                    <p:animEffect transition="in" filter="wipe(up)">
                                      <p:cBhvr>
                                        <p:cTn id="54" dur="500"/>
                                        <p:tgtEl>
                                          <p:spTgt spid="20993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209945"/>
                                        </p:tgtEl>
                                        <p:attrNameLst>
                                          <p:attrName>style.visibility</p:attrName>
                                        </p:attrNameLst>
                                      </p:cBhvr>
                                      <p:to>
                                        <p:strVal val="visible"/>
                                      </p:to>
                                    </p:set>
                                    <p:animEffect transition="in" filter="slide(fromLeft)">
                                      <p:cBhvr>
                                        <p:cTn id="59" dur="500"/>
                                        <p:tgtEl>
                                          <p:spTgt spid="20994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209943"/>
                                        </p:tgtEl>
                                        <p:attrNameLst>
                                          <p:attrName>style.visibility</p:attrName>
                                        </p:attrNameLst>
                                      </p:cBhvr>
                                      <p:to>
                                        <p:strVal val="visible"/>
                                      </p:to>
                                    </p:set>
                                    <p:animEffect transition="in" filter="wipe(up)">
                                      <p:cBhvr>
                                        <p:cTn id="64" dur="500"/>
                                        <p:tgtEl>
                                          <p:spTgt spid="20994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0" presetClass="path" presetSubtype="0" accel="50000" decel="50000" fill="hold" grpId="1" nodeType="clickEffect">
                                  <p:stCondLst>
                                    <p:cond delay="0"/>
                                  </p:stCondLst>
                                  <p:childTnLst>
                                    <p:animMotion origin="layout" path="M 0 0 L 0.08663 0.12604 " pathEditMode="relative" ptsTypes="AA">
                                      <p:cBhvr>
                                        <p:cTn id="68" dur="2000" fill="hold"/>
                                        <p:tgtEl>
                                          <p:spTgt spid="209945"/>
                                        </p:tgtEl>
                                        <p:attrNameLst>
                                          <p:attrName>ppt_x</p:attrName>
                                          <p:attrName>ppt_y</p:attrName>
                                        </p:attrNameLst>
                                      </p:cBhvr>
                                    </p:animMotion>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2" fill="hold" grpId="0" nodeType="clickEffect">
                                  <p:stCondLst>
                                    <p:cond delay="0"/>
                                  </p:stCondLst>
                                  <p:childTnLst>
                                    <p:set>
                                      <p:cBhvr>
                                        <p:cTn id="72" dur="1" fill="hold">
                                          <p:stCondLst>
                                            <p:cond delay="0"/>
                                          </p:stCondLst>
                                        </p:cTn>
                                        <p:tgtEl>
                                          <p:spTgt spid="209926"/>
                                        </p:tgtEl>
                                        <p:attrNameLst>
                                          <p:attrName>style.visibility</p:attrName>
                                        </p:attrNameLst>
                                      </p:cBhvr>
                                      <p:to>
                                        <p:strVal val="visible"/>
                                      </p:to>
                                    </p:set>
                                    <p:animEffect transition="in" filter="wipe(right)">
                                      <p:cBhvr>
                                        <p:cTn id="73" dur="500"/>
                                        <p:tgtEl>
                                          <p:spTgt spid="209926"/>
                                        </p:tgtEl>
                                      </p:cBhvr>
                                    </p:animEffect>
                                  </p:childTnLst>
                                </p:cTn>
                              </p:par>
                            </p:childTnLst>
                          </p:cTn>
                        </p:par>
                        <p:par>
                          <p:cTn id="74" fill="hold" nodeType="afterGroup">
                            <p:stCondLst>
                              <p:cond delay="500"/>
                            </p:stCondLst>
                            <p:childTnLst>
                              <p:par>
                                <p:cTn id="75" presetID="22" presetClass="entr" presetSubtype="2" fill="hold" grpId="0" nodeType="afterEffect">
                                  <p:stCondLst>
                                    <p:cond delay="0"/>
                                  </p:stCondLst>
                                  <p:childTnLst>
                                    <p:set>
                                      <p:cBhvr>
                                        <p:cTn id="76" dur="1" fill="hold">
                                          <p:stCondLst>
                                            <p:cond delay="0"/>
                                          </p:stCondLst>
                                        </p:cTn>
                                        <p:tgtEl>
                                          <p:spTgt spid="209930"/>
                                        </p:tgtEl>
                                        <p:attrNameLst>
                                          <p:attrName>style.visibility</p:attrName>
                                        </p:attrNameLst>
                                      </p:cBhvr>
                                      <p:to>
                                        <p:strVal val="visible"/>
                                      </p:to>
                                    </p:set>
                                    <p:animEffect transition="in" filter="wipe(right)">
                                      <p:cBhvr>
                                        <p:cTn id="77" dur="500"/>
                                        <p:tgtEl>
                                          <p:spTgt spid="209930"/>
                                        </p:tgtEl>
                                      </p:cBhvr>
                                    </p:animEffect>
                                  </p:childTnLst>
                                </p:cTn>
                              </p:par>
                            </p:childTnLst>
                          </p:cTn>
                        </p:par>
                        <p:par>
                          <p:cTn id="78" fill="hold" nodeType="afterGroup">
                            <p:stCondLst>
                              <p:cond delay="1000"/>
                            </p:stCondLst>
                            <p:childTnLst>
                              <p:par>
                                <p:cTn id="79" presetID="22" presetClass="entr" presetSubtype="2" fill="hold" nodeType="afterEffect">
                                  <p:stCondLst>
                                    <p:cond delay="0"/>
                                  </p:stCondLst>
                                  <p:childTnLst>
                                    <p:set>
                                      <p:cBhvr>
                                        <p:cTn id="80" dur="1" fill="hold">
                                          <p:stCondLst>
                                            <p:cond delay="0"/>
                                          </p:stCondLst>
                                        </p:cTn>
                                        <p:tgtEl>
                                          <p:spTgt spid="209931"/>
                                        </p:tgtEl>
                                        <p:attrNameLst>
                                          <p:attrName>style.visibility</p:attrName>
                                        </p:attrNameLst>
                                      </p:cBhvr>
                                      <p:to>
                                        <p:strVal val="visible"/>
                                      </p:to>
                                    </p:set>
                                    <p:animEffect transition="in" filter="wipe(right)">
                                      <p:cBhvr>
                                        <p:cTn id="81" dur="500"/>
                                        <p:tgtEl>
                                          <p:spTgt spid="209931"/>
                                        </p:tgtEl>
                                      </p:cBhvr>
                                    </p:animEffect>
                                  </p:childTnLst>
                                </p:cTn>
                              </p:par>
                            </p:childTnLst>
                          </p:cTn>
                        </p:par>
                        <p:par>
                          <p:cTn id="82" fill="hold" nodeType="afterGroup">
                            <p:stCondLst>
                              <p:cond delay="1500"/>
                            </p:stCondLst>
                            <p:childTnLst>
                              <p:par>
                                <p:cTn id="83" presetID="22" presetClass="entr" presetSubtype="1" fill="hold" nodeType="afterEffect">
                                  <p:stCondLst>
                                    <p:cond delay="0"/>
                                  </p:stCondLst>
                                  <p:childTnLst>
                                    <p:set>
                                      <p:cBhvr>
                                        <p:cTn id="84" dur="1" fill="hold">
                                          <p:stCondLst>
                                            <p:cond delay="0"/>
                                          </p:stCondLst>
                                        </p:cTn>
                                        <p:tgtEl>
                                          <p:spTgt spid="209942"/>
                                        </p:tgtEl>
                                        <p:attrNameLst>
                                          <p:attrName>style.visibility</p:attrName>
                                        </p:attrNameLst>
                                      </p:cBhvr>
                                      <p:to>
                                        <p:strVal val="visible"/>
                                      </p:to>
                                    </p:set>
                                    <p:animEffect transition="in" filter="wipe(up)">
                                      <p:cBhvr>
                                        <p:cTn id="85" dur="500"/>
                                        <p:tgtEl>
                                          <p:spTgt spid="209942"/>
                                        </p:tgtEl>
                                      </p:cBhvr>
                                    </p:animEffect>
                                  </p:childTnLst>
                                </p:cTn>
                              </p:par>
                            </p:childTnLst>
                          </p:cTn>
                        </p:par>
                        <p:par>
                          <p:cTn id="86" fill="hold" nodeType="afterGroup">
                            <p:stCondLst>
                              <p:cond delay="2000"/>
                            </p:stCondLst>
                            <p:childTnLst>
                              <p:par>
                                <p:cTn id="87" presetID="22" presetClass="entr" presetSubtype="1" fill="hold" grpId="0" nodeType="afterEffect">
                                  <p:stCondLst>
                                    <p:cond delay="0"/>
                                  </p:stCondLst>
                                  <p:childTnLst>
                                    <p:set>
                                      <p:cBhvr>
                                        <p:cTn id="88" dur="1" fill="hold">
                                          <p:stCondLst>
                                            <p:cond delay="0"/>
                                          </p:stCondLst>
                                        </p:cTn>
                                        <p:tgtEl>
                                          <p:spTgt spid="209937"/>
                                        </p:tgtEl>
                                        <p:attrNameLst>
                                          <p:attrName>style.visibility</p:attrName>
                                        </p:attrNameLst>
                                      </p:cBhvr>
                                      <p:to>
                                        <p:strVal val="visible"/>
                                      </p:to>
                                    </p:set>
                                    <p:animEffect transition="in" filter="wipe(up)">
                                      <p:cBhvr>
                                        <p:cTn id="89" dur="500"/>
                                        <p:tgtEl>
                                          <p:spTgt spid="209937"/>
                                        </p:tgtEl>
                                      </p:cBhvr>
                                    </p:animEffect>
                                  </p:childTnLst>
                                </p:cTn>
                              </p:par>
                            </p:childTnLst>
                          </p:cTn>
                        </p:par>
                        <p:par>
                          <p:cTn id="90" fill="hold" nodeType="afterGroup">
                            <p:stCondLst>
                              <p:cond delay="2500"/>
                            </p:stCondLst>
                            <p:childTnLst>
                              <p:par>
                                <p:cTn id="91" presetID="22" presetClass="entr" presetSubtype="1" fill="hold" nodeType="afterEffect">
                                  <p:stCondLst>
                                    <p:cond delay="0"/>
                                  </p:stCondLst>
                                  <p:childTnLst>
                                    <p:set>
                                      <p:cBhvr>
                                        <p:cTn id="92" dur="1" fill="hold">
                                          <p:stCondLst>
                                            <p:cond delay="0"/>
                                          </p:stCondLst>
                                        </p:cTn>
                                        <p:tgtEl>
                                          <p:spTgt spid="209941"/>
                                        </p:tgtEl>
                                        <p:attrNameLst>
                                          <p:attrName>style.visibility</p:attrName>
                                        </p:attrNameLst>
                                      </p:cBhvr>
                                      <p:to>
                                        <p:strVal val="visible"/>
                                      </p:to>
                                    </p:set>
                                    <p:animEffect transition="in" filter="wipe(up)">
                                      <p:cBhvr>
                                        <p:cTn id="93" dur="500"/>
                                        <p:tgtEl>
                                          <p:spTgt spid="209941"/>
                                        </p:tgtEl>
                                      </p:cBhvr>
                                    </p:animEffect>
                                  </p:childTnLst>
                                </p:cTn>
                              </p:par>
                            </p:childTnLst>
                          </p:cTn>
                        </p:par>
                        <p:par>
                          <p:cTn id="94" fill="hold" nodeType="afterGroup">
                            <p:stCondLst>
                              <p:cond delay="3000"/>
                            </p:stCondLst>
                            <p:childTnLst>
                              <p:par>
                                <p:cTn id="95" presetID="22" presetClass="entr" presetSubtype="1" fill="hold" grpId="0" nodeType="afterEffect">
                                  <p:stCondLst>
                                    <p:cond delay="0"/>
                                  </p:stCondLst>
                                  <p:childTnLst>
                                    <p:set>
                                      <p:cBhvr>
                                        <p:cTn id="96" dur="1" fill="hold">
                                          <p:stCondLst>
                                            <p:cond delay="0"/>
                                          </p:stCondLst>
                                        </p:cTn>
                                        <p:tgtEl>
                                          <p:spTgt spid="209938"/>
                                        </p:tgtEl>
                                        <p:attrNameLst>
                                          <p:attrName>style.visibility</p:attrName>
                                        </p:attrNameLst>
                                      </p:cBhvr>
                                      <p:to>
                                        <p:strVal val="visible"/>
                                      </p:to>
                                    </p:set>
                                    <p:animEffect transition="in" filter="wipe(up)">
                                      <p:cBhvr>
                                        <p:cTn id="97" dur="500"/>
                                        <p:tgtEl>
                                          <p:spTgt spid="209938"/>
                                        </p:tgtEl>
                                      </p:cBhvr>
                                    </p:animEffect>
                                  </p:childTnLst>
                                </p:cTn>
                              </p:par>
                            </p:childTnLst>
                          </p:cTn>
                        </p:par>
                        <p:par>
                          <p:cTn id="98" fill="hold" nodeType="afterGroup">
                            <p:stCondLst>
                              <p:cond delay="3500"/>
                            </p:stCondLst>
                            <p:childTnLst>
                              <p:par>
                                <p:cTn id="99" presetID="22" presetClass="entr" presetSubtype="1" fill="hold" nodeType="afterEffect">
                                  <p:stCondLst>
                                    <p:cond delay="0"/>
                                  </p:stCondLst>
                                  <p:childTnLst>
                                    <p:set>
                                      <p:cBhvr>
                                        <p:cTn id="100" dur="1" fill="hold">
                                          <p:stCondLst>
                                            <p:cond delay="0"/>
                                          </p:stCondLst>
                                        </p:cTn>
                                        <p:tgtEl>
                                          <p:spTgt spid="209939"/>
                                        </p:tgtEl>
                                        <p:attrNameLst>
                                          <p:attrName>style.visibility</p:attrName>
                                        </p:attrNameLst>
                                      </p:cBhvr>
                                      <p:to>
                                        <p:strVal val="visible"/>
                                      </p:to>
                                    </p:set>
                                    <p:animEffect transition="in" filter="wipe(up)">
                                      <p:cBhvr>
                                        <p:cTn id="101" dur="500"/>
                                        <p:tgtEl>
                                          <p:spTgt spid="209939"/>
                                        </p:tgtEl>
                                      </p:cBhvr>
                                    </p:animEffect>
                                  </p:childTnLst>
                                </p:cTn>
                              </p:par>
                            </p:childTnLst>
                          </p:cTn>
                        </p:par>
                        <p:par>
                          <p:cTn id="102" fill="hold" nodeType="afterGroup">
                            <p:stCondLst>
                              <p:cond delay="4000"/>
                            </p:stCondLst>
                            <p:childTnLst>
                              <p:par>
                                <p:cTn id="103" presetID="22" presetClass="entr" presetSubtype="1" fill="hold" nodeType="afterEffect">
                                  <p:stCondLst>
                                    <p:cond delay="0"/>
                                  </p:stCondLst>
                                  <p:childTnLst>
                                    <p:set>
                                      <p:cBhvr>
                                        <p:cTn id="104" dur="1" fill="hold">
                                          <p:stCondLst>
                                            <p:cond delay="0"/>
                                          </p:stCondLst>
                                        </p:cTn>
                                        <p:tgtEl>
                                          <p:spTgt spid="209940"/>
                                        </p:tgtEl>
                                        <p:attrNameLst>
                                          <p:attrName>style.visibility</p:attrName>
                                        </p:attrNameLst>
                                      </p:cBhvr>
                                      <p:to>
                                        <p:strVal val="visible"/>
                                      </p:to>
                                    </p:set>
                                    <p:animEffect transition="in" filter="wipe(up)">
                                      <p:cBhvr>
                                        <p:cTn id="105" dur="500"/>
                                        <p:tgtEl>
                                          <p:spTgt spid="209940"/>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2" presetClass="entr" presetSubtype="2" fill="hold" grpId="0" nodeType="clickEffect">
                                  <p:stCondLst>
                                    <p:cond delay="0"/>
                                  </p:stCondLst>
                                  <p:childTnLst>
                                    <p:set>
                                      <p:cBhvr>
                                        <p:cTn id="109" dur="1" fill="hold">
                                          <p:stCondLst>
                                            <p:cond delay="0"/>
                                          </p:stCondLst>
                                        </p:cTn>
                                        <p:tgtEl>
                                          <p:spTgt spid="209946"/>
                                        </p:tgtEl>
                                        <p:attrNameLst>
                                          <p:attrName>style.visibility</p:attrName>
                                        </p:attrNameLst>
                                      </p:cBhvr>
                                      <p:to>
                                        <p:strVal val="visible"/>
                                      </p:to>
                                    </p:set>
                                    <p:animEffect transition="in" filter="slide(fromRight)">
                                      <p:cBhvr>
                                        <p:cTn id="110" dur="500"/>
                                        <p:tgtEl>
                                          <p:spTgt spid="209946"/>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1" fill="hold" nodeType="clickEffect">
                                  <p:stCondLst>
                                    <p:cond delay="0"/>
                                  </p:stCondLst>
                                  <p:childTnLst>
                                    <p:set>
                                      <p:cBhvr>
                                        <p:cTn id="114" dur="1" fill="hold">
                                          <p:stCondLst>
                                            <p:cond delay="0"/>
                                          </p:stCondLst>
                                        </p:cTn>
                                        <p:tgtEl>
                                          <p:spTgt spid="209944"/>
                                        </p:tgtEl>
                                        <p:attrNameLst>
                                          <p:attrName>style.visibility</p:attrName>
                                        </p:attrNameLst>
                                      </p:cBhvr>
                                      <p:to>
                                        <p:strVal val="visible"/>
                                      </p:to>
                                    </p:set>
                                    <p:animEffect transition="in" filter="wipe(up)">
                                      <p:cBhvr>
                                        <p:cTn id="115" dur="500"/>
                                        <p:tgtEl>
                                          <p:spTgt spid="209944"/>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0" presetClass="path" presetSubtype="0" accel="50000" decel="50000" fill="hold" grpId="1" nodeType="clickEffect">
                                  <p:stCondLst>
                                    <p:cond delay="0"/>
                                  </p:stCondLst>
                                  <p:childTnLst>
                                    <p:animMotion origin="layout" path="M 0 0 L 0.06302 0.08395 " pathEditMode="relative" ptsTypes="AA">
                                      <p:cBhvr>
                                        <p:cTn id="119" dur="2000" fill="hold"/>
                                        <p:tgtEl>
                                          <p:spTgt spid="20994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autoUpdateAnimBg="0"/>
      <p:bldP spid="209923" grpId="0" autoUpdateAnimBg="0"/>
      <p:bldP spid="209925" grpId="0" animBg="1"/>
      <p:bldP spid="209926" grpId="0" animBg="1"/>
      <p:bldP spid="209927" grpId="0" animBg="1"/>
      <p:bldP spid="209929" grpId="0" animBg="1"/>
      <p:bldP spid="209930" grpId="0" animBg="1"/>
      <p:bldP spid="209932" grpId="0" animBg="1"/>
      <p:bldP spid="209937" grpId="0" animBg="1"/>
      <p:bldP spid="209938" grpId="0" animBg="1"/>
      <p:bldP spid="209945" grpId="0" autoUpdateAnimBg="0"/>
      <p:bldP spid="209945" grpId="1"/>
      <p:bldP spid="209946" grpId="0" autoUpdateAnimBg="0"/>
      <p:bldP spid="209946" grpId="1"/>
      <p:bldP spid="20994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381000" y="885825"/>
            <a:ext cx="8906349" cy="2645148"/>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q = p;  s = p-&gt;</a:t>
            </a:r>
            <a:r>
              <a:rPr kumimoji="1" lang="en-US" altLang="zh-CN" sz="3600" b="0" i="0" u="none" strike="noStrike" kern="1200" cap="none" spc="0" normalizeH="0" baseline="0" noProof="0" dirty="0" err="1">
                <a:ln>
                  <a:noFill/>
                </a:ln>
                <a:solidFill>
                  <a:srgbClr val="A50021"/>
                </a:solidFill>
                <a:effectLst/>
                <a:uLnTx/>
                <a:uFillTx/>
                <a:latin typeface="微软雅黑 Light" panose="020B0502040204020203" pitchFamily="34" charset="-122"/>
                <a:ea typeface="微软雅黑 Light" panose="020B0502040204020203" pitchFamily="34" charset="-122"/>
                <a:cs typeface="+mn-cs"/>
              </a:rPr>
              <a:t>lchild</a:t>
            </a:r>
            <a:r>
              <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6600"/>
                </a:solidFill>
                <a:effectLst>
                  <a:outerShdw blurRad="38100" dist="38100" dir="2700000" algn="tl">
                    <a:srgbClr val="000000">
                      <a:alpha val="43137"/>
                    </a:srgbClr>
                  </a:outerShdw>
                </a:effectLst>
                <a:uLnTx/>
                <a:uFillTx/>
                <a:latin typeface="微软雅黑 Light" panose="020B0502040204020203" pitchFamily="34" charset="-122"/>
                <a:ea typeface="微软雅黑 Light" panose="020B0502040204020203" pitchFamily="34" charset="-122"/>
                <a:cs typeface="+mn-cs"/>
              </a:rPr>
              <a:t>// </a:t>
            </a:r>
            <a:r>
              <a:rPr kumimoji="1" lang="zh-CN" altLang="en-US" sz="2800" b="1" i="0" u="none" strike="noStrike" kern="1200" cap="none" spc="0" normalizeH="0" baseline="0" noProof="0" dirty="0">
                <a:ln>
                  <a:noFill/>
                </a:ln>
                <a:solidFill>
                  <a:srgbClr val="006600"/>
                </a:solidFill>
                <a:effectLst>
                  <a:outerShdw blurRad="38100" dist="38100" dir="2700000" algn="tl">
                    <a:srgbClr val="000000">
                      <a:alpha val="43137"/>
                    </a:srgbClr>
                  </a:outerShdw>
                </a:effectLst>
                <a:uLnTx/>
                <a:uFillTx/>
                <a:latin typeface="微软雅黑 Light" panose="020B0502040204020203" pitchFamily="34" charset="-122"/>
                <a:ea typeface="微软雅黑 Light" panose="020B0502040204020203" pitchFamily="34" charset="-122"/>
                <a:cs typeface="+mn-cs"/>
              </a:rPr>
              <a:t>转左，然后向右走向尽头，</a:t>
            </a:r>
            <a:r>
              <a:rPr kumimoji="1" lang="en-US" altLang="zh-CN" sz="2800" b="1" i="0" u="none" strike="noStrike" kern="1200" cap="none" spc="0" normalizeH="0" baseline="0" noProof="0" dirty="0">
                <a:ln>
                  <a:noFill/>
                </a:ln>
                <a:solidFill>
                  <a:srgbClr val="006600"/>
                </a:solidFill>
                <a:effectLst>
                  <a:outerShdw blurRad="38100" dist="38100" dir="2700000" algn="tl">
                    <a:srgbClr val="000000">
                      <a:alpha val="43137"/>
                    </a:srgbClr>
                  </a:outerShdw>
                </a:effectLst>
                <a:uLnTx/>
                <a:uFillTx/>
                <a:latin typeface="微软雅黑 Light" panose="020B0502040204020203" pitchFamily="34" charset="-122"/>
                <a:ea typeface="微软雅黑 Light" panose="020B0502040204020203" pitchFamily="34" charset="-122"/>
                <a:cs typeface="+mn-cs"/>
              </a:rPr>
              <a:t>s </a:t>
            </a:r>
            <a:r>
              <a:rPr kumimoji="1" lang="zh-CN" altLang="en-US" sz="2800" b="1" i="0" u="none" strike="noStrike" kern="1200" cap="none" spc="0" normalizeH="0" baseline="0" noProof="0" dirty="0">
                <a:ln>
                  <a:noFill/>
                </a:ln>
                <a:solidFill>
                  <a:srgbClr val="006600"/>
                </a:solidFill>
                <a:effectLst>
                  <a:outerShdw blurRad="38100" dist="38100" dir="2700000" algn="tl">
                    <a:srgbClr val="000000">
                      <a:alpha val="43137"/>
                    </a:srgbClr>
                  </a:outerShdw>
                </a:effectLst>
                <a:uLnTx/>
                <a:uFillTx/>
                <a:latin typeface="微软雅黑 Light" panose="020B0502040204020203" pitchFamily="34" charset="-122"/>
                <a:ea typeface="微软雅黑 Light" panose="020B0502040204020203" pitchFamily="34" charset="-122"/>
                <a:cs typeface="+mn-cs"/>
              </a:rPr>
              <a:t>指向被删结点的前驱</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while </a:t>
            </a:r>
            <a:r>
              <a:rPr kumimoji="1" lang="en-US" altLang="zh-CN" sz="3600" b="0"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(s-&gt;</a:t>
            </a:r>
            <a:r>
              <a:rPr kumimoji="1" lang="en-US" altLang="zh-CN" sz="3600" b="0" i="0" u="none" strike="noStrike" kern="1200" cap="none" spc="0" normalizeH="0" baseline="0" noProof="0" dirty="0" err="1">
                <a:ln>
                  <a:noFill/>
                </a:ln>
                <a:solidFill>
                  <a:srgbClr val="FF00FF"/>
                </a:solidFill>
                <a:effectLst/>
                <a:uLnTx/>
                <a:uFillTx/>
                <a:latin typeface="微软雅黑 Light" panose="020B0502040204020203" pitchFamily="34" charset="-122"/>
                <a:ea typeface="微软雅黑 Light" panose="020B0502040204020203" pitchFamily="34" charset="-122"/>
                <a:cs typeface="+mn-cs"/>
              </a:rPr>
              <a:t>rchild</a:t>
            </a:r>
            <a:r>
              <a:rPr kumimoji="1" lang="en-US" altLang="zh-CN" sz="3600" b="0"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36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a:t>
            </a:r>
            <a:r>
              <a:rPr kumimoji="1" lang="en-US" altLang="zh-CN" sz="3600" b="0"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 q = s; s = s-&gt;</a:t>
            </a:r>
            <a:r>
              <a:rPr kumimoji="1" lang="en-US" altLang="zh-CN" sz="3600" b="0" i="0" u="none" strike="noStrike" kern="1200" cap="none" spc="0" normalizeH="0" baseline="0" noProof="0" dirty="0" err="1">
                <a:ln>
                  <a:noFill/>
                </a:ln>
                <a:solidFill>
                  <a:srgbClr val="FF00FF"/>
                </a:solidFill>
                <a:effectLst/>
                <a:uLnTx/>
                <a:uFillTx/>
                <a:latin typeface="微软雅黑 Light" panose="020B0502040204020203" pitchFamily="34" charset="-122"/>
                <a:ea typeface="微软雅黑 Light" panose="020B0502040204020203" pitchFamily="34" charset="-122"/>
                <a:cs typeface="+mn-cs"/>
              </a:rPr>
              <a:t>rchild</a:t>
            </a:r>
            <a:r>
              <a:rPr kumimoji="1" lang="en-US" altLang="zh-CN" sz="3600" b="0"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36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a:t>
            </a:r>
            <a:endParaRPr kumimoji="1" lang="en-US" altLang="zh-CN" sz="3600" b="1"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endParaRPr kumimoji="1" lang="zh-CN" altLang="en-US" sz="3600" b="1" i="0" u="none" strike="noStrike" kern="1200" cap="none" spc="0" normalizeH="0" baseline="0" noProof="0" dirty="0">
              <a:ln>
                <a:noFill/>
              </a:ln>
              <a:solidFill>
                <a:srgbClr val="006600"/>
              </a:solidFill>
              <a:effectLst>
                <a:outerShdw blurRad="38100" dist="38100" dir="2700000" algn="tl">
                  <a:srgbClr val="000000">
                    <a:alpha val="43137"/>
                  </a:srgbClr>
                </a:outerShdw>
              </a:effectLst>
              <a:uLnTx/>
              <a:uFillTx/>
              <a:latin typeface="微软雅黑 Light" panose="020B0502040204020203" pitchFamily="34" charset="-122"/>
              <a:ea typeface="微软雅黑 Light" panose="020B0502040204020203" pitchFamily="34" charset="-122"/>
              <a:cs typeface="+mn-cs"/>
            </a:endParaRPr>
          </a:p>
        </p:txBody>
      </p:sp>
      <p:sp>
        <p:nvSpPr>
          <p:cNvPr id="81924" name="Rectangle 4"/>
          <p:cNvSpPr>
            <a:spLocks noChangeArrowheads="1"/>
          </p:cNvSpPr>
          <p:nvPr/>
        </p:nvSpPr>
        <p:spPr bwMode="auto">
          <a:xfrm>
            <a:off x="1143000" y="304800"/>
            <a:ext cx="39180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左右子树均不空</a:t>
            </a:r>
          </a:p>
        </p:txBody>
      </p:sp>
      <p:sp>
        <p:nvSpPr>
          <p:cNvPr id="81925" name="Rectangle 5"/>
          <p:cNvSpPr>
            <a:spLocks noChangeArrowheads="1"/>
          </p:cNvSpPr>
          <p:nvPr/>
        </p:nvSpPr>
        <p:spPr bwMode="auto">
          <a:xfrm>
            <a:off x="381000" y="3048000"/>
            <a:ext cx="8749190" cy="3554819"/>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p-&gt;data = s-&gt;data;</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if</a:t>
            </a:r>
            <a:r>
              <a:rPr kumimoji="1" lang="en-US" altLang="zh-CN" sz="3600" b="0"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 (q </a:t>
            </a:r>
            <a:r>
              <a:rPr kumimoji="1" lang="en-US" altLang="zh-CN" sz="36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a:t>
            </a:r>
            <a:r>
              <a:rPr kumimoji="1" lang="en-US" altLang="zh-CN" sz="3600" b="0"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 p )  q-&gt;</a:t>
            </a:r>
            <a:r>
              <a:rPr kumimoji="1" lang="en-US" altLang="zh-CN" sz="3600" b="0" i="0" u="none" strike="noStrike" kern="1200" cap="none" spc="0" normalizeH="0" baseline="0" noProof="0" dirty="0" err="1">
                <a:ln>
                  <a:noFill/>
                </a:ln>
                <a:solidFill>
                  <a:srgbClr val="FF00FF"/>
                </a:solidFill>
                <a:effectLst/>
                <a:uLnTx/>
                <a:uFillTx/>
                <a:latin typeface="微软雅黑 Light" panose="020B0502040204020203" pitchFamily="34" charset="-122"/>
                <a:ea typeface="微软雅黑 Light" panose="020B0502040204020203" pitchFamily="34" charset="-122"/>
                <a:cs typeface="+mn-cs"/>
              </a:rPr>
              <a:t>rchild</a:t>
            </a:r>
            <a:r>
              <a:rPr kumimoji="1" lang="en-US" altLang="zh-CN" sz="3600" b="0"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 = s-&gt;</a:t>
            </a:r>
            <a:r>
              <a:rPr kumimoji="1" lang="en-US" altLang="zh-CN" sz="3600" b="0" i="0" u="none" strike="noStrike" kern="1200" cap="none" spc="0" normalizeH="0" baseline="0" noProof="0" dirty="0" err="1">
                <a:ln>
                  <a:noFill/>
                </a:ln>
                <a:solidFill>
                  <a:srgbClr val="FF00FF"/>
                </a:solidFill>
                <a:effectLst/>
                <a:uLnTx/>
                <a:uFillTx/>
                <a:latin typeface="微软雅黑 Light" panose="020B0502040204020203" pitchFamily="34" charset="-122"/>
                <a:ea typeface="微软雅黑 Light" panose="020B0502040204020203" pitchFamily="34" charset="-122"/>
                <a:cs typeface="+mn-cs"/>
              </a:rPr>
              <a:t>lchild</a:t>
            </a:r>
            <a:r>
              <a:rPr kumimoji="1" lang="en-US" altLang="zh-CN" sz="3600" b="0"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else</a:t>
            </a:r>
            <a:r>
              <a:rPr kumimoji="1" lang="en-US" altLang="zh-CN" sz="3600" b="0"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  q-&gt;</a:t>
            </a:r>
            <a:r>
              <a:rPr kumimoji="1" lang="en-US" altLang="zh-CN" sz="3600" b="0" i="0" u="none" strike="noStrike" kern="1200" cap="none" spc="0" normalizeH="0" baseline="0" noProof="0" dirty="0" err="1">
                <a:ln>
                  <a:noFill/>
                </a:ln>
                <a:solidFill>
                  <a:srgbClr val="FF00FF"/>
                </a:solidFill>
                <a:effectLst/>
                <a:uLnTx/>
                <a:uFillTx/>
                <a:latin typeface="微软雅黑 Light" panose="020B0502040204020203" pitchFamily="34" charset="-122"/>
                <a:ea typeface="微软雅黑 Light" panose="020B0502040204020203" pitchFamily="34" charset="-122"/>
                <a:cs typeface="+mn-cs"/>
              </a:rPr>
              <a:t>lchild</a:t>
            </a:r>
            <a:r>
              <a:rPr kumimoji="1" lang="en-US" altLang="zh-CN" sz="3600" b="0"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 = s-&gt;</a:t>
            </a:r>
            <a:r>
              <a:rPr kumimoji="1" lang="en-US" altLang="zh-CN" sz="3600" b="0" i="0" u="none" strike="noStrike" kern="1200" cap="none" spc="0" normalizeH="0" baseline="0" noProof="0" dirty="0" err="1">
                <a:ln>
                  <a:noFill/>
                </a:ln>
                <a:solidFill>
                  <a:srgbClr val="FF00FF"/>
                </a:solidFill>
                <a:effectLst/>
                <a:uLnTx/>
                <a:uFillTx/>
                <a:latin typeface="微软雅黑 Light" panose="020B0502040204020203" pitchFamily="34" charset="-122"/>
                <a:ea typeface="微软雅黑 Light" panose="020B0502040204020203" pitchFamily="34" charset="-122"/>
                <a:cs typeface="+mn-cs"/>
              </a:rPr>
              <a:t>lchild</a:t>
            </a:r>
            <a:r>
              <a:rPr kumimoji="1" lang="en-US" altLang="zh-CN" sz="3600" b="0"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1" i="0" u="none" strike="noStrike" kern="1200" cap="none" spc="0" normalizeH="0" baseline="0" noProof="0" dirty="0">
                <a:ln>
                  <a:noFill/>
                </a:ln>
                <a:solidFill>
                  <a:srgbClr val="006600"/>
                </a:solidFill>
                <a:effectLst>
                  <a:outerShdw blurRad="38100" dist="38100" dir="2700000" algn="tl">
                    <a:srgbClr val="000000">
                      <a:alpha val="43137"/>
                    </a:srgbClr>
                  </a:outerShdw>
                </a:effectLst>
                <a:uLnTx/>
                <a:uFillTx/>
                <a:latin typeface="微软雅黑 Light" panose="020B0502040204020203" pitchFamily="34" charset="-122"/>
                <a:ea typeface="微软雅黑 Light" panose="020B0502040204020203" pitchFamily="34" charset="-122"/>
                <a:cs typeface="+mn-cs"/>
              </a:rPr>
              <a:t>// </a:t>
            </a:r>
            <a:r>
              <a:rPr kumimoji="1" lang="zh-CN" altLang="en-US" sz="2800" b="1" i="0" u="none" strike="noStrike" kern="1200" cap="none" spc="0" normalizeH="0" baseline="0" noProof="0" dirty="0">
                <a:ln>
                  <a:noFill/>
                </a:ln>
                <a:solidFill>
                  <a:srgbClr val="006600"/>
                </a:solidFill>
                <a:effectLst>
                  <a:outerShdw blurRad="38100" dist="38100" dir="2700000" algn="tl">
                    <a:srgbClr val="000000">
                      <a:alpha val="43137"/>
                    </a:srgbClr>
                  </a:outerShdw>
                </a:effectLst>
                <a:uLnTx/>
                <a:uFillTx/>
                <a:latin typeface="微软雅黑 Light" panose="020B0502040204020203" pitchFamily="34" charset="-122"/>
                <a:ea typeface="微软雅黑 Light" panose="020B0502040204020203" pitchFamily="34" charset="-122"/>
                <a:cs typeface="+mn-cs"/>
              </a:rPr>
              <a:t>重接*</a:t>
            </a:r>
            <a:r>
              <a:rPr kumimoji="1" lang="en-US" altLang="zh-CN" sz="2800" b="1" i="0" u="none" strike="noStrike" kern="1200" cap="none" spc="0" normalizeH="0" baseline="0" noProof="0" dirty="0">
                <a:ln>
                  <a:noFill/>
                </a:ln>
                <a:solidFill>
                  <a:srgbClr val="006600"/>
                </a:solidFill>
                <a:effectLst>
                  <a:outerShdw blurRad="38100" dist="38100" dir="2700000" algn="tl">
                    <a:srgbClr val="000000">
                      <a:alpha val="43137"/>
                    </a:srgbClr>
                  </a:outerShdw>
                </a:effectLst>
                <a:uLnTx/>
                <a:uFillTx/>
                <a:latin typeface="微软雅黑 Light" panose="020B0502040204020203" pitchFamily="34" charset="-122"/>
                <a:ea typeface="微软雅黑 Light" panose="020B0502040204020203" pitchFamily="34" charset="-122"/>
                <a:cs typeface="+mn-cs"/>
              </a:rPr>
              <a:t>q</a:t>
            </a:r>
            <a:r>
              <a:rPr kumimoji="1" lang="zh-CN" altLang="en-US" sz="2800" b="1" i="0" u="none" strike="noStrike" kern="1200" cap="none" spc="0" normalizeH="0" baseline="0" noProof="0" dirty="0">
                <a:ln>
                  <a:noFill/>
                </a:ln>
                <a:solidFill>
                  <a:srgbClr val="006600"/>
                </a:solidFill>
                <a:effectLst>
                  <a:outerShdw blurRad="38100" dist="38100" dir="2700000" algn="tl">
                    <a:srgbClr val="000000">
                      <a:alpha val="43137"/>
                    </a:srgbClr>
                  </a:outerShdw>
                </a:effectLst>
                <a:uLnTx/>
                <a:uFillTx/>
                <a:latin typeface="微软雅黑 Light" panose="020B0502040204020203" pitchFamily="34" charset="-122"/>
                <a:ea typeface="微软雅黑 Light" panose="020B0502040204020203" pitchFamily="34" charset="-122"/>
                <a:cs typeface="+mn-cs"/>
              </a:rPr>
              <a:t>的左子树</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free(s);</a:t>
            </a:r>
          </a:p>
        </p:txBody>
      </p:sp>
      <p:sp>
        <p:nvSpPr>
          <p:cNvPr id="81926" name="Oval 6"/>
          <p:cNvSpPr>
            <a:spLocks noChangeArrowheads="1"/>
          </p:cNvSpPr>
          <p:nvPr/>
        </p:nvSpPr>
        <p:spPr bwMode="auto">
          <a:xfrm>
            <a:off x="7924800" y="5334000"/>
            <a:ext cx="381000" cy="381000"/>
          </a:xfrm>
          <a:prstGeom prst="ellipse">
            <a:avLst/>
          </a:prstGeom>
          <a:solidFill>
            <a:srgbClr val="FFFFCC"/>
          </a:solidFill>
          <a:ln w="19050">
            <a:solidFill>
              <a:srgbClr val="80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81928" name="Line 8"/>
          <p:cNvSpPr>
            <a:spLocks noChangeShapeType="1"/>
          </p:cNvSpPr>
          <p:nvPr/>
        </p:nvSpPr>
        <p:spPr bwMode="auto">
          <a:xfrm>
            <a:off x="8077200" y="4800600"/>
            <a:ext cx="0" cy="533400"/>
          </a:xfrm>
          <a:prstGeom prst="line">
            <a:avLst/>
          </a:prstGeom>
          <a:noFill/>
          <a:ln w="9525">
            <a:solidFill>
              <a:srgbClr val="A5002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81929" name="Text Box 9"/>
          <p:cNvSpPr txBox="1">
            <a:spLocks noChangeArrowheads="1"/>
          </p:cNvSpPr>
          <p:nvPr/>
        </p:nvSpPr>
        <p:spPr bwMode="auto">
          <a:xfrm>
            <a:off x="8115300" y="4525963"/>
            <a:ext cx="4331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p</a:t>
            </a:r>
            <a:endParaRPr kumimoji="1" lang="en-US" altLang="zh-CN" sz="32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81930" name="Line 10"/>
          <p:cNvSpPr>
            <a:spLocks noChangeShapeType="1"/>
          </p:cNvSpPr>
          <p:nvPr/>
        </p:nvSpPr>
        <p:spPr bwMode="auto">
          <a:xfrm flipH="1">
            <a:off x="7696200" y="5638800"/>
            <a:ext cx="304800" cy="3048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81931" name="Oval 11"/>
          <p:cNvSpPr>
            <a:spLocks noChangeArrowheads="1"/>
          </p:cNvSpPr>
          <p:nvPr/>
        </p:nvSpPr>
        <p:spPr bwMode="auto">
          <a:xfrm>
            <a:off x="7391400" y="5867400"/>
            <a:ext cx="381000" cy="381000"/>
          </a:xfrm>
          <a:prstGeom prst="ellipse">
            <a:avLst/>
          </a:prstGeom>
          <a:solidFill>
            <a:srgbClr val="006600"/>
          </a:solidFill>
          <a:ln w="9525">
            <a:solidFill>
              <a:srgbClr val="0066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81932" name="Line 12"/>
          <p:cNvSpPr>
            <a:spLocks noChangeShapeType="1"/>
          </p:cNvSpPr>
          <p:nvPr/>
        </p:nvSpPr>
        <p:spPr bwMode="auto">
          <a:xfrm flipH="1">
            <a:off x="7086600" y="6172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81933" name="Text Box 13"/>
          <p:cNvSpPr txBox="1">
            <a:spLocks noChangeArrowheads="1"/>
          </p:cNvSpPr>
          <p:nvPr/>
        </p:nvSpPr>
        <p:spPr bwMode="auto">
          <a:xfrm>
            <a:off x="7620000" y="4506913"/>
            <a:ext cx="663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3200" b="0"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q</a:t>
            </a:r>
            <a:endParaRPr kumimoji="1" lang="en-US" altLang="zh-CN" sz="32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81934" name="Line 14"/>
          <p:cNvSpPr>
            <a:spLocks noChangeShapeType="1"/>
          </p:cNvSpPr>
          <p:nvPr/>
        </p:nvSpPr>
        <p:spPr bwMode="auto">
          <a:xfrm flipH="1">
            <a:off x="7086600" y="5638800"/>
            <a:ext cx="914400" cy="91440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81935" name="Text Box 15"/>
          <p:cNvSpPr txBox="1">
            <a:spLocks noChangeArrowheads="1"/>
          </p:cNvSpPr>
          <p:nvPr/>
        </p:nvSpPr>
        <p:spPr bwMode="auto">
          <a:xfrm>
            <a:off x="7562850" y="5302250"/>
            <a:ext cx="3786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8080"/>
                </a:solidFill>
                <a:effectLst/>
                <a:uLnTx/>
                <a:uFillTx/>
                <a:latin typeface="微软雅黑 Light" panose="020B0502040204020203" pitchFamily="34" charset="-122"/>
                <a:ea typeface="微软雅黑 Light" panose="020B0502040204020203" pitchFamily="34" charset="-122"/>
                <a:cs typeface="+mn-cs"/>
              </a:rPr>
              <a:t>s</a:t>
            </a:r>
            <a:endParaRPr kumimoji="1" lang="en-US" altLang="zh-CN" sz="32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81936" name="AutoShape 16">
            <a:hlinkClick r:id="rId2" action="ppaction://hlinksldjump" highlightClick="1"/>
          </p:cNvPr>
          <p:cNvSpPr>
            <a:spLocks noChangeArrowheads="1"/>
          </p:cNvSpPr>
          <p:nvPr/>
        </p:nvSpPr>
        <p:spPr bwMode="auto">
          <a:xfrm>
            <a:off x="8305800" y="6096000"/>
            <a:ext cx="381000" cy="381000"/>
          </a:xfrm>
          <a:prstGeom prst="actionButtonReturn">
            <a:avLst/>
          </a:prstGeom>
          <a:solidFill>
            <a:schemeClr val="bg2"/>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69224236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1924"/>
                                        </p:tgtEl>
                                        <p:attrNameLst>
                                          <p:attrName>style.visibility</p:attrName>
                                        </p:attrNameLst>
                                      </p:cBhvr>
                                      <p:to>
                                        <p:strVal val="visible"/>
                                      </p:to>
                                    </p:set>
                                    <p:anim calcmode="lin" valueType="num">
                                      <p:cBhvr additive="base">
                                        <p:cTn id="7" dur="500" fill="hold"/>
                                        <p:tgtEl>
                                          <p:spTgt spid="81924"/>
                                        </p:tgtEl>
                                        <p:attrNameLst>
                                          <p:attrName>ppt_x</p:attrName>
                                        </p:attrNameLst>
                                      </p:cBhvr>
                                      <p:tavLst>
                                        <p:tav tm="0">
                                          <p:val>
                                            <p:strVal val="#ppt_x"/>
                                          </p:val>
                                        </p:tav>
                                        <p:tav tm="100000">
                                          <p:val>
                                            <p:strVal val="#ppt_x"/>
                                          </p:val>
                                        </p:tav>
                                      </p:tavLst>
                                    </p:anim>
                                    <p:anim calcmode="lin" valueType="num">
                                      <p:cBhvr additive="base">
                                        <p:cTn id="8" dur="500" fill="hold"/>
                                        <p:tgtEl>
                                          <p:spTgt spid="8192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81922"/>
                                        </p:tgtEl>
                                        <p:attrNameLst>
                                          <p:attrName>style.visibility</p:attrName>
                                        </p:attrNameLst>
                                      </p:cBhvr>
                                      <p:to>
                                        <p:strVal val="visible"/>
                                      </p:to>
                                    </p:set>
                                    <p:animEffect transition="in" filter="strips(downRight)">
                                      <p:cBhvr>
                                        <p:cTn id="13" dur="500"/>
                                        <p:tgtEl>
                                          <p:spTgt spid="8192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81925"/>
                                        </p:tgtEl>
                                        <p:attrNameLst>
                                          <p:attrName>style.visibility</p:attrName>
                                        </p:attrNameLst>
                                      </p:cBhvr>
                                      <p:to>
                                        <p:strVal val="visible"/>
                                      </p:to>
                                    </p:set>
                                    <p:animEffect transition="in" filter="strips(downRight)">
                                      <p:cBhvr>
                                        <p:cTn id="18" dur="500"/>
                                        <p:tgtEl>
                                          <p:spTgt spid="8192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81926"/>
                                        </p:tgtEl>
                                        <p:attrNameLst>
                                          <p:attrName>style.visibility</p:attrName>
                                        </p:attrNameLst>
                                      </p:cBhvr>
                                      <p:to>
                                        <p:strVal val="visible"/>
                                      </p:to>
                                    </p:set>
                                    <p:animEffect transition="in" filter="wipe(up)">
                                      <p:cBhvr>
                                        <p:cTn id="23" dur="500"/>
                                        <p:tgtEl>
                                          <p:spTgt spid="81926"/>
                                        </p:tgtEl>
                                      </p:cBhvr>
                                    </p:animEffect>
                                  </p:childTnLst>
                                </p:cTn>
                              </p:par>
                            </p:childTnLst>
                          </p:cTn>
                        </p:par>
                        <p:par>
                          <p:cTn id="24" fill="hold" nodeType="afterGroup">
                            <p:stCondLst>
                              <p:cond delay="500"/>
                            </p:stCondLst>
                            <p:childTnLst>
                              <p:par>
                                <p:cTn id="25" presetID="22" presetClass="entr" presetSubtype="1" fill="hold" nodeType="afterEffect">
                                  <p:stCondLst>
                                    <p:cond delay="0"/>
                                  </p:stCondLst>
                                  <p:childTnLst>
                                    <p:set>
                                      <p:cBhvr>
                                        <p:cTn id="26" dur="1" fill="hold">
                                          <p:stCondLst>
                                            <p:cond delay="0"/>
                                          </p:stCondLst>
                                        </p:cTn>
                                        <p:tgtEl>
                                          <p:spTgt spid="81930"/>
                                        </p:tgtEl>
                                        <p:attrNameLst>
                                          <p:attrName>style.visibility</p:attrName>
                                        </p:attrNameLst>
                                      </p:cBhvr>
                                      <p:to>
                                        <p:strVal val="visible"/>
                                      </p:to>
                                    </p:set>
                                    <p:animEffect transition="in" filter="wipe(up)">
                                      <p:cBhvr>
                                        <p:cTn id="27" dur="500"/>
                                        <p:tgtEl>
                                          <p:spTgt spid="81930"/>
                                        </p:tgtEl>
                                      </p:cBhvr>
                                    </p:animEffect>
                                  </p:childTnLst>
                                </p:cTn>
                              </p:par>
                            </p:childTnLst>
                          </p:cTn>
                        </p:par>
                        <p:par>
                          <p:cTn id="28" fill="hold" nodeType="afterGroup">
                            <p:stCondLst>
                              <p:cond delay="1000"/>
                            </p:stCondLst>
                            <p:childTnLst>
                              <p:par>
                                <p:cTn id="29" presetID="22" presetClass="entr" presetSubtype="1" fill="hold" grpId="0" nodeType="afterEffect">
                                  <p:stCondLst>
                                    <p:cond delay="0"/>
                                  </p:stCondLst>
                                  <p:childTnLst>
                                    <p:set>
                                      <p:cBhvr>
                                        <p:cTn id="30" dur="1" fill="hold">
                                          <p:stCondLst>
                                            <p:cond delay="0"/>
                                          </p:stCondLst>
                                        </p:cTn>
                                        <p:tgtEl>
                                          <p:spTgt spid="81931"/>
                                        </p:tgtEl>
                                        <p:attrNameLst>
                                          <p:attrName>style.visibility</p:attrName>
                                        </p:attrNameLst>
                                      </p:cBhvr>
                                      <p:to>
                                        <p:strVal val="visible"/>
                                      </p:to>
                                    </p:set>
                                    <p:animEffect transition="in" filter="wipe(up)">
                                      <p:cBhvr>
                                        <p:cTn id="31" dur="500"/>
                                        <p:tgtEl>
                                          <p:spTgt spid="81931"/>
                                        </p:tgtEl>
                                      </p:cBhvr>
                                    </p:animEffect>
                                  </p:childTnLst>
                                </p:cTn>
                              </p:par>
                            </p:childTnLst>
                          </p:cTn>
                        </p:par>
                        <p:par>
                          <p:cTn id="32" fill="hold" nodeType="afterGroup">
                            <p:stCondLst>
                              <p:cond delay="1500"/>
                            </p:stCondLst>
                            <p:childTnLst>
                              <p:par>
                                <p:cTn id="33" presetID="2" presetClass="entr" presetSubtype="6" fill="hold" grpId="0" nodeType="afterEffect">
                                  <p:stCondLst>
                                    <p:cond delay="0"/>
                                  </p:stCondLst>
                                  <p:childTnLst>
                                    <p:set>
                                      <p:cBhvr>
                                        <p:cTn id="34" dur="1" fill="hold">
                                          <p:stCondLst>
                                            <p:cond delay="0"/>
                                          </p:stCondLst>
                                        </p:cTn>
                                        <p:tgtEl>
                                          <p:spTgt spid="81936"/>
                                        </p:tgtEl>
                                        <p:attrNameLst>
                                          <p:attrName>style.visibility</p:attrName>
                                        </p:attrNameLst>
                                      </p:cBhvr>
                                      <p:to>
                                        <p:strVal val="visible"/>
                                      </p:to>
                                    </p:set>
                                    <p:anim calcmode="lin" valueType="num">
                                      <p:cBhvr additive="base">
                                        <p:cTn id="35" dur="500" fill="hold"/>
                                        <p:tgtEl>
                                          <p:spTgt spid="81936"/>
                                        </p:tgtEl>
                                        <p:attrNameLst>
                                          <p:attrName>ppt_x</p:attrName>
                                        </p:attrNameLst>
                                      </p:cBhvr>
                                      <p:tavLst>
                                        <p:tav tm="0">
                                          <p:val>
                                            <p:strVal val="1+#ppt_w/2"/>
                                          </p:val>
                                        </p:tav>
                                        <p:tav tm="100000">
                                          <p:val>
                                            <p:strVal val="#ppt_x"/>
                                          </p:val>
                                        </p:tav>
                                      </p:tavLst>
                                    </p:anim>
                                    <p:anim calcmode="lin" valueType="num">
                                      <p:cBhvr additive="base">
                                        <p:cTn id="36" dur="500" fill="hold"/>
                                        <p:tgtEl>
                                          <p:spTgt spid="81936"/>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2000"/>
                            </p:stCondLst>
                            <p:childTnLst>
                              <p:par>
                                <p:cTn id="38" presetID="22" presetClass="entr" presetSubtype="1" fill="hold" nodeType="afterEffect">
                                  <p:stCondLst>
                                    <p:cond delay="0"/>
                                  </p:stCondLst>
                                  <p:childTnLst>
                                    <p:set>
                                      <p:cBhvr>
                                        <p:cTn id="39" dur="1" fill="hold">
                                          <p:stCondLst>
                                            <p:cond delay="0"/>
                                          </p:stCondLst>
                                        </p:cTn>
                                        <p:tgtEl>
                                          <p:spTgt spid="81932"/>
                                        </p:tgtEl>
                                        <p:attrNameLst>
                                          <p:attrName>style.visibility</p:attrName>
                                        </p:attrNameLst>
                                      </p:cBhvr>
                                      <p:to>
                                        <p:strVal val="visible"/>
                                      </p:to>
                                    </p:set>
                                    <p:animEffect transition="in" filter="wipe(up)">
                                      <p:cBhvr>
                                        <p:cTn id="40" dur="500"/>
                                        <p:tgtEl>
                                          <p:spTgt spid="81932"/>
                                        </p:tgtEl>
                                      </p:cBhvr>
                                    </p:animEffect>
                                  </p:childTnLst>
                                </p:cTn>
                              </p:par>
                            </p:childTnLst>
                          </p:cTn>
                        </p:par>
                        <p:par>
                          <p:cTn id="41" fill="hold" nodeType="afterGroup">
                            <p:stCondLst>
                              <p:cond delay="2500"/>
                            </p:stCondLst>
                            <p:childTnLst>
                              <p:par>
                                <p:cTn id="42" presetID="22" presetClass="entr" presetSubtype="1" fill="hold" nodeType="afterEffect">
                                  <p:stCondLst>
                                    <p:cond delay="0"/>
                                  </p:stCondLst>
                                  <p:childTnLst>
                                    <p:set>
                                      <p:cBhvr>
                                        <p:cTn id="43" dur="1" fill="hold">
                                          <p:stCondLst>
                                            <p:cond delay="0"/>
                                          </p:stCondLst>
                                        </p:cTn>
                                        <p:tgtEl>
                                          <p:spTgt spid="81928"/>
                                        </p:tgtEl>
                                        <p:attrNameLst>
                                          <p:attrName>style.visibility</p:attrName>
                                        </p:attrNameLst>
                                      </p:cBhvr>
                                      <p:to>
                                        <p:strVal val="visible"/>
                                      </p:to>
                                    </p:set>
                                    <p:animEffect transition="in" filter="wipe(up)">
                                      <p:cBhvr>
                                        <p:cTn id="44" dur="500"/>
                                        <p:tgtEl>
                                          <p:spTgt spid="8192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81929"/>
                                        </p:tgtEl>
                                        <p:attrNameLst>
                                          <p:attrName>style.visibility</p:attrName>
                                        </p:attrNameLst>
                                      </p:cBhvr>
                                      <p:to>
                                        <p:strVal val="visible"/>
                                      </p:to>
                                    </p:set>
                                    <p:animEffect transition="in" filter="wipe(up)">
                                      <p:cBhvr>
                                        <p:cTn id="49" dur="500"/>
                                        <p:tgtEl>
                                          <p:spTgt spid="8192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81933"/>
                                        </p:tgtEl>
                                        <p:attrNameLst>
                                          <p:attrName>style.visibility</p:attrName>
                                        </p:attrNameLst>
                                      </p:cBhvr>
                                      <p:to>
                                        <p:strVal val="visible"/>
                                      </p:to>
                                    </p:set>
                                    <p:animEffect transition="in" filter="wipe(up)">
                                      <p:cBhvr>
                                        <p:cTn id="54" dur="500"/>
                                        <p:tgtEl>
                                          <p:spTgt spid="8193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81935"/>
                                        </p:tgtEl>
                                        <p:attrNameLst>
                                          <p:attrName>style.visibility</p:attrName>
                                        </p:attrNameLst>
                                      </p:cBhvr>
                                      <p:to>
                                        <p:strVal val="visible"/>
                                      </p:to>
                                    </p:set>
                                    <p:animEffect transition="in" filter="slide(fromLeft)">
                                      <p:cBhvr>
                                        <p:cTn id="59" dur="500"/>
                                        <p:tgtEl>
                                          <p:spTgt spid="8193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81934"/>
                                        </p:tgtEl>
                                        <p:attrNameLst>
                                          <p:attrName>style.visibility</p:attrName>
                                        </p:attrNameLst>
                                      </p:cBhvr>
                                      <p:to>
                                        <p:strVal val="visible"/>
                                      </p:to>
                                    </p:set>
                                    <p:animEffect transition="in" filter="wipe(up)">
                                      <p:cBhvr>
                                        <p:cTn id="64" dur="500"/>
                                        <p:tgtEl>
                                          <p:spTgt spid="81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81924" grpId="0" autoUpdateAnimBg="0"/>
      <p:bldP spid="81925" grpId="0" autoUpdateAnimBg="0"/>
      <p:bldP spid="81926" grpId="0" animBg="1"/>
      <p:bldP spid="81929" grpId="0" autoUpdateAnimBg="0"/>
      <p:bldP spid="81931" grpId="0" animBg="1"/>
      <p:bldP spid="81933" grpId="0" autoUpdateAnimBg="0"/>
      <p:bldP spid="81935" grpId="0" autoUpdateAnimBg="0"/>
      <p:bldP spid="8193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二叉排序树</a:t>
            </a:r>
          </a:p>
        </p:txBody>
      </p:sp>
      <p:sp>
        <p:nvSpPr>
          <p:cNvPr id="4" name="矩形 3"/>
          <p:cNvSpPr/>
          <p:nvPr/>
        </p:nvSpPr>
        <p:spPr>
          <a:xfrm>
            <a:off x="594925" y="1693100"/>
            <a:ext cx="8090917" cy="1569660"/>
          </a:xfrm>
          <a:prstGeom prst="rect">
            <a:avLst/>
          </a:prstGeom>
        </p:spPr>
        <p:txBody>
          <a:bodyPr wrap="square">
            <a:spAutoFit/>
          </a:bodyPr>
          <a:lstStyle/>
          <a:p>
            <a:r>
              <a:rPr lang="en-US" altLang="zh-CN" sz="1400" dirty="0">
                <a:latin typeface="微软雅黑 Light" panose="020B0502040204020203" pitchFamily="34" charset="-122"/>
                <a:ea typeface="微软雅黑 Light" panose="020B0502040204020203" pitchFamily="34" charset="-122"/>
              </a:rPr>
              <a:t> </a:t>
            </a:r>
            <a:r>
              <a:rPr lang="zh-CN" altLang="en-US" sz="2400" dirty="0">
                <a:solidFill>
                  <a:srgbClr val="A50021"/>
                </a:solidFill>
                <a:latin typeface="微软雅黑 Light" panose="020B0502040204020203" pitchFamily="34" charset="-122"/>
                <a:ea typeface="微软雅黑 Light" panose="020B0502040204020203" pitchFamily="34" charset="-122"/>
              </a:rPr>
              <a:t>对于每一棵特定的二叉排序树，均可按照平均查找长度的定义来求它的 </a:t>
            </a:r>
            <a:r>
              <a:rPr lang="en-US" altLang="zh-CN" sz="2400" b="1" i="1" dirty="0">
                <a:solidFill>
                  <a:srgbClr val="A50021"/>
                </a:solidFill>
                <a:latin typeface="微软雅黑 Light" panose="020B0502040204020203" pitchFamily="34" charset="-122"/>
                <a:ea typeface="微软雅黑 Light" panose="020B0502040204020203" pitchFamily="34" charset="-122"/>
              </a:rPr>
              <a:t>ASL </a:t>
            </a:r>
            <a:r>
              <a:rPr lang="zh-CN" altLang="en-US" sz="2400" dirty="0">
                <a:solidFill>
                  <a:srgbClr val="A50021"/>
                </a:solidFill>
                <a:latin typeface="微软雅黑 Light" panose="020B0502040204020203" pitchFamily="34" charset="-122"/>
                <a:ea typeface="微软雅黑 Light" panose="020B0502040204020203" pitchFamily="34" charset="-122"/>
              </a:rPr>
              <a:t>值，显然，由值相同的 </a:t>
            </a:r>
            <a:r>
              <a:rPr lang="en-US" altLang="zh-CN" sz="2400" b="1" i="1" dirty="0">
                <a:solidFill>
                  <a:srgbClr val="A50021"/>
                </a:solidFill>
                <a:latin typeface="微软雅黑 Light" panose="020B0502040204020203" pitchFamily="34" charset="-122"/>
                <a:ea typeface="微软雅黑 Light" panose="020B0502040204020203" pitchFamily="34" charset="-122"/>
              </a:rPr>
              <a:t>n </a:t>
            </a:r>
            <a:r>
              <a:rPr lang="zh-CN" altLang="en-US" sz="2400" dirty="0">
                <a:solidFill>
                  <a:srgbClr val="A50021"/>
                </a:solidFill>
                <a:latin typeface="微软雅黑 Light" panose="020B0502040204020203" pitchFamily="34" charset="-122"/>
                <a:ea typeface="微软雅黑 Light" panose="020B0502040204020203" pitchFamily="34" charset="-122"/>
              </a:rPr>
              <a:t>个关键字，构造所得的不同形态的各棵二叉排序树的平均查找长 度的值不同，甚至可能差别很大。</a:t>
            </a:r>
            <a:endParaRPr lang="zh-CN" altLang="en-US" sz="2400" dirty="0"/>
          </a:p>
        </p:txBody>
      </p:sp>
      <p:sp>
        <p:nvSpPr>
          <p:cNvPr id="5" name="矩形 4"/>
          <p:cNvSpPr/>
          <p:nvPr/>
        </p:nvSpPr>
        <p:spPr>
          <a:xfrm>
            <a:off x="6841271" y="557306"/>
            <a:ext cx="1620957" cy="523220"/>
          </a:xfrm>
          <a:prstGeom prst="rect">
            <a:avLst/>
          </a:prstGeom>
        </p:spPr>
        <p:txBody>
          <a:bodyPr wrap="none">
            <a:spAutoFit/>
          </a:bodyPr>
          <a:lstStyle/>
          <a:p>
            <a:r>
              <a:rPr lang="zh-CN" altLang="en-US" sz="2800" dirty="0"/>
              <a:t>查找性能</a:t>
            </a:r>
          </a:p>
        </p:txBody>
      </p:sp>
      <p:sp>
        <p:nvSpPr>
          <p:cNvPr id="6" name="Oval 6"/>
          <p:cNvSpPr>
            <a:spLocks noChangeArrowheads="1"/>
          </p:cNvSpPr>
          <p:nvPr/>
        </p:nvSpPr>
        <p:spPr bwMode="auto">
          <a:xfrm>
            <a:off x="2374900" y="4000500"/>
            <a:ext cx="381000" cy="3810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dirty="0">
                <a:solidFill>
                  <a:srgbClr val="006600"/>
                </a:solidFill>
                <a:latin typeface="微软雅黑 Light" panose="020B0502040204020203" pitchFamily="34" charset="-122"/>
                <a:ea typeface="微软雅黑 Light" panose="020B0502040204020203" pitchFamily="34" charset="-122"/>
              </a:rPr>
              <a:t>2</a:t>
            </a:r>
            <a:endParaRPr lang="en-US" altLang="zh-CN" sz="2400" dirty="0">
              <a:latin typeface="微软雅黑 Light" panose="020B0502040204020203" pitchFamily="34" charset="-122"/>
              <a:ea typeface="微软雅黑 Light" panose="020B0502040204020203" pitchFamily="34" charset="-122"/>
            </a:endParaRPr>
          </a:p>
        </p:txBody>
      </p:sp>
      <p:sp>
        <p:nvSpPr>
          <p:cNvPr id="7" name="Oval 7"/>
          <p:cNvSpPr>
            <a:spLocks noChangeArrowheads="1"/>
          </p:cNvSpPr>
          <p:nvPr/>
        </p:nvSpPr>
        <p:spPr bwMode="auto">
          <a:xfrm>
            <a:off x="1841500" y="3543300"/>
            <a:ext cx="381000" cy="3810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dirty="0">
                <a:solidFill>
                  <a:srgbClr val="006600"/>
                </a:solidFill>
                <a:latin typeface="微软雅黑 Light" panose="020B0502040204020203" pitchFamily="34" charset="-122"/>
                <a:ea typeface="微软雅黑 Light" panose="020B0502040204020203" pitchFamily="34" charset="-122"/>
              </a:rPr>
              <a:t>1</a:t>
            </a:r>
            <a:endParaRPr lang="en-US" altLang="zh-CN" sz="2400" dirty="0">
              <a:latin typeface="微软雅黑 Light" panose="020B0502040204020203" pitchFamily="34" charset="-122"/>
              <a:ea typeface="微软雅黑 Light" panose="020B0502040204020203" pitchFamily="34" charset="-122"/>
            </a:endParaRPr>
          </a:p>
        </p:txBody>
      </p:sp>
      <p:sp>
        <p:nvSpPr>
          <p:cNvPr id="8" name="Oval 8"/>
          <p:cNvSpPr>
            <a:spLocks noChangeArrowheads="1"/>
          </p:cNvSpPr>
          <p:nvPr/>
        </p:nvSpPr>
        <p:spPr bwMode="auto">
          <a:xfrm>
            <a:off x="2832100" y="4457700"/>
            <a:ext cx="381000" cy="3810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dirty="0">
                <a:solidFill>
                  <a:srgbClr val="006600"/>
                </a:solidFill>
                <a:latin typeface="微软雅黑 Light" panose="020B0502040204020203" pitchFamily="34" charset="-122"/>
                <a:ea typeface="微软雅黑 Light" panose="020B0502040204020203" pitchFamily="34" charset="-122"/>
              </a:rPr>
              <a:t>3</a:t>
            </a:r>
            <a:endParaRPr lang="en-US" altLang="zh-CN" sz="2400" dirty="0">
              <a:latin typeface="微软雅黑 Light" panose="020B0502040204020203" pitchFamily="34" charset="-122"/>
              <a:ea typeface="微软雅黑 Light" panose="020B0502040204020203" pitchFamily="34" charset="-122"/>
            </a:endParaRPr>
          </a:p>
        </p:txBody>
      </p:sp>
      <p:sp>
        <p:nvSpPr>
          <p:cNvPr id="9" name="Oval 9"/>
          <p:cNvSpPr>
            <a:spLocks noChangeArrowheads="1"/>
          </p:cNvSpPr>
          <p:nvPr/>
        </p:nvSpPr>
        <p:spPr bwMode="auto">
          <a:xfrm>
            <a:off x="3365500" y="4914900"/>
            <a:ext cx="381000" cy="3810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dirty="0">
                <a:solidFill>
                  <a:srgbClr val="006600"/>
                </a:solidFill>
                <a:latin typeface="微软雅黑 Light" panose="020B0502040204020203" pitchFamily="34" charset="-122"/>
                <a:ea typeface="微软雅黑 Light" panose="020B0502040204020203" pitchFamily="34" charset="-122"/>
              </a:rPr>
              <a:t>4</a:t>
            </a:r>
            <a:endParaRPr lang="en-US" altLang="zh-CN" sz="2400" dirty="0">
              <a:latin typeface="微软雅黑 Light" panose="020B0502040204020203" pitchFamily="34" charset="-122"/>
              <a:ea typeface="微软雅黑 Light" panose="020B0502040204020203" pitchFamily="34" charset="-122"/>
            </a:endParaRPr>
          </a:p>
        </p:txBody>
      </p:sp>
      <p:sp>
        <p:nvSpPr>
          <p:cNvPr id="10" name="Oval 10"/>
          <p:cNvSpPr>
            <a:spLocks noChangeArrowheads="1"/>
          </p:cNvSpPr>
          <p:nvPr/>
        </p:nvSpPr>
        <p:spPr bwMode="auto">
          <a:xfrm>
            <a:off x="3898900" y="5448300"/>
            <a:ext cx="381000" cy="3810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dirty="0">
                <a:solidFill>
                  <a:srgbClr val="006600"/>
                </a:solidFill>
                <a:latin typeface="微软雅黑 Light" panose="020B0502040204020203" pitchFamily="34" charset="-122"/>
                <a:ea typeface="微软雅黑 Light" panose="020B0502040204020203" pitchFamily="34" charset="-122"/>
              </a:rPr>
              <a:t>5</a:t>
            </a:r>
            <a:endParaRPr lang="en-US" altLang="zh-CN" sz="2400" dirty="0">
              <a:latin typeface="微软雅黑 Light" panose="020B0502040204020203" pitchFamily="34" charset="-122"/>
              <a:ea typeface="微软雅黑 Light" panose="020B0502040204020203" pitchFamily="34" charset="-122"/>
            </a:endParaRPr>
          </a:p>
        </p:txBody>
      </p:sp>
      <p:sp>
        <p:nvSpPr>
          <p:cNvPr id="11" name="Line 11"/>
          <p:cNvSpPr>
            <a:spLocks noChangeShapeType="1"/>
          </p:cNvSpPr>
          <p:nvPr/>
        </p:nvSpPr>
        <p:spPr bwMode="auto">
          <a:xfrm>
            <a:off x="2146300" y="3848100"/>
            <a:ext cx="304800" cy="22860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12" name="Line 12"/>
          <p:cNvSpPr>
            <a:spLocks noChangeShapeType="1"/>
          </p:cNvSpPr>
          <p:nvPr/>
        </p:nvSpPr>
        <p:spPr bwMode="auto">
          <a:xfrm>
            <a:off x="2679700" y="4305300"/>
            <a:ext cx="304800" cy="22860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13" name="Line 13"/>
          <p:cNvSpPr>
            <a:spLocks noChangeShapeType="1"/>
          </p:cNvSpPr>
          <p:nvPr/>
        </p:nvSpPr>
        <p:spPr bwMode="auto">
          <a:xfrm>
            <a:off x="3213100" y="4762500"/>
            <a:ext cx="304800" cy="22860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14" name="Line 14"/>
          <p:cNvSpPr>
            <a:spLocks noChangeShapeType="1"/>
          </p:cNvSpPr>
          <p:nvPr/>
        </p:nvSpPr>
        <p:spPr bwMode="auto">
          <a:xfrm>
            <a:off x="3670300" y="5219700"/>
            <a:ext cx="304800" cy="22860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15" name="Oval 15"/>
          <p:cNvSpPr>
            <a:spLocks noChangeArrowheads="1"/>
          </p:cNvSpPr>
          <p:nvPr/>
        </p:nvSpPr>
        <p:spPr bwMode="auto">
          <a:xfrm>
            <a:off x="7543800" y="3810000"/>
            <a:ext cx="381000" cy="3810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dirty="0">
                <a:solidFill>
                  <a:srgbClr val="006600"/>
                </a:solidFill>
                <a:latin typeface="微软雅黑 Light" panose="020B0502040204020203" pitchFamily="34" charset="-122"/>
                <a:ea typeface="微软雅黑 Light" panose="020B0502040204020203" pitchFamily="34" charset="-122"/>
              </a:rPr>
              <a:t>3</a:t>
            </a:r>
            <a:endParaRPr lang="en-US" altLang="zh-CN" sz="2400" dirty="0">
              <a:latin typeface="微软雅黑 Light" panose="020B0502040204020203" pitchFamily="34" charset="-122"/>
              <a:ea typeface="微软雅黑 Light" panose="020B0502040204020203" pitchFamily="34" charset="-122"/>
            </a:endParaRPr>
          </a:p>
        </p:txBody>
      </p:sp>
      <p:sp>
        <p:nvSpPr>
          <p:cNvPr id="16" name="Oval 16"/>
          <p:cNvSpPr>
            <a:spLocks noChangeArrowheads="1"/>
          </p:cNvSpPr>
          <p:nvPr/>
        </p:nvSpPr>
        <p:spPr bwMode="auto">
          <a:xfrm>
            <a:off x="8458200" y="4495800"/>
            <a:ext cx="381000" cy="3810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dirty="0">
                <a:solidFill>
                  <a:srgbClr val="006600"/>
                </a:solidFill>
                <a:latin typeface="微软雅黑 Light" panose="020B0502040204020203" pitchFamily="34" charset="-122"/>
                <a:ea typeface="微软雅黑 Light" panose="020B0502040204020203" pitchFamily="34" charset="-122"/>
              </a:rPr>
              <a:t>5</a:t>
            </a:r>
            <a:endParaRPr lang="en-US" altLang="zh-CN" sz="2400" dirty="0">
              <a:latin typeface="微软雅黑 Light" panose="020B0502040204020203" pitchFamily="34" charset="-122"/>
              <a:ea typeface="微软雅黑 Light" panose="020B0502040204020203" pitchFamily="34" charset="-122"/>
            </a:endParaRPr>
          </a:p>
        </p:txBody>
      </p:sp>
      <p:sp>
        <p:nvSpPr>
          <p:cNvPr id="17" name="Oval 17"/>
          <p:cNvSpPr>
            <a:spLocks noChangeArrowheads="1"/>
          </p:cNvSpPr>
          <p:nvPr/>
        </p:nvSpPr>
        <p:spPr bwMode="auto">
          <a:xfrm>
            <a:off x="7924800" y="5334000"/>
            <a:ext cx="381000" cy="3810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dirty="0">
                <a:solidFill>
                  <a:srgbClr val="006600"/>
                </a:solidFill>
                <a:latin typeface="微软雅黑 Light" panose="020B0502040204020203" pitchFamily="34" charset="-122"/>
                <a:ea typeface="微软雅黑 Light" panose="020B0502040204020203" pitchFamily="34" charset="-122"/>
              </a:rPr>
              <a:t>4</a:t>
            </a:r>
            <a:endParaRPr lang="en-US" altLang="zh-CN" sz="2400" dirty="0">
              <a:latin typeface="微软雅黑 Light" panose="020B0502040204020203" pitchFamily="34" charset="-122"/>
              <a:ea typeface="微软雅黑 Light" panose="020B0502040204020203" pitchFamily="34" charset="-122"/>
            </a:endParaRPr>
          </a:p>
        </p:txBody>
      </p:sp>
      <p:sp>
        <p:nvSpPr>
          <p:cNvPr id="18" name="Oval 18"/>
          <p:cNvSpPr>
            <a:spLocks noChangeArrowheads="1"/>
          </p:cNvSpPr>
          <p:nvPr/>
        </p:nvSpPr>
        <p:spPr bwMode="auto">
          <a:xfrm>
            <a:off x="6629400" y="4495800"/>
            <a:ext cx="381000" cy="3810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dirty="0">
                <a:solidFill>
                  <a:srgbClr val="006600"/>
                </a:solidFill>
                <a:latin typeface="微软雅黑 Light" panose="020B0502040204020203" pitchFamily="34" charset="-122"/>
                <a:ea typeface="微软雅黑 Light" panose="020B0502040204020203" pitchFamily="34" charset="-122"/>
              </a:rPr>
              <a:t>1</a:t>
            </a:r>
            <a:endParaRPr lang="en-US" altLang="zh-CN" sz="2400" dirty="0">
              <a:latin typeface="微软雅黑 Light" panose="020B0502040204020203" pitchFamily="34" charset="-122"/>
              <a:ea typeface="微软雅黑 Light" panose="020B0502040204020203" pitchFamily="34" charset="-122"/>
            </a:endParaRPr>
          </a:p>
        </p:txBody>
      </p:sp>
      <p:sp>
        <p:nvSpPr>
          <p:cNvPr id="19" name="Oval 19"/>
          <p:cNvSpPr>
            <a:spLocks noChangeArrowheads="1"/>
          </p:cNvSpPr>
          <p:nvPr/>
        </p:nvSpPr>
        <p:spPr bwMode="auto">
          <a:xfrm>
            <a:off x="7162800" y="5334000"/>
            <a:ext cx="381000" cy="3810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dirty="0">
                <a:solidFill>
                  <a:srgbClr val="006600"/>
                </a:solidFill>
                <a:latin typeface="微软雅黑 Light" panose="020B0502040204020203" pitchFamily="34" charset="-122"/>
                <a:ea typeface="微软雅黑 Light" panose="020B0502040204020203" pitchFamily="34" charset="-122"/>
              </a:rPr>
              <a:t>2</a:t>
            </a:r>
            <a:endParaRPr lang="en-US" altLang="zh-CN" sz="2400" dirty="0">
              <a:latin typeface="微软雅黑 Light" panose="020B0502040204020203" pitchFamily="34" charset="-122"/>
              <a:ea typeface="微软雅黑 Light" panose="020B0502040204020203" pitchFamily="34" charset="-122"/>
            </a:endParaRPr>
          </a:p>
        </p:txBody>
      </p:sp>
      <p:sp>
        <p:nvSpPr>
          <p:cNvPr id="20" name="Line 20"/>
          <p:cNvSpPr>
            <a:spLocks noChangeShapeType="1"/>
          </p:cNvSpPr>
          <p:nvPr/>
        </p:nvSpPr>
        <p:spPr bwMode="auto">
          <a:xfrm flipH="1">
            <a:off x="6858000" y="4038600"/>
            <a:ext cx="685800" cy="45720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21" name="Line 21"/>
          <p:cNvSpPr>
            <a:spLocks noChangeShapeType="1"/>
          </p:cNvSpPr>
          <p:nvPr/>
        </p:nvSpPr>
        <p:spPr bwMode="auto">
          <a:xfrm>
            <a:off x="7924800" y="4038600"/>
            <a:ext cx="609600" cy="45720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22" name="Line 22"/>
          <p:cNvSpPr>
            <a:spLocks noChangeShapeType="1"/>
          </p:cNvSpPr>
          <p:nvPr/>
        </p:nvSpPr>
        <p:spPr bwMode="auto">
          <a:xfrm>
            <a:off x="6858000" y="4876800"/>
            <a:ext cx="381000" cy="45720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23" name="Line 23"/>
          <p:cNvSpPr>
            <a:spLocks noChangeShapeType="1"/>
          </p:cNvSpPr>
          <p:nvPr/>
        </p:nvSpPr>
        <p:spPr bwMode="auto">
          <a:xfrm flipH="1">
            <a:off x="8229600" y="4876800"/>
            <a:ext cx="304800" cy="45720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11254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up)">
                                      <p:cBhvr>
                                        <p:cTn id="30" dur="500"/>
                                        <p:tgtEl>
                                          <p:spTgt spid="13"/>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up)">
                                      <p:cBhvr>
                                        <p:cTn id="39" dur="500"/>
                                        <p:tgtEl>
                                          <p:spTgt spid="14"/>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up)">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up)">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up)">
                                      <p:cBhvr>
                                        <p:cTn id="53" dur="500"/>
                                        <p:tgtEl>
                                          <p:spTgt spid="20"/>
                                        </p:tgtEl>
                                      </p:cBhvr>
                                    </p:animEffect>
                                  </p:childTnLst>
                                </p:cTn>
                              </p:par>
                            </p:childTnLst>
                          </p:cTn>
                        </p:par>
                        <p:par>
                          <p:cTn id="54" fill="hold">
                            <p:stCondLst>
                              <p:cond delay="500"/>
                            </p:stCondLst>
                            <p:childTnLst>
                              <p:par>
                                <p:cTn id="55" presetID="22" presetClass="entr" presetSubtype="1" fill="hold" grpId="0" nodeType="after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up)">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up)">
                                      <p:cBhvr>
                                        <p:cTn id="62" dur="500"/>
                                        <p:tgtEl>
                                          <p:spTgt spid="22"/>
                                        </p:tgtEl>
                                      </p:cBhvr>
                                    </p:animEffect>
                                  </p:childTnLst>
                                </p:cTn>
                              </p:par>
                            </p:childTnLst>
                          </p:cTn>
                        </p:par>
                        <p:par>
                          <p:cTn id="63" fill="hold">
                            <p:stCondLst>
                              <p:cond delay="500"/>
                            </p:stCondLst>
                            <p:childTnLst>
                              <p:par>
                                <p:cTn id="64" presetID="22" presetClass="entr" presetSubtype="1" fill="hold" grpId="0" nodeType="after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wipe(up)">
                                      <p:cBhvr>
                                        <p:cTn id="66" dur="500"/>
                                        <p:tgtEl>
                                          <p:spTgt spid="1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up)">
                                      <p:cBhvr>
                                        <p:cTn id="71" dur="500"/>
                                        <p:tgtEl>
                                          <p:spTgt spid="21"/>
                                        </p:tgtEl>
                                      </p:cBhvr>
                                    </p:animEffect>
                                  </p:childTnLst>
                                </p:cTn>
                              </p:par>
                            </p:childTnLst>
                          </p:cTn>
                        </p:par>
                        <p:par>
                          <p:cTn id="72" fill="hold">
                            <p:stCondLst>
                              <p:cond delay="500"/>
                            </p:stCondLst>
                            <p:childTnLst>
                              <p:par>
                                <p:cTn id="73" presetID="22" presetClass="entr" presetSubtype="1" fill="hold" grpId="0" nodeType="after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wipe(up)">
                                      <p:cBhvr>
                                        <p:cTn id="75" dur="500"/>
                                        <p:tgtEl>
                                          <p:spTgt spid="1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wipe(up)">
                                      <p:cBhvr>
                                        <p:cTn id="80" dur="500"/>
                                        <p:tgtEl>
                                          <p:spTgt spid="23"/>
                                        </p:tgtEl>
                                      </p:cBhvr>
                                    </p:animEffect>
                                  </p:childTnLst>
                                </p:cTn>
                              </p:par>
                            </p:childTnLst>
                          </p:cTn>
                        </p:par>
                        <p:par>
                          <p:cTn id="81" fill="hold">
                            <p:stCondLst>
                              <p:cond delay="500"/>
                            </p:stCondLst>
                            <p:childTnLst>
                              <p:par>
                                <p:cTn id="82" presetID="22" presetClass="entr" presetSubtype="1" fill="hold" grpId="0" nodeType="after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wipe(up)">
                                      <p:cBhvr>
                                        <p:cTn id="8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P spid="10" grpId="0" animBg="1" autoUpdateAnimBg="0"/>
      <p:bldP spid="15" grpId="0" animBg="1" autoUpdateAnimBg="0"/>
      <p:bldP spid="16" grpId="0" animBg="1" autoUpdateAnimBg="0"/>
      <p:bldP spid="17" grpId="0" animBg="1" autoUpdateAnimBg="0"/>
      <p:bldP spid="18" grpId="0" animBg="1" autoUpdateAnimBg="0"/>
      <p:bldP spid="19"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查找（搜索 、 </a:t>
            </a:r>
            <a:r>
              <a:rPr lang="en-US" altLang="zh-CN" dirty="0"/>
              <a:t>Search)</a:t>
            </a:r>
            <a:endParaRPr lang="zh-CN" altLang="en-US" dirty="0"/>
          </a:p>
        </p:txBody>
      </p:sp>
      <p:sp>
        <p:nvSpPr>
          <p:cNvPr id="5" name="Rectangle 4"/>
          <p:cNvSpPr>
            <a:spLocks noChangeArrowheads="1"/>
          </p:cNvSpPr>
          <p:nvPr/>
        </p:nvSpPr>
        <p:spPr bwMode="auto">
          <a:xfrm>
            <a:off x="310342" y="1484774"/>
            <a:ext cx="8409709" cy="4745915"/>
          </a:xfrm>
          <a:prstGeom prst="rect">
            <a:avLst/>
          </a:prstGeom>
          <a:noFill/>
          <a:ln w="9525">
            <a:noFill/>
            <a:miter lim="800000"/>
            <a:headEnd/>
            <a:tailEnd/>
          </a:ln>
          <a:effectLst/>
        </p:spPr>
        <p:txBody>
          <a:bodyPr wrap="square">
            <a:spAutoFit/>
          </a:bodyPr>
          <a:lstStyle/>
          <a:p>
            <a:pPr eaLnBrk="1" hangingPunct="1">
              <a:lnSpc>
                <a:spcPct val="105000"/>
              </a:lnSpc>
              <a:buClr>
                <a:srgbClr val="FF6600"/>
              </a:buClr>
              <a:buSzPct val="65000"/>
              <a:defRPr/>
            </a:pPr>
            <a:r>
              <a:rPr lang="zh-CN" altLang="en-US" sz="2400" dirty="0">
                <a:effectLst>
                  <a:outerShdw blurRad="38100" dist="38100" dir="2700000" algn="tl">
                    <a:srgbClr val="FFFFFF"/>
                  </a:outerShdw>
                </a:effectLst>
                <a:latin typeface="微软雅黑 Light" panose="020B0502040204020203" pitchFamily="34" charset="-122"/>
                <a:ea typeface="微软雅黑 Light" panose="020B0502040204020203" pitchFamily="34" charset="-122"/>
              </a:rPr>
              <a:t>所谓</a:t>
            </a:r>
            <a:r>
              <a:rPr lang="zh-CN" altLang="en-US" sz="2400" u="sng" dirty="0">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查找</a:t>
            </a:r>
            <a:r>
              <a:rPr lang="zh-CN" altLang="en-US" sz="2400" dirty="0">
                <a:effectLst>
                  <a:outerShdw blurRad="38100" dist="38100" dir="2700000" algn="tl">
                    <a:srgbClr val="FFFFFF"/>
                  </a:outerShdw>
                </a:effectLst>
                <a:latin typeface="微软雅黑 Light" panose="020B0502040204020203" pitchFamily="34" charset="-122"/>
                <a:ea typeface="微软雅黑 Light" panose="020B0502040204020203" pitchFamily="34" charset="-122"/>
              </a:rPr>
              <a:t>，就是</a:t>
            </a:r>
            <a:r>
              <a:rPr lang="zh-CN" altLang="en-US" sz="2400" dirty="0">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在数据集合中寻找满足某种条件的数据对象</a:t>
            </a:r>
            <a:r>
              <a:rPr lang="zh-CN" altLang="en-US" sz="2400" dirty="0">
                <a:effectLst>
                  <a:outerShdw blurRad="38100" dist="38100" dir="2700000" algn="tl">
                    <a:srgbClr val="FFFFFF"/>
                  </a:outerShdw>
                </a:effectLst>
                <a:latin typeface="微软雅黑 Light" panose="020B0502040204020203" pitchFamily="34" charset="-122"/>
                <a:ea typeface="微软雅黑 Light" panose="020B0502040204020203" pitchFamily="34" charset="-122"/>
              </a:rPr>
              <a:t>。</a:t>
            </a:r>
          </a:p>
          <a:p>
            <a:pPr eaLnBrk="1" hangingPunct="1">
              <a:lnSpc>
                <a:spcPct val="105000"/>
              </a:lnSpc>
              <a:buClr>
                <a:srgbClr val="FF6600"/>
              </a:buClr>
              <a:buSzPct val="65000"/>
              <a:defRPr/>
            </a:pPr>
            <a:endParaRPr lang="en-US" altLang="zh-CN" sz="2400" dirty="0">
              <a:effectLst>
                <a:outerShdw blurRad="38100" dist="38100" dir="2700000" algn="tl">
                  <a:srgbClr val="FFFFFF"/>
                </a:outerShdw>
              </a:effectLst>
              <a:latin typeface="微软雅黑 Light" panose="020B0502040204020203" pitchFamily="34" charset="-122"/>
              <a:ea typeface="微软雅黑 Light" panose="020B0502040204020203" pitchFamily="34" charset="-122"/>
            </a:endParaRPr>
          </a:p>
          <a:p>
            <a:pPr eaLnBrk="1" hangingPunct="1">
              <a:lnSpc>
                <a:spcPct val="105000"/>
              </a:lnSpc>
              <a:buClr>
                <a:srgbClr val="FF6600"/>
              </a:buClr>
              <a:buSzPct val="65000"/>
              <a:defRPr/>
            </a:pPr>
            <a:r>
              <a:rPr lang="zh-CN" altLang="en-US" sz="2400" dirty="0">
                <a:effectLst>
                  <a:outerShdw blurRad="38100" dist="38100" dir="2700000" algn="tl">
                    <a:srgbClr val="FFFFFF"/>
                  </a:outerShdw>
                </a:effectLst>
                <a:latin typeface="微软雅黑 Light" panose="020B0502040204020203" pitchFamily="34" charset="-122"/>
                <a:ea typeface="微软雅黑 Light" panose="020B0502040204020203" pitchFamily="34" charset="-122"/>
              </a:rPr>
              <a:t>查找的结果通常有两种可能：</a:t>
            </a:r>
            <a:endParaRPr lang="en-US" altLang="zh-CN" sz="2400" dirty="0">
              <a:effectLst>
                <a:outerShdw blurRad="38100" dist="38100" dir="2700000" algn="tl">
                  <a:srgbClr val="FFFFFF"/>
                </a:outerShdw>
              </a:effectLst>
              <a:latin typeface="微软雅黑 Light" panose="020B0502040204020203" pitchFamily="34" charset="-122"/>
              <a:ea typeface="微软雅黑 Light" panose="020B0502040204020203" pitchFamily="34" charset="-122"/>
            </a:endParaRPr>
          </a:p>
          <a:p>
            <a:pPr marL="342900" indent="-342900" eaLnBrk="1" hangingPunct="1">
              <a:lnSpc>
                <a:spcPct val="105000"/>
              </a:lnSpc>
              <a:buClr>
                <a:srgbClr val="FF6600"/>
              </a:buClr>
              <a:buSzPct val="65000"/>
              <a:buFont typeface="Arial" panose="020B0604020202020204" pitchFamily="34" charset="0"/>
              <a:buChar char="•"/>
              <a:defRPr/>
            </a:pPr>
            <a:r>
              <a:rPr lang="zh-CN" altLang="en-US" sz="2400" u="sng" dirty="0">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查找成功</a:t>
            </a:r>
            <a:r>
              <a:rPr lang="zh-CN" altLang="en-US" sz="2400" dirty="0">
                <a:effectLst>
                  <a:outerShdw blurRad="38100" dist="38100" dir="2700000" algn="tl">
                    <a:srgbClr val="FFFFFF"/>
                  </a:outerShdw>
                </a:effectLst>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即找到满足条件的数据对象。这时，作为结果，可报告该对象在结构中的位置，还可进一步给出该对象中的具体信息。</a:t>
            </a:r>
            <a:endParaRPr lang="en-US" altLang="zh-CN" sz="2400" dirty="0">
              <a:latin typeface="微软雅黑 Light" panose="020B0502040204020203" pitchFamily="34" charset="-122"/>
              <a:ea typeface="微软雅黑 Light" panose="020B0502040204020203" pitchFamily="34" charset="-122"/>
            </a:endParaRPr>
          </a:p>
          <a:p>
            <a:pPr marL="342900" indent="-342900" eaLnBrk="1" hangingPunct="1">
              <a:lnSpc>
                <a:spcPct val="105000"/>
              </a:lnSpc>
              <a:buClr>
                <a:srgbClr val="FF6600"/>
              </a:buClr>
              <a:buSzPct val="65000"/>
              <a:buFont typeface="Arial" panose="020B0604020202020204" pitchFamily="34" charset="0"/>
              <a:buChar char="•"/>
              <a:defRPr/>
            </a:pPr>
            <a:endParaRPr lang="en-US" altLang="zh-CN" sz="2400" u="sng" dirty="0">
              <a:effectLst>
                <a:outerShdw blurRad="38100" dist="38100" dir="2700000" algn="tl">
                  <a:srgbClr val="000000"/>
                </a:outerShdw>
              </a:effectLst>
              <a:latin typeface="微软雅黑 Light" panose="020B0502040204020203" pitchFamily="34" charset="-122"/>
              <a:ea typeface="微软雅黑 Light" panose="020B0502040204020203" pitchFamily="34" charset="-122"/>
            </a:endParaRPr>
          </a:p>
          <a:p>
            <a:pPr marL="342900" indent="-342900" eaLnBrk="1" hangingPunct="1">
              <a:lnSpc>
                <a:spcPct val="105000"/>
              </a:lnSpc>
              <a:buClr>
                <a:srgbClr val="FF6600"/>
              </a:buClr>
              <a:buSzPct val="65000"/>
              <a:buFont typeface="Arial" panose="020B0604020202020204" pitchFamily="34" charset="0"/>
              <a:buChar char="•"/>
              <a:defRPr/>
            </a:pPr>
            <a:r>
              <a:rPr lang="zh-CN" altLang="en-US" sz="2400" u="sng" dirty="0">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查找不成功</a:t>
            </a:r>
            <a:r>
              <a:rPr lang="zh-CN" altLang="en-US" sz="2400" dirty="0">
                <a:effectLst>
                  <a:outerShdw blurRad="38100" dist="38100" dir="2700000" algn="tl">
                    <a:srgbClr val="FFFFFF"/>
                  </a:outerShdw>
                </a:effectLst>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或搜索失败。作为结果，也应 报告一些信息，如失败标志、失败位置等。</a:t>
            </a:r>
            <a:endParaRPr lang="en-US" altLang="zh-CN" sz="2400" dirty="0">
              <a:latin typeface="微软雅黑 Light" panose="020B0502040204020203" pitchFamily="34" charset="-122"/>
              <a:ea typeface="微软雅黑 Light" panose="020B0502040204020203" pitchFamily="34" charset="-122"/>
            </a:endParaRPr>
          </a:p>
          <a:p>
            <a:pPr eaLnBrk="1" hangingPunct="1">
              <a:lnSpc>
                <a:spcPct val="105000"/>
              </a:lnSpc>
              <a:buClr>
                <a:srgbClr val="FF6600"/>
              </a:buClr>
              <a:buSzPct val="65000"/>
              <a:defRPr/>
            </a:pPr>
            <a:endParaRPr lang="en-US" altLang="zh-CN" sz="2400" dirty="0">
              <a:latin typeface="微软雅黑 Light" panose="020B0502040204020203" pitchFamily="34" charset="-122"/>
              <a:ea typeface="微软雅黑 Light" panose="020B0502040204020203" pitchFamily="34" charset="-122"/>
            </a:endParaRPr>
          </a:p>
          <a:p>
            <a:pPr eaLnBrk="1" hangingPunct="1">
              <a:lnSpc>
                <a:spcPct val="105000"/>
              </a:lnSpc>
              <a:buClr>
                <a:srgbClr val="FF6600"/>
              </a:buClr>
              <a:buSzPct val="65000"/>
              <a:defRPr/>
            </a:pPr>
            <a:r>
              <a:rPr lang="zh-CN" altLang="en-US" sz="2400" dirty="0">
                <a:latin typeface="微软雅黑 Light" panose="020B0502040204020203" pitchFamily="34" charset="-122"/>
                <a:ea typeface="微软雅黑 Light" panose="020B0502040204020203" pitchFamily="34" charset="-122"/>
              </a:rPr>
              <a:t>通常称用于搜索的数据集合为</a:t>
            </a:r>
            <a:r>
              <a:rPr lang="zh-CN" altLang="en-US" sz="2400" dirty="0">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搜索结构</a:t>
            </a:r>
            <a:r>
              <a:rPr lang="zh-CN" altLang="en-US" sz="2400" dirty="0">
                <a:effectLst>
                  <a:outerShdw blurRad="38100" dist="38100" dir="2700000" algn="tl">
                    <a:srgbClr val="FFFFFF"/>
                  </a:outerShdw>
                </a:effectLst>
                <a:latin typeface="微软雅黑 Light" panose="020B0502040204020203" pitchFamily="34" charset="-122"/>
                <a:ea typeface="微软雅黑 Light" panose="020B0502040204020203" pitchFamily="34" charset="-122"/>
              </a:rPr>
              <a:t>，它是由</a:t>
            </a:r>
            <a:r>
              <a:rPr lang="zh-CN" altLang="en-US" sz="2400" dirty="0">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同一数据类型的对象</a:t>
            </a:r>
            <a:r>
              <a:rPr lang="en-US" altLang="zh-CN" sz="2400" dirty="0">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a:t>
            </a:r>
            <a:r>
              <a:rPr lang="zh-CN" altLang="en-US" sz="2400" dirty="0">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或记录</a:t>
            </a:r>
            <a:r>
              <a:rPr lang="en-US" altLang="zh-CN" sz="2400" dirty="0">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a:t>
            </a:r>
            <a:r>
              <a:rPr lang="zh-CN" altLang="en-US" sz="2400" dirty="0">
                <a:effectLst>
                  <a:outerShdw blurRad="38100" dist="38100" dir="2700000" algn="tl">
                    <a:srgbClr val="FFFFFF"/>
                  </a:outerShdw>
                </a:effectLst>
                <a:latin typeface="微软雅黑 Light" panose="020B0502040204020203" pitchFamily="34" charset="-122"/>
                <a:ea typeface="微软雅黑 Light" panose="020B0502040204020203" pitchFamily="34" charset="-122"/>
              </a:rPr>
              <a:t>组成。</a:t>
            </a:r>
          </a:p>
        </p:txBody>
      </p:sp>
    </p:spTree>
    <p:extLst>
      <p:ext uri="{BB962C8B-B14F-4D97-AF65-F5344CB8AC3E}">
        <p14:creationId xmlns:p14="http://schemas.microsoft.com/office/powerpoint/2010/main" val="1779736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endParaRPr lang="zh-CN" altLang="en-US"/>
          </a:p>
        </p:txBody>
      </p:sp>
      <p:sp>
        <p:nvSpPr>
          <p:cNvPr id="4" name="Rectangle 34"/>
          <p:cNvSpPr>
            <a:spLocks noChangeArrowheads="1"/>
          </p:cNvSpPr>
          <p:nvPr/>
        </p:nvSpPr>
        <p:spPr bwMode="auto">
          <a:xfrm>
            <a:off x="762000" y="2209800"/>
            <a:ext cx="7124700"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sz="4000" dirty="0">
                <a:solidFill>
                  <a:srgbClr val="CC3300"/>
                </a:solidFill>
                <a:latin typeface="微软雅黑 Light" panose="020B0502040204020203" pitchFamily="34" charset="-122"/>
                <a:ea typeface="微软雅黑 Light" panose="020B0502040204020203" pitchFamily="34" charset="-122"/>
              </a:rPr>
              <a:t>ASL =</a:t>
            </a:r>
            <a:r>
              <a:rPr lang="zh-CN" altLang="en-US" sz="4000" dirty="0">
                <a:solidFill>
                  <a:srgbClr val="CC3300"/>
                </a:solidFill>
                <a:latin typeface="微软雅黑 Light" panose="020B0502040204020203" pitchFamily="34" charset="-122"/>
                <a:ea typeface="微软雅黑 Light" panose="020B0502040204020203" pitchFamily="34" charset="-122"/>
              </a:rPr>
              <a:t>（</a:t>
            </a:r>
            <a:r>
              <a:rPr lang="en-US" altLang="zh-CN" sz="4000" dirty="0">
                <a:solidFill>
                  <a:srgbClr val="CC3300"/>
                </a:solidFill>
                <a:latin typeface="微软雅黑 Light" panose="020B0502040204020203" pitchFamily="34" charset="-122"/>
                <a:ea typeface="微软雅黑 Light" panose="020B0502040204020203" pitchFamily="34" charset="-122"/>
              </a:rPr>
              <a:t>1+2+3+4+5</a:t>
            </a:r>
            <a:r>
              <a:rPr lang="zh-CN" altLang="en-US" sz="4000" dirty="0">
                <a:solidFill>
                  <a:srgbClr val="CC3300"/>
                </a:solidFill>
                <a:latin typeface="微软雅黑 Light" panose="020B0502040204020203" pitchFamily="34" charset="-122"/>
                <a:ea typeface="微软雅黑 Light" panose="020B0502040204020203" pitchFamily="34" charset="-122"/>
              </a:rPr>
              <a:t>）</a:t>
            </a:r>
            <a:r>
              <a:rPr lang="en-US" altLang="zh-CN" sz="4000" dirty="0">
                <a:solidFill>
                  <a:srgbClr val="CC3300"/>
                </a:solidFill>
                <a:latin typeface="微软雅黑 Light" panose="020B0502040204020203" pitchFamily="34" charset="-122"/>
                <a:ea typeface="微软雅黑 Light" panose="020B0502040204020203" pitchFamily="34" charset="-122"/>
              </a:rPr>
              <a:t>/ 5</a:t>
            </a:r>
          </a:p>
          <a:p>
            <a:pPr eaLnBrk="1" hangingPunct="1">
              <a:lnSpc>
                <a:spcPct val="115000"/>
              </a:lnSpc>
              <a:spcBef>
                <a:spcPct val="0"/>
              </a:spcBef>
              <a:buFontTx/>
              <a:buNone/>
            </a:pPr>
            <a:r>
              <a:rPr lang="en-US" altLang="zh-CN" sz="4000" dirty="0">
                <a:solidFill>
                  <a:srgbClr val="CC3300"/>
                </a:solidFill>
                <a:latin typeface="微软雅黑 Light" panose="020B0502040204020203" pitchFamily="34" charset="-122"/>
                <a:ea typeface="微软雅黑 Light" panose="020B0502040204020203" pitchFamily="34" charset="-122"/>
              </a:rPr>
              <a:t>         = 3</a:t>
            </a:r>
          </a:p>
        </p:txBody>
      </p:sp>
      <p:sp>
        <p:nvSpPr>
          <p:cNvPr id="5" name="Rectangle 35"/>
          <p:cNvSpPr>
            <a:spLocks noChangeArrowheads="1"/>
          </p:cNvSpPr>
          <p:nvPr/>
        </p:nvSpPr>
        <p:spPr bwMode="auto">
          <a:xfrm>
            <a:off x="762000" y="3905143"/>
            <a:ext cx="6175088"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sz="4000" dirty="0">
                <a:solidFill>
                  <a:srgbClr val="CC3300"/>
                </a:solidFill>
                <a:latin typeface="微软雅黑 Light" panose="020B0502040204020203" pitchFamily="34" charset="-122"/>
                <a:ea typeface="微软雅黑 Light" panose="020B0502040204020203" pitchFamily="34" charset="-122"/>
              </a:rPr>
              <a:t>ASL =</a:t>
            </a:r>
            <a:r>
              <a:rPr lang="zh-CN" altLang="en-US" sz="4000" dirty="0">
                <a:solidFill>
                  <a:srgbClr val="CC3300"/>
                </a:solidFill>
                <a:latin typeface="微软雅黑 Light" panose="020B0502040204020203" pitchFamily="34" charset="-122"/>
                <a:ea typeface="微软雅黑 Light" panose="020B0502040204020203" pitchFamily="34" charset="-122"/>
              </a:rPr>
              <a:t>（</a:t>
            </a:r>
            <a:r>
              <a:rPr lang="en-US" altLang="zh-CN" sz="4000" dirty="0">
                <a:solidFill>
                  <a:srgbClr val="CC3300"/>
                </a:solidFill>
                <a:latin typeface="微软雅黑 Light" panose="020B0502040204020203" pitchFamily="34" charset="-122"/>
                <a:ea typeface="微软雅黑 Light" panose="020B0502040204020203" pitchFamily="34" charset="-122"/>
              </a:rPr>
              <a:t>1+2+3+2+3</a:t>
            </a:r>
            <a:r>
              <a:rPr lang="zh-CN" altLang="en-US" sz="4000" dirty="0">
                <a:solidFill>
                  <a:srgbClr val="CC3300"/>
                </a:solidFill>
                <a:latin typeface="微软雅黑 Light" panose="020B0502040204020203" pitchFamily="34" charset="-122"/>
                <a:ea typeface="微软雅黑 Light" panose="020B0502040204020203" pitchFamily="34" charset="-122"/>
              </a:rPr>
              <a:t>）</a:t>
            </a:r>
            <a:r>
              <a:rPr lang="en-US" altLang="zh-CN" sz="4000" dirty="0">
                <a:solidFill>
                  <a:srgbClr val="CC3300"/>
                </a:solidFill>
                <a:latin typeface="微软雅黑 Light" panose="020B0502040204020203" pitchFamily="34" charset="-122"/>
                <a:ea typeface="微软雅黑 Light" panose="020B0502040204020203" pitchFamily="34" charset="-122"/>
              </a:rPr>
              <a:t>/ 5 </a:t>
            </a:r>
          </a:p>
          <a:p>
            <a:pPr eaLnBrk="1" hangingPunct="1">
              <a:lnSpc>
                <a:spcPct val="115000"/>
              </a:lnSpc>
              <a:spcBef>
                <a:spcPct val="0"/>
              </a:spcBef>
              <a:buFontTx/>
              <a:buNone/>
            </a:pPr>
            <a:r>
              <a:rPr lang="en-US" altLang="zh-CN" sz="4000" dirty="0">
                <a:solidFill>
                  <a:srgbClr val="CC3300"/>
                </a:solidFill>
                <a:latin typeface="微软雅黑 Light" panose="020B0502040204020203" pitchFamily="34" charset="-122"/>
                <a:ea typeface="微软雅黑 Light" panose="020B0502040204020203" pitchFamily="34" charset="-122"/>
              </a:rPr>
              <a:t>             = 2.2</a:t>
            </a:r>
          </a:p>
        </p:txBody>
      </p:sp>
    </p:spTree>
    <p:extLst>
      <p:ext uri="{BB962C8B-B14F-4D97-AF65-F5344CB8AC3E}">
        <p14:creationId xmlns:p14="http://schemas.microsoft.com/office/powerpoint/2010/main" val="73911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5"/>
                                        </p:tgtEl>
                                        <p:attrNameLst>
                                          <p:attrName>style.visibility</p:attrName>
                                        </p:attrNameLst>
                                      </p:cBhvr>
                                      <p:to>
                                        <p:strVal val="visible"/>
                                      </p:to>
                                    </p:set>
                                    <p:animEffect transition="in" filter="wipe(left)">
                                      <p:cBhvr>
                                        <p:cTn id="12" dur="3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二叉平衡树</a:t>
            </a:r>
          </a:p>
        </p:txBody>
      </p:sp>
      <p:sp>
        <p:nvSpPr>
          <p:cNvPr id="4" name="Rectangle 2"/>
          <p:cNvSpPr txBox="1">
            <a:spLocks noChangeArrowheads="1"/>
          </p:cNvSpPr>
          <p:nvPr/>
        </p:nvSpPr>
        <p:spPr>
          <a:xfrm>
            <a:off x="2123059" y="1259642"/>
            <a:ext cx="6629400" cy="457200"/>
          </a:xfrm>
          <a:prstGeom prst="rect">
            <a:avLst/>
          </a:prstGeom>
        </p:spPr>
        <p:txBody>
          <a:bodyPr vert="horz" lIns="91440" tIns="45720" rIns="91440" bIns="45720" rtlCol="0" anchor="b" anchorCtr="0">
            <a:normAutofit/>
          </a:bodyPr>
          <a:lstStyle>
            <a:lvl1pPr algn="l" defTabSz="685800" rtl="0" eaLnBrk="1" latinLnBrk="0" hangingPunct="1">
              <a:spcBef>
                <a:spcPct val="0"/>
              </a:spcBef>
              <a:buNone/>
              <a:defRPr sz="3200" kern="1200">
                <a:solidFill>
                  <a:schemeClr val="bg2">
                    <a:lumMod val="25000"/>
                  </a:schemeClr>
                </a:solidFill>
                <a:latin typeface="+mj-lt"/>
                <a:ea typeface="+mj-ea"/>
                <a:cs typeface="+mj-cs"/>
              </a:defRPr>
            </a:lvl1pPr>
          </a:lstStyle>
          <a:p>
            <a:pPr algn="just">
              <a:defRPr/>
            </a:pPr>
            <a:r>
              <a:rPr lang="en-US" altLang="zh-CN" sz="2400" i="1" dirty="0">
                <a:solidFill>
                  <a:srgbClr val="CC3300"/>
                </a:solidFill>
                <a:effectLst>
                  <a:outerShdw blurRad="38100" dist="38100" dir="2700000" algn="tl">
                    <a:srgbClr val="000000"/>
                  </a:outerShdw>
                </a:effectLst>
              </a:rPr>
              <a:t>AVL</a:t>
            </a:r>
            <a:r>
              <a:rPr lang="zh-CN" altLang="en-US" sz="2400" dirty="0">
                <a:solidFill>
                  <a:srgbClr val="CC3300"/>
                </a:solidFill>
                <a:effectLst>
                  <a:outerShdw blurRad="38100" dist="38100" dir="2700000" algn="tl">
                    <a:srgbClr val="000000"/>
                  </a:outerShdw>
                </a:effectLst>
              </a:rPr>
              <a:t>树  </a:t>
            </a:r>
            <a:r>
              <a:rPr lang="zh-CN" altLang="en-US" sz="2400" dirty="0">
                <a:solidFill>
                  <a:schemeClr val="tx1"/>
                </a:solidFill>
                <a:effectLst>
                  <a:outerShdw blurRad="38100" dist="38100" dir="2700000" algn="tl">
                    <a:srgbClr val="FFFFFF"/>
                  </a:outerShdw>
                </a:effectLst>
              </a:rPr>
              <a:t>高度平衡的二叉搜索树</a:t>
            </a:r>
            <a:endParaRPr lang="zh-CN" altLang="en-US" sz="2400" b="1" dirty="0">
              <a:solidFill>
                <a:schemeClr val="tx1"/>
              </a:solidFill>
              <a:effectLst>
                <a:outerShdw blurRad="38100" dist="38100" dir="2700000" algn="tl">
                  <a:srgbClr val="FFFFFF"/>
                </a:outerShdw>
              </a:effectLst>
            </a:endParaRPr>
          </a:p>
        </p:txBody>
      </p:sp>
      <p:sp>
        <p:nvSpPr>
          <p:cNvPr id="5" name="Rectangle 4"/>
          <p:cNvSpPr>
            <a:spLocks noChangeArrowheads="1"/>
          </p:cNvSpPr>
          <p:nvPr/>
        </p:nvSpPr>
        <p:spPr bwMode="auto">
          <a:xfrm>
            <a:off x="214884" y="1798478"/>
            <a:ext cx="8915400" cy="1200329"/>
          </a:xfrm>
          <a:prstGeom prst="rect">
            <a:avLst/>
          </a:prstGeom>
          <a:noFill/>
          <a:ln w="9525">
            <a:noFill/>
            <a:miter lim="800000"/>
            <a:headEnd/>
            <a:tailEnd/>
          </a:ln>
          <a:effectLst/>
        </p:spPr>
        <p:txBody>
          <a:bodyPr>
            <a:spAutoFit/>
          </a:bodyPr>
          <a:lstStyle/>
          <a:p>
            <a:pPr eaLnBrk="1" hangingPunct="1">
              <a:defRPr/>
            </a:pPr>
            <a:r>
              <a:rPr lang="zh-CN" altLang="en-US" sz="2400" b="1" dirty="0">
                <a:latin typeface="微软雅黑 Light" panose="020B0502040204020203" pitchFamily="34" charset="-122"/>
                <a:ea typeface="微软雅黑 Light" panose="020B0502040204020203" pitchFamily="34" charset="-122"/>
              </a:rPr>
              <a:t>一棵</a:t>
            </a:r>
            <a:r>
              <a:rPr lang="en-US" altLang="zh-CN" sz="2400" b="1" i="1" dirty="0">
                <a:latin typeface="微软雅黑 Light" panose="020B0502040204020203" pitchFamily="34" charset="-122"/>
                <a:ea typeface="微软雅黑 Light" panose="020B0502040204020203" pitchFamily="34" charset="-122"/>
              </a:rPr>
              <a:t>AVL</a:t>
            </a:r>
            <a:r>
              <a:rPr lang="zh-CN" altLang="en-US" sz="2400" b="1" dirty="0">
                <a:latin typeface="微软雅黑 Light" panose="020B0502040204020203" pitchFamily="34" charset="-122"/>
                <a:ea typeface="微软雅黑 Light" panose="020B0502040204020203" pitchFamily="34" charset="-122"/>
              </a:rPr>
              <a:t>树或者是空树，或者是具有下列性质的二叉搜索树：</a:t>
            </a:r>
            <a:r>
              <a:rPr lang="zh-CN" altLang="en-US" sz="2400" b="1" dirty="0">
                <a:solidFill>
                  <a:srgbClr val="FF3300"/>
                </a:solidFill>
                <a:latin typeface="微软雅黑 Light" panose="020B0502040204020203" pitchFamily="34" charset="-122"/>
                <a:ea typeface="微软雅黑 Light" panose="020B0502040204020203" pitchFamily="34" charset="-122"/>
              </a:rPr>
              <a:t>它的左子树和右子树都是</a:t>
            </a:r>
            <a:r>
              <a:rPr lang="en-US" altLang="zh-CN" sz="2400" b="1" i="1" dirty="0">
                <a:solidFill>
                  <a:srgbClr val="FF3300"/>
                </a:solidFill>
                <a:latin typeface="微软雅黑 Light" panose="020B0502040204020203" pitchFamily="34" charset="-122"/>
                <a:ea typeface="微软雅黑 Light" panose="020B0502040204020203" pitchFamily="34" charset="-122"/>
              </a:rPr>
              <a:t>AVL</a:t>
            </a:r>
            <a:r>
              <a:rPr lang="zh-CN" altLang="en-US" sz="2400" b="1" dirty="0">
                <a:solidFill>
                  <a:srgbClr val="FF3300"/>
                </a:solidFill>
                <a:latin typeface="微软雅黑 Light" panose="020B0502040204020203" pitchFamily="34" charset="-122"/>
                <a:ea typeface="微软雅黑 Light" panose="020B0502040204020203" pitchFamily="34" charset="-122"/>
              </a:rPr>
              <a:t>树，且左子树和右子树的高度之差的绝对值不超过</a:t>
            </a:r>
            <a:r>
              <a:rPr lang="en-US" altLang="zh-CN" sz="2400" b="1" dirty="0">
                <a:solidFill>
                  <a:srgbClr val="FF3300"/>
                </a:solidFill>
                <a:latin typeface="微软雅黑 Light" panose="020B0502040204020203" pitchFamily="34" charset="-122"/>
                <a:ea typeface="微软雅黑 Light" panose="020B0502040204020203" pitchFamily="34" charset="-122"/>
              </a:rPr>
              <a:t>1</a:t>
            </a:r>
            <a:r>
              <a:rPr lang="zh-CN" altLang="en-US" sz="2400" b="1" dirty="0">
                <a:latin typeface="微软雅黑 Light" panose="020B0502040204020203" pitchFamily="34" charset="-122"/>
                <a:ea typeface="微软雅黑 Light" panose="020B0502040204020203" pitchFamily="34" charset="-122"/>
              </a:rPr>
              <a:t>。</a:t>
            </a:r>
            <a:endParaRPr lang="zh-CN" altLang="en-US" sz="2400" dirty="0">
              <a:latin typeface="微软雅黑 Light" panose="020B0502040204020203" pitchFamily="34" charset="-122"/>
              <a:ea typeface="微软雅黑 Light" panose="020B0502040204020203" pitchFamily="34" charset="-122"/>
            </a:endParaRPr>
          </a:p>
        </p:txBody>
      </p:sp>
      <p:sp>
        <p:nvSpPr>
          <p:cNvPr id="7" name="Rectangle 6"/>
          <p:cNvSpPr>
            <a:spLocks noChangeArrowheads="1"/>
          </p:cNvSpPr>
          <p:nvPr/>
        </p:nvSpPr>
        <p:spPr bwMode="auto">
          <a:xfrm>
            <a:off x="228600" y="6134498"/>
            <a:ext cx="7013458" cy="461665"/>
          </a:xfrm>
          <a:prstGeom prst="rect">
            <a:avLst/>
          </a:prstGeom>
          <a:noFill/>
          <a:ln w="9525">
            <a:noFill/>
            <a:miter lim="800000"/>
            <a:headEnd/>
            <a:tailEnd/>
          </a:ln>
          <a:effectLst/>
        </p:spPr>
        <p:txBody>
          <a:bodyPr wrap="none">
            <a:spAutoFit/>
          </a:bodyPr>
          <a:lstStyle/>
          <a:p>
            <a:pPr eaLnBrk="1" hangingPunct="1">
              <a:defRPr/>
            </a:pPr>
            <a:r>
              <a:rPr lang="en-US" altLang="zh-CN" sz="2400" dirty="0">
                <a:latin typeface="微软雅黑 Light" panose="020B0502040204020203" pitchFamily="34" charset="-122"/>
                <a:ea typeface="微软雅黑 Light" panose="020B0502040204020203" pitchFamily="34" charset="-122"/>
              </a:rPr>
              <a:t> </a:t>
            </a:r>
            <a:r>
              <a:rPr lang="zh-CN" altLang="en-US" sz="2400" b="1" dirty="0">
                <a:solidFill>
                  <a:srgbClr val="00808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高度不平衡的二叉搜索树   高度平衡的二叉搜索树</a:t>
            </a:r>
            <a:endParaRPr lang="zh-CN" altLang="en-US" sz="2400" dirty="0">
              <a:latin typeface="微软雅黑 Light" panose="020B0502040204020203" pitchFamily="34" charset="-122"/>
              <a:ea typeface="微软雅黑 Light" panose="020B0502040204020203" pitchFamily="34" charset="-122"/>
            </a:endParaRPr>
          </a:p>
        </p:txBody>
      </p:sp>
      <p:pic>
        <p:nvPicPr>
          <p:cNvPr id="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096" y="3075007"/>
            <a:ext cx="8993188"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7"/>
          <p:cNvSpPr>
            <a:spLocks noChangeArrowheads="1"/>
          </p:cNvSpPr>
          <p:nvPr/>
        </p:nvSpPr>
        <p:spPr bwMode="auto">
          <a:xfrm>
            <a:off x="1900809" y="3148032"/>
            <a:ext cx="144462" cy="215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dirty="0">
              <a:latin typeface="微软雅黑 Light" panose="020B0502040204020203" pitchFamily="34" charset="-122"/>
              <a:ea typeface="微软雅黑 Light" panose="020B0502040204020203" pitchFamily="34" charset="-122"/>
            </a:endParaRPr>
          </a:p>
        </p:txBody>
      </p:sp>
      <p:sp>
        <p:nvSpPr>
          <p:cNvPr id="19" name="Rectangle 8"/>
          <p:cNvSpPr>
            <a:spLocks noChangeArrowheads="1"/>
          </p:cNvSpPr>
          <p:nvPr/>
        </p:nvSpPr>
        <p:spPr bwMode="auto">
          <a:xfrm>
            <a:off x="2908871" y="3506807"/>
            <a:ext cx="144463" cy="215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dirty="0">
              <a:latin typeface="微软雅黑 Light" panose="020B0502040204020203" pitchFamily="34" charset="-122"/>
              <a:ea typeface="微软雅黑 Light" panose="020B0502040204020203" pitchFamily="34" charset="-122"/>
            </a:endParaRPr>
          </a:p>
        </p:txBody>
      </p:sp>
      <p:sp>
        <p:nvSpPr>
          <p:cNvPr id="20" name="Rectangle 9"/>
          <p:cNvSpPr>
            <a:spLocks noChangeArrowheads="1"/>
          </p:cNvSpPr>
          <p:nvPr/>
        </p:nvSpPr>
        <p:spPr bwMode="auto">
          <a:xfrm>
            <a:off x="7949184" y="4298969"/>
            <a:ext cx="144462" cy="215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dirty="0">
              <a:latin typeface="微软雅黑 Light" panose="020B0502040204020203" pitchFamily="34" charset="-122"/>
              <a:ea typeface="微软雅黑 Light" panose="020B0502040204020203" pitchFamily="34" charset="-122"/>
            </a:endParaRPr>
          </a:p>
        </p:txBody>
      </p:sp>
      <p:sp>
        <p:nvSpPr>
          <p:cNvPr id="21" name="Line 11"/>
          <p:cNvSpPr>
            <a:spLocks noChangeShapeType="1"/>
          </p:cNvSpPr>
          <p:nvPr/>
        </p:nvSpPr>
        <p:spPr bwMode="auto">
          <a:xfrm flipH="1" flipV="1">
            <a:off x="137096" y="3722707"/>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微软雅黑 Light" panose="020B0502040204020203" pitchFamily="34" charset="-122"/>
              <a:ea typeface="微软雅黑 Light" panose="020B0502040204020203" pitchFamily="34" charset="-122"/>
            </a:endParaRPr>
          </a:p>
        </p:txBody>
      </p:sp>
      <p:sp>
        <p:nvSpPr>
          <p:cNvPr id="22" name="Line 12"/>
          <p:cNvSpPr>
            <a:spLocks noChangeShapeType="1"/>
          </p:cNvSpPr>
          <p:nvPr/>
        </p:nvSpPr>
        <p:spPr bwMode="auto">
          <a:xfrm flipV="1">
            <a:off x="137096" y="3722707"/>
            <a:ext cx="1793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微软雅黑 Light" panose="020B0502040204020203" pitchFamily="34" charset="-122"/>
              <a:ea typeface="微软雅黑 Light" panose="020B0502040204020203" pitchFamily="34" charset="-122"/>
            </a:endParaRPr>
          </a:p>
        </p:txBody>
      </p:sp>
      <p:sp>
        <p:nvSpPr>
          <p:cNvPr id="23" name="Line 13"/>
          <p:cNvSpPr>
            <a:spLocks noChangeShapeType="1"/>
          </p:cNvSpPr>
          <p:nvPr/>
        </p:nvSpPr>
        <p:spPr bwMode="auto">
          <a:xfrm flipV="1">
            <a:off x="964184" y="4083069"/>
            <a:ext cx="1793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微软雅黑 Light" panose="020B0502040204020203" pitchFamily="34" charset="-122"/>
              <a:ea typeface="微软雅黑 Light" panose="020B0502040204020203" pitchFamily="34" charset="-122"/>
            </a:endParaRPr>
          </a:p>
        </p:txBody>
      </p:sp>
      <p:sp>
        <p:nvSpPr>
          <p:cNvPr id="24" name="Line 15"/>
          <p:cNvSpPr>
            <a:spLocks noChangeShapeType="1"/>
          </p:cNvSpPr>
          <p:nvPr/>
        </p:nvSpPr>
        <p:spPr bwMode="auto">
          <a:xfrm flipV="1">
            <a:off x="1469009" y="4514869"/>
            <a:ext cx="1793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微软雅黑 Light" panose="020B0502040204020203" pitchFamily="34" charset="-122"/>
              <a:ea typeface="微软雅黑 Light" panose="020B0502040204020203" pitchFamily="34" charset="-122"/>
            </a:endParaRPr>
          </a:p>
        </p:txBody>
      </p:sp>
      <p:sp>
        <p:nvSpPr>
          <p:cNvPr id="25" name="Line 16"/>
          <p:cNvSpPr>
            <a:spLocks noChangeShapeType="1"/>
          </p:cNvSpPr>
          <p:nvPr/>
        </p:nvSpPr>
        <p:spPr bwMode="auto">
          <a:xfrm flipV="1">
            <a:off x="2045271" y="4948257"/>
            <a:ext cx="1793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微软雅黑 Light" panose="020B0502040204020203" pitchFamily="34" charset="-122"/>
              <a:ea typeface="微软雅黑 Light" panose="020B0502040204020203" pitchFamily="34" charset="-122"/>
            </a:endParaRPr>
          </a:p>
        </p:txBody>
      </p:sp>
      <p:sp>
        <p:nvSpPr>
          <p:cNvPr id="26" name="Line 17"/>
          <p:cNvSpPr>
            <a:spLocks noChangeShapeType="1"/>
          </p:cNvSpPr>
          <p:nvPr/>
        </p:nvSpPr>
        <p:spPr bwMode="auto">
          <a:xfrm flipV="1">
            <a:off x="6796659" y="4011632"/>
            <a:ext cx="1793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56317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二叉平衡树</a:t>
            </a:r>
          </a:p>
        </p:txBody>
      </p:sp>
      <p:sp>
        <p:nvSpPr>
          <p:cNvPr id="3" name="内容占位符 2"/>
          <p:cNvSpPr>
            <a:spLocks noGrp="1"/>
          </p:cNvSpPr>
          <p:nvPr>
            <p:ph sz="quarter" idx="10"/>
          </p:nvPr>
        </p:nvSpPr>
        <p:spPr/>
        <p:txBody>
          <a:bodyPr/>
          <a:lstStyle/>
          <a:p>
            <a:endParaRPr lang="zh-CN" altLang="en-US"/>
          </a:p>
        </p:txBody>
      </p:sp>
      <p:sp>
        <p:nvSpPr>
          <p:cNvPr id="5" name="Rectangle 5"/>
          <p:cNvSpPr>
            <a:spLocks noChangeArrowheads="1"/>
          </p:cNvSpPr>
          <p:nvPr/>
        </p:nvSpPr>
        <p:spPr bwMode="auto">
          <a:xfrm>
            <a:off x="444500" y="1359281"/>
            <a:ext cx="8305800" cy="122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b="1" dirty="0">
                <a:latin typeface="微软雅黑 Light" panose="020B0502040204020203" pitchFamily="34" charset="-122"/>
                <a:ea typeface="微软雅黑 Light" panose="020B0502040204020203" pitchFamily="34" charset="-122"/>
              </a:rPr>
              <a:t>    </a:t>
            </a:r>
            <a:r>
              <a:rPr lang="zh-CN" altLang="en-US" b="1" dirty="0">
                <a:latin typeface="微软雅黑 Light" panose="020B0502040204020203" pitchFamily="34" charset="-122"/>
                <a:ea typeface="微软雅黑 Light" panose="020B0502040204020203" pitchFamily="34" charset="-122"/>
              </a:rPr>
              <a:t>树中每个结点的左、右子树深度之差的绝对值不大于</a:t>
            </a:r>
            <a:r>
              <a:rPr lang="en-US" altLang="zh-CN" b="1" dirty="0">
                <a:latin typeface="微软雅黑 Light" panose="020B0502040204020203" pitchFamily="34" charset="-122"/>
                <a:ea typeface="微软雅黑 Light" panose="020B0502040204020203" pitchFamily="34" charset="-122"/>
              </a:rPr>
              <a:t>1                   </a:t>
            </a:r>
            <a:r>
              <a:rPr lang="zh-CN" altLang="en-US" dirty="0">
                <a:latin typeface="微软雅黑 Light" panose="020B0502040204020203" pitchFamily="34" charset="-122"/>
                <a:ea typeface="微软雅黑 Light" panose="020B0502040204020203" pitchFamily="34" charset="-122"/>
              </a:rPr>
              <a:t>。</a:t>
            </a:r>
          </a:p>
        </p:txBody>
      </p:sp>
      <p:graphicFrame>
        <p:nvGraphicFramePr>
          <p:cNvPr id="6" name="Object 10"/>
          <p:cNvGraphicFramePr>
            <a:graphicFrameLocks noChangeAspect="1"/>
          </p:cNvGraphicFramePr>
          <p:nvPr>
            <p:extLst>
              <p:ext uri="{D42A27DB-BD31-4B8C-83A1-F6EECF244321}">
                <p14:modId xmlns:p14="http://schemas.microsoft.com/office/powerpoint/2010/main" val="67621905"/>
              </p:ext>
            </p:extLst>
          </p:nvPr>
        </p:nvGraphicFramePr>
        <p:xfrm>
          <a:off x="3091904" y="2011036"/>
          <a:ext cx="1701800" cy="508000"/>
        </p:xfrm>
        <a:graphic>
          <a:graphicData uri="http://schemas.openxmlformats.org/presentationml/2006/ole">
            <mc:AlternateContent xmlns:mc="http://schemas.openxmlformats.org/markup-compatibility/2006">
              <mc:Choice xmlns:v="urn:schemas-microsoft-com:vml" Requires="v">
                <p:oleObj spid="_x0000_s7291" name="公式" r:id="rId3" imgW="1628794" imgH="428625" progId="Equation.3">
                  <p:embed/>
                </p:oleObj>
              </mc:Choice>
              <mc:Fallback>
                <p:oleObj name="公式" r:id="rId3" imgW="1628794" imgH="428625" progId="Equation.3">
                  <p:embed/>
                  <p:pic>
                    <p:nvPicPr>
                      <p:cNvPr id="89098"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1904" y="2011036"/>
                        <a:ext cx="17018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Oval 11"/>
          <p:cNvSpPr>
            <a:spLocks noChangeArrowheads="1"/>
          </p:cNvSpPr>
          <p:nvPr/>
        </p:nvSpPr>
        <p:spPr bwMode="auto">
          <a:xfrm>
            <a:off x="2155552" y="3505662"/>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b="1" dirty="0">
                <a:solidFill>
                  <a:srgbClr val="006600"/>
                </a:solidFill>
                <a:latin typeface="微软雅黑 Light" panose="020B0502040204020203" pitchFamily="34" charset="-122"/>
                <a:ea typeface="微软雅黑 Light" panose="020B0502040204020203" pitchFamily="34" charset="-122"/>
              </a:rPr>
              <a:t>5</a:t>
            </a:r>
            <a:endParaRPr lang="en-US" altLang="zh-CN" sz="2400" dirty="0">
              <a:latin typeface="微软雅黑 Light" panose="020B0502040204020203" pitchFamily="34" charset="-122"/>
              <a:ea typeface="微软雅黑 Light" panose="020B0502040204020203" pitchFamily="34" charset="-122"/>
            </a:endParaRPr>
          </a:p>
        </p:txBody>
      </p:sp>
      <p:sp>
        <p:nvSpPr>
          <p:cNvPr id="8" name="Oval 13"/>
          <p:cNvSpPr>
            <a:spLocks noChangeArrowheads="1"/>
          </p:cNvSpPr>
          <p:nvPr/>
        </p:nvSpPr>
        <p:spPr bwMode="auto">
          <a:xfrm>
            <a:off x="1393552" y="4267662"/>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b="1" dirty="0">
                <a:solidFill>
                  <a:srgbClr val="006600"/>
                </a:solidFill>
                <a:latin typeface="微软雅黑 Light" panose="020B0502040204020203" pitchFamily="34" charset="-122"/>
                <a:ea typeface="微软雅黑 Light" panose="020B0502040204020203" pitchFamily="34" charset="-122"/>
              </a:rPr>
              <a:t>4</a:t>
            </a:r>
            <a:endParaRPr lang="en-US" altLang="zh-CN" sz="2400" dirty="0">
              <a:latin typeface="微软雅黑 Light" panose="020B0502040204020203" pitchFamily="34" charset="-122"/>
              <a:ea typeface="微软雅黑 Light" panose="020B0502040204020203" pitchFamily="34" charset="-122"/>
            </a:endParaRPr>
          </a:p>
        </p:txBody>
      </p:sp>
      <p:sp>
        <p:nvSpPr>
          <p:cNvPr id="9" name="Oval 14"/>
          <p:cNvSpPr>
            <a:spLocks noChangeArrowheads="1"/>
          </p:cNvSpPr>
          <p:nvPr/>
        </p:nvSpPr>
        <p:spPr bwMode="auto">
          <a:xfrm>
            <a:off x="2917552" y="4267662"/>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b="1" dirty="0">
                <a:solidFill>
                  <a:srgbClr val="006600"/>
                </a:solidFill>
                <a:latin typeface="微软雅黑 Light" panose="020B0502040204020203" pitchFamily="34" charset="-122"/>
                <a:ea typeface="微软雅黑 Light" panose="020B0502040204020203" pitchFamily="34" charset="-122"/>
              </a:rPr>
              <a:t>8</a:t>
            </a:r>
            <a:endParaRPr lang="en-US" altLang="zh-CN" sz="2400" dirty="0">
              <a:latin typeface="微软雅黑 Light" panose="020B0502040204020203" pitchFamily="34" charset="-122"/>
              <a:ea typeface="微软雅黑 Light" panose="020B0502040204020203" pitchFamily="34" charset="-122"/>
            </a:endParaRPr>
          </a:p>
        </p:txBody>
      </p:sp>
      <p:sp>
        <p:nvSpPr>
          <p:cNvPr id="10" name="Oval 15"/>
          <p:cNvSpPr>
            <a:spLocks noChangeArrowheads="1"/>
          </p:cNvSpPr>
          <p:nvPr/>
        </p:nvSpPr>
        <p:spPr bwMode="auto">
          <a:xfrm>
            <a:off x="631552" y="5029662"/>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b="1" dirty="0">
                <a:solidFill>
                  <a:srgbClr val="006600"/>
                </a:solidFill>
                <a:latin typeface="微软雅黑 Light" panose="020B0502040204020203" pitchFamily="34" charset="-122"/>
                <a:ea typeface="微软雅黑 Light" panose="020B0502040204020203" pitchFamily="34" charset="-122"/>
              </a:rPr>
              <a:t>2</a:t>
            </a:r>
            <a:endParaRPr lang="en-US" altLang="zh-CN" sz="2400" dirty="0">
              <a:latin typeface="微软雅黑 Light" panose="020B0502040204020203" pitchFamily="34" charset="-122"/>
              <a:ea typeface="微软雅黑 Light" panose="020B0502040204020203" pitchFamily="34" charset="-122"/>
            </a:endParaRPr>
          </a:p>
        </p:txBody>
      </p:sp>
      <p:sp>
        <p:nvSpPr>
          <p:cNvPr id="11" name="Oval 16"/>
          <p:cNvSpPr>
            <a:spLocks noChangeArrowheads="1"/>
          </p:cNvSpPr>
          <p:nvPr/>
        </p:nvSpPr>
        <p:spPr bwMode="auto">
          <a:xfrm>
            <a:off x="6346552" y="3505662"/>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b="1" dirty="0">
                <a:solidFill>
                  <a:srgbClr val="006600"/>
                </a:solidFill>
                <a:latin typeface="微软雅黑 Light" panose="020B0502040204020203" pitchFamily="34" charset="-122"/>
                <a:ea typeface="微软雅黑 Light" panose="020B0502040204020203" pitchFamily="34" charset="-122"/>
              </a:rPr>
              <a:t>5</a:t>
            </a:r>
            <a:endParaRPr lang="en-US" altLang="zh-CN" sz="2400" dirty="0">
              <a:latin typeface="微软雅黑 Light" panose="020B0502040204020203" pitchFamily="34" charset="-122"/>
              <a:ea typeface="微软雅黑 Light" panose="020B0502040204020203" pitchFamily="34" charset="-122"/>
            </a:endParaRPr>
          </a:p>
        </p:txBody>
      </p:sp>
      <p:sp>
        <p:nvSpPr>
          <p:cNvPr id="12" name="Oval 17"/>
          <p:cNvSpPr>
            <a:spLocks noChangeArrowheads="1"/>
          </p:cNvSpPr>
          <p:nvPr/>
        </p:nvSpPr>
        <p:spPr bwMode="auto">
          <a:xfrm>
            <a:off x="5584552" y="4267662"/>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b="1" dirty="0">
                <a:solidFill>
                  <a:srgbClr val="006600"/>
                </a:solidFill>
                <a:latin typeface="微软雅黑 Light" panose="020B0502040204020203" pitchFamily="34" charset="-122"/>
                <a:ea typeface="微软雅黑 Light" panose="020B0502040204020203" pitchFamily="34" charset="-122"/>
              </a:rPr>
              <a:t>4</a:t>
            </a:r>
            <a:endParaRPr lang="en-US" altLang="zh-CN" sz="2400" dirty="0">
              <a:latin typeface="微软雅黑 Light" panose="020B0502040204020203" pitchFamily="34" charset="-122"/>
              <a:ea typeface="微软雅黑 Light" panose="020B0502040204020203" pitchFamily="34" charset="-122"/>
            </a:endParaRPr>
          </a:p>
        </p:txBody>
      </p:sp>
      <p:sp>
        <p:nvSpPr>
          <p:cNvPr id="13" name="Oval 18"/>
          <p:cNvSpPr>
            <a:spLocks noChangeArrowheads="1"/>
          </p:cNvSpPr>
          <p:nvPr/>
        </p:nvSpPr>
        <p:spPr bwMode="auto">
          <a:xfrm>
            <a:off x="7108552" y="4267662"/>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b="1" dirty="0">
                <a:solidFill>
                  <a:srgbClr val="006600"/>
                </a:solidFill>
                <a:latin typeface="微软雅黑 Light" panose="020B0502040204020203" pitchFamily="34" charset="-122"/>
                <a:ea typeface="微软雅黑 Light" panose="020B0502040204020203" pitchFamily="34" charset="-122"/>
              </a:rPr>
              <a:t>8</a:t>
            </a:r>
            <a:endParaRPr lang="en-US" altLang="zh-CN" sz="2400" dirty="0">
              <a:latin typeface="微软雅黑 Light" panose="020B0502040204020203" pitchFamily="34" charset="-122"/>
              <a:ea typeface="微软雅黑 Light" panose="020B0502040204020203" pitchFamily="34" charset="-122"/>
            </a:endParaRPr>
          </a:p>
        </p:txBody>
      </p:sp>
      <p:sp>
        <p:nvSpPr>
          <p:cNvPr id="14" name="Oval 19"/>
          <p:cNvSpPr>
            <a:spLocks noChangeArrowheads="1"/>
          </p:cNvSpPr>
          <p:nvPr/>
        </p:nvSpPr>
        <p:spPr bwMode="auto">
          <a:xfrm>
            <a:off x="4822552" y="5029662"/>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b="1" dirty="0">
                <a:solidFill>
                  <a:srgbClr val="006600"/>
                </a:solidFill>
                <a:latin typeface="微软雅黑 Light" panose="020B0502040204020203" pitchFamily="34" charset="-122"/>
                <a:ea typeface="微软雅黑 Light" panose="020B0502040204020203" pitchFamily="34" charset="-122"/>
              </a:rPr>
              <a:t>2</a:t>
            </a:r>
            <a:endParaRPr lang="en-US" altLang="zh-CN" sz="2400" dirty="0">
              <a:latin typeface="微软雅黑 Light" panose="020B0502040204020203" pitchFamily="34" charset="-122"/>
              <a:ea typeface="微软雅黑 Light" panose="020B0502040204020203" pitchFamily="34" charset="-122"/>
            </a:endParaRPr>
          </a:p>
        </p:txBody>
      </p:sp>
      <p:sp>
        <p:nvSpPr>
          <p:cNvPr id="15" name="Oval 20"/>
          <p:cNvSpPr>
            <a:spLocks noChangeArrowheads="1"/>
          </p:cNvSpPr>
          <p:nvPr/>
        </p:nvSpPr>
        <p:spPr bwMode="auto">
          <a:xfrm>
            <a:off x="4060552" y="5791662"/>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b="1" dirty="0">
                <a:solidFill>
                  <a:srgbClr val="006600"/>
                </a:solidFill>
                <a:latin typeface="微软雅黑 Light" panose="020B0502040204020203" pitchFamily="34" charset="-122"/>
                <a:ea typeface="微软雅黑 Light" panose="020B0502040204020203" pitchFamily="34" charset="-122"/>
              </a:rPr>
              <a:t>1</a:t>
            </a:r>
            <a:endParaRPr lang="en-US" altLang="zh-CN" sz="2400" dirty="0">
              <a:latin typeface="微软雅黑 Light" panose="020B0502040204020203" pitchFamily="34" charset="-122"/>
              <a:ea typeface="微软雅黑 Light" panose="020B0502040204020203" pitchFamily="34" charset="-122"/>
            </a:endParaRPr>
          </a:p>
        </p:txBody>
      </p:sp>
      <p:sp>
        <p:nvSpPr>
          <p:cNvPr id="16" name="Line 21"/>
          <p:cNvSpPr>
            <a:spLocks noChangeShapeType="1"/>
          </p:cNvSpPr>
          <p:nvPr/>
        </p:nvSpPr>
        <p:spPr bwMode="auto">
          <a:xfrm flipH="1">
            <a:off x="1774552" y="3886662"/>
            <a:ext cx="4572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17" name="Line 22"/>
          <p:cNvSpPr>
            <a:spLocks noChangeShapeType="1"/>
          </p:cNvSpPr>
          <p:nvPr/>
        </p:nvSpPr>
        <p:spPr bwMode="auto">
          <a:xfrm flipH="1">
            <a:off x="1012552" y="4648662"/>
            <a:ext cx="4572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18" name="Line 23"/>
          <p:cNvSpPr>
            <a:spLocks noChangeShapeType="1"/>
          </p:cNvSpPr>
          <p:nvPr/>
        </p:nvSpPr>
        <p:spPr bwMode="auto">
          <a:xfrm flipH="1">
            <a:off x="5965552" y="3886662"/>
            <a:ext cx="4572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19" name="Line 24"/>
          <p:cNvSpPr>
            <a:spLocks noChangeShapeType="1"/>
          </p:cNvSpPr>
          <p:nvPr/>
        </p:nvSpPr>
        <p:spPr bwMode="auto">
          <a:xfrm flipH="1">
            <a:off x="5203552" y="4648662"/>
            <a:ext cx="4572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20" name="Line 25"/>
          <p:cNvSpPr>
            <a:spLocks noChangeShapeType="1"/>
          </p:cNvSpPr>
          <p:nvPr/>
        </p:nvSpPr>
        <p:spPr bwMode="auto">
          <a:xfrm flipH="1">
            <a:off x="4441552" y="5410662"/>
            <a:ext cx="4572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21" name="Line 26"/>
          <p:cNvSpPr>
            <a:spLocks noChangeShapeType="1"/>
          </p:cNvSpPr>
          <p:nvPr/>
        </p:nvSpPr>
        <p:spPr bwMode="auto">
          <a:xfrm>
            <a:off x="2536552" y="3886662"/>
            <a:ext cx="4572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22" name="Line 27"/>
          <p:cNvSpPr>
            <a:spLocks noChangeShapeType="1"/>
          </p:cNvSpPr>
          <p:nvPr/>
        </p:nvSpPr>
        <p:spPr bwMode="auto">
          <a:xfrm>
            <a:off x="6727552" y="3886662"/>
            <a:ext cx="4572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latin typeface="微软雅黑 Light" panose="020B0502040204020203" pitchFamily="34" charset="-122"/>
              <a:ea typeface="微软雅黑 Light" panose="020B0502040204020203" pitchFamily="34" charset="-122"/>
            </a:endParaRPr>
          </a:p>
        </p:txBody>
      </p:sp>
      <p:sp>
        <p:nvSpPr>
          <p:cNvPr id="23" name="Text Box 28"/>
          <p:cNvSpPr txBox="1">
            <a:spLocks noChangeArrowheads="1"/>
          </p:cNvSpPr>
          <p:nvPr/>
        </p:nvSpPr>
        <p:spPr bwMode="auto">
          <a:xfrm>
            <a:off x="1272902" y="5502737"/>
            <a:ext cx="2025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3600" b="1" dirty="0">
                <a:solidFill>
                  <a:srgbClr val="FF0000"/>
                </a:solidFill>
                <a:latin typeface="微软雅黑 Light" panose="020B0502040204020203" pitchFamily="34" charset="-122"/>
                <a:ea typeface="微软雅黑" panose="020B0503020204020204" pitchFamily="34" charset="-122"/>
              </a:rPr>
              <a:t>是平衡树</a:t>
            </a:r>
            <a:endParaRPr lang="zh-CN" altLang="en-US" sz="3600" dirty="0">
              <a:latin typeface="微软雅黑 Light" panose="020B0502040204020203" pitchFamily="34" charset="-122"/>
              <a:ea typeface="微软雅黑" panose="020B0503020204020204" pitchFamily="34" charset="-122"/>
            </a:endParaRPr>
          </a:p>
        </p:txBody>
      </p:sp>
      <p:sp>
        <p:nvSpPr>
          <p:cNvPr id="24" name="Text Box 29"/>
          <p:cNvSpPr txBox="1">
            <a:spLocks noChangeArrowheads="1"/>
          </p:cNvSpPr>
          <p:nvPr/>
        </p:nvSpPr>
        <p:spPr bwMode="auto">
          <a:xfrm>
            <a:off x="5889352" y="5486862"/>
            <a:ext cx="2486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3600" b="1" dirty="0">
                <a:solidFill>
                  <a:srgbClr val="FF0000"/>
                </a:solidFill>
                <a:latin typeface="微软雅黑 Light" panose="020B0502040204020203" pitchFamily="34" charset="-122"/>
                <a:ea typeface="微软雅黑" panose="020B0503020204020204" pitchFamily="34" charset="-122"/>
              </a:rPr>
              <a:t>不是平衡树</a:t>
            </a:r>
            <a:endParaRPr lang="zh-CN" altLang="en-US" sz="3600" dirty="0">
              <a:latin typeface="微软雅黑 Light" panose="020B0502040204020203" pitchFamily="34" charset="-122"/>
              <a:ea typeface="微软雅黑" panose="020B0503020204020204" pitchFamily="34" charset="-122"/>
            </a:endParaRPr>
          </a:p>
        </p:txBody>
      </p:sp>
    </p:spTree>
    <p:extLst>
      <p:ext uri="{BB962C8B-B14F-4D97-AF65-F5344CB8AC3E}">
        <p14:creationId xmlns:p14="http://schemas.microsoft.com/office/powerpoint/2010/main" val="393587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up)">
                                      <p:cBhvr>
                                        <p:cTn id="21" dur="500"/>
                                        <p:tgtEl>
                                          <p:spTgt spid="16"/>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par>
                          <p:cTn id="26" fill="hold">
                            <p:stCondLst>
                              <p:cond delay="1500"/>
                            </p:stCondLst>
                            <p:childTnLst>
                              <p:par>
                                <p:cTn id="27" presetID="22" presetClass="entr" presetSubtype="1"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up)">
                                      <p:cBhvr>
                                        <p:cTn id="29" dur="500"/>
                                        <p:tgtEl>
                                          <p:spTgt spid="21"/>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up)">
                                      <p:cBhvr>
                                        <p:cTn id="33" dur="500"/>
                                        <p:tgtEl>
                                          <p:spTgt spid="9"/>
                                        </p:tgtEl>
                                      </p:cBhvr>
                                    </p:animEffect>
                                  </p:childTnLst>
                                </p:cTn>
                              </p:par>
                            </p:childTnLst>
                          </p:cTn>
                        </p:par>
                        <p:par>
                          <p:cTn id="34" fill="hold">
                            <p:stCondLst>
                              <p:cond delay="2500"/>
                            </p:stCondLst>
                            <p:childTnLst>
                              <p:par>
                                <p:cTn id="35" presetID="22" presetClass="entr" presetSubtype="1" fill="hold"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up)">
                                      <p:cBhvr>
                                        <p:cTn id="37" dur="500"/>
                                        <p:tgtEl>
                                          <p:spTgt spid="17"/>
                                        </p:tgtEl>
                                      </p:cBhvr>
                                    </p:animEffect>
                                  </p:childTnLst>
                                </p:cTn>
                              </p:par>
                            </p:childTnLst>
                          </p:cTn>
                        </p:par>
                        <p:par>
                          <p:cTn id="38" fill="hold">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iterate type="wd">
                                    <p:tmPct val="100000"/>
                                  </p:iterate>
                                  <p:childTnLst>
                                    <p:set>
                                      <p:cBhvr>
                                        <p:cTn id="45" dur="1" fill="hold">
                                          <p:stCondLst>
                                            <p:cond delay="0"/>
                                          </p:stCondLst>
                                        </p:cTn>
                                        <p:tgtEl>
                                          <p:spTgt spid="23"/>
                                        </p:tgtEl>
                                        <p:attrNameLst>
                                          <p:attrName>style.visibility</p:attrName>
                                        </p:attrNameLst>
                                      </p:cBhvr>
                                      <p:to>
                                        <p:strVal val="visible"/>
                                      </p:to>
                                    </p:set>
                                    <p:animEffect transition="in" filter="wipe(left)">
                                      <p:cBhvr>
                                        <p:cTn id="46" dur="3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up)">
                                      <p:cBhvr>
                                        <p:cTn id="51" dur="500"/>
                                        <p:tgtEl>
                                          <p:spTgt spid="11"/>
                                        </p:tgtEl>
                                      </p:cBhvr>
                                    </p:animEffect>
                                  </p:childTnLst>
                                </p:cTn>
                              </p:par>
                            </p:childTnLst>
                          </p:cTn>
                        </p:par>
                        <p:par>
                          <p:cTn id="52" fill="hold">
                            <p:stCondLst>
                              <p:cond delay="500"/>
                            </p:stCondLst>
                            <p:childTnLst>
                              <p:par>
                                <p:cTn id="53" presetID="22" presetClass="entr" presetSubtype="1" fill="hold"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up)">
                                      <p:cBhvr>
                                        <p:cTn id="55" dur="500"/>
                                        <p:tgtEl>
                                          <p:spTgt spid="18"/>
                                        </p:tgtEl>
                                      </p:cBhvr>
                                    </p:animEffect>
                                  </p:childTnLst>
                                </p:cTn>
                              </p:par>
                            </p:childTnLst>
                          </p:cTn>
                        </p:par>
                        <p:par>
                          <p:cTn id="56" fill="hold">
                            <p:stCondLst>
                              <p:cond delay="1000"/>
                            </p:stCondLst>
                            <p:childTnLst>
                              <p:par>
                                <p:cTn id="57" presetID="22" presetClass="entr" presetSubtype="1"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up)">
                                      <p:cBhvr>
                                        <p:cTn id="59" dur="500"/>
                                        <p:tgtEl>
                                          <p:spTgt spid="12"/>
                                        </p:tgtEl>
                                      </p:cBhvr>
                                    </p:animEffect>
                                  </p:childTnLst>
                                </p:cTn>
                              </p:par>
                            </p:childTnLst>
                          </p:cTn>
                        </p:par>
                        <p:par>
                          <p:cTn id="60" fill="hold">
                            <p:stCondLst>
                              <p:cond delay="1500"/>
                            </p:stCondLst>
                            <p:childTnLst>
                              <p:par>
                                <p:cTn id="61" presetID="22" presetClass="entr" presetSubtype="1" fill="hold"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up)">
                                      <p:cBhvr>
                                        <p:cTn id="63" dur="500"/>
                                        <p:tgtEl>
                                          <p:spTgt spid="22"/>
                                        </p:tgtEl>
                                      </p:cBhvr>
                                    </p:animEffect>
                                  </p:childTnLst>
                                </p:cTn>
                              </p:par>
                            </p:childTnLst>
                          </p:cTn>
                        </p:par>
                        <p:par>
                          <p:cTn id="64" fill="hold">
                            <p:stCondLst>
                              <p:cond delay="2000"/>
                            </p:stCondLst>
                            <p:childTnLst>
                              <p:par>
                                <p:cTn id="65" presetID="22" presetClass="entr" presetSubtype="1"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up)">
                                      <p:cBhvr>
                                        <p:cTn id="67" dur="500"/>
                                        <p:tgtEl>
                                          <p:spTgt spid="13"/>
                                        </p:tgtEl>
                                      </p:cBhvr>
                                    </p:animEffect>
                                  </p:childTnLst>
                                </p:cTn>
                              </p:par>
                            </p:childTnLst>
                          </p:cTn>
                        </p:par>
                        <p:par>
                          <p:cTn id="68" fill="hold">
                            <p:stCondLst>
                              <p:cond delay="2500"/>
                            </p:stCondLst>
                            <p:childTnLst>
                              <p:par>
                                <p:cTn id="69" presetID="22" presetClass="entr" presetSubtype="1" fill="hold"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wipe(up)">
                                      <p:cBhvr>
                                        <p:cTn id="71" dur="500"/>
                                        <p:tgtEl>
                                          <p:spTgt spid="19"/>
                                        </p:tgtEl>
                                      </p:cBhvr>
                                    </p:animEffect>
                                  </p:childTnLst>
                                </p:cTn>
                              </p:par>
                            </p:childTnLst>
                          </p:cTn>
                        </p:par>
                        <p:par>
                          <p:cTn id="72" fill="hold">
                            <p:stCondLst>
                              <p:cond delay="3000"/>
                            </p:stCondLst>
                            <p:childTnLst>
                              <p:par>
                                <p:cTn id="73" presetID="22" presetClass="entr" presetSubtype="1"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wipe(up)">
                                      <p:cBhvr>
                                        <p:cTn id="75" dur="500"/>
                                        <p:tgtEl>
                                          <p:spTgt spid="1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wipe(up)">
                                      <p:cBhvr>
                                        <p:cTn id="80" dur="500"/>
                                        <p:tgtEl>
                                          <p:spTgt spid="20"/>
                                        </p:tgtEl>
                                      </p:cBhvr>
                                    </p:animEffect>
                                  </p:childTnLst>
                                </p:cTn>
                              </p:par>
                            </p:childTnLst>
                          </p:cTn>
                        </p:par>
                        <p:par>
                          <p:cTn id="81" fill="hold">
                            <p:stCondLst>
                              <p:cond delay="500"/>
                            </p:stCondLst>
                            <p:childTnLst>
                              <p:par>
                                <p:cTn id="82" presetID="22" presetClass="entr" presetSubtype="1" fill="hold" grpId="0" nodeType="after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wipe(up)">
                                      <p:cBhvr>
                                        <p:cTn id="84" dur="500"/>
                                        <p:tgtEl>
                                          <p:spTgt spid="1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iterate type="wd">
                                    <p:tmPct val="100000"/>
                                  </p:iterate>
                                  <p:childTnLst>
                                    <p:set>
                                      <p:cBhvr>
                                        <p:cTn id="88" dur="1" fill="hold">
                                          <p:stCondLst>
                                            <p:cond delay="0"/>
                                          </p:stCondLst>
                                        </p:cTn>
                                        <p:tgtEl>
                                          <p:spTgt spid="24"/>
                                        </p:tgtEl>
                                        <p:attrNameLst>
                                          <p:attrName>style.visibility</p:attrName>
                                        </p:attrNameLst>
                                      </p:cBhvr>
                                      <p:to>
                                        <p:strVal val="visible"/>
                                      </p:to>
                                    </p:set>
                                    <p:animEffect transition="in" filter="wipe(left)">
                                      <p:cBhvr>
                                        <p:cTn id="89" dur="3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animBg="1" autoUpdateAnimBg="0"/>
      <p:bldP spid="8" grpId="0" animBg="1" autoUpdateAnimBg="0"/>
      <p:bldP spid="9" grpId="0" animBg="1" autoUpdateAnimBg="0"/>
      <p:bldP spid="10" grpId="0" animBg="1" autoUpdateAnimBg="0"/>
      <p:bldP spid="11" grpId="0" animBg="1" autoUpdateAnimBg="0"/>
      <p:bldP spid="12" grpId="0" animBg="1" autoUpdateAnimBg="0"/>
      <p:bldP spid="13" grpId="0" animBg="1" autoUpdateAnimBg="0"/>
      <p:bldP spid="14" grpId="0" animBg="1" autoUpdateAnimBg="0"/>
      <p:bldP spid="15" grpId="0" animBg="1" autoUpdateAnimBg="0"/>
      <p:bldP spid="23" grpId="0" autoUpdateAnimBg="0"/>
      <p:bldP spid="24"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152400" y="838200"/>
            <a:ext cx="8991600" cy="579438"/>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    </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66243" name="Rectangle 3"/>
          <p:cNvSpPr>
            <a:spLocks noGrp="1" noChangeArrowheads="1"/>
          </p:cNvSpPr>
          <p:nvPr>
            <p:ph type="title"/>
          </p:nvPr>
        </p:nvSpPr>
        <p:spPr>
          <a:xfrm>
            <a:off x="152400" y="152400"/>
            <a:ext cx="8686800" cy="685800"/>
          </a:xfrm>
        </p:spPr>
        <p:txBody>
          <a:bodyPr/>
          <a:lstStyle/>
          <a:p>
            <a:pPr eaLnBrk="1" hangingPunct="1">
              <a:defRPr/>
            </a:pPr>
            <a:r>
              <a:rPr lang="zh-CN" altLang="en-US" sz="3200" dirty="0">
                <a:solidFill>
                  <a:srgbClr val="CC3300"/>
                </a:solidFill>
                <a:effectLst>
                  <a:outerShdw blurRad="38100" dist="38100" dir="2700000" algn="tl">
                    <a:srgbClr val="000000"/>
                  </a:outerShdw>
                </a:effectLst>
              </a:rPr>
              <a:t>结点的平衡因子</a:t>
            </a:r>
            <a:r>
              <a:rPr lang="en-US" altLang="zh-CN" sz="3200" dirty="0">
                <a:solidFill>
                  <a:srgbClr val="CC3300"/>
                </a:solidFill>
                <a:effectLst>
                  <a:outerShdw blurRad="38100" dist="38100" dir="2700000" algn="tl">
                    <a:srgbClr val="000000"/>
                  </a:outerShdw>
                </a:effectLst>
              </a:rPr>
              <a:t> (balance factor)</a:t>
            </a:r>
            <a:endParaRPr lang="en-US" altLang="zh-CN" dirty="0"/>
          </a:p>
        </p:txBody>
      </p:sp>
      <p:sp>
        <p:nvSpPr>
          <p:cNvPr id="71684" name="Rectangle 4"/>
          <p:cNvSpPr>
            <a:spLocks noGrp="1" noChangeArrowheads="1"/>
          </p:cNvSpPr>
          <p:nvPr>
            <p:ph type="body" idx="1"/>
          </p:nvPr>
        </p:nvSpPr>
        <p:spPr>
          <a:xfrm>
            <a:off x="152400" y="980728"/>
            <a:ext cx="8991600" cy="5562600"/>
          </a:xfrm>
        </p:spPr>
        <p:txBody>
          <a:bodyPr/>
          <a:lstStyle/>
          <a:p>
            <a:pPr eaLnBrk="1" hangingPunct="1">
              <a:lnSpc>
                <a:spcPct val="105000"/>
              </a:lnSpc>
            </a:pPr>
            <a:r>
              <a:rPr lang="zh-CN" altLang="en-US" sz="2800" b="1" dirty="0"/>
              <a:t>每个结点附加一个数字，给出该结点左子树的高度减去右子树的高度所得的高度差。这个数字即为结点的</a:t>
            </a:r>
            <a:r>
              <a:rPr lang="zh-CN" altLang="en-US" sz="2800" b="1" i="1" dirty="0">
                <a:solidFill>
                  <a:srgbClr val="CC3300"/>
                </a:solidFill>
              </a:rPr>
              <a:t>平衡因子</a:t>
            </a:r>
            <a:r>
              <a:rPr lang="en-US" altLang="zh-CN" sz="2800" b="1" dirty="0"/>
              <a:t> </a:t>
            </a:r>
            <a:r>
              <a:rPr lang="zh-CN" altLang="en-US" sz="2800" b="1" dirty="0"/>
              <a:t>。</a:t>
            </a:r>
          </a:p>
          <a:p>
            <a:pPr eaLnBrk="1" hangingPunct="1">
              <a:lnSpc>
                <a:spcPct val="105000"/>
              </a:lnSpc>
              <a:buFontTx/>
              <a:buNone/>
            </a:pPr>
            <a:endParaRPr lang="zh-CN" altLang="en-US" sz="1000" b="1" dirty="0"/>
          </a:p>
          <a:p>
            <a:pPr eaLnBrk="1" hangingPunct="1">
              <a:lnSpc>
                <a:spcPct val="105000"/>
              </a:lnSpc>
            </a:pPr>
            <a:r>
              <a:rPr lang="zh-CN" altLang="en-US" sz="2800" b="1" dirty="0">
                <a:solidFill>
                  <a:srgbClr val="3333FF"/>
                </a:solidFill>
              </a:rPr>
              <a:t>根据</a:t>
            </a:r>
            <a:r>
              <a:rPr lang="en-US" altLang="zh-CN" sz="2800" b="1" i="1" dirty="0">
                <a:solidFill>
                  <a:srgbClr val="3333FF"/>
                </a:solidFill>
              </a:rPr>
              <a:t>AVL</a:t>
            </a:r>
            <a:r>
              <a:rPr lang="zh-CN" altLang="en-US" sz="2800" b="1" dirty="0">
                <a:solidFill>
                  <a:srgbClr val="3333FF"/>
                </a:solidFill>
              </a:rPr>
              <a:t>树的定义，任一结点的平衡因子只能取</a:t>
            </a:r>
            <a:r>
              <a:rPr lang="zh-CN" altLang="en-US" sz="2800" b="1" dirty="0"/>
              <a:t> </a:t>
            </a:r>
            <a:r>
              <a:rPr lang="en-US" altLang="zh-CN" sz="2800" b="1" dirty="0">
                <a:solidFill>
                  <a:srgbClr val="FF3300"/>
                </a:solidFill>
              </a:rPr>
              <a:t>-1</a:t>
            </a:r>
            <a:r>
              <a:rPr lang="zh-CN" altLang="en-US" sz="2800" b="1" dirty="0">
                <a:solidFill>
                  <a:srgbClr val="3333FF"/>
                </a:solidFill>
              </a:rPr>
              <a:t>，</a:t>
            </a:r>
            <a:r>
              <a:rPr lang="en-US" altLang="zh-CN" sz="2800" b="1" dirty="0">
                <a:solidFill>
                  <a:srgbClr val="FF3300"/>
                </a:solidFill>
              </a:rPr>
              <a:t>0</a:t>
            </a:r>
            <a:r>
              <a:rPr lang="zh-CN" altLang="en-US" sz="2800" b="1" dirty="0">
                <a:solidFill>
                  <a:srgbClr val="3333FF"/>
                </a:solidFill>
              </a:rPr>
              <a:t>和</a:t>
            </a:r>
            <a:r>
              <a:rPr lang="zh-CN" altLang="en-US" sz="2800" b="1" dirty="0"/>
              <a:t> </a:t>
            </a:r>
            <a:r>
              <a:rPr lang="en-US" altLang="zh-CN" sz="2800" b="1" dirty="0">
                <a:solidFill>
                  <a:srgbClr val="FF3300"/>
                </a:solidFill>
              </a:rPr>
              <a:t>1</a:t>
            </a:r>
            <a:r>
              <a:rPr lang="zh-CN" altLang="en-US" sz="2800" b="1" dirty="0"/>
              <a:t>。</a:t>
            </a:r>
          </a:p>
          <a:p>
            <a:pPr eaLnBrk="1" hangingPunct="1">
              <a:lnSpc>
                <a:spcPct val="105000"/>
              </a:lnSpc>
              <a:buFontTx/>
              <a:buNone/>
            </a:pPr>
            <a:endParaRPr lang="zh-CN" altLang="en-US" sz="1000" b="1" dirty="0"/>
          </a:p>
          <a:p>
            <a:pPr eaLnBrk="1" hangingPunct="1">
              <a:lnSpc>
                <a:spcPct val="105000"/>
              </a:lnSpc>
            </a:pPr>
            <a:r>
              <a:rPr lang="zh-CN" altLang="en-US" sz="2800" b="1" dirty="0"/>
              <a:t>如果一个结点的平衡因子的绝对值大于</a:t>
            </a:r>
            <a:r>
              <a:rPr lang="en-US" altLang="zh-CN" sz="2800" b="1" dirty="0"/>
              <a:t>1</a:t>
            </a:r>
            <a:r>
              <a:rPr lang="zh-CN" altLang="en-US" sz="2800" b="1" dirty="0"/>
              <a:t>，则这棵二叉搜索树就失去了平衡，不再是</a:t>
            </a:r>
            <a:r>
              <a:rPr lang="en-US" altLang="zh-CN" sz="2800" b="1" i="1" dirty="0"/>
              <a:t>AVL</a:t>
            </a:r>
            <a:r>
              <a:rPr lang="zh-CN" altLang="en-US" sz="2800" b="1" dirty="0"/>
              <a:t>树。</a:t>
            </a:r>
          </a:p>
          <a:p>
            <a:pPr eaLnBrk="1" hangingPunct="1">
              <a:lnSpc>
                <a:spcPct val="105000"/>
              </a:lnSpc>
              <a:buFontTx/>
              <a:buNone/>
            </a:pPr>
            <a:endParaRPr lang="zh-CN" altLang="en-US" sz="1000" b="1" dirty="0"/>
          </a:p>
          <a:p>
            <a:pPr eaLnBrk="1" hangingPunct="1">
              <a:lnSpc>
                <a:spcPct val="105000"/>
              </a:lnSpc>
            </a:pPr>
            <a:r>
              <a:rPr lang="zh-CN" altLang="en-US" sz="2800" b="1" dirty="0">
                <a:solidFill>
                  <a:srgbClr val="006600"/>
                </a:solidFill>
              </a:rPr>
              <a:t>如果一棵二叉搜索树是高度平衡的，它就成为 </a:t>
            </a:r>
            <a:r>
              <a:rPr lang="en-US" altLang="zh-CN" sz="2800" b="1" i="1" dirty="0">
                <a:solidFill>
                  <a:srgbClr val="006600"/>
                </a:solidFill>
              </a:rPr>
              <a:t>AVL</a:t>
            </a:r>
            <a:r>
              <a:rPr lang="zh-CN" altLang="en-US" sz="2800" b="1" dirty="0">
                <a:solidFill>
                  <a:srgbClr val="006600"/>
                </a:solidFill>
              </a:rPr>
              <a:t>树。如果它有 </a:t>
            </a:r>
            <a:r>
              <a:rPr lang="en-US" altLang="zh-CN" sz="2800" b="1" i="1" dirty="0">
                <a:solidFill>
                  <a:srgbClr val="006600"/>
                </a:solidFill>
              </a:rPr>
              <a:t>n </a:t>
            </a:r>
            <a:r>
              <a:rPr lang="zh-CN" altLang="en-US" sz="2800" b="1" dirty="0">
                <a:solidFill>
                  <a:srgbClr val="006600"/>
                </a:solidFill>
              </a:rPr>
              <a:t>个结点，其高度可保持在</a:t>
            </a:r>
            <a:r>
              <a:rPr lang="en-US" altLang="zh-CN" sz="2800" b="1" dirty="0">
                <a:solidFill>
                  <a:srgbClr val="006600"/>
                </a:solidFill>
              </a:rPr>
              <a:t>O(log</a:t>
            </a:r>
            <a:r>
              <a:rPr lang="en-US" altLang="zh-CN" sz="2800" b="1" baseline="-25000" dirty="0">
                <a:solidFill>
                  <a:srgbClr val="006600"/>
                </a:solidFill>
              </a:rPr>
              <a:t>2</a:t>
            </a:r>
            <a:r>
              <a:rPr lang="en-US" altLang="zh-CN" sz="2800" b="1" i="1" dirty="0">
                <a:solidFill>
                  <a:srgbClr val="006600"/>
                </a:solidFill>
              </a:rPr>
              <a:t>n</a:t>
            </a:r>
            <a:r>
              <a:rPr lang="en-US" altLang="zh-CN" sz="2800" b="1" dirty="0">
                <a:solidFill>
                  <a:srgbClr val="006600"/>
                </a:solidFill>
              </a:rPr>
              <a:t>)</a:t>
            </a:r>
            <a:r>
              <a:rPr lang="zh-CN" altLang="en-US" sz="2800" b="1" dirty="0">
                <a:solidFill>
                  <a:srgbClr val="006600"/>
                </a:solidFill>
              </a:rPr>
              <a:t>，平均搜索长度也可保持在</a:t>
            </a:r>
            <a:r>
              <a:rPr lang="en-US" altLang="zh-CN" sz="2800" b="1" dirty="0">
                <a:solidFill>
                  <a:srgbClr val="006600"/>
                </a:solidFill>
              </a:rPr>
              <a:t>O(log</a:t>
            </a:r>
            <a:r>
              <a:rPr lang="en-US" altLang="zh-CN" sz="2800" b="1" baseline="-25000" dirty="0">
                <a:solidFill>
                  <a:srgbClr val="006600"/>
                </a:solidFill>
              </a:rPr>
              <a:t>2</a:t>
            </a:r>
            <a:r>
              <a:rPr lang="en-US" altLang="zh-CN" sz="2800" b="1" i="1" dirty="0">
                <a:solidFill>
                  <a:srgbClr val="006600"/>
                </a:solidFill>
              </a:rPr>
              <a:t>n</a:t>
            </a:r>
            <a:r>
              <a:rPr lang="en-US" altLang="zh-CN" sz="2800" b="1" dirty="0">
                <a:solidFill>
                  <a:srgbClr val="006600"/>
                </a:solidFill>
              </a:rPr>
              <a:t>)</a:t>
            </a:r>
            <a:r>
              <a:rPr lang="zh-CN" altLang="en-US" sz="2800" b="1" dirty="0">
                <a:solidFill>
                  <a:srgbClr val="006600"/>
                </a:solidFill>
              </a:rPr>
              <a:t>。</a:t>
            </a:r>
          </a:p>
        </p:txBody>
      </p:sp>
    </p:spTree>
    <p:extLst>
      <p:ext uri="{BB962C8B-B14F-4D97-AF65-F5344CB8AC3E}">
        <p14:creationId xmlns:p14="http://schemas.microsoft.com/office/powerpoint/2010/main" val="288101812"/>
      </p:ext>
    </p:extLst>
  </p:cSld>
  <p:clrMapOvr>
    <a:masterClrMapping/>
  </p:clrMapOvr>
  <p:transition>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257199" y="188640"/>
            <a:ext cx="4472455" cy="609600"/>
          </a:xfrm>
        </p:spPr>
        <p:txBody>
          <a:bodyPr/>
          <a:lstStyle/>
          <a:p>
            <a:pPr algn="just" eaLnBrk="1" hangingPunct="1">
              <a:defRPr/>
            </a:pPr>
            <a:r>
              <a:rPr lang="zh-CN" altLang="en-US" sz="3200" dirty="0">
                <a:solidFill>
                  <a:srgbClr val="CC3300"/>
                </a:solidFill>
                <a:effectLst>
                  <a:outerShdw blurRad="38100" dist="38100" dir="2700000" algn="tl">
                    <a:srgbClr val="000000"/>
                  </a:outerShdw>
                </a:effectLst>
              </a:rPr>
              <a:t>平衡化旋转***</a:t>
            </a:r>
            <a:endParaRPr lang="zh-CN" altLang="en-US" dirty="0">
              <a:solidFill>
                <a:schemeClr val="tx1"/>
              </a:solidFill>
            </a:endParaRPr>
          </a:p>
        </p:txBody>
      </p:sp>
      <p:sp>
        <p:nvSpPr>
          <p:cNvPr id="267267" name="Rectangle 3"/>
          <p:cNvSpPr>
            <a:spLocks noGrp="1" noChangeArrowheads="1"/>
          </p:cNvSpPr>
          <p:nvPr>
            <p:ph type="body" idx="1"/>
          </p:nvPr>
        </p:nvSpPr>
        <p:spPr>
          <a:xfrm>
            <a:off x="228600" y="908050"/>
            <a:ext cx="8735888" cy="5645150"/>
          </a:xfrm>
        </p:spPr>
        <p:txBody>
          <a:bodyPr/>
          <a:lstStyle/>
          <a:p>
            <a:pPr eaLnBrk="1" hangingPunct="1">
              <a:lnSpc>
                <a:spcPct val="105000"/>
              </a:lnSpc>
              <a:spcBef>
                <a:spcPct val="0"/>
              </a:spcBef>
              <a:defRPr/>
            </a:pPr>
            <a:r>
              <a:rPr lang="zh-CN" altLang="en-US" sz="2800" dirty="0">
                <a:effectLst>
                  <a:outerShdw blurRad="38100" dist="38100" dir="2700000" algn="tl">
                    <a:srgbClr val="FFFFFF"/>
                  </a:outerShdw>
                </a:effectLst>
              </a:rPr>
              <a:t>如果在一棵平衡的二叉搜索树中插入一个新结点，造成了不平衡。此时必须调整树的结构，使之平衡化。</a:t>
            </a:r>
            <a:endParaRPr lang="en-US" altLang="zh-CN" sz="2800" dirty="0">
              <a:effectLst>
                <a:outerShdw blurRad="38100" dist="38100" dir="2700000" algn="tl">
                  <a:srgbClr val="FFFFFF"/>
                </a:outerShdw>
              </a:effectLst>
            </a:endParaRPr>
          </a:p>
          <a:p>
            <a:pPr eaLnBrk="1" hangingPunct="1">
              <a:lnSpc>
                <a:spcPct val="105000"/>
              </a:lnSpc>
              <a:spcBef>
                <a:spcPct val="0"/>
              </a:spcBef>
              <a:defRPr/>
            </a:pPr>
            <a:endParaRPr lang="zh-CN" altLang="en-US" sz="2800" dirty="0">
              <a:effectLst>
                <a:outerShdw blurRad="38100" dist="38100" dir="2700000" algn="tl">
                  <a:srgbClr val="FFFFFF"/>
                </a:outerShdw>
              </a:effectLst>
            </a:endParaRPr>
          </a:p>
          <a:p>
            <a:pPr eaLnBrk="1" hangingPunct="1">
              <a:lnSpc>
                <a:spcPct val="105000"/>
              </a:lnSpc>
              <a:spcBef>
                <a:spcPct val="0"/>
              </a:spcBef>
              <a:defRPr/>
            </a:pPr>
            <a:r>
              <a:rPr lang="zh-CN" altLang="en-US" sz="2800" dirty="0">
                <a:effectLst>
                  <a:outerShdw blurRad="38100" dist="38100" dir="2700000" algn="tl">
                    <a:srgbClr val="FFFFFF"/>
                  </a:outerShdw>
                </a:effectLst>
              </a:rPr>
              <a:t>平衡化旋转有两类：</a:t>
            </a:r>
          </a:p>
          <a:p>
            <a:pPr lvl="1" eaLnBrk="1" hangingPunct="1">
              <a:lnSpc>
                <a:spcPct val="105000"/>
              </a:lnSpc>
              <a:spcBef>
                <a:spcPct val="0"/>
              </a:spcBef>
              <a:defRPr/>
            </a:pPr>
            <a:r>
              <a:rPr lang="zh-CN" altLang="en-US" dirty="0">
                <a:effectLst>
                  <a:outerShdw blurRad="38100" dist="38100" dir="2700000" algn="tl">
                    <a:srgbClr val="FFFFFF"/>
                  </a:outerShdw>
                </a:effectLst>
              </a:rPr>
              <a:t> </a:t>
            </a:r>
            <a:r>
              <a:rPr lang="zh-CN" altLang="en-US" dirty="0">
                <a:solidFill>
                  <a:srgbClr val="CC3300"/>
                </a:solidFill>
                <a:effectLst>
                  <a:outerShdw blurRad="38100" dist="38100" dir="2700000" algn="tl">
                    <a:srgbClr val="000000"/>
                  </a:outerShdw>
                </a:effectLst>
              </a:rPr>
              <a:t>单旋转 </a:t>
            </a:r>
            <a:r>
              <a:rPr lang="en-US" altLang="zh-CN" dirty="0">
                <a:solidFill>
                  <a:srgbClr val="CC3300"/>
                </a:solidFill>
                <a:effectLst>
                  <a:outerShdw blurRad="38100" dist="38100" dir="2700000" algn="tl">
                    <a:srgbClr val="000000"/>
                  </a:outerShdw>
                </a:effectLst>
              </a:rPr>
              <a:t>(</a:t>
            </a:r>
            <a:r>
              <a:rPr lang="zh-CN" altLang="en-US" dirty="0">
                <a:solidFill>
                  <a:srgbClr val="CC3300"/>
                </a:solidFill>
                <a:effectLst>
                  <a:outerShdw blurRad="38100" dist="38100" dir="2700000" algn="tl">
                    <a:srgbClr val="000000"/>
                  </a:outerShdw>
                </a:effectLst>
              </a:rPr>
              <a:t>左旋和右旋</a:t>
            </a:r>
            <a:r>
              <a:rPr lang="en-US" altLang="zh-CN" dirty="0">
                <a:solidFill>
                  <a:srgbClr val="CC3300"/>
                </a:solidFill>
                <a:effectLst>
                  <a:outerShdw blurRad="38100" dist="38100" dir="2700000" algn="tl">
                    <a:srgbClr val="000000"/>
                  </a:outerShdw>
                </a:effectLst>
              </a:rPr>
              <a:t>)</a:t>
            </a:r>
          </a:p>
          <a:p>
            <a:pPr lvl="1" eaLnBrk="1" hangingPunct="1">
              <a:lnSpc>
                <a:spcPct val="105000"/>
              </a:lnSpc>
              <a:spcBef>
                <a:spcPct val="0"/>
              </a:spcBef>
              <a:defRPr/>
            </a:pPr>
            <a:r>
              <a:rPr lang="en-US" altLang="zh-CN" dirty="0">
                <a:solidFill>
                  <a:srgbClr val="CC3300"/>
                </a:solidFill>
                <a:effectLst>
                  <a:outerShdw blurRad="38100" dist="38100" dir="2700000" algn="tl">
                    <a:srgbClr val="000000"/>
                  </a:outerShdw>
                </a:effectLst>
              </a:rPr>
              <a:t> </a:t>
            </a:r>
            <a:r>
              <a:rPr lang="zh-CN" altLang="en-US" dirty="0">
                <a:solidFill>
                  <a:srgbClr val="CC3300"/>
                </a:solidFill>
                <a:effectLst>
                  <a:outerShdw blurRad="38100" dist="38100" dir="2700000" algn="tl">
                    <a:srgbClr val="000000"/>
                  </a:outerShdw>
                </a:effectLst>
              </a:rPr>
              <a:t>双旋转 </a:t>
            </a:r>
            <a:r>
              <a:rPr lang="en-US" altLang="zh-CN" dirty="0">
                <a:solidFill>
                  <a:srgbClr val="CC3300"/>
                </a:solidFill>
                <a:effectLst>
                  <a:outerShdw blurRad="38100" dist="38100" dir="2700000" algn="tl">
                    <a:srgbClr val="000000"/>
                  </a:outerShdw>
                </a:effectLst>
              </a:rPr>
              <a:t>(</a:t>
            </a:r>
            <a:r>
              <a:rPr lang="zh-CN" altLang="en-US" dirty="0">
                <a:solidFill>
                  <a:srgbClr val="CC3300"/>
                </a:solidFill>
                <a:effectLst>
                  <a:outerShdw blurRad="38100" dist="38100" dir="2700000" algn="tl">
                    <a:srgbClr val="000000"/>
                  </a:outerShdw>
                </a:effectLst>
              </a:rPr>
              <a:t>左平衡和右平衡</a:t>
            </a:r>
            <a:r>
              <a:rPr lang="en-US" altLang="zh-CN" dirty="0">
                <a:solidFill>
                  <a:srgbClr val="CC3300"/>
                </a:solidFill>
                <a:effectLst>
                  <a:outerShdw blurRad="38100" dist="38100" dir="2700000" algn="tl">
                    <a:srgbClr val="000000"/>
                  </a:outerShdw>
                </a:effectLst>
              </a:rPr>
              <a:t>)</a:t>
            </a:r>
          </a:p>
          <a:p>
            <a:pPr lvl="1" eaLnBrk="1" hangingPunct="1">
              <a:lnSpc>
                <a:spcPct val="105000"/>
              </a:lnSpc>
              <a:spcBef>
                <a:spcPct val="0"/>
              </a:spcBef>
              <a:defRPr/>
            </a:pPr>
            <a:endParaRPr lang="en-US" altLang="zh-CN" dirty="0">
              <a:effectLst>
                <a:outerShdw blurRad="38100" dist="38100" dir="2700000" algn="tl">
                  <a:srgbClr val="FFFFFF"/>
                </a:outerShdw>
              </a:effectLst>
            </a:endParaRPr>
          </a:p>
          <a:p>
            <a:pPr eaLnBrk="1" hangingPunct="1">
              <a:lnSpc>
                <a:spcPct val="105000"/>
              </a:lnSpc>
              <a:spcBef>
                <a:spcPct val="0"/>
              </a:spcBef>
              <a:defRPr/>
            </a:pPr>
            <a:r>
              <a:rPr lang="zh-CN" altLang="en-US" sz="2800" dirty="0">
                <a:effectLst>
                  <a:outerShdw blurRad="38100" dist="38100" dir="2700000" algn="tl">
                    <a:srgbClr val="FFFFFF"/>
                  </a:outerShdw>
                </a:effectLst>
              </a:rPr>
              <a:t>每插入一个新结点时，</a:t>
            </a:r>
            <a:r>
              <a:rPr lang="en-US" altLang="zh-CN" sz="2800" i="1" dirty="0">
                <a:effectLst>
                  <a:outerShdw blurRad="38100" dist="38100" dir="2700000" algn="tl">
                    <a:srgbClr val="FFFFFF"/>
                  </a:outerShdw>
                </a:effectLst>
              </a:rPr>
              <a:t>AVL</a:t>
            </a:r>
            <a:r>
              <a:rPr lang="zh-CN" altLang="en-US" sz="2800" dirty="0">
                <a:effectLst>
                  <a:outerShdw blurRad="38100" dist="38100" dir="2700000" algn="tl">
                    <a:srgbClr val="FFFFFF"/>
                  </a:outerShdw>
                </a:effectLst>
              </a:rPr>
              <a:t>树中相关结点的平衡状态会发生改变。因此，在插入一个新结点后，需要</a:t>
            </a:r>
            <a:r>
              <a:rPr lang="zh-CN" altLang="en-US" sz="2800" u="sng" dirty="0">
                <a:solidFill>
                  <a:srgbClr val="008080"/>
                </a:solidFill>
                <a:effectLst>
                  <a:outerShdw blurRad="38100" dist="38100" dir="2700000" algn="tl">
                    <a:srgbClr val="000000"/>
                  </a:outerShdw>
                </a:effectLst>
              </a:rPr>
              <a:t>从插入位置沿通向根的路径回溯</a:t>
            </a:r>
            <a:r>
              <a:rPr lang="zh-CN" altLang="en-US" sz="2800" dirty="0">
                <a:effectLst>
                  <a:outerShdw blurRad="38100" dist="38100" dir="2700000" algn="tl">
                    <a:srgbClr val="FFFFFF"/>
                  </a:outerShdw>
                </a:effectLst>
              </a:rPr>
              <a:t>，</a:t>
            </a:r>
            <a:r>
              <a:rPr lang="zh-CN" altLang="en-US" sz="2800" u="sng" dirty="0">
                <a:solidFill>
                  <a:srgbClr val="008080"/>
                </a:solidFill>
                <a:effectLst>
                  <a:outerShdw blurRad="38100" dist="38100" dir="2700000" algn="tl">
                    <a:srgbClr val="000000"/>
                  </a:outerShdw>
                </a:effectLst>
              </a:rPr>
              <a:t>检查各结点的平衡因子</a:t>
            </a:r>
            <a:r>
              <a:rPr lang="en-US" altLang="zh-CN" sz="2800" u="sng" dirty="0">
                <a:solidFill>
                  <a:srgbClr val="008080"/>
                </a:solidFill>
                <a:effectLst>
                  <a:outerShdw blurRad="38100" dist="38100" dir="2700000" algn="tl">
                    <a:srgbClr val="000000"/>
                  </a:outerShdw>
                </a:effectLst>
              </a:rPr>
              <a:t>(</a:t>
            </a:r>
            <a:r>
              <a:rPr lang="zh-CN" altLang="en-US" sz="2800" u="sng" dirty="0">
                <a:solidFill>
                  <a:srgbClr val="008080"/>
                </a:solidFill>
                <a:effectLst>
                  <a:outerShdw blurRad="38100" dist="38100" dir="2700000" algn="tl">
                    <a:srgbClr val="000000"/>
                  </a:outerShdw>
                </a:effectLst>
              </a:rPr>
              <a:t>左、右子树的高度差</a:t>
            </a:r>
            <a:r>
              <a:rPr lang="en-US" altLang="zh-CN" sz="2800" u="sng" dirty="0">
                <a:solidFill>
                  <a:srgbClr val="008080"/>
                </a:solidFill>
                <a:effectLst>
                  <a:outerShdw blurRad="38100" dist="38100" dir="2700000" algn="tl">
                    <a:srgbClr val="000000"/>
                  </a:outerShdw>
                </a:effectLst>
              </a:rPr>
              <a:t>)</a:t>
            </a:r>
            <a:r>
              <a:rPr lang="zh-CN" altLang="en-US" sz="2800" dirty="0">
                <a:effectLst>
                  <a:outerShdw blurRad="38100" dist="38100" dir="2700000" algn="tl">
                    <a:srgbClr val="FFFFFF"/>
                  </a:outerShdw>
                </a:effectLst>
              </a:rPr>
              <a:t>。</a:t>
            </a:r>
          </a:p>
          <a:p>
            <a:pPr eaLnBrk="1" hangingPunct="1">
              <a:lnSpc>
                <a:spcPct val="105000"/>
              </a:lnSpc>
              <a:spcBef>
                <a:spcPct val="0"/>
              </a:spcBef>
              <a:defRPr/>
            </a:pPr>
            <a:r>
              <a:rPr lang="zh-CN" altLang="en-US" sz="2800" dirty="0">
                <a:effectLst>
                  <a:outerShdw blurRad="38100" dist="38100" dir="2700000" algn="tl">
                    <a:srgbClr val="FFFFFF"/>
                  </a:outerShdw>
                </a:effectLst>
              </a:rPr>
              <a:t>如果在某一结点发现高度不平衡，停止回溯。</a:t>
            </a:r>
          </a:p>
        </p:txBody>
      </p:sp>
    </p:spTree>
    <p:extLst>
      <p:ext uri="{BB962C8B-B14F-4D97-AF65-F5344CB8AC3E}">
        <p14:creationId xmlns:p14="http://schemas.microsoft.com/office/powerpoint/2010/main" val="2159045363"/>
      </p:ext>
    </p:extLst>
  </p:cSld>
  <p:clrMapOvr>
    <a:masterClrMapping/>
  </p:clrMapOvr>
  <p:transition>
    <p:zoom dir="in"/>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Line 2"/>
          <p:cNvSpPr>
            <a:spLocks noChangeShapeType="1"/>
          </p:cNvSpPr>
          <p:nvPr/>
        </p:nvSpPr>
        <p:spPr bwMode="auto">
          <a:xfrm flipV="1">
            <a:off x="7467600" y="5486400"/>
            <a:ext cx="4572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3731" name="Line 3"/>
          <p:cNvSpPr>
            <a:spLocks noChangeShapeType="1"/>
          </p:cNvSpPr>
          <p:nvPr/>
        </p:nvSpPr>
        <p:spPr bwMode="auto">
          <a:xfrm>
            <a:off x="7467600" y="5029200"/>
            <a:ext cx="4572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3732" name="Line 4"/>
          <p:cNvSpPr>
            <a:spLocks noChangeShapeType="1"/>
          </p:cNvSpPr>
          <p:nvPr/>
        </p:nvSpPr>
        <p:spPr bwMode="auto">
          <a:xfrm>
            <a:off x="5105400" y="5562600"/>
            <a:ext cx="4572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3733" name="Line 5"/>
          <p:cNvSpPr>
            <a:spLocks noChangeShapeType="1"/>
          </p:cNvSpPr>
          <p:nvPr/>
        </p:nvSpPr>
        <p:spPr bwMode="auto">
          <a:xfrm flipV="1">
            <a:off x="5105400" y="4953000"/>
            <a:ext cx="4572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3734" name="Line 6"/>
          <p:cNvSpPr>
            <a:spLocks noChangeShapeType="1"/>
          </p:cNvSpPr>
          <p:nvPr/>
        </p:nvSpPr>
        <p:spPr bwMode="auto">
          <a:xfrm>
            <a:off x="2971800" y="5029200"/>
            <a:ext cx="91440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3735" name="Line 7"/>
          <p:cNvSpPr>
            <a:spLocks noChangeShapeType="1"/>
          </p:cNvSpPr>
          <p:nvPr/>
        </p:nvSpPr>
        <p:spPr bwMode="auto">
          <a:xfrm flipH="1">
            <a:off x="1066800" y="5029200"/>
            <a:ext cx="91440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3736" name="Rectangle 8"/>
          <p:cNvSpPr>
            <a:spLocks noGrp="1" noChangeArrowheads="1"/>
          </p:cNvSpPr>
          <p:nvPr>
            <p:ph type="body" idx="1"/>
          </p:nvPr>
        </p:nvSpPr>
        <p:spPr>
          <a:xfrm>
            <a:off x="228600" y="76200"/>
            <a:ext cx="8991600" cy="4419600"/>
          </a:xfrm>
        </p:spPr>
        <p:txBody>
          <a:bodyPr/>
          <a:lstStyle/>
          <a:p>
            <a:pPr eaLnBrk="1" hangingPunct="1">
              <a:spcBef>
                <a:spcPct val="0"/>
              </a:spcBef>
            </a:pPr>
            <a:r>
              <a:rPr lang="zh-CN" altLang="en-US" b="1" dirty="0"/>
              <a:t>从发生不平衡的结点起，沿刚才回溯的路径取直接下两层的结点。</a:t>
            </a:r>
          </a:p>
          <a:p>
            <a:pPr eaLnBrk="1" hangingPunct="1">
              <a:spcBef>
                <a:spcPct val="0"/>
              </a:spcBef>
            </a:pPr>
            <a:r>
              <a:rPr lang="zh-CN" altLang="en-US" b="1" u="sng" dirty="0">
                <a:solidFill>
                  <a:srgbClr val="FF3300"/>
                </a:solidFill>
              </a:rPr>
              <a:t>如果这三个结点处于一条直线上，则采用单旋转进行平衡化</a:t>
            </a:r>
            <a:r>
              <a:rPr lang="zh-CN" altLang="en-US" b="1" dirty="0"/>
              <a:t>。单旋转可按其方向分为左单旋转和右单旋转，其中一个是另一个的镜像，其方向与不平衡的形状相关。</a:t>
            </a:r>
          </a:p>
          <a:p>
            <a:pPr eaLnBrk="1" hangingPunct="1">
              <a:spcBef>
                <a:spcPct val="0"/>
              </a:spcBef>
            </a:pPr>
            <a:r>
              <a:rPr lang="zh-CN" altLang="en-US" b="1" u="sng" dirty="0">
                <a:solidFill>
                  <a:srgbClr val="FF3300"/>
                </a:solidFill>
              </a:rPr>
              <a:t>如果这三个结点处于一条折线上，则采用双旋转进行平衡化</a:t>
            </a:r>
            <a:r>
              <a:rPr lang="zh-CN" altLang="en-US" b="1" dirty="0"/>
              <a:t>。双旋转分为先左后右和先右后左两类。</a:t>
            </a:r>
          </a:p>
        </p:txBody>
      </p:sp>
      <p:sp>
        <p:nvSpPr>
          <p:cNvPr id="73737" name="Oval 9"/>
          <p:cNvSpPr>
            <a:spLocks noChangeArrowheads="1"/>
          </p:cNvSpPr>
          <p:nvPr/>
        </p:nvSpPr>
        <p:spPr bwMode="auto">
          <a:xfrm>
            <a:off x="1905000" y="4800600"/>
            <a:ext cx="304800" cy="3048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3738" name="Oval 10"/>
          <p:cNvSpPr>
            <a:spLocks noChangeArrowheads="1"/>
          </p:cNvSpPr>
          <p:nvPr/>
        </p:nvSpPr>
        <p:spPr bwMode="auto">
          <a:xfrm>
            <a:off x="1371600" y="5334000"/>
            <a:ext cx="304800" cy="3048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3739" name="Oval 11"/>
          <p:cNvSpPr>
            <a:spLocks noChangeArrowheads="1"/>
          </p:cNvSpPr>
          <p:nvPr/>
        </p:nvSpPr>
        <p:spPr bwMode="auto">
          <a:xfrm>
            <a:off x="838200" y="5867400"/>
            <a:ext cx="304800" cy="3048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3740" name="Oval 12"/>
          <p:cNvSpPr>
            <a:spLocks noChangeArrowheads="1"/>
          </p:cNvSpPr>
          <p:nvPr/>
        </p:nvSpPr>
        <p:spPr bwMode="auto">
          <a:xfrm>
            <a:off x="2743200" y="4800600"/>
            <a:ext cx="304800" cy="3048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3741" name="Oval 13"/>
          <p:cNvSpPr>
            <a:spLocks noChangeArrowheads="1"/>
          </p:cNvSpPr>
          <p:nvPr/>
        </p:nvSpPr>
        <p:spPr bwMode="auto">
          <a:xfrm>
            <a:off x="3276600" y="5334000"/>
            <a:ext cx="304800" cy="3048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3742" name="Oval 14"/>
          <p:cNvSpPr>
            <a:spLocks noChangeArrowheads="1"/>
          </p:cNvSpPr>
          <p:nvPr/>
        </p:nvSpPr>
        <p:spPr bwMode="auto">
          <a:xfrm>
            <a:off x="3810000" y="5867400"/>
            <a:ext cx="304800" cy="3048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68303" name="Rectangle 15"/>
          <p:cNvSpPr>
            <a:spLocks noChangeArrowheads="1"/>
          </p:cNvSpPr>
          <p:nvPr/>
        </p:nvSpPr>
        <p:spPr bwMode="auto">
          <a:xfrm>
            <a:off x="762000" y="6188075"/>
            <a:ext cx="1627369" cy="52322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panose="020B0503020204020204" pitchFamily="34" charset="-122"/>
                <a:cs typeface="+mn-cs"/>
              </a:rPr>
              <a:t>右单旋转</a:t>
            </a:r>
            <a:endParaRPr kumimoji="1" lang="zh-CN" altLang="en-US" sz="28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endParaRPr>
          </a:p>
        </p:txBody>
      </p:sp>
      <p:sp>
        <p:nvSpPr>
          <p:cNvPr id="268304" name="Rectangle 16"/>
          <p:cNvSpPr>
            <a:spLocks noChangeArrowheads="1"/>
          </p:cNvSpPr>
          <p:nvPr/>
        </p:nvSpPr>
        <p:spPr bwMode="auto">
          <a:xfrm>
            <a:off x="2590800" y="6188075"/>
            <a:ext cx="1627369" cy="52322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panose="020B0503020204020204" pitchFamily="34" charset="-122"/>
                <a:cs typeface="+mn-cs"/>
              </a:rPr>
              <a:t>左单旋转</a:t>
            </a:r>
            <a:endParaRPr kumimoji="1" lang="zh-CN" altLang="en-US" sz="28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endParaRPr>
          </a:p>
        </p:txBody>
      </p:sp>
      <p:sp>
        <p:nvSpPr>
          <p:cNvPr id="73745" name="Oval 17"/>
          <p:cNvSpPr>
            <a:spLocks noChangeArrowheads="1"/>
          </p:cNvSpPr>
          <p:nvPr/>
        </p:nvSpPr>
        <p:spPr bwMode="auto">
          <a:xfrm>
            <a:off x="4876800" y="5334000"/>
            <a:ext cx="304800" cy="3048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3746" name="Oval 18"/>
          <p:cNvSpPr>
            <a:spLocks noChangeArrowheads="1"/>
          </p:cNvSpPr>
          <p:nvPr/>
        </p:nvSpPr>
        <p:spPr bwMode="auto">
          <a:xfrm>
            <a:off x="5410200" y="4800600"/>
            <a:ext cx="304800" cy="3048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3747" name="Oval 19"/>
          <p:cNvSpPr>
            <a:spLocks noChangeArrowheads="1"/>
          </p:cNvSpPr>
          <p:nvPr/>
        </p:nvSpPr>
        <p:spPr bwMode="auto">
          <a:xfrm>
            <a:off x="5410200" y="5867400"/>
            <a:ext cx="304800" cy="3048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3748" name="Line 20"/>
          <p:cNvSpPr>
            <a:spLocks noChangeShapeType="1"/>
          </p:cNvSpPr>
          <p:nvPr/>
        </p:nvSpPr>
        <p:spPr bwMode="auto">
          <a:xfrm>
            <a:off x="5181600" y="56388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68309" name="Rectangle 21"/>
          <p:cNvSpPr>
            <a:spLocks noChangeArrowheads="1"/>
          </p:cNvSpPr>
          <p:nvPr/>
        </p:nvSpPr>
        <p:spPr bwMode="auto">
          <a:xfrm>
            <a:off x="4422775" y="6210300"/>
            <a:ext cx="2093843" cy="52322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panose="020B0503020204020204" pitchFamily="34" charset="-122"/>
                <a:cs typeface="+mn-cs"/>
              </a:rPr>
              <a:t> </a:t>
            </a:r>
            <a:r>
              <a:rPr kumimoji="1" lang="zh-CN" altLang="en-US" sz="28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panose="020B0503020204020204" pitchFamily="34" charset="-122"/>
                <a:cs typeface="+mn-cs"/>
              </a:rPr>
              <a:t>左右双旋转</a:t>
            </a:r>
            <a:endParaRPr kumimoji="1" lang="zh-CN" altLang="en-US" sz="28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endParaRPr>
          </a:p>
        </p:txBody>
      </p:sp>
      <p:sp>
        <p:nvSpPr>
          <p:cNvPr id="73750" name="Oval 22"/>
          <p:cNvSpPr>
            <a:spLocks noChangeArrowheads="1"/>
          </p:cNvSpPr>
          <p:nvPr/>
        </p:nvSpPr>
        <p:spPr bwMode="auto">
          <a:xfrm>
            <a:off x="7772400" y="5334000"/>
            <a:ext cx="304800" cy="3048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3751" name="Oval 23"/>
          <p:cNvSpPr>
            <a:spLocks noChangeArrowheads="1"/>
          </p:cNvSpPr>
          <p:nvPr/>
        </p:nvSpPr>
        <p:spPr bwMode="auto">
          <a:xfrm>
            <a:off x="7239000" y="4800600"/>
            <a:ext cx="304800" cy="3048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3752" name="Oval 24"/>
          <p:cNvSpPr>
            <a:spLocks noChangeArrowheads="1"/>
          </p:cNvSpPr>
          <p:nvPr/>
        </p:nvSpPr>
        <p:spPr bwMode="auto">
          <a:xfrm>
            <a:off x="7239000" y="5867400"/>
            <a:ext cx="304800" cy="3048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68313" name="Rectangle 25"/>
          <p:cNvSpPr>
            <a:spLocks noChangeArrowheads="1"/>
          </p:cNvSpPr>
          <p:nvPr/>
        </p:nvSpPr>
        <p:spPr bwMode="auto">
          <a:xfrm>
            <a:off x="6740525" y="6188075"/>
            <a:ext cx="1988045" cy="52322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panose="020B0503020204020204" pitchFamily="34" charset="-122"/>
                <a:cs typeface="+mn-cs"/>
              </a:rPr>
              <a:t>右左双旋转</a:t>
            </a:r>
          </a:p>
        </p:txBody>
      </p:sp>
    </p:spTree>
    <p:extLst>
      <p:ext uri="{BB962C8B-B14F-4D97-AF65-F5344CB8AC3E}">
        <p14:creationId xmlns:p14="http://schemas.microsoft.com/office/powerpoint/2010/main" val="1170997083"/>
      </p:ext>
    </p:extLst>
  </p:cSld>
  <p:clrMapOvr>
    <a:masterClrMapping/>
  </p:clrMapOvr>
  <p:transition>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E84C509-F2C9-4A3E-9547-CDD773EC8F55}" type="slidenum">
              <a:rPr kumimoji="1" lang="en-US" altLang="zh-CN" sz="1400" b="0" i="0" u="none" strike="noStrike" kern="1200" cap="none" spc="0" normalizeH="0" baseline="0" noProof="0" smtClean="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1" lang="en-US" altLang="zh-CN" sz="1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4755" name="Rectangle 2"/>
          <p:cNvSpPr>
            <a:spLocks noChangeArrowheads="1"/>
          </p:cNvSpPr>
          <p:nvPr/>
        </p:nvSpPr>
        <p:spPr bwMode="auto">
          <a:xfrm>
            <a:off x="152400" y="1066800"/>
            <a:ext cx="4572000" cy="1196975"/>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若在</a:t>
            </a:r>
            <a:r>
              <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A</a:t>
            </a:r>
            <a:r>
              <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的左子树的左子树上插入结点，使</a:t>
            </a:r>
            <a:r>
              <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A</a:t>
            </a:r>
            <a:r>
              <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的平衡因子从</a:t>
            </a:r>
            <a:r>
              <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1</a:t>
            </a:r>
            <a:r>
              <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增加至</a:t>
            </a:r>
            <a:r>
              <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2</a:t>
            </a:r>
            <a:r>
              <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，需要进行一次顺时针旋转。</a:t>
            </a:r>
          </a:p>
        </p:txBody>
      </p:sp>
      <p:grpSp>
        <p:nvGrpSpPr>
          <p:cNvPr id="2" name="Group 3"/>
          <p:cNvGrpSpPr>
            <a:grpSpLocks/>
          </p:cNvGrpSpPr>
          <p:nvPr/>
        </p:nvGrpSpPr>
        <p:grpSpPr bwMode="auto">
          <a:xfrm>
            <a:off x="6248400" y="685800"/>
            <a:ext cx="1676400" cy="1676400"/>
            <a:chOff x="4176" y="1056"/>
            <a:chExt cx="1056" cy="1056"/>
          </a:xfrm>
        </p:grpSpPr>
        <p:sp>
          <p:nvSpPr>
            <p:cNvPr id="499716" name="Oval 4"/>
            <p:cNvSpPr>
              <a:spLocks noChangeArrowheads="1"/>
            </p:cNvSpPr>
            <p:nvPr/>
          </p:nvSpPr>
          <p:spPr bwMode="auto">
            <a:xfrm>
              <a:off x="4944" y="1056"/>
              <a:ext cx="288" cy="288"/>
            </a:xfrm>
            <a:prstGeom prst="ellipse">
              <a:avLst/>
            </a:prstGeom>
            <a:solidFill>
              <a:schemeClr val="accent1"/>
            </a:solidFill>
            <a:ln w="38100">
              <a:solidFill>
                <a:schemeClr val="tx1"/>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A</a:t>
              </a:r>
            </a:p>
          </p:txBody>
        </p:sp>
        <p:sp>
          <p:nvSpPr>
            <p:cNvPr id="499717" name="Oval 5"/>
            <p:cNvSpPr>
              <a:spLocks noChangeArrowheads="1"/>
            </p:cNvSpPr>
            <p:nvPr/>
          </p:nvSpPr>
          <p:spPr bwMode="auto">
            <a:xfrm>
              <a:off x="4560" y="1440"/>
              <a:ext cx="288" cy="288"/>
            </a:xfrm>
            <a:prstGeom prst="ellipse">
              <a:avLst/>
            </a:prstGeom>
            <a:solidFill>
              <a:schemeClr val="accent1"/>
            </a:solidFill>
            <a:ln w="38100">
              <a:solidFill>
                <a:schemeClr val="tx1"/>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B</a:t>
              </a:r>
            </a:p>
          </p:txBody>
        </p:sp>
        <p:sp>
          <p:nvSpPr>
            <p:cNvPr id="499718" name="Oval 6"/>
            <p:cNvSpPr>
              <a:spLocks noChangeArrowheads="1"/>
            </p:cNvSpPr>
            <p:nvPr/>
          </p:nvSpPr>
          <p:spPr bwMode="auto">
            <a:xfrm>
              <a:off x="4176" y="1824"/>
              <a:ext cx="288" cy="288"/>
            </a:xfrm>
            <a:prstGeom prst="ellipse">
              <a:avLst/>
            </a:prstGeom>
            <a:noFill/>
            <a:ln w="38100">
              <a:solidFill>
                <a:srgbClr val="FF00FF"/>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C</a:t>
              </a:r>
            </a:p>
          </p:txBody>
        </p:sp>
        <p:sp>
          <p:nvSpPr>
            <p:cNvPr id="74793" name="Line 7"/>
            <p:cNvSpPr>
              <a:spLocks noChangeShapeType="1"/>
            </p:cNvSpPr>
            <p:nvPr/>
          </p:nvSpPr>
          <p:spPr bwMode="auto">
            <a:xfrm flipH="1">
              <a:off x="4800" y="1296"/>
              <a:ext cx="192"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4794" name="Line 8"/>
            <p:cNvSpPr>
              <a:spLocks noChangeShapeType="1"/>
            </p:cNvSpPr>
            <p:nvPr/>
          </p:nvSpPr>
          <p:spPr bwMode="auto">
            <a:xfrm flipH="1">
              <a:off x="4416" y="1680"/>
              <a:ext cx="192"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3" name="Group 9"/>
          <p:cNvGrpSpPr>
            <a:grpSpLocks/>
          </p:cNvGrpSpPr>
          <p:nvPr/>
        </p:nvGrpSpPr>
        <p:grpSpPr bwMode="auto">
          <a:xfrm>
            <a:off x="6248400" y="1295400"/>
            <a:ext cx="1676400" cy="1066800"/>
            <a:chOff x="432" y="2496"/>
            <a:chExt cx="1056" cy="672"/>
          </a:xfrm>
        </p:grpSpPr>
        <p:sp>
          <p:nvSpPr>
            <p:cNvPr id="499722" name="Oval 10"/>
            <p:cNvSpPr>
              <a:spLocks noChangeArrowheads="1"/>
            </p:cNvSpPr>
            <p:nvPr/>
          </p:nvSpPr>
          <p:spPr bwMode="auto">
            <a:xfrm>
              <a:off x="1200" y="2880"/>
              <a:ext cx="288" cy="288"/>
            </a:xfrm>
            <a:prstGeom prst="ellipse">
              <a:avLst/>
            </a:prstGeom>
            <a:solidFill>
              <a:schemeClr val="accent1"/>
            </a:solidFill>
            <a:ln w="38100">
              <a:solidFill>
                <a:schemeClr val="tx1"/>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A</a:t>
              </a:r>
            </a:p>
          </p:txBody>
        </p:sp>
        <p:sp>
          <p:nvSpPr>
            <p:cNvPr id="499723" name="Oval 11"/>
            <p:cNvSpPr>
              <a:spLocks noChangeArrowheads="1"/>
            </p:cNvSpPr>
            <p:nvPr/>
          </p:nvSpPr>
          <p:spPr bwMode="auto">
            <a:xfrm>
              <a:off x="816" y="2496"/>
              <a:ext cx="288" cy="288"/>
            </a:xfrm>
            <a:prstGeom prst="ellipse">
              <a:avLst/>
            </a:prstGeom>
            <a:solidFill>
              <a:schemeClr val="accent1"/>
            </a:solidFill>
            <a:ln w="38100">
              <a:solidFill>
                <a:schemeClr val="tx1"/>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B</a:t>
              </a:r>
            </a:p>
          </p:txBody>
        </p:sp>
        <p:sp>
          <p:nvSpPr>
            <p:cNvPr id="499724" name="Oval 12"/>
            <p:cNvSpPr>
              <a:spLocks noChangeArrowheads="1"/>
            </p:cNvSpPr>
            <p:nvPr/>
          </p:nvSpPr>
          <p:spPr bwMode="auto">
            <a:xfrm>
              <a:off x="432" y="2880"/>
              <a:ext cx="288" cy="288"/>
            </a:xfrm>
            <a:prstGeom prst="ellipse">
              <a:avLst/>
            </a:prstGeom>
            <a:noFill/>
            <a:ln w="38100">
              <a:solidFill>
                <a:srgbClr val="FF00FF"/>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C</a:t>
              </a:r>
            </a:p>
          </p:txBody>
        </p:sp>
        <p:sp>
          <p:nvSpPr>
            <p:cNvPr id="74788" name="Line 13"/>
            <p:cNvSpPr>
              <a:spLocks noChangeShapeType="1"/>
            </p:cNvSpPr>
            <p:nvPr/>
          </p:nvSpPr>
          <p:spPr bwMode="auto">
            <a:xfrm flipH="1" flipV="1">
              <a:off x="1056" y="2736"/>
              <a:ext cx="192"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4789" name="Line 14"/>
            <p:cNvSpPr>
              <a:spLocks noChangeShapeType="1"/>
            </p:cNvSpPr>
            <p:nvPr/>
          </p:nvSpPr>
          <p:spPr bwMode="auto">
            <a:xfrm flipH="1">
              <a:off x="672" y="2736"/>
              <a:ext cx="192"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sp>
        <p:nvSpPr>
          <p:cNvPr id="74758" name="Rectangle 15"/>
          <p:cNvSpPr>
            <a:spLocks noChangeArrowheads="1"/>
          </p:cNvSpPr>
          <p:nvPr/>
        </p:nvSpPr>
        <p:spPr bwMode="auto">
          <a:xfrm>
            <a:off x="304800" y="4038600"/>
            <a:ext cx="4572000" cy="1196975"/>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若在</a:t>
            </a:r>
            <a:r>
              <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A</a:t>
            </a:r>
            <a:r>
              <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的右子树的右子树上插入结点，使</a:t>
            </a:r>
            <a:r>
              <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A</a:t>
            </a:r>
            <a:r>
              <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的平衡因子从</a:t>
            </a:r>
            <a:r>
              <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-1</a:t>
            </a:r>
            <a:r>
              <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增加至</a:t>
            </a:r>
            <a:r>
              <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-2</a:t>
            </a:r>
            <a:r>
              <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，需要进行一次逆时针旋转。</a:t>
            </a:r>
          </a:p>
        </p:txBody>
      </p:sp>
      <p:sp>
        <p:nvSpPr>
          <p:cNvPr id="499728" name="Rectangle 16"/>
          <p:cNvSpPr>
            <a:spLocks noChangeArrowheads="1"/>
          </p:cNvSpPr>
          <p:nvPr/>
        </p:nvSpPr>
        <p:spPr bwMode="auto">
          <a:xfrm>
            <a:off x="533400" y="3429000"/>
            <a:ext cx="3028950" cy="519113"/>
          </a:xfrm>
          <a:prstGeom prst="rect">
            <a:avLst/>
          </a:prstGeom>
          <a:noFill/>
          <a:ln w="38100">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2</a:t>
            </a:r>
            <a:r>
              <a:rPr kumimoji="1"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a:t>
            </a:r>
            <a:r>
              <a:rPr kumimoji="1"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RR</a:t>
            </a:r>
            <a:r>
              <a:rPr kumimoji="1"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平衡旋转：</a:t>
            </a:r>
          </a:p>
        </p:txBody>
      </p:sp>
      <p:grpSp>
        <p:nvGrpSpPr>
          <p:cNvPr id="4" name="Group 17"/>
          <p:cNvGrpSpPr>
            <a:grpSpLocks/>
          </p:cNvGrpSpPr>
          <p:nvPr/>
        </p:nvGrpSpPr>
        <p:grpSpPr bwMode="auto">
          <a:xfrm>
            <a:off x="6400800" y="3886200"/>
            <a:ext cx="1524000" cy="1524000"/>
            <a:chOff x="3984" y="2832"/>
            <a:chExt cx="960" cy="960"/>
          </a:xfrm>
        </p:grpSpPr>
        <p:sp>
          <p:nvSpPr>
            <p:cNvPr id="499730" name="Oval 18"/>
            <p:cNvSpPr>
              <a:spLocks noChangeArrowheads="1"/>
            </p:cNvSpPr>
            <p:nvPr/>
          </p:nvSpPr>
          <p:spPr bwMode="auto">
            <a:xfrm>
              <a:off x="3984" y="2832"/>
              <a:ext cx="288" cy="288"/>
            </a:xfrm>
            <a:prstGeom prst="ellipse">
              <a:avLst/>
            </a:prstGeom>
            <a:solidFill>
              <a:schemeClr val="accent1"/>
            </a:solidFill>
            <a:ln w="38100">
              <a:solidFill>
                <a:schemeClr val="tx1"/>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A</a:t>
              </a:r>
            </a:p>
          </p:txBody>
        </p:sp>
        <p:sp>
          <p:nvSpPr>
            <p:cNvPr id="499731" name="Oval 19"/>
            <p:cNvSpPr>
              <a:spLocks noChangeArrowheads="1"/>
            </p:cNvSpPr>
            <p:nvPr/>
          </p:nvSpPr>
          <p:spPr bwMode="auto">
            <a:xfrm>
              <a:off x="4320" y="3168"/>
              <a:ext cx="288" cy="288"/>
            </a:xfrm>
            <a:prstGeom prst="ellipse">
              <a:avLst/>
            </a:prstGeom>
            <a:solidFill>
              <a:schemeClr val="accent1"/>
            </a:solidFill>
            <a:ln w="38100">
              <a:solidFill>
                <a:schemeClr val="tx1"/>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B</a:t>
              </a:r>
            </a:p>
          </p:txBody>
        </p:sp>
        <p:sp>
          <p:nvSpPr>
            <p:cNvPr id="499732" name="Oval 20"/>
            <p:cNvSpPr>
              <a:spLocks noChangeArrowheads="1"/>
            </p:cNvSpPr>
            <p:nvPr/>
          </p:nvSpPr>
          <p:spPr bwMode="auto">
            <a:xfrm>
              <a:off x="4656" y="3504"/>
              <a:ext cx="288" cy="288"/>
            </a:xfrm>
            <a:prstGeom prst="ellipse">
              <a:avLst/>
            </a:prstGeom>
            <a:noFill/>
            <a:ln w="38100">
              <a:solidFill>
                <a:srgbClr val="FF00FF"/>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C</a:t>
              </a:r>
            </a:p>
          </p:txBody>
        </p:sp>
        <p:sp>
          <p:nvSpPr>
            <p:cNvPr id="74783" name="Line 21"/>
            <p:cNvSpPr>
              <a:spLocks noChangeShapeType="1"/>
            </p:cNvSpPr>
            <p:nvPr/>
          </p:nvSpPr>
          <p:spPr bwMode="auto">
            <a:xfrm>
              <a:off x="4224" y="3072"/>
              <a:ext cx="144"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4784" name="Line 22"/>
            <p:cNvSpPr>
              <a:spLocks noChangeShapeType="1"/>
            </p:cNvSpPr>
            <p:nvPr/>
          </p:nvSpPr>
          <p:spPr bwMode="auto">
            <a:xfrm>
              <a:off x="4560" y="3408"/>
              <a:ext cx="144"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5" name="Group 23"/>
          <p:cNvGrpSpPr>
            <a:grpSpLocks/>
          </p:cNvGrpSpPr>
          <p:nvPr/>
        </p:nvGrpSpPr>
        <p:grpSpPr bwMode="auto">
          <a:xfrm>
            <a:off x="6477000" y="4419600"/>
            <a:ext cx="1447800" cy="990600"/>
            <a:chOff x="3648" y="3456"/>
            <a:chExt cx="912" cy="624"/>
          </a:xfrm>
        </p:grpSpPr>
        <p:sp>
          <p:nvSpPr>
            <p:cNvPr id="499736" name="Oval 24"/>
            <p:cNvSpPr>
              <a:spLocks noChangeArrowheads="1"/>
            </p:cNvSpPr>
            <p:nvPr/>
          </p:nvSpPr>
          <p:spPr bwMode="auto">
            <a:xfrm>
              <a:off x="3648" y="3792"/>
              <a:ext cx="288" cy="288"/>
            </a:xfrm>
            <a:prstGeom prst="ellipse">
              <a:avLst/>
            </a:prstGeom>
            <a:solidFill>
              <a:schemeClr val="accent1"/>
            </a:solidFill>
            <a:ln w="38100">
              <a:solidFill>
                <a:schemeClr val="tx1"/>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A</a:t>
              </a:r>
            </a:p>
          </p:txBody>
        </p:sp>
        <p:sp>
          <p:nvSpPr>
            <p:cNvPr id="499737" name="Oval 25"/>
            <p:cNvSpPr>
              <a:spLocks noChangeArrowheads="1"/>
            </p:cNvSpPr>
            <p:nvPr/>
          </p:nvSpPr>
          <p:spPr bwMode="auto">
            <a:xfrm>
              <a:off x="3936" y="3456"/>
              <a:ext cx="288" cy="288"/>
            </a:xfrm>
            <a:prstGeom prst="ellipse">
              <a:avLst/>
            </a:prstGeom>
            <a:solidFill>
              <a:schemeClr val="accent1"/>
            </a:solidFill>
            <a:ln w="38100">
              <a:solidFill>
                <a:schemeClr val="tx1"/>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B</a:t>
              </a:r>
            </a:p>
          </p:txBody>
        </p:sp>
        <p:sp>
          <p:nvSpPr>
            <p:cNvPr id="499738" name="Oval 26"/>
            <p:cNvSpPr>
              <a:spLocks noChangeArrowheads="1"/>
            </p:cNvSpPr>
            <p:nvPr/>
          </p:nvSpPr>
          <p:spPr bwMode="auto">
            <a:xfrm>
              <a:off x="4272" y="3792"/>
              <a:ext cx="288" cy="288"/>
            </a:xfrm>
            <a:prstGeom prst="ellipse">
              <a:avLst/>
            </a:prstGeom>
            <a:noFill/>
            <a:ln w="38100">
              <a:solidFill>
                <a:srgbClr val="FF00FF"/>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C</a:t>
              </a:r>
            </a:p>
          </p:txBody>
        </p:sp>
        <p:sp>
          <p:nvSpPr>
            <p:cNvPr id="74778" name="Line 27"/>
            <p:cNvSpPr>
              <a:spLocks noChangeShapeType="1"/>
            </p:cNvSpPr>
            <p:nvPr/>
          </p:nvSpPr>
          <p:spPr bwMode="auto">
            <a:xfrm flipV="1">
              <a:off x="3888" y="3696"/>
              <a:ext cx="144"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4779" name="Line 28"/>
            <p:cNvSpPr>
              <a:spLocks noChangeShapeType="1"/>
            </p:cNvSpPr>
            <p:nvPr/>
          </p:nvSpPr>
          <p:spPr bwMode="auto">
            <a:xfrm>
              <a:off x="4176" y="3696"/>
              <a:ext cx="144"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sp>
        <p:nvSpPr>
          <p:cNvPr id="499741" name="Rectangle 29"/>
          <p:cNvSpPr>
            <a:spLocks noGrp="1" noChangeArrowheads="1"/>
          </p:cNvSpPr>
          <p:nvPr>
            <p:ph type="title"/>
          </p:nvPr>
        </p:nvSpPr>
        <p:spPr>
          <a:xfrm>
            <a:off x="533400" y="228600"/>
            <a:ext cx="4191000" cy="762000"/>
          </a:xfrm>
        </p:spPr>
        <p:txBody>
          <a:bodyPr/>
          <a:lstStyle/>
          <a:p>
            <a:pPr algn="l" eaLnBrk="1" hangingPunct="1">
              <a:defRPr/>
            </a:pPr>
            <a:r>
              <a:rPr lang="en-US" altLang="zh-CN" sz="2800" b="1" dirty="0">
                <a:solidFill>
                  <a:schemeClr val="tx1"/>
                </a:solidFill>
                <a:effectLst>
                  <a:outerShdw blurRad="38100" dist="38100" dir="2700000" algn="tl">
                    <a:srgbClr val="C0C0C0"/>
                  </a:outerShdw>
                </a:effectLst>
              </a:rPr>
              <a:t>1</a:t>
            </a:r>
            <a:r>
              <a:rPr lang="zh-CN" altLang="en-US" sz="2800" b="1" dirty="0">
                <a:solidFill>
                  <a:schemeClr val="tx1"/>
                </a:solidFill>
                <a:effectLst>
                  <a:outerShdw blurRad="38100" dist="38100" dir="2700000" algn="tl">
                    <a:srgbClr val="C0C0C0"/>
                  </a:outerShdw>
                </a:effectLst>
              </a:rPr>
              <a:t>）</a:t>
            </a:r>
            <a:r>
              <a:rPr lang="en-US" altLang="zh-CN" sz="2800" b="1" dirty="0">
                <a:solidFill>
                  <a:schemeClr val="tx1"/>
                </a:solidFill>
                <a:effectLst>
                  <a:outerShdw blurRad="38100" dist="38100" dir="2700000" algn="tl">
                    <a:srgbClr val="C0C0C0"/>
                  </a:outerShdw>
                </a:effectLst>
              </a:rPr>
              <a:t>LL</a:t>
            </a:r>
            <a:r>
              <a:rPr lang="zh-CN" altLang="en-US" sz="2800" b="1" dirty="0">
                <a:solidFill>
                  <a:schemeClr val="tx1"/>
                </a:solidFill>
                <a:effectLst>
                  <a:outerShdw blurRad="38100" dist="38100" dir="2700000" algn="tl">
                    <a:srgbClr val="C0C0C0"/>
                  </a:outerShdw>
                </a:effectLst>
              </a:rPr>
              <a:t>平衡旋转：</a:t>
            </a:r>
          </a:p>
        </p:txBody>
      </p:sp>
      <p:grpSp>
        <p:nvGrpSpPr>
          <p:cNvPr id="74763" name="Group 30"/>
          <p:cNvGrpSpPr>
            <a:grpSpLocks/>
          </p:cNvGrpSpPr>
          <p:nvPr/>
        </p:nvGrpSpPr>
        <p:grpSpPr bwMode="auto">
          <a:xfrm>
            <a:off x="5105400" y="1143000"/>
            <a:ext cx="533400" cy="914400"/>
            <a:chOff x="3216" y="720"/>
            <a:chExt cx="336" cy="576"/>
          </a:xfrm>
        </p:grpSpPr>
        <p:sp>
          <p:nvSpPr>
            <p:cNvPr id="74772" name="Line 31"/>
            <p:cNvSpPr>
              <a:spLocks noChangeShapeType="1"/>
            </p:cNvSpPr>
            <p:nvPr/>
          </p:nvSpPr>
          <p:spPr bwMode="auto">
            <a:xfrm flipH="1">
              <a:off x="3216" y="1008"/>
              <a:ext cx="192" cy="288"/>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4773" name="Line 32"/>
            <p:cNvSpPr>
              <a:spLocks noChangeShapeType="1"/>
            </p:cNvSpPr>
            <p:nvPr/>
          </p:nvSpPr>
          <p:spPr bwMode="auto">
            <a:xfrm flipH="1">
              <a:off x="3408" y="720"/>
              <a:ext cx="144" cy="2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4774" name="Oval 33"/>
            <p:cNvSpPr>
              <a:spLocks noChangeArrowheads="1"/>
            </p:cNvSpPr>
            <p:nvPr/>
          </p:nvSpPr>
          <p:spPr bwMode="auto">
            <a:xfrm>
              <a:off x="3360" y="960"/>
              <a:ext cx="96" cy="96"/>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74764" name="Group 34"/>
          <p:cNvGrpSpPr>
            <a:grpSpLocks/>
          </p:cNvGrpSpPr>
          <p:nvPr/>
        </p:nvGrpSpPr>
        <p:grpSpPr bwMode="auto">
          <a:xfrm>
            <a:off x="5181600" y="4038600"/>
            <a:ext cx="609600" cy="762000"/>
            <a:chOff x="3264" y="2544"/>
            <a:chExt cx="384" cy="480"/>
          </a:xfrm>
        </p:grpSpPr>
        <p:sp>
          <p:nvSpPr>
            <p:cNvPr id="74769" name="Line 35"/>
            <p:cNvSpPr>
              <a:spLocks noChangeShapeType="1"/>
            </p:cNvSpPr>
            <p:nvPr/>
          </p:nvSpPr>
          <p:spPr bwMode="auto">
            <a:xfrm>
              <a:off x="3456" y="2784"/>
              <a:ext cx="192" cy="2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4770" name="Line 36"/>
            <p:cNvSpPr>
              <a:spLocks noChangeShapeType="1"/>
            </p:cNvSpPr>
            <p:nvPr/>
          </p:nvSpPr>
          <p:spPr bwMode="auto">
            <a:xfrm>
              <a:off x="3264" y="2544"/>
              <a:ext cx="192" cy="2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4771" name="Oval 37"/>
            <p:cNvSpPr>
              <a:spLocks noChangeArrowheads="1"/>
            </p:cNvSpPr>
            <p:nvPr/>
          </p:nvSpPr>
          <p:spPr bwMode="auto">
            <a:xfrm>
              <a:off x="3408" y="2736"/>
              <a:ext cx="96" cy="96"/>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sp>
        <p:nvSpPr>
          <p:cNvPr id="74765" name="AutoShape 38"/>
          <p:cNvSpPr>
            <a:spLocks noChangeArrowheads="1"/>
          </p:cNvSpPr>
          <p:nvPr/>
        </p:nvSpPr>
        <p:spPr bwMode="auto">
          <a:xfrm>
            <a:off x="914400" y="2438400"/>
            <a:ext cx="3200400" cy="609600"/>
          </a:xfrm>
          <a:prstGeom prst="wedgeEllipseCallout">
            <a:avLst>
              <a:gd name="adj1" fmla="val 33880"/>
              <a:gd name="adj2" fmla="val -94009"/>
            </a:avLst>
          </a:prstGeom>
          <a:solidFill>
            <a:schemeClr val="accent1"/>
          </a:solidFill>
          <a:ln w="9525">
            <a:solidFill>
              <a:schemeClr val="tx1"/>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33CC"/>
                </a:solidFill>
                <a:effectLst/>
                <a:uLnTx/>
                <a:uFillTx/>
                <a:latin typeface="微软雅黑 Light" panose="020B0502040204020203" pitchFamily="34" charset="-122"/>
                <a:ea typeface="微软雅黑" panose="020B0503020204020204" pitchFamily="34" charset="-122"/>
                <a:cs typeface="+mn-cs"/>
              </a:rPr>
              <a:t>以</a:t>
            </a:r>
            <a:r>
              <a:rPr kumimoji="1" lang="en-US" altLang="zh-CN" sz="2400" b="0" i="0" u="none" strike="noStrike" kern="1200" cap="none" spc="0" normalizeH="0" baseline="0" noProof="0" dirty="0">
                <a:ln>
                  <a:noFill/>
                </a:ln>
                <a:solidFill>
                  <a:srgbClr val="FF33CC"/>
                </a:solidFill>
                <a:effectLst/>
                <a:uLnTx/>
                <a:uFillTx/>
                <a:latin typeface="微软雅黑 Light" panose="020B0502040204020203" pitchFamily="34" charset="-122"/>
                <a:ea typeface="微软雅黑" panose="020B0503020204020204" pitchFamily="34" charset="-122"/>
                <a:cs typeface="+mn-cs"/>
              </a:rPr>
              <a:t>B</a:t>
            </a:r>
            <a:r>
              <a:rPr kumimoji="1" lang="zh-CN" altLang="en-US" sz="2400" b="0" i="0" u="none" strike="noStrike" kern="1200" cap="none" spc="0" normalizeH="0" baseline="0" noProof="0" dirty="0">
                <a:ln>
                  <a:noFill/>
                </a:ln>
                <a:solidFill>
                  <a:srgbClr val="FF33CC"/>
                </a:solidFill>
                <a:effectLst/>
                <a:uLnTx/>
                <a:uFillTx/>
                <a:latin typeface="微软雅黑 Light" panose="020B0502040204020203" pitchFamily="34" charset="-122"/>
                <a:ea typeface="微软雅黑" panose="020B0503020204020204" pitchFamily="34" charset="-122"/>
                <a:cs typeface="+mn-cs"/>
              </a:rPr>
              <a:t>为旋转轴</a:t>
            </a:r>
          </a:p>
        </p:txBody>
      </p:sp>
      <p:sp>
        <p:nvSpPr>
          <p:cNvPr id="74766" name="AutoShape 39"/>
          <p:cNvSpPr>
            <a:spLocks noChangeArrowheads="1"/>
          </p:cNvSpPr>
          <p:nvPr/>
        </p:nvSpPr>
        <p:spPr bwMode="auto">
          <a:xfrm>
            <a:off x="914400" y="5334000"/>
            <a:ext cx="3200400" cy="533400"/>
          </a:xfrm>
          <a:prstGeom prst="wedgeEllipseCallout">
            <a:avLst>
              <a:gd name="adj1" fmla="val 34819"/>
              <a:gd name="adj2" fmla="val -87500"/>
            </a:avLst>
          </a:prstGeom>
          <a:solidFill>
            <a:schemeClr val="accent1"/>
          </a:solidFill>
          <a:ln w="9525">
            <a:solidFill>
              <a:schemeClr val="tx1"/>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33CC"/>
                </a:solidFill>
                <a:effectLst/>
                <a:uLnTx/>
                <a:uFillTx/>
                <a:latin typeface="微软雅黑 Light" panose="020B0502040204020203" pitchFamily="34" charset="-122"/>
                <a:ea typeface="微软雅黑" panose="020B0503020204020204" pitchFamily="34" charset="-122"/>
                <a:cs typeface="+mn-cs"/>
              </a:rPr>
              <a:t>以</a:t>
            </a:r>
            <a:r>
              <a:rPr kumimoji="1" lang="en-US" altLang="zh-CN" sz="2400" b="0" i="0" u="none" strike="noStrike" kern="1200" cap="none" spc="0" normalizeH="0" baseline="0" noProof="0" dirty="0">
                <a:ln>
                  <a:noFill/>
                </a:ln>
                <a:solidFill>
                  <a:srgbClr val="FF33CC"/>
                </a:solidFill>
                <a:effectLst/>
                <a:uLnTx/>
                <a:uFillTx/>
                <a:latin typeface="微软雅黑 Light" panose="020B0502040204020203" pitchFamily="34" charset="-122"/>
                <a:ea typeface="微软雅黑" panose="020B0503020204020204" pitchFamily="34" charset="-122"/>
                <a:cs typeface="+mn-cs"/>
              </a:rPr>
              <a:t>B</a:t>
            </a:r>
            <a:r>
              <a:rPr kumimoji="1" lang="zh-CN" altLang="en-US" sz="2400" b="0" i="0" u="none" strike="noStrike" kern="1200" cap="none" spc="0" normalizeH="0" baseline="0" noProof="0" dirty="0">
                <a:ln>
                  <a:noFill/>
                </a:ln>
                <a:solidFill>
                  <a:srgbClr val="FF33CC"/>
                </a:solidFill>
                <a:effectLst/>
                <a:uLnTx/>
                <a:uFillTx/>
                <a:latin typeface="微软雅黑 Light" panose="020B0502040204020203" pitchFamily="34" charset="-122"/>
                <a:ea typeface="微软雅黑" panose="020B0503020204020204" pitchFamily="34" charset="-122"/>
                <a:cs typeface="+mn-cs"/>
              </a:rPr>
              <a:t>为旋转轴</a:t>
            </a:r>
          </a:p>
        </p:txBody>
      </p:sp>
      <p:sp>
        <p:nvSpPr>
          <p:cNvPr id="499752" name="Freeform 40"/>
          <p:cNvSpPr>
            <a:spLocks/>
          </p:cNvSpPr>
          <p:nvPr/>
        </p:nvSpPr>
        <p:spPr bwMode="auto">
          <a:xfrm>
            <a:off x="8056563" y="914400"/>
            <a:ext cx="477837" cy="1039813"/>
          </a:xfrm>
          <a:custGeom>
            <a:avLst/>
            <a:gdLst>
              <a:gd name="T0" fmla="*/ 2147483646 w 169"/>
              <a:gd name="T1" fmla="*/ 0 h 605"/>
              <a:gd name="T2" fmla="*/ 2147483646 w 169"/>
              <a:gd name="T3" fmla="*/ 2147483646 h 605"/>
              <a:gd name="T4" fmla="*/ 2147483646 w 169"/>
              <a:gd name="T5" fmla="*/ 2147483646 h 605"/>
              <a:gd name="T6" fmla="*/ 2147483646 w 169"/>
              <a:gd name="T7" fmla="*/ 2147483646 h 605"/>
              <a:gd name="T8" fmla="*/ 2147483646 w 169"/>
              <a:gd name="T9" fmla="*/ 2147483646 h 605"/>
              <a:gd name="T10" fmla="*/ 2147483646 w 169"/>
              <a:gd name="T11" fmla="*/ 2147483646 h 605"/>
              <a:gd name="T12" fmla="*/ 0 w 169"/>
              <a:gd name="T13" fmla="*/ 2147483646 h 605"/>
              <a:gd name="T14" fmla="*/ 0 60000 65536"/>
              <a:gd name="T15" fmla="*/ 0 60000 65536"/>
              <a:gd name="T16" fmla="*/ 0 60000 65536"/>
              <a:gd name="T17" fmla="*/ 0 60000 65536"/>
              <a:gd name="T18" fmla="*/ 0 60000 65536"/>
              <a:gd name="T19" fmla="*/ 0 60000 65536"/>
              <a:gd name="T20" fmla="*/ 0 60000 65536"/>
              <a:gd name="T21" fmla="*/ 0 w 169"/>
              <a:gd name="T22" fmla="*/ 0 h 605"/>
              <a:gd name="T23" fmla="*/ 169 w 169"/>
              <a:gd name="T24" fmla="*/ 605 h 6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605">
                <a:moveTo>
                  <a:pt x="59" y="0"/>
                </a:moveTo>
                <a:cubicBezTo>
                  <a:pt x="130" y="24"/>
                  <a:pt x="107" y="3"/>
                  <a:pt x="139" y="49"/>
                </a:cubicBezTo>
                <a:cubicBezTo>
                  <a:pt x="146" y="69"/>
                  <a:pt x="152" y="89"/>
                  <a:pt x="159" y="109"/>
                </a:cubicBezTo>
                <a:cubicBezTo>
                  <a:pt x="162" y="119"/>
                  <a:pt x="169" y="139"/>
                  <a:pt x="169" y="139"/>
                </a:cubicBezTo>
                <a:cubicBezTo>
                  <a:pt x="166" y="218"/>
                  <a:pt x="167" y="298"/>
                  <a:pt x="159" y="377"/>
                </a:cubicBezTo>
                <a:cubicBezTo>
                  <a:pt x="151" y="454"/>
                  <a:pt x="80" y="524"/>
                  <a:pt x="39" y="586"/>
                </a:cubicBezTo>
                <a:cubicBezTo>
                  <a:pt x="31" y="598"/>
                  <a:pt x="11" y="595"/>
                  <a:pt x="0" y="605"/>
                </a:cubicBezTo>
              </a:path>
            </a:pathLst>
          </a:custGeom>
          <a:noFill/>
          <a:ln w="34925">
            <a:solidFill>
              <a:schemeClr val="tx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499753" name="Freeform 41"/>
          <p:cNvSpPr>
            <a:spLocks/>
          </p:cNvSpPr>
          <p:nvPr/>
        </p:nvSpPr>
        <p:spPr bwMode="auto">
          <a:xfrm flipH="1">
            <a:off x="5943600" y="4114800"/>
            <a:ext cx="477838" cy="914400"/>
          </a:xfrm>
          <a:custGeom>
            <a:avLst/>
            <a:gdLst>
              <a:gd name="T0" fmla="*/ 2147483646 w 169"/>
              <a:gd name="T1" fmla="*/ 0 h 605"/>
              <a:gd name="T2" fmla="*/ 2147483646 w 169"/>
              <a:gd name="T3" fmla="*/ 2147483646 h 605"/>
              <a:gd name="T4" fmla="*/ 2147483646 w 169"/>
              <a:gd name="T5" fmla="*/ 2147483646 h 605"/>
              <a:gd name="T6" fmla="*/ 2147483646 w 169"/>
              <a:gd name="T7" fmla="*/ 2147483646 h 605"/>
              <a:gd name="T8" fmla="*/ 2147483646 w 169"/>
              <a:gd name="T9" fmla="*/ 2147483646 h 605"/>
              <a:gd name="T10" fmla="*/ 2147483646 w 169"/>
              <a:gd name="T11" fmla="*/ 2147483646 h 605"/>
              <a:gd name="T12" fmla="*/ 0 w 169"/>
              <a:gd name="T13" fmla="*/ 2147483646 h 605"/>
              <a:gd name="T14" fmla="*/ 0 60000 65536"/>
              <a:gd name="T15" fmla="*/ 0 60000 65536"/>
              <a:gd name="T16" fmla="*/ 0 60000 65536"/>
              <a:gd name="T17" fmla="*/ 0 60000 65536"/>
              <a:gd name="T18" fmla="*/ 0 60000 65536"/>
              <a:gd name="T19" fmla="*/ 0 60000 65536"/>
              <a:gd name="T20" fmla="*/ 0 60000 65536"/>
              <a:gd name="T21" fmla="*/ 0 w 169"/>
              <a:gd name="T22" fmla="*/ 0 h 605"/>
              <a:gd name="T23" fmla="*/ 169 w 169"/>
              <a:gd name="T24" fmla="*/ 605 h 6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605">
                <a:moveTo>
                  <a:pt x="59" y="0"/>
                </a:moveTo>
                <a:cubicBezTo>
                  <a:pt x="130" y="24"/>
                  <a:pt x="107" y="3"/>
                  <a:pt x="139" y="49"/>
                </a:cubicBezTo>
                <a:cubicBezTo>
                  <a:pt x="146" y="69"/>
                  <a:pt x="152" y="89"/>
                  <a:pt x="159" y="109"/>
                </a:cubicBezTo>
                <a:cubicBezTo>
                  <a:pt x="162" y="119"/>
                  <a:pt x="169" y="139"/>
                  <a:pt x="169" y="139"/>
                </a:cubicBezTo>
                <a:cubicBezTo>
                  <a:pt x="166" y="218"/>
                  <a:pt x="167" y="298"/>
                  <a:pt x="159" y="377"/>
                </a:cubicBezTo>
                <a:cubicBezTo>
                  <a:pt x="151" y="454"/>
                  <a:pt x="80" y="524"/>
                  <a:pt x="39" y="586"/>
                </a:cubicBezTo>
                <a:cubicBezTo>
                  <a:pt x="31" y="598"/>
                  <a:pt x="11" y="595"/>
                  <a:pt x="0" y="605"/>
                </a:cubicBezTo>
              </a:path>
            </a:pathLst>
          </a:custGeom>
          <a:noFill/>
          <a:ln w="34925">
            <a:solidFill>
              <a:schemeClr val="tx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8340462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subTnLst>
                                    <p:animClr clrSpc="rgb" dir="cw">
                                      <p:cBhvr override="childStyle">
                                        <p:cTn dur="1" fill="hold" display="0" masterRel="nextClick" afterEffect="1"/>
                                        <p:tgtEl>
                                          <p:spTgt spid="2"/>
                                        </p:tgtEl>
                                        <p:attrNameLst>
                                          <p:attrName>ppt_c</p:attrName>
                                        </p:attrNameLst>
                                      </p:cBhvr>
                                      <p:to>
                                        <a:srgbClr val="00CC00"/>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99752"/>
                                        </p:tgtEl>
                                        <p:attrNameLst>
                                          <p:attrName>style.visibility</p:attrName>
                                        </p:attrNameLst>
                                      </p:cBhvr>
                                      <p:to>
                                        <p:strVal val="visible"/>
                                      </p:to>
                                    </p:set>
                                    <p:animEffect transition="in" filter="wipe(up)">
                                      <p:cBhvr>
                                        <p:cTn id="12" dur="500"/>
                                        <p:tgtEl>
                                          <p:spTgt spid="4997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subTnLst>
                                    <p:animClr clrSpc="rgb" dir="cw">
                                      <p:cBhvr override="childStyle">
                                        <p:cTn dur="1" fill="hold" display="0" masterRel="nextClick" afterEffect="1"/>
                                        <p:tgtEl>
                                          <p:spTgt spid="4"/>
                                        </p:tgtEl>
                                        <p:attrNameLst>
                                          <p:attrName>ppt_c</p:attrName>
                                        </p:attrNameLst>
                                      </p:cBhvr>
                                      <p:to>
                                        <a:srgbClr val="00CC00"/>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99753"/>
                                        </p:tgtEl>
                                        <p:attrNameLst>
                                          <p:attrName>style.visibility</p:attrName>
                                        </p:attrNameLst>
                                      </p:cBhvr>
                                      <p:to>
                                        <p:strVal val="visible"/>
                                      </p:to>
                                    </p:set>
                                    <p:animEffect transition="in" filter="wipe(up)">
                                      <p:cBhvr>
                                        <p:cTn id="27" dur="500"/>
                                        <p:tgtEl>
                                          <p:spTgt spid="4997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58C15F6-F9D9-4504-845A-E5FBDC02AA33}" type="slidenum">
              <a:rPr kumimoji="1" lang="en-US" altLang="zh-CN" sz="1400" b="0" i="0" u="none" strike="noStrike" kern="1200" cap="none" spc="0" normalizeH="0" baseline="0" noProof="0" smtClean="0">
                <a:ln>
                  <a:noFill/>
                </a:ln>
                <a:solidFill>
                  <a:srgbClr val="000000"/>
                </a:solidFill>
                <a:effectLst/>
                <a:uLnTx/>
                <a:uFillTx/>
                <a:latin typeface="微软雅黑 Light" panose="020B0502040204020203" pitchFamily="34" charset="-122"/>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1" lang="en-US" altLang="zh-CN" sz="1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nvGrpSpPr>
          <p:cNvPr id="2" name="Group 2"/>
          <p:cNvGrpSpPr>
            <a:grpSpLocks/>
          </p:cNvGrpSpPr>
          <p:nvPr/>
        </p:nvGrpSpPr>
        <p:grpSpPr bwMode="auto">
          <a:xfrm>
            <a:off x="6934200" y="609600"/>
            <a:ext cx="1066800" cy="1676400"/>
            <a:chOff x="4080" y="816"/>
            <a:chExt cx="672" cy="1056"/>
          </a:xfrm>
        </p:grpSpPr>
        <p:sp>
          <p:nvSpPr>
            <p:cNvPr id="500739" name="Oval 3"/>
            <p:cNvSpPr>
              <a:spLocks noChangeArrowheads="1"/>
            </p:cNvSpPr>
            <p:nvPr/>
          </p:nvSpPr>
          <p:spPr bwMode="auto">
            <a:xfrm>
              <a:off x="4464" y="816"/>
              <a:ext cx="288" cy="288"/>
            </a:xfrm>
            <a:prstGeom prst="ellipse">
              <a:avLst/>
            </a:prstGeom>
            <a:solidFill>
              <a:schemeClr val="accent1"/>
            </a:solidFill>
            <a:ln w="38100">
              <a:solidFill>
                <a:schemeClr val="tx1"/>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A</a:t>
              </a:r>
            </a:p>
          </p:txBody>
        </p:sp>
        <p:sp>
          <p:nvSpPr>
            <p:cNvPr id="500740" name="Oval 4"/>
            <p:cNvSpPr>
              <a:spLocks noChangeArrowheads="1"/>
            </p:cNvSpPr>
            <p:nvPr/>
          </p:nvSpPr>
          <p:spPr bwMode="auto">
            <a:xfrm>
              <a:off x="4080" y="1200"/>
              <a:ext cx="288" cy="288"/>
            </a:xfrm>
            <a:prstGeom prst="ellipse">
              <a:avLst/>
            </a:prstGeom>
            <a:solidFill>
              <a:schemeClr val="accent1"/>
            </a:solidFill>
            <a:ln w="38100">
              <a:solidFill>
                <a:schemeClr val="tx1"/>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B</a:t>
              </a:r>
            </a:p>
          </p:txBody>
        </p:sp>
        <p:sp>
          <p:nvSpPr>
            <p:cNvPr id="500741" name="Oval 5"/>
            <p:cNvSpPr>
              <a:spLocks noChangeArrowheads="1"/>
            </p:cNvSpPr>
            <p:nvPr/>
          </p:nvSpPr>
          <p:spPr bwMode="auto">
            <a:xfrm>
              <a:off x="4464" y="1584"/>
              <a:ext cx="288" cy="288"/>
            </a:xfrm>
            <a:prstGeom prst="ellipse">
              <a:avLst/>
            </a:prstGeom>
            <a:noFill/>
            <a:ln w="38100">
              <a:solidFill>
                <a:srgbClr val="FF00FF"/>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C</a:t>
              </a:r>
            </a:p>
          </p:txBody>
        </p:sp>
        <p:sp>
          <p:nvSpPr>
            <p:cNvPr id="75843" name="Line 6"/>
            <p:cNvSpPr>
              <a:spLocks noChangeShapeType="1"/>
            </p:cNvSpPr>
            <p:nvPr/>
          </p:nvSpPr>
          <p:spPr bwMode="auto">
            <a:xfrm flipH="1">
              <a:off x="4320" y="1056"/>
              <a:ext cx="192"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5844" name="Line 7"/>
            <p:cNvSpPr>
              <a:spLocks noChangeShapeType="1"/>
            </p:cNvSpPr>
            <p:nvPr/>
          </p:nvSpPr>
          <p:spPr bwMode="auto">
            <a:xfrm flipH="1" flipV="1">
              <a:off x="4320" y="1440"/>
              <a:ext cx="192"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sp>
        <p:nvSpPr>
          <p:cNvPr id="75780" name="Rectangle 8"/>
          <p:cNvSpPr>
            <a:spLocks noChangeArrowheads="1"/>
          </p:cNvSpPr>
          <p:nvPr/>
        </p:nvSpPr>
        <p:spPr bwMode="auto">
          <a:xfrm>
            <a:off x="457200" y="3482975"/>
            <a:ext cx="4724400" cy="156210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若在</a:t>
            </a:r>
            <a:r>
              <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A</a:t>
            </a:r>
            <a:r>
              <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的右子树的左子树上插入结点，使</a:t>
            </a:r>
            <a:r>
              <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A</a:t>
            </a:r>
            <a:r>
              <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的平衡因子从</a:t>
            </a:r>
            <a:r>
              <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-1</a:t>
            </a:r>
            <a:r>
              <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增加至</a:t>
            </a:r>
            <a:r>
              <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-2</a:t>
            </a:r>
            <a:r>
              <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，需要先进行顺时针旋转，再逆时针旋转。</a:t>
            </a:r>
          </a:p>
        </p:txBody>
      </p:sp>
      <p:sp>
        <p:nvSpPr>
          <p:cNvPr id="500745" name="Rectangle 9"/>
          <p:cNvSpPr>
            <a:spLocks noChangeArrowheads="1"/>
          </p:cNvSpPr>
          <p:nvPr/>
        </p:nvSpPr>
        <p:spPr bwMode="auto">
          <a:xfrm>
            <a:off x="685800" y="2971800"/>
            <a:ext cx="3008313" cy="519113"/>
          </a:xfrm>
          <a:prstGeom prst="rect">
            <a:avLst/>
          </a:prstGeom>
          <a:noFill/>
          <a:ln w="38100">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4</a:t>
            </a:r>
            <a:r>
              <a:rPr kumimoji="1"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a:t>
            </a:r>
            <a:r>
              <a:rPr kumimoji="1"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RL</a:t>
            </a:r>
            <a:r>
              <a:rPr kumimoji="1"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平衡旋转：</a:t>
            </a:r>
          </a:p>
        </p:txBody>
      </p:sp>
      <p:grpSp>
        <p:nvGrpSpPr>
          <p:cNvPr id="3" name="Group 10"/>
          <p:cNvGrpSpPr>
            <a:grpSpLocks/>
          </p:cNvGrpSpPr>
          <p:nvPr/>
        </p:nvGrpSpPr>
        <p:grpSpPr bwMode="auto">
          <a:xfrm>
            <a:off x="6858000" y="3200400"/>
            <a:ext cx="990600" cy="1600200"/>
            <a:chOff x="3216" y="2736"/>
            <a:chExt cx="624" cy="1056"/>
          </a:xfrm>
        </p:grpSpPr>
        <p:sp>
          <p:nvSpPr>
            <p:cNvPr id="500747" name="Oval 11"/>
            <p:cNvSpPr>
              <a:spLocks noChangeArrowheads="1"/>
            </p:cNvSpPr>
            <p:nvPr/>
          </p:nvSpPr>
          <p:spPr bwMode="auto">
            <a:xfrm>
              <a:off x="3216" y="2736"/>
              <a:ext cx="288" cy="288"/>
            </a:xfrm>
            <a:prstGeom prst="ellipse">
              <a:avLst/>
            </a:prstGeom>
            <a:solidFill>
              <a:schemeClr val="accent1"/>
            </a:solidFill>
            <a:ln w="38100">
              <a:solidFill>
                <a:schemeClr val="tx1"/>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A</a:t>
              </a:r>
            </a:p>
          </p:txBody>
        </p:sp>
        <p:sp>
          <p:nvSpPr>
            <p:cNvPr id="500748" name="Oval 12"/>
            <p:cNvSpPr>
              <a:spLocks noChangeArrowheads="1"/>
            </p:cNvSpPr>
            <p:nvPr/>
          </p:nvSpPr>
          <p:spPr bwMode="auto">
            <a:xfrm>
              <a:off x="3552" y="3072"/>
              <a:ext cx="288" cy="288"/>
            </a:xfrm>
            <a:prstGeom prst="ellipse">
              <a:avLst/>
            </a:prstGeom>
            <a:solidFill>
              <a:schemeClr val="accent1"/>
            </a:solidFill>
            <a:ln w="38100">
              <a:solidFill>
                <a:schemeClr val="tx1"/>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B</a:t>
              </a:r>
            </a:p>
          </p:txBody>
        </p:sp>
        <p:sp>
          <p:nvSpPr>
            <p:cNvPr id="500749" name="Oval 13"/>
            <p:cNvSpPr>
              <a:spLocks noChangeArrowheads="1"/>
            </p:cNvSpPr>
            <p:nvPr/>
          </p:nvSpPr>
          <p:spPr bwMode="auto">
            <a:xfrm>
              <a:off x="3216" y="3504"/>
              <a:ext cx="288" cy="288"/>
            </a:xfrm>
            <a:prstGeom prst="ellipse">
              <a:avLst/>
            </a:prstGeom>
            <a:noFill/>
            <a:ln w="38100">
              <a:solidFill>
                <a:srgbClr val="FF00FF"/>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C</a:t>
              </a:r>
            </a:p>
          </p:txBody>
        </p:sp>
        <p:sp>
          <p:nvSpPr>
            <p:cNvPr id="75838" name="Line 14"/>
            <p:cNvSpPr>
              <a:spLocks noChangeShapeType="1"/>
            </p:cNvSpPr>
            <p:nvPr/>
          </p:nvSpPr>
          <p:spPr bwMode="auto">
            <a:xfrm>
              <a:off x="3456" y="2976"/>
              <a:ext cx="144"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5839" name="Line 15"/>
            <p:cNvSpPr>
              <a:spLocks noChangeShapeType="1"/>
            </p:cNvSpPr>
            <p:nvPr/>
          </p:nvSpPr>
          <p:spPr bwMode="auto">
            <a:xfrm flipH="1">
              <a:off x="3456" y="3360"/>
              <a:ext cx="192"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4" name="Group 16"/>
          <p:cNvGrpSpPr>
            <a:grpSpLocks/>
          </p:cNvGrpSpPr>
          <p:nvPr/>
        </p:nvGrpSpPr>
        <p:grpSpPr bwMode="auto">
          <a:xfrm>
            <a:off x="6858000" y="3733800"/>
            <a:ext cx="1524000" cy="1066800"/>
            <a:chOff x="3984" y="3072"/>
            <a:chExt cx="960" cy="672"/>
          </a:xfrm>
        </p:grpSpPr>
        <p:sp>
          <p:nvSpPr>
            <p:cNvPr id="500753" name="Oval 17"/>
            <p:cNvSpPr>
              <a:spLocks noChangeArrowheads="1"/>
            </p:cNvSpPr>
            <p:nvPr/>
          </p:nvSpPr>
          <p:spPr bwMode="auto">
            <a:xfrm>
              <a:off x="3984" y="3456"/>
              <a:ext cx="288" cy="288"/>
            </a:xfrm>
            <a:prstGeom prst="ellipse">
              <a:avLst/>
            </a:prstGeom>
            <a:solidFill>
              <a:schemeClr val="accent1"/>
            </a:solidFill>
            <a:ln w="38100">
              <a:solidFill>
                <a:schemeClr val="tx1"/>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A</a:t>
              </a:r>
            </a:p>
          </p:txBody>
        </p:sp>
        <p:sp>
          <p:nvSpPr>
            <p:cNvPr id="500754" name="Oval 18"/>
            <p:cNvSpPr>
              <a:spLocks noChangeArrowheads="1"/>
            </p:cNvSpPr>
            <p:nvPr/>
          </p:nvSpPr>
          <p:spPr bwMode="auto">
            <a:xfrm>
              <a:off x="4656" y="3408"/>
              <a:ext cx="288" cy="288"/>
            </a:xfrm>
            <a:prstGeom prst="ellipse">
              <a:avLst/>
            </a:prstGeom>
            <a:solidFill>
              <a:schemeClr val="accent1"/>
            </a:solidFill>
            <a:ln w="38100">
              <a:solidFill>
                <a:schemeClr val="tx1"/>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B</a:t>
              </a:r>
            </a:p>
          </p:txBody>
        </p:sp>
        <p:sp>
          <p:nvSpPr>
            <p:cNvPr id="500755" name="Oval 19"/>
            <p:cNvSpPr>
              <a:spLocks noChangeArrowheads="1"/>
            </p:cNvSpPr>
            <p:nvPr/>
          </p:nvSpPr>
          <p:spPr bwMode="auto">
            <a:xfrm>
              <a:off x="4320" y="3072"/>
              <a:ext cx="288" cy="288"/>
            </a:xfrm>
            <a:prstGeom prst="ellipse">
              <a:avLst/>
            </a:prstGeom>
            <a:solidFill>
              <a:schemeClr val="accent1"/>
            </a:solidFill>
            <a:ln w="38100">
              <a:solidFill>
                <a:srgbClr val="FF00FF"/>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C</a:t>
              </a:r>
            </a:p>
          </p:txBody>
        </p:sp>
        <p:sp>
          <p:nvSpPr>
            <p:cNvPr id="75833" name="Line 20"/>
            <p:cNvSpPr>
              <a:spLocks noChangeShapeType="1"/>
            </p:cNvSpPr>
            <p:nvPr/>
          </p:nvSpPr>
          <p:spPr bwMode="auto">
            <a:xfrm>
              <a:off x="4560" y="3312"/>
              <a:ext cx="144"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5834" name="Line 21"/>
            <p:cNvSpPr>
              <a:spLocks noChangeShapeType="1"/>
            </p:cNvSpPr>
            <p:nvPr/>
          </p:nvSpPr>
          <p:spPr bwMode="auto">
            <a:xfrm flipH="1">
              <a:off x="4224" y="3360"/>
              <a:ext cx="192"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sp>
        <p:nvSpPr>
          <p:cNvPr id="75784" name="Rectangle 22"/>
          <p:cNvSpPr>
            <a:spLocks noChangeArrowheads="1"/>
          </p:cNvSpPr>
          <p:nvPr/>
        </p:nvSpPr>
        <p:spPr bwMode="auto">
          <a:xfrm>
            <a:off x="457200" y="685800"/>
            <a:ext cx="4572000" cy="156210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若在</a:t>
            </a:r>
            <a:r>
              <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A</a:t>
            </a:r>
            <a:r>
              <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的左子树的右子树上插入结点，使</a:t>
            </a:r>
            <a:r>
              <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A</a:t>
            </a:r>
            <a:r>
              <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的平衡因子从</a:t>
            </a:r>
            <a:r>
              <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1</a:t>
            </a:r>
            <a:r>
              <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增加至</a:t>
            </a:r>
            <a:r>
              <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2</a:t>
            </a:r>
            <a:r>
              <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rPr>
              <a:t>，需要先进行逆时针旋转，再顺时针旋转。</a:t>
            </a:r>
          </a:p>
        </p:txBody>
      </p:sp>
      <p:sp>
        <p:nvSpPr>
          <p:cNvPr id="500759" name="Rectangle 23"/>
          <p:cNvSpPr>
            <a:spLocks noGrp="1" noChangeArrowheads="1"/>
          </p:cNvSpPr>
          <p:nvPr>
            <p:ph type="title"/>
          </p:nvPr>
        </p:nvSpPr>
        <p:spPr>
          <a:xfrm>
            <a:off x="533400" y="-76200"/>
            <a:ext cx="3733800" cy="762000"/>
          </a:xfrm>
        </p:spPr>
        <p:txBody>
          <a:bodyPr/>
          <a:lstStyle/>
          <a:p>
            <a:pPr algn="l" eaLnBrk="1" hangingPunct="1">
              <a:defRPr/>
            </a:pPr>
            <a:r>
              <a:rPr lang="en-US" altLang="zh-CN" sz="2800" b="1" dirty="0">
                <a:solidFill>
                  <a:schemeClr val="tx1"/>
                </a:solidFill>
                <a:effectLst>
                  <a:outerShdw blurRad="38100" dist="38100" dir="2700000" algn="tl">
                    <a:srgbClr val="C0C0C0"/>
                  </a:outerShdw>
                </a:effectLst>
              </a:rPr>
              <a:t>3</a:t>
            </a:r>
            <a:r>
              <a:rPr lang="zh-CN" altLang="en-US" sz="2800" b="1" dirty="0">
                <a:solidFill>
                  <a:schemeClr val="tx1"/>
                </a:solidFill>
                <a:effectLst>
                  <a:outerShdw blurRad="38100" dist="38100" dir="2700000" algn="tl">
                    <a:srgbClr val="C0C0C0"/>
                  </a:outerShdw>
                </a:effectLst>
              </a:rPr>
              <a:t>）</a:t>
            </a:r>
            <a:r>
              <a:rPr lang="en-US" altLang="zh-CN" sz="2800" b="1" dirty="0">
                <a:solidFill>
                  <a:schemeClr val="tx1"/>
                </a:solidFill>
                <a:effectLst>
                  <a:outerShdw blurRad="38100" dist="38100" dir="2700000" algn="tl">
                    <a:srgbClr val="C0C0C0"/>
                  </a:outerShdw>
                </a:effectLst>
              </a:rPr>
              <a:t>LR</a:t>
            </a:r>
            <a:r>
              <a:rPr lang="zh-CN" altLang="en-US" sz="2800" b="1" dirty="0">
                <a:solidFill>
                  <a:schemeClr val="tx1"/>
                </a:solidFill>
                <a:effectLst>
                  <a:outerShdw blurRad="38100" dist="38100" dir="2700000" algn="tl">
                    <a:srgbClr val="C0C0C0"/>
                  </a:outerShdw>
                </a:effectLst>
              </a:rPr>
              <a:t>平衡旋转：</a:t>
            </a:r>
          </a:p>
        </p:txBody>
      </p:sp>
      <p:grpSp>
        <p:nvGrpSpPr>
          <p:cNvPr id="5" name="Group 24"/>
          <p:cNvGrpSpPr>
            <a:grpSpLocks/>
          </p:cNvGrpSpPr>
          <p:nvPr/>
        </p:nvGrpSpPr>
        <p:grpSpPr bwMode="auto">
          <a:xfrm>
            <a:off x="6324600" y="609600"/>
            <a:ext cx="1676400" cy="1676400"/>
            <a:chOff x="1344" y="2256"/>
            <a:chExt cx="1056" cy="1056"/>
          </a:xfrm>
        </p:grpSpPr>
        <p:sp>
          <p:nvSpPr>
            <p:cNvPr id="500761" name="Oval 25"/>
            <p:cNvSpPr>
              <a:spLocks noChangeArrowheads="1"/>
            </p:cNvSpPr>
            <p:nvPr/>
          </p:nvSpPr>
          <p:spPr bwMode="auto">
            <a:xfrm>
              <a:off x="2112" y="2256"/>
              <a:ext cx="288" cy="288"/>
            </a:xfrm>
            <a:prstGeom prst="ellipse">
              <a:avLst/>
            </a:prstGeom>
            <a:solidFill>
              <a:schemeClr val="accent1"/>
            </a:solidFill>
            <a:ln w="38100">
              <a:solidFill>
                <a:schemeClr val="tx1"/>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A</a:t>
              </a:r>
            </a:p>
          </p:txBody>
        </p:sp>
        <p:sp>
          <p:nvSpPr>
            <p:cNvPr id="500762" name="Oval 26"/>
            <p:cNvSpPr>
              <a:spLocks noChangeArrowheads="1"/>
            </p:cNvSpPr>
            <p:nvPr/>
          </p:nvSpPr>
          <p:spPr bwMode="auto">
            <a:xfrm>
              <a:off x="1344" y="3024"/>
              <a:ext cx="288" cy="288"/>
            </a:xfrm>
            <a:prstGeom prst="ellipse">
              <a:avLst/>
            </a:prstGeom>
            <a:solidFill>
              <a:schemeClr val="accent1"/>
            </a:solidFill>
            <a:ln w="38100">
              <a:solidFill>
                <a:schemeClr val="tx1"/>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B</a:t>
              </a:r>
            </a:p>
          </p:txBody>
        </p:sp>
        <p:sp>
          <p:nvSpPr>
            <p:cNvPr id="500763" name="Oval 27"/>
            <p:cNvSpPr>
              <a:spLocks noChangeArrowheads="1"/>
            </p:cNvSpPr>
            <p:nvPr/>
          </p:nvSpPr>
          <p:spPr bwMode="auto">
            <a:xfrm>
              <a:off x="1728" y="2640"/>
              <a:ext cx="288" cy="288"/>
            </a:xfrm>
            <a:prstGeom prst="ellipse">
              <a:avLst/>
            </a:prstGeom>
            <a:solidFill>
              <a:schemeClr val="accent1"/>
            </a:solidFill>
            <a:ln w="38100">
              <a:solidFill>
                <a:srgbClr val="FF00FF"/>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C</a:t>
              </a:r>
            </a:p>
          </p:txBody>
        </p:sp>
        <p:sp>
          <p:nvSpPr>
            <p:cNvPr id="75828" name="Line 28"/>
            <p:cNvSpPr>
              <a:spLocks noChangeShapeType="1"/>
            </p:cNvSpPr>
            <p:nvPr/>
          </p:nvSpPr>
          <p:spPr bwMode="auto">
            <a:xfrm flipH="1">
              <a:off x="1968" y="2496"/>
              <a:ext cx="192"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5829" name="Line 29"/>
            <p:cNvSpPr>
              <a:spLocks noChangeShapeType="1"/>
            </p:cNvSpPr>
            <p:nvPr/>
          </p:nvSpPr>
          <p:spPr bwMode="auto">
            <a:xfrm flipH="1">
              <a:off x="1584" y="2880"/>
              <a:ext cx="192"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sp>
        <p:nvSpPr>
          <p:cNvPr id="500766" name="Text Box 30"/>
          <p:cNvSpPr txBox="1">
            <a:spLocks noChangeArrowheads="1"/>
          </p:cNvSpPr>
          <p:nvPr/>
        </p:nvSpPr>
        <p:spPr bwMode="auto">
          <a:xfrm>
            <a:off x="539750" y="5805488"/>
            <a:ext cx="7391400" cy="627736"/>
          </a:xfrm>
          <a:prstGeom prst="rect">
            <a:avLst/>
          </a:prstGeom>
          <a:solidFill>
            <a:srgbClr val="FF33CC"/>
          </a:solidFill>
          <a:ln w="9525">
            <a:noFill/>
            <a:miter lim="800000"/>
            <a:headEnd/>
            <a:tailEnd/>
          </a:ln>
          <a:effectLst/>
        </p:spPr>
        <p:txBody>
          <a:bodyPr>
            <a:spAutoFit/>
          </a:body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微软雅黑 Light" panose="020B0502040204020203" pitchFamily="34" charset="-122"/>
                <a:ea typeface="微软雅黑 Light" panose="020B0502040204020203" pitchFamily="34" charset="-122"/>
                <a:cs typeface="+mn-cs"/>
              </a:rPr>
              <a:t>这种调整规则可以保证二叉排序树的次序不变</a:t>
            </a:r>
          </a:p>
        </p:txBody>
      </p:sp>
      <p:grpSp>
        <p:nvGrpSpPr>
          <p:cNvPr id="75788" name="Group 31"/>
          <p:cNvGrpSpPr>
            <a:grpSpLocks/>
          </p:cNvGrpSpPr>
          <p:nvPr/>
        </p:nvGrpSpPr>
        <p:grpSpPr bwMode="auto">
          <a:xfrm>
            <a:off x="5334000" y="1219200"/>
            <a:ext cx="381000" cy="914400"/>
            <a:chOff x="3360" y="768"/>
            <a:chExt cx="240" cy="576"/>
          </a:xfrm>
        </p:grpSpPr>
        <p:sp>
          <p:nvSpPr>
            <p:cNvPr id="75822" name="Line 32"/>
            <p:cNvSpPr>
              <a:spLocks noChangeShapeType="1"/>
            </p:cNvSpPr>
            <p:nvPr/>
          </p:nvSpPr>
          <p:spPr bwMode="auto">
            <a:xfrm flipH="1">
              <a:off x="3408" y="768"/>
              <a:ext cx="192" cy="2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5823" name="Oval 33"/>
            <p:cNvSpPr>
              <a:spLocks noChangeAspect="1" noChangeArrowheads="1"/>
            </p:cNvSpPr>
            <p:nvPr/>
          </p:nvSpPr>
          <p:spPr bwMode="auto">
            <a:xfrm>
              <a:off x="3360" y="1008"/>
              <a:ext cx="96" cy="96"/>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5824" name="Line 34"/>
            <p:cNvSpPr>
              <a:spLocks noChangeShapeType="1"/>
            </p:cNvSpPr>
            <p:nvPr/>
          </p:nvSpPr>
          <p:spPr bwMode="auto">
            <a:xfrm>
              <a:off x="3408" y="1104"/>
              <a:ext cx="192" cy="2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75789" name="Group 35"/>
          <p:cNvGrpSpPr>
            <a:grpSpLocks/>
          </p:cNvGrpSpPr>
          <p:nvPr/>
        </p:nvGrpSpPr>
        <p:grpSpPr bwMode="auto">
          <a:xfrm>
            <a:off x="5715000" y="3657600"/>
            <a:ext cx="457200" cy="914400"/>
            <a:chOff x="3600" y="2304"/>
            <a:chExt cx="288" cy="576"/>
          </a:xfrm>
        </p:grpSpPr>
        <p:sp>
          <p:nvSpPr>
            <p:cNvPr id="75819" name="Line 36"/>
            <p:cNvSpPr>
              <a:spLocks noChangeShapeType="1"/>
            </p:cNvSpPr>
            <p:nvPr/>
          </p:nvSpPr>
          <p:spPr bwMode="auto">
            <a:xfrm>
              <a:off x="3600" y="2304"/>
              <a:ext cx="240" cy="288"/>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5820" name="Oval 37"/>
            <p:cNvSpPr>
              <a:spLocks noChangeArrowheads="1"/>
            </p:cNvSpPr>
            <p:nvPr/>
          </p:nvSpPr>
          <p:spPr bwMode="auto">
            <a:xfrm>
              <a:off x="3792" y="2544"/>
              <a:ext cx="96" cy="96"/>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5821" name="Line 38"/>
            <p:cNvSpPr>
              <a:spLocks noChangeShapeType="1"/>
            </p:cNvSpPr>
            <p:nvPr/>
          </p:nvSpPr>
          <p:spPr bwMode="auto">
            <a:xfrm flipH="1">
              <a:off x="3600" y="2640"/>
              <a:ext cx="240" cy="2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sp>
        <p:nvSpPr>
          <p:cNvPr id="75790" name="AutoShape 39"/>
          <p:cNvSpPr>
            <a:spLocks noChangeArrowheads="1"/>
          </p:cNvSpPr>
          <p:nvPr/>
        </p:nvSpPr>
        <p:spPr bwMode="auto">
          <a:xfrm>
            <a:off x="381000" y="2362200"/>
            <a:ext cx="4953000" cy="457200"/>
          </a:xfrm>
          <a:prstGeom prst="wedgeEllipseCallout">
            <a:avLst>
              <a:gd name="adj1" fmla="val -3171"/>
              <a:gd name="adj2" fmla="val -171528"/>
            </a:avLst>
          </a:prstGeom>
          <a:solidFill>
            <a:schemeClr val="accent1"/>
          </a:solidFill>
          <a:ln w="9525">
            <a:solidFill>
              <a:schemeClr val="tx1"/>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33CC"/>
                </a:solidFill>
                <a:effectLst/>
                <a:uLnTx/>
                <a:uFillTx/>
                <a:latin typeface="微软雅黑 Light" panose="020B0502040204020203" pitchFamily="34" charset="-122"/>
                <a:ea typeface="微软雅黑" panose="020B0503020204020204" pitchFamily="34" charset="-122"/>
                <a:cs typeface="+mn-cs"/>
              </a:rPr>
              <a:t>以插入的结点</a:t>
            </a:r>
            <a:r>
              <a:rPr kumimoji="1" lang="en-US" altLang="zh-CN" sz="2400" b="0" i="0" u="none" strike="noStrike" kern="1200" cap="none" spc="0" normalizeH="0" baseline="0" noProof="0" dirty="0">
                <a:ln>
                  <a:noFill/>
                </a:ln>
                <a:solidFill>
                  <a:srgbClr val="FF33CC"/>
                </a:solidFill>
                <a:effectLst/>
                <a:uLnTx/>
                <a:uFillTx/>
                <a:latin typeface="微软雅黑 Light" panose="020B0502040204020203" pitchFamily="34" charset="-122"/>
                <a:ea typeface="微软雅黑" panose="020B0503020204020204" pitchFamily="34" charset="-122"/>
                <a:cs typeface="+mn-cs"/>
              </a:rPr>
              <a:t>C</a:t>
            </a:r>
            <a:r>
              <a:rPr kumimoji="1" lang="zh-CN" altLang="en-US" sz="2400" b="0" i="0" u="none" strike="noStrike" kern="1200" cap="none" spc="0" normalizeH="0" baseline="0" noProof="0" dirty="0">
                <a:ln>
                  <a:noFill/>
                </a:ln>
                <a:solidFill>
                  <a:srgbClr val="FF33CC"/>
                </a:solidFill>
                <a:effectLst/>
                <a:uLnTx/>
                <a:uFillTx/>
                <a:latin typeface="微软雅黑 Light" panose="020B0502040204020203" pitchFamily="34" charset="-122"/>
                <a:ea typeface="微软雅黑" panose="020B0503020204020204" pitchFamily="34" charset="-122"/>
                <a:cs typeface="+mn-cs"/>
              </a:rPr>
              <a:t>为旋转轴</a:t>
            </a:r>
          </a:p>
        </p:txBody>
      </p:sp>
      <p:sp>
        <p:nvSpPr>
          <p:cNvPr id="500776" name="Freeform 40"/>
          <p:cNvSpPr>
            <a:spLocks/>
          </p:cNvSpPr>
          <p:nvPr/>
        </p:nvSpPr>
        <p:spPr bwMode="auto">
          <a:xfrm flipH="1">
            <a:off x="6019800" y="1371600"/>
            <a:ext cx="304800" cy="762000"/>
          </a:xfrm>
          <a:custGeom>
            <a:avLst/>
            <a:gdLst>
              <a:gd name="T0" fmla="*/ 2147483646 w 169"/>
              <a:gd name="T1" fmla="*/ 0 h 605"/>
              <a:gd name="T2" fmla="*/ 2147483646 w 169"/>
              <a:gd name="T3" fmla="*/ 2147483646 h 605"/>
              <a:gd name="T4" fmla="*/ 2147483646 w 169"/>
              <a:gd name="T5" fmla="*/ 2147483646 h 605"/>
              <a:gd name="T6" fmla="*/ 2147483646 w 169"/>
              <a:gd name="T7" fmla="*/ 2147483646 h 605"/>
              <a:gd name="T8" fmla="*/ 2147483646 w 169"/>
              <a:gd name="T9" fmla="*/ 2147483646 h 605"/>
              <a:gd name="T10" fmla="*/ 2147483646 w 169"/>
              <a:gd name="T11" fmla="*/ 2147483646 h 605"/>
              <a:gd name="T12" fmla="*/ 0 w 169"/>
              <a:gd name="T13" fmla="*/ 2147483646 h 605"/>
              <a:gd name="T14" fmla="*/ 0 60000 65536"/>
              <a:gd name="T15" fmla="*/ 0 60000 65536"/>
              <a:gd name="T16" fmla="*/ 0 60000 65536"/>
              <a:gd name="T17" fmla="*/ 0 60000 65536"/>
              <a:gd name="T18" fmla="*/ 0 60000 65536"/>
              <a:gd name="T19" fmla="*/ 0 60000 65536"/>
              <a:gd name="T20" fmla="*/ 0 60000 65536"/>
              <a:gd name="T21" fmla="*/ 0 w 169"/>
              <a:gd name="T22" fmla="*/ 0 h 605"/>
              <a:gd name="T23" fmla="*/ 169 w 169"/>
              <a:gd name="T24" fmla="*/ 605 h 6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605">
                <a:moveTo>
                  <a:pt x="59" y="0"/>
                </a:moveTo>
                <a:cubicBezTo>
                  <a:pt x="130" y="24"/>
                  <a:pt x="107" y="3"/>
                  <a:pt x="139" y="49"/>
                </a:cubicBezTo>
                <a:cubicBezTo>
                  <a:pt x="146" y="69"/>
                  <a:pt x="152" y="89"/>
                  <a:pt x="159" y="109"/>
                </a:cubicBezTo>
                <a:cubicBezTo>
                  <a:pt x="162" y="119"/>
                  <a:pt x="169" y="139"/>
                  <a:pt x="169" y="139"/>
                </a:cubicBezTo>
                <a:cubicBezTo>
                  <a:pt x="166" y="218"/>
                  <a:pt x="167" y="298"/>
                  <a:pt x="159" y="377"/>
                </a:cubicBezTo>
                <a:cubicBezTo>
                  <a:pt x="151" y="454"/>
                  <a:pt x="80" y="524"/>
                  <a:pt x="39" y="586"/>
                </a:cubicBezTo>
                <a:cubicBezTo>
                  <a:pt x="31" y="598"/>
                  <a:pt x="11" y="595"/>
                  <a:pt x="0" y="605"/>
                </a:cubicBezTo>
              </a:path>
            </a:pathLst>
          </a:custGeom>
          <a:noFill/>
          <a:ln w="34925">
            <a:solidFill>
              <a:schemeClr val="tx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5792" name="AutoShape 41"/>
          <p:cNvSpPr>
            <a:spLocks noChangeArrowheads="1"/>
          </p:cNvSpPr>
          <p:nvPr/>
        </p:nvSpPr>
        <p:spPr bwMode="auto">
          <a:xfrm>
            <a:off x="304800" y="5105400"/>
            <a:ext cx="4953000" cy="457200"/>
          </a:xfrm>
          <a:prstGeom prst="wedgeEllipseCallout">
            <a:avLst>
              <a:gd name="adj1" fmla="val 7148"/>
              <a:gd name="adj2" fmla="val -159028"/>
            </a:avLst>
          </a:prstGeom>
          <a:solidFill>
            <a:schemeClr val="accent1"/>
          </a:solidFill>
          <a:ln w="9525">
            <a:solidFill>
              <a:schemeClr val="tx1"/>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33CC"/>
                </a:solidFill>
                <a:effectLst/>
                <a:uLnTx/>
                <a:uFillTx/>
                <a:latin typeface="微软雅黑 Light" panose="020B0502040204020203" pitchFamily="34" charset="-122"/>
                <a:ea typeface="微软雅黑" panose="020B0503020204020204" pitchFamily="34" charset="-122"/>
                <a:cs typeface="+mn-cs"/>
              </a:rPr>
              <a:t>以插入的结点</a:t>
            </a:r>
            <a:r>
              <a:rPr kumimoji="1" lang="en-US" altLang="zh-CN" sz="2400" b="0" i="0" u="none" strike="noStrike" kern="1200" cap="none" spc="0" normalizeH="0" baseline="0" noProof="0" dirty="0">
                <a:ln>
                  <a:noFill/>
                </a:ln>
                <a:solidFill>
                  <a:srgbClr val="FF33CC"/>
                </a:solidFill>
                <a:effectLst/>
                <a:uLnTx/>
                <a:uFillTx/>
                <a:latin typeface="微软雅黑 Light" panose="020B0502040204020203" pitchFamily="34" charset="-122"/>
                <a:ea typeface="微软雅黑" panose="020B0503020204020204" pitchFamily="34" charset="-122"/>
                <a:cs typeface="+mn-cs"/>
              </a:rPr>
              <a:t>C</a:t>
            </a:r>
            <a:r>
              <a:rPr kumimoji="1" lang="zh-CN" altLang="en-US" sz="2400" b="0" i="0" u="none" strike="noStrike" kern="1200" cap="none" spc="0" normalizeH="0" baseline="0" noProof="0" dirty="0">
                <a:ln>
                  <a:noFill/>
                </a:ln>
                <a:solidFill>
                  <a:srgbClr val="FF33CC"/>
                </a:solidFill>
                <a:effectLst/>
                <a:uLnTx/>
                <a:uFillTx/>
                <a:latin typeface="微软雅黑 Light" panose="020B0502040204020203" pitchFamily="34" charset="-122"/>
                <a:ea typeface="微软雅黑" panose="020B0503020204020204" pitchFamily="34" charset="-122"/>
                <a:cs typeface="+mn-cs"/>
              </a:rPr>
              <a:t>为旋转轴</a:t>
            </a:r>
          </a:p>
        </p:txBody>
      </p:sp>
      <p:sp>
        <p:nvSpPr>
          <p:cNvPr id="500778" name="Freeform 42"/>
          <p:cNvSpPr>
            <a:spLocks/>
          </p:cNvSpPr>
          <p:nvPr/>
        </p:nvSpPr>
        <p:spPr bwMode="auto">
          <a:xfrm>
            <a:off x="8229600" y="1143000"/>
            <a:ext cx="477838" cy="1039813"/>
          </a:xfrm>
          <a:custGeom>
            <a:avLst/>
            <a:gdLst>
              <a:gd name="T0" fmla="*/ 2147483646 w 169"/>
              <a:gd name="T1" fmla="*/ 0 h 605"/>
              <a:gd name="T2" fmla="*/ 2147483646 w 169"/>
              <a:gd name="T3" fmla="*/ 2147483646 h 605"/>
              <a:gd name="T4" fmla="*/ 2147483646 w 169"/>
              <a:gd name="T5" fmla="*/ 2147483646 h 605"/>
              <a:gd name="T6" fmla="*/ 2147483646 w 169"/>
              <a:gd name="T7" fmla="*/ 2147483646 h 605"/>
              <a:gd name="T8" fmla="*/ 2147483646 w 169"/>
              <a:gd name="T9" fmla="*/ 2147483646 h 605"/>
              <a:gd name="T10" fmla="*/ 2147483646 w 169"/>
              <a:gd name="T11" fmla="*/ 2147483646 h 605"/>
              <a:gd name="T12" fmla="*/ 0 w 169"/>
              <a:gd name="T13" fmla="*/ 2147483646 h 605"/>
              <a:gd name="T14" fmla="*/ 0 60000 65536"/>
              <a:gd name="T15" fmla="*/ 0 60000 65536"/>
              <a:gd name="T16" fmla="*/ 0 60000 65536"/>
              <a:gd name="T17" fmla="*/ 0 60000 65536"/>
              <a:gd name="T18" fmla="*/ 0 60000 65536"/>
              <a:gd name="T19" fmla="*/ 0 60000 65536"/>
              <a:gd name="T20" fmla="*/ 0 60000 65536"/>
              <a:gd name="T21" fmla="*/ 0 w 169"/>
              <a:gd name="T22" fmla="*/ 0 h 605"/>
              <a:gd name="T23" fmla="*/ 169 w 169"/>
              <a:gd name="T24" fmla="*/ 605 h 6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605">
                <a:moveTo>
                  <a:pt x="59" y="0"/>
                </a:moveTo>
                <a:cubicBezTo>
                  <a:pt x="130" y="24"/>
                  <a:pt x="107" y="3"/>
                  <a:pt x="139" y="49"/>
                </a:cubicBezTo>
                <a:cubicBezTo>
                  <a:pt x="146" y="69"/>
                  <a:pt x="152" y="89"/>
                  <a:pt x="159" y="109"/>
                </a:cubicBezTo>
                <a:cubicBezTo>
                  <a:pt x="162" y="119"/>
                  <a:pt x="169" y="139"/>
                  <a:pt x="169" y="139"/>
                </a:cubicBezTo>
                <a:cubicBezTo>
                  <a:pt x="166" y="218"/>
                  <a:pt x="167" y="298"/>
                  <a:pt x="159" y="377"/>
                </a:cubicBezTo>
                <a:cubicBezTo>
                  <a:pt x="151" y="454"/>
                  <a:pt x="80" y="524"/>
                  <a:pt x="39" y="586"/>
                </a:cubicBezTo>
                <a:cubicBezTo>
                  <a:pt x="31" y="598"/>
                  <a:pt x="11" y="595"/>
                  <a:pt x="0" y="605"/>
                </a:cubicBezTo>
              </a:path>
            </a:pathLst>
          </a:custGeom>
          <a:noFill/>
          <a:ln w="34925">
            <a:solidFill>
              <a:schemeClr val="tx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00779" name="Freeform 43"/>
          <p:cNvSpPr>
            <a:spLocks/>
          </p:cNvSpPr>
          <p:nvPr/>
        </p:nvSpPr>
        <p:spPr bwMode="auto">
          <a:xfrm>
            <a:off x="8534400" y="3733800"/>
            <a:ext cx="304800" cy="838200"/>
          </a:xfrm>
          <a:custGeom>
            <a:avLst/>
            <a:gdLst>
              <a:gd name="T0" fmla="*/ 2147483646 w 169"/>
              <a:gd name="T1" fmla="*/ 0 h 605"/>
              <a:gd name="T2" fmla="*/ 2147483646 w 169"/>
              <a:gd name="T3" fmla="*/ 2147483646 h 605"/>
              <a:gd name="T4" fmla="*/ 2147483646 w 169"/>
              <a:gd name="T5" fmla="*/ 2147483646 h 605"/>
              <a:gd name="T6" fmla="*/ 2147483646 w 169"/>
              <a:gd name="T7" fmla="*/ 2147483646 h 605"/>
              <a:gd name="T8" fmla="*/ 2147483646 w 169"/>
              <a:gd name="T9" fmla="*/ 2147483646 h 605"/>
              <a:gd name="T10" fmla="*/ 2147483646 w 169"/>
              <a:gd name="T11" fmla="*/ 2147483646 h 605"/>
              <a:gd name="T12" fmla="*/ 0 w 169"/>
              <a:gd name="T13" fmla="*/ 2147483646 h 605"/>
              <a:gd name="T14" fmla="*/ 0 60000 65536"/>
              <a:gd name="T15" fmla="*/ 0 60000 65536"/>
              <a:gd name="T16" fmla="*/ 0 60000 65536"/>
              <a:gd name="T17" fmla="*/ 0 60000 65536"/>
              <a:gd name="T18" fmla="*/ 0 60000 65536"/>
              <a:gd name="T19" fmla="*/ 0 60000 65536"/>
              <a:gd name="T20" fmla="*/ 0 60000 65536"/>
              <a:gd name="T21" fmla="*/ 0 w 169"/>
              <a:gd name="T22" fmla="*/ 0 h 605"/>
              <a:gd name="T23" fmla="*/ 169 w 169"/>
              <a:gd name="T24" fmla="*/ 605 h 6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605">
                <a:moveTo>
                  <a:pt x="59" y="0"/>
                </a:moveTo>
                <a:cubicBezTo>
                  <a:pt x="130" y="24"/>
                  <a:pt x="107" y="3"/>
                  <a:pt x="139" y="49"/>
                </a:cubicBezTo>
                <a:cubicBezTo>
                  <a:pt x="146" y="69"/>
                  <a:pt x="152" y="89"/>
                  <a:pt x="159" y="109"/>
                </a:cubicBezTo>
                <a:cubicBezTo>
                  <a:pt x="162" y="119"/>
                  <a:pt x="169" y="139"/>
                  <a:pt x="169" y="139"/>
                </a:cubicBezTo>
                <a:cubicBezTo>
                  <a:pt x="166" y="218"/>
                  <a:pt x="167" y="298"/>
                  <a:pt x="159" y="377"/>
                </a:cubicBezTo>
                <a:cubicBezTo>
                  <a:pt x="151" y="454"/>
                  <a:pt x="80" y="524"/>
                  <a:pt x="39" y="586"/>
                </a:cubicBezTo>
                <a:cubicBezTo>
                  <a:pt x="31" y="598"/>
                  <a:pt x="11" y="595"/>
                  <a:pt x="0" y="605"/>
                </a:cubicBezTo>
              </a:path>
            </a:pathLst>
          </a:custGeom>
          <a:noFill/>
          <a:ln w="34925">
            <a:solidFill>
              <a:schemeClr val="tx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500780" name="Rectangle 44"/>
          <p:cNvSpPr>
            <a:spLocks noChangeArrowheads="1"/>
          </p:cNvSpPr>
          <p:nvPr/>
        </p:nvSpPr>
        <p:spPr bwMode="auto">
          <a:xfrm>
            <a:off x="7315200" y="1600200"/>
            <a:ext cx="1295400" cy="838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nvGrpSpPr>
          <p:cNvPr id="8" name="Group 46"/>
          <p:cNvGrpSpPr>
            <a:grpSpLocks/>
          </p:cNvGrpSpPr>
          <p:nvPr/>
        </p:nvGrpSpPr>
        <p:grpSpPr bwMode="auto">
          <a:xfrm>
            <a:off x="6858000" y="3200400"/>
            <a:ext cx="1524000" cy="1524000"/>
            <a:chOff x="4368" y="1872"/>
            <a:chExt cx="960" cy="960"/>
          </a:xfrm>
        </p:grpSpPr>
        <p:sp>
          <p:nvSpPr>
            <p:cNvPr id="500783" name="Oval 47"/>
            <p:cNvSpPr>
              <a:spLocks noChangeArrowheads="1"/>
            </p:cNvSpPr>
            <p:nvPr/>
          </p:nvSpPr>
          <p:spPr bwMode="auto">
            <a:xfrm>
              <a:off x="4368" y="1872"/>
              <a:ext cx="288" cy="288"/>
            </a:xfrm>
            <a:prstGeom prst="ellipse">
              <a:avLst/>
            </a:prstGeom>
            <a:solidFill>
              <a:schemeClr val="accent1"/>
            </a:solidFill>
            <a:ln w="38100">
              <a:solidFill>
                <a:schemeClr val="tx1"/>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A</a:t>
              </a:r>
            </a:p>
          </p:txBody>
        </p:sp>
        <p:sp>
          <p:nvSpPr>
            <p:cNvPr id="500784" name="Oval 48"/>
            <p:cNvSpPr>
              <a:spLocks noChangeArrowheads="1"/>
            </p:cNvSpPr>
            <p:nvPr/>
          </p:nvSpPr>
          <p:spPr bwMode="auto">
            <a:xfrm>
              <a:off x="5040" y="2544"/>
              <a:ext cx="288" cy="288"/>
            </a:xfrm>
            <a:prstGeom prst="ellipse">
              <a:avLst/>
            </a:prstGeom>
            <a:solidFill>
              <a:schemeClr val="accent1"/>
            </a:solidFill>
            <a:ln w="38100">
              <a:solidFill>
                <a:schemeClr val="tx1"/>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B</a:t>
              </a:r>
            </a:p>
          </p:txBody>
        </p:sp>
        <p:sp>
          <p:nvSpPr>
            <p:cNvPr id="500785" name="Oval 49"/>
            <p:cNvSpPr>
              <a:spLocks noChangeArrowheads="1"/>
            </p:cNvSpPr>
            <p:nvPr/>
          </p:nvSpPr>
          <p:spPr bwMode="auto">
            <a:xfrm>
              <a:off x="4704" y="2208"/>
              <a:ext cx="288" cy="288"/>
            </a:xfrm>
            <a:prstGeom prst="ellipse">
              <a:avLst/>
            </a:prstGeom>
            <a:solidFill>
              <a:schemeClr val="accent1"/>
            </a:solidFill>
            <a:ln w="38100">
              <a:solidFill>
                <a:srgbClr val="FF00FF"/>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C</a:t>
              </a:r>
            </a:p>
          </p:txBody>
        </p:sp>
        <p:sp>
          <p:nvSpPr>
            <p:cNvPr id="75817" name="Line 50"/>
            <p:cNvSpPr>
              <a:spLocks noChangeShapeType="1"/>
            </p:cNvSpPr>
            <p:nvPr/>
          </p:nvSpPr>
          <p:spPr bwMode="auto">
            <a:xfrm>
              <a:off x="4608" y="2112"/>
              <a:ext cx="144"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5818" name="Line 51"/>
            <p:cNvSpPr>
              <a:spLocks noChangeShapeType="1"/>
            </p:cNvSpPr>
            <p:nvPr/>
          </p:nvSpPr>
          <p:spPr bwMode="auto">
            <a:xfrm>
              <a:off x="4944" y="2448"/>
              <a:ext cx="144"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9" name="Group 52"/>
          <p:cNvGrpSpPr>
            <a:grpSpLocks/>
          </p:cNvGrpSpPr>
          <p:nvPr/>
        </p:nvGrpSpPr>
        <p:grpSpPr bwMode="auto">
          <a:xfrm>
            <a:off x="6324600" y="300038"/>
            <a:ext cx="1889125" cy="1985962"/>
            <a:chOff x="3984" y="189"/>
            <a:chExt cx="1190" cy="1251"/>
          </a:xfrm>
        </p:grpSpPr>
        <p:grpSp>
          <p:nvGrpSpPr>
            <p:cNvPr id="75807" name="Group 53"/>
            <p:cNvGrpSpPr>
              <a:grpSpLocks/>
            </p:cNvGrpSpPr>
            <p:nvPr/>
          </p:nvGrpSpPr>
          <p:grpSpPr bwMode="auto">
            <a:xfrm>
              <a:off x="3984" y="768"/>
              <a:ext cx="1056" cy="672"/>
              <a:chOff x="3696" y="2832"/>
              <a:chExt cx="1056" cy="672"/>
            </a:xfrm>
          </p:grpSpPr>
          <p:sp>
            <p:nvSpPr>
              <p:cNvPr id="500790" name="Oval 54"/>
              <p:cNvSpPr>
                <a:spLocks noChangeArrowheads="1"/>
              </p:cNvSpPr>
              <p:nvPr/>
            </p:nvSpPr>
            <p:spPr bwMode="auto">
              <a:xfrm>
                <a:off x="4464" y="3216"/>
                <a:ext cx="288" cy="288"/>
              </a:xfrm>
              <a:prstGeom prst="ellipse">
                <a:avLst/>
              </a:prstGeom>
              <a:solidFill>
                <a:schemeClr val="accent1"/>
              </a:solidFill>
              <a:ln w="38100">
                <a:solidFill>
                  <a:schemeClr val="tx1"/>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A</a:t>
                </a:r>
              </a:p>
            </p:txBody>
          </p:sp>
          <p:sp>
            <p:nvSpPr>
              <p:cNvPr id="500791" name="Oval 55"/>
              <p:cNvSpPr>
                <a:spLocks noChangeArrowheads="1"/>
              </p:cNvSpPr>
              <p:nvPr/>
            </p:nvSpPr>
            <p:spPr bwMode="auto">
              <a:xfrm>
                <a:off x="3696" y="3216"/>
                <a:ext cx="288" cy="288"/>
              </a:xfrm>
              <a:prstGeom prst="ellipse">
                <a:avLst/>
              </a:prstGeom>
              <a:solidFill>
                <a:schemeClr val="accent1"/>
              </a:solidFill>
              <a:ln w="38100">
                <a:solidFill>
                  <a:schemeClr val="tx1"/>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B</a:t>
                </a:r>
              </a:p>
            </p:txBody>
          </p:sp>
          <p:sp>
            <p:nvSpPr>
              <p:cNvPr id="500792" name="Oval 56"/>
              <p:cNvSpPr>
                <a:spLocks noChangeArrowheads="1"/>
              </p:cNvSpPr>
              <p:nvPr/>
            </p:nvSpPr>
            <p:spPr bwMode="auto">
              <a:xfrm>
                <a:off x="4080" y="2832"/>
                <a:ext cx="288" cy="288"/>
              </a:xfrm>
              <a:prstGeom prst="ellipse">
                <a:avLst/>
              </a:prstGeom>
              <a:solidFill>
                <a:schemeClr val="accent1"/>
              </a:solidFill>
              <a:ln w="38100">
                <a:solidFill>
                  <a:srgbClr val="FF00FF"/>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C</a:t>
                </a:r>
              </a:p>
            </p:txBody>
          </p:sp>
          <p:sp>
            <p:nvSpPr>
              <p:cNvPr id="75812" name="Line 57"/>
              <p:cNvSpPr>
                <a:spLocks noChangeShapeType="1"/>
              </p:cNvSpPr>
              <p:nvPr/>
            </p:nvSpPr>
            <p:spPr bwMode="auto">
              <a:xfrm flipH="1" flipV="1">
                <a:off x="4320" y="3072"/>
                <a:ext cx="192"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5813" name="Line 58"/>
              <p:cNvSpPr>
                <a:spLocks noChangeShapeType="1"/>
              </p:cNvSpPr>
              <p:nvPr/>
            </p:nvSpPr>
            <p:spPr bwMode="auto">
              <a:xfrm flipH="1">
                <a:off x="3936" y="3072"/>
                <a:ext cx="192"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sp>
          <p:nvSpPr>
            <p:cNvPr id="75808" name="Freeform 59"/>
            <p:cNvSpPr>
              <a:spLocks/>
            </p:cNvSpPr>
            <p:nvPr/>
          </p:nvSpPr>
          <p:spPr bwMode="auto">
            <a:xfrm>
              <a:off x="4465" y="189"/>
              <a:ext cx="709" cy="695"/>
            </a:xfrm>
            <a:custGeom>
              <a:avLst/>
              <a:gdLst>
                <a:gd name="T0" fmla="*/ 4 w 709"/>
                <a:gd name="T1" fmla="*/ 327 h 695"/>
                <a:gd name="T2" fmla="*/ 83 w 709"/>
                <a:gd name="T3" fmla="*/ 188 h 695"/>
                <a:gd name="T4" fmla="*/ 163 w 709"/>
                <a:gd name="T5" fmla="*/ 89 h 695"/>
                <a:gd name="T6" fmla="*/ 312 w 709"/>
                <a:gd name="T7" fmla="*/ 0 h 695"/>
                <a:gd name="T8" fmla="*/ 610 w 709"/>
                <a:gd name="T9" fmla="*/ 139 h 695"/>
                <a:gd name="T10" fmla="*/ 689 w 709"/>
                <a:gd name="T11" fmla="*/ 278 h 695"/>
                <a:gd name="T12" fmla="*/ 709 w 709"/>
                <a:gd name="T13" fmla="*/ 337 h 695"/>
                <a:gd name="T14" fmla="*/ 699 w 709"/>
                <a:gd name="T15" fmla="*/ 476 h 695"/>
                <a:gd name="T16" fmla="*/ 669 w 709"/>
                <a:gd name="T17" fmla="*/ 556 h 695"/>
                <a:gd name="T18" fmla="*/ 659 w 709"/>
                <a:gd name="T19" fmla="*/ 615 h 695"/>
                <a:gd name="T20" fmla="*/ 600 w 709"/>
                <a:gd name="T21" fmla="*/ 605 h 695"/>
                <a:gd name="T22" fmla="*/ 570 w 709"/>
                <a:gd name="T23" fmla="*/ 635 h 695"/>
                <a:gd name="T24" fmla="*/ 371 w 709"/>
                <a:gd name="T25" fmla="*/ 695 h 695"/>
                <a:gd name="T26" fmla="*/ 302 w 709"/>
                <a:gd name="T27" fmla="*/ 685 h 695"/>
                <a:gd name="T28" fmla="*/ 242 w 709"/>
                <a:gd name="T29" fmla="*/ 665 h 695"/>
                <a:gd name="T30" fmla="*/ 183 w 709"/>
                <a:gd name="T31" fmla="*/ 625 h 695"/>
                <a:gd name="T32" fmla="*/ 153 w 709"/>
                <a:gd name="T33" fmla="*/ 605 h 695"/>
                <a:gd name="T34" fmla="*/ 93 w 709"/>
                <a:gd name="T35" fmla="*/ 516 h 695"/>
                <a:gd name="T36" fmla="*/ 73 w 709"/>
                <a:gd name="T37" fmla="*/ 486 h 695"/>
                <a:gd name="T38" fmla="*/ 54 w 709"/>
                <a:gd name="T39" fmla="*/ 427 h 695"/>
                <a:gd name="T40" fmla="*/ 34 w 709"/>
                <a:gd name="T41" fmla="*/ 397 h 695"/>
                <a:gd name="T42" fmla="*/ 4 w 709"/>
                <a:gd name="T43" fmla="*/ 327 h 69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09"/>
                <a:gd name="T67" fmla="*/ 0 h 695"/>
                <a:gd name="T68" fmla="*/ 709 w 709"/>
                <a:gd name="T69" fmla="*/ 695 h 69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09" h="695">
                  <a:moveTo>
                    <a:pt x="4" y="327"/>
                  </a:moveTo>
                  <a:cubicBezTo>
                    <a:pt x="22" y="276"/>
                    <a:pt x="55" y="234"/>
                    <a:pt x="83" y="188"/>
                  </a:cubicBezTo>
                  <a:cubicBezTo>
                    <a:pt x="108" y="147"/>
                    <a:pt x="122" y="117"/>
                    <a:pt x="163" y="89"/>
                  </a:cubicBezTo>
                  <a:cubicBezTo>
                    <a:pt x="203" y="28"/>
                    <a:pt x="249" y="21"/>
                    <a:pt x="312" y="0"/>
                  </a:cubicBezTo>
                  <a:cubicBezTo>
                    <a:pt x="447" y="15"/>
                    <a:pt x="514" y="43"/>
                    <a:pt x="610" y="139"/>
                  </a:cubicBezTo>
                  <a:cubicBezTo>
                    <a:pt x="651" y="180"/>
                    <a:pt x="673" y="224"/>
                    <a:pt x="689" y="278"/>
                  </a:cubicBezTo>
                  <a:cubicBezTo>
                    <a:pt x="695" y="298"/>
                    <a:pt x="709" y="337"/>
                    <a:pt x="709" y="337"/>
                  </a:cubicBezTo>
                  <a:cubicBezTo>
                    <a:pt x="706" y="383"/>
                    <a:pt x="707" y="430"/>
                    <a:pt x="699" y="476"/>
                  </a:cubicBezTo>
                  <a:cubicBezTo>
                    <a:pt x="694" y="504"/>
                    <a:pt x="677" y="529"/>
                    <a:pt x="669" y="556"/>
                  </a:cubicBezTo>
                  <a:cubicBezTo>
                    <a:pt x="663" y="575"/>
                    <a:pt x="662" y="595"/>
                    <a:pt x="659" y="615"/>
                  </a:cubicBezTo>
                  <a:cubicBezTo>
                    <a:pt x="639" y="612"/>
                    <a:pt x="619" y="601"/>
                    <a:pt x="600" y="605"/>
                  </a:cubicBezTo>
                  <a:cubicBezTo>
                    <a:pt x="586" y="608"/>
                    <a:pt x="582" y="628"/>
                    <a:pt x="570" y="635"/>
                  </a:cubicBezTo>
                  <a:cubicBezTo>
                    <a:pt x="512" y="667"/>
                    <a:pt x="433" y="674"/>
                    <a:pt x="371" y="695"/>
                  </a:cubicBezTo>
                  <a:cubicBezTo>
                    <a:pt x="348" y="692"/>
                    <a:pt x="325" y="690"/>
                    <a:pt x="302" y="685"/>
                  </a:cubicBezTo>
                  <a:cubicBezTo>
                    <a:pt x="281" y="680"/>
                    <a:pt x="242" y="665"/>
                    <a:pt x="242" y="665"/>
                  </a:cubicBezTo>
                  <a:cubicBezTo>
                    <a:pt x="222" y="652"/>
                    <a:pt x="203" y="638"/>
                    <a:pt x="183" y="625"/>
                  </a:cubicBezTo>
                  <a:cubicBezTo>
                    <a:pt x="173" y="618"/>
                    <a:pt x="153" y="605"/>
                    <a:pt x="153" y="605"/>
                  </a:cubicBezTo>
                  <a:cubicBezTo>
                    <a:pt x="106" y="536"/>
                    <a:pt x="126" y="566"/>
                    <a:pt x="93" y="516"/>
                  </a:cubicBezTo>
                  <a:cubicBezTo>
                    <a:pt x="86" y="506"/>
                    <a:pt x="73" y="486"/>
                    <a:pt x="73" y="486"/>
                  </a:cubicBezTo>
                  <a:cubicBezTo>
                    <a:pt x="67" y="466"/>
                    <a:pt x="65" y="444"/>
                    <a:pt x="54" y="427"/>
                  </a:cubicBezTo>
                  <a:cubicBezTo>
                    <a:pt x="47" y="417"/>
                    <a:pt x="39" y="408"/>
                    <a:pt x="34" y="397"/>
                  </a:cubicBezTo>
                  <a:cubicBezTo>
                    <a:pt x="0" y="320"/>
                    <a:pt x="32" y="355"/>
                    <a:pt x="4" y="3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sp>
        <p:nvSpPr>
          <p:cNvPr id="500796" name="Freeform 60"/>
          <p:cNvSpPr>
            <a:spLocks/>
          </p:cNvSpPr>
          <p:nvPr/>
        </p:nvSpPr>
        <p:spPr bwMode="auto">
          <a:xfrm flipH="1">
            <a:off x="6400800" y="3581400"/>
            <a:ext cx="304800" cy="914400"/>
          </a:xfrm>
          <a:custGeom>
            <a:avLst/>
            <a:gdLst>
              <a:gd name="T0" fmla="*/ 2147483646 w 169"/>
              <a:gd name="T1" fmla="*/ 0 h 605"/>
              <a:gd name="T2" fmla="*/ 2147483646 w 169"/>
              <a:gd name="T3" fmla="*/ 2147483646 h 605"/>
              <a:gd name="T4" fmla="*/ 2147483646 w 169"/>
              <a:gd name="T5" fmla="*/ 2147483646 h 605"/>
              <a:gd name="T6" fmla="*/ 2147483646 w 169"/>
              <a:gd name="T7" fmla="*/ 2147483646 h 605"/>
              <a:gd name="T8" fmla="*/ 2147483646 w 169"/>
              <a:gd name="T9" fmla="*/ 2147483646 h 605"/>
              <a:gd name="T10" fmla="*/ 2147483646 w 169"/>
              <a:gd name="T11" fmla="*/ 2147483646 h 605"/>
              <a:gd name="T12" fmla="*/ 0 w 169"/>
              <a:gd name="T13" fmla="*/ 2147483646 h 605"/>
              <a:gd name="T14" fmla="*/ 0 60000 65536"/>
              <a:gd name="T15" fmla="*/ 0 60000 65536"/>
              <a:gd name="T16" fmla="*/ 0 60000 65536"/>
              <a:gd name="T17" fmla="*/ 0 60000 65536"/>
              <a:gd name="T18" fmla="*/ 0 60000 65536"/>
              <a:gd name="T19" fmla="*/ 0 60000 65536"/>
              <a:gd name="T20" fmla="*/ 0 60000 65536"/>
              <a:gd name="T21" fmla="*/ 0 w 169"/>
              <a:gd name="T22" fmla="*/ 0 h 605"/>
              <a:gd name="T23" fmla="*/ 169 w 169"/>
              <a:gd name="T24" fmla="*/ 605 h 6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605">
                <a:moveTo>
                  <a:pt x="59" y="0"/>
                </a:moveTo>
                <a:cubicBezTo>
                  <a:pt x="130" y="24"/>
                  <a:pt x="107" y="3"/>
                  <a:pt x="139" y="49"/>
                </a:cubicBezTo>
                <a:cubicBezTo>
                  <a:pt x="146" y="69"/>
                  <a:pt x="152" y="89"/>
                  <a:pt x="159" y="109"/>
                </a:cubicBezTo>
                <a:cubicBezTo>
                  <a:pt x="162" y="119"/>
                  <a:pt x="169" y="139"/>
                  <a:pt x="169" y="139"/>
                </a:cubicBezTo>
                <a:cubicBezTo>
                  <a:pt x="166" y="218"/>
                  <a:pt x="167" y="298"/>
                  <a:pt x="159" y="377"/>
                </a:cubicBezTo>
                <a:cubicBezTo>
                  <a:pt x="151" y="454"/>
                  <a:pt x="80" y="524"/>
                  <a:pt x="39" y="586"/>
                </a:cubicBezTo>
                <a:cubicBezTo>
                  <a:pt x="31" y="598"/>
                  <a:pt x="11" y="595"/>
                  <a:pt x="0" y="605"/>
                </a:cubicBezTo>
              </a:path>
            </a:pathLst>
          </a:custGeom>
          <a:noFill/>
          <a:ln w="34925">
            <a:solidFill>
              <a:schemeClr val="tx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nvGrpSpPr>
          <p:cNvPr id="11" name="Group 61"/>
          <p:cNvGrpSpPr>
            <a:grpSpLocks/>
          </p:cNvGrpSpPr>
          <p:nvPr/>
        </p:nvGrpSpPr>
        <p:grpSpPr bwMode="auto">
          <a:xfrm>
            <a:off x="6096000" y="2971800"/>
            <a:ext cx="2362200" cy="1828800"/>
            <a:chOff x="3552" y="288"/>
            <a:chExt cx="1488" cy="1152"/>
          </a:xfrm>
        </p:grpSpPr>
        <p:grpSp>
          <p:nvGrpSpPr>
            <p:cNvPr id="75800" name="Group 62"/>
            <p:cNvGrpSpPr>
              <a:grpSpLocks/>
            </p:cNvGrpSpPr>
            <p:nvPr/>
          </p:nvGrpSpPr>
          <p:grpSpPr bwMode="auto">
            <a:xfrm>
              <a:off x="3984" y="768"/>
              <a:ext cx="1056" cy="672"/>
              <a:chOff x="3696" y="2832"/>
              <a:chExt cx="1056" cy="672"/>
            </a:xfrm>
          </p:grpSpPr>
          <p:sp>
            <p:nvSpPr>
              <p:cNvPr id="500799" name="Oval 63"/>
              <p:cNvSpPr>
                <a:spLocks noChangeArrowheads="1"/>
              </p:cNvSpPr>
              <p:nvPr/>
            </p:nvSpPr>
            <p:spPr bwMode="auto">
              <a:xfrm>
                <a:off x="4464" y="3216"/>
                <a:ext cx="288" cy="288"/>
              </a:xfrm>
              <a:prstGeom prst="ellipse">
                <a:avLst/>
              </a:prstGeom>
              <a:solidFill>
                <a:schemeClr val="accent1"/>
              </a:solidFill>
              <a:ln w="38100">
                <a:solidFill>
                  <a:schemeClr val="tx1"/>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B</a:t>
                </a:r>
              </a:p>
            </p:txBody>
          </p:sp>
          <p:sp>
            <p:nvSpPr>
              <p:cNvPr id="500800" name="Oval 64"/>
              <p:cNvSpPr>
                <a:spLocks noChangeArrowheads="1"/>
              </p:cNvSpPr>
              <p:nvPr/>
            </p:nvSpPr>
            <p:spPr bwMode="auto">
              <a:xfrm>
                <a:off x="3696" y="3216"/>
                <a:ext cx="288" cy="288"/>
              </a:xfrm>
              <a:prstGeom prst="ellipse">
                <a:avLst/>
              </a:prstGeom>
              <a:solidFill>
                <a:schemeClr val="accent1"/>
              </a:solidFill>
              <a:ln w="38100">
                <a:solidFill>
                  <a:schemeClr val="tx1"/>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A</a:t>
                </a:r>
              </a:p>
            </p:txBody>
          </p:sp>
          <p:sp>
            <p:nvSpPr>
              <p:cNvPr id="500801" name="Oval 65"/>
              <p:cNvSpPr>
                <a:spLocks noChangeArrowheads="1"/>
              </p:cNvSpPr>
              <p:nvPr/>
            </p:nvSpPr>
            <p:spPr bwMode="auto">
              <a:xfrm>
                <a:off x="4080" y="2832"/>
                <a:ext cx="288" cy="288"/>
              </a:xfrm>
              <a:prstGeom prst="ellipse">
                <a:avLst/>
              </a:prstGeom>
              <a:solidFill>
                <a:schemeClr val="accent1"/>
              </a:solidFill>
              <a:ln w="38100">
                <a:solidFill>
                  <a:srgbClr val="FF00FF"/>
                </a:solidFill>
                <a:round/>
                <a:headEnd/>
                <a:tailEnd/>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C</a:t>
                </a:r>
              </a:p>
            </p:txBody>
          </p:sp>
          <p:sp>
            <p:nvSpPr>
              <p:cNvPr id="75805" name="Line 66"/>
              <p:cNvSpPr>
                <a:spLocks noChangeShapeType="1"/>
              </p:cNvSpPr>
              <p:nvPr/>
            </p:nvSpPr>
            <p:spPr bwMode="auto">
              <a:xfrm flipH="1" flipV="1">
                <a:off x="4320" y="3072"/>
                <a:ext cx="192"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5806" name="Line 67"/>
              <p:cNvSpPr>
                <a:spLocks noChangeShapeType="1"/>
              </p:cNvSpPr>
              <p:nvPr/>
            </p:nvSpPr>
            <p:spPr bwMode="auto">
              <a:xfrm flipH="1">
                <a:off x="3936" y="3072"/>
                <a:ext cx="192"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sp>
          <p:nvSpPr>
            <p:cNvPr id="75801" name="Rectangle 68"/>
            <p:cNvSpPr>
              <a:spLocks noChangeArrowheads="1"/>
            </p:cNvSpPr>
            <p:nvPr/>
          </p:nvSpPr>
          <p:spPr bwMode="auto">
            <a:xfrm>
              <a:off x="3552" y="288"/>
              <a:ext cx="912" cy="480"/>
            </a:xfrm>
            <a:prstGeom prst="rect">
              <a:avLst/>
            </a:prstGeom>
            <a:solidFill>
              <a:srgbClr val="FFFFFF"/>
            </a:solidFill>
            <a:ln w="9525">
              <a:solidFill>
                <a:srgbClr val="FFFFFF"/>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grpSp>
    </p:spTree>
    <p:extLst>
      <p:ext uri="{BB962C8B-B14F-4D97-AF65-F5344CB8AC3E}">
        <p14:creationId xmlns:p14="http://schemas.microsoft.com/office/powerpoint/2010/main" val="416558573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animClr clrSpc="rgb" dir="cw">
                                      <p:cBhvr override="childStyle">
                                        <p:cTn dur="1" fill="hold" display="0" masterRel="nextClick" afterEffect="1"/>
                                        <p:tgtEl>
                                          <p:spTgt spid="2"/>
                                        </p:tgtEl>
                                        <p:attrNameLst>
                                          <p:attrName>ppt_c</p:attrName>
                                        </p:attrNameLst>
                                      </p:cBhvr>
                                      <p:to>
                                        <a:srgbClr val="339933"/>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500776"/>
                                        </p:tgtEl>
                                        <p:attrNameLst>
                                          <p:attrName>style.visibility</p:attrName>
                                        </p:attrNameLst>
                                      </p:cBhvr>
                                      <p:to>
                                        <p:strVal val="visible"/>
                                      </p:to>
                                    </p:set>
                                    <p:animEffect transition="in" filter="wipe(up)">
                                      <p:cBhvr>
                                        <p:cTn id="11" dur="500"/>
                                        <p:tgtEl>
                                          <p:spTgt spid="5007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5"/>
                                        </p:tgtEl>
                                        <p:attrNameLst>
                                          <p:attrName>style.visibility</p:attrName>
                                        </p:attrNameLst>
                                      </p:cBhvr>
                                      <p:to>
                                        <p:strVal val="visible"/>
                                      </p:to>
                                    </p:set>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50078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500778"/>
                                        </p:tgtEl>
                                        <p:attrNameLst>
                                          <p:attrName>style.visibility</p:attrName>
                                        </p:attrNameLst>
                                      </p:cBhvr>
                                      <p:to>
                                        <p:strVal val="visible"/>
                                      </p:to>
                                    </p:set>
                                    <p:animEffect transition="in" filter="wipe(up)">
                                      <p:cBhvr>
                                        <p:cTn id="23" dur="500"/>
                                        <p:tgtEl>
                                          <p:spTgt spid="50077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dissolve">
                                      <p:cBhvr>
                                        <p:cTn id="33" dur="500"/>
                                        <p:tgtEl>
                                          <p:spTgt spid="3"/>
                                        </p:tgtEl>
                                      </p:cBhvr>
                                    </p:animEffect>
                                  </p:childTnLst>
                                  <p:subTnLst>
                                    <p:animClr clrSpc="rgb" dir="cw">
                                      <p:cBhvr override="childStyle">
                                        <p:cTn dur="1" fill="hold" display="0" masterRel="nextClick" afterEffect="1"/>
                                        <p:tgtEl>
                                          <p:spTgt spid="3"/>
                                        </p:tgtEl>
                                        <p:attrNameLst>
                                          <p:attrName>ppt_c</p:attrName>
                                        </p:attrNameLst>
                                      </p:cBhvr>
                                      <p:to>
                                        <a:srgbClr val="339933"/>
                                      </p:to>
                                    </p:animClr>
                                  </p:sub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500779"/>
                                        </p:tgtEl>
                                        <p:attrNameLst>
                                          <p:attrName>style.visibility</p:attrName>
                                        </p:attrNameLst>
                                      </p:cBhvr>
                                      <p:to>
                                        <p:strVal val="visible"/>
                                      </p:to>
                                    </p:set>
                                    <p:animEffect transition="in" filter="wipe(up)">
                                      <p:cBhvr>
                                        <p:cTn id="38" dur="500"/>
                                        <p:tgtEl>
                                          <p:spTgt spid="50077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up)">
                                      <p:cBhvr>
                                        <p:cTn id="43" dur="500"/>
                                        <p:tgtEl>
                                          <p:spTgt spid="8"/>
                                        </p:tgtEl>
                                      </p:cBhvr>
                                    </p:animEffect>
                                  </p:childTnLst>
                                  <p:subTnLst>
                                    <p:animClr clrSpc="rgb" dir="cw">
                                      <p:cBhvr override="childStyle">
                                        <p:cTn dur="1" fill="hold" display="0" masterRel="nextClick" afterEffect="1"/>
                                        <p:tgtEl>
                                          <p:spTgt spid="8"/>
                                        </p:tgtEl>
                                        <p:attrNameLst>
                                          <p:attrName>ppt_c</p:attrName>
                                        </p:attrNameLst>
                                      </p:cBhvr>
                                      <p:to>
                                        <a:srgbClr val="00FFFF"/>
                                      </p:to>
                                    </p:animClr>
                                  </p:sub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nodeType="clickEffect">
                                  <p:stCondLst>
                                    <p:cond delay="0"/>
                                  </p:stCondLst>
                                  <p:childTnLst>
                                    <p:set>
                                      <p:cBhvr>
                                        <p:cTn id="47" dur="1" fill="hold">
                                          <p:stCondLst>
                                            <p:cond delay="0"/>
                                          </p:stCondLst>
                                        </p:cTn>
                                        <p:tgtEl>
                                          <p:spTgt spid="500796"/>
                                        </p:tgtEl>
                                        <p:attrNameLst>
                                          <p:attrName>style.visibility</p:attrName>
                                        </p:attrNameLst>
                                      </p:cBhvr>
                                      <p:to>
                                        <p:strVal val="visible"/>
                                      </p:to>
                                    </p:set>
                                    <p:animEffect transition="in" filter="wipe(up)">
                                      <p:cBhvr>
                                        <p:cTn id="48" dur="500"/>
                                        <p:tgtEl>
                                          <p:spTgt spid="50079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ipe(up)">
                                      <p:cBhvr>
                                        <p:cTn id="53" dur="500"/>
                                        <p:tgtEl>
                                          <p:spTgt spid="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8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Line 2"/>
          <p:cNvSpPr>
            <a:spLocks noChangeShapeType="1"/>
          </p:cNvSpPr>
          <p:nvPr/>
        </p:nvSpPr>
        <p:spPr bwMode="auto">
          <a:xfrm>
            <a:off x="4800600" y="1828800"/>
            <a:ext cx="457200" cy="4572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03" name="Line 3"/>
          <p:cNvSpPr>
            <a:spLocks noChangeShapeType="1"/>
          </p:cNvSpPr>
          <p:nvPr/>
        </p:nvSpPr>
        <p:spPr bwMode="auto">
          <a:xfrm flipH="1">
            <a:off x="4419600" y="1828800"/>
            <a:ext cx="381000" cy="3810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69316" name="Rectangle 4"/>
          <p:cNvSpPr>
            <a:spLocks noGrp="1" noChangeArrowheads="1"/>
          </p:cNvSpPr>
          <p:nvPr>
            <p:ph type="title"/>
          </p:nvPr>
        </p:nvSpPr>
        <p:spPr>
          <a:xfrm>
            <a:off x="152400" y="152400"/>
            <a:ext cx="4724400" cy="609600"/>
          </a:xfrm>
        </p:spPr>
        <p:txBody>
          <a:bodyPr/>
          <a:lstStyle/>
          <a:p>
            <a:pPr algn="just" eaLnBrk="1" hangingPunct="1">
              <a:defRPr/>
            </a:pPr>
            <a:r>
              <a:rPr lang="zh-CN" altLang="en-US" sz="3200">
                <a:solidFill>
                  <a:srgbClr val="CC3300"/>
                </a:solidFill>
                <a:effectLst>
                  <a:outerShdw blurRad="38100" dist="38100" dir="2700000" algn="tl">
                    <a:srgbClr val="000000"/>
                  </a:outerShdw>
                </a:effectLst>
                <a:ea typeface="仿宋_GB2312" pitchFamily="49" charset="-122"/>
              </a:rPr>
              <a:t>左单旋转 </a:t>
            </a:r>
            <a:r>
              <a:rPr lang="en-US" altLang="zh-CN" sz="3200">
                <a:solidFill>
                  <a:srgbClr val="CC3300"/>
                </a:solidFill>
                <a:effectLst>
                  <a:outerShdw blurRad="38100" dist="38100" dir="2700000" algn="tl">
                    <a:srgbClr val="000000"/>
                  </a:outerShdw>
                </a:effectLst>
                <a:ea typeface="仿宋_GB2312" pitchFamily="49" charset="-122"/>
              </a:rPr>
              <a:t>(RotateLeft )</a:t>
            </a:r>
            <a:endParaRPr lang="en-US" altLang="zh-CN">
              <a:ea typeface="仿宋_GB2312" pitchFamily="49" charset="-122"/>
            </a:endParaRPr>
          </a:p>
        </p:txBody>
      </p:sp>
      <p:sp>
        <p:nvSpPr>
          <p:cNvPr id="76805" name="Line 5"/>
          <p:cNvSpPr>
            <a:spLocks noChangeShapeType="1"/>
          </p:cNvSpPr>
          <p:nvPr/>
        </p:nvSpPr>
        <p:spPr bwMode="auto">
          <a:xfrm>
            <a:off x="1524000" y="1371600"/>
            <a:ext cx="457200" cy="4572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06" name="Line 6"/>
          <p:cNvSpPr>
            <a:spLocks noChangeShapeType="1"/>
          </p:cNvSpPr>
          <p:nvPr/>
        </p:nvSpPr>
        <p:spPr bwMode="auto">
          <a:xfrm>
            <a:off x="2057400" y="1905000"/>
            <a:ext cx="457200" cy="4572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07" name="Line 7"/>
          <p:cNvSpPr>
            <a:spLocks noChangeShapeType="1"/>
          </p:cNvSpPr>
          <p:nvPr/>
        </p:nvSpPr>
        <p:spPr bwMode="auto">
          <a:xfrm flipH="1">
            <a:off x="914400" y="1371600"/>
            <a:ext cx="381000" cy="3810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08" name="Rectangle 8"/>
          <p:cNvSpPr>
            <a:spLocks noChangeArrowheads="1"/>
          </p:cNvSpPr>
          <p:nvPr/>
        </p:nvSpPr>
        <p:spPr bwMode="auto">
          <a:xfrm>
            <a:off x="762000" y="1676400"/>
            <a:ext cx="381000" cy="838200"/>
          </a:xfrm>
          <a:prstGeom prst="rect">
            <a:avLst/>
          </a:prstGeom>
          <a:solidFill>
            <a:schemeClr val="accent1"/>
          </a:solidFill>
          <a:ln w="28575">
            <a:solidFill>
              <a:srgbClr val="0080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1" i="1" u="none" strike="noStrike" kern="1200" cap="none" spc="0" normalizeH="0" baseline="0" noProof="0" dirty="0">
                <a:ln>
                  <a:noFill/>
                </a:ln>
                <a:solidFill>
                  <a:srgbClr val="808080"/>
                </a:solidFill>
                <a:effectLst/>
                <a:uLnTx/>
                <a:uFillTx/>
                <a:latin typeface="微软雅黑 Light" panose="020B0502040204020203" pitchFamily="34" charset="-122"/>
                <a:ea typeface="微软雅黑 Light" panose="020B0502040204020203" pitchFamily="34" charset="-122"/>
                <a:cs typeface="+mn-cs"/>
              </a:rPr>
              <a:t>h</a:t>
            </a:r>
          </a:p>
        </p:txBody>
      </p:sp>
      <p:sp>
        <p:nvSpPr>
          <p:cNvPr id="76809" name="Oval 9"/>
          <p:cNvSpPr>
            <a:spLocks noChangeArrowheads="1"/>
          </p:cNvSpPr>
          <p:nvPr/>
        </p:nvSpPr>
        <p:spPr bwMode="auto">
          <a:xfrm>
            <a:off x="1219200" y="1066800"/>
            <a:ext cx="381000" cy="381000"/>
          </a:xfrm>
          <a:prstGeom prst="ellipse">
            <a:avLst/>
          </a:prstGeom>
          <a:solidFill>
            <a:schemeClr val="accent1"/>
          </a:solidFill>
          <a:ln w="28575">
            <a:solidFill>
              <a:srgbClr val="008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10" name="Line 10"/>
          <p:cNvSpPr>
            <a:spLocks noChangeShapeType="1"/>
          </p:cNvSpPr>
          <p:nvPr/>
        </p:nvSpPr>
        <p:spPr bwMode="auto">
          <a:xfrm flipH="1">
            <a:off x="1447800" y="1905000"/>
            <a:ext cx="381000" cy="3810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11" name="Oval 11"/>
          <p:cNvSpPr>
            <a:spLocks noChangeArrowheads="1"/>
          </p:cNvSpPr>
          <p:nvPr/>
        </p:nvSpPr>
        <p:spPr bwMode="auto">
          <a:xfrm>
            <a:off x="1752600" y="1600200"/>
            <a:ext cx="381000" cy="381000"/>
          </a:xfrm>
          <a:prstGeom prst="ellipse">
            <a:avLst/>
          </a:prstGeom>
          <a:solidFill>
            <a:schemeClr val="accent1"/>
          </a:solidFill>
          <a:ln w="28575">
            <a:solidFill>
              <a:srgbClr val="008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12" name="Rectangle 12"/>
          <p:cNvSpPr>
            <a:spLocks noChangeArrowheads="1"/>
          </p:cNvSpPr>
          <p:nvPr/>
        </p:nvSpPr>
        <p:spPr bwMode="auto">
          <a:xfrm>
            <a:off x="1371600" y="2209800"/>
            <a:ext cx="381000" cy="838200"/>
          </a:xfrm>
          <a:prstGeom prst="rect">
            <a:avLst/>
          </a:prstGeom>
          <a:solidFill>
            <a:schemeClr val="accent1"/>
          </a:solidFill>
          <a:ln w="28575">
            <a:solidFill>
              <a:srgbClr val="0080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1" i="1" u="none" strike="noStrike" kern="1200" cap="none" spc="0" normalizeH="0" baseline="0" noProof="0" dirty="0">
                <a:ln>
                  <a:noFill/>
                </a:ln>
                <a:solidFill>
                  <a:srgbClr val="808080"/>
                </a:solidFill>
                <a:effectLst/>
                <a:uLnTx/>
                <a:uFillTx/>
                <a:latin typeface="微软雅黑 Light" panose="020B0502040204020203" pitchFamily="34" charset="-122"/>
                <a:ea typeface="微软雅黑 Light" panose="020B0502040204020203" pitchFamily="34" charset="-122"/>
                <a:cs typeface="+mn-cs"/>
              </a:rPr>
              <a:t>h</a:t>
            </a:r>
          </a:p>
        </p:txBody>
      </p:sp>
      <p:sp>
        <p:nvSpPr>
          <p:cNvPr id="76813" name="Rectangle 13"/>
          <p:cNvSpPr>
            <a:spLocks noChangeArrowheads="1"/>
          </p:cNvSpPr>
          <p:nvPr/>
        </p:nvSpPr>
        <p:spPr bwMode="auto">
          <a:xfrm>
            <a:off x="2209800" y="2209800"/>
            <a:ext cx="381000" cy="838200"/>
          </a:xfrm>
          <a:prstGeom prst="rect">
            <a:avLst/>
          </a:prstGeom>
          <a:solidFill>
            <a:schemeClr val="accent1"/>
          </a:solidFill>
          <a:ln w="28575">
            <a:solidFill>
              <a:srgbClr val="0080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1" i="1" u="none" strike="noStrike" kern="1200" cap="none" spc="0" normalizeH="0" baseline="0" noProof="0" dirty="0">
                <a:ln>
                  <a:noFill/>
                </a:ln>
                <a:solidFill>
                  <a:srgbClr val="808080"/>
                </a:solidFill>
                <a:effectLst/>
                <a:uLnTx/>
                <a:uFillTx/>
                <a:latin typeface="微软雅黑 Light" panose="020B0502040204020203" pitchFamily="34" charset="-122"/>
                <a:ea typeface="微软雅黑 Light" panose="020B0502040204020203" pitchFamily="34" charset="-122"/>
                <a:cs typeface="+mn-cs"/>
              </a:rPr>
              <a:t>h</a:t>
            </a:r>
          </a:p>
        </p:txBody>
      </p:sp>
      <p:sp>
        <p:nvSpPr>
          <p:cNvPr id="76814" name="Text Box 14"/>
          <p:cNvSpPr txBox="1">
            <a:spLocks noChangeArrowheads="1"/>
          </p:cNvSpPr>
          <p:nvPr/>
        </p:nvSpPr>
        <p:spPr bwMode="auto">
          <a:xfrm>
            <a:off x="1584325" y="715963"/>
            <a:ext cx="477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cs typeface="+mn-cs"/>
              </a:rPr>
              <a:t>A</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15" name="Text Box 15"/>
          <p:cNvSpPr txBox="1">
            <a:spLocks noChangeArrowheads="1"/>
          </p:cNvSpPr>
          <p:nvPr/>
        </p:nvSpPr>
        <p:spPr bwMode="auto">
          <a:xfrm>
            <a:off x="2117725" y="1238250"/>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cs typeface="+mn-cs"/>
              </a:rPr>
              <a:t>C</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16" name="Text Box 16"/>
          <p:cNvSpPr txBox="1">
            <a:spLocks noChangeArrowheads="1"/>
          </p:cNvSpPr>
          <p:nvPr/>
        </p:nvSpPr>
        <p:spPr bwMode="auto">
          <a:xfrm>
            <a:off x="2592388" y="1782763"/>
            <a:ext cx="4058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cs typeface="+mn-cs"/>
              </a:rPr>
              <a:t>E</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17" name="Text Box 17"/>
          <p:cNvSpPr txBox="1">
            <a:spLocks noChangeArrowheads="1"/>
          </p:cNvSpPr>
          <p:nvPr/>
        </p:nvSpPr>
        <p:spPr bwMode="auto">
          <a:xfrm>
            <a:off x="288925" y="1238250"/>
            <a:ext cx="4267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cs typeface="+mn-cs"/>
              </a:rPr>
              <a:t>B</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18" name="Text Box 18"/>
          <p:cNvSpPr txBox="1">
            <a:spLocks noChangeArrowheads="1"/>
          </p:cNvSpPr>
          <p:nvPr/>
        </p:nvSpPr>
        <p:spPr bwMode="auto">
          <a:xfrm>
            <a:off x="1143000" y="1706563"/>
            <a:ext cx="4828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cs typeface="+mn-cs"/>
              </a:rPr>
              <a:t>D</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19" name="Text Box 19"/>
          <p:cNvSpPr txBox="1">
            <a:spLocks noChangeArrowheads="1"/>
          </p:cNvSpPr>
          <p:nvPr/>
        </p:nvSpPr>
        <p:spPr bwMode="auto">
          <a:xfrm>
            <a:off x="1203325" y="3143250"/>
            <a:ext cx="781335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(a)                      (b)                             (c)</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20" name="Line 20"/>
          <p:cNvSpPr>
            <a:spLocks noChangeShapeType="1"/>
          </p:cNvSpPr>
          <p:nvPr/>
        </p:nvSpPr>
        <p:spPr bwMode="auto">
          <a:xfrm flipH="1">
            <a:off x="3733800" y="1371600"/>
            <a:ext cx="381000" cy="3810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21" name="Rectangle 21"/>
          <p:cNvSpPr>
            <a:spLocks noChangeArrowheads="1"/>
          </p:cNvSpPr>
          <p:nvPr/>
        </p:nvSpPr>
        <p:spPr bwMode="auto">
          <a:xfrm>
            <a:off x="4267200" y="2209800"/>
            <a:ext cx="381000" cy="838200"/>
          </a:xfrm>
          <a:prstGeom prst="rect">
            <a:avLst/>
          </a:prstGeom>
          <a:solidFill>
            <a:schemeClr val="accent1"/>
          </a:solidFill>
          <a:ln w="28575">
            <a:solidFill>
              <a:srgbClr val="0080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1" i="1" u="none" strike="noStrike" kern="1200" cap="none" spc="0" normalizeH="0" baseline="0" noProof="0" dirty="0">
                <a:ln>
                  <a:noFill/>
                </a:ln>
                <a:solidFill>
                  <a:srgbClr val="808080"/>
                </a:solidFill>
                <a:effectLst/>
                <a:uLnTx/>
                <a:uFillTx/>
                <a:latin typeface="微软雅黑 Light" panose="020B0502040204020203" pitchFamily="34" charset="-122"/>
                <a:ea typeface="微软雅黑 Light" panose="020B0502040204020203" pitchFamily="34" charset="-122"/>
                <a:cs typeface="+mn-cs"/>
              </a:rPr>
              <a:t>h</a:t>
            </a:r>
          </a:p>
        </p:txBody>
      </p:sp>
      <p:sp>
        <p:nvSpPr>
          <p:cNvPr id="76822" name="Rectangle 22"/>
          <p:cNvSpPr>
            <a:spLocks noChangeArrowheads="1"/>
          </p:cNvSpPr>
          <p:nvPr/>
        </p:nvSpPr>
        <p:spPr bwMode="auto">
          <a:xfrm>
            <a:off x="3581400" y="1676400"/>
            <a:ext cx="381000" cy="838200"/>
          </a:xfrm>
          <a:prstGeom prst="rect">
            <a:avLst/>
          </a:prstGeom>
          <a:solidFill>
            <a:schemeClr val="accent1"/>
          </a:solidFill>
          <a:ln w="28575">
            <a:solidFill>
              <a:srgbClr val="0080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1" i="1" u="none" strike="noStrike" kern="1200" cap="none" spc="0" normalizeH="0" baseline="0" noProof="0" dirty="0">
                <a:ln>
                  <a:noFill/>
                </a:ln>
                <a:solidFill>
                  <a:srgbClr val="808080"/>
                </a:solidFill>
                <a:effectLst/>
                <a:uLnTx/>
                <a:uFillTx/>
                <a:latin typeface="微软雅黑 Light" panose="020B0502040204020203" pitchFamily="34" charset="-122"/>
                <a:ea typeface="微软雅黑 Light" panose="020B0502040204020203" pitchFamily="34" charset="-122"/>
                <a:cs typeface="+mn-cs"/>
              </a:rPr>
              <a:t>h</a:t>
            </a:r>
          </a:p>
        </p:txBody>
      </p:sp>
      <p:sp>
        <p:nvSpPr>
          <p:cNvPr id="76823" name="Line 23"/>
          <p:cNvSpPr>
            <a:spLocks noChangeShapeType="1"/>
          </p:cNvSpPr>
          <p:nvPr/>
        </p:nvSpPr>
        <p:spPr bwMode="auto">
          <a:xfrm>
            <a:off x="4267200" y="1295400"/>
            <a:ext cx="457200" cy="4572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24" name="Oval 24"/>
          <p:cNvSpPr>
            <a:spLocks noChangeArrowheads="1"/>
          </p:cNvSpPr>
          <p:nvPr/>
        </p:nvSpPr>
        <p:spPr bwMode="auto">
          <a:xfrm>
            <a:off x="4572000" y="1600200"/>
            <a:ext cx="381000" cy="381000"/>
          </a:xfrm>
          <a:prstGeom prst="ellipse">
            <a:avLst/>
          </a:prstGeom>
          <a:solidFill>
            <a:schemeClr val="accent1"/>
          </a:solidFill>
          <a:ln w="28575">
            <a:solidFill>
              <a:srgbClr val="008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25" name="Oval 25"/>
          <p:cNvSpPr>
            <a:spLocks noChangeArrowheads="1"/>
          </p:cNvSpPr>
          <p:nvPr/>
        </p:nvSpPr>
        <p:spPr bwMode="auto">
          <a:xfrm>
            <a:off x="4038600" y="1066800"/>
            <a:ext cx="381000" cy="381000"/>
          </a:xfrm>
          <a:prstGeom prst="ellipse">
            <a:avLst/>
          </a:prstGeom>
          <a:solidFill>
            <a:schemeClr val="accent1"/>
          </a:solidFill>
          <a:ln w="28575">
            <a:solidFill>
              <a:srgbClr val="008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26" name="Rectangle 26"/>
          <p:cNvSpPr>
            <a:spLocks noChangeArrowheads="1"/>
          </p:cNvSpPr>
          <p:nvPr/>
        </p:nvSpPr>
        <p:spPr bwMode="auto">
          <a:xfrm>
            <a:off x="5029200" y="2209800"/>
            <a:ext cx="381000" cy="1295400"/>
          </a:xfrm>
          <a:prstGeom prst="rect">
            <a:avLst/>
          </a:prstGeom>
          <a:solidFill>
            <a:schemeClr val="accent1"/>
          </a:solidFill>
          <a:ln w="28575">
            <a:solidFill>
              <a:srgbClr val="0080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60000"/>
              </a:lnSpc>
              <a:spcBef>
                <a:spcPct val="0"/>
              </a:spcBef>
              <a:spcAft>
                <a:spcPct val="0"/>
              </a:spcAft>
              <a:buClrTx/>
              <a:buSzTx/>
              <a:buFontTx/>
              <a:buNone/>
              <a:tabLst/>
              <a:defRPr/>
            </a:pPr>
            <a:r>
              <a:rPr kumimoji="0" lang="en-US" altLang="zh-CN" sz="3200" b="1" i="1" u="none" strike="noStrike" kern="1200" cap="none" spc="0" normalizeH="0" baseline="0" noProof="0" dirty="0">
                <a:ln>
                  <a:noFill/>
                </a:ln>
                <a:solidFill>
                  <a:srgbClr val="808080"/>
                </a:solidFill>
                <a:effectLst/>
                <a:uLnTx/>
                <a:uFillTx/>
                <a:latin typeface="微软雅黑 Light" panose="020B0502040204020203" pitchFamily="34" charset="-122"/>
                <a:ea typeface="微软雅黑 Light" panose="020B0502040204020203" pitchFamily="34" charset="-122"/>
                <a:cs typeface="+mn-cs"/>
              </a:rPr>
              <a:t>h</a:t>
            </a:r>
          </a:p>
          <a:p>
            <a:pPr marL="0" marR="0" lvl="0" indent="0" algn="ctr" defTabSz="914400" rtl="0" eaLnBrk="1" fontAlgn="base" latinLnBrk="0" hangingPunct="1">
              <a:lnSpc>
                <a:spcPct val="60000"/>
              </a:lnSpc>
              <a:spcBef>
                <a:spcPct val="0"/>
              </a:spcBef>
              <a:spcAft>
                <a:spcPct val="0"/>
              </a:spcAft>
              <a:buClrTx/>
              <a:buSzTx/>
              <a:buFontTx/>
              <a:buNone/>
              <a:tabLst/>
              <a:defRPr/>
            </a:pPr>
            <a:r>
              <a:rPr kumimoji="0" lang="en-US" altLang="zh-CN" sz="3200" b="1" i="1" u="none" strike="noStrike" kern="1200" cap="none" spc="0" normalizeH="0" baseline="0" noProof="0" dirty="0">
                <a:ln>
                  <a:noFill/>
                </a:ln>
                <a:solidFill>
                  <a:srgbClr val="808080"/>
                </a:solidFill>
                <a:effectLst/>
                <a:uLnTx/>
                <a:uFillTx/>
                <a:latin typeface="微软雅黑 Light" panose="020B0502040204020203" pitchFamily="34" charset="-122"/>
                <a:ea typeface="微软雅黑 Light" panose="020B0502040204020203" pitchFamily="34" charset="-122"/>
                <a:cs typeface="+mn-cs"/>
              </a:rPr>
              <a:t>+</a:t>
            </a:r>
          </a:p>
          <a:p>
            <a:pPr marL="0" marR="0" lvl="0" indent="0" algn="ctr" defTabSz="914400" rtl="0" eaLnBrk="1" fontAlgn="base" latinLnBrk="0" hangingPunct="1">
              <a:lnSpc>
                <a:spcPct val="6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808080"/>
                </a:solidFill>
                <a:effectLst/>
                <a:uLnTx/>
                <a:uFillTx/>
                <a:latin typeface="微软雅黑 Light" panose="020B0502040204020203" pitchFamily="34" charset="-122"/>
                <a:ea typeface="微软雅黑 Light" panose="020B0502040204020203" pitchFamily="34" charset="-122"/>
                <a:cs typeface="+mn-cs"/>
              </a:rPr>
              <a:t>1</a:t>
            </a:r>
            <a:endParaRPr kumimoji="0" lang="en-US" altLang="zh-CN" sz="3200" b="1" i="1" u="none" strike="noStrike" kern="1200" cap="none" spc="0" normalizeH="0" baseline="0" noProof="0" dirty="0">
              <a:ln>
                <a:noFill/>
              </a:ln>
              <a:solidFill>
                <a:srgbClr val="808080"/>
              </a:solidFill>
              <a:effectLst/>
              <a:uLnTx/>
              <a:uFillTx/>
              <a:latin typeface="微软雅黑 Light" panose="020B0502040204020203" pitchFamily="34" charset="-122"/>
              <a:ea typeface="微软雅黑 Light" panose="020B0502040204020203" pitchFamily="34" charset="-122"/>
              <a:cs typeface="+mn-cs"/>
            </a:endParaRPr>
          </a:p>
        </p:txBody>
      </p:sp>
      <p:sp>
        <p:nvSpPr>
          <p:cNvPr id="76827" name="Text Box 27"/>
          <p:cNvSpPr txBox="1">
            <a:spLocks noChangeArrowheads="1"/>
          </p:cNvSpPr>
          <p:nvPr/>
        </p:nvSpPr>
        <p:spPr bwMode="auto">
          <a:xfrm>
            <a:off x="3124200" y="1219200"/>
            <a:ext cx="4267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cs typeface="+mn-cs"/>
              </a:rPr>
              <a:t>B</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28" name="Text Box 28"/>
          <p:cNvSpPr txBox="1">
            <a:spLocks noChangeArrowheads="1"/>
          </p:cNvSpPr>
          <p:nvPr/>
        </p:nvSpPr>
        <p:spPr bwMode="auto">
          <a:xfrm>
            <a:off x="4398963" y="685800"/>
            <a:ext cx="477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cs typeface="+mn-cs"/>
              </a:rPr>
              <a:t>A</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29" name="Text Box 29"/>
          <p:cNvSpPr txBox="1">
            <a:spLocks noChangeArrowheads="1"/>
          </p:cNvSpPr>
          <p:nvPr/>
        </p:nvSpPr>
        <p:spPr bwMode="auto">
          <a:xfrm>
            <a:off x="4856163" y="1249363"/>
            <a:ext cx="477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cs typeface="+mn-cs"/>
              </a:rPr>
              <a:t>C</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30" name="Text Box 30"/>
          <p:cNvSpPr txBox="1">
            <a:spLocks noChangeArrowheads="1"/>
          </p:cNvSpPr>
          <p:nvPr/>
        </p:nvSpPr>
        <p:spPr bwMode="auto">
          <a:xfrm>
            <a:off x="5411788" y="1782763"/>
            <a:ext cx="4058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cs typeface="+mn-cs"/>
              </a:rPr>
              <a:t>E</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31" name="Text Box 31"/>
          <p:cNvSpPr txBox="1">
            <a:spLocks noChangeArrowheads="1"/>
          </p:cNvSpPr>
          <p:nvPr/>
        </p:nvSpPr>
        <p:spPr bwMode="auto">
          <a:xfrm>
            <a:off x="4017963" y="1706563"/>
            <a:ext cx="4828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cs typeface="+mn-cs"/>
              </a:rPr>
              <a:t>D</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32" name="Line 32"/>
          <p:cNvSpPr>
            <a:spLocks noChangeShapeType="1"/>
          </p:cNvSpPr>
          <p:nvPr/>
        </p:nvSpPr>
        <p:spPr bwMode="auto">
          <a:xfrm>
            <a:off x="7848600" y="1295400"/>
            <a:ext cx="457200" cy="4572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33" name="Line 33"/>
          <p:cNvSpPr>
            <a:spLocks noChangeShapeType="1"/>
          </p:cNvSpPr>
          <p:nvPr/>
        </p:nvSpPr>
        <p:spPr bwMode="auto">
          <a:xfrm flipH="1">
            <a:off x="7315200" y="1371600"/>
            <a:ext cx="381000" cy="3810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34" name="Oval 34"/>
          <p:cNvSpPr>
            <a:spLocks noChangeArrowheads="1"/>
          </p:cNvSpPr>
          <p:nvPr/>
        </p:nvSpPr>
        <p:spPr bwMode="auto">
          <a:xfrm>
            <a:off x="7086600" y="1600200"/>
            <a:ext cx="381000" cy="381000"/>
          </a:xfrm>
          <a:prstGeom prst="ellipse">
            <a:avLst/>
          </a:prstGeom>
          <a:solidFill>
            <a:schemeClr val="accent1"/>
          </a:solidFill>
          <a:ln w="28575">
            <a:solidFill>
              <a:srgbClr val="008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35" name="Oval 35"/>
          <p:cNvSpPr>
            <a:spLocks noChangeArrowheads="1"/>
          </p:cNvSpPr>
          <p:nvPr/>
        </p:nvSpPr>
        <p:spPr bwMode="auto">
          <a:xfrm>
            <a:off x="7620000" y="1066800"/>
            <a:ext cx="381000" cy="381000"/>
          </a:xfrm>
          <a:prstGeom prst="ellipse">
            <a:avLst/>
          </a:prstGeom>
          <a:solidFill>
            <a:schemeClr val="accent1"/>
          </a:solidFill>
          <a:ln w="28575">
            <a:solidFill>
              <a:srgbClr val="008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36" name="Line 36"/>
          <p:cNvSpPr>
            <a:spLocks noChangeShapeType="1"/>
          </p:cNvSpPr>
          <p:nvPr/>
        </p:nvSpPr>
        <p:spPr bwMode="auto">
          <a:xfrm flipH="1">
            <a:off x="6781800" y="1905000"/>
            <a:ext cx="381000" cy="3810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37" name="Rectangle 37"/>
          <p:cNvSpPr>
            <a:spLocks noChangeArrowheads="1"/>
          </p:cNvSpPr>
          <p:nvPr/>
        </p:nvSpPr>
        <p:spPr bwMode="auto">
          <a:xfrm>
            <a:off x="6629400" y="2209800"/>
            <a:ext cx="381000" cy="838200"/>
          </a:xfrm>
          <a:prstGeom prst="rect">
            <a:avLst/>
          </a:prstGeom>
          <a:solidFill>
            <a:schemeClr val="accent1"/>
          </a:solidFill>
          <a:ln w="28575">
            <a:solidFill>
              <a:srgbClr val="0080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1" i="1" u="none" strike="noStrike" kern="1200" cap="none" spc="0" normalizeH="0" baseline="0" noProof="0" dirty="0">
                <a:ln>
                  <a:noFill/>
                </a:ln>
                <a:solidFill>
                  <a:srgbClr val="808080"/>
                </a:solidFill>
                <a:effectLst/>
                <a:uLnTx/>
                <a:uFillTx/>
                <a:latin typeface="微软雅黑 Light" panose="020B0502040204020203" pitchFamily="34" charset="-122"/>
                <a:ea typeface="微软雅黑 Light" panose="020B0502040204020203" pitchFamily="34" charset="-122"/>
                <a:cs typeface="+mn-cs"/>
              </a:rPr>
              <a:t>h</a:t>
            </a:r>
          </a:p>
        </p:txBody>
      </p:sp>
      <p:sp>
        <p:nvSpPr>
          <p:cNvPr id="76838" name="Line 38"/>
          <p:cNvSpPr>
            <a:spLocks noChangeShapeType="1"/>
          </p:cNvSpPr>
          <p:nvPr/>
        </p:nvSpPr>
        <p:spPr bwMode="auto">
          <a:xfrm>
            <a:off x="7391400" y="1905000"/>
            <a:ext cx="457200" cy="4572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39" name="Rectangle 39"/>
          <p:cNvSpPr>
            <a:spLocks noChangeArrowheads="1"/>
          </p:cNvSpPr>
          <p:nvPr/>
        </p:nvSpPr>
        <p:spPr bwMode="auto">
          <a:xfrm>
            <a:off x="7467600" y="2209800"/>
            <a:ext cx="381000" cy="838200"/>
          </a:xfrm>
          <a:prstGeom prst="rect">
            <a:avLst/>
          </a:prstGeom>
          <a:solidFill>
            <a:schemeClr val="accent1"/>
          </a:solidFill>
          <a:ln w="28575">
            <a:solidFill>
              <a:srgbClr val="0080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1" i="1" u="none" strike="noStrike" kern="1200" cap="none" spc="0" normalizeH="0" baseline="0" noProof="0" dirty="0">
                <a:ln>
                  <a:noFill/>
                </a:ln>
                <a:solidFill>
                  <a:srgbClr val="808080"/>
                </a:solidFill>
                <a:effectLst/>
                <a:uLnTx/>
                <a:uFillTx/>
                <a:latin typeface="微软雅黑 Light" panose="020B0502040204020203" pitchFamily="34" charset="-122"/>
                <a:ea typeface="微软雅黑 Light" panose="020B0502040204020203" pitchFamily="34" charset="-122"/>
                <a:cs typeface="+mn-cs"/>
              </a:rPr>
              <a:t>h</a:t>
            </a:r>
          </a:p>
        </p:txBody>
      </p:sp>
      <p:sp>
        <p:nvSpPr>
          <p:cNvPr id="76840" name="Rectangle 40"/>
          <p:cNvSpPr>
            <a:spLocks noChangeArrowheads="1"/>
          </p:cNvSpPr>
          <p:nvPr/>
        </p:nvSpPr>
        <p:spPr bwMode="auto">
          <a:xfrm>
            <a:off x="8229600" y="1752600"/>
            <a:ext cx="381000" cy="1295400"/>
          </a:xfrm>
          <a:prstGeom prst="rect">
            <a:avLst/>
          </a:prstGeom>
          <a:solidFill>
            <a:schemeClr val="accent1"/>
          </a:solidFill>
          <a:ln w="28575">
            <a:solidFill>
              <a:srgbClr val="0080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60000"/>
              </a:lnSpc>
              <a:spcBef>
                <a:spcPct val="0"/>
              </a:spcBef>
              <a:spcAft>
                <a:spcPct val="0"/>
              </a:spcAft>
              <a:buClrTx/>
              <a:buSzTx/>
              <a:buFontTx/>
              <a:buNone/>
              <a:tabLst/>
              <a:defRPr/>
            </a:pPr>
            <a:r>
              <a:rPr kumimoji="0" lang="en-US" altLang="zh-CN" sz="3200" b="1" i="1" u="none" strike="noStrike" kern="1200" cap="none" spc="0" normalizeH="0" baseline="0" noProof="0" dirty="0">
                <a:ln>
                  <a:noFill/>
                </a:ln>
                <a:solidFill>
                  <a:srgbClr val="808080"/>
                </a:solidFill>
                <a:effectLst/>
                <a:uLnTx/>
                <a:uFillTx/>
                <a:latin typeface="微软雅黑 Light" panose="020B0502040204020203" pitchFamily="34" charset="-122"/>
                <a:ea typeface="微软雅黑 Light" panose="020B0502040204020203" pitchFamily="34" charset="-122"/>
                <a:cs typeface="+mn-cs"/>
              </a:rPr>
              <a:t>h</a:t>
            </a:r>
          </a:p>
          <a:p>
            <a:pPr marL="0" marR="0" lvl="0" indent="0" algn="ctr" defTabSz="914400" rtl="0" eaLnBrk="1" fontAlgn="base" latinLnBrk="0" hangingPunct="1">
              <a:lnSpc>
                <a:spcPct val="60000"/>
              </a:lnSpc>
              <a:spcBef>
                <a:spcPct val="0"/>
              </a:spcBef>
              <a:spcAft>
                <a:spcPct val="0"/>
              </a:spcAft>
              <a:buClrTx/>
              <a:buSzTx/>
              <a:buFontTx/>
              <a:buNone/>
              <a:tabLst/>
              <a:defRPr/>
            </a:pPr>
            <a:r>
              <a:rPr kumimoji="0" lang="en-US" altLang="zh-CN" sz="3200" b="1" i="1" u="none" strike="noStrike" kern="1200" cap="none" spc="0" normalizeH="0" baseline="0" noProof="0" dirty="0">
                <a:ln>
                  <a:noFill/>
                </a:ln>
                <a:solidFill>
                  <a:srgbClr val="808080"/>
                </a:solidFill>
                <a:effectLst/>
                <a:uLnTx/>
                <a:uFillTx/>
                <a:latin typeface="微软雅黑 Light" panose="020B0502040204020203" pitchFamily="34" charset="-122"/>
                <a:ea typeface="微软雅黑 Light" panose="020B0502040204020203" pitchFamily="34" charset="-122"/>
                <a:cs typeface="+mn-cs"/>
              </a:rPr>
              <a:t>+</a:t>
            </a:r>
          </a:p>
          <a:p>
            <a:pPr marL="0" marR="0" lvl="0" indent="0" algn="ctr" defTabSz="914400" rtl="0" eaLnBrk="1" fontAlgn="base" latinLnBrk="0" hangingPunct="1">
              <a:lnSpc>
                <a:spcPct val="6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808080"/>
                </a:solidFill>
                <a:effectLst/>
                <a:uLnTx/>
                <a:uFillTx/>
                <a:latin typeface="微软雅黑 Light" panose="020B0502040204020203" pitchFamily="34" charset="-122"/>
                <a:ea typeface="微软雅黑 Light" panose="020B0502040204020203" pitchFamily="34" charset="-122"/>
                <a:cs typeface="+mn-cs"/>
              </a:rPr>
              <a:t>1</a:t>
            </a:r>
            <a:endParaRPr kumimoji="0" lang="en-US" altLang="zh-CN" sz="3200" b="1" i="1" u="none" strike="noStrike" kern="1200" cap="none" spc="0" normalizeH="0" baseline="0" noProof="0" dirty="0">
              <a:ln>
                <a:noFill/>
              </a:ln>
              <a:solidFill>
                <a:srgbClr val="808080"/>
              </a:solidFill>
              <a:effectLst/>
              <a:uLnTx/>
              <a:uFillTx/>
              <a:latin typeface="微软雅黑 Light" panose="020B0502040204020203" pitchFamily="34" charset="-122"/>
              <a:ea typeface="微软雅黑 Light" panose="020B0502040204020203" pitchFamily="34" charset="-122"/>
              <a:cs typeface="+mn-cs"/>
            </a:endParaRPr>
          </a:p>
        </p:txBody>
      </p:sp>
      <p:sp>
        <p:nvSpPr>
          <p:cNvPr id="76841" name="Text Box 41"/>
          <p:cNvSpPr txBox="1">
            <a:spLocks noChangeArrowheads="1"/>
          </p:cNvSpPr>
          <p:nvPr/>
        </p:nvSpPr>
        <p:spPr bwMode="auto">
          <a:xfrm>
            <a:off x="7239000" y="685800"/>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cs typeface="+mn-cs"/>
              </a:rPr>
              <a:t>C</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42" name="Text Box 42"/>
          <p:cNvSpPr txBox="1">
            <a:spLocks noChangeArrowheads="1"/>
          </p:cNvSpPr>
          <p:nvPr/>
        </p:nvSpPr>
        <p:spPr bwMode="auto">
          <a:xfrm>
            <a:off x="8458200" y="1219200"/>
            <a:ext cx="4058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cs typeface="+mn-cs"/>
              </a:rPr>
              <a:t>E</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43" name="Text Box 43"/>
          <p:cNvSpPr txBox="1">
            <a:spLocks noChangeArrowheads="1"/>
          </p:cNvSpPr>
          <p:nvPr/>
        </p:nvSpPr>
        <p:spPr bwMode="auto">
          <a:xfrm>
            <a:off x="6629400" y="1249363"/>
            <a:ext cx="477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cs typeface="+mn-cs"/>
              </a:rPr>
              <a:t>A</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44" name="Text Box 44"/>
          <p:cNvSpPr txBox="1">
            <a:spLocks noChangeArrowheads="1"/>
          </p:cNvSpPr>
          <p:nvPr/>
        </p:nvSpPr>
        <p:spPr bwMode="auto">
          <a:xfrm>
            <a:off x="6173788" y="1858963"/>
            <a:ext cx="4267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cs typeface="+mn-cs"/>
              </a:rPr>
              <a:t>B</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6845" name="Text Box 45"/>
          <p:cNvSpPr txBox="1">
            <a:spLocks noChangeArrowheads="1"/>
          </p:cNvSpPr>
          <p:nvPr/>
        </p:nvSpPr>
        <p:spPr bwMode="auto">
          <a:xfrm>
            <a:off x="7751763" y="1706563"/>
            <a:ext cx="4828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cs typeface="+mn-cs"/>
              </a:rPr>
              <a:t>D</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69358" name="Rectangle 46"/>
          <p:cNvSpPr>
            <a:spLocks noGrp="1" noChangeArrowheads="1"/>
          </p:cNvSpPr>
          <p:nvPr>
            <p:ph type="body" idx="1"/>
          </p:nvPr>
        </p:nvSpPr>
        <p:spPr>
          <a:xfrm>
            <a:off x="76200" y="3886200"/>
            <a:ext cx="8915400" cy="2743200"/>
          </a:xfrm>
        </p:spPr>
        <p:txBody>
          <a:bodyPr lIns="92075" tIns="46038" rIns="92075" bIns="46038"/>
          <a:lstStyle/>
          <a:p>
            <a:pPr algn="just" eaLnBrk="1" hangingPunct="1">
              <a:defRPr/>
            </a:pPr>
            <a:r>
              <a:rPr lang="zh-CN" altLang="en-US" sz="2800" b="1" dirty="0">
                <a:effectLst>
                  <a:outerShdw blurRad="38100" dist="38100" dir="2700000" algn="tl">
                    <a:srgbClr val="FFFFFF"/>
                  </a:outerShdw>
                </a:effectLst>
                <a:ea typeface="仿宋_GB2312" pitchFamily="49" charset="-122"/>
              </a:rPr>
              <a:t>如果在子树</a:t>
            </a:r>
            <a:r>
              <a:rPr lang="en-US" altLang="zh-CN" sz="2800" b="1" dirty="0">
                <a:effectLst>
                  <a:outerShdw blurRad="38100" dist="38100" dir="2700000" algn="tl">
                    <a:srgbClr val="FFFFFF"/>
                  </a:outerShdw>
                </a:effectLst>
                <a:ea typeface="仿宋_GB2312" pitchFamily="49" charset="-122"/>
              </a:rPr>
              <a:t>E</a:t>
            </a:r>
            <a:r>
              <a:rPr lang="zh-CN" altLang="en-US" sz="2800" b="1" dirty="0">
                <a:effectLst>
                  <a:outerShdw blurRad="38100" dist="38100" dir="2700000" algn="tl">
                    <a:srgbClr val="FFFFFF"/>
                  </a:outerShdw>
                </a:effectLst>
                <a:ea typeface="仿宋_GB2312" pitchFamily="49" charset="-122"/>
              </a:rPr>
              <a:t>中插入一个新结点，该子树高度增</a:t>
            </a:r>
            <a:r>
              <a:rPr lang="en-US" altLang="zh-CN" sz="2800" b="1" dirty="0">
                <a:effectLst>
                  <a:outerShdw blurRad="38100" dist="38100" dir="2700000" algn="tl">
                    <a:srgbClr val="FFFFFF"/>
                  </a:outerShdw>
                </a:effectLst>
                <a:ea typeface="仿宋_GB2312" pitchFamily="49" charset="-122"/>
              </a:rPr>
              <a:t>1</a:t>
            </a:r>
            <a:r>
              <a:rPr lang="zh-CN" altLang="en-US" sz="2800" b="1" dirty="0">
                <a:effectLst>
                  <a:outerShdw blurRad="38100" dist="38100" dir="2700000" algn="tl">
                    <a:srgbClr val="FFFFFF"/>
                  </a:outerShdw>
                </a:effectLst>
                <a:ea typeface="仿宋_GB2312" pitchFamily="49" charset="-122"/>
              </a:rPr>
              <a:t>导致结点</a:t>
            </a:r>
            <a:r>
              <a:rPr lang="en-US" altLang="zh-CN" sz="2800" b="1" dirty="0">
                <a:effectLst>
                  <a:outerShdw blurRad="38100" dist="38100" dir="2700000" algn="tl">
                    <a:srgbClr val="FFFFFF"/>
                  </a:outerShdw>
                </a:effectLst>
                <a:ea typeface="仿宋_GB2312" pitchFamily="49" charset="-122"/>
              </a:rPr>
              <a:t>A</a:t>
            </a:r>
            <a:r>
              <a:rPr lang="zh-CN" altLang="en-US" sz="2800" b="1" dirty="0">
                <a:effectLst>
                  <a:outerShdw blurRad="38100" dist="38100" dir="2700000" algn="tl">
                    <a:srgbClr val="FFFFFF"/>
                  </a:outerShdw>
                </a:effectLst>
                <a:ea typeface="仿宋_GB2312" pitchFamily="49" charset="-122"/>
              </a:rPr>
              <a:t>的平衡因子变成</a:t>
            </a:r>
            <a:r>
              <a:rPr lang="en-US" altLang="zh-CN" sz="2800" b="1" dirty="0">
                <a:effectLst>
                  <a:outerShdw blurRad="38100" dist="38100" dir="2700000" algn="tl">
                    <a:srgbClr val="FFFFFF"/>
                  </a:outerShdw>
                </a:effectLst>
                <a:ea typeface="仿宋_GB2312" pitchFamily="49" charset="-122"/>
              </a:rPr>
              <a:t>-2</a:t>
            </a:r>
            <a:r>
              <a:rPr lang="zh-CN" altLang="en-US" sz="2800" b="1" dirty="0">
                <a:effectLst>
                  <a:outerShdw blurRad="38100" dist="38100" dir="2700000" algn="tl">
                    <a:srgbClr val="FFFFFF"/>
                  </a:outerShdw>
                </a:effectLst>
                <a:ea typeface="仿宋_GB2312" pitchFamily="49" charset="-122"/>
              </a:rPr>
              <a:t>，出现不平衡。</a:t>
            </a:r>
          </a:p>
          <a:p>
            <a:pPr algn="just" eaLnBrk="1" hangingPunct="1">
              <a:defRPr/>
            </a:pPr>
            <a:r>
              <a:rPr lang="zh-CN" altLang="en-US" sz="2800" b="1" dirty="0">
                <a:effectLst>
                  <a:outerShdw blurRad="38100" dist="38100" dir="2700000" algn="tl">
                    <a:srgbClr val="FFFFFF"/>
                  </a:outerShdw>
                </a:effectLst>
                <a:ea typeface="仿宋_GB2312" pitchFamily="49" charset="-122"/>
              </a:rPr>
              <a:t>沿插入路径检查三个结点</a:t>
            </a:r>
            <a:r>
              <a:rPr lang="en-US" altLang="zh-CN" sz="2800" b="1" dirty="0">
                <a:effectLst>
                  <a:outerShdw blurRad="38100" dist="38100" dir="2700000" algn="tl">
                    <a:srgbClr val="FFFFFF"/>
                  </a:outerShdw>
                </a:effectLst>
                <a:ea typeface="仿宋_GB2312" pitchFamily="49" charset="-122"/>
              </a:rPr>
              <a:t>A</a:t>
            </a:r>
            <a:r>
              <a:rPr lang="zh-CN" altLang="en-US" sz="2800" b="1" dirty="0">
                <a:effectLst>
                  <a:outerShdw blurRad="38100" dist="38100" dir="2700000" algn="tl">
                    <a:srgbClr val="FFFFFF"/>
                  </a:outerShdw>
                </a:effectLst>
                <a:ea typeface="仿宋_GB2312" pitchFamily="49" charset="-122"/>
              </a:rPr>
              <a:t>、</a:t>
            </a:r>
            <a:r>
              <a:rPr lang="en-US" altLang="zh-CN" sz="2800" b="1" dirty="0">
                <a:effectLst>
                  <a:outerShdw blurRad="38100" dist="38100" dir="2700000" algn="tl">
                    <a:srgbClr val="FFFFFF"/>
                  </a:outerShdw>
                </a:effectLst>
                <a:ea typeface="仿宋_GB2312" pitchFamily="49" charset="-122"/>
              </a:rPr>
              <a:t>C</a:t>
            </a:r>
            <a:r>
              <a:rPr lang="zh-CN" altLang="en-US" sz="2800" b="1" dirty="0">
                <a:effectLst>
                  <a:outerShdw blurRad="38100" dist="38100" dir="2700000" algn="tl">
                    <a:srgbClr val="FFFFFF"/>
                  </a:outerShdw>
                </a:effectLst>
                <a:ea typeface="仿宋_GB2312" pitchFamily="49" charset="-122"/>
              </a:rPr>
              <a:t>和</a:t>
            </a:r>
            <a:r>
              <a:rPr lang="en-US" altLang="zh-CN" sz="2800" b="1" dirty="0">
                <a:effectLst>
                  <a:outerShdw blurRad="38100" dist="38100" dir="2700000" algn="tl">
                    <a:srgbClr val="FFFFFF"/>
                  </a:outerShdw>
                </a:effectLst>
                <a:ea typeface="仿宋_GB2312" pitchFamily="49" charset="-122"/>
              </a:rPr>
              <a:t>E</a:t>
            </a:r>
            <a:r>
              <a:rPr lang="zh-CN" altLang="en-US" sz="2800" b="1" dirty="0">
                <a:effectLst>
                  <a:outerShdw blurRad="38100" dist="38100" dir="2700000" algn="tl">
                    <a:srgbClr val="FFFFFF"/>
                  </a:outerShdw>
                </a:effectLst>
                <a:ea typeface="仿宋_GB2312" pitchFamily="49" charset="-122"/>
              </a:rPr>
              <a:t>。它们处于一条方向为“</a:t>
            </a:r>
            <a:r>
              <a:rPr lang="en-US" altLang="zh-CN" sz="2800" b="1" dirty="0">
                <a:effectLst>
                  <a:outerShdw blurRad="38100" dist="38100" dir="2700000" algn="tl">
                    <a:srgbClr val="FFFFFF"/>
                  </a:outerShdw>
                </a:effectLst>
                <a:ea typeface="仿宋_GB2312" pitchFamily="49" charset="-122"/>
                <a:sym typeface="Algerian" pitchFamily="82" charset="0"/>
              </a:rPr>
              <a:t>\</a:t>
            </a:r>
            <a:r>
              <a:rPr lang="en-US" altLang="zh-CN" sz="2800" b="1" dirty="0">
                <a:effectLst>
                  <a:outerShdw blurRad="38100" dist="38100" dir="2700000" algn="tl">
                    <a:srgbClr val="FFFFFF"/>
                  </a:outerShdw>
                </a:effectLst>
                <a:ea typeface="仿宋_GB2312" pitchFamily="49" charset="-122"/>
              </a:rPr>
              <a:t>”</a:t>
            </a:r>
            <a:r>
              <a:rPr lang="zh-CN" altLang="en-US" sz="2800" b="1" dirty="0">
                <a:effectLst>
                  <a:outerShdw blurRad="38100" dist="38100" dir="2700000" algn="tl">
                    <a:srgbClr val="FFFFFF"/>
                  </a:outerShdw>
                </a:effectLst>
                <a:ea typeface="仿宋_GB2312" pitchFamily="49" charset="-122"/>
              </a:rPr>
              <a:t>的直线上，需要做左单旋转。</a:t>
            </a:r>
          </a:p>
          <a:p>
            <a:pPr algn="just" eaLnBrk="1" hangingPunct="1">
              <a:defRPr/>
            </a:pPr>
            <a:r>
              <a:rPr lang="zh-CN" altLang="en-US" sz="2800" b="1" dirty="0">
                <a:effectLst>
                  <a:outerShdw blurRad="38100" dist="38100" dir="2700000" algn="tl">
                    <a:srgbClr val="FFFFFF"/>
                  </a:outerShdw>
                </a:effectLst>
                <a:ea typeface="仿宋_GB2312" pitchFamily="49" charset="-122"/>
              </a:rPr>
              <a:t>以结点</a:t>
            </a:r>
            <a:r>
              <a:rPr lang="en-US" altLang="zh-CN" sz="2800" b="1" dirty="0">
                <a:effectLst>
                  <a:outerShdw blurRad="38100" dist="38100" dir="2700000" algn="tl">
                    <a:srgbClr val="FFFFFF"/>
                  </a:outerShdw>
                </a:effectLst>
                <a:ea typeface="仿宋_GB2312" pitchFamily="49" charset="-122"/>
              </a:rPr>
              <a:t>C</a:t>
            </a:r>
            <a:r>
              <a:rPr lang="zh-CN" altLang="en-US" sz="2800" b="1" dirty="0">
                <a:effectLst>
                  <a:outerShdw blurRad="38100" dist="38100" dir="2700000" algn="tl">
                    <a:srgbClr val="FFFFFF"/>
                  </a:outerShdw>
                </a:effectLst>
                <a:ea typeface="仿宋_GB2312" pitchFamily="49" charset="-122"/>
              </a:rPr>
              <a:t>为旋转轴，让结点</a:t>
            </a:r>
            <a:r>
              <a:rPr lang="en-US" altLang="zh-CN" sz="2800" b="1" dirty="0">
                <a:effectLst>
                  <a:outerShdw blurRad="38100" dist="38100" dir="2700000" algn="tl">
                    <a:srgbClr val="FFFFFF"/>
                  </a:outerShdw>
                </a:effectLst>
                <a:ea typeface="仿宋_GB2312" pitchFamily="49" charset="-122"/>
              </a:rPr>
              <a:t>A</a:t>
            </a:r>
            <a:r>
              <a:rPr lang="zh-CN" altLang="en-US" sz="2800" b="1" dirty="0">
                <a:effectLst>
                  <a:outerShdw blurRad="38100" dist="38100" dir="2700000" algn="tl">
                    <a:srgbClr val="FFFFFF"/>
                  </a:outerShdw>
                </a:effectLst>
                <a:ea typeface="仿宋_GB2312" pitchFamily="49" charset="-122"/>
              </a:rPr>
              <a:t>反时针旋转。</a:t>
            </a:r>
          </a:p>
        </p:txBody>
      </p:sp>
      <p:sp>
        <p:nvSpPr>
          <p:cNvPr id="269359" name="Text Box 47"/>
          <p:cNvSpPr txBox="1">
            <a:spLocks noChangeArrowheads="1"/>
          </p:cNvSpPr>
          <p:nvPr/>
        </p:nvSpPr>
        <p:spPr bwMode="auto">
          <a:xfrm>
            <a:off x="838200" y="727075"/>
            <a:ext cx="438150" cy="45720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微软雅黑 Light" panose="020B0502040204020203" pitchFamily="34" charset="-122"/>
                <a:ea typeface="微软雅黑 Light" panose="020B0502040204020203" pitchFamily="34" charset="-122"/>
                <a:cs typeface="+mn-cs"/>
              </a:rPr>
              <a:t>-1</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69360" name="Text Box 48"/>
          <p:cNvSpPr txBox="1">
            <a:spLocks noChangeArrowheads="1"/>
          </p:cNvSpPr>
          <p:nvPr/>
        </p:nvSpPr>
        <p:spPr bwMode="auto">
          <a:xfrm>
            <a:off x="3581400" y="762000"/>
            <a:ext cx="489236" cy="461665"/>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微软雅黑 Light" panose="020B0502040204020203" pitchFamily="34" charset="-122"/>
                <a:ea typeface="微软雅黑 Light" panose="020B0502040204020203" pitchFamily="34" charset="-122"/>
                <a:cs typeface="+mn-cs"/>
              </a:rPr>
              <a:t>-2</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69361" name="Text Box 49"/>
          <p:cNvSpPr txBox="1">
            <a:spLocks noChangeArrowheads="1"/>
          </p:cNvSpPr>
          <p:nvPr/>
        </p:nvSpPr>
        <p:spPr bwMode="auto">
          <a:xfrm>
            <a:off x="1812925" y="1184275"/>
            <a:ext cx="356188" cy="461665"/>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微软雅黑 Light" panose="020B0502040204020203" pitchFamily="34" charset="-122"/>
                <a:ea typeface="微软雅黑 Light" panose="020B0502040204020203" pitchFamily="34" charset="-122"/>
                <a:cs typeface="+mn-cs"/>
              </a:rPr>
              <a:t>0</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69362" name="Text Box 50"/>
          <p:cNvSpPr txBox="1">
            <a:spLocks noChangeArrowheads="1"/>
          </p:cNvSpPr>
          <p:nvPr/>
        </p:nvSpPr>
        <p:spPr bwMode="auto">
          <a:xfrm>
            <a:off x="4495800" y="1184275"/>
            <a:ext cx="438150" cy="45720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微软雅黑 Light" panose="020B0502040204020203" pitchFamily="34" charset="-122"/>
                <a:ea typeface="微软雅黑 Light" panose="020B0502040204020203" pitchFamily="34" charset="-122"/>
                <a:cs typeface="+mn-cs"/>
              </a:rPr>
              <a:t>-1</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69363" name="Text Box 51"/>
          <p:cNvSpPr txBox="1">
            <a:spLocks noChangeArrowheads="1"/>
          </p:cNvSpPr>
          <p:nvPr/>
        </p:nvSpPr>
        <p:spPr bwMode="auto">
          <a:xfrm>
            <a:off x="7070725" y="1184275"/>
            <a:ext cx="356188" cy="461665"/>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微软雅黑 Light" panose="020B0502040204020203" pitchFamily="34" charset="-122"/>
                <a:ea typeface="微软雅黑 Light" panose="020B0502040204020203" pitchFamily="34" charset="-122"/>
                <a:cs typeface="+mn-cs"/>
              </a:rPr>
              <a:t>0</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69364" name="Text Box 52"/>
          <p:cNvSpPr txBox="1">
            <a:spLocks noChangeArrowheads="1"/>
          </p:cNvSpPr>
          <p:nvPr/>
        </p:nvSpPr>
        <p:spPr bwMode="auto">
          <a:xfrm>
            <a:off x="7680325" y="574675"/>
            <a:ext cx="356188" cy="461665"/>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0</a:t>
            </a:r>
          </a:p>
        </p:txBody>
      </p:sp>
    </p:spTree>
    <p:extLst>
      <p:ext uri="{BB962C8B-B14F-4D97-AF65-F5344CB8AC3E}">
        <p14:creationId xmlns:p14="http://schemas.microsoft.com/office/powerpoint/2010/main" val="2234731525"/>
      </p:ext>
    </p:extLst>
  </p:cSld>
  <p:clrMapOvr>
    <a:masterClrMapping/>
  </p:clrMapOvr>
  <p:transition>
    <p:cover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Line 2"/>
          <p:cNvSpPr>
            <a:spLocks noChangeShapeType="1"/>
          </p:cNvSpPr>
          <p:nvPr/>
        </p:nvSpPr>
        <p:spPr bwMode="auto">
          <a:xfrm>
            <a:off x="4800600" y="1371600"/>
            <a:ext cx="457200" cy="4572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27" name="Line 3"/>
          <p:cNvSpPr>
            <a:spLocks noChangeShapeType="1"/>
          </p:cNvSpPr>
          <p:nvPr/>
        </p:nvSpPr>
        <p:spPr bwMode="auto">
          <a:xfrm flipH="1">
            <a:off x="3581400" y="1905000"/>
            <a:ext cx="381000" cy="3810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70340" name="Rectangle 4"/>
          <p:cNvSpPr>
            <a:spLocks noGrp="1" noChangeArrowheads="1"/>
          </p:cNvSpPr>
          <p:nvPr>
            <p:ph type="title"/>
          </p:nvPr>
        </p:nvSpPr>
        <p:spPr>
          <a:xfrm>
            <a:off x="114300" y="108525"/>
            <a:ext cx="5410200" cy="609600"/>
          </a:xfrm>
        </p:spPr>
        <p:txBody>
          <a:bodyPr/>
          <a:lstStyle/>
          <a:p>
            <a:pPr algn="just" eaLnBrk="1" hangingPunct="1">
              <a:defRPr/>
            </a:pPr>
            <a:r>
              <a:rPr lang="zh-CN" altLang="en-US" sz="3200" dirty="0">
                <a:solidFill>
                  <a:srgbClr val="CC3300"/>
                </a:solidFill>
                <a:effectLst>
                  <a:outerShdw blurRad="38100" dist="38100" dir="2700000" algn="tl">
                    <a:srgbClr val="000000"/>
                  </a:outerShdw>
                </a:effectLst>
              </a:rPr>
              <a:t>右单旋转 </a:t>
            </a:r>
            <a:r>
              <a:rPr lang="en-US" altLang="zh-CN" sz="3200" dirty="0">
                <a:solidFill>
                  <a:srgbClr val="CC3300"/>
                </a:solidFill>
                <a:effectLst>
                  <a:outerShdw blurRad="38100" dist="38100" dir="2700000" algn="tl">
                    <a:srgbClr val="000000"/>
                  </a:outerShdw>
                </a:effectLst>
              </a:rPr>
              <a:t>(</a:t>
            </a:r>
            <a:r>
              <a:rPr lang="en-US" altLang="zh-CN" sz="3200" dirty="0" err="1">
                <a:solidFill>
                  <a:srgbClr val="CC3300"/>
                </a:solidFill>
                <a:effectLst>
                  <a:outerShdw blurRad="38100" dist="38100" dir="2700000" algn="tl">
                    <a:srgbClr val="000000"/>
                  </a:outerShdw>
                </a:effectLst>
              </a:rPr>
              <a:t>RotateRight</a:t>
            </a:r>
            <a:r>
              <a:rPr lang="en-US" altLang="zh-CN" sz="3200" dirty="0">
                <a:solidFill>
                  <a:srgbClr val="CC3300"/>
                </a:solidFill>
                <a:effectLst>
                  <a:outerShdw blurRad="38100" dist="38100" dir="2700000" algn="tl">
                    <a:srgbClr val="000000"/>
                  </a:outerShdw>
                </a:effectLst>
              </a:rPr>
              <a:t> )</a:t>
            </a:r>
            <a:endParaRPr lang="en-US" altLang="zh-CN" dirty="0"/>
          </a:p>
        </p:txBody>
      </p:sp>
      <p:sp>
        <p:nvSpPr>
          <p:cNvPr id="77829" name="Line 5"/>
          <p:cNvSpPr>
            <a:spLocks noChangeShapeType="1"/>
          </p:cNvSpPr>
          <p:nvPr/>
        </p:nvSpPr>
        <p:spPr bwMode="auto">
          <a:xfrm>
            <a:off x="1447800" y="1905000"/>
            <a:ext cx="457200" cy="4572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30" name="Line 6"/>
          <p:cNvSpPr>
            <a:spLocks noChangeShapeType="1"/>
          </p:cNvSpPr>
          <p:nvPr/>
        </p:nvSpPr>
        <p:spPr bwMode="auto">
          <a:xfrm>
            <a:off x="1905000" y="1295400"/>
            <a:ext cx="457200" cy="4572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31" name="Line 7"/>
          <p:cNvSpPr>
            <a:spLocks noChangeShapeType="1"/>
          </p:cNvSpPr>
          <p:nvPr/>
        </p:nvSpPr>
        <p:spPr bwMode="auto">
          <a:xfrm flipH="1">
            <a:off x="1447800" y="1295400"/>
            <a:ext cx="381000" cy="3810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32" name="Rectangle 8"/>
          <p:cNvSpPr>
            <a:spLocks noChangeArrowheads="1"/>
          </p:cNvSpPr>
          <p:nvPr/>
        </p:nvSpPr>
        <p:spPr bwMode="auto">
          <a:xfrm>
            <a:off x="2209800" y="1676400"/>
            <a:ext cx="381000" cy="838200"/>
          </a:xfrm>
          <a:prstGeom prst="rect">
            <a:avLst/>
          </a:prstGeom>
          <a:solidFill>
            <a:schemeClr val="accent1"/>
          </a:solidFill>
          <a:ln w="28575">
            <a:solidFill>
              <a:srgbClr val="0080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1" i="1" u="none" strike="noStrike" kern="1200" cap="none" spc="0" normalizeH="0" baseline="0" noProof="0" dirty="0">
                <a:ln>
                  <a:noFill/>
                </a:ln>
                <a:solidFill>
                  <a:srgbClr val="808080"/>
                </a:solidFill>
                <a:effectLst/>
                <a:uLnTx/>
                <a:uFillTx/>
                <a:latin typeface="微软雅黑 Light" panose="020B0502040204020203" pitchFamily="34" charset="-122"/>
                <a:ea typeface="微软雅黑 Light" panose="020B0502040204020203" pitchFamily="34" charset="-122"/>
                <a:cs typeface="+mn-cs"/>
              </a:rPr>
              <a:t>h</a:t>
            </a:r>
          </a:p>
        </p:txBody>
      </p:sp>
      <p:sp>
        <p:nvSpPr>
          <p:cNvPr id="77833" name="Oval 9"/>
          <p:cNvSpPr>
            <a:spLocks noChangeArrowheads="1"/>
          </p:cNvSpPr>
          <p:nvPr/>
        </p:nvSpPr>
        <p:spPr bwMode="auto">
          <a:xfrm>
            <a:off x="1676400" y="1066800"/>
            <a:ext cx="381000" cy="381000"/>
          </a:xfrm>
          <a:prstGeom prst="ellipse">
            <a:avLst/>
          </a:prstGeom>
          <a:solidFill>
            <a:schemeClr val="accent1"/>
          </a:solidFill>
          <a:ln w="28575">
            <a:solidFill>
              <a:srgbClr val="008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34" name="Line 10"/>
          <p:cNvSpPr>
            <a:spLocks noChangeShapeType="1"/>
          </p:cNvSpPr>
          <p:nvPr/>
        </p:nvSpPr>
        <p:spPr bwMode="auto">
          <a:xfrm flipH="1">
            <a:off x="762000" y="1905000"/>
            <a:ext cx="381000" cy="3810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35" name="Oval 11"/>
          <p:cNvSpPr>
            <a:spLocks noChangeArrowheads="1"/>
          </p:cNvSpPr>
          <p:nvPr/>
        </p:nvSpPr>
        <p:spPr bwMode="auto">
          <a:xfrm>
            <a:off x="1143000" y="1600200"/>
            <a:ext cx="381000" cy="381000"/>
          </a:xfrm>
          <a:prstGeom prst="ellipse">
            <a:avLst/>
          </a:prstGeom>
          <a:solidFill>
            <a:schemeClr val="accent1"/>
          </a:solidFill>
          <a:ln w="28575">
            <a:solidFill>
              <a:srgbClr val="008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36" name="Rectangle 12"/>
          <p:cNvSpPr>
            <a:spLocks noChangeArrowheads="1"/>
          </p:cNvSpPr>
          <p:nvPr/>
        </p:nvSpPr>
        <p:spPr bwMode="auto">
          <a:xfrm>
            <a:off x="609600" y="2209800"/>
            <a:ext cx="381000" cy="838200"/>
          </a:xfrm>
          <a:prstGeom prst="rect">
            <a:avLst/>
          </a:prstGeom>
          <a:solidFill>
            <a:schemeClr val="accent1"/>
          </a:solidFill>
          <a:ln w="28575">
            <a:solidFill>
              <a:srgbClr val="0080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1" i="1" u="none" strike="noStrike" kern="1200" cap="none" spc="0" normalizeH="0" baseline="0" noProof="0" dirty="0">
                <a:ln>
                  <a:noFill/>
                </a:ln>
                <a:solidFill>
                  <a:srgbClr val="808080"/>
                </a:solidFill>
                <a:effectLst/>
                <a:uLnTx/>
                <a:uFillTx/>
                <a:latin typeface="微软雅黑 Light" panose="020B0502040204020203" pitchFamily="34" charset="-122"/>
                <a:ea typeface="微软雅黑 Light" panose="020B0502040204020203" pitchFamily="34" charset="-122"/>
                <a:cs typeface="+mn-cs"/>
              </a:rPr>
              <a:t>h</a:t>
            </a:r>
          </a:p>
        </p:txBody>
      </p:sp>
      <p:sp>
        <p:nvSpPr>
          <p:cNvPr id="77837" name="Rectangle 13"/>
          <p:cNvSpPr>
            <a:spLocks noChangeArrowheads="1"/>
          </p:cNvSpPr>
          <p:nvPr/>
        </p:nvSpPr>
        <p:spPr bwMode="auto">
          <a:xfrm>
            <a:off x="1600200" y="2209800"/>
            <a:ext cx="381000" cy="838200"/>
          </a:xfrm>
          <a:prstGeom prst="rect">
            <a:avLst/>
          </a:prstGeom>
          <a:solidFill>
            <a:schemeClr val="accent1"/>
          </a:solidFill>
          <a:ln w="28575">
            <a:solidFill>
              <a:srgbClr val="0080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1" i="1" u="none" strike="noStrike" kern="1200" cap="none" spc="0" normalizeH="0" baseline="0" noProof="0" dirty="0">
                <a:ln>
                  <a:noFill/>
                </a:ln>
                <a:solidFill>
                  <a:srgbClr val="808080"/>
                </a:solidFill>
                <a:effectLst/>
                <a:uLnTx/>
                <a:uFillTx/>
                <a:latin typeface="微软雅黑 Light" panose="020B0502040204020203" pitchFamily="34" charset="-122"/>
                <a:ea typeface="微软雅黑 Light" panose="020B0502040204020203" pitchFamily="34" charset="-122"/>
                <a:cs typeface="+mn-cs"/>
              </a:rPr>
              <a:t>h</a:t>
            </a:r>
          </a:p>
        </p:txBody>
      </p:sp>
      <p:sp>
        <p:nvSpPr>
          <p:cNvPr id="77838" name="Text Box 14"/>
          <p:cNvSpPr txBox="1">
            <a:spLocks noChangeArrowheads="1"/>
          </p:cNvSpPr>
          <p:nvPr/>
        </p:nvSpPr>
        <p:spPr bwMode="auto">
          <a:xfrm>
            <a:off x="1219200" y="715963"/>
            <a:ext cx="477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cs typeface="+mn-cs"/>
              </a:rPr>
              <a:t>A</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39" name="Text Box 15"/>
          <p:cNvSpPr txBox="1">
            <a:spLocks noChangeArrowheads="1"/>
          </p:cNvSpPr>
          <p:nvPr/>
        </p:nvSpPr>
        <p:spPr bwMode="auto">
          <a:xfrm>
            <a:off x="2341563" y="1143000"/>
            <a:ext cx="477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cs typeface="+mn-cs"/>
              </a:rPr>
              <a:t>C</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40" name="Text Box 16"/>
          <p:cNvSpPr txBox="1">
            <a:spLocks noChangeArrowheads="1"/>
          </p:cNvSpPr>
          <p:nvPr/>
        </p:nvSpPr>
        <p:spPr bwMode="auto">
          <a:xfrm>
            <a:off x="1752600" y="1676400"/>
            <a:ext cx="4058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cs typeface="+mn-cs"/>
              </a:rPr>
              <a:t>E</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41" name="Text Box 17"/>
          <p:cNvSpPr txBox="1">
            <a:spLocks noChangeArrowheads="1"/>
          </p:cNvSpPr>
          <p:nvPr/>
        </p:nvSpPr>
        <p:spPr bwMode="auto">
          <a:xfrm>
            <a:off x="762000" y="1238250"/>
            <a:ext cx="4267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cs typeface="+mn-cs"/>
              </a:rPr>
              <a:t>B</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42" name="Text Box 18"/>
          <p:cNvSpPr txBox="1">
            <a:spLocks noChangeArrowheads="1"/>
          </p:cNvSpPr>
          <p:nvPr/>
        </p:nvSpPr>
        <p:spPr bwMode="auto">
          <a:xfrm>
            <a:off x="284163" y="1706563"/>
            <a:ext cx="4828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cs typeface="+mn-cs"/>
              </a:rPr>
              <a:t>D</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43" name="Text Box 19"/>
          <p:cNvSpPr txBox="1">
            <a:spLocks noChangeArrowheads="1"/>
          </p:cNvSpPr>
          <p:nvPr/>
        </p:nvSpPr>
        <p:spPr bwMode="auto">
          <a:xfrm>
            <a:off x="1203325" y="3143250"/>
            <a:ext cx="74478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(a)                         (b)                       (c)</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44" name="Line 20"/>
          <p:cNvSpPr>
            <a:spLocks noChangeShapeType="1"/>
          </p:cNvSpPr>
          <p:nvPr/>
        </p:nvSpPr>
        <p:spPr bwMode="auto">
          <a:xfrm flipH="1">
            <a:off x="4191000" y="1371600"/>
            <a:ext cx="381000" cy="3810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45" name="Rectangle 21"/>
          <p:cNvSpPr>
            <a:spLocks noChangeArrowheads="1"/>
          </p:cNvSpPr>
          <p:nvPr/>
        </p:nvSpPr>
        <p:spPr bwMode="auto">
          <a:xfrm>
            <a:off x="5029200" y="1676400"/>
            <a:ext cx="381000" cy="838200"/>
          </a:xfrm>
          <a:prstGeom prst="rect">
            <a:avLst/>
          </a:prstGeom>
          <a:solidFill>
            <a:schemeClr val="accent1"/>
          </a:solidFill>
          <a:ln w="28575">
            <a:solidFill>
              <a:srgbClr val="0080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1" i="1" u="none" strike="noStrike" kern="1200" cap="none" spc="0" normalizeH="0" baseline="0" noProof="0" dirty="0">
                <a:ln>
                  <a:noFill/>
                </a:ln>
                <a:solidFill>
                  <a:srgbClr val="808080"/>
                </a:solidFill>
                <a:effectLst/>
                <a:uLnTx/>
                <a:uFillTx/>
                <a:latin typeface="微软雅黑 Light" panose="020B0502040204020203" pitchFamily="34" charset="-122"/>
                <a:ea typeface="微软雅黑 Light" panose="020B0502040204020203" pitchFamily="34" charset="-122"/>
                <a:cs typeface="+mn-cs"/>
              </a:rPr>
              <a:t>h</a:t>
            </a:r>
          </a:p>
        </p:txBody>
      </p:sp>
      <p:sp>
        <p:nvSpPr>
          <p:cNvPr id="77846" name="Line 22"/>
          <p:cNvSpPr>
            <a:spLocks noChangeShapeType="1"/>
          </p:cNvSpPr>
          <p:nvPr/>
        </p:nvSpPr>
        <p:spPr bwMode="auto">
          <a:xfrm>
            <a:off x="4267200" y="1905000"/>
            <a:ext cx="457200" cy="4572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47" name="Oval 23"/>
          <p:cNvSpPr>
            <a:spLocks noChangeArrowheads="1"/>
          </p:cNvSpPr>
          <p:nvPr/>
        </p:nvSpPr>
        <p:spPr bwMode="auto">
          <a:xfrm>
            <a:off x="3962400" y="1600200"/>
            <a:ext cx="381000" cy="381000"/>
          </a:xfrm>
          <a:prstGeom prst="ellipse">
            <a:avLst/>
          </a:prstGeom>
          <a:solidFill>
            <a:schemeClr val="accent1"/>
          </a:solidFill>
          <a:ln w="28575">
            <a:solidFill>
              <a:srgbClr val="008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48" name="Oval 24"/>
          <p:cNvSpPr>
            <a:spLocks noChangeArrowheads="1"/>
          </p:cNvSpPr>
          <p:nvPr/>
        </p:nvSpPr>
        <p:spPr bwMode="auto">
          <a:xfrm>
            <a:off x="4495800" y="1066800"/>
            <a:ext cx="381000" cy="381000"/>
          </a:xfrm>
          <a:prstGeom prst="ellipse">
            <a:avLst/>
          </a:prstGeom>
          <a:solidFill>
            <a:schemeClr val="accent1"/>
          </a:solidFill>
          <a:ln w="28575">
            <a:solidFill>
              <a:srgbClr val="008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49" name="Rectangle 25"/>
          <p:cNvSpPr>
            <a:spLocks noChangeArrowheads="1"/>
          </p:cNvSpPr>
          <p:nvPr/>
        </p:nvSpPr>
        <p:spPr bwMode="auto">
          <a:xfrm>
            <a:off x="3429000" y="2209800"/>
            <a:ext cx="381000" cy="1295400"/>
          </a:xfrm>
          <a:prstGeom prst="rect">
            <a:avLst/>
          </a:prstGeom>
          <a:solidFill>
            <a:schemeClr val="accent1"/>
          </a:solidFill>
          <a:ln w="28575">
            <a:solidFill>
              <a:srgbClr val="0080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60000"/>
              </a:lnSpc>
              <a:spcBef>
                <a:spcPct val="0"/>
              </a:spcBef>
              <a:spcAft>
                <a:spcPct val="0"/>
              </a:spcAft>
              <a:buClrTx/>
              <a:buSzTx/>
              <a:buFontTx/>
              <a:buNone/>
              <a:tabLst/>
              <a:defRPr/>
            </a:pPr>
            <a:r>
              <a:rPr kumimoji="0" lang="en-US" altLang="zh-CN" sz="3200" b="1" i="1" u="none" strike="noStrike" kern="1200" cap="none" spc="0" normalizeH="0" baseline="0" noProof="0" dirty="0">
                <a:ln>
                  <a:noFill/>
                </a:ln>
                <a:solidFill>
                  <a:srgbClr val="808080"/>
                </a:solidFill>
                <a:effectLst/>
                <a:uLnTx/>
                <a:uFillTx/>
                <a:latin typeface="微软雅黑 Light" panose="020B0502040204020203" pitchFamily="34" charset="-122"/>
                <a:ea typeface="微软雅黑 Light" panose="020B0502040204020203" pitchFamily="34" charset="-122"/>
                <a:cs typeface="+mn-cs"/>
              </a:rPr>
              <a:t>h</a:t>
            </a:r>
          </a:p>
          <a:p>
            <a:pPr marL="0" marR="0" lvl="0" indent="0" algn="ctr" defTabSz="914400" rtl="0" eaLnBrk="1" fontAlgn="base" latinLnBrk="0" hangingPunct="1">
              <a:lnSpc>
                <a:spcPct val="60000"/>
              </a:lnSpc>
              <a:spcBef>
                <a:spcPct val="0"/>
              </a:spcBef>
              <a:spcAft>
                <a:spcPct val="0"/>
              </a:spcAft>
              <a:buClrTx/>
              <a:buSzTx/>
              <a:buFontTx/>
              <a:buNone/>
              <a:tabLst/>
              <a:defRPr/>
            </a:pPr>
            <a:r>
              <a:rPr kumimoji="0" lang="en-US" altLang="zh-CN" sz="3200" b="1" i="1" u="none" strike="noStrike" kern="1200" cap="none" spc="0" normalizeH="0" baseline="0" noProof="0" dirty="0">
                <a:ln>
                  <a:noFill/>
                </a:ln>
                <a:solidFill>
                  <a:srgbClr val="808080"/>
                </a:solidFill>
                <a:effectLst/>
                <a:uLnTx/>
                <a:uFillTx/>
                <a:latin typeface="微软雅黑 Light" panose="020B0502040204020203" pitchFamily="34" charset="-122"/>
                <a:ea typeface="微软雅黑 Light" panose="020B0502040204020203" pitchFamily="34" charset="-122"/>
                <a:cs typeface="+mn-cs"/>
              </a:rPr>
              <a:t>+</a:t>
            </a:r>
          </a:p>
          <a:p>
            <a:pPr marL="0" marR="0" lvl="0" indent="0" algn="ctr" defTabSz="914400" rtl="0" eaLnBrk="1" fontAlgn="base" latinLnBrk="0" hangingPunct="1">
              <a:lnSpc>
                <a:spcPct val="6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808080"/>
                </a:solidFill>
                <a:effectLst/>
                <a:uLnTx/>
                <a:uFillTx/>
                <a:latin typeface="微软雅黑 Light" panose="020B0502040204020203" pitchFamily="34" charset="-122"/>
                <a:ea typeface="微软雅黑 Light" panose="020B0502040204020203" pitchFamily="34" charset="-122"/>
                <a:cs typeface="+mn-cs"/>
              </a:rPr>
              <a:t>1</a:t>
            </a:r>
            <a:endParaRPr kumimoji="0" lang="en-US" altLang="zh-CN" sz="3200" b="1" i="1" u="none" strike="noStrike" kern="1200" cap="none" spc="0" normalizeH="0" baseline="0" noProof="0" dirty="0">
              <a:ln>
                <a:noFill/>
              </a:ln>
              <a:solidFill>
                <a:srgbClr val="808080"/>
              </a:solidFill>
              <a:effectLst/>
              <a:uLnTx/>
              <a:uFillTx/>
              <a:latin typeface="微软雅黑 Light" panose="020B0502040204020203" pitchFamily="34" charset="-122"/>
              <a:ea typeface="微软雅黑 Light" panose="020B0502040204020203" pitchFamily="34" charset="-122"/>
              <a:cs typeface="+mn-cs"/>
            </a:endParaRPr>
          </a:p>
        </p:txBody>
      </p:sp>
      <p:sp>
        <p:nvSpPr>
          <p:cNvPr id="77850" name="Text Box 26"/>
          <p:cNvSpPr txBox="1">
            <a:spLocks noChangeArrowheads="1"/>
          </p:cNvSpPr>
          <p:nvPr/>
        </p:nvSpPr>
        <p:spPr bwMode="auto">
          <a:xfrm>
            <a:off x="3581400" y="1219200"/>
            <a:ext cx="4267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cs typeface="+mn-cs"/>
              </a:rPr>
              <a:t>B</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51" name="Text Box 27"/>
          <p:cNvSpPr txBox="1">
            <a:spLocks noChangeArrowheads="1"/>
          </p:cNvSpPr>
          <p:nvPr/>
        </p:nvSpPr>
        <p:spPr bwMode="auto">
          <a:xfrm>
            <a:off x="4094163" y="685800"/>
            <a:ext cx="477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cs typeface="+mn-cs"/>
              </a:rPr>
              <a:t>A</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52" name="Text Box 28"/>
          <p:cNvSpPr txBox="1">
            <a:spLocks noChangeArrowheads="1"/>
          </p:cNvSpPr>
          <p:nvPr/>
        </p:nvSpPr>
        <p:spPr bwMode="auto">
          <a:xfrm>
            <a:off x="5160963" y="1143000"/>
            <a:ext cx="477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cs typeface="+mn-cs"/>
              </a:rPr>
              <a:t>C</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53" name="Text Box 29"/>
          <p:cNvSpPr txBox="1">
            <a:spLocks noChangeArrowheads="1"/>
          </p:cNvSpPr>
          <p:nvPr/>
        </p:nvSpPr>
        <p:spPr bwMode="auto">
          <a:xfrm>
            <a:off x="4495800" y="1676400"/>
            <a:ext cx="4058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cs typeface="+mn-cs"/>
              </a:rPr>
              <a:t>E</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54" name="Text Box 30"/>
          <p:cNvSpPr txBox="1">
            <a:spLocks noChangeArrowheads="1"/>
          </p:cNvSpPr>
          <p:nvPr/>
        </p:nvSpPr>
        <p:spPr bwMode="auto">
          <a:xfrm>
            <a:off x="3048000" y="1706563"/>
            <a:ext cx="4828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cs typeface="+mn-cs"/>
              </a:rPr>
              <a:t>D</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55" name="Line 31"/>
          <p:cNvSpPr>
            <a:spLocks noChangeShapeType="1"/>
          </p:cNvSpPr>
          <p:nvPr/>
        </p:nvSpPr>
        <p:spPr bwMode="auto">
          <a:xfrm>
            <a:off x="7239000" y="1295400"/>
            <a:ext cx="457200" cy="4572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56" name="Line 32"/>
          <p:cNvSpPr>
            <a:spLocks noChangeShapeType="1"/>
          </p:cNvSpPr>
          <p:nvPr/>
        </p:nvSpPr>
        <p:spPr bwMode="auto">
          <a:xfrm flipH="1">
            <a:off x="6705600" y="1295400"/>
            <a:ext cx="457200" cy="4572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57" name="Oval 33"/>
          <p:cNvSpPr>
            <a:spLocks noChangeArrowheads="1"/>
          </p:cNvSpPr>
          <p:nvPr/>
        </p:nvSpPr>
        <p:spPr bwMode="auto">
          <a:xfrm>
            <a:off x="7543800" y="1600200"/>
            <a:ext cx="381000" cy="381000"/>
          </a:xfrm>
          <a:prstGeom prst="ellipse">
            <a:avLst/>
          </a:prstGeom>
          <a:solidFill>
            <a:schemeClr val="accent1"/>
          </a:solidFill>
          <a:ln w="28575">
            <a:solidFill>
              <a:srgbClr val="008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58" name="Oval 34"/>
          <p:cNvSpPr>
            <a:spLocks noChangeArrowheads="1"/>
          </p:cNvSpPr>
          <p:nvPr/>
        </p:nvSpPr>
        <p:spPr bwMode="auto">
          <a:xfrm>
            <a:off x="7010400" y="1066800"/>
            <a:ext cx="381000" cy="381000"/>
          </a:xfrm>
          <a:prstGeom prst="ellipse">
            <a:avLst/>
          </a:prstGeom>
          <a:solidFill>
            <a:schemeClr val="accent1"/>
          </a:solidFill>
          <a:ln w="28575">
            <a:solidFill>
              <a:srgbClr val="008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59" name="Line 35"/>
          <p:cNvSpPr>
            <a:spLocks noChangeShapeType="1"/>
          </p:cNvSpPr>
          <p:nvPr/>
        </p:nvSpPr>
        <p:spPr bwMode="auto">
          <a:xfrm flipH="1">
            <a:off x="7239000" y="1905000"/>
            <a:ext cx="381000" cy="3810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60" name="Rectangle 36"/>
          <p:cNvSpPr>
            <a:spLocks noChangeArrowheads="1"/>
          </p:cNvSpPr>
          <p:nvPr/>
        </p:nvSpPr>
        <p:spPr bwMode="auto">
          <a:xfrm>
            <a:off x="7162800" y="2209800"/>
            <a:ext cx="381000" cy="838200"/>
          </a:xfrm>
          <a:prstGeom prst="rect">
            <a:avLst/>
          </a:prstGeom>
          <a:solidFill>
            <a:schemeClr val="accent1"/>
          </a:solidFill>
          <a:ln w="28575">
            <a:solidFill>
              <a:srgbClr val="0080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1" i="1" u="none" strike="noStrike" kern="1200" cap="none" spc="0" normalizeH="0" baseline="0" noProof="0" dirty="0">
                <a:ln>
                  <a:noFill/>
                </a:ln>
                <a:solidFill>
                  <a:srgbClr val="808080"/>
                </a:solidFill>
                <a:effectLst/>
                <a:uLnTx/>
                <a:uFillTx/>
                <a:latin typeface="微软雅黑 Light" panose="020B0502040204020203" pitchFamily="34" charset="-122"/>
                <a:ea typeface="微软雅黑 Light" panose="020B0502040204020203" pitchFamily="34" charset="-122"/>
                <a:cs typeface="+mn-cs"/>
              </a:rPr>
              <a:t>h</a:t>
            </a:r>
          </a:p>
        </p:txBody>
      </p:sp>
      <p:sp>
        <p:nvSpPr>
          <p:cNvPr id="77861" name="Line 37"/>
          <p:cNvSpPr>
            <a:spLocks noChangeShapeType="1"/>
          </p:cNvSpPr>
          <p:nvPr/>
        </p:nvSpPr>
        <p:spPr bwMode="auto">
          <a:xfrm>
            <a:off x="7848600" y="1905000"/>
            <a:ext cx="457200" cy="4572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62" name="Rectangle 38"/>
          <p:cNvSpPr>
            <a:spLocks noChangeArrowheads="1"/>
          </p:cNvSpPr>
          <p:nvPr/>
        </p:nvSpPr>
        <p:spPr bwMode="auto">
          <a:xfrm>
            <a:off x="8077200" y="2209800"/>
            <a:ext cx="381000" cy="838200"/>
          </a:xfrm>
          <a:prstGeom prst="rect">
            <a:avLst/>
          </a:prstGeom>
          <a:solidFill>
            <a:schemeClr val="accent1"/>
          </a:solidFill>
          <a:ln w="28575">
            <a:solidFill>
              <a:srgbClr val="0080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1" i="1" u="none" strike="noStrike" kern="1200" cap="none" spc="0" normalizeH="0" baseline="0" noProof="0" dirty="0">
                <a:ln>
                  <a:noFill/>
                </a:ln>
                <a:solidFill>
                  <a:srgbClr val="808080"/>
                </a:solidFill>
                <a:effectLst/>
                <a:uLnTx/>
                <a:uFillTx/>
                <a:latin typeface="微软雅黑 Light" panose="020B0502040204020203" pitchFamily="34" charset="-122"/>
                <a:ea typeface="微软雅黑 Light" panose="020B0502040204020203" pitchFamily="34" charset="-122"/>
                <a:cs typeface="+mn-cs"/>
              </a:rPr>
              <a:t>h</a:t>
            </a:r>
          </a:p>
        </p:txBody>
      </p:sp>
      <p:sp>
        <p:nvSpPr>
          <p:cNvPr id="77863" name="Rectangle 39"/>
          <p:cNvSpPr>
            <a:spLocks noChangeArrowheads="1"/>
          </p:cNvSpPr>
          <p:nvPr/>
        </p:nvSpPr>
        <p:spPr bwMode="auto">
          <a:xfrm>
            <a:off x="6477000" y="1752600"/>
            <a:ext cx="381000" cy="1295400"/>
          </a:xfrm>
          <a:prstGeom prst="rect">
            <a:avLst/>
          </a:prstGeom>
          <a:solidFill>
            <a:schemeClr val="accent1"/>
          </a:solidFill>
          <a:ln w="28575">
            <a:solidFill>
              <a:srgbClr val="0080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60000"/>
              </a:lnSpc>
              <a:spcBef>
                <a:spcPct val="0"/>
              </a:spcBef>
              <a:spcAft>
                <a:spcPct val="0"/>
              </a:spcAft>
              <a:buClrTx/>
              <a:buSzTx/>
              <a:buFontTx/>
              <a:buNone/>
              <a:tabLst/>
              <a:defRPr/>
            </a:pPr>
            <a:r>
              <a:rPr kumimoji="0" lang="en-US" altLang="zh-CN" sz="3200" b="1" i="1" u="none" strike="noStrike" kern="1200" cap="none" spc="0" normalizeH="0" baseline="0" noProof="0" dirty="0">
                <a:ln>
                  <a:noFill/>
                </a:ln>
                <a:solidFill>
                  <a:srgbClr val="808080"/>
                </a:solidFill>
                <a:effectLst/>
                <a:uLnTx/>
                <a:uFillTx/>
                <a:latin typeface="微软雅黑 Light" panose="020B0502040204020203" pitchFamily="34" charset="-122"/>
                <a:ea typeface="微软雅黑 Light" panose="020B0502040204020203" pitchFamily="34" charset="-122"/>
                <a:cs typeface="+mn-cs"/>
              </a:rPr>
              <a:t>h</a:t>
            </a:r>
          </a:p>
          <a:p>
            <a:pPr marL="0" marR="0" lvl="0" indent="0" algn="ctr" defTabSz="914400" rtl="0" eaLnBrk="1" fontAlgn="base" latinLnBrk="0" hangingPunct="1">
              <a:lnSpc>
                <a:spcPct val="60000"/>
              </a:lnSpc>
              <a:spcBef>
                <a:spcPct val="0"/>
              </a:spcBef>
              <a:spcAft>
                <a:spcPct val="0"/>
              </a:spcAft>
              <a:buClrTx/>
              <a:buSzTx/>
              <a:buFontTx/>
              <a:buNone/>
              <a:tabLst/>
              <a:defRPr/>
            </a:pPr>
            <a:r>
              <a:rPr kumimoji="0" lang="en-US" altLang="zh-CN" sz="3200" b="1" i="1" u="none" strike="noStrike" kern="1200" cap="none" spc="0" normalizeH="0" baseline="0" noProof="0" dirty="0">
                <a:ln>
                  <a:noFill/>
                </a:ln>
                <a:solidFill>
                  <a:srgbClr val="808080"/>
                </a:solidFill>
                <a:effectLst/>
                <a:uLnTx/>
                <a:uFillTx/>
                <a:latin typeface="微软雅黑 Light" panose="020B0502040204020203" pitchFamily="34" charset="-122"/>
                <a:ea typeface="微软雅黑 Light" panose="020B0502040204020203" pitchFamily="34" charset="-122"/>
                <a:cs typeface="+mn-cs"/>
              </a:rPr>
              <a:t>+</a:t>
            </a:r>
          </a:p>
          <a:p>
            <a:pPr marL="0" marR="0" lvl="0" indent="0" algn="ctr" defTabSz="914400" rtl="0" eaLnBrk="1" fontAlgn="base" latinLnBrk="0" hangingPunct="1">
              <a:lnSpc>
                <a:spcPct val="6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808080"/>
                </a:solidFill>
                <a:effectLst/>
                <a:uLnTx/>
                <a:uFillTx/>
                <a:latin typeface="微软雅黑 Light" panose="020B0502040204020203" pitchFamily="34" charset="-122"/>
                <a:ea typeface="微软雅黑 Light" panose="020B0502040204020203" pitchFamily="34" charset="-122"/>
                <a:cs typeface="+mn-cs"/>
              </a:rPr>
              <a:t>1</a:t>
            </a:r>
            <a:endParaRPr kumimoji="0" lang="en-US" altLang="zh-CN" sz="3200" b="1" i="1" u="none" strike="noStrike" kern="1200" cap="none" spc="0" normalizeH="0" baseline="0" noProof="0" dirty="0">
              <a:ln>
                <a:noFill/>
              </a:ln>
              <a:solidFill>
                <a:srgbClr val="808080"/>
              </a:solidFill>
              <a:effectLst/>
              <a:uLnTx/>
              <a:uFillTx/>
              <a:latin typeface="微软雅黑 Light" panose="020B0502040204020203" pitchFamily="34" charset="-122"/>
              <a:ea typeface="微软雅黑 Light" panose="020B0502040204020203" pitchFamily="34" charset="-122"/>
              <a:cs typeface="+mn-cs"/>
            </a:endParaRPr>
          </a:p>
        </p:txBody>
      </p:sp>
      <p:sp>
        <p:nvSpPr>
          <p:cNvPr id="77864" name="Text Box 40"/>
          <p:cNvSpPr txBox="1">
            <a:spLocks noChangeArrowheads="1"/>
          </p:cNvSpPr>
          <p:nvPr/>
        </p:nvSpPr>
        <p:spPr bwMode="auto">
          <a:xfrm>
            <a:off x="8285163" y="1676400"/>
            <a:ext cx="477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cs typeface="+mn-cs"/>
              </a:rPr>
              <a:t>C</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65" name="Text Box 41"/>
          <p:cNvSpPr txBox="1">
            <a:spLocks noChangeArrowheads="1"/>
          </p:cNvSpPr>
          <p:nvPr/>
        </p:nvSpPr>
        <p:spPr bwMode="auto">
          <a:xfrm>
            <a:off x="7010400" y="1676400"/>
            <a:ext cx="4058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cs typeface="+mn-cs"/>
              </a:rPr>
              <a:t>E</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66" name="Text Box 42"/>
          <p:cNvSpPr txBox="1">
            <a:spLocks noChangeArrowheads="1"/>
          </p:cNvSpPr>
          <p:nvPr/>
        </p:nvSpPr>
        <p:spPr bwMode="auto">
          <a:xfrm>
            <a:off x="7904163" y="1249363"/>
            <a:ext cx="477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cs typeface="+mn-cs"/>
              </a:rPr>
              <a:t>A</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67" name="Text Box 43"/>
          <p:cNvSpPr txBox="1">
            <a:spLocks noChangeArrowheads="1"/>
          </p:cNvSpPr>
          <p:nvPr/>
        </p:nvSpPr>
        <p:spPr bwMode="auto">
          <a:xfrm>
            <a:off x="7392988" y="762000"/>
            <a:ext cx="4267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cs typeface="+mn-cs"/>
              </a:rPr>
              <a:t>B</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7868" name="Text Box 44"/>
          <p:cNvSpPr txBox="1">
            <a:spLocks noChangeArrowheads="1"/>
          </p:cNvSpPr>
          <p:nvPr/>
        </p:nvSpPr>
        <p:spPr bwMode="auto">
          <a:xfrm>
            <a:off x="6172200" y="1219200"/>
            <a:ext cx="4828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3399"/>
                </a:solidFill>
                <a:effectLst/>
                <a:uLnTx/>
                <a:uFillTx/>
                <a:latin typeface="微软雅黑 Light" panose="020B0502040204020203" pitchFamily="34" charset="-122"/>
                <a:ea typeface="微软雅黑 Light" panose="020B0502040204020203" pitchFamily="34" charset="-122"/>
                <a:cs typeface="+mn-cs"/>
              </a:rPr>
              <a:t>D</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70381" name="Rectangle 45"/>
          <p:cNvSpPr>
            <a:spLocks noGrp="1" noChangeArrowheads="1"/>
          </p:cNvSpPr>
          <p:nvPr>
            <p:ph type="body" idx="1"/>
          </p:nvPr>
        </p:nvSpPr>
        <p:spPr>
          <a:xfrm>
            <a:off x="76200" y="3733800"/>
            <a:ext cx="8915400" cy="2743200"/>
          </a:xfrm>
        </p:spPr>
        <p:txBody>
          <a:bodyPr lIns="92075" tIns="46038" rIns="92075" bIns="46038"/>
          <a:lstStyle/>
          <a:p>
            <a:pPr eaLnBrk="1" hangingPunct="1">
              <a:spcBef>
                <a:spcPct val="0"/>
              </a:spcBef>
              <a:defRPr/>
            </a:pPr>
            <a:r>
              <a:rPr lang="zh-CN" altLang="en-US" sz="2800" b="1" dirty="0">
                <a:effectLst>
                  <a:outerShdw blurRad="38100" dist="38100" dir="2700000" algn="tl">
                    <a:srgbClr val="FFFFFF"/>
                  </a:outerShdw>
                </a:effectLst>
              </a:rPr>
              <a:t>在左子树</a:t>
            </a:r>
            <a:r>
              <a:rPr lang="en-US" altLang="zh-CN" sz="2800" b="1" dirty="0">
                <a:effectLst>
                  <a:outerShdw blurRad="38100" dist="38100" dir="2700000" algn="tl">
                    <a:srgbClr val="FFFFFF"/>
                  </a:outerShdw>
                </a:effectLst>
              </a:rPr>
              <a:t>D</a:t>
            </a:r>
            <a:r>
              <a:rPr lang="zh-CN" altLang="en-US" sz="2800" b="1" dirty="0">
                <a:effectLst>
                  <a:outerShdw blurRad="38100" dist="38100" dir="2700000" algn="tl">
                    <a:srgbClr val="FFFFFF"/>
                  </a:outerShdw>
                </a:effectLst>
              </a:rPr>
              <a:t>上插入新结点使其高度增</a:t>
            </a:r>
            <a:r>
              <a:rPr lang="en-US" altLang="zh-CN" sz="2800" b="1" dirty="0">
                <a:effectLst>
                  <a:outerShdw blurRad="38100" dist="38100" dir="2700000" algn="tl">
                    <a:srgbClr val="FFFFFF"/>
                  </a:outerShdw>
                </a:effectLst>
              </a:rPr>
              <a:t>1</a:t>
            </a:r>
            <a:r>
              <a:rPr lang="zh-CN" altLang="en-US" sz="2800" b="1" dirty="0">
                <a:effectLst>
                  <a:outerShdw blurRad="38100" dist="38100" dir="2700000" algn="tl">
                    <a:srgbClr val="FFFFFF"/>
                  </a:outerShdw>
                </a:effectLst>
              </a:rPr>
              <a:t>，导致结点</a:t>
            </a:r>
            <a:r>
              <a:rPr lang="en-US" altLang="zh-CN" sz="2800" b="1" dirty="0">
                <a:effectLst>
                  <a:outerShdw blurRad="38100" dist="38100" dir="2700000" algn="tl">
                    <a:srgbClr val="FFFFFF"/>
                  </a:outerShdw>
                </a:effectLst>
              </a:rPr>
              <a:t>A</a:t>
            </a:r>
            <a:r>
              <a:rPr lang="zh-CN" altLang="en-US" sz="2800" b="1" dirty="0">
                <a:effectLst>
                  <a:outerShdw blurRad="38100" dist="38100" dir="2700000" algn="tl">
                    <a:srgbClr val="FFFFFF"/>
                  </a:outerShdw>
                </a:effectLst>
              </a:rPr>
              <a:t>的平衡因子增到 </a:t>
            </a:r>
            <a:r>
              <a:rPr lang="en-US" altLang="zh-CN" sz="2800" b="1" dirty="0">
                <a:effectLst>
                  <a:outerShdw blurRad="38100" dist="38100" dir="2700000" algn="tl">
                    <a:srgbClr val="FFFFFF"/>
                  </a:outerShdw>
                </a:effectLst>
              </a:rPr>
              <a:t>+2</a:t>
            </a:r>
            <a:r>
              <a:rPr lang="zh-CN" altLang="en-US" sz="2800" b="1" dirty="0">
                <a:effectLst>
                  <a:outerShdw blurRad="38100" dist="38100" dir="2700000" algn="tl">
                    <a:srgbClr val="FFFFFF"/>
                  </a:outerShdw>
                </a:effectLst>
              </a:rPr>
              <a:t>，造成了不平衡。</a:t>
            </a:r>
          </a:p>
          <a:p>
            <a:pPr eaLnBrk="1" hangingPunct="1">
              <a:spcBef>
                <a:spcPct val="0"/>
              </a:spcBef>
              <a:defRPr/>
            </a:pPr>
            <a:r>
              <a:rPr lang="zh-CN" altLang="en-US" sz="2800" b="1" dirty="0">
                <a:effectLst>
                  <a:outerShdw blurRad="38100" dist="38100" dir="2700000" algn="tl">
                    <a:srgbClr val="FFFFFF"/>
                  </a:outerShdw>
                </a:effectLst>
              </a:rPr>
              <a:t>为使树恢复平衡，从</a:t>
            </a:r>
            <a:r>
              <a:rPr lang="en-US" altLang="zh-CN" sz="2800" b="1" dirty="0">
                <a:effectLst>
                  <a:outerShdw blurRad="38100" dist="38100" dir="2700000" algn="tl">
                    <a:srgbClr val="FFFFFF"/>
                  </a:outerShdw>
                </a:effectLst>
              </a:rPr>
              <a:t>A</a:t>
            </a:r>
            <a:r>
              <a:rPr lang="zh-CN" altLang="en-US" sz="2800" b="1" dirty="0">
                <a:effectLst>
                  <a:outerShdw blurRad="38100" dist="38100" dir="2700000" algn="tl">
                    <a:srgbClr val="FFFFFF"/>
                  </a:outerShdw>
                </a:effectLst>
              </a:rPr>
              <a:t>沿插入路径连续取</a:t>
            </a:r>
            <a:r>
              <a:rPr lang="en-US" altLang="zh-CN" sz="2800" b="1" dirty="0">
                <a:effectLst>
                  <a:outerShdw blurRad="38100" dist="38100" dir="2700000" algn="tl">
                    <a:srgbClr val="FFFFFF"/>
                  </a:outerShdw>
                </a:effectLst>
              </a:rPr>
              <a:t>3</a:t>
            </a:r>
            <a:r>
              <a:rPr lang="zh-CN" altLang="en-US" sz="2800" b="1" dirty="0">
                <a:effectLst>
                  <a:outerShdw blurRad="38100" dist="38100" dir="2700000" algn="tl">
                    <a:srgbClr val="FFFFFF"/>
                  </a:outerShdw>
                </a:effectLst>
              </a:rPr>
              <a:t>个结点</a:t>
            </a:r>
            <a:r>
              <a:rPr lang="en-US" altLang="zh-CN" sz="2800" b="1" dirty="0">
                <a:effectLst>
                  <a:outerShdw blurRad="38100" dist="38100" dir="2700000" algn="tl">
                    <a:srgbClr val="FFFFFF"/>
                  </a:outerShdw>
                </a:effectLst>
              </a:rPr>
              <a:t>A</a:t>
            </a:r>
            <a:r>
              <a:rPr lang="zh-CN" altLang="en-US" sz="2800" b="1" dirty="0">
                <a:effectLst>
                  <a:outerShdw blurRad="38100" dist="38100" dir="2700000" algn="tl">
                    <a:srgbClr val="FFFFFF"/>
                  </a:outerShdw>
                </a:effectLst>
              </a:rPr>
              <a:t>、</a:t>
            </a:r>
            <a:r>
              <a:rPr lang="en-US" altLang="zh-CN" sz="2800" b="1" dirty="0">
                <a:effectLst>
                  <a:outerShdw blurRad="38100" dist="38100" dir="2700000" algn="tl">
                    <a:srgbClr val="FFFFFF"/>
                  </a:outerShdw>
                </a:effectLst>
              </a:rPr>
              <a:t>B</a:t>
            </a:r>
            <a:r>
              <a:rPr lang="zh-CN" altLang="en-US" sz="2800" b="1" dirty="0">
                <a:effectLst>
                  <a:outerShdw blurRad="38100" dist="38100" dir="2700000" algn="tl">
                    <a:srgbClr val="FFFFFF"/>
                  </a:outerShdw>
                </a:effectLst>
              </a:rPr>
              <a:t>和</a:t>
            </a:r>
            <a:r>
              <a:rPr lang="en-US" altLang="zh-CN" sz="2800" b="1" dirty="0">
                <a:effectLst>
                  <a:outerShdw blurRad="38100" dist="38100" dir="2700000" algn="tl">
                    <a:srgbClr val="FFFFFF"/>
                  </a:outerShdw>
                </a:effectLst>
              </a:rPr>
              <a:t>D</a:t>
            </a:r>
            <a:r>
              <a:rPr lang="zh-CN" altLang="en-US" sz="2800" b="1" dirty="0">
                <a:effectLst>
                  <a:outerShdw blurRad="38100" dist="38100" dir="2700000" algn="tl">
                    <a:srgbClr val="FFFFFF"/>
                  </a:outerShdw>
                </a:effectLst>
              </a:rPr>
              <a:t>，它们处于一条方向为“</a:t>
            </a:r>
            <a:r>
              <a:rPr lang="en-US" altLang="zh-CN" sz="2800" b="1" dirty="0">
                <a:solidFill>
                  <a:srgbClr val="CC3300"/>
                </a:solidFill>
                <a:effectLst>
                  <a:outerShdw blurRad="38100" dist="38100" dir="2700000" algn="tl">
                    <a:srgbClr val="000000"/>
                  </a:outerShdw>
                </a:effectLst>
                <a:sym typeface="Algerian" pitchFamily="82" charset="0"/>
              </a:rPr>
              <a:t>/</a:t>
            </a:r>
            <a:r>
              <a:rPr lang="en-US" altLang="zh-CN" sz="2800" b="1" dirty="0">
                <a:effectLst>
                  <a:outerShdw blurRad="38100" dist="38100" dir="2700000" algn="tl">
                    <a:srgbClr val="FFFFFF"/>
                  </a:outerShdw>
                </a:effectLst>
              </a:rPr>
              <a:t>”</a:t>
            </a:r>
            <a:r>
              <a:rPr lang="zh-CN" altLang="en-US" sz="2800" b="1" dirty="0">
                <a:effectLst>
                  <a:outerShdw blurRad="38100" dist="38100" dir="2700000" algn="tl">
                    <a:srgbClr val="FFFFFF"/>
                  </a:outerShdw>
                </a:effectLst>
              </a:rPr>
              <a:t>的直线上，需要做右单旋转。</a:t>
            </a:r>
          </a:p>
          <a:p>
            <a:pPr eaLnBrk="1" hangingPunct="1">
              <a:spcBef>
                <a:spcPct val="0"/>
              </a:spcBef>
              <a:defRPr/>
            </a:pPr>
            <a:r>
              <a:rPr lang="zh-CN" altLang="en-US" sz="2800" b="1" dirty="0">
                <a:effectLst>
                  <a:outerShdw blurRad="38100" dist="38100" dir="2700000" algn="tl">
                    <a:srgbClr val="FFFFFF"/>
                  </a:outerShdw>
                </a:effectLst>
              </a:rPr>
              <a:t>以结点</a:t>
            </a:r>
            <a:r>
              <a:rPr lang="en-US" altLang="zh-CN" sz="2800" b="1" dirty="0">
                <a:effectLst>
                  <a:outerShdw blurRad="38100" dist="38100" dir="2700000" algn="tl">
                    <a:srgbClr val="FFFFFF"/>
                  </a:outerShdw>
                </a:effectLst>
              </a:rPr>
              <a:t>B</a:t>
            </a:r>
            <a:r>
              <a:rPr lang="zh-CN" altLang="en-US" sz="2800" b="1" dirty="0">
                <a:effectLst>
                  <a:outerShdw blurRad="38100" dist="38100" dir="2700000" algn="tl">
                    <a:srgbClr val="FFFFFF"/>
                  </a:outerShdw>
                </a:effectLst>
              </a:rPr>
              <a:t>为旋转轴，将结点</a:t>
            </a:r>
            <a:r>
              <a:rPr lang="en-US" altLang="zh-CN" sz="2800" b="1" dirty="0">
                <a:effectLst>
                  <a:outerShdw blurRad="38100" dist="38100" dir="2700000" algn="tl">
                    <a:srgbClr val="FFFFFF"/>
                  </a:outerShdw>
                </a:effectLst>
              </a:rPr>
              <a:t>A</a:t>
            </a:r>
            <a:r>
              <a:rPr lang="zh-CN" altLang="en-US" sz="2800" b="1" dirty="0">
                <a:effectLst>
                  <a:outerShdw blurRad="38100" dist="38100" dir="2700000" algn="tl">
                    <a:srgbClr val="FFFFFF"/>
                  </a:outerShdw>
                </a:effectLst>
              </a:rPr>
              <a:t>顺时针旋转。</a:t>
            </a:r>
          </a:p>
        </p:txBody>
      </p:sp>
      <p:sp>
        <p:nvSpPr>
          <p:cNvPr id="77870" name="Rectangle 46"/>
          <p:cNvSpPr>
            <a:spLocks noChangeArrowheads="1"/>
          </p:cNvSpPr>
          <p:nvPr/>
        </p:nvSpPr>
        <p:spPr bwMode="auto">
          <a:xfrm>
            <a:off x="4343400" y="2209800"/>
            <a:ext cx="381000" cy="838200"/>
          </a:xfrm>
          <a:prstGeom prst="rect">
            <a:avLst/>
          </a:prstGeom>
          <a:solidFill>
            <a:schemeClr val="accent1"/>
          </a:solidFill>
          <a:ln w="28575">
            <a:solidFill>
              <a:srgbClr val="0080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1" i="1" u="none" strike="noStrike" kern="1200" cap="none" spc="0" normalizeH="0" baseline="0" noProof="0" dirty="0">
                <a:ln>
                  <a:noFill/>
                </a:ln>
                <a:solidFill>
                  <a:srgbClr val="808080"/>
                </a:solidFill>
                <a:effectLst/>
                <a:uLnTx/>
                <a:uFillTx/>
                <a:latin typeface="微软雅黑 Light" panose="020B0502040204020203" pitchFamily="34" charset="-122"/>
                <a:ea typeface="微软雅黑 Light" panose="020B0502040204020203" pitchFamily="34" charset="-122"/>
                <a:cs typeface="+mn-cs"/>
              </a:rPr>
              <a:t>h</a:t>
            </a:r>
          </a:p>
        </p:txBody>
      </p:sp>
      <p:sp>
        <p:nvSpPr>
          <p:cNvPr id="270383" name="Text Box 47"/>
          <p:cNvSpPr txBox="1">
            <a:spLocks noChangeArrowheads="1"/>
          </p:cNvSpPr>
          <p:nvPr/>
        </p:nvSpPr>
        <p:spPr bwMode="auto">
          <a:xfrm>
            <a:off x="7604125" y="1184275"/>
            <a:ext cx="356188" cy="461665"/>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0</a:t>
            </a:r>
          </a:p>
        </p:txBody>
      </p:sp>
      <p:sp>
        <p:nvSpPr>
          <p:cNvPr id="270384" name="Text Box 48"/>
          <p:cNvSpPr txBox="1">
            <a:spLocks noChangeArrowheads="1"/>
          </p:cNvSpPr>
          <p:nvPr/>
        </p:nvSpPr>
        <p:spPr bwMode="auto">
          <a:xfrm>
            <a:off x="6994525" y="574675"/>
            <a:ext cx="356188" cy="461665"/>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0</a:t>
            </a:r>
          </a:p>
        </p:txBody>
      </p:sp>
      <p:sp>
        <p:nvSpPr>
          <p:cNvPr id="270385" name="Text Box 49"/>
          <p:cNvSpPr txBox="1">
            <a:spLocks noChangeArrowheads="1"/>
          </p:cNvSpPr>
          <p:nvPr/>
        </p:nvSpPr>
        <p:spPr bwMode="auto">
          <a:xfrm>
            <a:off x="1203325" y="1184275"/>
            <a:ext cx="356188" cy="461665"/>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0</a:t>
            </a:r>
          </a:p>
        </p:txBody>
      </p:sp>
      <p:sp>
        <p:nvSpPr>
          <p:cNvPr id="270386" name="Text Box 50"/>
          <p:cNvSpPr txBox="1">
            <a:spLocks noChangeArrowheads="1"/>
          </p:cNvSpPr>
          <p:nvPr/>
        </p:nvSpPr>
        <p:spPr bwMode="auto">
          <a:xfrm>
            <a:off x="1660525" y="650875"/>
            <a:ext cx="303288" cy="461665"/>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微软雅黑 Light" panose="020B0502040204020203" pitchFamily="34" charset="-122"/>
                <a:ea typeface="微软雅黑 Light" panose="020B0502040204020203" pitchFamily="34" charset="-122"/>
                <a:cs typeface="+mn-cs"/>
              </a:rPr>
              <a:t>1</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70387" name="Text Box 51"/>
          <p:cNvSpPr txBox="1">
            <a:spLocks noChangeArrowheads="1"/>
          </p:cNvSpPr>
          <p:nvPr/>
        </p:nvSpPr>
        <p:spPr bwMode="auto">
          <a:xfrm>
            <a:off x="3962400" y="1184275"/>
            <a:ext cx="303288" cy="461665"/>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1</a:t>
            </a:r>
          </a:p>
        </p:txBody>
      </p:sp>
      <p:sp>
        <p:nvSpPr>
          <p:cNvPr id="270388" name="Text Box 52"/>
          <p:cNvSpPr txBox="1">
            <a:spLocks noChangeArrowheads="1"/>
          </p:cNvSpPr>
          <p:nvPr/>
        </p:nvSpPr>
        <p:spPr bwMode="auto">
          <a:xfrm>
            <a:off x="4556125" y="685800"/>
            <a:ext cx="356188" cy="461665"/>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微软雅黑 Light" panose="020B0502040204020203" pitchFamily="34" charset="-122"/>
                <a:ea typeface="微软雅黑 Light" panose="020B0502040204020203" pitchFamily="34" charset="-122"/>
                <a:cs typeface="+mn-cs"/>
              </a:rPr>
              <a:t>2</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871903713"/>
      </p:ext>
    </p:extLst>
  </p:cSld>
  <p:clrMapOvr>
    <a:masterClrMapping/>
  </p:clrMapOvr>
  <p:transition>
    <p:cover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查找的效率</a:t>
            </a:r>
          </a:p>
        </p:txBody>
      </p:sp>
      <p:sp>
        <p:nvSpPr>
          <p:cNvPr id="7" name="Text Box 5"/>
          <p:cNvSpPr txBox="1">
            <a:spLocks noChangeArrowheads="1"/>
          </p:cNvSpPr>
          <p:nvPr/>
        </p:nvSpPr>
        <p:spPr bwMode="auto">
          <a:xfrm>
            <a:off x="390907" y="1467312"/>
            <a:ext cx="78327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dirty="0">
                <a:solidFill>
                  <a:srgbClr val="660033"/>
                </a:solidFill>
                <a:latin typeface="微软雅黑 Light" panose="020B0502040204020203" pitchFamily="34" charset="-122"/>
                <a:ea typeface="微软雅黑 Light" panose="020B0502040204020203" pitchFamily="34" charset="-122"/>
              </a:rPr>
              <a:t>查找的方法取决于查找表的结构。好的结构能够得到好的查找方法。</a:t>
            </a:r>
            <a:endParaRPr lang="zh-CN" altLang="en-US" sz="2400" dirty="0">
              <a:latin typeface="微软雅黑 Light" panose="020B0502040204020203" pitchFamily="34" charset="-122"/>
              <a:ea typeface="微软雅黑 Light" panose="020B0502040204020203" pitchFamily="34" charset="-122"/>
            </a:endParaRPr>
          </a:p>
        </p:txBody>
      </p:sp>
      <p:sp>
        <p:nvSpPr>
          <p:cNvPr id="9" name="Rectangle 2"/>
          <p:cNvSpPr txBox="1">
            <a:spLocks noChangeArrowheads="1"/>
          </p:cNvSpPr>
          <p:nvPr/>
        </p:nvSpPr>
        <p:spPr bwMode="auto">
          <a:xfrm>
            <a:off x="390907" y="2677485"/>
            <a:ext cx="8207375" cy="275072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微软雅黑 Light" panose="020B0502040204020203" pitchFamily="34" charset="-122"/>
                <a:ea typeface="微软雅黑 Light" panose="020B0502040204020203" pitchFamily="34" charset="-122"/>
                <a:cs typeface="+mn-cs"/>
              </a:defRPr>
            </a:lvl1pPr>
            <a:lvl2pPr marL="742950" indent="-285750" algn="l" rtl="0" eaLnBrk="0" fontAlgn="base" hangingPunct="0">
              <a:spcBef>
                <a:spcPct val="20000"/>
              </a:spcBef>
              <a:spcAft>
                <a:spcPct val="0"/>
              </a:spcAft>
              <a:buChar char="–"/>
              <a:defRPr kumimoji="1" sz="2800">
                <a:solidFill>
                  <a:schemeClr val="tx1"/>
                </a:solidFill>
                <a:latin typeface="微软雅黑 Light" panose="020B0502040204020203" pitchFamily="34" charset="-122"/>
                <a:ea typeface="微软雅黑 Light" panose="020B0502040204020203" pitchFamily="34" charset="-122"/>
              </a:defRPr>
            </a:lvl2pPr>
            <a:lvl3pPr marL="1143000" indent="-228600" algn="l" rtl="0" eaLnBrk="0" fontAlgn="base" hangingPunct="0">
              <a:spcBef>
                <a:spcPct val="20000"/>
              </a:spcBef>
              <a:spcAft>
                <a:spcPct val="0"/>
              </a:spcAft>
              <a:buChar char="•"/>
              <a:defRPr kumimoji="1" sz="2400">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ct val="20000"/>
              </a:spcBef>
              <a:spcAft>
                <a:spcPct val="0"/>
              </a:spcAft>
              <a:buChar char="–"/>
              <a:defRPr kumimoji="1" sz="20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har char="»"/>
              <a:defRPr kumimoji="1" sz="20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just" defTabSz="914400" rtl="0" eaLnBrk="1" fontAlgn="base" latinLnBrk="0" hangingPunct="1">
              <a:lnSpc>
                <a:spcPct val="115000"/>
              </a:lnSpc>
              <a:spcBef>
                <a:spcPct val="20000"/>
              </a:spcBef>
              <a:spcAft>
                <a:spcPct val="0"/>
              </a:spcAft>
              <a:buClrTx/>
              <a:buSzTx/>
              <a:buFontTx/>
              <a:buChar char="•"/>
              <a:tabLst/>
              <a:defRPr/>
            </a:pPr>
            <a:r>
              <a:rPr kumimoji="1" lang="zh-CN" altLang="en-US" sz="2000" b="1" i="0" u="none" strike="noStrike" kern="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衡量一个搜索算法的时间效率的标准是：</a:t>
            </a:r>
            <a:r>
              <a:rPr kumimoji="1" lang="zh-CN" altLang="en-US" sz="2000" b="1" i="0" u="none" strike="noStrike" kern="0" cap="none" spc="0" normalizeH="0" baseline="0" noProof="0" dirty="0">
                <a:ln>
                  <a:noFill/>
                </a:ln>
                <a:solidFill>
                  <a:srgbClr val="CC3300"/>
                </a:solidFill>
                <a:effectLst>
                  <a:outerShdw blurRad="38100" dist="38100" dir="2700000" algn="tl">
                    <a:srgbClr val="000000"/>
                  </a:outerShdw>
                </a:effectLst>
                <a:uLnTx/>
                <a:uFillTx/>
                <a:latin typeface="微软雅黑 Light" panose="020B0502040204020203" pitchFamily="34" charset="-122"/>
                <a:ea typeface="微软雅黑 Light" panose="020B0502040204020203" pitchFamily="34" charset="-122"/>
                <a:cs typeface="+mn-cs"/>
              </a:rPr>
              <a:t>在搜索过程中关键码的平均比较次数，</a:t>
            </a:r>
            <a:r>
              <a:rPr kumimoji="1" lang="zh-CN" altLang="en-US" sz="2000" b="1" i="0" u="none" strike="noStrike" kern="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这个标准也称为</a:t>
            </a:r>
            <a:r>
              <a:rPr kumimoji="1" lang="zh-CN" altLang="en-US" sz="2000" b="1" i="0" u="none" strike="noStrike" kern="0" cap="none" spc="0" normalizeH="0" baseline="0" noProof="0" dirty="0">
                <a:ln>
                  <a:noFill/>
                </a:ln>
                <a:solidFill>
                  <a:srgbClr val="006600"/>
                </a:solidFill>
                <a:effectLst>
                  <a:outerShdw blurRad="38100" dist="38100" dir="2700000" algn="tl">
                    <a:srgbClr val="000000"/>
                  </a:outerShdw>
                </a:effectLst>
                <a:uLnTx/>
                <a:uFillTx/>
                <a:latin typeface="微软雅黑 Light" panose="020B0502040204020203" pitchFamily="34" charset="-122"/>
                <a:ea typeface="微软雅黑 Light" panose="020B0502040204020203" pitchFamily="34" charset="-122"/>
                <a:cs typeface="+mn-cs"/>
              </a:rPr>
              <a:t>平均搜索长度</a:t>
            </a:r>
            <a:r>
              <a:rPr kumimoji="1" lang="en-US" altLang="zh-CN" sz="2000" b="1" i="1" u="none" strike="noStrike" kern="0" cap="none" spc="0" normalizeH="0" baseline="0" noProof="0" dirty="0">
                <a:ln>
                  <a:noFill/>
                </a:ln>
                <a:solidFill>
                  <a:srgbClr val="006600"/>
                </a:solidFill>
                <a:effectLst>
                  <a:outerShdw blurRad="38100" dist="38100" dir="2700000" algn="tl">
                    <a:srgbClr val="000000"/>
                  </a:outerShdw>
                </a:effectLst>
                <a:uLnTx/>
                <a:uFillTx/>
                <a:latin typeface="微软雅黑 Light" panose="020B0502040204020203" pitchFamily="34" charset="-122"/>
                <a:ea typeface="微软雅黑 Light" panose="020B0502040204020203" pitchFamily="34" charset="-122"/>
                <a:cs typeface="+mn-cs"/>
              </a:rPr>
              <a:t>ASL</a:t>
            </a:r>
            <a:r>
              <a:rPr kumimoji="1" lang="en-US" altLang="zh-CN" sz="2000" b="1" i="0" u="none" strike="noStrike" kern="0" cap="none" spc="0" normalizeH="0" baseline="0" noProof="0" dirty="0">
                <a:ln>
                  <a:noFill/>
                </a:ln>
                <a:solidFill>
                  <a:srgbClr val="006600"/>
                </a:solidFill>
                <a:effectLst>
                  <a:outerShdw blurRad="38100" dist="38100" dir="2700000" algn="tl">
                    <a:srgbClr val="000000"/>
                  </a:outerShdw>
                </a:effectLst>
                <a:uLnTx/>
                <a:uFillTx/>
                <a:latin typeface="微软雅黑 Light" panose="020B0502040204020203" pitchFamily="34" charset="-122"/>
                <a:ea typeface="微软雅黑 Light" panose="020B0502040204020203" pitchFamily="34" charset="-122"/>
                <a:cs typeface="+mn-cs"/>
              </a:rPr>
              <a:t>(</a:t>
            </a:r>
            <a:r>
              <a:rPr kumimoji="1" lang="en-US" altLang="zh-CN" sz="2000" b="1" i="1" u="none" strike="noStrike" kern="0" cap="none" spc="0" normalizeH="0" baseline="0" noProof="0" dirty="0">
                <a:ln>
                  <a:noFill/>
                </a:ln>
                <a:solidFill>
                  <a:srgbClr val="006600"/>
                </a:solidFill>
                <a:effectLst>
                  <a:outerShdw blurRad="38100" dist="38100" dir="2700000" algn="tl">
                    <a:srgbClr val="000000"/>
                  </a:outerShdw>
                </a:effectLst>
                <a:uLnTx/>
                <a:uFillTx/>
                <a:latin typeface="微软雅黑 Light" panose="020B0502040204020203" pitchFamily="34" charset="-122"/>
                <a:ea typeface="微软雅黑 Light" panose="020B0502040204020203" pitchFamily="34" charset="-122"/>
                <a:cs typeface="+mn-cs"/>
              </a:rPr>
              <a:t>Average Search Length</a:t>
            </a:r>
            <a:r>
              <a:rPr kumimoji="1" lang="en-US" altLang="zh-CN" sz="2000" b="1" i="0" u="none" strike="noStrike" kern="0" cap="none" spc="0" normalizeH="0" baseline="0" noProof="0" dirty="0">
                <a:ln>
                  <a:noFill/>
                </a:ln>
                <a:solidFill>
                  <a:srgbClr val="006600"/>
                </a:solidFill>
                <a:effectLst>
                  <a:outerShdw blurRad="38100" dist="38100" dir="2700000" algn="tl">
                    <a:srgbClr val="000000"/>
                  </a:outerShdw>
                </a:effectLst>
                <a:uLnTx/>
                <a:uFillTx/>
                <a:latin typeface="微软雅黑 Light" panose="020B0502040204020203" pitchFamily="34" charset="-122"/>
                <a:ea typeface="微软雅黑 Light" panose="020B0502040204020203" pitchFamily="34" charset="-122"/>
                <a:cs typeface="+mn-cs"/>
              </a:rPr>
              <a:t>)</a:t>
            </a:r>
            <a:r>
              <a:rPr kumimoji="1" lang="zh-CN" altLang="en-US" sz="2000" b="1" i="0" u="none" strike="noStrike" kern="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，通常它是</a:t>
            </a:r>
            <a:r>
              <a:rPr kumimoji="1" lang="zh-CN" altLang="en-US" sz="2000" b="1" i="0" u="none" strike="noStrike" kern="0" cap="none" spc="0" normalizeH="0" baseline="0" noProof="0" dirty="0">
                <a:ln>
                  <a:noFill/>
                </a:ln>
                <a:solidFill>
                  <a:srgbClr val="3333FF"/>
                </a:solidFill>
                <a:effectLst>
                  <a:outerShdw blurRad="38100" dist="38100" dir="2700000" algn="tl">
                    <a:srgbClr val="000000"/>
                  </a:outerShdw>
                </a:effectLst>
                <a:uLnTx/>
                <a:uFillTx/>
                <a:latin typeface="微软雅黑 Light" panose="020B0502040204020203" pitchFamily="34" charset="-122"/>
                <a:ea typeface="微软雅黑 Light" panose="020B0502040204020203" pitchFamily="34" charset="-122"/>
                <a:cs typeface="+mn-cs"/>
              </a:rPr>
              <a:t>搜索结构中对象总数 </a:t>
            </a:r>
            <a:r>
              <a:rPr kumimoji="1" lang="en-US" altLang="zh-CN" sz="2000" b="1" i="1" u="none" strike="noStrike" kern="0" cap="none" spc="0" normalizeH="0" baseline="0" noProof="0" dirty="0">
                <a:ln>
                  <a:noFill/>
                </a:ln>
                <a:solidFill>
                  <a:srgbClr val="3333FF"/>
                </a:solidFill>
                <a:effectLst>
                  <a:outerShdw blurRad="38100" dist="38100" dir="2700000" algn="tl">
                    <a:srgbClr val="000000"/>
                  </a:outerShdw>
                </a:effectLst>
                <a:uLnTx/>
                <a:uFillTx/>
                <a:latin typeface="微软雅黑 Light" panose="020B0502040204020203" pitchFamily="34" charset="-122"/>
                <a:ea typeface="微软雅黑 Light" panose="020B0502040204020203" pitchFamily="34" charset="-122"/>
                <a:cs typeface="+mn-cs"/>
              </a:rPr>
              <a:t>n</a:t>
            </a:r>
            <a:r>
              <a:rPr kumimoji="1" lang="en-US" altLang="zh-CN" sz="2000" b="1" i="1" u="none" strike="noStrike" kern="0" cap="none" spc="0" normalizeH="0" baseline="0" noProof="0" dirty="0">
                <a:ln>
                  <a:noFill/>
                </a:ln>
                <a:solidFill>
                  <a:srgbClr val="CC3300"/>
                </a:solidFill>
                <a:effectLst>
                  <a:outerShdw blurRad="38100" dist="38100" dir="2700000" algn="tl">
                    <a:srgbClr val="000000"/>
                  </a:outerShdw>
                </a:effectLst>
                <a:uLnTx/>
                <a:uFillTx/>
                <a:latin typeface="微软雅黑 Light" panose="020B0502040204020203" pitchFamily="34" charset="-122"/>
                <a:ea typeface="微软雅黑 Light" panose="020B0502040204020203" pitchFamily="34" charset="-122"/>
                <a:cs typeface="+mn-cs"/>
              </a:rPr>
              <a:t> </a:t>
            </a:r>
            <a:r>
              <a:rPr kumimoji="1" lang="zh-CN" altLang="en-US" sz="2000" b="1" i="0" u="none" strike="noStrike" kern="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或文件结构中物理块总数 </a:t>
            </a:r>
            <a:r>
              <a:rPr kumimoji="1" lang="en-US" altLang="zh-CN" sz="2000" b="1" i="0" u="none" strike="noStrike" kern="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n</a:t>
            </a:r>
            <a:r>
              <a:rPr kumimoji="1" lang="en-US" altLang="zh-CN" sz="2000" b="1" i="1" u="none" strike="noStrike" kern="0" cap="none" spc="0" normalizeH="0" baseline="0" noProof="0" dirty="0">
                <a:ln>
                  <a:noFill/>
                </a:ln>
                <a:solidFill>
                  <a:srgbClr val="CC3300"/>
                </a:solidFill>
                <a:effectLst>
                  <a:outerShdw blurRad="38100" dist="38100" dir="2700000" algn="tl">
                    <a:srgbClr val="000000"/>
                  </a:outerShdw>
                </a:effectLst>
                <a:uLnTx/>
                <a:uFillTx/>
                <a:latin typeface="微软雅黑 Light" panose="020B0502040204020203" pitchFamily="34" charset="-122"/>
                <a:ea typeface="微软雅黑 Light" panose="020B0502040204020203" pitchFamily="34" charset="-122"/>
                <a:cs typeface="+mn-cs"/>
              </a:rPr>
              <a:t> </a:t>
            </a:r>
            <a:r>
              <a:rPr kumimoji="1" lang="zh-CN" altLang="en-US" sz="2000" b="1" i="0" u="none" strike="noStrike" kern="0" cap="none" spc="0" normalizeH="0" baseline="0" noProof="0" dirty="0">
                <a:ln>
                  <a:noFill/>
                </a:ln>
                <a:solidFill>
                  <a:srgbClr val="3333FF"/>
                </a:solidFill>
                <a:effectLst>
                  <a:outerShdw blurRad="38100" dist="38100" dir="2700000" algn="tl">
                    <a:srgbClr val="000000"/>
                  </a:outerShdw>
                </a:effectLst>
                <a:uLnTx/>
                <a:uFillTx/>
                <a:latin typeface="微软雅黑 Light" panose="020B0502040204020203" pitchFamily="34" charset="-122"/>
                <a:ea typeface="微软雅黑 Light" panose="020B0502040204020203" pitchFamily="34" charset="-122"/>
                <a:cs typeface="+mn-cs"/>
              </a:rPr>
              <a:t>的函数。</a:t>
            </a:r>
          </a:p>
          <a:p>
            <a:pPr marL="342900" marR="0" lvl="0" indent="-342900" algn="just" defTabSz="914400" rtl="0" eaLnBrk="1" fontAlgn="base" latinLnBrk="0" hangingPunct="1">
              <a:lnSpc>
                <a:spcPct val="115000"/>
              </a:lnSpc>
              <a:spcBef>
                <a:spcPct val="20000"/>
              </a:spcBef>
              <a:spcAft>
                <a:spcPct val="0"/>
              </a:spcAft>
              <a:buClrTx/>
              <a:buSzTx/>
              <a:buFontTx/>
              <a:buNone/>
              <a:tabLst/>
              <a:defRPr/>
            </a:pPr>
            <a:endParaRPr kumimoji="1" lang="zh-CN" altLang="en-US" sz="2000" b="1" i="0" u="none" strike="noStrike" kern="0" cap="none" spc="0" normalizeH="0" baseline="0" noProof="0" dirty="0">
              <a:ln>
                <a:noFill/>
              </a:ln>
              <a:solidFill>
                <a:srgbClr val="3333FF"/>
              </a:solidFill>
              <a:effectLst>
                <a:outerShdw blurRad="38100" dist="38100" dir="2700000" algn="tl">
                  <a:srgbClr val="000000"/>
                </a:outerShdw>
              </a:effectLst>
              <a:uLnTx/>
              <a:uFillTx/>
              <a:latin typeface="微软雅黑 Light" panose="020B0502040204020203" pitchFamily="34" charset="-122"/>
              <a:ea typeface="微软雅黑 Light" panose="020B0502040204020203" pitchFamily="34" charset="-122"/>
              <a:cs typeface="+mn-cs"/>
            </a:endParaRPr>
          </a:p>
          <a:p>
            <a:pPr marL="342900" marR="0" lvl="0" indent="-342900" algn="just" defTabSz="914400" rtl="0" eaLnBrk="1" fontAlgn="base" latinLnBrk="0" hangingPunct="1">
              <a:lnSpc>
                <a:spcPct val="115000"/>
              </a:lnSpc>
              <a:spcBef>
                <a:spcPct val="20000"/>
              </a:spcBef>
              <a:spcAft>
                <a:spcPct val="0"/>
              </a:spcAft>
              <a:buClrTx/>
              <a:buSzTx/>
              <a:buFontTx/>
              <a:buChar char="•"/>
              <a:tabLst/>
              <a:defRPr/>
            </a:pPr>
            <a:r>
              <a:rPr kumimoji="1" lang="zh-CN" altLang="en-US" sz="2000" b="1" i="0" u="none" strike="noStrike" kern="0" cap="none" spc="0" normalizeH="0" baseline="0" noProof="0" dirty="0">
                <a:ln>
                  <a:noFill/>
                </a:ln>
                <a:solidFill>
                  <a:srgbClr val="000000"/>
                </a:solidFill>
                <a:effectLst>
                  <a:outerShdw blurRad="38100" dist="38100" dir="2700000" algn="tl">
                    <a:srgbClr val="FFFFFF"/>
                  </a:outerShdw>
                </a:effectLst>
                <a:uLnTx/>
                <a:uFillTx/>
                <a:latin typeface="微软雅黑 Light" panose="020B0502040204020203" pitchFamily="34" charset="-122"/>
                <a:ea typeface="微软雅黑 Light" panose="020B0502040204020203" pitchFamily="34" charset="-122"/>
                <a:cs typeface="+mn-cs"/>
              </a:rPr>
              <a:t>另外衡量一个搜索算法还要考虑算法所需要的存储量和算法的复杂性等问题。</a:t>
            </a:r>
          </a:p>
        </p:txBody>
      </p:sp>
    </p:spTree>
    <p:extLst>
      <p:ext uri="{BB962C8B-B14F-4D97-AF65-F5344CB8AC3E}">
        <p14:creationId xmlns:p14="http://schemas.microsoft.com/office/powerpoint/2010/main" val="215971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152400" y="381000"/>
            <a:ext cx="7467600" cy="533400"/>
          </a:xfrm>
        </p:spPr>
        <p:txBody>
          <a:bodyPr/>
          <a:lstStyle/>
          <a:p>
            <a:pPr eaLnBrk="1" hangingPunct="1">
              <a:defRPr/>
            </a:pPr>
            <a:r>
              <a:rPr lang="zh-CN" altLang="en-US" sz="3200" dirty="0">
                <a:solidFill>
                  <a:srgbClr val="CC3300"/>
                </a:solidFill>
                <a:effectLst>
                  <a:outerShdw blurRad="38100" dist="38100" dir="2700000" algn="tl">
                    <a:srgbClr val="000000"/>
                  </a:outerShdw>
                </a:effectLst>
              </a:rPr>
              <a:t>先左后右双旋转 </a:t>
            </a:r>
            <a:r>
              <a:rPr lang="en-US" altLang="zh-CN" sz="3200" dirty="0">
                <a:solidFill>
                  <a:srgbClr val="CC3300"/>
                </a:solidFill>
                <a:effectLst>
                  <a:outerShdw blurRad="38100" dist="38100" dir="2700000" algn="tl">
                    <a:srgbClr val="000000"/>
                  </a:outerShdw>
                </a:effectLst>
              </a:rPr>
              <a:t>(</a:t>
            </a:r>
            <a:r>
              <a:rPr lang="en-US" altLang="zh-CN" sz="3200" dirty="0" err="1">
                <a:solidFill>
                  <a:srgbClr val="CC3300"/>
                </a:solidFill>
                <a:effectLst>
                  <a:outerShdw blurRad="38100" dist="38100" dir="2700000" algn="tl">
                    <a:srgbClr val="000000"/>
                  </a:outerShdw>
                </a:effectLst>
              </a:rPr>
              <a:t>RotationLeftRight</a:t>
            </a:r>
            <a:r>
              <a:rPr lang="en-US" altLang="zh-CN" sz="3200" dirty="0">
                <a:solidFill>
                  <a:srgbClr val="CC3300"/>
                </a:solidFill>
                <a:effectLst>
                  <a:outerShdw blurRad="38100" dist="38100" dir="2700000" algn="tl">
                    <a:srgbClr val="000000"/>
                  </a:outerShdw>
                </a:effectLst>
              </a:rPr>
              <a:t>)</a:t>
            </a:r>
            <a:endParaRPr lang="en-US" altLang="zh-CN" dirty="0"/>
          </a:p>
        </p:txBody>
      </p:sp>
      <p:sp>
        <p:nvSpPr>
          <p:cNvPr id="78851" name="Rectangle 3"/>
          <p:cNvSpPr>
            <a:spLocks noGrp="1" noChangeArrowheads="1"/>
          </p:cNvSpPr>
          <p:nvPr>
            <p:ph type="body" idx="1"/>
          </p:nvPr>
        </p:nvSpPr>
        <p:spPr>
          <a:xfrm>
            <a:off x="152400" y="1295400"/>
            <a:ext cx="8763000" cy="4800600"/>
          </a:xfrm>
        </p:spPr>
        <p:txBody>
          <a:bodyPr/>
          <a:lstStyle/>
          <a:p>
            <a:pPr algn="just" eaLnBrk="1" hangingPunct="1"/>
            <a:r>
              <a:rPr lang="zh-CN" altLang="en-US" b="1" dirty="0"/>
              <a:t>在子树</a:t>
            </a:r>
            <a:r>
              <a:rPr lang="en-US" altLang="zh-CN" b="1" dirty="0"/>
              <a:t>F</a:t>
            </a:r>
            <a:r>
              <a:rPr lang="zh-CN" altLang="en-US" b="1" dirty="0"/>
              <a:t>或</a:t>
            </a:r>
            <a:r>
              <a:rPr lang="en-US" altLang="zh-CN" b="1" dirty="0"/>
              <a:t>G</a:t>
            </a:r>
            <a:r>
              <a:rPr lang="zh-CN" altLang="en-US" b="1" dirty="0"/>
              <a:t>中插入新结点，该子树的高度增</a:t>
            </a:r>
            <a:r>
              <a:rPr lang="en-US" altLang="zh-CN" b="1" dirty="0"/>
              <a:t>1</a:t>
            </a:r>
            <a:r>
              <a:rPr lang="zh-CN" altLang="en-US" b="1" dirty="0"/>
              <a:t>。结点</a:t>
            </a:r>
            <a:r>
              <a:rPr lang="en-US" altLang="zh-CN" b="1" dirty="0"/>
              <a:t>A</a:t>
            </a:r>
            <a:r>
              <a:rPr lang="zh-CN" altLang="en-US" b="1" dirty="0"/>
              <a:t>的平衡因子变为 </a:t>
            </a:r>
            <a:r>
              <a:rPr lang="en-US" altLang="zh-CN" b="1" dirty="0"/>
              <a:t>2</a:t>
            </a:r>
            <a:r>
              <a:rPr lang="zh-CN" altLang="en-US" b="1" dirty="0"/>
              <a:t>，发生了不平衡。</a:t>
            </a:r>
          </a:p>
          <a:p>
            <a:pPr algn="just" eaLnBrk="1" hangingPunct="1"/>
            <a:r>
              <a:rPr lang="zh-CN" altLang="en-US" b="1" dirty="0">
                <a:solidFill>
                  <a:srgbClr val="3333FF"/>
                </a:solidFill>
              </a:rPr>
              <a:t>从结点</a:t>
            </a:r>
            <a:r>
              <a:rPr lang="en-US" altLang="zh-CN" b="1" dirty="0">
                <a:solidFill>
                  <a:srgbClr val="3333FF"/>
                </a:solidFill>
              </a:rPr>
              <a:t>A</a:t>
            </a:r>
            <a:r>
              <a:rPr lang="zh-CN" altLang="en-US" b="1" dirty="0">
                <a:solidFill>
                  <a:srgbClr val="3333FF"/>
                </a:solidFill>
              </a:rPr>
              <a:t>起沿插入路径选取</a:t>
            </a:r>
            <a:r>
              <a:rPr lang="en-US" altLang="zh-CN" b="1" dirty="0">
                <a:solidFill>
                  <a:srgbClr val="3333FF"/>
                </a:solidFill>
              </a:rPr>
              <a:t>3</a:t>
            </a:r>
            <a:r>
              <a:rPr lang="zh-CN" altLang="en-US" b="1" dirty="0">
                <a:solidFill>
                  <a:srgbClr val="3333FF"/>
                </a:solidFill>
              </a:rPr>
              <a:t>个结点</a:t>
            </a:r>
            <a:r>
              <a:rPr lang="en-US" altLang="zh-CN" b="1" dirty="0">
                <a:solidFill>
                  <a:srgbClr val="3333FF"/>
                </a:solidFill>
              </a:rPr>
              <a:t>A</a:t>
            </a:r>
            <a:r>
              <a:rPr lang="zh-CN" altLang="en-US" b="1" dirty="0">
                <a:solidFill>
                  <a:srgbClr val="3333FF"/>
                </a:solidFill>
              </a:rPr>
              <a:t>、</a:t>
            </a:r>
            <a:r>
              <a:rPr lang="en-US" altLang="zh-CN" b="1" dirty="0">
                <a:solidFill>
                  <a:srgbClr val="3333FF"/>
                </a:solidFill>
              </a:rPr>
              <a:t>B</a:t>
            </a:r>
            <a:r>
              <a:rPr lang="zh-CN" altLang="en-US" b="1" dirty="0">
                <a:solidFill>
                  <a:srgbClr val="3333FF"/>
                </a:solidFill>
              </a:rPr>
              <a:t>和</a:t>
            </a:r>
            <a:r>
              <a:rPr lang="en-US" altLang="zh-CN" b="1" dirty="0">
                <a:solidFill>
                  <a:srgbClr val="3333FF"/>
                </a:solidFill>
              </a:rPr>
              <a:t>E</a:t>
            </a:r>
            <a:r>
              <a:rPr lang="zh-CN" altLang="en-US" b="1" dirty="0">
                <a:solidFill>
                  <a:srgbClr val="3333FF"/>
                </a:solidFill>
              </a:rPr>
              <a:t>，它们位于一条形如“</a:t>
            </a:r>
            <a:r>
              <a:rPr lang="zh-CN" altLang="en-US" b="1" dirty="0">
                <a:solidFill>
                  <a:srgbClr val="3333FF"/>
                </a:solidFill>
                <a:sym typeface="Symbol" panose="05050102010706020507" pitchFamily="18" charset="2"/>
              </a:rPr>
              <a:t></a:t>
            </a:r>
            <a:r>
              <a:rPr lang="zh-CN" altLang="en-US" b="1" dirty="0">
                <a:solidFill>
                  <a:srgbClr val="3333FF"/>
                </a:solidFill>
              </a:rPr>
              <a:t>”的折线上，因此需要进行</a:t>
            </a:r>
            <a:r>
              <a:rPr lang="zh-CN" altLang="en-US" b="1" dirty="0">
                <a:solidFill>
                  <a:srgbClr val="A50021"/>
                </a:solidFill>
              </a:rPr>
              <a:t>先左后右</a:t>
            </a:r>
            <a:r>
              <a:rPr lang="zh-CN" altLang="en-US" b="1" dirty="0">
                <a:solidFill>
                  <a:srgbClr val="3333FF"/>
                </a:solidFill>
              </a:rPr>
              <a:t>的双旋转。</a:t>
            </a:r>
          </a:p>
          <a:p>
            <a:pPr algn="just" eaLnBrk="1" hangingPunct="1"/>
            <a:r>
              <a:rPr lang="zh-CN" altLang="en-US" b="1" dirty="0">
                <a:solidFill>
                  <a:srgbClr val="008000"/>
                </a:solidFill>
              </a:rPr>
              <a:t>首先以结点</a:t>
            </a:r>
            <a:r>
              <a:rPr lang="en-US" altLang="zh-CN" b="1" dirty="0">
                <a:solidFill>
                  <a:srgbClr val="008000"/>
                </a:solidFill>
              </a:rPr>
              <a:t>E</a:t>
            </a:r>
            <a:r>
              <a:rPr lang="zh-CN" altLang="en-US" b="1" dirty="0">
                <a:solidFill>
                  <a:srgbClr val="008000"/>
                </a:solidFill>
              </a:rPr>
              <a:t>为旋转轴，将结点</a:t>
            </a:r>
            <a:r>
              <a:rPr lang="en-US" altLang="zh-CN" b="1" dirty="0">
                <a:solidFill>
                  <a:srgbClr val="008000"/>
                </a:solidFill>
              </a:rPr>
              <a:t>B</a:t>
            </a:r>
            <a:r>
              <a:rPr lang="zh-CN" altLang="en-US" b="1" dirty="0">
                <a:solidFill>
                  <a:srgbClr val="008000"/>
                </a:solidFill>
              </a:rPr>
              <a:t>反时针旋转，以</a:t>
            </a:r>
            <a:r>
              <a:rPr lang="en-US" altLang="zh-CN" b="1" dirty="0">
                <a:solidFill>
                  <a:srgbClr val="008000"/>
                </a:solidFill>
              </a:rPr>
              <a:t>E</a:t>
            </a:r>
            <a:r>
              <a:rPr lang="zh-CN" altLang="en-US" b="1" dirty="0">
                <a:solidFill>
                  <a:srgbClr val="008000"/>
                </a:solidFill>
              </a:rPr>
              <a:t>代替原来</a:t>
            </a:r>
            <a:r>
              <a:rPr lang="en-US" altLang="zh-CN" b="1" dirty="0">
                <a:solidFill>
                  <a:srgbClr val="008000"/>
                </a:solidFill>
              </a:rPr>
              <a:t>B</a:t>
            </a:r>
            <a:r>
              <a:rPr lang="zh-CN" altLang="en-US" b="1" dirty="0">
                <a:solidFill>
                  <a:srgbClr val="008000"/>
                </a:solidFill>
              </a:rPr>
              <a:t>的位置，做左单旋转。</a:t>
            </a:r>
          </a:p>
          <a:p>
            <a:pPr algn="just" eaLnBrk="1" hangingPunct="1"/>
            <a:r>
              <a:rPr lang="zh-CN" altLang="en-US" b="1" dirty="0">
                <a:solidFill>
                  <a:srgbClr val="6600CC"/>
                </a:solidFill>
              </a:rPr>
              <a:t>再以结点</a:t>
            </a:r>
            <a:r>
              <a:rPr lang="en-US" altLang="zh-CN" b="1" dirty="0">
                <a:solidFill>
                  <a:srgbClr val="6600CC"/>
                </a:solidFill>
              </a:rPr>
              <a:t>E</a:t>
            </a:r>
            <a:r>
              <a:rPr lang="zh-CN" altLang="en-US" b="1" dirty="0">
                <a:solidFill>
                  <a:srgbClr val="6600CC"/>
                </a:solidFill>
              </a:rPr>
              <a:t>为旋转轴，将结点</a:t>
            </a:r>
            <a:r>
              <a:rPr lang="en-US" altLang="zh-CN" b="1" dirty="0">
                <a:solidFill>
                  <a:srgbClr val="6600CC"/>
                </a:solidFill>
              </a:rPr>
              <a:t>A</a:t>
            </a:r>
            <a:r>
              <a:rPr lang="zh-CN" altLang="en-US" b="1" dirty="0">
                <a:solidFill>
                  <a:srgbClr val="6600CC"/>
                </a:solidFill>
              </a:rPr>
              <a:t>顺时针旋转，做右单旋转。使之平衡化。</a:t>
            </a:r>
          </a:p>
        </p:txBody>
      </p:sp>
    </p:spTree>
    <p:extLst>
      <p:ext uri="{BB962C8B-B14F-4D97-AF65-F5344CB8AC3E}">
        <p14:creationId xmlns:p14="http://schemas.microsoft.com/office/powerpoint/2010/main" val="400671419"/>
      </p:ext>
    </p:extLst>
  </p:cSld>
  <p:clrMapOvr>
    <a:masterClrMapping/>
  </p:clrMapOvr>
  <p:transition>
    <p:cover dir="l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0"/>
            <a:ext cx="15011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5" name="AutoShape 3"/>
          <p:cNvSpPr>
            <a:spLocks noChangeArrowheads="1"/>
          </p:cNvSpPr>
          <p:nvPr/>
        </p:nvSpPr>
        <p:spPr bwMode="auto">
          <a:xfrm flipH="1">
            <a:off x="4876800" y="228600"/>
            <a:ext cx="914400" cy="838200"/>
          </a:xfrm>
          <a:prstGeom prst="wedgeRoundRectCallout">
            <a:avLst>
              <a:gd name="adj1" fmla="val -149481"/>
              <a:gd name="adj2" fmla="val 98102"/>
              <a:gd name="adj3" fmla="val 16667"/>
            </a:avLst>
          </a:prstGeom>
          <a:solidFill>
            <a:schemeClr val="accent2"/>
          </a:solidFill>
          <a:ln w="1905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pic>
        <p:nvPicPr>
          <p:cNvPr id="798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950" y="3352800"/>
            <a:ext cx="15011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7" name="AutoShape 5"/>
          <p:cNvSpPr>
            <a:spLocks noChangeArrowheads="1"/>
          </p:cNvSpPr>
          <p:nvPr/>
        </p:nvSpPr>
        <p:spPr bwMode="auto">
          <a:xfrm flipH="1">
            <a:off x="500063" y="785813"/>
            <a:ext cx="914400" cy="533400"/>
          </a:xfrm>
          <a:prstGeom prst="wedgeRoundRectCallout">
            <a:avLst>
              <a:gd name="adj1" fmla="val -196764"/>
              <a:gd name="adj2" fmla="val 200787"/>
              <a:gd name="adj3" fmla="val 16667"/>
            </a:avLst>
          </a:prstGeom>
          <a:solidFill>
            <a:schemeClr val="accent2"/>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9878" name="Text Box 6"/>
          <p:cNvSpPr txBox="1">
            <a:spLocks noChangeArrowheads="1"/>
          </p:cNvSpPr>
          <p:nvPr/>
        </p:nvSpPr>
        <p:spPr bwMode="auto">
          <a:xfrm>
            <a:off x="698500" y="738188"/>
            <a:ext cx="901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微软雅黑 Light" panose="020B0502040204020203" pitchFamily="34" charset="-122"/>
                <a:ea typeface="仿宋_GB2312" pitchFamily="49" charset="-122"/>
                <a:cs typeface="+mn-cs"/>
              </a:rPr>
              <a:t>插入</a:t>
            </a:r>
            <a:endParaRPr kumimoji="0" lang="zh-CN" altLang="en-US" sz="24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endParaRPr>
          </a:p>
        </p:txBody>
      </p:sp>
      <p:sp>
        <p:nvSpPr>
          <p:cNvPr id="79879" name="Text Box 7"/>
          <p:cNvSpPr txBox="1">
            <a:spLocks noChangeArrowheads="1"/>
          </p:cNvSpPr>
          <p:nvPr/>
        </p:nvSpPr>
        <p:spPr bwMode="auto">
          <a:xfrm>
            <a:off x="4953000" y="228600"/>
            <a:ext cx="914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微软雅黑 Light" panose="020B0502040204020203" pitchFamily="34" charset="-122"/>
                <a:ea typeface="仿宋_GB2312" pitchFamily="49" charset="-122"/>
                <a:cs typeface="+mn-cs"/>
              </a:rPr>
              <a:t>左单</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微软雅黑 Light" panose="020B0502040204020203" pitchFamily="34" charset="-122"/>
                <a:ea typeface="仿宋_GB2312" pitchFamily="49" charset="-122"/>
                <a:cs typeface="+mn-cs"/>
              </a:rPr>
              <a:t>旋转</a:t>
            </a:r>
          </a:p>
        </p:txBody>
      </p:sp>
      <p:sp>
        <p:nvSpPr>
          <p:cNvPr id="79880" name="AutoShape 8"/>
          <p:cNvSpPr>
            <a:spLocks noChangeArrowheads="1"/>
          </p:cNvSpPr>
          <p:nvPr/>
        </p:nvSpPr>
        <p:spPr bwMode="auto">
          <a:xfrm rot="-5400000">
            <a:off x="647700" y="2247900"/>
            <a:ext cx="914400" cy="838200"/>
          </a:xfrm>
          <a:prstGeom prst="wedgeRoundRectCallout">
            <a:avLst>
              <a:gd name="adj1" fmla="val -161111"/>
              <a:gd name="adj2" fmla="val 62120"/>
              <a:gd name="adj3" fmla="val 16667"/>
            </a:avLst>
          </a:prstGeom>
          <a:solidFill>
            <a:schemeClr val="accent2"/>
          </a:solidFill>
          <a:ln w="19050">
            <a:solidFill>
              <a:schemeClr val="tx1"/>
            </a:solidFill>
            <a:miter lim="800000"/>
            <a:headEnd/>
            <a:tailEnd/>
          </a:ln>
        </p:spPr>
        <p:txBody>
          <a:bodyPr vert="eaVert"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79881" name="Text Box 9"/>
          <p:cNvSpPr txBox="1">
            <a:spLocks noChangeArrowheads="1"/>
          </p:cNvSpPr>
          <p:nvPr/>
        </p:nvSpPr>
        <p:spPr bwMode="auto">
          <a:xfrm>
            <a:off x="723900" y="2209800"/>
            <a:ext cx="8034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微软雅黑 Light" panose="020B0502040204020203" pitchFamily="34" charset="-122"/>
                <a:ea typeface="仿宋_GB2312" pitchFamily="49" charset="-122"/>
                <a:cs typeface="+mn-cs"/>
              </a:rPr>
              <a:t>右单</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微软雅黑 Light" panose="020B0502040204020203" pitchFamily="34" charset="-122"/>
                <a:ea typeface="仿宋_GB2312" pitchFamily="49" charset="-122"/>
                <a:cs typeface="+mn-cs"/>
              </a:rPr>
              <a:t>旋转</a:t>
            </a:r>
          </a:p>
        </p:txBody>
      </p:sp>
      <p:sp>
        <p:nvSpPr>
          <p:cNvPr id="272394" name="Text Box 10"/>
          <p:cNvSpPr txBox="1">
            <a:spLocks noChangeArrowheads="1"/>
          </p:cNvSpPr>
          <p:nvPr/>
        </p:nvSpPr>
        <p:spPr bwMode="auto">
          <a:xfrm>
            <a:off x="3184525" y="990600"/>
            <a:ext cx="356188" cy="461665"/>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0</a:t>
            </a:r>
          </a:p>
        </p:txBody>
      </p:sp>
      <p:sp>
        <p:nvSpPr>
          <p:cNvPr id="272395" name="Text Box 11"/>
          <p:cNvSpPr txBox="1">
            <a:spLocks noChangeArrowheads="1"/>
          </p:cNvSpPr>
          <p:nvPr/>
        </p:nvSpPr>
        <p:spPr bwMode="auto">
          <a:xfrm>
            <a:off x="2635250" y="457200"/>
            <a:ext cx="356188" cy="461665"/>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0</a:t>
            </a:r>
          </a:p>
        </p:txBody>
      </p:sp>
      <p:sp>
        <p:nvSpPr>
          <p:cNvPr id="272396" name="Text Box 12"/>
          <p:cNvSpPr txBox="1">
            <a:spLocks noChangeArrowheads="1"/>
          </p:cNvSpPr>
          <p:nvPr/>
        </p:nvSpPr>
        <p:spPr bwMode="auto">
          <a:xfrm>
            <a:off x="3794125" y="41275"/>
            <a:ext cx="303288" cy="461665"/>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微软雅黑 Light" panose="020B0502040204020203" pitchFamily="34" charset="-122"/>
                <a:ea typeface="微软雅黑 Light" panose="020B0502040204020203" pitchFamily="34" charset="-122"/>
                <a:cs typeface="+mn-cs"/>
              </a:rPr>
              <a:t>1</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72397" name="Text Box 13"/>
          <p:cNvSpPr txBox="1">
            <a:spLocks noChangeArrowheads="1"/>
          </p:cNvSpPr>
          <p:nvPr/>
        </p:nvSpPr>
        <p:spPr bwMode="auto">
          <a:xfrm>
            <a:off x="7375525" y="0"/>
            <a:ext cx="356188" cy="461665"/>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微软雅黑 Light" panose="020B0502040204020203" pitchFamily="34" charset="-122"/>
                <a:ea typeface="微软雅黑 Light" panose="020B0502040204020203" pitchFamily="34" charset="-122"/>
                <a:cs typeface="+mn-cs"/>
              </a:rPr>
              <a:t>2</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72398" name="Text Box 14"/>
          <p:cNvSpPr txBox="1">
            <a:spLocks noChangeArrowheads="1"/>
          </p:cNvSpPr>
          <p:nvPr/>
        </p:nvSpPr>
        <p:spPr bwMode="auto">
          <a:xfrm>
            <a:off x="6232525" y="422275"/>
            <a:ext cx="438150" cy="45720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微软雅黑 Light" panose="020B0502040204020203" pitchFamily="34" charset="-122"/>
                <a:ea typeface="微软雅黑 Light" panose="020B0502040204020203" pitchFamily="34" charset="-122"/>
                <a:cs typeface="+mn-cs"/>
              </a:rPr>
              <a:t>-1</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72399" name="Text Box 15"/>
          <p:cNvSpPr txBox="1">
            <a:spLocks noChangeArrowheads="1"/>
          </p:cNvSpPr>
          <p:nvPr/>
        </p:nvSpPr>
        <p:spPr bwMode="auto">
          <a:xfrm>
            <a:off x="6629400" y="990600"/>
            <a:ext cx="303288" cy="461665"/>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1</a:t>
            </a:r>
          </a:p>
        </p:txBody>
      </p:sp>
      <p:sp>
        <p:nvSpPr>
          <p:cNvPr id="272400" name="Text Box 16"/>
          <p:cNvSpPr txBox="1">
            <a:spLocks noChangeArrowheads="1"/>
          </p:cNvSpPr>
          <p:nvPr/>
        </p:nvSpPr>
        <p:spPr bwMode="auto">
          <a:xfrm>
            <a:off x="4860925" y="3810000"/>
            <a:ext cx="356188" cy="461665"/>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0</a:t>
            </a:r>
          </a:p>
        </p:txBody>
      </p:sp>
      <p:sp>
        <p:nvSpPr>
          <p:cNvPr id="272401" name="Text Box 17"/>
          <p:cNvSpPr txBox="1">
            <a:spLocks noChangeArrowheads="1"/>
          </p:cNvSpPr>
          <p:nvPr/>
        </p:nvSpPr>
        <p:spPr bwMode="auto">
          <a:xfrm>
            <a:off x="5775325" y="3200400"/>
            <a:ext cx="356188" cy="461665"/>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0</a:t>
            </a:r>
          </a:p>
        </p:txBody>
      </p:sp>
      <p:sp>
        <p:nvSpPr>
          <p:cNvPr id="272402" name="Text Box 18"/>
          <p:cNvSpPr txBox="1">
            <a:spLocks noChangeArrowheads="1"/>
          </p:cNvSpPr>
          <p:nvPr/>
        </p:nvSpPr>
        <p:spPr bwMode="auto">
          <a:xfrm>
            <a:off x="6477000" y="3810000"/>
            <a:ext cx="438150" cy="45720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微软雅黑 Light" panose="020B0502040204020203" pitchFamily="34" charset="-122"/>
                <a:ea typeface="微软雅黑 Light" panose="020B0502040204020203" pitchFamily="34" charset="-122"/>
                <a:cs typeface="+mn-cs"/>
              </a:rPr>
              <a:t>-1</a:t>
            </a:r>
          </a:p>
        </p:txBody>
      </p:sp>
    </p:spTree>
    <p:extLst>
      <p:ext uri="{BB962C8B-B14F-4D97-AF65-F5344CB8AC3E}">
        <p14:creationId xmlns:p14="http://schemas.microsoft.com/office/powerpoint/2010/main" val="1841121351"/>
      </p:ext>
    </p:extLst>
  </p:cSld>
  <p:clrMapOvr>
    <a:masterClrMapping/>
  </p:clrMapOvr>
  <p:transition>
    <p:cover dir="l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228600" y="188640"/>
            <a:ext cx="7924800" cy="609600"/>
          </a:xfrm>
        </p:spPr>
        <p:txBody>
          <a:bodyPr/>
          <a:lstStyle/>
          <a:p>
            <a:pPr eaLnBrk="1" hangingPunct="1">
              <a:defRPr/>
            </a:pPr>
            <a:r>
              <a:rPr lang="zh-CN" altLang="en-US" sz="3200" dirty="0">
                <a:solidFill>
                  <a:srgbClr val="CC3300"/>
                </a:solidFill>
                <a:effectLst>
                  <a:outerShdw blurRad="38100" dist="38100" dir="2700000" algn="tl">
                    <a:srgbClr val="000000"/>
                  </a:outerShdw>
                </a:effectLst>
              </a:rPr>
              <a:t>先右后左双旋转 </a:t>
            </a:r>
            <a:r>
              <a:rPr lang="en-US" altLang="zh-CN" sz="3200" dirty="0">
                <a:solidFill>
                  <a:srgbClr val="CC3300"/>
                </a:solidFill>
                <a:effectLst>
                  <a:outerShdw blurRad="38100" dist="38100" dir="2700000" algn="tl">
                    <a:srgbClr val="000000"/>
                  </a:outerShdw>
                </a:effectLst>
              </a:rPr>
              <a:t>(</a:t>
            </a:r>
            <a:r>
              <a:rPr lang="en-US" altLang="zh-CN" sz="3200" dirty="0" err="1">
                <a:solidFill>
                  <a:srgbClr val="CC3300"/>
                </a:solidFill>
                <a:effectLst>
                  <a:outerShdw blurRad="38100" dist="38100" dir="2700000" algn="tl">
                    <a:srgbClr val="000000"/>
                  </a:outerShdw>
                </a:effectLst>
              </a:rPr>
              <a:t>RotationRightLeft</a:t>
            </a:r>
            <a:r>
              <a:rPr lang="en-US" altLang="zh-CN" sz="3200" dirty="0">
                <a:solidFill>
                  <a:srgbClr val="CC3300"/>
                </a:solidFill>
                <a:effectLst>
                  <a:outerShdw blurRad="38100" dist="38100" dir="2700000" algn="tl">
                    <a:srgbClr val="000000"/>
                  </a:outerShdw>
                </a:effectLst>
              </a:rPr>
              <a:t>)</a:t>
            </a:r>
            <a:endParaRPr lang="en-US" altLang="zh-CN" dirty="0"/>
          </a:p>
        </p:txBody>
      </p:sp>
      <p:sp>
        <p:nvSpPr>
          <p:cNvPr id="80899" name="Rectangle 3"/>
          <p:cNvSpPr>
            <a:spLocks noGrp="1" noChangeArrowheads="1"/>
          </p:cNvSpPr>
          <p:nvPr>
            <p:ph type="body" idx="1"/>
          </p:nvPr>
        </p:nvSpPr>
        <p:spPr>
          <a:xfrm>
            <a:off x="228600" y="990600"/>
            <a:ext cx="8686800" cy="5486400"/>
          </a:xfrm>
        </p:spPr>
        <p:txBody>
          <a:bodyPr/>
          <a:lstStyle/>
          <a:p>
            <a:pPr algn="just" eaLnBrk="1" hangingPunct="1"/>
            <a:r>
              <a:rPr lang="zh-CN" altLang="en-US" b="1" dirty="0"/>
              <a:t>右左双旋转是左右双旋转的镜像。</a:t>
            </a:r>
          </a:p>
          <a:p>
            <a:pPr algn="just" eaLnBrk="1" hangingPunct="1"/>
            <a:r>
              <a:rPr lang="zh-CN" altLang="en-US" b="1" dirty="0"/>
              <a:t>在子树</a:t>
            </a:r>
            <a:r>
              <a:rPr lang="en-US" altLang="zh-CN" b="1" dirty="0"/>
              <a:t>F</a:t>
            </a:r>
            <a:r>
              <a:rPr lang="zh-CN" altLang="en-US" b="1" dirty="0"/>
              <a:t>或</a:t>
            </a:r>
            <a:r>
              <a:rPr lang="en-US" altLang="zh-CN" b="1" dirty="0"/>
              <a:t>G</a:t>
            </a:r>
            <a:r>
              <a:rPr lang="zh-CN" altLang="en-US" b="1" dirty="0"/>
              <a:t>中插入新结点，该子树高度增</a:t>
            </a:r>
            <a:r>
              <a:rPr lang="en-US" altLang="zh-CN" b="1" dirty="0"/>
              <a:t>1</a:t>
            </a:r>
            <a:r>
              <a:rPr lang="zh-CN" altLang="en-US" b="1" dirty="0"/>
              <a:t>。结点</a:t>
            </a:r>
            <a:r>
              <a:rPr lang="en-US" altLang="zh-CN" b="1" dirty="0"/>
              <a:t>A</a:t>
            </a:r>
            <a:r>
              <a:rPr lang="zh-CN" altLang="en-US" b="1" dirty="0"/>
              <a:t>的平衡因子变为</a:t>
            </a:r>
            <a:r>
              <a:rPr lang="en-US" altLang="zh-CN" b="1" dirty="0"/>
              <a:t>2</a:t>
            </a:r>
            <a:r>
              <a:rPr lang="zh-CN" altLang="en-US" b="1" dirty="0"/>
              <a:t>，发生了不平衡。 </a:t>
            </a:r>
          </a:p>
          <a:p>
            <a:pPr algn="just" eaLnBrk="1" hangingPunct="1"/>
            <a:r>
              <a:rPr lang="zh-CN" altLang="en-US" b="1" dirty="0">
                <a:solidFill>
                  <a:srgbClr val="3333FF"/>
                </a:solidFill>
              </a:rPr>
              <a:t>从结点</a:t>
            </a:r>
            <a:r>
              <a:rPr lang="en-US" altLang="zh-CN" b="1" dirty="0">
                <a:solidFill>
                  <a:srgbClr val="3333FF"/>
                </a:solidFill>
              </a:rPr>
              <a:t>A</a:t>
            </a:r>
            <a:r>
              <a:rPr lang="zh-CN" altLang="en-US" b="1" dirty="0">
                <a:solidFill>
                  <a:srgbClr val="3333FF"/>
                </a:solidFill>
              </a:rPr>
              <a:t>起沿插入路径选取</a:t>
            </a:r>
            <a:r>
              <a:rPr lang="en-US" altLang="zh-CN" b="1" dirty="0">
                <a:solidFill>
                  <a:srgbClr val="3333FF"/>
                </a:solidFill>
              </a:rPr>
              <a:t>3</a:t>
            </a:r>
            <a:r>
              <a:rPr lang="zh-CN" altLang="en-US" b="1" dirty="0">
                <a:solidFill>
                  <a:srgbClr val="3333FF"/>
                </a:solidFill>
              </a:rPr>
              <a:t>个结点</a:t>
            </a:r>
            <a:r>
              <a:rPr lang="en-US" altLang="zh-CN" b="1" dirty="0">
                <a:solidFill>
                  <a:srgbClr val="3333FF"/>
                </a:solidFill>
              </a:rPr>
              <a:t>A</a:t>
            </a:r>
            <a:r>
              <a:rPr lang="zh-CN" altLang="en-US" b="1" dirty="0">
                <a:solidFill>
                  <a:srgbClr val="3333FF"/>
                </a:solidFill>
              </a:rPr>
              <a:t>、</a:t>
            </a:r>
            <a:r>
              <a:rPr lang="en-US" altLang="zh-CN" b="1" dirty="0">
                <a:solidFill>
                  <a:srgbClr val="3333FF"/>
                </a:solidFill>
              </a:rPr>
              <a:t>C</a:t>
            </a:r>
            <a:r>
              <a:rPr lang="zh-CN" altLang="en-US" b="1" dirty="0">
                <a:solidFill>
                  <a:srgbClr val="3333FF"/>
                </a:solidFill>
              </a:rPr>
              <a:t>和</a:t>
            </a:r>
            <a:r>
              <a:rPr lang="en-US" altLang="zh-CN" b="1" dirty="0">
                <a:solidFill>
                  <a:srgbClr val="3333FF"/>
                </a:solidFill>
              </a:rPr>
              <a:t>D</a:t>
            </a:r>
            <a:r>
              <a:rPr lang="zh-CN" altLang="en-US" b="1" dirty="0">
                <a:solidFill>
                  <a:srgbClr val="3333FF"/>
                </a:solidFill>
              </a:rPr>
              <a:t>，它们位于一条形如“</a:t>
            </a:r>
            <a:r>
              <a:rPr lang="zh-CN" altLang="en-US" b="1" dirty="0">
                <a:solidFill>
                  <a:srgbClr val="3333FF"/>
                </a:solidFill>
                <a:sym typeface="Symbol" panose="05050102010706020507" pitchFamily="18" charset="2"/>
              </a:rPr>
              <a:t></a:t>
            </a:r>
            <a:r>
              <a:rPr lang="zh-CN" altLang="en-US" b="1" dirty="0">
                <a:solidFill>
                  <a:srgbClr val="3333FF"/>
                </a:solidFill>
              </a:rPr>
              <a:t>”的折线上，需要进行</a:t>
            </a:r>
            <a:r>
              <a:rPr lang="zh-CN" altLang="en-US" b="1" dirty="0">
                <a:solidFill>
                  <a:srgbClr val="A50021"/>
                </a:solidFill>
              </a:rPr>
              <a:t>先右后左</a:t>
            </a:r>
            <a:r>
              <a:rPr lang="zh-CN" altLang="en-US" b="1" dirty="0">
                <a:solidFill>
                  <a:srgbClr val="3333FF"/>
                </a:solidFill>
              </a:rPr>
              <a:t>的双旋转。</a:t>
            </a:r>
          </a:p>
          <a:p>
            <a:pPr algn="just" eaLnBrk="1" hangingPunct="1"/>
            <a:r>
              <a:rPr lang="zh-CN" altLang="en-US" b="1" dirty="0">
                <a:solidFill>
                  <a:srgbClr val="008000"/>
                </a:solidFill>
              </a:rPr>
              <a:t>首先做右单旋转：以结点</a:t>
            </a:r>
            <a:r>
              <a:rPr lang="en-US" altLang="zh-CN" b="1" dirty="0">
                <a:solidFill>
                  <a:srgbClr val="008000"/>
                </a:solidFill>
              </a:rPr>
              <a:t>D</a:t>
            </a:r>
            <a:r>
              <a:rPr lang="zh-CN" altLang="en-US" b="1" dirty="0">
                <a:solidFill>
                  <a:srgbClr val="008000"/>
                </a:solidFill>
              </a:rPr>
              <a:t>为旋转轴，将结点</a:t>
            </a:r>
            <a:r>
              <a:rPr lang="en-US" altLang="zh-CN" b="1" dirty="0">
                <a:solidFill>
                  <a:srgbClr val="008000"/>
                </a:solidFill>
              </a:rPr>
              <a:t>C</a:t>
            </a:r>
            <a:r>
              <a:rPr lang="zh-CN" altLang="en-US" b="1" dirty="0">
                <a:solidFill>
                  <a:srgbClr val="008000"/>
                </a:solidFill>
              </a:rPr>
              <a:t>顺时针旋转，以</a:t>
            </a:r>
            <a:r>
              <a:rPr lang="en-US" altLang="zh-CN" b="1" dirty="0">
                <a:solidFill>
                  <a:srgbClr val="008000"/>
                </a:solidFill>
              </a:rPr>
              <a:t>D</a:t>
            </a:r>
            <a:r>
              <a:rPr lang="zh-CN" altLang="en-US" b="1" dirty="0">
                <a:solidFill>
                  <a:srgbClr val="008000"/>
                </a:solidFill>
              </a:rPr>
              <a:t>代替原来</a:t>
            </a:r>
            <a:r>
              <a:rPr lang="en-US" altLang="zh-CN" b="1" dirty="0">
                <a:solidFill>
                  <a:srgbClr val="008000"/>
                </a:solidFill>
              </a:rPr>
              <a:t>C</a:t>
            </a:r>
            <a:r>
              <a:rPr lang="zh-CN" altLang="en-US" b="1" dirty="0">
                <a:solidFill>
                  <a:srgbClr val="008000"/>
                </a:solidFill>
              </a:rPr>
              <a:t>的位置。</a:t>
            </a:r>
          </a:p>
          <a:p>
            <a:pPr algn="just" eaLnBrk="1" hangingPunct="1"/>
            <a:r>
              <a:rPr lang="zh-CN" altLang="en-US" b="1" dirty="0">
                <a:solidFill>
                  <a:srgbClr val="6600CC"/>
                </a:solidFill>
              </a:rPr>
              <a:t>再做左单旋转：以结点</a:t>
            </a:r>
            <a:r>
              <a:rPr lang="en-US" altLang="zh-CN" b="1" dirty="0">
                <a:solidFill>
                  <a:srgbClr val="6600CC"/>
                </a:solidFill>
              </a:rPr>
              <a:t>D</a:t>
            </a:r>
            <a:r>
              <a:rPr lang="zh-CN" altLang="en-US" b="1" dirty="0">
                <a:solidFill>
                  <a:srgbClr val="6600CC"/>
                </a:solidFill>
              </a:rPr>
              <a:t>为旋转轴，将结点</a:t>
            </a:r>
            <a:r>
              <a:rPr lang="en-US" altLang="zh-CN" b="1" dirty="0">
                <a:solidFill>
                  <a:srgbClr val="6600CC"/>
                </a:solidFill>
              </a:rPr>
              <a:t>A</a:t>
            </a:r>
            <a:r>
              <a:rPr lang="zh-CN" altLang="en-US" b="1" dirty="0">
                <a:solidFill>
                  <a:srgbClr val="6600CC"/>
                </a:solidFill>
              </a:rPr>
              <a:t>反时针旋转，恢复树的平衡。</a:t>
            </a:r>
          </a:p>
        </p:txBody>
      </p:sp>
    </p:spTree>
    <p:extLst>
      <p:ext uri="{BB962C8B-B14F-4D97-AF65-F5344CB8AC3E}">
        <p14:creationId xmlns:p14="http://schemas.microsoft.com/office/powerpoint/2010/main" val="3813201849"/>
      </p:ext>
    </p:extLst>
  </p:cSld>
  <p:clrMapOvr>
    <a:masterClrMapping/>
  </p:clrMapOvr>
  <p:transition>
    <p:spli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3352800"/>
            <a:ext cx="160020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0"/>
            <a:ext cx="1600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4" name="AutoShape 4"/>
          <p:cNvSpPr>
            <a:spLocks noChangeArrowheads="1"/>
          </p:cNvSpPr>
          <p:nvPr/>
        </p:nvSpPr>
        <p:spPr bwMode="auto">
          <a:xfrm rot="16200000" flipV="1">
            <a:off x="3390900" y="3771900"/>
            <a:ext cx="838200" cy="914400"/>
          </a:xfrm>
          <a:prstGeom prst="wedgeRoundRectCallout">
            <a:avLst>
              <a:gd name="adj1" fmla="val -22222"/>
              <a:gd name="adj2" fmla="val 169505"/>
              <a:gd name="adj3" fmla="val 16667"/>
            </a:avLst>
          </a:prstGeom>
          <a:solidFill>
            <a:schemeClr val="accent2"/>
          </a:solidFill>
          <a:ln w="19050">
            <a:solidFill>
              <a:schemeClr val="tx1"/>
            </a:solidFill>
            <a:miter lim="800000"/>
            <a:headEnd/>
            <a:tailEnd/>
          </a:ln>
        </p:spPr>
        <p:txBody>
          <a:bodyPr rot="10800000" vert="eaVert"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74437" name="Text Box 5"/>
          <p:cNvSpPr txBox="1">
            <a:spLocks noChangeArrowheads="1"/>
          </p:cNvSpPr>
          <p:nvPr/>
        </p:nvSpPr>
        <p:spPr bwMode="auto">
          <a:xfrm>
            <a:off x="3429000" y="3810000"/>
            <a:ext cx="803425" cy="830997"/>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微软雅黑 Light" panose="020B0502040204020203" pitchFamily="34" charset="-122"/>
                <a:ea typeface="仿宋_GB2312" pitchFamily="49" charset="-122"/>
                <a:cs typeface="+mn-cs"/>
              </a:rPr>
              <a:t>左单</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微软雅黑 Light" panose="020B0502040204020203" pitchFamily="34" charset="-122"/>
                <a:ea typeface="仿宋_GB2312" pitchFamily="49" charset="-122"/>
                <a:cs typeface="+mn-cs"/>
              </a:rPr>
              <a:t>旋转</a:t>
            </a:r>
            <a:endParaRPr kumimoji="0" lang="zh-CN" altLang="en-US" sz="24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endParaRPr>
          </a:p>
        </p:txBody>
      </p:sp>
      <p:sp>
        <p:nvSpPr>
          <p:cNvPr id="81926" name="AutoShape 6"/>
          <p:cNvSpPr>
            <a:spLocks noChangeArrowheads="1"/>
          </p:cNvSpPr>
          <p:nvPr/>
        </p:nvSpPr>
        <p:spPr bwMode="auto">
          <a:xfrm flipV="1">
            <a:off x="3505200" y="3048000"/>
            <a:ext cx="838200" cy="457200"/>
          </a:xfrm>
          <a:prstGeom prst="wedgeRoundRectCallout">
            <a:avLst>
              <a:gd name="adj1" fmla="val -53981"/>
              <a:gd name="adj2" fmla="val 113194"/>
              <a:gd name="adj3" fmla="val 16667"/>
            </a:avLst>
          </a:prstGeom>
          <a:solidFill>
            <a:schemeClr val="accent2"/>
          </a:solidFill>
          <a:ln w="19050">
            <a:solidFill>
              <a:schemeClr val="tx1"/>
            </a:solidFill>
            <a:miter lim="800000"/>
            <a:headEnd/>
            <a:tailEnd/>
          </a:ln>
        </p:spPr>
        <p:txBody>
          <a:bodyPr rot="10800000"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74439" name="Text Box 7"/>
          <p:cNvSpPr txBox="1">
            <a:spLocks noChangeArrowheads="1"/>
          </p:cNvSpPr>
          <p:nvPr/>
        </p:nvSpPr>
        <p:spPr bwMode="auto">
          <a:xfrm>
            <a:off x="3543300" y="3048000"/>
            <a:ext cx="800100" cy="45720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微软雅黑 Light" panose="020B0502040204020203" pitchFamily="34" charset="-122"/>
                <a:ea typeface="仿宋_GB2312" pitchFamily="49" charset="-122"/>
                <a:cs typeface="+mn-cs"/>
              </a:rPr>
              <a:t>插入</a:t>
            </a:r>
            <a:endParaRPr kumimoji="0" lang="zh-CN" altLang="en-US" sz="24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endParaRPr>
          </a:p>
        </p:txBody>
      </p:sp>
      <p:sp>
        <p:nvSpPr>
          <p:cNvPr id="81928" name="AutoShape 8"/>
          <p:cNvSpPr>
            <a:spLocks noChangeArrowheads="1"/>
          </p:cNvSpPr>
          <p:nvPr/>
        </p:nvSpPr>
        <p:spPr bwMode="auto">
          <a:xfrm rot="5400000" flipV="1">
            <a:off x="4248150" y="2000250"/>
            <a:ext cx="1371600" cy="571500"/>
          </a:xfrm>
          <a:prstGeom prst="wedgeRoundRectCallout">
            <a:avLst>
              <a:gd name="adj1" fmla="val -53593"/>
              <a:gd name="adj2" fmla="val 263606"/>
              <a:gd name="adj3" fmla="val 16667"/>
            </a:avLst>
          </a:prstGeom>
          <a:solidFill>
            <a:schemeClr val="accent2"/>
          </a:solidFill>
          <a:ln w="19050">
            <a:solidFill>
              <a:schemeClr val="tx1"/>
            </a:solidFill>
            <a:miter lim="800000"/>
            <a:headEnd/>
            <a:tailEnd/>
          </a:ln>
        </p:spPr>
        <p:txBody>
          <a:bodyPr vert="eaVert"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74441" name="Text Box 9"/>
          <p:cNvSpPr txBox="1">
            <a:spLocks noChangeArrowheads="1"/>
          </p:cNvSpPr>
          <p:nvPr/>
        </p:nvSpPr>
        <p:spPr bwMode="auto">
          <a:xfrm>
            <a:off x="4703802" y="1647825"/>
            <a:ext cx="553998" cy="1304203"/>
          </a:xfrm>
          <a:prstGeom prst="rect">
            <a:avLst/>
          </a:prstGeom>
          <a:noFill/>
          <a:ln w="9525">
            <a:noFill/>
            <a:miter lim="800000"/>
            <a:headEnd/>
            <a:tailEnd/>
          </a:ln>
          <a:effectLst/>
        </p:spPr>
        <p:txBody>
          <a:bodyPr vert="eaVert"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微软雅黑 Light" panose="020B0502040204020203" pitchFamily="34" charset="-122"/>
                <a:ea typeface="仿宋_GB2312" pitchFamily="49" charset="-122"/>
                <a:cs typeface="+mn-cs"/>
              </a:rPr>
              <a:t>右单旋转</a:t>
            </a:r>
            <a:endParaRPr kumimoji="0" lang="zh-CN" altLang="en-US" sz="24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mn-cs"/>
            </a:endParaRPr>
          </a:p>
        </p:txBody>
      </p:sp>
      <p:sp>
        <p:nvSpPr>
          <p:cNvPr id="274442" name="Text Box 10"/>
          <p:cNvSpPr txBox="1">
            <a:spLocks noChangeArrowheads="1"/>
          </p:cNvSpPr>
          <p:nvPr/>
        </p:nvSpPr>
        <p:spPr bwMode="auto">
          <a:xfrm>
            <a:off x="1905000" y="0"/>
            <a:ext cx="438150" cy="45720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微软雅黑 Light" panose="020B0502040204020203" pitchFamily="34" charset="-122"/>
                <a:ea typeface="微软雅黑 Light" panose="020B0502040204020203" pitchFamily="34" charset="-122"/>
                <a:cs typeface="+mn-cs"/>
              </a:rPr>
              <a:t>-1</a:t>
            </a:r>
          </a:p>
        </p:txBody>
      </p:sp>
      <p:sp>
        <p:nvSpPr>
          <p:cNvPr id="274443" name="Text Box 11"/>
          <p:cNvSpPr txBox="1">
            <a:spLocks noChangeArrowheads="1"/>
          </p:cNvSpPr>
          <p:nvPr/>
        </p:nvSpPr>
        <p:spPr bwMode="auto">
          <a:xfrm>
            <a:off x="3336925" y="457200"/>
            <a:ext cx="356188" cy="461665"/>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0</a:t>
            </a:r>
          </a:p>
        </p:txBody>
      </p:sp>
      <p:sp>
        <p:nvSpPr>
          <p:cNvPr id="274444" name="Text Box 12"/>
          <p:cNvSpPr txBox="1">
            <a:spLocks noChangeArrowheads="1"/>
          </p:cNvSpPr>
          <p:nvPr/>
        </p:nvSpPr>
        <p:spPr bwMode="auto">
          <a:xfrm>
            <a:off x="2727325" y="990600"/>
            <a:ext cx="356188" cy="461665"/>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0</a:t>
            </a:r>
          </a:p>
        </p:txBody>
      </p:sp>
      <p:sp>
        <p:nvSpPr>
          <p:cNvPr id="274445" name="Text Box 13"/>
          <p:cNvSpPr txBox="1">
            <a:spLocks noChangeArrowheads="1"/>
          </p:cNvSpPr>
          <p:nvPr/>
        </p:nvSpPr>
        <p:spPr bwMode="auto">
          <a:xfrm>
            <a:off x="5715000" y="3429000"/>
            <a:ext cx="356188" cy="461665"/>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0</a:t>
            </a:r>
          </a:p>
        </p:txBody>
      </p:sp>
      <p:sp>
        <p:nvSpPr>
          <p:cNvPr id="274446" name="Text Box 14"/>
          <p:cNvSpPr txBox="1">
            <a:spLocks noChangeArrowheads="1"/>
          </p:cNvSpPr>
          <p:nvPr/>
        </p:nvSpPr>
        <p:spPr bwMode="auto">
          <a:xfrm>
            <a:off x="6994525" y="3851275"/>
            <a:ext cx="356188" cy="461665"/>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0</a:t>
            </a:r>
          </a:p>
        </p:txBody>
      </p:sp>
      <p:sp>
        <p:nvSpPr>
          <p:cNvPr id="274447" name="Text Box 15"/>
          <p:cNvSpPr txBox="1">
            <a:spLocks noChangeArrowheads="1"/>
          </p:cNvSpPr>
          <p:nvPr/>
        </p:nvSpPr>
        <p:spPr bwMode="auto">
          <a:xfrm>
            <a:off x="5105400" y="3851275"/>
            <a:ext cx="303288" cy="461665"/>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1</a:t>
            </a:r>
          </a:p>
        </p:txBody>
      </p:sp>
      <p:sp>
        <p:nvSpPr>
          <p:cNvPr id="274448" name="Text Box 16"/>
          <p:cNvSpPr txBox="1">
            <a:spLocks noChangeArrowheads="1"/>
          </p:cNvSpPr>
          <p:nvPr/>
        </p:nvSpPr>
        <p:spPr bwMode="auto">
          <a:xfrm>
            <a:off x="7086600" y="457200"/>
            <a:ext cx="303288" cy="461665"/>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1</a:t>
            </a:r>
          </a:p>
        </p:txBody>
      </p:sp>
      <p:sp>
        <p:nvSpPr>
          <p:cNvPr id="274449" name="Text Box 17"/>
          <p:cNvSpPr txBox="1">
            <a:spLocks noChangeArrowheads="1"/>
          </p:cNvSpPr>
          <p:nvPr/>
        </p:nvSpPr>
        <p:spPr bwMode="auto">
          <a:xfrm>
            <a:off x="6577013" y="990600"/>
            <a:ext cx="438150" cy="45720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微软雅黑 Light" panose="020B0502040204020203" pitchFamily="34" charset="-122"/>
                <a:ea typeface="微软雅黑 Light" panose="020B0502040204020203" pitchFamily="34" charset="-122"/>
                <a:cs typeface="+mn-cs"/>
              </a:rPr>
              <a:t>-1</a:t>
            </a:r>
          </a:p>
        </p:txBody>
      </p:sp>
      <p:sp>
        <p:nvSpPr>
          <p:cNvPr id="274450" name="Text Box 18"/>
          <p:cNvSpPr txBox="1">
            <a:spLocks noChangeArrowheads="1"/>
          </p:cNvSpPr>
          <p:nvPr/>
        </p:nvSpPr>
        <p:spPr bwMode="auto">
          <a:xfrm>
            <a:off x="5715000" y="41275"/>
            <a:ext cx="489236" cy="461665"/>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微软雅黑 Light" panose="020B0502040204020203" pitchFamily="34" charset="-122"/>
                <a:ea typeface="微软雅黑 Light" panose="020B0502040204020203" pitchFamily="34" charset="-122"/>
                <a:cs typeface="+mn-cs"/>
              </a:rPr>
              <a:t>-2</a:t>
            </a:r>
            <a:endParaRPr kumimoji="0"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755090948"/>
      </p:ext>
    </p:extLst>
  </p:cSld>
  <p:clrMapOvr>
    <a:masterClrMapping/>
  </p:clrMapOvr>
  <p:transition>
    <p:split orient="vert" dir="in"/>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152400" y="228600"/>
            <a:ext cx="3886200" cy="685800"/>
          </a:xfrm>
        </p:spPr>
        <p:txBody>
          <a:bodyPr/>
          <a:lstStyle/>
          <a:p>
            <a:pPr eaLnBrk="1" hangingPunct="1">
              <a:defRPr/>
            </a:pPr>
            <a:r>
              <a:rPr lang="en-US" altLang="zh-CN" sz="3200" i="1">
                <a:solidFill>
                  <a:srgbClr val="CC3300"/>
                </a:solidFill>
                <a:effectLst>
                  <a:outerShdw blurRad="38100" dist="38100" dir="2700000" algn="tl">
                    <a:srgbClr val="000000"/>
                  </a:outerShdw>
                </a:effectLst>
                <a:ea typeface="仿宋_GB2312" pitchFamily="49" charset="-122"/>
              </a:rPr>
              <a:t>AVL</a:t>
            </a:r>
            <a:r>
              <a:rPr lang="zh-CN" altLang="en-US" sz="3200">
                <a:solidFill>
                  <a:srgbClr val="CC3300"/>
                </a:solidFill>
                <a:effectLst>
                  <a:outerShdw blurRad="38100" dist="38100" dir="2700000" algn="tl">
                    <a:srgbClr val="000000"/>
                  </a:outerShdw>
                </a:effectLst>
                <a:ea typeface="仿宋_GB2312" pitchFamily="49" charset="-122"/>
              </a:rPr>
              <a:t>树的插入</a:t>
            </a:r>
            <a:endParaRPr lang="zh-CN" altLang="en-US">
              <a:ea typeface="仿宋_GB2312" pitchFamily="49" charset="-122"/>
            </a:endParaRPr>
          </a:p>
        </p:txBody>
      </p:sp>
      <p:sp>
        <p:nvSpPr>
          <p:cNvPr id="275459" name="Rectangle 3"/>
          <p:cNvSpPr>
            <a:spLocks noGrp="1" noChangeArrowheads="1"/>
          </p:cNvSpPr>
          <p:nvPr>
            <p:ph type="body" idx="1"/>
          </p:nvPr>
        </p:nvSpPr>
        <p:spPr>
          <a:xfrm>
            <a:off x="152400" y="990600"/>
            <a:ext cx="8763000" cy="5257800"/>
          </a:xfrm>
        </p:spPr>
        <p:txBody>
          <a:bodyPr/>
          <a:lstStyle/>
          <a:p>
            <a:pPr algn="just" eaLnBrk="1" hangingPunct="1">
              <a:defRPr/>
            </a:pPr>
            <a:r>
              <a:rPr lang="zh-CN" altLang="en-US" sz="3600" b="1" dirty="0">
                <a:effectLst>
                  <a:outerShdw blurRad="38100" dist="38100" dir="2700000" algn="tl">
                    <a:srgbClr val="FFFFFF"/>
                  </a:outerShdw>
                </a:effectLst>
              </a:rPr>
              <a:t>在向一棵本来是高度平衡的</a:t>
            </a:r>
            <a:r>
              <a:rPr lang="en-US" altLang="zh-CN" sz="3600" b="1" i="1" dirty="0">
                <a:effectLst>
                  <a:outerShdw blurRad="38100" dist="38100" dir="2700000" algn="tl">
                    <a:srgbClr val="FFFFFF"/>
                  </a:outerShdw>
                </a:effectLst>
              </a:rPr>
              <a:t>AVL</a:t>
            </a:r>
            <a:r>
              <a:rPr lang="zh-CN" altLang="en-US" sz="3600" b="1" dirty="0">
                <a:effectLst>
                  <a:outerShdw blurRad="38100" dist="38100" dir="2700000" algn="tl">
                    <a:srgbClr val="FFFFFF"/>
                  </a:outerShdw>
                </a:effectLst>
              </a:rPr>
              <a:t>树中插入一个新结点时，如果树中某个结点的平衡因子的绝对值 </a:t>
            </a:r>
            <a:r>
              <a:rPr lang="en-US" altLang="zh-CN" sz="3600" b="1" dirty="0">
                <a:solidFill>
                  <a:srgbClr val="FF3300"/>
                </a:solidFill>
                <a:effectLst>
                  <a:outerShdw blurRad="38100" dist="38100" dir="2700000" algn="tl">
                    <a:srgbClr val="000000"/>
                  </a:outerShdw>
                </a:effectLst>
              </a:rPr>
              <a:t>|</a:t>
            </a:r>
            <a:r>
              <a:rPr lang="en-US" altLang="zh-CN" sz="3600" b="1" i="1" dirty="0">
                <a:solidFill>
                  <a:srgbClr val="FF3300"/>
                </a:solidFill>
                <a:effectLst>
                  <a:outerShdw blurRad="38100" dist="38100" dir="2700000" algn="tl">
                    <a:srgbClr val="000000"/>
                  </a:outerShdw>
                </a:effectLst>
              </a:rPr>
              <a:t>balance</a:t>
            </a:r>
            <a:r>
              <a:rPr lang="en-US" altLang="zh-CN" sz="3600" b="1" dirty="0">
                <a:solidFill>
                  <a:srgbClr val="FF3300"/>
                </a:solidFill>
                <a:effectLst>
                  <a:outerShdw blurRad="38100" dist="38100" dir="2700000" algn="tl">
                    <a:srgbClr val="000000"/>
                  </a:outerShdw>
                </a:effectLst>
              </a:rPr>
              <a:t>| &gt; 1</a:t>
            </a:r>
            <a:r>
              <a:rPr lang="zh-CN" altLang="en-US" sz="3600" b="1" dirty="0">
                <a:effectLst>
                  <a:outerShdw blurRad="38100" dist="38100" dir="2700000" algn="tl">
                    <a:srgbClr val="FFFFFF"/>
                  </a:outerShdw>
                </a:effectLst>
              </a:rPr>
              <a:t>，则出现了不平衡，需要做平衡化处理。</a:t>
            </a:r>
          </a:p>
          <a:p>
            <a:pPr algn="just" eaLnBrk="1" hangingPunct="1">
              <a:buFontTx/>
              <a:buNone/>
              <a:defRPr/>
            </a:pPr>
            <a:endParaRPr lang="zh-CN" altLang="en-US" sz="3600" b="1" dirty="0">
              <a:effectLst>
                <a:outerShdw blurRad="38100" dist="38100" dir="2700000" algn="tl">
                  <a:srgbClr val="FFFFFF"/>
                </a:outerShdw>
              </a:effectLst>
            </a:endParaRPr>
          </a:p>
          <a:p>
            <a:pPr eaLnBrk="1" hangingPunct="1">
              <a:defRPr/>
            </a:pPr>
            <a:r>
              <a:rPr lang="zh-CN" altLang="en-US" sz="3600" b="1" dirty="0">
                <a:effectLst>
                  <a:outerShdw blurRad="38100" dist="38100" dir="2700000" algn="tl">
                    <a:srgbClr val="FFFFFF"/>
                  </a:outerShdw>
                </a:effectLst>
              </a:rPr>
              <a:t>算法从一棵空树开始，通过输入一系列对象的关键码，逐步建立</a:t>
            </a:r>
            <a:r>
              <a:rPr lang="en-US" altLang="zh-CN" sz="3600" b="1" i="1" dirty="0">
                <a:effectLst>
                  <a:outerShdw blurRad="38100" dist="38100" dir="2700000" algn="tl">
                    <a:srgbClr val="FFFFFF"/>
                  </a:outerShdw>
                </a:effectLst>
              </a:rPr>
              <a:t>AVL</a:t>
            </a:r>
            <a:r>
              <a:rPr lang="zh-CN" altLang="en-US" sz="3600" b="1" dirty="0">
                <a:effectLst>
                  <a:outerShdw blurRad="38100" dist="38100" dir="2700000" algn="tl">
                    <a:srgbClr val="FFFFFF"/>
                  </a:outerShdw>
                </a:effectLst>
              </a:rPr>
              <a:t>树。在插入新结点时使用了前面所给的算法进行平衡旋转。</a:t>
            </a:r>
          </a:p>
        </p:txBody>
      </p:sp>
    </p:spTree>
    <p:extLst>
      <p:ext uri="{BB962C8B-B14F-4D97-AF65-F5344CB8AC3E}">
        <p14:creationId xmlns:p14="http://schemas.microsoft.com/office/powerpoint/2010/main" val="4243017995"/>
      </p:ext>
    </p:extLst>
  </p:cSld>
  <p:clrMapOvr>
    <a:masterClrMapping/>
  </p:clrMapOvr>
  <p:transition>
    <p:strips/>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p:cNvSpPr txBox="1">
            <a:spLocks noChangeArrowheads="1"/>
          </p:cNvSpPr>
          <p:nvPr/>
        </p:nvSpPr>
        <p:spPr bwMode="auto">
          <a:xfrm>
            <a:off x="152400" y="288925"/>
            <a:ext cx="9001182"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40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构造二叉平衡（查找）树的方法是：</a:t>
            </a:r>
            <a:endParaRPr kumimoji="1" lang="zh-CN" altLang="en-US" sz="40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rgbClr val="3333FF"/>
                </a:solidFill>
                <a:effectLst/>
                <a:uLnTx/>
                <a:uFillTx/>
                <a:latin typeface="微软雅黑 Light" panose="020B0502040204020203" pitchFamily="34" charset="-122"/>
                <a:ea typeface="微软雅黑 Light" panose="020B0502040204020203" pitchFamily="34" charset="-122"/>
                <a:cs typeface="+mn-cs"/>
              </a:rPr>
              <a:t>在插入过程中，采用平衡旋转技术。</a:t>
            </a:r>
            <a:endParaRPr kumimoji="1" lang="zh-CN" altLang="en-US" sz="40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03" name="Text Box 3"/>
          <p:cNvSpPr txBox="1">
            <a:spLocks noChangeArrowheads="1"/>
          </p:cNvSpPr>
          <p:nvPr/>
        </p:nvSpPr>
        <p:spPr bwMode="auto">
          <a:xfrm>
            <a:off x="381000" y="2330450"/>
            <a:ext cx="81547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例如</a:t>
            </a:r>
            <a:r>
              <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a:t>
            </a:r>
            <a:r>
              <a:rPr kumimoji="1" lang="zh-CN" altLang="en-US"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依次插入的关键字为</a:t>
            </a:r>
            <a:r>
              <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5, 4, 2, 8, 6, 9</a:t>
            </a:r>
          </a:p>
        </p:txBody>
      </p:sp>
      <p:sp>
        <p:nvSpPr>
          <p:cNvPr id="204804" name="Oval 4"/>
          <p:cNvSpPr>
            <a:spLocks noChangeArrowheads="1"/>
          </p:cNvSpPr>
          <p:nvPr/>
        </p:nvSpPr>
        <p:spPr bwMode="auto">
          <a:xfrm>
            <a:off x="1905000" y="3505200"/>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5</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05" name="Oval 5"/>
          <p:cNvSpPr>
            <a:spLocks noChangeArrowheads="1"/>
          </p:cNvSpPr>
          <p:nvPr/>
        </p:nvSpPr>
        <p:spPr bwMode="auto">
          <a:xfrm>
            <a:off x="1143000" y="4267200"/>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4</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06" name="Oval 6"/>
          <p:cNvSpPr>
            <a:spLocks noChangeArrowheads="1"/>
          </p:cNvSpPr>
          <p:nvPr/>
        </p:nvSpPr>
        <p:spPr bwMode="auto">
          <a:xfrm>
            <a:off x="381000" y="5029200"/>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2</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07" name="Line 7"/>
          <p:cNvSpPr>
            <a:spLocks noChangeShapeType="1"/>
          </p:cNvSpPr>
          <p:nvPr/>
        </p:nvSpPr>
        <p:spPr bwMode="auto">
          <a:xfrm flipH="1">
            <a:off x="1524000" y="3886200"/>
            <a:ext cx="4572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08" name="Line 8"/>
          <p:cNvSpPr>
            <a:spLocks noChangeShapeType="1"/>
          </p:cNvSpPr>
          <p:nvPr/>
        </p:nvSpPr>
        <p:spPr bwMode="auto">
          <a:xfrm flipH="1">
            <a:off x="762000" y="4648200"/>
            <a:ext cx="4572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09" name="AutoShape 9"/>
          <p:cNvSpPr>
            <a:spLocks noChangeArrowheads="1"/>
          </p:cNvSpPr>
          <p:nvPr/>
        </p:nvSpPr>
        <p:spPr bwMode="auto">
          <a:xfrm>
            <a:off x="2438400" y="4495800"/>
            <a:ext cx="381000" cy="457200"/>
          </a:xfrm>
          <a:prstGeom prst="rightArrow">
            <a:avLst>
              <a:gd name="adj1" fmla="val 50000"/>
              <a:gd name="adj2" fmla="val 25000"/>
            </a:avLst>
          </a:prstGeom>
          <a:solidFill>
            <a:srgbClr val="FFCC99"/>
          </a:solidFill>
          <a:ln w="9525">
            <a:solidFill>
              <a:srgbClr val="9933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10" name="Oval 10"/>
          <p:cNvSpPr>
            <a:spLocks noChangeArrowheads="1"/>
          </p:cNvSpPr>
          <p:nvPr/>
        </p:nvSpPr>
        <p:spPr bwMode="auto">
          <a:xfrm>
            <a:off x="3733800" y="3505200"/>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4</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11" name="Oval 11"/>
          <p:cNvSpPr>
            <a:spLocks noChangeArrowheads="1"/>
          </p:cNvSpPr>
          <p:nvPr/>
        </p:nvSpPr>
        <p:spPr bwMode="auto">
          <a:xfrm>
            <a:off x="2971800" y="4267200"/>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2</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12" name="Line 12"/>
          <p:cNvSpPr>
            <a:spLocks noChangeShapeType="1"/>
          </p:cNvSpPr>
          <p:nvPr/>
        </p:nvSpPr>
        <p:spPr bwMode="auto">
          <a:xfrm flipH="1">
            <a:off x="3352800" y="3886200"/>
            <a:ext cx="4572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13" name="Oval 13"/>
          <p:cNvSpPr>
            <a:spLocks noChangeArrowheads="1"/>
          </p:cNvSpPr>
          <p:nvPr/>
        </p:nvSpPr>
        <p:spPr bwMode="auto">
          <a:xfrm>
            <a:off x="4495800" y="4267200"/>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5</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14" name="Line 14"/>
          <p:cNvSpPr>
            <a:spLocks noChangeShapeType="1"/>
          </p:cNvSpPr>
          <p:nvPr/>
        </p:nvSpPr>
        <p:spPr bwMode="auto">
          <a:xfrm>
            <a:off x="4114800" y="3886200"/>
            <a:ext cx="457200" cy="45720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15" name="Line 15"/>
          <p:cNvSpPr>
            <a:spLocks noChangeShapeType="1"/>
          </p:cNvSpPr>
          <p:nvPr/>
        </p:nvSpPr>
        <p:spPr bwMode="auto">
          <a:xfrm>
            <a:off x="1447800" y="3048000"/>
            <a:ext cx="533400" cy="533400"/>
          </a:xfrm>
          <a:prstGeom prst="line">
            <a:avLst/>
          </a:prstGeom>
          <a:noFill/>
          <a:ln w="28575">
            <a:solidFill>
              <a:srgbClr val="A50021"/>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16" name="Line 16"/>
          <p:cNvSpPr>
            <a:spLocks noChangeShapeType="1"/>
          </p:cNvSpPr>
          <p:nvPr/>
        </p:nvSpPr>
        <p:spPr bwMode="auto">
          <a:xfrm>
            <a:off x="3352800" y="3124200"/>
            <a:ext cx="457200" cy="457200"/>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17" name="AutoShape 17"/>
          <p:cNvSpPr>
            <a:spLocks noChangeArrowheads="1"/>
          </p:cNvSpPr>
          <p:nvPr/>
        </p:nvSpPr>
        <p:spPr bwMode="auto">
          <a:xfrm>
            <a:off x="5715000" y="4495800"/>
            <a:ext cx="381000" cy="457200"/>
          </a:xfrm>
          <a:prstGeom prst="rightArrow">
            <a:avLst>
              <a:gd name="adj1" fmla="val 50000"/>
              <a:gd name="adj2" fmla="val 25000"/>
            </a:avLst>
          </a:prstGeom>
          <a:solidFill>
            <a:srgbClr val="FFCC99"/>
          </a:solidFill>
          <a:ln w="9525">
            <a:solidFill>
              <a:srgbClr val="9933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18" name="Oval 18"/>
          <p:cNvSpPr>
            <a:spLocks noChangeArrowheads="1"/>
          </p:cNvSpPr>
          <p:nvPr/>
        </p:nvSpPr>
        <p:spPr bwMode="auto">
          <a:xfrm>
            <a:off x="5181600" y="5029200"/>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8</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19" name="Line 19"/>
          <p:cNvSpPr>
            <a:spLocks noChangeShapeType="1"/>
          </p:cNvSpPr>
          <p:nvPr/>
        </p:nvSpPr>
        <p:spPr bwMode="auto">
          <a:xfrm>
            <a:off x="4876800" y="4648200"/>
            <a:ext cx="4572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20" name="Oval 20"/>
          <p:cNvSpPr>
            <a:spLocks noChangeArrowheads="1"/>
          </p:cNvSpPr>
          <p:nvPr/>
        </p:nvSpPr>
        <p:spPr bwMode="auto">
          <a:xfrm>
            <a:off x="4495800" y="5791200"/>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6</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21" name="Line 21"/>
          <p:cNvSpPr>
            <a:spLocks noChangeShapeType="1"/>
          </p:cNvSpPr>
          <p:nvPr/>
        </p:nvSpPr>
        <p:spPr bwMode="auto">
          <a:xfrm flipH="1">
            <a:off x="4800600" y="5410200"/>
            <a:ext cx="4572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22" name="Rectangle 22"/>
          <p:cNvSpPr>
            <a:spLocks noChangeArrowheads="1"/>
          </p:cNvSpPr>
          <p:nvPr/>
        </p:nvSpPr>
        <p:spPr bwMode="auto">
          <a:xfrm>
            <a:off x="4343400" y="4191000"/>
            <a:ext cx="1371600" cy="2133600"/>
          </a:xfrm>
          <a:prstGeom prst="rect">
            <a:avLst/>
          </a:prstGeom>
          <a:solidFill>
            <a:srgbClr val="FFFF99">
              <a:alpha val="50195"/>
            </a:srgbClr>
          </a:solidFill>
          <a:ln w="9525">
            <a:solidFill>
              <a:srgbClr val="FFFFCC"/>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26" name="Line 26"/>
          <p:cNvSpPr>
            <a:spLocks noChangeShapeType="1"/>
          </p:cNvSpPr>
          <p:nvPr/>
        </p:nvSpPr>
        <p:spPr bwMode="auto">
          <a:xfrm>
            <a:off x="7391400" y="3886200"/>
            <a:ext cx="457200" cy="457200"/>
          </a:xfrm>
          <a:prstGeom prst="line">
            <a:avLst/>
          </a:prstGeom>
          <a:noFill/>
          <a:ln w="31750">
            <a:solidFill>
              <a:srgbClr val="FF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27" name="Line 27"/>
          <p:cNvSpPr>
            <a:spLocks noChangeShapeType="1"/>
          </p:cNvSpPr>
          <p:nvPr/>
        </p:nvSpPr>
        <p:spPr bwMode="auto">
          <a:xfrm>
            <a:off x="6553200" y="3048000"/>
            <a:ext cx="533400" cy="533400"/>
          </a:xfrm>
          <a:prstGeom prst="line">
            <a:avLst/>
          </a:prstGeom>
          <a:noFill/>
          <a:ln w="28575">
            <a:solidFill>
              <a:srgbClr val="A50021"/>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28" name="Oval 28"/>
          <p:cNvSpPr>
            <a:spLocks noChangeArrowheads="1"/>
          </p:cNvSpPr>
          <p:nvPr/>
        </p:nvSpPr>
        <p:spPr bwMode="auto">
          <a:xfrm>
            <a:off x="7772400" y="4267200"/>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6</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29" name="Oval 29"/>
          <p:cNvSpPr>
            <a:spLocks noChangeArrowheads="1"/>
          </p:cNvSpPr>
          <p:nvPr/>
        </p:nvSpPr>
        <p:spPr bwMode="auto">
          <a:xfrm>
            <a:off x="7010400" y="5029200"/>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5</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30" name="Line 30"/>
          <p:cNvSpPr>
            <a:spLocks noChangeShapeType="1"/>
          </p:cNvSpPr>
          <p:nvPr/>
        </p:nvSpPr>
        <p:spPr bwMode="auto">
          <a:xfrm flipH="1">
            <a:off x="7391400" y="4648200"/>
            <a:ext cx="457200" cy="45720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31" name="Line 31"/>
          <p:cNvSpPr>
            <a:spLocks noChangeShapeType="1"/>
          </p:cNvSpPr>
          <p:nvPr/>
        </p:nvSpPr>
        <p:spPr bwMode="auto">
          <a:xfrm>
            <a:off x="8153400" y="4648200"/>
            <a:ext cx="457200" cy="457200"/>
          </a:xfrm>
          <a:prstGeom prst="line">
            <a:avLst/>
          </a:prstGeom>
          <a:noFill/>
          <a:ln w="31750">
            <a:solidFill>
              <a:srgbClr val="FF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33" name="Oval 33"/>
          <p:cNvSpPr>
            <a:spLocks noChangeArrowheads="1"/>
          </p:cNvSpPr>
          <p:nvPr/>
        </p:nvSpPr>
        <p:spPr bwMode="auto">
          <a:xfrm>
            <a:off x="8534400" y="5029200"/>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8</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34" name="Oval 34"/>
          <p:cNvSpPr>
            <a:spLocks noChangeArrowheads="1"/>
          </p:cNvSpPr>
          <p:nvPr/>
        </p:nvSpPr>
        <p:spPr bwMode="auto">
          <a:xfrm>
            <a:off x="7010400" y="3505200"/>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4</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35" name="Oval 35"/>
          <p:cNvSpPr>
            <a:spLocks noChangeArrowheads="1"/>
          </p:cNvSpPr>
          <p:nvPr/>
        </p:nvSpPr>
        <p:spPr bwMode="auto">
          <a:xfrm>
            <a:off x="6248400" y="4267200"/>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2</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36" name="Line 36"/>
          <p:cNvSpPr>
            <a:spLocks noChangeShapeType="1"/>
          </p:cNvSpPr>
          <p:nvPr/>
        </p:nvSpPr>
        <p:spPr bwMode="auto">
          <a:xfrm flipH="1">
            <a:off x="6629400" y="3886200"/>
            <a:ext cx="4572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37" name="AutoShape 37"/>
          <p:cNvSpPr>
            <a:spLocks noChangeArrowheads="1"/>
          </p:cNvSpPr>
          <p:nvPr/>
        </p:nvSpPr>
        <p:spPr bwMode="auto">
          <a:xfrm>
            <a:off x="2438400" y="5791200"/>
            <a:ext cx="1524000" cy="838200"/>
          </a:xfrm>
          <a:prstGeom prst="wedgeRoundRectCallout">
            <a:avLst>
              <a:gd name="adj1" fmla="val -43125"/>
              <a:gd name="adj2" fmla="val -158144"/>
              <a:gd name="adj3" fmla="val 16667"/>
            </a:avLst>
          </a:prstGeom>
          <a:solidFill>
            <a:srgbClr val="FFFFCC"/>
          </a:solidFill>
          <a:ln w="9525">
            <a:solidFill>
              <a:srgbClr val="8000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panose="020B0503020204020204" pitchFamily="34" charset="-122"/>
                <a:cs typeface="+mn-cs"/>
              </a:rPr>
              <a:t>向右旋转</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panose="020B0503020204020204" pitchFamily="34" charset="-122"/>
                <a:cs typeface="+mn-cs"/>
              </a:rPr>
              <a:t>一次</a:t>
            </a:r>
            <a:endParaRPr kumimoji="1" lang="zh-CN" altLang="en-US" sz="28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38" name="AutoShape 38"/>
          <p:cNvSpPr>
            <a:spLocks noChangeArrowheads="1"/>
          </p:cNvSpPr>
          <p:nvPr/>
        </p:nvSpPr>
        <p:spPr bwMode="auto">
          <a:xfrm>
            <a:off x="6096000" y="5791200"/>
            <a:ext cx="1981200" cy="914400"/>
          </a:xfrm>
          <a:prstGeom prst="wedgeRoundRectCallout">
            <a:avLst>
              <a:gd name="adj1" fmla="val -65384"/>
              <a:gd name="adj2" fmla="val -150870"/>
              <a:gd name="adj3" fmla="val 16667"/>
            </a:avLst>
          </a:prstGeom>
          <a:solidFill>
            <a:srgbClr val="FFFFCC"/>
          </a:solidFill>
          <a:ln w="9525">
            <a:solidFill>
              <a:srgbClr val="9933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panose="020B0503020204020204" pitchFamily="34" charset="-122"/>
                <a:cs typeface="+mn-cs"/>
              </a:rPr>
              <a:t>先向右旋转</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panose="020B0503020204020204" pitchFamily="34" charset="-122"/>
                <a:cs typeface="+mn-cs"/>
              </a:rPr>
              <a:t>再向左旋转</a:t>
            </a:r>
            <a:endParaRPr kumimoji="1" lang="zh-CN" altLang="en-US" sz="32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04839" name="Rectangle 39"/>
          <p:cNvSpPr>
            <a:spLocks noChangeArrowheads="1"/>
          </p:cNvSpPr>
          <p:nvPr/>
        </p:nvSpPr>
        <p:spPr bwMode="auto">
          <a:xfrm>
            <a:off x="304800" y="3276600"/>
            <a:ext cx="2133600" cy="2286000"/>
          </a:xfrm>
          <a:prstGeom prst="rect">
            <a:avLst/>
          </a:prstGeom>
          <a:solidFill>
            <a:srgbClr val="FF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9708592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04802"/>
                                        </p:tgtEl>
                                        <p:attrNameLst>
                                          <p:attrName>style.visibility</p:attrName>
                                        </p:attrNameLst>
                                      </p:cBhvr>
                                      <p:to>
                                        <p:strVal val="visible"/>
                                      </p:to>
                                    </p:set>
                                    <p:animEffect transition="in" filter="strips(downRight)">
                                      <p:cBhvr>
                                        <p:cTn id="7" dur="500"/>
                                        <p:tgtEl>
                                          <p:spTgt spid="204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04803"/>
                                        </p:tgtEl>
                                        <p:attrNameLst>
                                          <p:attrName>style.visibility</p:attrName>
                                        </p:attrNameLst>
                                      </p:cBhvr>
                                      <p:to>
                                        <p:strVal val="visible"/>
                                      </p:to>
                                    </p:set>
                                    <p:anim calcmode="lin" valueType="num">
                                      <p:cBhvr additive="base">
                                        <p:cTn id="12" dur="500" fill="hold"/>
                                        <p:tgtEl>
                                          <p:spTgt spid="204803"/>
                                        </p:tgtEl>
                                        <p:attrNameLst>
                                          <p:attrName>ppt_x</p:attrName>
                                        </p:attrNameLst>
                                      </p:cBhvr>
                                      <p:tavLst>
                                        <p:tav tm="0">
                                          <p:val>
                                            <p:strVal val="1+#ppt_w/2"/>
                                          </p:val>
                                        </p:tav>
                                        <p:tav tm="100000">
                                          <p:val>
                                            <p:strVal val="#ppt_x"/>
                                          </p:val>
                                        </p:tav>
                                      </p:tavLst>
                                    </p:anim>
                                    <p:anim calcmode="lin" valueType="num">
                                      <p:cBhvr additive="base">
                                        <p:cTn id="13" dur="500" fill="hold"/>
                                        <p:tgtEl>
                                          <p:spTgt spid="20480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204815"/>
                                        </p:tgtEl>
                                        <p:attrNameLst>
                                          <p:attrName>style.visibility</p:attrName>
                                        </p:attrNameLst>
                                      </p:cBhvr>
                                      <p:to>
                                        <p:strVal val="visible"/>
                                      </p:to>
                                    </p:set>
                                    <p:animEffect transition="in" filter="wipe(up)">
                                      <p:cBhvr>
                                        <p:cTn id="18" dur="500"/>
                                        <p:tgtEl>
                                          <p:spTgt spid="204815"/>
                                        </p:tgtEl>
                                      </p:cBhvr>
                                    </p:animEffect>
                                  </p:childTnLst>
                                </p:cTn>
                              </p:par>
                            </p:childTnLst>
                          </p:cTn>
                        </p:par>
                        <p:par>
                          <p:cTn id="19" fill="hold" nodeType="afterGroup">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04804"/>
                                        </p:tgtEl>
                                        <p:attrNameLst>
                                          <p:attrName>style.visibility</p:attrName>
                                        </p:attrNameLst>
                                      </p:cBhvr>
                                      <p:to>
                                        <p:strVal val="visible"/>
                                      </p:to>
                                    </p:set>
                                    <p:animEffect transition="in" filter="wipe(up)">
                                      <p:cBhvr>
                                        <p:cTn id="22" dur="500"/>
                                        <p:tgtEl>
                                          <p:spTgt spid="2048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04807"/>
                                        </p:tgtEl>
                                        <p:attrNameLst>
                                          <p:attrName>style.visibility</p:attrName>
                                        </p:attrNameLst>
                                      </p:cBhvr>
                                      <p:to>
                                        <p:strVal val="visible"/>
                                      </p:to>
                                    </p:set>
                                    <p:animEffect transition="in" filter="wipe(up)">
                                      <p:cBhvr>
                                        <p:cTn id="27" dur="500"/>
                                        <p:tgtEl>
                                          <p:spTgt spid="204807"/>
                                        </p:tgtEl>
                                      </p:cBhvr>
                                    </p:animEffect>
                                  </p:childTnLst>
                                </p:cTn>
                              </p:par>
                            </p:childTnLst>
                          </p:cTn>
                        </p:par>
                        <p:par>
                          <p:cTn id="28" fill="hold" nodeType="afterGroup">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204805"/>
                                        </p:tgtEl>
                                        <p:attrNameLst>
                                          <p:attrName>style.visibility</p:attrName>
                                        </p:attrNameLst>
                                      </p:cBhvr>
                                      <p:to>
                                        <p:strVal val="visible"/>
                                      </p:to>
                                    </p:set>
                                    <p:animEffect transition="in" filter="wipe(up)">
                                      <p:cBhvr>
                                        <p:cTn id="31" dur="500"/>
                                        <p:tgtEl>
                                          <p:spTgt spid="20480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204808"/>
                                        </p:tgtEl>
                                        <p:attrNameLst>
                                          <p:attrName>style.visibility</p:attrName>
                                        </p:attrNameLst>
                                      </p:cBhvr>
                                      <p:to>
                                        <p:strVal val="visible"/>
                                      </p:to>
                                    </p:set>
                                    <p:animEffect transition="in" filter="wipe(up)">
                                      <p:cBhvr>
                                        <p:cTn id="36" dur="500"/>
                                        <p:tgtEl>
                                          <p:spTgt spid="204808"/>
                                        </p:tgtEl>
                                      </p:cBhvr>
                                    </p:animEffect>
                                  </p:childTnLst>
                                </p:cTn>
                              </p:par>
                            </p:childTnLst>
                          </p:cTn>
                        </p:par>
                        <p:par>
                          <p:cTn id="37" fill="hold" nodeType="afterGroup">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204806"/>
                                        </p:tgtEl>
                                        <p:attrNameLst>
                                          <p:attrName>style.visibility</p:attrName>
                                        </p:attrNameLst>
                                      </p:cBhvr>
                                      <p:to>
                                        <p:strVal val="visible"/>
                                      </p:to>
                                    </p:set>
                                    <p:animEffect transition="in" filter="wipe(up)">
                                      <p:cBhvr>
                                        <p:cTn id="40" dur="500"/>
                                        <p:tgtEl>
                                          <p:spTgt spid="20480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04839"/>
                                        </p:tgtEl>
                                        <p:attrNameLst>
                                          <p:attrName>style.visibility</p:attrName>
                                        </p:attrNameLst>
                                      </p:cBhvr>
                                      <p:to>
                                        <p:strVal val="visible"/>
                                      </p:to>
                                    </p:set>
                                    <p:animEffect transition="in" filter="wipe(left)">
                                      <p:cBhvr>
                                        <p:cTn id="45" dur="500"/>
                                        <p:tgtEl>
                                          <p:spTgt spid="20483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8" fill="hold" grpId="0" nodeType="clickEffect">
                                  <p:stCondLst>
                                    <p:cond delay="0"/>
                                  </p:stCondLst>
                                  <p:childTnLst>
                                    <p:set>
                                      <p:cBhvr>
                                        <p:cTn id="49" dur="1" fill="hold">
                                          <p:stCondLst>
                                            <p:cond delay="0"/>
                                          </p:stCondLst>
                                        </p:cTn>
                                        <p:tgtEl>
                                          <p:spTgt spid="204809"/>
                                        </p:tgtEl>
                                        <p:attrNameLst>
                                          <p:attrName>style.visibility</p:attrName>
                                        </p:attrNameLst>
                                      </p:cBhvr>
                                      <p:to>
                                        <p:strVal val="visible"/>
                                      </p:to>
                                    </p:set>
                                    <p:anim calcmode="lin" valueType="num">
                                      <p:cBhvr>
                                        <p:cTn id="50" dur="500" fill="hold"/>
                                        <p:tgtEl>
                                          <p:spTgt spid="204809"/>
                                        </p:tgtEl>
                                        <p:attrNameLst>
                                          <p:attrName>ppt_x</p:attrName>
                                        </p:attrNameLst>
                                      </p:cBhvr>
                                      <p:tavLst>
                                        <p:tav tm="0">
                                          <p:val>
                                            <p:strVal val="#ppt_x-#ppt_w/2"/>
                                          </p:val>
                                        </p:tav>
                                        <p:tav tm="100000">
                                          <p:val>
                                            <p:strVal val="#ppt_x"/>
                                          </p:val>
                                        </p:tav>
                                      </p:tavLst>
                                    </p:anim>
                                    <p:anim calcmode="lin" valueType="num">
                                      <p:cBhvr>
                                        <p:cTn id="51" dur="500" fill="hold"/>
                                        <p:tgtEl>
                                          <p:spTgt spid="204809"/>
                                        </p:tgtEl>
                                        <p:attrNameLst>
                                          <p:attrName>ppt_y</p:attrName>
                                        </p:attrNameLst>
                                      </p:cBhvr>
                                      <p:tavLst>
                                        <p:tav tm="0">
                                          <p:val>
                                            <p:strVal val="#ppt_y"/>
                                          </p:val>
                                        </p:tav>
                                        <p:tav tm="100000">
                                          <p:val>
                                            <p:strVal val="#ppt_y"/>
                                          </p:val>
                                        </p:tav>
                                      </p:tavLst>
                                    </p:anim>
                                    <p:anim calcmode="lin" valueType="num">
                                      <p:cBhvr>
                                        <p:cTn id="52" dur="500" fill="hold"/>
                                        <p:tgtEl>
                                          <p:spTgt spid="204809"/>
                                        </p:tgtEl>
                                        <p:attrNameLst>
                                          <p:attrName>ppt_w</p:attrName>
                                        </p:attrNameLst>
                                      </p:cBhvr>
                                      <p:tavLst>
                                        <p:tav tm="0">
                                          <p:val>
                                            <p:fltVal val="0"/>
                                          </p:val>
                                        </p:tav>
                                        <p:tav tm="100000">
                                          <p:val>
                                            <p:strVal val="#ppt_w"/>
                                          </p:val>
                                        </p:tav>
                                      </p:tavLst>
                                    </p:anim>
                                    <p:anim calcmode="lin" valueType="num">
                                      <p:cBhvr>
                                        <p:cTn id="53" dur="500" fill="hold"/>
                                        <p:tgtEl>
                                          <p:spTgt spid="204809"/>
                                        </p:tgtEl>
                                        <p:attrNameLst>
                                          <p:attrName>ppt_h</p:attrName>
                                        </p:attrNameLst>
                                      </p:cBhvr>
                                      <p:tavLst>
                                        <p:tav tm="0">
                                          <p:val>
                                            <p:strVal val="#ppt_h"/>
                                          </p:val>
                                        </p:tav>
                                        <p:tav tm="100000">
                                          <p:val>
                                            <p:strVal val="#ppt_h"/>
                                          </p:val>
                                        </p:tav>
                                      </p:tavLst>
                                    </p:anim>
                                  </p:childTnLst>
                                </p:cTn>
                              </p:par>
                            </p:childTnLst>
                          </p:cTn>
                        </p:par>
                        <p:par>
                          <p:cTn id="54" fill="hold" nodeType="afterGroup">
                            <p:stCondLst>
                              <p:cond delay="500"/>
                            </p:stCondLst>
                            <p:childTnLst>
                              <p:par>
                                <p:cTn id="55" presetID="12" presetClass="entr" presetSubtype="4" fill="hold" grpId="0" nodeType="afterEffect">
                                  <p:stCondLst>
                                    <p:cond delay="0"/>
                                  </p:stCondLst>
                                  <p:childTnLst>
                                    <p:set>
                                      <p:cBhvr>
                                        <p:cTn id="56" dur="1" fill="hold">
                                          <p:stCondLst>
                                            <p:cond delay="0"/>
                                          </p:stCondLst>
                                        </p:cTn>
                                        <p:tgtEl>
                                          <p:spTgt spid="204837"/>
                                        </p:tgtEl>
                                        <p:attrNameLst>
                                          <p:attrName>style.visibility</p:attrName>
                                        </p:attrNameLst>
                                      </p:cBhvr>
                                      <p:to>
                                        <p:strVal val="visible"/>
                                      </p:to>
                                    </p:set>
                                    <p:animEffect transition="in" filter="slide(fromBottom)">
                                      <p:cBhvr>
                                        <p:cTn id="57" dur="500"/>
                                        <p:tgtEl>
                                          <p:spTgt spid="20483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204816"/>
                                        </p:tgtEl>
                                        <p:attrNameLst>
                                          <p:attrName>style.visibility</p:attrName>
                                        </p:attrNameLst>
                                      </p:cBhvr>
                                      <p:to>
                                        <p:strVal val="visible"/>
                                      </p:to>
                                    </p:set>
                                    <p:animEffect transition="in" filter="wipe(up)">
                                      <p:cBhvr>
                                        <p:cTn id="62" dur="500"/>
                                        <p:tgtEl>
                                          <p:spTgt spid="204816"/>
                                        </p:tgtEl>
                                      </p:cBhvr>
                                    </p:animEffect>
                                  </p:childTnLst>
                                </p:cTn>
                              </p:par>
                            </p:childTnLst>
                          </p:cTn>
                        </p:par>
                        <p:par>
                          <p:cTn id="63" fill="hold" nodeType="afterGroup">
                            <p:stCondLst>
                              <p:cond delay="500"/>
                            </p:stCondLst>
                            <p:childTnLst>
                              <p:par>
                                <p:cTn id="64" presetID="22" presetClass="entr" presetSubtype="1" fill="hold" grpId="0" nodeType="afterEffect">
                                  <p:stCondLst>
                                    <p:cond delay="0"/>
                                  </p:stCondLst>
                                  <p:childTnLst>
                                    <p:set>
                                      <p:cBhvr>
                                        <p:cTn id="65" dur="1" fill="hold">
                                          <p:stCondLst>
                                            <p:cond delay="0"/>
                                          </p:stCondLst>
                                        </p:cTn>
                                        <p:tgtEl>
                                          <p:spTgt spid="204810"/>
                                        </p:tgtEl>
                                        <p:attrNameLst>
                                          <p:attrName>style.visibility</p:attrName>
                                        </p:attrNameLst>
                                      </p:cBhvr>
                                      <p:to>
                                        <p:strVal val="visible"/>
                                      </p:to>
                                    </p:set>
                                    <p:animEffect transition="in" filter="wipe(up)">
                                      <p:cBhvr>
                                        <p:cTn id="66" dur="500"/>
                                        <p:tgtEl>
                                          <p:spTgt spid="204810"/>
                                        </p:tgtEl>
                                      </p:cBhvr>
                                    </p:animEffect>
                                  </p:childTnLst>
                                </p:cTn>
                              </p:par>
                            </p:childTnLst>
                          </p:cTn>
                        </p:par>
                        <p:par>
                          <p:cTn id="67" fill="hold" nodeType="afterGroup">
                            <p:stCondLst>
                              <p:cond delay="1000"/>
                            </p:stCondLst>
                            <p:childTnLst>
                              <p:par>
                                <p:cTn id="68" presetID="1" presetClass="entr" presetSubtype="0" fill="hold" nodeType="afterEffect">
                                  <p:stCondLst>
                                    <p:cond delay="0"/>
                                  </p:stCondLst>
                                  <p:childTnLst>
                                    <p:set>
                                      <p:cBhvr>
                                        <p:cTn id="69" dur="1" fill="hold">
                                          <p:stCondLst>
                                            <p:cond delay="499"/>
                                          </p:stCondLst>
                                        </p:cTn>
                                        <p:tgtEl>
                                          <p:spTgt spid="204812"/>
                                        </p:tgtEl>
                                        <p:attrNameLst>
                                          <p:attrName>style.visibility</p:attrName>
                                        </p:attrNameLst>
                                      </p:cBhvr>
                                      <p:to>
                                        <p:strVal val="visible"/>
                                      </p:to>
                                    </p:set>
                                  </p:childTnLst>
                                </p:cTn>
                              </p:par>
                            </p:childTnLst>
                          </p:cTn>
                        </p:par>
                        <p:par>
                          <p:cTn id="70" fill="hold" nodeType="afterGroup">
                            <p:stCondLst>
                              <p:cond delay="1500"/>
                            </p:stCondLst>
                            <p:childTnLst>
                              <p:par>
                                <p:cTn id="71" presetID="1" presetClass="entr" presetSubtype="0" fill="hold" grpId="0" nodeType="afterEffect">
                                  <p:stCondLst>
                                    <p:cond delay="0"/>
                                  </p:stCondLst>
                                  <p:childTnLst>
                                    <p:set>
                                      <p:cBhvr>
                                        <p:cTn id="72" dur="1" fill="hold">
                                          <p:stCondLst>
                                            <p:cond delay="499"/>
                                          </p:stCondLst>
                                        </p:cTn>
                                        <p:tgtEl>
                                          <p:spTgt spid="204811"/>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204814"/>
                                        </p:tgtEl>
                                        <p:attrNameLst>
                                          <p:attrName>style.visibility</p:attrName>
                                        </p:attrNameLst>
                                      </p:cBhvr>
                                      <p:to>
                                        <p:strVal val="visible"/>
                                      </p:to>
                                    </p:set>
                                    <p:animEffect transition="in" filter="wipe(up)">
                                      <p:cBhvr>
                                        <p:cTn id="77" dur="500"/>
                                        <p:tgtEl>
                                          <p:spTgt spid="204814"/>
                                        </p:tgtEl>
                                      </p:cBhvr>
                                    </p:animEffect>
                                  </p:childTnLst>
                                </p:cTn>
                              </p:par>
                            </p:childTnLst>
                          </p:cTn>
                        </p:par>
                        <p:par>
                          <p:cTn id="78" fill="hold" nodeType="afterGroup">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204813"/>
                                        </p:tgtEl>
                                        <p:attrNameLst>
                                          <p:attrName>style.visibility</p:attrName>
                                        </p:attrNameLst>
                                      </p:cBhvr>
                                      <p:to>
                                        <p:strVal val="visible"/>
                                      </p:to>
                                    </p:set>
                                    <p:animEffect transition="in" filter="wipe(up)">
                                      <p:cBhvr>
                                        <p:cTn id="81" dur="500"/>
                                        <p:tgtEl>
                                          <p:spTgt spid="20481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1" fill="hold" nodeType="clickEffect">
                                  <p:stCondLst>
                                    <p:cond delay="0"/>
                                  </p:stCondLst>
                                  <p:childTnLst>
                                    <p:set>
                                      <p:cBhvr>
                                        <p:cTn id="85" dur="1" fill="hold">
                                          <p:stCondLst>
                                            <p:cond delay="0"/>
                                          </p:stCondLst>
                                        </p:cTn>
                                        <p:tgtEl>
                                          <p:spTgt spid="204819"/>
                                        </p:tgtEl>
                                        <p:attrNameLst>
                                          <p:attrName>style.visibility</p:attrName>
                                        </p:attrNameLst>
                                      </p:cBhvr>
                                      <p:to>
                                        <p:strVal val="visible"/>
                                      </p:to>
                                    </p:set>
                                    <p:animEffect transition="in" filter="wipe(up)">
                                      <p:cBhvr>
                                        <p:cTn id="86" dur="500"/>
                                        <p:tgtEl>
                                          <p:spTgt spid="204819"/>
                                        </p:tgtEl>
                                      </p:cBhvr>
                                    </p:animEffect>
                                  </p:childTnLst>
                                </p:cTn>
                              </p:par>
                            </p:childTnLst>
                          </p:cTn>
                        </p:par>
                        <p:par>
                          <p:cTn id="87" fill="hold" nodeType="afterGroup">
                            <p:stCondLst>
                              <p:cond delay="500"/>
                            </p:stCondLst>
                            <p:childTnLst>
                              <p:par>
                                <p:cTn id="88" presetID="22" presetClass="entr" presetSubtype="1" fill="hold" grpId="0" nodeType="afterEffect">
                                  <p:stCondLst>
                                    <p:cond delay="0"/>
                                  </p:stCondLst>
                                  <p:childTnLst>
                                    <p:set>
                                      <p:cBhvr>
                                        <p:cTn id="89" dur="1" fill="hold">
                                          <p:stCondLst>
                                            <p:cond delay="0"/>
                                          </p:stCondLst>
                                        </p:cTn>
                                        <p:tgtEl>
                                          <p:spTgt spid="204818"/>
                                        </p:tgtEl>
                                        <p:attrNameLst>
                                          <p:attrName>style.visibility</p:attrName>
                                        </p:attrNameLst>
                                      </p:cBhvr>
                                      <p:to>
                                        <p:strVal val="visible"/>
                                      </p:to>
                                    </p:set>
                                    <p:animEffect transition="in" filter="wipe(up)">
                                      <p:cBhvr>
                                        <p:cTn id="90" dur="500"/>
                                        <p:tgtEl>
                                          <p:spTgt spid="204818"/>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1" fill="hold" nodeType="clickEffect">
                                  <p:stCondLst>
                                    <p:cond delay="0"/>
                                  </p:stCondLst>
                                  <p:childTnLst>
                                    <p:set>
                                      <p:cBhvr>
                                        <p:cTn id="94" dur="1" fill="hold">
                                          <p:stCondLst>
                                            <p:cond delay="0"/>
                                          </p:stCondLst>
                                        </p:cTn>
                                        <p:tgtEl>
                                          <p:spTgt spid="204821"/>
                                        </p:tgtEl>
                                        <p:attrNameLst>
                                          <p:attrName>style.visibility</p:attrName>
                                        </p:attrNameLst>
                                      </p:cBhvr>
                                      <p:to>
                                        <p:strVal val="visible"/>
                                      </p:to>
                                    </p:set>
                                    <p:animEffect transition="in" filter="wipe(up)">
                                      <p:cBhvr>
                                        <p:cTn id="95" dur="500"/>
                                        <p:tgtEl>
                                          <p:spTgt spid="204821"/>
                                        </p:tgtEl>
                                      </p:cBhvr>
                                    </p:animEffect>
                                  </p:childTnLst>
                                </p:cTn>
                              </p:par>
                            </p:childTnLst>
                          </p:cTn>
                        </p:par>
                        <p:par>
                          <p:cTn id="96" fill="hold" nodeType="afterGroup">
                            <p:stCondLst>
                              <p:cond delay="500"/>
                            </p:stCondLst>
                            <p:childTnLst>
                              <p:par>
                                <p:cTn id="97" presetID="22" presetClass="entr" presetSubtype="1" fill="hold" grpId="0" nodeType="afterEffect">
                                  <p:stCondLst>
                                    <p:cond delay="0"/>
                                  </p:stCondLst>
                                  <p:childTnLst>
                                    <p:set>
                                      <p:cBhvr>
                                        <p:cTn id="98" dur="1" fill="hold">
                                          <p:stCondLst>
                                            <p:cond delay="0"/>
                                          </p:stCondLst>
                                        </p:cTn>
                                        <p:tgtEl>
                                          <p:spTgt spid="204820"/>
                                        </p:tgtEl>
                                        <p:attrNameLst>
                                          <p:attrName>style.visibility</p:attrName>
                                        </p:attrNameLst>
                                      </p:cBhvr>
                                      <p:to>
                                        <p:strVal val="visible"/>
                                      </p:to>
                                    </p:set>
                                    <p:animEffect transition="in" filter="wipe(up)">
                                      <p:cBhvr>
                                        <p:cTn id="99" dur="500"/>
                                        <p:tgtEl>
                                          <p:spTgt spid="204820"/>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204822"/>
                                        </p:tgtEl>
                                        <p:attrNameLst>
                                          <p:attrName>style.visibility</p:attrName>
                                        </p:attrNameLst>
                                      </p:cBhvr>
                                      <p:to>
                                        <p:strVal val="visible"/>
                                      </p:to>
                                    </p:set>
                                    <p:animEffect transition="in" filter="wipe(left)">
                                      <p:cBhvr>
                                        <p:cTn id="104" dur="500"/>
                                        <p:tgtEl>
                                          <p:spTgt spid="204822"/>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7" presetClass="entr" presetSubtype="8" fill="hold" grpId="0" nodeType="clickEffect">
                                  <p:stCondLst>
                                    <p:cond delay="0"/>
                                  </p:stCondLst>
                                  <p:childTnLst>
                                    <p:set>
                                      <p:cBhvr>
                                        <p:cTn id="108" dur="1" fill="hold">
                                          <p:stCondLst>
                                            <p:cond delay="0"/>
                                          </p:stCondLst>
                                        </p:cTn>
                                        <p:tgtEl>
                                          <p:spTgt spid="204817"/>
                                        </p:tgtEl>
                                        <p:attrNameLst>
                                          <p:attrName>style.visibility</p:attrName>
                                        </p:attrNameLst>
                                      </p:cBhvr>
                                      <p:to>
                                        <p:strVal val="visible"/>
                                      </p:to>
                                    </p:set>
                                    <p:anim calcmode="lin" valueType="num">
                                      <p:cBhvr>
                                        <p:cTn id="109" dur="500" fill="hold"/>
                                        <p:tgtEl>
                                          <p:spTgt spid="204817"/>
                                        </p:tgtEl>
                                        <p:attrNameLst>
                                          <p:attrName>ppt_x</p:attrName>
                                        </p:attrNameLst>
                                      </p:cBhvr>
                                      <p:tavLst>
                                        <p:tav tm="0">
                                          <p:val>
                                            <p:strVal val="#ppt_x-#ppt_w/2"/>
                                          </p:val>
                                        </p:tav>
                                        <p:tav tm="100000">
                                          <p:val>
                                            <p:strVal val="#ppt_x"/>
                                          </p:val>
                                        </p:tav>
                                      </p:tavLst>
                                    </p:anim>
                                    <p:anim calcmode="lin" valueType="num">
                                      <p:cBhvr>
                                        <p:cTn id="110" dur="500" fill="hold"/>
                                        <p:tgtEl>
                                          <p:spTgt spid="204817"/>
                                        </p:tgtEl>
                                        <p:attrNameLst>
                                          <p:attrName>ppt_y</p:attrName>
                                        </p:attrNameLst>
                                      </p:cBhvr>
                                      <p:tavLst>
                                        <p:tav tm="0">
                                          <p:val>
                                            <p:strVal val="#ppt_y"/>
                                          </p:val>
                                        </p:tav>
                                        <p:tav tm="100000">
                                          <p:val>
                                            <p:strVal val="#ppt_y"/>
                                          </p:val>
                                        </p:tav>
                                      </p:tavLst>
                                    </p:anim>
                                    <p:anim calcmode="lin" valueType="num">
                                      <p:cBhvr>
                                        <p:cTn id="111" dur="500" fill="hold"/>
                                        <p:tgtEl>
                                          <p:spTgt spid="204817"/>
                                        </p:tgtEl>
                                        <p:attrNameLst>
                                          <p:attrName>ppt_w</p:attrName>
                                        </p:attrNameLst>
                                      </p:cBhvr>
                                      <p:tavLst>
                                        <p:tav tm="0">
                                          <p:val>
                                            <p:fltVal val="0"/>
                                          </p:val>
                                        </p:tav>
                                        <p:tav tm="100000">
                                          <p:val>
                                            <p:strVal val="#ppt_w"/>
                                          </p:val>
                                        </p:tav>
                                      </p:tavLst>
                                    </p:anim>
                                    <p:anim calcmode="lin" valueType="num">
                                      <p:cBhvr>
                                        <p:cTn id="112" dur="500" fill="hold"/>
                                        <p:tgtEl>
                                          <p:spTgt spid="204817"/>
                                        </p:tgtEl>
                                        <p:attrNameLst>
                                          <p:attrName>ppt_h</p:attrName>
                                        </p:attrNameLst>
                                      </p:cBhvr>
                                      <p:tavLst>
                                        <p:tav tm="0">
                                          <p:val>
                                            <p:strVal val="#ppt_h"/>
                                          </p:val>
                                        </p:tav>
                                        <p:tav tm="100000">
                                          <p:val>
                                            <p:strVal val="#ppt_h"/>
                                          </p:val>
                                        </p:tav>
                                      </p:tavLst>
                                    </p:anim>
                                  </p:childTnLst>
                                </p:cTn>
                              </p:par>
                            </p:childTnLst>
                          </p:cTn>
                        </p:par>
                        <p:par>
                          <p:cTn id="113" fill="hold" nodeType="afterGroup">
                            <p:stCondLst>
                              <p:cond delay="500"/>
                            </p:stCondLst>
                            <p:childTnLst>
                              <p:par>
                                <p:cTn id="114" presetID="12" presetClass="entr" presetSubtype="4" fill="hold" grpId="0" nodeType="afterEffect">
                                  <p:stCondLst>
                                    <p:cond delay="0"/>
                                  </p:stCondLst>
                                  <p:childTnLst>
                                    <p:set>
                                      <p:cBhvr>
                                        <p:cTn id="115" dur="1" fill="hold">
                                          <p:stCondLst>
                                            <p:cond delay="0"/>
                                          </p:stCondLst>
                                        </p:cTn>
                                        <p:tgtEl>
                                          <p:spTgt spid="204838"/>
                                        </p:tgtEl>
                                        <p:attrNameLst>
                                          <p:attrName>style.visibility</p:attrName>
                                        </p:attrNameLst>
                                      </p:cBhvr>
                                      <p:to>
                                        <p:strVal val="visible"/>
                                      </p:to>
                                    </p:set>
                                    <p:animEffect transition="in" filter="slide(fromBottom)">
                                      <p:cBhvr>
                                        <p:cTn id="116" dur="500"/>
                                        <p:tgtEl>
                                          <p:spTgt spid="204838"/>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1" fill="hold" nodeType="clickEffect">
                                  <p:stCondLst>
                                    <p:cond delay="0"/>
                                  </p:stCondLst>
                                  <p:childTnLst>
                                    <p:set>
                                      <p:cBhvr>
                                        <p:cTn id="120" dur="1" fill="hold">
                                          <p:stCondLst>
                                            <p:cond delay="0"/>
                                          </p:stCondLst>
                                        </p:cTn>
                                        <p:tgtEl>
                                          <p:spTgt spid="204827"/>
                                        </p:tgtEl>
                                        <p:attrNameLst>
                                          <p:attrName>style.visibility</p:attrName>
                                        </p:attrNameLst>
                                      </p:cBhvr>
                                      <p:to>
                                        <p:strVal val="visible"/>
                                      </p:to>
                                    </p:set>
                                    <p:animEffect transition="in" filter="wipe(up)">
                                      <p:cBhvr>
                                        <p:cTn id="121" dur="500"/>
                                        <p:tgtEl>
                                          <p:spTgt spid="204827"/>
                                        </p:tgtEl>
                                      </p:cBhvr>
                                    </p:animEffect>
                                  </p:childTnLst>
                                </p:cTn>
                              </p:par>
                            </p:childTnLst>
                          </p:cTn>
                        </p:par>
                        <p:par>
                          <p:cTn id="122" fill="hold" nodeType="afterGroup">
                            <p:stCondLst>
                              <p:cond delay="500"/>
                            </p:stCondLst>
                            <p:childTnLst>
                              <p:par>
                                <p:cTn id="123" presetID="22" presetClass="entr" presetSubtype="1" fill="hold" grpId="0" nodeType="afterEffect">
                                  <p:stCondLst>
                                    <p:cond delay="0"/>
                                  </p:stCondLst>
                                  <p:childTnLst>
                                    <p:set>
                                      <p:cBhvr>
                                        <p:cTn id="124" dur="1" fill="hold">
                                          <p:stCondLst>
                                            <p:cond delay="0"/>
                                          </p:stCondLst>
                                        </p:cTn>
                                        <p:tgtEl>
                                          <p:spTgt spid="204834"/>
                                        </p:tgtEl>
                                        <p:attrNameLst>
                                          <p:attrName>style.visibility</p:attrName>
                                        </p:attrNameLst>
                                      </p:cBhvr>
                                      <p:to>
                                        <p:strVal val="visible"/>
                                      </p:to>
                                    </p:set>
                                    <p:animEffect transition="in" filter="wipe(up)">
                                      <p:cBhvr>
                                        <p:cTn id="125" dur="500"/>
                                        <p:tgtEl>
                                          <p:spTgt spid="204834"/>
                                        </p:tgtEl>
                                      </p:cBhvr>
                                    </p:animEffect>
                                  </p:childTnLst>
                                </p:cTn>
                              </p:par>
                            </p:childTnLst>
                          </p:cTn>
                        </p:par>
                        <p:par>
                          <p:cTn id="126" fill="hold" nodeType="afterGroup">
                            <p:stCondLst>
                              <p:cond delay="1000"/>
                            </p:stCondLst>
                            <p:childTnLst>
                              <p:par>
                                <p:cTn id="127" presetID="1" presetClass="entr" presetSubtype="0" fill="hold" nodeType="afterEffect">
                                  <p:stCondLst>
                                    <p:cond delay="0"/>
                                  </p:stCondLst>
                                  <p:childTnLst>
                                    <p:set>
                                      <p:cBhvr>
                                        <p:cTn id="128" dur="1" fill="hold">
                                          <p:stCondLst>
                                            <p:cond delay="499"/>
                                          </p:stCondLst>
                                        </p:cTn>
                                        <p:tgtEl>
                                          <p:spTgt spid="204836"/>
                                        </p:tgtEl>
                                        <p:attrNameLst>
                                          <p:attrName>style.visibility</p:attrName>
                                        </p:attrNameLst>
                                      </p:cBhvr>
                                      <p:to>
                                        <p:strVal val="visible"/>
                                      </p:to>
                                    </p:set>
                                  </p:childTnLst>
                                </p:cTn>
                              </p:par>
                            </p:childTnLst>
                          </p:cTn>
                        </p:par>
                        <p:par>
                          <p:cTn id="129" fill="hold" nodeType="afterGroup">
                            <p:stCondLst>
                              <p:cond delay="1500"/>
                            </p:stCondLst>
                            <p:childTnLst>
                              <p:par>
                                <p:cTn id="130" presetID="1" presetClass="entr" presetSubtype="0" fill="hold" grpId="0" nodeType="afterEffect">
                                  <p:stCondLst>
                                    <p:cond delay="0"/>
                                  </p:stCondLst>
                                  <p:childTnLst>
                                    <p:set>
                                      <p:cBhvr>
                                        <p:cTn id="131" dur="1" fill="hold">
                                          <p:stCondLst>
                                            <p:cond delay="499"/>
                                          </p:stCondLst>
                                        </p:cTn>
                                        <p:tgtEl>
                                          <p:spTgt spid="204835"/>
                                        </p:tgtEl>
                                        <p:attrNameLst>
                                          <p:attrName>style.visibility</p:attrName>
                                        </p:attrNameLst>
                                      </p:cBhvr>
                                      <p:to>
                                        <p:strVal val="visible"/>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1" fill="hold" grpId="0" nodeType="clickEffect">
                                  <p:stCondLst>
                                    <p:cond delay="0"/>
                                  </p:stCondLst>
                                  <p:childTnLst>
                                    <p:set>
                                      <p:cBhvr>
                                        <p:cTn id="135" dur="1" fill="hold">
                                          <p:stCondLst>
                                            <p:cond delay="0"/>
                                          </p:stCondLst>
                                        </p:cTn>
                                        <p:tgtEl>
                                          <p:spTgt spid="204828"/>
                                        </p:tgtEl>
                                        <p:attrNameLst>
                                          <p:attrName>style.visibility</p:attrName>
                                        </p:attrNameLst>
                                      </p:cBhvr>
                                      <p:to>
                                        <p:strVal val="visible"/>
                                      </p:to>
                                    </p:set>
                                    <p:animEffect transition="in" filter="wipe(up)">
                                      <p:cBhvr>
                                        <p:cTn id="136" dur="500"/>
                                        <p:tgtEl>
                                          <p:spTgt spid="204828"/>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1" fill="hold" nodeType="clickEffect">
                                  <p:stCondLst>
                                    <p:cond delay="0"/>
                                  </p:stCondLst>
                                  <p:childTnLst>
                                    <p:set>
                                      <p:cBhvr>
                                        <p:cTn id="140" dur="1" fill="hold">
                                          <p:stCondLst>
                                            <p:cond delay="0"/>
                                          </p:stCondLst>
                                        </p:cTn>
                                        <p:tgtEl>
                                          <p:spTgt spid="204831"/>
                                        </p:tgtEl>
                                        <p:attrNameLst>
                                          <p:attrName>style.visibility</p:attrName>
                                        </p:attrNameLst>
                                      </p:cBhvr>
                                      <p:to>
                                        <p:strVal val="visible"/>
                                      </p:to>
                                    </p:set>
                                    <p:animEffect transition="in" filter="wipe(up)">
                                      <p:cBhvr>
                                        <p:cTn id="141" dur="500"/>
                                        <p:tgtEl>
                                          <p:spTgt spid="204831"/>
                                        </p:tgtEl>
                                      </p:cBhvr>
                                    </p:animEffect>
                                  </p:childTnLst>
                                </p:cTn>
                              </p:par>
                            </p:childTnLst>
                          </p:cTn>
                        </p:par>
                        <p:par>
                          <p:cTn id="142" fill="hold" nodeType="afterGroup">
                            <p:stCondLst>
                              <p:cond delay="500"/>
                            </p:stCondLst>
                            <p:childTnLst>
                              <p:par>
                                <p:cTn id="143" presetID="22" presetClass="entr" presetSubtype="1" fill="hold" grpId="0" nodeType="afterEffect">
                                  <p:stCondLst>
                                    <p:cond delay="0"/>
                                  </p:stCondLst>
                                  <p:childTnLst>
                                    <p:set>
                                      <p:cBhvr>
                                        <p:cTn id="144" dur="1" fill="hold">
                                          <p:stCondLst>
                                            <p:cond delay="0"/>
                                          </p:stCondLst>
                                        </p:cTn>
                                        <p:tgtEl>
                                          <p:spTgt spid="204833"/>
                                        </p:tgtEl>
                                        <p:attrNameLst>
                                          <p:attrName>style.visibility</p:attrName>
                                        </p:attrNameLst>
                                      </p:cBhvr>
                                      <p:to>
                                        <p:strVal val="visible"/>
                                      </p:to>
                                    </p:set>
                                    <p:animEffect transition="in" filter="wipe(up)">
                                      <p:cBhvr>
                                        <p:cTn id="145" dur="500"/>
                                        <p:tgtEl>
                                          <p:spTgt spid="204833"/>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1" fill="hold" nodeType="clickEffect">
                                  <p:stCondLst>
                                    <p:cond delay="0"/>
                                  </p:stCondLst>
                                  <p:childTnLst>
                                    <p:set>
                                      <p:cBhvr>
                                        <p:cTn id="149" dur="1" fill="hold">
                                          <p:stCondLst>
                                            <p:cond delay="0"/>
                                          </p:stCondLst>
                                        </p:cTn>
                                        <p:tgtEl>
                                          <p:spTgt spid="204830"/>
                                        </p:tgtEl>
                                        <p:attrNameLst>
                                          <p:attrName>style.visibility</p:attrName>
                                        </p:attrNameLst>
                                      </p:cBhvr>
                                      <p:to>
                                        <p:strVal val="visible"/>
                                      </p:to>
                                    </p:set>
                                    <p:animEffect transition="in" filter="wipe(up)">
                                      <p:cBhvr>
                                        <p:cTn id="150" dur="500"/>
                                        <p:tgtEl>
                                          <p:spTgt spid="204830"/>
                                        </p:tgtEl>
                                      </p:cBhvr>
                                    </p:animEffect>
                                  </p:childTnLst>
                                </p:cTn>
                              </p:par>
                            </p:childTnLst>
                          </p:cTn>
                        </p:par>
                        <p:par>
                          <p:cTn id="151" fill="hold" nodeType="afterGroup">
                            <p:stCondLst>
                              <p:cond delay="500"/>
                            </p:stCondLst>
                            <p:childTnLst>
                              <p:par>
                                <p:cTn id="152" presetID="22" presetClass="entr" presetSubtype="1" fill="hold" grpId="0" nodeType="afterEffect">
                                  <p:stCondLst>
                                    <p:cond delay="0"/>
                                  </p:stCondLst>
                                  <p:childTnLst>
                                    <p:set>
                                      <p:cBhvr>
                                        <p:cTn id="153" dur="1" fill="hold">
                                          <p:stCondLst>
                                            <p:cond delay="0"/>
                                          </p:stCondLst>
                                        </p:cTn>
                                        <p:tgtEl>
                                          <p:spTgt spid="204829"/>
                                        </p:tgtEl>
                                        <p:attrNameLst>
                                          <p:attrName>style.visibility</p:attrName>
                                        </p:attrNameLst>
                                      </p:cBhvr>
                                      <p:to>
                                        <p:strVal val="visible"/>
                                      </p:to>
                                    </p:set>
                                    <p:animEffect transition="in" filter="wipe(up)">
                                      <p:cBhvr>
                                        <p:cTn id="154" dur="500"/>
                                        <p:tgtEl>
                                          <p:spTgt spid="204829"/>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2" presetClass="entr" presetSubtype="1" fill="hold" nodeType="clickEffect">
                                  <p:stCondLst>
                                    <p:cond delay="0"/>
                                  </p:stCondLst>
                                  <p:childTnLst>
                                    <p:set>
                                      <p:cBhvr>
                                        <p:cTn id="158" dur="1" fill="hold">
                                          <p:stCondLst>
                                            <p:cond delay="0"/>
                                          </p:stCondLst>
                                        </p:cTn>
                                        <p:tgtEl>
                                          <p:spTgt spid="204826"/>
                                        </p:tgtEl>
                                        <p:attrNameLst>
                                          <p:attrName>style.visibility</p:attrName>
                                        </p:attrNameLst>
                                      </p:cBhvr>
                                      <p:to>
                                        <p:strVal val="visible"/>
                                      </p:to>
                                    </p:set>
                                    <p:animEffect transition="in" filter="wipe(up)">
                                      <p:cBhvr>
                                        <p:cTn id="159" dur="500"/>
                                        <p:tgtEl>
                                          <p:spTgt spid="204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autoUpdateAnimBg="0"/>
      <p:bldP spid="204803" grpId="0" autoUpdateAnimBg="0"/>
      <p:bldP spid="204804" grpId="0" animBg="1" autoUpdateAnimBg="0"/>
      <p:bldP spid="204805" grpId="0" animBg="1" autoUpdateAnimBg="0"/>
      <p:bldP spid="204806" grpId="0" animBg="1" autoUpdateAnimBg="0"/>
      <p:bldP spid="204809" grpId="0" animBg="1"/>
      <p:bldP spid="204810" grpId="0" animBg="1" autoUpdateAnimBg="0"/>
      <p:bldP spid="204811" grpId="0" animBg="1" autoUpdateAnimBg="0"/>
      <p:bldP spid="204813" grpId="0" animBg="1" autoUpdateAnimBg="0"/>
      <p:bldP spid="204817" grpId="0" animBg="1"/>
      <p:bldP spid="204818" grpId="0" animBg="1" autoUpdateAnimBg="0"/>
      <p:bldP spid="204820" grpId="0" animBg="1" autoUpdateAnimBg="0"/>
      <p:bldP spid="204822" grpId="0" animBg="1"/>
      <p:bldP spid="204828" grpId="0" animBg="1" autoUpdateAnimBg="0"/>
      <p:bldP spid="204829" grpId="0" animBg="1" autoUpdateAnimBg="0"/>
      <p:bldP spid="204833" grpId="0" animBg="1" autoUpdateAnimBg="0"/>
      <p:bldP spid="204834" grpId="0" animBg="1" autoUpdateAnimBg="0"/>
      <p:bldP spid="204835" grpId="0" animBg="1" autoUpdateAnimBg="0"/>
      <p:bldP spid="204837" grpId="0" animBg="1" autoUpdateAnimBg="0"/>
      <p:bldP spid="204838" grpId="0" animBg="1" autoUpdateAnimBg="0"/>
      <p:bldP spid="20483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Oval 2"/>
          <p:cNvSpPr>
            <a:spLocks noChangeArrowheads="1"/>
          </p:cNvSpPr>
          <p:nvPr/>
        </p:nvSpPr>
        <p:spPr bwMode="auto">
          <a:xfrm>
            <a:off x="1676400" y="1295400"/>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4</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10947" name="Oval 3"/>
          <p:cNvSpPr>
            <a:spLocks noChangeArrowheads="1"/>
          </p:cNvSpPr>
          <p:nvPr/>
        </p:nvSpPr>
        <p:spPr bwMode="auto">
          <a:xfrm>
            <a:off x="914400" y="2057400"/>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2</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10948" name="Line 4"/>
          <p:cNvSpPr>
            <a:spLocks noChangeShapeType="1"/>
          </p:cNvSpPr>
          <p:nvPr/>
        </p:nvSpPr>
        <p:spPr bwMode="auto">
          <a:xfrm flipH="1">
            <a:off x="1295400" y="1676400"/>
            <a:ext cx="4572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10949" name="Line 5"/>
          <p:cNvSpPr>
            <a:spLocks noChangeShapeType="1"/>
          </p:cNvSpPr>
          <p:nvPr/>
        </p:nvSpPr>
        <p:spPr bwMode="auto">
          <a:xfrm>
            <a:off x="2057400" y="1676400"/>
            <a:ext cx="457200" cy="457200"/>
          </a:xfrm>
          <a:prstGeom prst="line">
            <a:avLst/>
          </a:prstGeom>
          <a:noFill/>
          <a:ln w="31750">
            <a:solidFill>
              <a:srgbClr val="00808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10950" name="Line 6"/>
          <p:cNvSpPr>
            <a:spLocks noChangeShapeType="1"/>
          </p:cNvSpPr>
          <p:nvPr/>
        </p:nvSpPr>
        <p:spPr bwMode="auto">
          <a:xfrm>
            <a:off x="1295400" y="914400"/>
            <a:ext cx="457200" cy="457200"/>
          </a:xfrm>
          <a:prstGeom prst="line">
            <a:avLst/>
          </a:prstGeom>
          <a:noFill/>
          <a:ln w="28575">
            <a:solidFill>
              <a:srgbClr val="A50021"/>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10951" name="Oval 7"/>
          <p:cNvSpPr>
            <a:spLocks noChangeArrowheads="1"/>
          </p:cNvSpPr>
          <p:nvPr/>
        </p:nvSpPr>
        <p:spPr bwMode="auto">
          <a:xfrm>
            <a:off x="2438400" y="2057400"/>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6</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10952" name="Oval 8"/>
          <p:cNvSpPr>
            <a:spLocks noChangeArrowheads="1"/>
          </p:cNvSpPr>
          <p:nvPr/>
        </p:nvSpPr>
        <p:spPr bwMode="auto">
          <a:xfrm>
            <a:off x="1676400" y="2819400"/>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5</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10953" name="Line 9"/>
          <p:cNvSpPr>
            <a:spLocks noChangeShapeType="1"/>
          </p:cNvSpPr>
          <p:nvPr/>
        </p:nvSpPr>
        <p:spPr bwMode="auto">
          <a:xfrm flipH="1">
            <a:off x="2057400" y="2438400"/>
            <a:ext cx="457200" cy="457200"/>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10954" name="Line 10"/>
          <p:cNvSpPr>
            <a:spLocks noChangeShapeType="1"/>
          </p:cNvSpPr>
          <p:nvPr/>
        </p:nvSpPr>
        <p:spPr bwMode="auto">
          <a:xfrm>
            <a:off x="2819400" y="2438400"/>
            <a:ext cx="457200" cy="457200"/>
          </a:xfrm>
          <a:prstGeom prst="line">
            <a:avLst/>
          </a:prstGeom>
          <a:noFill/>
          <a:ln w="31750">
            <a:solidFill>
              <a:srgbClr val="00808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10955" name="Oval 11"/>
          <p:cNvSpPr>
            <a:spLocks noChangeArrowheads="1"/>
          </p:cNvSpPr>
          <p:nvPr/>
        </p:nvSpPr>
        <p:spPr bwMode="auto">
          <a:xfrm>
            <a:off x="3200400" y="2819400"/>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8</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10956" name="Oval 12"/>
          <p:cNvSpPr>
            <a:spLocks noChangeArrowheads="1"/>
          </p:cNvSpPr>
          <p:nvPr/>
        </p:nvSpPr>
        <p:spPr bwMode="auto">
          <a:xfrm>
            <a:off x="3962400" y="3581400"/>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9</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10957" name="Line 13"/>
          <p:cNvSpPr>
            <a:spLocks noChangeShapeType="1"/>
          </p:cNvSpPr>
          <p:nvPr/>
        </p:nvSpPr>
        <p:spPr bwMode="auto">
          <a:xfrm>
            <a:off x="3581400" y="3200400"/>
            <a:ext cx="457200" cy="457200"/>
          </a:xfrm>
          <a:prstGeom prst="line">
            <a:avLst/>
          </a:prstGeom>
          <a:noFill/>
          <a:ln w="31750">
            <a:solidFill>
              <a:srgbClr val="00808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10958" name="Rectangle 14"/>
          <p:cNvSpPr>
            <a:spLocks noChangeArrowheads="1"/>
          </p:cNvSpPr>
          <p:nvPr/>
        </p:nvSpPr>
        <p:spPr bwMode="auto">
          <a:xfrm>
            <a:off x="685800" y="838200"/>
            <a:ext cx="3962400" cy="3352800"/>
          </a:xfrm>
          <a:prstGeom prst="rect">
            <a:avLst/>
          </a:prstGeom>
          <a:solidFill>
            <a:srgbClr val="FF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10959" name="Oval 15"/>
          <p:cNvSpPr>
            <a:spLocks noChangeArrowheads="1"/>
          </p:cNvSpPr>
          <p:nvPr/>
        </p:nvSpPr>
        <p:spPr bwMode="auto">
          <a:xfrm>
            <a:off x="6553200" y="3505200"/>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6</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10960" name="Oval 16"/>
          <p:cNvSpPr>
            <a:spLocks noChangeArrowheads="1"/>
          </p:cNvSpPr>
          <p:nvPr/>
        </p:nvSpPr>
        <p:spPr bwMode="auto">
          <a:xfrm>
            <a:off x="5715000" y="4267200"/>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4</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10961" name="Oval 17"/>
          <p:cNvSpPr>
            <a:spLocks noChangeArrowheads="1"/>
          </p:cNvSpPr>
          <p:nvPr/>
        </p:nvSpPr>
        <p:spPr bwMode="auto">
          <a:xfrm>
            <a:off x="4953000" y="5029200"/>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2</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10962" name="Line 18"/>
          <p:cNvSpPr>
            <a:spLocks noChangeShapeType="1"/>
          </p:cNvSpPr>
          <p:nvPr/>
        </p:nvSpPr>
        <p:spPr bwMode="auto">
          <a:xfrm flipH="1">
            <a:off x="5334000" y="4648200"/>
            <a:ext cx="4572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10963" name="Line 19"/>
          <p:cNvSpPr>
            <a:spLocks noChangeShapeType="1"/>
          </p:cNvSpPr>
          <p:nvPr/>
        </p:nvSpPr>
        <p:spPr bwMode="auto">
          <a:xfrm flipH="1">
            <a:off x="6096000" y="3886200"/>
            <a:ext cx="457200" cy="45720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10964" name="Line 20"/>
          <p:cNvSpPr>
            <a:spLocks noChangeShapeType="1"/>
          </p:cNvSpPr>
          <p:nvPr/>
        </p:nvSpPr>
        <p:spPr bwMode="auto">
          <a:xfrm>
            <a:off x="6934200" y="3886200"/>
            <a:ext cx="457200" cy="457200"/>
          </a:xfrm>
          <a:prstGeom prst="line">
            <a:avLst/>
          </a:prstGeom>
          <a:noFill/>
          <a:ln w="31750">
            <a:solidFill>
              <a:srgbClr val="00808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10965" name="Oval 21"/>
          <p:cNvSpPr>
            <a:spLocks noChangeArrowheads="1"/>
          </p:cNvSpPr>
          <p:nvPr/>
        </p:nvSpPr>
        <p:spPr bwMode="auto">
          <a:xfrm>
            <a:off x="7315200" y="4267200"/>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8</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10966" name="Oval 22"/>
          <p:cNvSpPr>
            <a:spLocks noChangeArrowheads="1"/>
          </p:cNvSpPr>
          <p:nvPr/>
        </p:nvSpPr>
        <p:spPr bwMode="auto">
          <a:xfrm>
            <a:off x="8077200" y="5029200"/>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9</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10967" name="Line 23"/>
          <p:cNvSpPr>
            <a:spLocks noChangeShapeType="1"/>
          </p:cNvSpPr>
          <p:nvPr/>
        </p:nvSpPr>
        <p:spPr bwMode="auto">
          <a:xfrm>
            <a:off x="7696200" y="4648200"/>
            <a:ext cx="457200" cy="457200"/>
          </a:xfrm>
          <a:prstGeom prst="line">
            <a:avLst/>
          </a:prstGeom>
          <a:noFill/>
          <a:ln w="31750">
            <a:solidFill>
              <a:srgbClr val="00808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10968" name="Line 24"/>
          <p:cNvSpPr>
            <a:spLocks noChangeShapeType="1"/>
          </p:cNvSpPr>
          <p:nvPr/>
        </p:nvSpPr>
        <p:spPr bwMode="auto">
          <a:xfrm>
            <a:off x="6172200" y="3124200"/>
            <a:ext cx="457200" cy="457200"/>
          </a:xfrm>
          <a:prstGeom prst="line">
            <a:avLst/>
          </a:prstGeom>
          <a:noFill/>
          <a:ln w="28575">
            <a:solidFill>
              <a:srgbClr val="FF00FF"/>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10969" name="Oval 25"/>
          <p:cNvSpPr>
            <a:spLocks noChangeArrowheads="1"/>
          </p:cNvSpPr>
          <p:nvPr/>
        </p:nvSpPr>
        <p:spPr bwMode="auto">
          <a:xfrm>
            <a:off x="6477000" y="5105400"/>
            <a:ext cx="457200" cy="457200"/>
          </a:xfrm>
          <a:prstGeom prst="ellipse">
            <a:avLst/>
          </a:prstGeom>
          <a:solidFill>
            <a:srgbClr val="CCFFCC"/>
          </a:solidFill>
          <a:ln w="19050">
            <a:solidFill>
              <a:srgbClr val="00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006600"/>
                </a:solidFill>
                <a:effectLst/>
                <a:uLnTx/>
                <a:uFillTx/>
                <a:latin typeface="微软雅黑 Light" panose="020B0502040204020203" pitchFamily="34" charset="-122"/>
                <a:ea typeface="微软雅黑 Light" panose="020B0502040204020203" pitchFamily="34" charset="-122"/>
                <a:cs typeface="+mn-cs"/>
              </a:rPr>
              <a:t>5</a:t>
            </a:r>
            <a:endParaRPr kumimoji="1" lang="en-US" altLang="zh-CN"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10970" name="Line 26"/>
          <p:cNvSpPr>
            <a:spLocks noChangeShapeType="1"/>
          </p:cNvSpPr>
          <p:nvPr/>
        </p:nvSpPr>
        <p:spPr bwMode="auto">
          <a:xfrm>
            <a:off x="6096000" y="4648200"/>
            <a:ext cx="533400" cy="533400"/>
          </a:xfrm>
          <a:prstGeom prst="line">
            <a:avLst/>
          </a:prstGeom>
          <a:noFill/>
          <a:ln w="31750">
            <a:solidFill>
              <a:srgbClr val="FF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10971" name="AutoShape 27"/>
          <p:cNvSpPr>
            <a:spLocks noChangeArrowheads="1"/>
          </p:cNvSpPr>
          <p:nvPr/>
        </p:nvSpPr>
        <p:spPr bwMode="auto">
          <a:xfrm rot="5487719">
            <a:off x="5371307" y="1562894"/>
            <a:ext cx="760412" cy="14478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2900 h 21600"/>
              <a:gd name="T14" fmla="*/ 18227 w 21600"/>
              <a:gd name="T15" fmla="*/ 9258 h 21600"/>
            </a:gdLst>
            <a:ahLst/>
            <a:cxnLst>
              <a:cxn ang="T8">
                <a:pos x="T0" y="T1"/>
              </a:cxn>
              <a:cxn ang="T9">
                <a:pos x="T2" y="T3"/>
              </a:cxn>
              <a:cxn ang="T10">
                <a:pos x="T4" y="T5"/>
              </a:cxn>
              <a:cxn ang="T11">
                <a:pos x="T6" y="T7"/>
              </a:cxn>
            </a:cxnLst>
            <a:rect l="T12" t="T13" r="T14" b="T15"/>
            <a:pathLst>
              <a:path w="21600" h="21600">
                <a:moveTo>
                  <a:pt x="21600" y="6079"/>
                </a:moveTo>
                <a:lnTo>
                  <a:pt x="15150" y="0"/>
                </a:lnTo>
                <a:lnTo>
                  <a:pt x="15150" y="2900"/>
                </a:lnTo>
                <a:lnTo>
                  <a:pt x="12427" y="2900"/>
                </a:lnTo>
                <a:cubicBezTo>
                  <a:pt x="5564" y="2900"/>
                  <a:pt x="0" y="7045"/>
                  <a:pt x="0" y="12158"/>
                </a:cubicBezTo>
                <a:lnTo>
                  <a:pt x="0" y="21600"/>
                </a:lnTo>
                <a:lnTo>
                  <a:pt x="6499" y="21600"/>
                </a:lnTo>
                <a:lnTo>
                  <a:pt x="6499" y="12158"/>
                </a:lnTo>
                <a:cubicBezTo>
                  <a:pt x="6499" y="10556"/>
                  <a:pt x="9153" y="9258"/>
                  <a:pt x="12427" y="9258"/>
                </a:cubicBezTo>
                <a:lnTo>
                  <a:pt x="15150" y="9258"/>
                </a:lnTo>
                <a:lnTo>
                  <a:pt x="15150" y="12158"/>
                </a:lnTo>
                <a:lnTo>
                  <a:pt x="21600" y="6079"/>
                </a:lnTo>
                <a:close/>
              </a:path>
            </a:pathLst>
          </a:custGeom>
          <a:solidFill>
            <a:srgbClr val="FFCC99"/>
          </a:solidFill>
          <a:ln w="9525">
            <a:solidFill>
              <a:srgbClr val="993300"/>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10972" name="AutoShape 28"/>
          <p:cNvSpPr>
            <a:spLocks noChangeArrowheads="1"/>
          </p:cNvSpPr>
          <p:nvPr/>
        </p:nvSpPr>
        <p:spPr bwMode="auto">
          <a:xfrm>
            <a:off x="5791200" y="762000"/>
            <a:ext cx="2209800" cy="533400"/>
          </a:xfrm>
          <a:prstGeom prst="wedgeRoundRectCallout">
            <a:avLst>
              <a:gd name="adj1" fmla="val -63361"/>
              <a:gd name="adj2" fmla="val 153569"/>
              <a:gd name="adj3" fmla="val 16667"/>
            </a:avLst>
          </a:prstGeom>
          <a:solidFill>
            <a:srgbClr val="FFFFCC"/>
          </a:solidFill>
          <a:ln w="9525">
            <a:solidFill>
              <a:srgbClr val="9933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panose="020B0503020204020204" pitchFamily="34" charset="-122"/>
                <a:cs typeface="+mn-cs"/>
              </a:rPr>
              <a:t>向左旋转一次</a:t>
            </a:r>
            <a:endParaRPr kumimoji="1" lang="zh-CN" altLang="en-US" sz="28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panose="020B0503020204020204" pitchFamily="34" charset="-122"/>
              <a:cs typeface="+mn-cs"/>
            </a:endParaRPr>
          </a:p>
        </p:txBody>
      </p:sp>
      <p:sp>
        <p:nvSpPr>
          <p:cNvPr id="210973" name="Text Box 29"/>
          <p:cNvSpPr txBox="1">
            <a:spLocks noChangeArrowheads="1"/>
          </p:cNvSpPr>
          <p:nvPr/>
        </p:nvSpPr>
        <p:spPr bwMode="auto">
          <a:xfrm>
            <a:off x="403225" y="4876800"/>
            <a:ext cx="4016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继续插入关键字 </a:t>
            </a:r>
            <a:r>
              <a:rPr kumimoji="1" lang="en-US" altLang="zh-CN" sz="3600" b="0" i="0" u="none" strike="noStrike" kern="1200" cap="none" spc="0" normalizeH="0" baseline="0" noProof="0" dirty="0">
                <a:ln>
                  <a:noFill/>
                </a:ln>
                <a:solidFill>
                  <a:srgbClr val="A50021"/>
                </a:solidFill>
                <a:effectLst/>
                <a:uLnTx/>
                <a:uFillTx/>
                <a:latin typeface="微软雅黑 Light" panose="020B0502040204020203" pitchFamily="34" charset="-122"/>
                <a:ea typeface="微软雅黑 Light" panose="020B0502040204020203" pitchFamily="34" charset="-122"/>
                <a:cs typeface="+mn-cs"/>
              </a:rPr>
              <a:t>9</a:t>
            </a:r>
            <a:endParaRPr kumimoji="1" lang="en-US" altLang="zh-CN" sz="36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
        <p:nvSpPr>
          <p:cNvPr id="210975" name="AutoShape 31">
            <a:hlinkClick r:id="rId2" action="ppaction://hlinksldjump" highlightClick="1"/>
          </p:cNvPr>
          <p:cNvSpPr>
            <a:spLocks noChangeArrowheads="1"/>
          </p:cNvSpPr>
          <p:nvPr/>
        </p:nvSpPr>
        <p:spPr bwMode="auto">
          <a:xfrm>
            <a:off x="8458200" y="6248400"/>
            <a:ext cx="381000" cy="381000"/>
          </a:xfrm>
          <a:prstGeom prst="actionButtonBackPrevious">
            <a:avLst/>
          </a:prstGeom>
          <a:solidFill>
            <a:schemeClr val="bg2"/>
          </a:solidFill>
          <a:ln w="9525">
            <a:solidFill>
              <a:schemeClr val="tx2"/>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05780899"/>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10950"/>
                                        </p:tgtEl>
                                        <p:attrNameLst>
                                          <p:attrName>style.visibility</p:attrName>
                                        </p:attrNameLst>
                                      </p:cBhvr>
                                      <p:to>
                                        <p:strVal val="visible"/>
                                      </p:to>
                                    </p:set>
                                    <p:animEffect transition="in" filter="wipe(up)">
                                      <p:cBhvr>
                                        <p:cTn id="7" dur="500"/>
                                        <p:tgtEl>
                                          <p:spTgt spid="210950"/>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10946"/>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nodeType="afterEffect">
                                  <p:stCondLst>
                                    <p:cond delay="0"/>
                                  </p:stCondLst>
                                  <p:childTnLst>
                                    <p:set>
                                      <p:cBhvr>
                                        <p:cTn id="13" dur="1" fill="hold">
                                          <p:stCondLst>
                                            <p:cond delay="499"/>
                                          </p:stCondLst>
                                        </p:cTn>
                                        <p:tgtEl>
                                          <p:spTgt spid="210948"/>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210947"/>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nodeType="afterEffect">
                                  <p:stCondLst>
                                    <p:cond delay="0"/>
                                  </p:stCondLst>
                                  <p:childTnLst>
                                    <p:set>
                                      <p:cBhvr>
                                        <p:cTn id="19" dur="1" fill="hold">
                                          <p:stCondLst>
                                            <p:cond delay="499"/>
                                          </p:stCondLst>
                                        </p:cTn>
                                        <p:tgtEl>
                                          <p:spTgt spid="210949"/>
                                        </p:tgtEl>
                                        <p:attrNameLst>
                                          <p:attrName>style.visibility</p:attrName>
                                        </p:attrNameLst>
                                      </p:cBhvr>
                                      <p:to>
                                        <p:strVal val="visible"/>
                                      </p:to>
                                    </p:set>
                                  </p:childTnLst>
                                </p:cTn>
                              </p:par>
                            </p:childTnLst>
                          </p:cTn>
                        </p:par>
                        <p:par>
                          <p:cTn id="20" fill="hold" nodeType="afterGroup">
                            <p:stCondLst>
                              <p:cond delay="2500"/>
                            </p:stCondLst>
                            <p:childTnLst>
                              <p:par>
                                <p:cTn id="21" presetID="1" presetClass="entr" presetSubtype="0" fill="hold" grpId="0" nodeType="afterEffect">
                                  <p:stCondLst>
                                    <p:cond delay="0"/>
                                  </p:stCondLst>
                                  <p:childTnLst>
                                    <p:set>
                                      <p:cBhvr>
                                        <p:cTn id="22" dur="1" fill="hold">
                                          <p:stCondLst>
                                            <p:cond delay="499"/>
                                          </p:stCondLst>
                                        </p:cTn>
                                        <p:tgtEl>
                                          <p:spTgt spid="210951"/>
                                        </p:tgtEl>
                                        <p:attrNameLst>
                                          <p:attrName>style.visibility</p:attrName>
                                        </p:attrNameLst>
                                      </p:cBhvr>
                                      <p:to>
                                        <p:strVal val="visible"/>
                                      </p:to>
                                    </p:set>
                                  </p:childTnLst>
                                </p:cTn>
                              </p:par>
                            </p:childTnLst>
                          </p:cTn>
                        </p:par>
                        <p:par>
                          <p:cTn id="23" fill="hold" nodeType="afterGroup">
                            <p:stCondLst>
                              <p:cond delay="3000"/>
                            </p:stCondLst>
                            <p:childTnLst>
                              <p:par>
                                <p:cTn id="24" presetID="1" presetClass="entr" presetSubtype="0" fill="hold" nodeType="afterEffect">
                                  <p:stCondLst>
                                    <p:cond delay="0"/>
                                  </p:stCondLst>
                                  <p:childTnLst>
                                    <p:set>
                                      <p:cBhvr>
                                        <p:cTn id="25" dur="1" fill="hold">
                                          <p:stCondLst>
                                            <p:cond delay="499"/>
                                          </p:stCondLst>
                                        </p:cTn>
                                        <p:tgtEl>
                                          <p:spTgt spid="210953"/>
                                        </p:tgtEl>
                                        <p:attrNameLst>
                                          <p:attrName>style.visibility</p:attrName>
                                        </p:attrNameLst>
                                      </p:cBhvr>
                                      <p:to>
                                        <p:strVal val="visible"/>
                                      </p:to>
                                    </p:set>
                                  </p:childTnLst>
                                </p:cTn>
                              </p:par>
                            </p:childTnLst>
                          </p:cTn>
                        </p:par>
                        <p:par>
                          <p:cTn id="26" fill="hold" nodeType="afterGroup">
                            <p:stCondLst>
                              <p:cond delay="3500"/>
                            </p:stCondLst>
                            <p:childTnLst>
                              <p:par>
                                <p:cTn id="27" presetID="1" presetClass="entr" presetSubtype="0" fill="hold" grpId="0" nodeType="afterEffect">
                                  <p:stCondLst>
                                    <p:cond delay="0"/>
                                  </p:stCondLst>
                                  <p:childTnLst>
                                    <p:set>
                                      <p:cBhvr>
                                        <p:cTn id="28" dur="1" fill="hold">
                                          <p:stCondLst>
                                            <p:cond delay="499"/>
                                          </p:stCondLst>
                                        </p:cTn>
                                        <p:tgtEl>
                                          <p:spTgt spid="210952"/>
                                        </p:tgtEl>
                                        <p:attrNameLst>
                                          <p:attrName>style.visibility</p:attrName>
                                        </p:attrNameLst>
                                      </p:cBhvr>
                                      <p:to>
                                        <p:strVal val="visible"/>
                                      </p:to>
                                    </p:set>
                                  </p:childTnLst>
                                </p:cTn>
                              </p:par>
                            </p:childTnLst>
                          </p:cTn>
                        </p:par>
                        <p:par>
                          <p:cTn id="29" fill="hold" nodeType="afterGroup">
                            <p:stCondLst>
                              <p:cond delay="4000"/>
                            </p:stCondLst>
                            <p:childTnLst>
                              <p:par>
                                <p:cTn id="30" presetID="1" presetClass="entr" presetSubtype="0" fill="hold" nodeType="afterEffect">
                                  <p:stCondLst>
                                    <p:cond delay="0"/>
                                  </p:stCondLst>
                                  <p:childTnLst>
                                    <p:set>
                                      <p:cBhvr>
                                        <p:cTn id="31" dur="1" fill="hold">
                                          <p:stCondLst>
                                            <p:cond delay="499"/>
                                          </p:stCondLst>
                                        </p:cTn>
                                        <p:tgtEl>
                                          <p:spTgt spid="210954"/>
                                        </p:tgtEl>
                                        <p:attrNameLst>
                                          <p:attrName>style.visibility</p:attrName>
                                        </p:attrNameLst>
                                      </p:cBhvr>
                                      <p:to>
                                        <p:strVal val="visible"/>
                                      </p:to>
                                    </p:set>
                                  </p:childTnLst>
                                </p:cTn>
                              </p:par>
                            </p:childTnLst>
                          </p:cTn>
                        </p:par>
                        <p:par>
                          <p:cTn id="32" fill="hold" nodeType="afterGroup">
                            <p:stCondLst>
                              <p:cond delay="4500"/>
                            </p:stCondLst>
                            <p:childTnLst>
                              <p:par>
                                <p:cTn id="33" presetID="1" presetClass="entr" presetSubtype="0" fill="hold" grpId="0" nodeType="afterEffect">
                                  <p:stCondLst>
                                    <p:cond delay="0"/>
                                  </p:stCondLst>
                                  <p:childTnLst>
                                    <p:set>
                                      <p:cBhvr>
                                        <p:cTn id="34" dur="1" fill="hold">
                                          <p:stCondLst>
                                            <p:cond delay="499"/>
                                          </p:stCondLst>
                                        </p:cTn>
                                        <p:tgtEl>
                                          <p:spTgt spid="21095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10973"/>
                                        </p:tgtEl>
                                        <p:attrNameLst>
                                          <p:attrName>style.visibility</p:attrName>
                                        </p:attrNameLst>
                                      </p:cBhvr>
                                      <p:to>
                                        <p:strVal val="visible"/>
                                      </p:to>
                                    </p:set>
                                    <p:animEffect transition="in" filter="wipe(left)">
                                      <p:cBhvr>
                                        <p:cTn id="39" dur="500"/>
                                        <p:tgtEl>
                                          <p:spTgt spid="21097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210957"/>
                                        </p:tgtEl>
                                        <p:attrNameLst>
                                          <p:attrName>style.visibility</p:attrName>
                                        </p:attrNameLst>
                                      </p:cBhvr>
                                      <p:to>
                                        <p:strVal val="visible"/>
                                      </p:to>
                                    </p:set>
                                    <p:animEffect transition="in" filter="wipe(up)">
                                      <p:cBhvr>
                                        <p:cTn id="44" dur="500"/>
                                        <p:tgtEl>
                                          <p:spTgt spid="210957"/>
                                        </p:tgtEl>
                                      </p:cBhvr>
                                    </p:animEffect>
                                  </p:childTnLst>
                                </p:cTn>
                              </p:par>
                            </p:childTnLst>
                          </p:cTn>
                        </p:par>
                        <p:par>
                          <p:cTn id="45" fill="hold" nodeType="afterGroup">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210956"/>
                                        </p:tgtEl>
                                        <p:attrNameLst>
                                          <p:attrName>style.visibility</p:attrName>
                                        </p:attrNameLst>
                                      </p:cBhvr>
                                      <p:to>
                                        <p:strVal val="visible"/>
                                      </p:to>
                                    </p:set>
                                    <p:animEffect transition="in" filter="wipe(up)">
                                      <p:cBhvr>
                                        <p:cTn id="48" dur="500"/>
                                        <p:tgtEl>
                                          <p:spTgt spid="21095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10958"/>
                                        </p:tgtEl>
                                        <p:attrNameLst>
                                          <p:attrName>style.visibility</p:attrName>
                                        </p:attrNameLst>
                                      </p:cBhvr>
                                      <p:to>
                                        <p:strVal val="visible"/>
                                      </p:to>
                                    </p:set>
                                    <p:animEffect transition="in" filter="wipe(left)">
                                      <p:cBhvr>
                                        <p:cTn id="53" dur="500"/>
                                        <p:tgtEl>
                                          <p:spTgt spid="21095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210971"/>
                                        </p:tgtEl>
                                        <p:attrNameLst>
                                          <p:attrName>style.visibility</p:attrName>
                                        </p:attrNameLst>
                                      </p:cBhvr>
                                      <p:to>
                                        <p:strVal val="visible"/>
                                      </p:to>
                                    </p:set>
                                    <p:animEffect transition="in" filter="wipe(left)">
                                      <p:cBhvr>
                                        <p:cTn id="58" dur="500"/>
                                        <p:tgtEl>
                                          <p:spTgt spid="210971"/>
                                        </p:tgtEl>
                                      </p:cBhvr>
                                    </p:animEffect>
                                  </p:childTnLst>
                                </p:cTn>
                              </p:par>
                            </p:childTnLst>
                          </p:cTn>
                        </p:par>
                        <p:par>
                          <p:cTn id="59" fill="hold" nodeType="afterGroup">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210972"/>
                                        </p:tgtEl>
                                        <p:attrNameLst>
                                          <p:attrName>style.visibility</p:attrName>
                                        </p:attrNameLst>
                                      </p:cBhvr>
                                      <p:to>
                                        <p:strVal val="visible"/>
                                      </p:to>
                                    </p:set>
                                    <p:animEffect transition="in" filter="wipe(left)">
                                      <p:cBhvr>
                                        <p:cTn id="62" dur="500"/>
                                        <p:tgtEl>
                                          <p:spTgt spid="210972"/>
                                        </p:tgtEl>
                                      </p:cBhvr>
                                    </p:animEffect>
                                  </p:childTnLst>
                                </p:cTn>
                              </p:par>
                            </p:childTnLst>
                          </p:cTn>
                        </p:par>
                        <p:par>
                          <p:cTn id="63" fill="hold" nodeType="afterGroup">
                            <p:stCondLst>
                              <p:cond delay="1000"/>
                            </p:stCondLst>
                            <p:childTnLst>
                              <p:par>
                                <p:cTn id="64" presetID="2" presetClass="entr" presetSubtype="6" fill="hold" grpId="0" nodeType="afterEffect">
                                  <p:stCondLst>
                                    <p:cond delay="0"/>
                                  </p:stCondLst>
                                  <p:childTnLst>
                                    <p:set>
                                      <p:cBhvr>
                                        <p:cTn id="65" dur="1" fill="hold">
                                          <p:stCondLst>
                                            <p:cond delay="0"/>
                                          </p:stCondLst>
                                        </p:cTn>
                                        <p:tgtEl>
                                          <p:spTgt spid="210975"/>
                                        </p:tgtEl>
                                        <p:attrNameLst>
                                          <p:attrName>style.visibility</p:attrName>
                                        </p:attrNameLst>
                                      </p:cBhvr>
                                      <p:to>
                                        <p:strVal val="visible"/>
                                      </p:to>
                                    </p:set>
                                    <p:anim calcmode="lin" valueType="num">
                                      <p:cBhvr additive="base">
                                        <p:cTn id="66" dur="500" fill="hold"/>
                                        <p:tgtEl>
                                          <p:spTgt spid="210975"/>
                                        </p:tgtEl>
                                        <p:attrNameLst>
                                          <p:attrName>ppt_x</p:attrName>
                                        </p:attrNameLst>
                                      </p:cBhvr>
                                      <p:tavLst>
                                        <p:tav tm="0">
                                          <p:val>
                                            <p:strVal val="1+#ppt_w/2"/>
                                          </p:val>
                                        </p:tav>
                                        <p:tav tm="100000">
                                          <p:val>
                                            <p:strVal val="#ppt_x"/>
                                          </p:val>
                                        </p:tav>
                                      </p:tavLst>
                                    </p:anim>
                                    <p:anim calcmode="lin" valueType="num">
                                      <p:cBhvr additive="base">
                                        <p:cTn id="67" dur="500" fill="hold"/>
                                        <p:tgtEl>
                                          <p:spTgt spid="210975"/>
                                        </p:tgtEl>
                                        <p:attrNameLst>
                                          <p:attrName>ppt_y</p:attrName>
                                        </p:attrNameLst>
                                      </p:cBhvr>
                                      <p:tavLst>
                                        <p:tav tm="0">
                                          <p:val>
                                            <p:strVal val="1+#ppt_h/2"/>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210968"/>
                                        </p:tgtEl>
                                        <p:attrNameLst>
                                          <p:attrName>style.visibility</p:attrName>
                                        </p:attrNameLst>
                                      </p:cBhvr>
                                      <p:to>
                                        <p:strVal val="visible"/>
                                      </p:to>
                                    </p:set>
                                    <p:animEffect transition="in" filter="wipe(up)">
                                      <p:cBhvr>
                                        <p:cTn id="72" dur="500"/>
                                        <p:tgtEl>
                                          <p:spTgt spid="210968"/>
                                        </p:tgtEl>
                                      </p:cBhvr>
                                    </p:animEffect>
                                  </p:childTnLst>
                                </p:cTn>
                              </p:par>
                            </p:childTnLst>
                          </p:cTn>
                        </p:par>
                        <p:par>
                          <p:cTn id="73" fill="hold" nodeType="afterGroup">
                            <p:stCondLst>
                              <p:cond delay="500"/>
                            </p:stCondLst>
                            <p:childTnLst>
                              <p:par>
                                <p:cTn id="74" presetID="22" presetClass="entr" presetSubtype="1" fill="hold" grpId="0" nodeType="afterEffect">
                                  <p:stCondLst>
                                    <p:cond delay="0"/>
                                  </p:stCondLst>
                                  <p:childTnLst>
                                    <p:set>
                                      <p:cBhvr>
                                        <p:cTn id="75" dur="1" fill="hold">
                                          <p:stCondLst>
                                            <p:cond delay="0"/>
                                          </p:stCondLst>
                                        </p:cTn>
                                        <p:tgtEl>
                                          <p:spTgt spid="210959"/>
                                        </p:tgtEl>
                                        <p:attrNameLst>
                                          <p:attrName>style.visibility</p:attrName>
                                        </p:attrNameLst>
                                      </p:cBhvr>
                                      <p:to>
                                        <p:strVal val="visible"/>
                                      </p:to>
                                    </p:set>
                                    <p:animEffect transition="in" filter="wipe(up)">
                                      <p:cBhvr>
                                        <p:cTn id="76" dur="500"/>
                                        <p:tgtEl>
                                          <p:spTgt spid="210959"/>
                                        </p:tgtEl>
                                      </p:cBhvr>
                                    </p:animEffect>
                                  </p:childTnLst>
                                </p:cTn>
                              </p:par>
                            </p:childTnLst>
                          </p:cTn>
                        </p:par>
                        <p:par>
                          <p:cTn id="77" fill="hold" nodeType="afterGroup">
                            <p:stCondLst>
                              <p:cond delay="1000"/>
                            </p:stCondLst>
                            <p:childTnLst>
                              <p:par>
                                <p:cTn id="78" presetID="22" presetClass="entr" presetSubtype="1" fill="hold" nodeType="afterEffect">
                                  <p:stCondLst>
                                    <p:cond delay="0"/>
                                  </p:stCondLst>
                                  <p:childTnLst>
                                    <p:set>
                                      <p:cBhvr>
                                        <p:cTn id="79" dur="1" fill="hold">
                                          <p:stCondLst>
                                            <p:cond delay="0"/>
                                          </p:stCondLst>
                                        </p:cTn>
                                        <p:tgtEl>
                                          <p:spTgt spid="210964"/>
                                        </p:tgtEl>
                                        <p:attrNameLst>
                                          <p:attrName>style.visibility</p:attrName>
                                        </p:attrNameLst>
                                      </p:cBhvr>
                                      <p:to>
                                        <p:strVal val="visible"/>
                                      </p:to>
                                    </p:set>
                                    <p:animEffect transition="in" filter="wipe(up)">
                                      <p:cBhvr>
                                        <p:cTn id="80" dur="500"/>
                                        <p:tgtEl>
                                          <p:spTgt spid="210964"/>
                                        </p:tgtEl>
                                      </p:cBhvr>
                                    </p:animEffect>
                                  </p:childTnLst>
                                </p:cTn>
                              </p:par>
                            </p:childTnLst>
                          </p:cTn>
                        </p:par>
                        <p:par>
                          <p:cTn id="81" fill="hold" nodeType="afterGroup">
                            <p:stCondLst>
                              <p:cond delay="1500"/>
                            </p:stCondLst>
                            <p:childTnLst>
                              <p:par>
                                <p:cTn id="82" presetID="22" presetClass="entr" presetSubtype="1" fill="hold" grpId="0" nodeType="afterEffect">
                                  <p:stCondLst>
                                    <p:cond delay="0"/>
                                  </p:stCondLst>
                                  <p:childTnLst>
                                    <p:set>
                                      <p:cBhvr>
                                        <p:cTn id="83" dur="1" fill="hold">
                                          <p:stCondLst>
                                            <p:cond delay="0"/>
                                          </p:stCondLst>
                                        </p:cTn>
                                        <p:tgtEl>
                                          <p:spTgt spid="210965"/>
                                        </p:tgtEl>
                                        <p:attrNameLst>
                                          <p:attrName>style.visibility</p:attrName>
                                        </p:attrNameLst>
                                      </p:cBhvr>
                                      <p:to>
                                        <p:strVal val="visible"/>
                                      </p:to>
                                    </p:set>
                                    <p:animEffect transition="in" filter="wipe(up)">
                                      <p:cBhvr>
                                        <p:cTn id="84" dur="500"/>
                                        <p:tgtEl>
                                          <p:spTgt spid="210965"/>
                                        </p:tgtEl>
                                      </p:cBhvr>
                                    </p:animEffect>
                                  </p:childTnLst>
                                </p:cTn>
                              </p:par>
                            </p:childTnLst>
                          </p:cTn>
                        </p:par>
                        <p:par>
                          <p:cTn id="85" fill="hold" nodeType="afterGroup">
                            <p:stCondLst>
                              <p:cond delay="2000"/>
                            </p:stCondLst>
                            <p:childTnLst>
                              <p:par>
                                <p:cTn id="86" presetID="22" presetClass="entr" presetSubtype="1" fill="hold" nodeType="afterEffect">
                                  <p:stCondLst>
                                    <p:cond delay="0"/>
                                  </p:stCondLst>
                                  <p:childTnLst>
                                    <p:set>
                                      <p:cBhvr>
                                        <p:cTn id="87" dur="1" fill="hold">
                                          <p:stCondLst>
                                            <p:cond delay="0"/>
                                          </p:stCondLst>
                                        </p:cTn>
                                        <p:tgtEl>
                                          <p:spTgt spid="210967"/>
                                        </p:tgtEl>
                                        <p:attrNameLst>
                                          <p:attrName>style.visibility</p:attrName>
                                        </p:attrNameLst>
                                      </p:cBhvr>
                                      <p:to>
                                        <p:strVal val="visible"/>
                                      </p:to>
                                    </p:set>
                                    <p:animEffect transition="in" filter="wipe(up)">
                                      <p:cBhvr>
                                        <p:cTn id="88" dur="500"/>
                                        <p:tgtEl>
                                          <p:spTgt spid="210967"/>
                                        </p:tgtEl>
                                      </p:cBhvr>
                                    </p:animEffect>
                                  </p:childTnLst>
                                </p:cTn>
                              </p:par>
                            </p:childTnLst>
                          </p:cTn>
                        </p:par>
                        <p:par>
                          <p:cTn id="89" fill="hold" nodeType="afterGroup">
                            <p:stCondLst>
                              <p:cond delay="2500"/>
                            </p:stCondLst>
                            <p:childTnLst>
                              <p:par>
                                <p:cTn id="90" presetID="22" presetClass="entr" presetSubtype="1" fill="hold" grpId="0" nodeType="afterEffect">
                                  <p:stCondLst>
                                    <p:cond delay="0"/>
                                  </p:stCondLst>
                                  <p:childTnLst>
                                    <p:set>
                                      <p:cBhvr>
                                        <p:cTn id="91" dur="1" fill="hold">
                                          <p:stCondLst>
                                            <p:cond delay="0"/>
                                          </p:stCondLst>
                                        </p:cTn>
                                        <p:tgtEl>
                                          <p:spTgt spid="210966"/>
                                        </p:tgtEl>
                                        <p:attrNameLst>
                                          <p:attrName>style.visibility</p:attrName>
                                        </p:attrNameLst>
                                      </p:cBhvr>
                                      <p:to>
                                        <p:strVal val="visible"/>
                                      </p:to>
                                    </p:set>
                                    <p:animEffect transition="in" filter="wipe(up)">
                                      <p:cBhvr>
                                        <p:cTn id="92" dur="500"/>
                                        <p:tgtEl>
                                          <p:spTgt spid="210966"/>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nodeType="clickEffect">
                                  <p:stCondLst>
                                    <p:cond delay="0"/>
                                  </p:stCondLst>
                                  <p:childTnLst>
                                    <p:set>
                                      <p:cBhvr>
                                        <p:cTn id="96" dur="1" fill="hold">
                                          <p:stCondLst>
                                            <p:cond delay="0"/>
                                          </p:stCondLst>
                                        </p:cTn>
                                        <p:tgtEl>
                                          <p:spTgt spid="210963"/>
                                        </p:tgtEl>
                                        <p:attrNameLst>
                                          <p:attrName>style.visibility</p:attrName>
                                        </p:attrNameLst>
                                      </p:cBhvr>
                                      <p:to>
                                        <p:strVal val="visible"/>
                                      </p:to>
                                    </p:set>
                                    <p:animEffect transition="in" filter="wipe(up)">
                                      <p:cBhvr>
                                        <p:cTn id="97" dur="500"/>
                                        <p:tgtEl>
                                          <p:spTgt spid="210963"/>
                                        </p:tgtEl>
                                      </p:cBhvr>
                                    </p:animEffect>
                                  </p:childTnLst>
                                </p:cTn>
                              </p:par>
                            </p:childTnLst>
                          </p:cTn>
                        </p:par>
                        <p:par>
                          <p:cTn id="98" fill="hold" nodeType="afterGroup">
                            <p:stCondLst>
                              <p:cond delay="500"/>
                            </p:stCondLst>
                            <p:childTnLst>
                              <p:par>
                                <p:cTn id="99" presetID="22" presetClass="entr" presetSubtype="1" fill="hold" grpId="0" nodeType="afterEffect">
                                  <p:stCondLst>
                                    <p:cond delay="0"/>
                                  </p:stCondLst>
                                  <p:childTnLst>
                                    <p:set>
                                      <p:cBhvr>
                                        <p:cTn id="100" dur="1" fill="hold">
                                          <p:stCondLst>
                                            <p:cond delay="0"/>
                                          </p:stCondLst>
                                        </p:cTn>
                                        <p:tgtEl>
                                          <p:spTgt spid="210960"/>
                                        </p:tgtEl>
                                        <p:attrNameLst>
                                          <p:attrName>style.visibility</p:attrName>
                                        </p:attrNameLst>
                                      </p:cBhvr>
                                      <p:to>
                                        <p:strVal val="visible"/>
                                      </p:to>
                                    </p:set>
                                    <p:animEffect transition="in" filter="wipe(up)">
                                      <p:cBhvr>
                                        <p:cTn id="101" dur="500"/>
                                        <p:tgtEl>
                                          <p:spTgt spid="210960"/>
                                        </p:tgtEl>
                                      </p:cBhvr>
                                    </p:animEffect>
                                  </p:childTnLst>
                                </p:cTn>
                              </p:par>
                            </p:childTnLst>
                          </p:cTn>
                        </p:par>
                        <p:par>
                          <p:cTn id="102" fill="hold" nodeType="afterGroup">
                            <p:stCondLst>
                              <p:cond delay="1000"/>
                            </p:stCondLst>
                            <p:childTnLst>
                              <p:par>
                                <p:cTn id="103" presetID="1" presetClass="entr" presetSubtype="0" fill="hold" nodeType="afterEffect">
                                  <p:stCondLst>
                                    <p:cond delay="0"/>
                                  </p:stCondLst>
                                  <p:childTnLst>
                                    <p:set>
                                      <p:cBhvr>
                                        <p:cTn id="104" dur="1" fill="hold">
                                          <p:stCondLst>
                                            <p:cond delay="499"/>
                                          </p:stCondLst>
                                        </p:cTn>
                                        <p:tgtEl>
                                          <p:spTgt spid="210962"/>
                                        </p:tgtEl>
                                        <p:attrNameLst>
                                          <p:attrName>style.visibility</p:attrName>
                                        </p:attrNameLst>
                                      </p:cBhvr>
                                      <p:to>
                                        <p:strVal val="visible"/>
                                      </p:to>
                                    </p:set>
                                  </p:childTnLst>
                                </p:cTn>
                              </p:par>
                            </p:childTnLst>
                          </p:cTn>
                        </p:par>
                        <p:par>
                          <p:cTn id="105" fill="hold" nodeType="afterGroup">
                            <p:stCondLst>
                              <p:cond delay="1500"/>
                            </p:stCondLst>
                            <p:childTnLst>
                              <p:par>
                                <p:cTn id="106" presetID="1" presetClass="entr" presetSubtype="0" fill="hold" grpId="0" nodeType="afterEffect">
                                  <p:stCondLst>
                                    <p:cond delay="0"/>
                                  </p:stCondLst>
                                  <p:childTnLst>
                                    <p:set>
                                      <p:cBhvr>
                                        <p:cTn id="107" dur="1" fill="hold">
                                          <p:stCondLst>
                                            <p:cond delay="499"/>
                                          </p:stCondLst>
                                        </p:cTn>
                                        <p:tgtEl>
                                          <p:spTgt spid="210961"/>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1" fill="hold" nodeType="clickEffect">
                                  <p:stCondLst>
                                    <p:cond delay="0"/>
                                  </p:stCondLst>
                                  <p:childTnLst>
                                    <p:set>
                                      <p:cBhvr>
                                        <p:cTn id="111" dur="1" fill="hold">
                                          <p:stCondLst>
                                            <p:cond delay="0"/>
                                          </p:stCondLst>
                                        </p:cTn>
                                        <p:tgtEl>
                                          <p:spTgt spid="210970"/>
                                        </p:tgtEl>
                                        <p:attrNameLst>
                                          <p:attrName>style.visibility</p:attrName>
                                        </p:attrNameLst>
                                      </p:cBhvr>
                                      <p:to>
                                        <p:strVal val="visible"/>
                                      </p:to>
                                    </p:set>
                                    <p:animEffect transition="in" filter="wipe(up)">
                                      <p:cBhvr>
                                        <p:cTn id="112" dur="500"/>
                                        <p:tgtEl>
                                          <p:spTgt spid="210970"/>
                                        </p:tgtEl>
                                      </p:cBhvr>
                                    </p:animEffect>
                                  </p:childTnLst>
                                </p:cTn>
                              </p:par>
                            </p:childTnLst>
                          </p:cTn>
                        </p:par>
                        <p:par>
                          <p:cTn id="113" fill="hold" nodeType="afterGroup">
                            <p:stCondLst>
                              <p:cond delay="500"/>
                            </p:stCondLst>
                            <p:childTnLst>
                              <p:par>
                                <p:cTn id="114" presetID="22" presetClass="entr" presetSubtype="1" fill="hold" grpId="0" nodeType="afterEffect">
                                  <p:stCondLst>
                                    <p:cond delay="0"/>
                                  </p:stCondLst>
                                  <p:childTnLst>
                                    <p:set>
                                      <p:cBhvr>
                                        <p:cTn id="115" dur="1" fill="hold">
                                          <p:stCondLst>
                                            <p:cond delay="0"/>
                                          </p:stCondLst>
                                        </p:cTn>
                                        <p:tgtEl>
                                          <p:spTgt spid="210969"/>
                                        </p:tgtEl>
                                        <p:attrNameLst>
                                          <p:attrName>style.visibility</p:attrName>
                                        </p:attrNameLst>
                                      </p:cBhvr>
                                      <p:to>
                                        <p:strVal val="visible"/>
                                      </p:to>
                                    </p:set>
                                    <p:animEffect transition="in" filter="wipe(up)">
                                      <p:cBhvr>
                                        <p:cTn id="116" dur="500"/>
                                        <p:tgtEl>
                                          <p:spTgt spid="210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animBg="1" autoUpdateAnimBg="0"/>
      <p:bldP spid="210947" grpId="0" animBg="1" autoUpdateAnimBg="0"/>
      <p:bldP spid="210951" grpId="0" animBg="1" autoUpdateAnimBg="0"/>
      <p:bldP spid="210952" grpId="0" animBg="1" autoUpdateAnimBg="0"/>
      <p:bldP spid="210955" grpId="0" animBg="1" autoUpdateAnimBg="0"/>
      <p:bldP spid="210956" grpId="0" animBg="1" autoUpdateAnimBg="0"/>
      <p:bldP spid="210958" grpId="0" animBg="1"/>
      <p:bldP spid="210959" grpId="0" animBg="1" autoUpdateAnimBg="0"/>
      <p:bldP spid="210960" grpId="0" animBg="1" autoUpdateAnimBg="0"/>
      <p:bldP spid="210961" grpId="0" animBg="1" autoUpdateAnimBg="0"/>
      <p:bldP spid="210965" grpId="0" animBg="1" autoUpdateAnimBg="0"/>
      <p:bldP spid="210966" grpId="0" animBg="1" autoUpdateAnimBg="0"/>
      <p:bldP spid="210969" grpId="0" animBg="1" autoUpdateAnimBg="0"/>
      <p:bldP spid="210972" grpId="0" animBg="1" autoUpdateAnimBg="0"/>
      <p:bldP spid="210973" grpId="0" autoUpdateAnimBg="0"/>
      <p:bldP spid="21097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二叉平衡树</a:t>
            </a:r>
          </a:p>
        </p:txBody>
      </p:sp>
      <p:sp>
        <p:nvSpPr>
          <p:cNvPr id="4" name="Text Box 2"/>
          <p:cNvSpPr txBox="1">
            <a:spLocks noChangeArrowheads="1"/>
          </p:cNvSpPr>
          <p:nvPr/>
        </p:nvSpPr>
        <p:spPr bwMode="auto">
          <a:xfrm>
            <a:off x="226120" y="1467768"/>
            <a:ext cx="8382000" cy="5084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571500" indent="-571500" eaLnBrk="1" hangingPunct="1">
              <a:lnSpc>
                <a:spcPct val="125000"/>
              </a:lnSpc>
              <a:spcBef>
                <a:spcPct val="0"/>
              </a:spcBef>
            </a:pPr>
            <a:r>
              <a:rPr lang="zh-CN" altLang="en-US" dirty="0">
                <a:solidFill>
                  <a:srgbClr val="A50021"/>
                </a:solidFill>
                <a:latin typeface="微软雅黑 Light" panose="020B0502040204020203" pitchFamily="34" charset="-122"/>
                <a:ea typeface="微软雅黑 Light" panose="020B0502040204020203" pitchFamily="34" charset="-122"/>
              </a:rPr>
              <a:t>在平衡树上进行查找的过程和二叉排序树相同，因此，</a:t>
            </a:r>
            <a:r>
              <a:rPr lang="zh-CN" altLang="en-US" dirty="0">
                <a:solidFill>
                  <a:srgbClr val="3333FF"/>
                </a:solidFill>
                <a:latin typeface="微软雅黑 Light" panose="020B0502040204020203" pitchFamily="34" charset="-122"/>
                <a:ea typeface="微软雅黑 Light" panose="020B0502040204020203" pitchFamily="34" charset="-122"/>
              </a:rPr>
              <a:t>查找过程中和给定值</a:t>
            </a:r>
            <a:r>
              <a:rPr lang="zh-CN" altLang="en-US" b="1" dirty="0">
                <a:solidFill>
                  <a:srgbClr val="3333FF"/>
                </a:solidFill>
                <a:latin typeface="微软雅黑 Light" panose="020B0502040204020203" pitchFamily="34" charset="-122"/>
                <a:ea typeface="微软雅黑 Light" panose="020B0502040204020203" pitchFamily="34" charset="-122"/>
              </a:rPr>
              <a:t>进行比较的关键字的个数</a:t>
            </a:r>
            <a:r>
              <a:rPr lang="zh-CN" altLang="en-US" dirty="0">
                <a:solidFill>
                  <a:srgbClr val="3333FF"/>
                </a:solidFill>
                <a:latin typeface="微软雅黑 Light" panose="020B0502040204020203" pitchFamily="34" charset="-122"/>
                <a:ea typeface="微软雅黑 Light" panose="020B0502040204020203" pitchFamily="34" charset="-122"/>
              </a:rPr>
              <a:t>不超过平衡 树的深度。</a:t>
            </a:r>
            <a:endParaRPr lang="en-US" altLang="zh-CN" dirty="0">
              <a:solidFill>
                <a:srgbClr val="3333FF"/>
              </a:solidFill>
              <a:latin typeface="微软雅黑 Light" panose="020B0502040204020203" pitchFamily="34" charset="-122"/>
              <a:ea typeface="微软雅黑 Light" panose="020B0502040204020203" pitchFamily="34" charset="-122"/>
            </a:endParaRPr>
          </a:p>
          <a:p>
            <a:pPr marL="571500" indent="-571500" eaLnBrk="1" hangingPunct="1">
              <a:lnSpc>
                <a:spcPct val="125000"/>
              </a:lnSpc>
              <a:spcBef>
                <a:spcPct val="0"/>
              </a:spcBef>
            </a:pPr>
            <a:endParaRPr lang="en-US" altLang="zh-CN" dirty="0">
              <a:solidFill>
                <a:srgbClr val="3333FF"/>
              </a:solidFill>
              <a:latin typeface="微软雅黑 Light" panose="020B0502040204020203" pitchFamily="34" charset="-122"/>
              <a:ea typeface="微软雅黑 Light" panose="020B0502040204020203" pitchFamily="34" charset="-122"/>
            </a:endParaRPr>
          </a:p>
          <a:p>
            <a:pPr marL="571500" indent="-571500" eaLnBrk="1" hangingPunct="1">
              <a:lnSpc>
                <a:spcPct val="140000"/>
              </a:lnSpc>
              <a:spcBef>
                <a:spcPct val="0"/>
              </a:spcBef>
            </a:pPr>
            <a:r>
              <a:rPr lang="zh-CN" altLang="en-US" dirty="0">
                <a:solidFill>
                  <a:srgbClr val="A50021"/>
                </a:solidFill>
                <a:latin typeface="微软雅黑 Light" panose="020B0502040204020203" pitchFamily="34" charset="-122"/>
                <a:ea typeface="微软雅黑 Light" panose="020B0502040204020203" pitchFamily="34" charset="-122"/>
              </a:rPr>
              <a:t>在</a:t>
            </a:r>
            <a:r>
              <a:rPr lang="zh-CN" altLang="en-US" b="1" dirty="0">
                <a:solidFill>
                  <a:srgbClr val="A50021"/>
                </a:solidFill>
                <a:latin typeface="微软雅黑 Light" panose="020B0502040204020203" pitchFamily="34" charset="-122"/>
                <a:ea typeface="微软雅黑 Light" panose="020B0502040204020203" pitchFamily="34" charset="-122"/>
              </a:rPr>
              <a:t>二叉平衡树</a:t>
            </a:r>
            <a:r>
              <a:rPr lang="zh-CN" altLang="en-US" dirty="0">
                <a:solidFill>
                  <a:srgbClr val="A50021"/>
                </a:solidFill>
                <a:latin typeface="微软雅黑 Light" panose="020B0502040204020203" pitchFamily="34" charset="-122"/>
                <a:ea typeface="微软雅黑 Light" panose="020B0502040204020203" pitchFamily="34" charset="-122"/>
              </a:rPr>
              <a:t>上进行查找时，</a:t>
            </a:r>
            <a:r>
              <a:rPr lang="zh-CN" altLang="en-US" dirty="0">
                <a:solidFill>
                  <a:srgbClr val="3333FF"/>
                </a:solidFill>
                <a:latin typeface="微软雅黑 Light" panose="020B0502040204020203" pitchFamily="34" charset="-122"/>
                <a:ea typeface="微软雅黑 Light" panose="020B0502040204020203" pitchFamily="34" charset="-122"/>
              </a:rPr>
              <a:t>查找过程中和给定值</a:t>
            </a:r>
            <a:r>
              <a:rPr lang="zh-CN" altLang="en-US" b="1" dirty="0">
                <a:solidFill>
                  <a:srgbClr val="3333FF"/>
                </a:solidFill>
                <a:latin typeface="微软雅黑 Light" panose="020B0502040204020203" pitchFamily="34" charset="-122"/>
                <a:ea typeface="微软雅黑 Light" panose="020B0502040204020203" pitchFamily="34" charset="-122"/>
              </a:rPr>
              <a:t>进行比较的关键字的个数和</a:t>
            </a:r>
            <a:r>
              <a:rPr lang="zh-CN" altLang="en-US" dirty="0">
                <a:solidFill>
                  <a:srgbClr val="3333FF"/>
                </a:solidFill>
                <a:latin typeface="微软雅黑 Light" panose="020B0502040204020203" pitchFamily="34" charset="-122"/>
                <a:ea typeface="微软雅黑 Light" panose="020B0502040204020203" pitchFamily="34" charset="-122"/>
              </a:rPr>
              <a:t> </a:t>
            </a:r>
            <a:r>
              <a:rPr lang="en-US" altLang="zh-CN" b="1" i="1" dirty="0">
                <a:solidFill>
                  <a:srgbClr val="A50021"/>
                </a:solidFill>
                <a:latin typeface="微软雅黑 Light" panose="020B0502040204020203" pitchFamily="34" charset="-122"/>
                <a:ea typeface="微软雅黑 Light" panose="020B0502040204020203" pitchFamily="34" charset="-122"/>
              </a:rPr>
              <a:t>log(n)</a:t>
            </a:r>
            <a:r>
              <a:rPr lang="en-US" altLang="zh-CN" dirty="0">
                <a:solidFill>
                  <a:srgbClr val="A50021"/>
                </a:solidFill>
                <a:latin typeface="微软雅黑 Light" panose="020B0502040204020203" pitchFamily="34" charset="-122"/>
                <a:ea typeface="微软雅黑 Light" panose="020B0502040204020203" pitchFamily="34" charset="-122"/>
              </a:rPr>
              <a:t> </a:t>
            </a:r>
            <a:r>
              <a:rPr lang="zh-CN" altLang="en-US" dirty="0">
                <a:solidFill>
                  <a:srgbClr val="3333FF"/>
                </a:solidFill>
                <a:latin typeface="微软雅黑 Light" panose="020B0502040204020203" pitchFamily="34" charset="-122"/>
                <a:ea typeface="微软雅黑 Light" panose="020B0502040204020203" pitchFamily="34" charset="-122"/>
              </a:rPr>
              <a:t>相当</a:t>
            </a:r>
            <a:r>
              <a:rPr lang="zh-CN" altLang="en-US" dirty="0">
                <a:solidFill>
                  <a:srgbClr val="A50021"/>
                </a:solidFill>
                <a:latin typeface="微软雅黑 Light" panose="020B0502040204020203" pitchFamily="34" charset="-122"/>
                <a:ea typeface="微软雅黑 Light" panose="020B0502040204020203" pitchFamily="34" charset="-122"/>
              </a:rPr>
              <a:t>。</a:t>
            </a:r>
          </a:p>
          <a:p>
            <a:pPr eaLnBrk="1" hangingPunct="1">
              <a:lnSpc>
                <a:spcPct val="125000"/>
              </a:lnSpc>
              <a:spcBef>
                <a:spcPct val="0"/>
              </a:spcBef>
              <a:buFontTx/>
              <a:buNone/>
            </a:pPr>
            <a:endParaRPr lang="zh-CN" altLang="en-US" sz="2400" dirty="0">
              <a:solidFill>
                <a:srgbClr val="3333FF"/>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01433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a:xfrm>
            <a:off x="1447800" y="533400"/>
            <a:ext cx="5684838" cy="990600"/>
          </a:xfrm>
        </p:spPr>
        <p:txBody>
          <a:bodyPr/>
          <a:lstStyle/>
          <a:p>
            <a:pPr eaLnBrk="1" hangingPunct="1">
              <a:defRPr/>
            </a:pPr>
            <a:r>
              <a:rPr lang="en-US" altLang="zh-CN" sz="3600" b="1">
                <a:effectLst>
                  <a:outerShdw blurRad="38100" dist="38100" dir="2700000" algn="tl">
                    <a:srgbClr val="C0C0C0"/>
                  </a:outerShdw>
                </a:effectLst>
                <a:latin typeface="黑体" pitchFamily="2" charset="-122"/>
                <a:ea typeface="黑体" pitchFamily="2" charset="-122"/>
              </a:rPr>
              <a:t>9.4 </a:t>
            </a:r>
            <a:r>
              <a:rPr lang="zh-CN" altLang="en-US" sz="3600" b="1">
                <a:effectLst>
                  <a:outerShdw blurRad="38100" dist="38100" dir="2700000" algn="tl">
                    <a:srgbClr val="C0C0C0"/>
                  </a:outerShdw>
                </a:effectLst>
                <a:latin typeface="黑体" pitchFamily="2" charset="-122"/>
                <a:ea typeface="黑体" pitchFamily="2" charset="-122"/>
              </a:rPr>
              <a:t>哈希查找表</a:t>
            </a:r>
          </a:p>
        </p:txBody>
      </p:sp>
      <p:sp>
        <p:nvSpPr>
          <p:cNvPr id="479236" name="Rectangle 4"/>
          <p:cNvSpPr>
            <a:spLocks noChangeArrowheads="1"/>
          </p:cNvSpPr>
          <p:nvPr/>
        </p:nvSpPr>
        <p:spPr bwMode="auto">
          <a:xfrm>
            <a:off x="1116013" y="3068638"/>
            <a:ext cx="5257800" cy="2774950"/>
          </a:xfrm>
          <a:prstGeom prst="rect">
            <a:avLst/>
          </a:prstGeom>
          <a:noFill/>
          <a:ln w="38100">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黑体" pitchFamily="2" charset="-122"/>
                <a:ea typeface="黑体" pitchFamily="2" charset="-122"/>
                <a:cs typeface="+mn-cs"/>
              </a:rPr>
              <a:t>一、</a:t>
            </a:r>
            <a:r>
              <a:rPr kumimoji="1" lang="zh-CN" altLang="en-US"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黑体" pitchFamily="2" charset="-122"/>
                <a:ea typeface="黑体" pitchFamily="2" charset="-122"/>
                <a:cs typeface="+mn-cs"/>
                <a:hlinkClick r:id="" action="ppaction://hlinkshowjump?jump=nextslide"/>
              </a:rPr>
              <a:t>哈希表的概念</a:t>
            </a:r>
            <a:endParaRPr kumimoji="1" lang="zh-CN" altLang="en-US"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黑体" pitchFamily="2" charset="-122"/>
              <a:ea typeface="黑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itchFamily="2" charset="-122"/>
                <a:cs typeface="+mn-cs"/>
              </a:rPr>
              <a:t>二、</a:t>
            </a:r>
            <a:r>
              <a:rPr kumimoji="1" lang="zh-CN" altLang="en-US"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Light" panose="020B0502040204020203" pitchFamily="34" charset="-122"/>
                <a:ea typeface="黑体" pitchFamily="2" charset="-122"/>
                <a:cs typeface="+mn-cs"/>
                <a:hlinkClick r:id="rId2" action="ppaction://hlinksldjump"/>
              </a:rPr>
              <a:t>哈希函数的构造方法</a:t>
            </a:r>
            <a:endParaRPr kumimoji="1" lang="zh-CN" altLang="en-US"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Light" panose="020B0502040204020203" pitchFamily="34" charset="-122"/>
              <a:ea typeface="黑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itchFamily="2" charset="-122"/>
                <a:cs typeface="+mn-cs"/>
              </a:rPr>
              <a:t>三、</a:t>
            </a:r>
            <a:r>
              <a:rPr kumimoji="1" lang="zh-CN" altLang="en-US"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Light" panose="020B0502040204020203" pitchFamily="34" charset="-122"/>
                <a:ea typeface="黑体" pitchFamily="2" charset="-122"/>
                <a:cs typeface="+mn-cs"/>
                <a:hlinkClick r:id="rId3" action="ppaction://hlinksldjump"/>
              </a:rPr>
              <a:t>冲突处理方法</a:t>
            </a:r>
            <a:endParaRPr kumimoji="1" lang="zh-CN" altLang="en-US"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Light" panose="020B0502040204020203" pitchFamily="34" charset="-122"/>
              <a:ea typeface="黑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itchFamily="2" charset="-122"/>
                <a:cs typeface="+mn-cs"/>
              </a:rPr>
              <a:t>四、</a:t>
            </a:r>
            <a:r>
              <a:rPr kumimoji="1" lang="zh-CN" altLang="en-US"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itchFamily="2" charset="-122"/>
                <a:cs typeface="+mn-cs"/>
                <a:hlinkClick r:id="rId4" action="ppaction://hlinksldjump"/>
              </a:rPr>
              <a:t>哈希表的查找及分析</a:t>
            </a:r>
            <a:endParaRPr kumimoji="1" lang="zh-CN" altLang="en-US"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Light" panose="020B0502040204020203" pitchFamily="34" charset="-122"/>
              <a:ea typeface="黑体" pitchFamily="2" charset="-122"/>
              <a:cs typeface="+mn-cs"/>
            </a:endParaRPr>
          </a:p>
        </p:txBody>
      </p:sp>
      <p:sp>
        <p:nvSpPr>
          <p:cNvPr id="479239" name="AutoShape 7"/>
          <p:cNvSpPr>
            <a:spLocks noChangeArrowheads="1"/>
          </p:cNvSpPr>
          <p:nvPr/>
        </p:nvSpPr>
        <p:spPr bwMode="auto">
          <a:xfrm>
            <a:off x="3995738" y="1557338"/>
            <a:ext cx="4679950" cy="1368425"/>
          </a:xfrm>
          <a:prstGeom prst="cloudCallout">
            <a:avLst>
              <a:gd name="adj1" fmla="val -7769"/>
              <a:gd name="adj2" fmla="val 86542"/>
            </a:avLst>
          </a:prstGeom>
          <a:solidFill>
            <a:schemeClr val="accent1"/>
          </a:solidFill>
          <a:ln w="9525">
            <a:solidFill>
              <a:schemeClr val="tx1"/>
            </a:solidFill>
            <a:round/>
            <a:headEnd/>
            <a:tailEnd/>
          </a:ln>
          <a:effectLst/>
        </p:spPr>
        <p:txBody>
          <a:bodyPr/>
          <a:lstStyle/>
          <a:p>
            <a:pPr marL="342900" marR="0" lvl="0" indent="-34290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outerShdw blurRad="38100" dist="38100" dir="2700000" algn="tl">
                    <a:srgbClr val="000000"/>
                  </a:outerShdw>
                </a:effectLst>
                <a:uLnTx/>
                <a:uFillTx/>
                <a:latin typeface="Times New Roman" panose="02020603050405020304" pitchFamily="18" charset="0"/>
                <a:ea typeface="微软雅黑 Light" panose="020B0502040204020203" pitchFamily="34" charset="-122"/>
                <a:cs typeface="+mn-cs"/>
              </a:rPr>
              <a:t>是一种查找效率高达</a:t>
            </a:r>
            <a:r>
              <a:rPr kumimoji="1" lang="en-US" altLang="zh-CN" sz="2400" b="1" i="0" u="none" strike="noStrike" kern="1200" cap="none" spc="0" normalizeH="0" baseline="0" noProof="0" dirty="0">
                <a:ln>
                  <a:noFill/>
                </a:ln>
                <a:solidFill>
                  <a:srgbClr val="0000FF"/>
                </a:solidFill>
                <a:effectLst>
                  <a:outerShdw blurRad="38100" dist="38100" dir="2700000" algn="tl">
                    <a:srgbClr val="000000"/>
                  </a:outerShdw>
                </a:effectLst>
                <a:uLnTx/>
                <a:uFillTx/>
                <a:latin typeface="Times New Roman" panose="02020603050405020304" pitchFamily="18" charset="0"/>
                <a:ea typeface="微软雅黑 Light" panose="020B0502040204020203" pitchFamily="34" charset="-122"/>
                <a:cs typeface="+mn-cs"/>
              </a:rPr>
              <a:t>O(1)</a:t>
            </a:r>
            <a:r>
              <a:rPr kumimoji="1" lang="zh-CN" altLang="en-US" sz="2400" b="1" i="0" u="none" strike="noStrike" kern="1200" cap="none" spc="0" normalizeH="0" baseline="0" noProof="0" dirty="0">
                <a:ln>
                  <a:noFill/>
                </a:ln>
                <a:solidFill>
                  <a:srgbClr val="0000FF"/>
                </a:solidFill>
                <a:effectLst>
                  <a:outerShdw blurRad="38100" dist="38100" dir="2700000" algn="tl">
                    <a:srgbClr val="000000"/>
                  </a:outerShdw>
                </a:effectLst>
                <a:uLnTx/>
                <a:uFillTx/>
                <a:latin typeface="Times New Roman" panose="02020603050405020304" pitchFamily="18" charset="0"/>
                <a:ea typeface="微软雅黑 Light" panose="020B0502040204020203" pitchFamily="34" charset="-122"/>
                <a:cs typeface="+mn-cs"/>
              </a:rPr>
              <a:t>的算法！</a:t>
            </a:r>
          </a:p>
          <a:p>
            <a:pPr marL="342900" marR="0" lvl="0" indent="-342900" algn="ctr" defTabSz="914400" rtl="0" eaLnBrk="1" fontAlgn="base" latinLnBrk="0" hangingPunct="1">
              <a:lnSpc>
                <a:spcPct val="100000"/>
              </a:lnSpc>
              <a:spcBef>
                <a:spcPct val="0"/>
              </a:spcBef>
              <a:spcAft>
                <a:spcPct val="0"/>
              </a:spcAft>
              <a:buClrTx/>
              <a:buSzTx/>
              <a:buFontTx/>
              <a:buNone/>
              <a:tabLst/>
              <a:defRPr/>
            </a:pPr>
            <a:endParaRPr kumimoji="1" lang="en-US" altLang="zh-CN" sz="2400" b="1" i="0" u="none" strike="noStrike" kern="1200" cap="none" spc="0" normalizeH="0" baseline="0" noProof="0" dirty="0">
              <a:ln>
                <a:noFill/>
              </a:ln>
              <a:solidFill>
                <a:srgbClr val="0000FF"/>
              </a:solidFill>
              <a:effectLst>
                <a:outerShdw blurRad="38100" dist="38100" dir="2700000" algn="tl">
                  <a:srgbClr val="000000"/>
                </a:outerShdw>
              </a:effectLst>
              <a:uLnTx/>
              <a:uFillTx/>
              <a:latin typeface="Times New Roman" panose="02020603050405020304" pitchFamily="18" charset="0"/>
              <a:ea typeface="微软雅黑 Light" panose="020B0502040204020203" pitchFamily="34" charset="-122"/>
              <a:cs typeface="+mn-cs"/>
            </a:endParaRPr>
          </a:p>
        </p:txBody>
      </p:sp>
      <p:sp>
        <p:nvSpPr>
          <p:cNvPr id="51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A94CE5B-46A1-4043-924B-285A4E83EB54}" type="slidenum">
              <a:rPr kumimoji="1" lang="en-US" altLang="zh-CN" sz="1400" b="0" i="0" u="none" strike="noStrike" kern="1200" cap="none" spc="0" normalizeH="0" baseline="0" noProof="0" smtClean="0">
                <a:ln>
                  <a:noFill/>
                </a:ln>
                <a:solidFill>
                  <a:srgbClr val="0000FF"/>
                </a:solidFill>
                <a:effectLst/>
                <a:uLnTx/>
                <a:uFillTx/>
                <a:latin typeface="Times New Roman" panose="02020603050405020304" pitchFamily="18" charset="0"/>
                <a:ea typeface="微软雅黑 Light" panose="020B0502040204020203"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1" lang="en-US" altLang="zh-CN" sz="14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Tree>
    <p:extLst>
      <p:ext uri="{BB962C8B-B14F-4D97-AF65-F5344CB8AC3E}">
        <p14:creationId xmlns:p14="http://schemas.microsoft.com/office/powerpoint/2010/main" val="2210529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哈希表的概念</a:t>
            </a:r>
          </a:p>
        </p:txBody>
      </p:sp>
      <p:sp>
        <p:nvSpPr>
          <p:cNvPr id="4" name="Rectangle 3"/>
          <p:cNvSpPr>
            <a:spLocks noChangeArrowheads="1"/>
          </p:cNvSpPr>
          <p:nvPr/>
        </p:nvSpPr>
        <p:spPr bwMode="auto">
          <a:xfrm>
            <a:off x="381000" y="1435100"/>
            <a:ext cx="8305800" cy="1778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marL="762000" indent="-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400" dirty="0">
                <a:solidFill>
                  <a:srgbClr val="FF00FF"/>
                </a:solidFill>
                <a:ea typeface="黑体" panose="02010609060101010101" pitchFamily="49" charset="-122"/>
              </a:rPr>
              <a:t>哈希表：</a:t>
            </a:r>
            <a:r>
              <a:rPr lang="zh-CN" altLang="en-US" sz="2800" dirty="0">
                <a:ea typeface="微软雅黑 Light" panose="020B0502040204020203" pitchFamily="34" charset="-122"/>
              </a:rPr>
              <a:t>即散列存储结构。</a:t>
            </a:r>
            <a:r>
              <a:rPr lang="zh-CN" altLang="en-US" sz="2400" dirty="0">
                <a:latin typeface="微软雅黑 Light" panose="020B0502040204020203" pitchFamily="34" charset="-122"/>
                <a:ea typeface="微软雅黑 Light" panose="020B0502040204020203" pitchFamily="34" charset="-122"/>
              </a:rPr>
              <a:t> </a:t>
            </a:r>
          </a:p>
          <a:p>
            <a:pPr eaLnBrk="1" hangingPunct="1">
              <a:buFontTx/>
              <a:buNone/>
            </a:pPr>
            <a:r>
              <a:rPr lang="zh-CN" altLang="en-US" sz="2400" dirty="0">
                <a:solidFill>
                  <a:srgbClr val="FF00FF"/>
                </a:solidFill>
                <a:ea typeface="黑体" panose="02010609060101010101" pitchFamily="49" charset="-122"/>
              </a:rPr>
              <a:t>散列法存储的基本思想：</a:t>
            </a:r>
            <a:r>
              <a:rPr lang="zh-CN" altLang="en-US" sz="2400" dirty="0">
                <a:latin typeface="微软雅黑 Light" panose="020B0502040204020203" pitchFamily="34" charset="-122"/>
                <a:ea typeface="微软雅黑 Light" panose="020B0502040204020203" pitchFamily="34" charset="-122"/>
              </a:rPr>
              <a:t>建立</a:t>
            </a:r>
            <a:r>
              <a:rPr lang="zh-CN" altLang="en-US" sz="2400" dirty="0">
                <a:solidFill>
                  <a:schemeClr val="tx2"/>
                </a:solidFill>
                <a:latin typeface="微软雅黑 Light" panose="020B0502040204020203" pitchFamily="34" charset="-122"/>
                <a:ea typeface="微软雅黑 Light" panose="020B0502040204020203" pitchFamily="34" charset="-122"/>
              </a:rPr>
              <a:t>关键码字</a:t>
            </a:r>
            <a:r>
              <a:rPr lang="zh-CN" altLang="en-US" sz="2400" dirty="0">
                <a:latin typeface="微软雅黑 Light" panose="020B0502040204020203" pitchFamily="34" charset="-122"/>
                <a:ea typeface="微软雅黑 Light" panose="020B0502040204020203" pitchFamily="34" charset="-122"/>
              </a:rPr>
              <a:t>与其</a:t>
            </a:r>
            <a:r>
              <a:rPr lang="zh-CN" altLang="en-US" sz="2400" dirty="0">
                <a:solidFill>
                  <a:schemeClr val="tx2"/>
                </a:solidFill>
                <a:latin typeface="微软雅黑 Light" panose="020B0502040204020203" pitchFamily="34" charset="-122"/>
                <a:ea typeface="微软雅黑 Light" panose="020B0502040204020203" pitchFamily="34" charset="-122"/>
              </a:rPr>
              <a:t>存储位置</a:t>
            </a:r>
            <a:r>
              <a:rPr lang="zh-CN" altLang="en-US" sz="2400" dirty="0">
                <a:latin typeface="微软雅黑 Light" panose="020B0502040204020203" pitchFamily="34" charset="-122"/>
                <a:ea typeface="微软雅黑 Light" panose="020B0502040204020203" pitchFamily="34" charset="-122"/>
              </a:rPr>
              <a:t>的</a:t>
            </a:r>
            <a:r>
              <a:rPr lang="zh-CN" altLang="en-US" sz="2400" dirty="0">
                <a:latin typeface="黑体" panose="02010609060101010101" pitchFamily="49" charset="-122"/>
                <a:ea typeface="黑体" panose="02010609060101010101" pitchFamily="49" charset="-122"/>
              </a:rPr>
              <a:t>对应关系，</a:t>
            </a:r>
            <a:r>
              <a:rPr lang="zh-CN" altLang="en-US" sz="2400" dirty="0">
                <a:latin typeface="微软雅黑 Light" panose="020B0502040204020203" pitchFamily="34" charset="-122"/>
                <a:ea typeface="微软雅黑 Light" panose="020B0502040204020203" pitchFamily="34" charset="-122"/>
              </a:rPr>
              <a:t>或者说，由关键码的</a:t>
            </a:r>
            <a:r>
              <a:rPr lang="zh-CN" altLang="en-US" sz="2400" dirty="0">
                <a:solidFill>
                  <a:schemeClr val="tx2"/>
                </a:solidFill>
                <a:latin typeface="微软雅黑 Light" panose="020B0502040204020203" pitchFamily="34" charset="-122"/>
                <a:ea typeface="微软雅黑 Light" panose="020B0502040204020203" pitchFamily="34" charset="-122"/>
              </a:rPr>
              <a:t>值</a:t>
            </a:r>
            <a:r>
              <a:rPr lang="zh-CN" altLang="en-US" sz="2400" dirty="0">
                <a:latin typeface="微软雅黑 Light" panose="020B0502040204020203" pitchFamily="34" charset="-122"/>
                <a:ea typeface="微软雅黑 Light" panose="020B0502040204020203" pitchFamily="34" charset="-122"/>
              </a:rPr>
              <a:t>决定数据的存储</a:t>
            </a:r>
            <a:r>
              <a:rPr lang="zh-CN" altLang="en-US" sz="2400" dirty="0">
                <a:solidFill>
                  <a:schemeClr val="tx2"/>
                </a:solidFill>
                <a:latin typeface="微软雅黑 Light" panose="020B0502040204020203" pitchFamily="34" charset="-122"/>
                <a:ea typeface="微软雅黑 Light" panose="020B0502040204020203" pitchFamily="34" charset="-122"/>
              </a:rPr>
              <a:t>地址</a:t>
            </a:r>
            <a:r>
              <a:rPr lang="zh-CN" altLang="en-US" sz="2400" dirty="0">
                <a:latin typeface="微软雅黑 Light" panose="020B0502040204020203" pitchFamily="34" charset="-122"/>
                <a:ea typeface="微软雅黑 Light" panose="020B0502040204020203" pitchFamily="34" charset="-122"/>
              </a:rPr>
              <a:t>。 </a:t>
            </a:r>
          </a:p>
          <a:p>
            <a:pPr eaLnBrk="1" hangingPunct="1">
              <a:buFontTx/>
              <a:buNone/>
            </a:pPr>
            <a:r>
              <a:rPr lang="zh-CN" altLang="en-US" sz="2400" dirty="0">
                <a:solidFill>
                  <a:srgbClr val="FF00FF"/>
                </a:solidFill>
                <a:latin typeface="黑体" panose="02010609060101010101" pitchFamily="49" charset="-122"/>
                <a:ea typeface="黑体" panose="02010609060101010101" pitchFamily="49" charset="-122"/>
              </a:rPr>
              <a:t>优点：</a:t>
            </a:r>
            <a:r>
              <a:rPr lang="zh-CN" altLang="en-US" sz="2400" dirty="0">
                <a:latin typeface="微软雅黑 Light" panose="020B0502040204020203" pitchFamily="34" charset="-122"/>
                <a:ea typeface="微软雅黑 Light" panose="020B0502040204020203" pitchFamily="34" charset="-122"/>
              </a:rPr>
              <a:t>查找速度极快（</a:t>
            </a:r>
            <a:r>
              <a:rPr lang="en-US" altLang="zh-CN" sz="2400" dirty="0">
                <a:solidFill>
                  <a:schemeClr val="tx2"/>
                </a:solidFill>
                <a:latin typeface="微软雅黑 Light" panose="020B0502040204020203" pitchFamily="34" charset="-122"/>
                <a:ea typeface="微软雅黑 Light" panose="020B0502040204020203" pitchFamily="34" charset="-122"/>
              </a:rPr>
              <a:t>O(1)</a:t>
            </a:r>
            <a:r>
              <a:rPr lang="zh-CN" altLang="en-US"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查找效率与元素个数</a:t>
            </a:r>
            <a:r>
              <a:rPr lang="en-US" altLang="zh-CN" sz="2400" dirty="0">
                <a:latin typeface="微软雅黑 Light" panose="020B0502040204020203" pitchFamily="34" charset="-122"/>
                <a:ea typeface="微软雅黑 Light" panose="020B0502040204020203" pitchFamily="34" charset="-122"/>
              </a:rPr>
              <a:t>n</a:t>
            </a:r>
            <a:r>
              <a:rPr lang="zh-CN" altLang="en-US" sz="2400" dirty="0">
                <a:latin typeface="微软雅黑 Light" panose="020B0502040204020203" pitchFamily="34" charset="-122"/>
                <a:ea typeface="微软雅黑 Light" panose="020B0502040204020203" pitchFamily="34" charset="-122"/>
              </a:rPr>
              <a:t>无关！</a:t>
            </a:r>
          </a:p>
        </p:txBody>
      </p:sp>
      <p:sp>
        <p:nvSpPr>
          <p:cNvPr id="5" name="Rectangle 4"/>
          <p:cNvSpPr>
            <a:spLocks noChangeArrowheads="1"/>
          </p:cNvSpPr>
          <p:nvPr/>
        </p:nvSpPr>
        <p:spPr bwMode="auto">
          <a:xfrm>
            <a:off x="381000" y="3270250"/>
            <a:ext cx="8305800"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chemeClr val="tx2"/>
                </a:solidFill>
                <a:latin typeface="黑体" panose="02010609060101010101" pitchFamily="49" charset="-122"/>
                <a:ea typeface="黑体" panose="02010609060101010101" pitchFamily="49" charset="-122"/>
              </a:rPr>
              <a:t>例</a:t>
            </a:r>
            <a:r>
              <a:rPr lang="en-US" altLang="zh-CN" sz="2800" dirty="0">
                <a:solidFill>
                  <a:schemeClr val="tx2"/>
                </a:solidFill>
                <a:latin typeface="黑体" panose="02010609060101010101" pitchFamily="49" charset="-122"/>
                <a:ea typeface="黑体" panose="02010609060101010101" pitchFamily="49" charset="-122"/>
              </a:rPr>
              <a:t>1</a:t>
            </a:r>
            <a:r>
              <a:rPr lang="zh-CN" altLang="en-US" sz="2800" dirty="0">
                <a:solidFill>
                  <a:schemeClr val="tx2"/>
                </a:solidFill>
                <a:latin typeface="黑体" panose="02010609060101010101" pitchFamily="49" charset="-122"/>
                <a:ea typeface="黑体" panose="02010609060101010101" pitchFamily="49" charset="-122"/>
              </a:rPr>
              <a:t>：</a:t>
            </a:r>
            <a:r>
              <a:rPr lang="zh-CN" altLang="en-US" sz="2400" dirty="0">
                <a:latin typeface="微软雅黑 Light" panose="020B0502040204020203" pitchFamily="34" charset="-122"/>
                <a:ea typeface="微软雅黑 Light" panose="020B0502040204020203" pitchFamily="34" charset="-122"/>
              </a:rPr>
              <a:t>若将学生信息按如下方式存入计算机，如：</a:t>
            </a:r>
          </a:p>
          <a:p>
            <a:pPr eaLnBrk="1" hangingPunct="1">
              <a:spcBef>
                <a:spcPct val="0"/>
              </a:spcBef>
              <a:buFontTx/>
              <a:buNone/>
            </a:pPr>
            <a:r>
              <a:rPr lang="zh-CN" altLang="en-US" sz="2400" dirty="0">
                <a:latin typeface="微软雅黑 Light" panose="020B0502040204020203" pitchFamily="34" charset="-122"/>
                <a:ea typeface="微软雅黑 Light" panose="020B0502040204020203" pitchFamily="34" charset="-122"/>
              </a:rPr>
              <a:t>将</a:t>
            </a:r>
            <a:r>
              <a:rPr lang="en-US" altLang="zh-CN" sz="2400" dirty="0">
                <a:latin typeface="微软雅黑 Light" panose="020B0502040204020203" pitchFamily="34" charset="-122"/>
                <a:ea typeface="微软雅黑 Light" panose="020B0502040204020203" pitchFamily="34" charset="-122"/>
              </a:rPr>
              <a:t>20010118102</a:t>
            </a:r>
            <a:r>
              <a:rPr lang="en-US" altLang="zh-CN" sz="2400" dirty="0">
                <a:solidFill>
                  <a:srgbClr val="FF33CC"/>
                </a:solidFill>
                <a:latin typeface="微软雅黑 Light" panose="020B0502040204020203" pitchFamily="34" charset="-122"/>
                <a:ea typeface="微软雅黑 Light" panose="020B0502040204020203" pitchFamily="34" charset="-122"/>
              </a:rPr>
              <a:t>01</a:t>
            </a:r>
            <a:r>
              <a:rPr lang="zh-CN" altLang="en-US" sz="2400" dirty="0">
                <a:latin typeface="微软雅黑 Light" panose="020B0502040204020203" pitchFamily="34" charset="-122"/>
                <a:ea typeface="微软雅黑 Light" panose="020B0502040204020203" pitchFamily="34" charset="-122"/>
              </a:rPr>
              <a:t>的所有信息存入</a:t>
            </a:r>
            <a:r>
              <a:rPr lang="en-US" altLang="zh-CN" sz="2400" dirty="0">
                <a:latin typeface="微软雅黑 Light" panose="020B0502040204020203" pitchFamily="34" charset="-122"/>
                <a:ea typeface="微软雅黑 Light" panose="020B0502040204020203" pitchFamily="34" charset="-122"/>
              </a:rPr>
              <a:t>V[</a:t>
            </a:r>
            <a:r>
              <a:rPr lang="en-US" altLang="zh-CN" sz="2400" dirty="0">
                <a:solidFill>
                  <a:schemeClr val="tx2"/>
                </a:solidFill>
                <a:latin typeface="微软雅黑 Light" panose="020B0502040204020203" pitchFamily="34" charset="-122"/>
                <a:ea typeface="微软雅黑 Light" panose="020B0502040204020203" pitchFamily="34" charset="-122"/>
              </a:rPr>
              <a:t>01</a:t>
            </a: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单元；</a:t>
            </a:r>
          </a:p>
          <a:p>
            <a:pPr eaLnBrk="1" hangingPunct="1">
              <a:spcBef>
                <a:spcPct val="0"/>
              </a:spcBef>
              <a:buFontTx/>
              <a:buNone/>
            </a:pPr>
            <a:r>
              <a:rPr lang="zh-CN" altLang="en-US" sz="2400" dirty="0">
                <a:latin typeface="微软雅黑 Light" panose="020B0502040204020203" pitchFamily="34" charset="-122"/>
                <a:ea typeface="微软雅黑 Light" panose="020B0502040204020203" pitchFamily="34" charset="-122"/>
              </a:rPr>
              <a:t>将</a:t>
            </a:r>
            <a:r>
              <a:rPr lang="en-US" altLang="zh-CN" sz="2400" dirty="0">
                <a:latin typeface="微软雅黑 Light" panose="020B0502040204020203" pitchFamily="34" charset="-122"/>
                <a:ea typeface="微软雅黑 Light" panose="020B0502040204020203" pitchFamily="34" charset="-122"/>
              </a:rPr>
              <a:t>20010118102</a:t>
            </a:r>
            <a:r>
              <a:rPr lang="en-US" altLang="zh-CN" sz="2400" dirty="0">
                <a:solidFill>
                  <a:srgbClr val="FF33CC"/>
                </a:solidFill>
                <a:latin typeface="微软雅黑 Light" panose="020B0502040204020203" pitchFamily="34" charset="-122"/>
                <a:ea typeface="微软雅黑 Light" panose="020B0502040204020203" pitchFamily="34" charset="-122"/>
              </a:rPr>
              <a:t>02</a:t>
            </a:r>
            <a:r>
              <a:rPr lang="zh-CN" altLang="en-US" sz="2400" dirty="0">
                <a:latin typeface="微软雅黑 Light" panose="020B0502040204020203" pitchFamily="34" charset="-122"/>
                <a:ea typeface="微软雅黑 Light" panose="020B0502040204020203" pitchFamily="34" charset="-122"/>
              </a:rPr>
              <a:t>的所有信息存入</a:t>
            </a:r>
            <a:r>
              <a:rPr lang="en-US" altLang="zh-CN" sz="2400" dirty="0">
                <a:latin typeface="微软雅黑 Light" panose="020B0502040204020203" pitchFamily="34" charset="-122"/>
                <a:ea typeface="微软雅黑 Light" panose="020B0502040204020203" pitchFamily="34" charset="-122"/>
              </a:rPr>
              <a:t>V[</a:t>
            </a:r>
            <a:r>
              <a:rPr lang="en-US" altLang="zh-CN" sz="2400" dirty="0">
                <a:solidFill>
                  <a:schemeClr val="tx2"/>
                </a:solidFill>
                <a:latin typeface="微软雅黑 Light" panose="020B0502040204020203" pitchFamily="34" charset="-122"/>
                <a:ea typeface="微软雅黑 Light" panose="020B0502040204020203" pitchFamily="34" charset="-122"/>
              </a:rPr>
              <a:t>02</a:t>
            </a: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单元；</a:t>
            </a:r>
          </a:p>
          <a:p>
            <a:pPr eaLnBrk="1" hangingPunct="1">
              <a:spcBef>
                <a:spcPct val="0"/>
              </a:spcBef>
              <a:buFontTx/>
              <a:buNone/>
            </a:pPr>
            <a:r>
              <a:rPr lang="en-US" altLang="zh-CN" sz="2400" dirty="0">
                <a:ea typeface="微软雅黑 Light" panose="020B0502040204020203" pitchFamily="34" charset="-122"/>
              </a:rPr>
              <a:t>……</a:t>
            </a:r>
            <a:endParaRPr lang="en-US" altLang="zh-CN" sz="2400" dirty="0">
              <a:latin typeface="微软雅黑 Light" panose="020B0502040204020203" pitchFamily="34" charset="-122"/>
              <a:ea typeface="微软雅黑 Light" panose="020B0502040204020203" pitchFamily="34" charset="-122"/>
            </a:endParaRPr>
          </a:p>
          <a:p>
            <a:pPr eaLnBrk="1" hangingPunct="1">
              <a:spcBef>
                <a:spcPct val="0"/>
              </a:spcBef>
              <a:buFontTx/>
              <a:buNone/>
            </a:pPr>
            <a:r>
              <a:rPr lang="zh-CN" altLang="en-US" sz="2400" dirty="0">
                <a:latin typeface="微软雅黑 Light" panose="020B0502040204020203" pitchFamily="34" charset="-122"/>
                <a:ea typeface="微软雅黑 Light" panose="020B0502040204020203" pitchFamily="34" charset="-122"/>
              </a:rPr>
              <a:t>将</a:t>
            </a:r>
            <a:r>
              <a:rPr lang="en-US" altLang="zh-CN" sz="2400" dirty="0">
                <a:latin typeface="微软雅黑 Light" panose="020B0502040204020203" pitchFamily="34" charset="-122"/>
                <a:ea typeface="微软雅黑 Light" panose="020B0502040204020203" pitchFamily="34" charset="-122"/>
              </a:rPr>
              <a:t>20010118102</a:t>
            </a:r>
            <a:r>
              <a:rPr lang="en-US" altLang="zh-CN" sz="2400" dirty="0">
                <a:solidFill>
                  <a:srgbClr val="FF33CC"/>
                </a:solidFill>
                <a:latin typeface="微软雅黑 Light" panose="020B0502040204020203" pitchFamily="34" charset="-122"/>
                <a:ea typeface="微软雅黑 Light" panose="020B0502040204020203" pitchFamily="34" charset="-122"/>
              </a:rPr>
              <a:t>31</a:t>
            </a:r>
            <a:r>
              <a:rPr lang="zh-CN" altLang="en-US" sz="2400" dirty="0">
                <a:latin typeface="微软雅黑 Light" panose="020B0502040204020203" pitchFamily="34" charset="-122"/>
                <a:ea typeface="微软雅黑 Light" panose="020B0502040204020203" pitchFamily="34" charset="-122"/>
              </a:rPr>
              <a:t>的所有信息存入</a:t>
            </a:r>
            <a:r>
              <a:rPr lang="en-US" altLang="zh-CN" sz="2400" dirty="0">
                <a:latin typeface="微软雅黑 Light" panose="020B0502040204020203" pitchFamily="34" charset="-122"/>
                <a:ea typeface="微软雅黑 Light" panose="020B0502040204020203" pitchFamily="34" charset="-122"/>
              </a:rPr>
              <a:t>V[31]</a:t>
            </a:r>
            <a:r>
              <a:rPr lang="zh-CN" altLang="en-US" sz="2400" dirty="0">
                <a:latin typeface="微软雅黑 Light" panose="020B0502040204020203" pitchFamily="34" charset="-122"/>
                <a:ea typeface="微软雅黑 Light" panose="020B0502040204020203" pitchFamily="34" charset="-122"/>
              </a:rPr>
              <a:t>单元。</a:t>
            </a:r>
          </a:p>
        </p:txBody>
      </p:sp>
      <p:sp>
        <p:nvSpPr>
          <p:cNvPr id="6" name="Rectangle 5"/>
          <p:cNvSpPr>
            <a:spLocks noChangeArrowheads="1"/>
          </p:cNvSpPr>
          <p:nvPr/>
        </p:nvSpPr>
        <p:spPr bwMode="auto">
          <a:xfrm>
            <a:off x="457200" y="5597525"/>
            <a:ext cx="86868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buFontTx/>
              <a:buNone/>
            </a:pPr>
            <a:r>
              <a:rPr lang="zh-CN" altLang="en-US" sz="2400" dirty="0">
                <a:latin typeface="黑体" panose="02010609060101010101" pitchFamily="49" charset="-122"/>
                <a:ea typeface="黑体" panose="02010609060101010101" pitchFamily="49" charset="-122"/>
              </a:rPr>
              <a:t>欲查找学号为</a:t>
            </a:r>
            <a:r>
              <a:rPr lang="en-US" altLang="zh-CN" sz="2400" dirty="0">
                <a:latin typeface="黑体" panose="02010609060101010101" pitchFamily="49" charset="-122"/>
                <a:ea typeface="黑体" panose="02010609060101010101" pitchFamily="49" charset="-122"/>
              </a:rPr>
              <a:t>20010118102</a:t>
            </a:r>
            <a:r>
              <a:rPr lang="en-US" altLang="zh-CN" sz="2400" dirty="0">
                <a:solidFill>
                  <a:schemeClr val="tx2"/>
                </a:solidFill>
                <a:latin typeface="黑体" panose="02010609060101010101" pitchFamily="49" charset="-122"/>
                <a:ea typeface="黑体" panose="02010609060101010101" pitchFamily="49" charset="-122"/>
              </a:rPr>
              <a:t>16</a:t>
            </a:r>
            <a:r>
              <a:rPr lang="zh-CN" altLang="en-US" sz="2400" dirty="0">
                <a:latin typeface="黑体" panose="02010609060101010101" pitchFamily="49" charset="-122"/>
                <a:ea typeface="黑体" panose="02010609060101010101" pitchFamily="49" charset="-122"/>
              </a:rPr>
              <a:t>的信息，便可直接访问</a:t>
            </a:r>
            <a:r>
              <a:rPr lang="en-US" altLang="zh-CN" sz="2400" dirty="0">
                <a:solidFill>
                  <a:schemeClr val="tx2"/>
                </a:solidFill>
                <a:latin typeface="黑体" panose="02010609060101010101" pitchFamily="49" charset="-122"/>
                <a:ea typeface="黑体" panose="02010609060101010101" pitchFamily="49" charset="-122"/>
              </a:rPr>
              <a:t>V[16]</a:t>
            </a:r>
            <a:r>
              <a:rPr lang="zh-CN" altLang="en-US" sz="2400" dirty="0">
                <a:solidFill>
                  <a:srgbClr val="FF33CC"/>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77042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800000"/>
                </a:solidFill>
                <a:latin typeface="微软雅黑 Light" panose="020B0502040204020203" pitchFamily="34" charset="-122"/>
                <a:ea typeface="微软雅黑 Light" panose="020B0502040204020203" pitchFamily="34" charset="-122"/>
              </a:rPr>
              <a:t>静态查找表</a:t>
            </a:r>
            <a:endParaRPr lang="zh-CN" altLang="en-US" dirty="0"/>
          </a:p>
        </p:txBody>
      </p:sp>
      <p:sp>
        <p:nvSpPr>
          <p:cNvPr id="4" name="Text Box 2"/>
          <p:cNvSpPr txBox="1">
            <a:spLocks noChangeArrowheads="1"/>
          </p:cNvSpPr>
          <p:nvPr/>
        </p:nvSpPr>
        <p:spPr bwMode="auto">
          <a:xfrm>
            <a:off x="390907" y="3077908"/>
            <a:ext cx="4580100" cy="22467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Tx/>
              <a:buNone/>
            </a:pPr>
            <a:r>
              <a:rPr lang="en-US" altLang="zh-CN" sz="2000" b="1" dirty="0" err="1">
                <a:latin typeface="微软雅黑 Light" panose="020B0502040204020203" pitchFamily="34" charset="-122"/>
                <a:ea typeface="微软雅黑 Light" panose="020B0502040204020203" pitchFamily="34" charset="-122"/>
              </a:rPr>
              <a:t>typedef</a:t>
            </a:r>
            <a:r>
              <a:rPr lang="en-US" altLang="zh-CN" sz="2000" b="1" dirty="0">
                <a:latin typeface="微软雅黑 Light" panose="020B0502040204020203" pitchFamily="34" charset="-122"/>
                <a:ea typeface="微软雅黑 Light" panose="020B0502040204020203" pitchFamily="34" charset="-122"/>
              </a:rPr>
              <a:t>  </a:t>
            </a:r>
            <a:r>
              <a:rPr lang="en-US" altLang="zh-CN" sz="2000" b="1" dirty="0" err="1">
                <a:latin typeface="微软雅黑 Light" panose="020B0502040204020203" pitchFamily="34" charset="-122"/>
                <a:ea typeface="微软雅黑 Light" panose="020B0502040204020203" pitchFamily="34" charset="-122"/>
              </a:rPr>
              <a:t>struct</a:t>
            </a:r>
            <a:r>
              <a:rPr lang="en-US" altLang="zh-CN" sz="2000" b="1" dirty="0">
                <a:latin typeface="微软雅黑 Light" panose="020B0502040204020203" pitchFamily="34" charset="-122"/>
                <a:ea typeface="微软雅黑 Light" panose="020B0502040204020203" pitchFamily="34" charset="-122"/>
              </a:rPr>
              <a:t> {</a:t>
            </a:r>
            <a:endParaRPr lang="en-US" altLang="zh-CN" sz="2000" dirty="0">
              <a:latin typeface="微软雅黑 Light" panose="020B0502040204020203" pitchFamily="34" charset="-122"/>
              <a:ea typeface="微软雅黑 Light" panose="020B0502040204020203" pitchFamily="34" charset="-122"/>
            </a:endParaRPr>
          </a:p>
          <a:p>
            <a:pPr eaLnBrk="1" hangingPunct="1">
              <a:lnSpc>
                <a:spcPct val="140000"/>
              </a:lnSpc>
              <a:spcBef>
                <a:spcPct val="0"/>
              </a:spcBef>
              <a:buFontTx/>
              <a:buNone/>
            </a:pPr>
            <a:r>
              <a:rPr lang="en-US" altLang="zh-CN" sz="2000" dirty="0">
                <a:latin typeface="微软雅黑 Light" panose="020B0502040204020203" pitchFamily="34" charset="-122"/>
                <a:ea typeface="微软雅黑 Light" panose="020B0502040204020203" pitchFamily="34" charset="-122"/>
              </a:rPr>
              <a:t>       // </a:t>
            </a:r>
            <a:r>
              <a:rPr lang="zh-CN" altLang="en-US" sz="2000" dirty="0">
                <a:latin typeface="微软雅黑 Light" panose="020B0502040204020203" pitchFamily="34" charset="-122"/>
                <a:ea typeface="微软雅黑 Light" panose="020B0502040204020203" pitchFamily="34" charset="-122"/>
              </a:rPr>
              <a:t>数据元素存储空间基址，建表时</a:t>
            </a:r>
          </a:p>
          <a:p>
            <a:pPr eaLnBrk="1" hangingPunct="1">
              <a:lnSpc>
                <a:spcPct val="140000"/>
              </a:lnSpc>
              <a:spcBef>
                <a:spcPct val="0"/>
              </a:spcBef>
              <a:buFontTx/>
              <a:buNone/>
            </a:pPr>
            <a:r>
              <a:rPr lang="zh-CN" altLang="en-US" sz="2000" dirty="0">
                <a:latin typeface="微软雅黑 Light" panose="020B0502040204020203" pitchFamily="34" charset="-122"/>
                <a:ea typeface="微软雅黑 Light" panose="020B0502040204020203" pitchFamily="34" charset="-122"/>
              </a:rPr>
              <a:t>       </a:t>
            </a:r>
            <a:r>
              <a:rPr lang="en-US" altLang="zh-CN" sz="2000" dirty="0">
                <a:latin typeface="微软雅黑 Light" panose="020B0502040204020203" pitchFamily="34" charset="-122"/>
                <a:ea typeface="微软雅黑 Light" panose="020B0502040204020203" pitchFamily="34" charset="-122"/>
              </a:rPr>
              <a:t>// </a:t>
            </a:r>
            <a:r>
              <a:rPr lang="zh-CN" altLang="en-US" sz="2000" dirty="0">
                <a:latin typeface="微软雅黑 Light" panose="020B0502040204020203" pitchFamily="34" charset="-122"/>
                <a:ea typeface="微软雅黑 Light" panose="020B0502040204020203" pitchFamily="34" charset="-122"/>
              </a:rPr>
              <a:t>按实际长度分配，</a:t>
            </a:r>
            <a:r>
              <a:rPr lang="en-US" altLang="zh-CN" sz="2000" dirty="0">
                <a:latin typeface="微软雅黑 Light" panose="020B0502040204020203" pitchFamily="34" charset="-122"/>
                <a:ea typeface="微软雅黑 Light" panose="020B0502040204020203" pitchFamily="34" charset="-122"/>
              </a:rPr>
              <a:t>0</a:t>
            </a:r>
            <a:r>
              <a:rPr lang="zh-CN" altLang="en-US" sz="2000" dirty="0">
                <a:latin typeface="微软雅黑 Light" panose="020B0502040204020203" pitchFamily="34" charset="-122"/>
                <a:ea typeface="微软雅黑 Light" panose="020B0502040204020203" pitchFamily="34" charset="-122"/>
              </a:rPr>
              <a:t>号单元留空</a:t>
            </a:r>
          </a:p>
          <a:p>
            <a:pPr eaLnBrk="1" hangingPunct="1">
              <a:lnSpc>
                <a:spcPct val="140000"/>
              </a:lnSpc>
              <a:spcBef>
                <a:spcPct val="0"/>
              </a:spcBef>
              <a:buFontTx/>
              <a:buNone/>
            </a:pPr>
            <a:r>
              <a:rPr lang="zh-CN" altLang="en-US" sz="2000" dirty="0">
                <a:latin typeface="微软雅黑 Light" panose="020B0502040204020203" pitchFamily="34" charset="-122"/>
                <a:ea typeface="微软雅黑 Light" panose="020B0502040204020203" pitchFamily="34" charset="-122"/>
              </a:rPr>
              <a:t>   </a:t>
            </a:r>
            <a:r>
              <a:rPr lang="en-US" altLang="zh-CN" sz="2000" b="1" dirty="0" err="1">
                <a:latin typeface="微软雅黑 Light" panose="020B0502040204020203" pitchFamily="34" charset="-122"/>
                <a:ea typeface="微软雅黑 Light" panose="020B0502040204020203" pitchFamily="34" charset="-122"/>
              </a:rPr>
              <a:t>int</a:t>
            </a:r>
            <a:r>
              <a:rPr lang="en-US" altLang="zh-CN" sz="2000" dirty="0">
                <a:latin typeface="微软雅黑 Light" panose="020B0502040204020203" pitchFamily="34" charset="-122"/>
                <a:ea typeface="微软雅黑 Light" panose="020B0502040204020203" pitchFamily="34" charset="-122"/>
              </a:rPr>
              <a:t>       </a:t>
            </a:r>
            <a:r>
              <a:rPr lang="en-US" altLang="zh-CN" sz="2000" dirty="0">
                <a:solidFill>
                  <a:srgbClr val="CC0000"/>
                </a:solidFill>
                <a:latin typeface="微软雅黑 Light" panose="020B0502040204020203" pitchFamily="34" charset="-122"/>
                <a:ea typeface="微软雅黑 Light" panose="020B0502040204020203" pitchFamily="34" charset="-122"/>
              </a:rPr>
              <a:t>length</a:t>
            </a:r>
            <a:r>
              <a:rPr lang="en-US" altLang="zh-CN" sz="2000" dirty="0">
                <a:latin typeface="微软雅黑 Light" panose="020B0502040204020203" pitchFamily="34" charset="-122"/>
                <a:ea typeface="微软雅黑 Light" panose="020B0502040204020203" pitchFamily="34" charset="-122"/>
              </a:rPr>
              <a:t>;    // </a:t>
            </a:r>
            <a:r>
              <a:rPr lang="zh-CN" altLang="en-US" sz="2000" dirty="0">
                <a:latin typeface="微软雅黑 Light" panose="020B0502040204020203" pitchFamily="34" charset="-122"/>
                <a:ea typeface="微软雅黑 Light" panose="020B0502040204020203" pitchFamily="34" charset="-122"/>
              </a:rPr>
              <a:t>表的长度</a:t>
            </a:r>
          </a:p>
          <a:p>
            <a:pPr eaLnBrk="1" hangingPunct="1">
              <a:lnSpc>
                <a:spcPct val="140000"/>
              </a:lnSpc>
              <a:spcBef>
                <a:spcPct val="0"/>
              </a:spcBef>
              <a:buFontTx/>
              <a:buNone/>
            </a:pPr>
            <a:r>
              <a:rPr lang="en-US" altLang="zh-CN" sz="2000" b="1" dirty="0">
                <a:latin typeface="微软雅黑 Light" panose="020B0502040204020203" pitchFamily="34" charset="-122"/>
                <a:ea typeface="微软雅黑 Light" panose="020B0502040204020203" pitchFamily="34" charset="-122"/>
              </a:rPr>
              <a:t>}</a:t>
            </a:r>
            <a:r>
              <a:rPr lang="en-US" altLang="zh-CN" sz="2000" dirty="0">
                <a:latin typeface="微软雅黑 Light" panose="020B0502040204020203" pitchFamily="34" charset="-122"/>
                <a:ea typeface="微软雅黑 Light" panose="020B0502040204020203" pitchFamily="34" charset="-122"/>
              </a:rPr>
              <a:t> </a:t>
            </a:r>
            <a:r>
              <a:rPr lang="en-US" altLang="zh-CN" sz="2000" dirty="0" err="1">
                <a:latin typeface="微软雅黑 Light" panose="020B0502040204020203" pitchFamily="34" charset="-122"/>
                <a:ea typeface="微软雅黑 Light" panose="020B0502040204020203" pitchFamily="34" charset="-122"/>
              </a:rPr>
              <a:t>SSTable</a:t>
            </a:r>
            <a:r>
              <a:rPr lang="en-US" altLang="zh-CN" sz="2000" dirty="0">
                <a:latin typeface="微软雅黑 Light" panose="020B0502040204020203" pitchFamily="34" charset="-122"/>
                <a:ea typeface="微软雅黑 Light" panose="020B0502040204020203" pitchFamily="34" charset="-122"/>
              </a:rPr>
              <a:t>;</a:t>
            </a:r>
          </a:p>
        </p:txBody>
      </p:sp>
      <p:sp>
        <p:nvSpPr>
          <p:cNvPr id="5" name="Text Box 3"/>
          <p:cNvSpPr txBox="1">
            <a:spLocks noChangeArrowheads="1"/>
          </p:cNvSpPr>
          <p:nvPr/>
        </p:nvSpPr>
        <p:spPr bwMode="auto">
          <a:xfrm>
            <a:off x="570804" y="1696283"/>
            <a:ext cx="399288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latin typeface="微软雅黑 Light" panose="020B0502040204020203" pitchFamily="34" charset="-122"/>
                <a:ea typeface="微软雅黑 Light" panose="020B0502040204020203" pitchFamily="34" charset="-122"/>
              </a:rPr>
              <a:t>假设</a:t>
            </a:r>
            <a:r>
              <a:rPr lang="zh-CN" altLang="en-US" sz="2400" b="1" dirty="0">
                <a:latin typeface="微软雅黑 Light" panose="020B0502040204020203" pitchFamily="34" charset="-122"/>
                <a:ea typeface="微软雅黑 Light" panose="020B0502040204020203" pitchFamily="34" charset="-122"/>
              </a:rPr>
              <a:t>静态查找表</a:t>
            </a:r>
            <a:r>
              <a:rPr lang="zh-CN" altLang="en-US" sz="2400" dirty="0">
                <a:latin typeface="微软雅黑 Light" panose="020B0502040204020203" pitchFamily="34" charset="-122"/>
                <a:ea typeface="微软雅黑 Light" panose="020B0502040204020203" pitchFamily="34" charset="-122"/>
              </a:rPr>
              <a:t>的</a:t>
            </a:r>
            <a:r>
              <a:rPr lang="zh-CN" altLang="en-US" sz="2400" b="1" dirty="0">
                <a:solidFill>
                  <a:srgbClr val="990033"/>
                </a:solidFill>
                <a:latin typeface="微软雅黑 Light" panose="020B0502040204020203" pitchFamily="34" charset="-122"/>
                <a:ea typeface="微软雅黑 Light" panose="020B0502040204020203" pitchFamily="34" charset="-122"/>
              </a:rPr>
              <a:t>顺序存储结构</a:t>
            </a:r>
            <a:r>
              <a:rPr lang="zh-CN" altLang="en-US" sz="2400" dirty="0">
                <a:latin typeface="微软雅黑 Light" panose="020B0502040204020203" pitchFamily="34" charset="-122"/>
                <a:ea typeface="微软雅黑 Light" panose="020B0502040204020203" pitchFamily="34" charset="-122"/>
              </a:rPr>
              <a:t>为</a:t>
            </a:r>
          </a:p>
        </p:txBody>
      </p:sp>
      <p:sp>
        <p:nvSpPr>
          <p:cNvPr id="6" name="Text Box 2"/>
          <p:cNvSpPr txBox="1">
            <a:spLocks noChangeArrowheads="1"/>
          </p:cNvSpPr>
          <p:nvPr/>
        </p:nvSpPr>
        <p:spPr bwMode="auto">
          <a:xfrm>
            <a:off x="5385406" y="1880948"/>
            <a:ext cx="33361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A50021"/>
                </a:solidFill>
                <a:latin typeface="微软雅黑 Light" panose="020B0502040204020203" pitchFamily="34" charset="-122"/>
                <a:ea typeface="微软雅黑 Light" panose="020B0502040204020203" pitchFamily="34" charset="-122"/>
              </a:rPr>
              <a:t>数据元素类型的定义为</a:t>
            </a:r>
            <a:r>
              <a:rPr lang="en-US" altLang="zh-CN" sz="2400" dirty="0">
                <a:solidFill>
                  <a:srgbClr val="A50021"/>
                </a:solidFill>
                <a:latin typeface="微软雅黑 Light" panose="020B0502040204020203" pitchFamily="34" charset="-122"/>
                <a:ea typeface="微软雅黑 Light" panose="020B0502040204020203" pitchFamily="34" charset="-122"/>
              </a:rPr>
              <a:t>:</a:t>
            </a:r>
          </a:p>
        </p:txBody>
      </p:sp>
      <p:sp>
        <p:nvSpPr>
          <p:cNvPr id="7" name="Text Box 3"/>
          <p:cNvSpPr txBox="1">
            <a:spLocks noChangeArrowheads="1"/>
          </p:cNvSpPr>
          <p:nvPr/>
        </p:nvSpPr>
        <p:spPr bwMode="auto">
          <a:xfrm>
            <a:off x="5205870" y="3402259"/>
            <a:ext cx="3695242" cy="159806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0"/>
              </a:spcBef>
              <a:buFontTx/>
              <a:buNone/>
            </a:pPr>
            <a:r>
              <a:rPr lang="en-US" altLang="zh-CN" sz="2000" b="1" dirty="0" err="1">
                <a:latin typeface="微软雅黑 Light" panose="020B0502040204020203" pitchFamily="34" charset="-122"/>
                <a:ea typeface="微软雅黑 Light" panose="020B0502040204020203" pitchFamily="34" charset="-122"/>
              </a:rPr>
              <a:t>typedef</a:t>
            </a:r>
            <a:r>
              <a:rPr lang="en-US" altLang="zh-CN" sz="2000" b="1" dirty="0">
                <a:latin typeface="微软雅黑 Light" panose="020B0502040204020203" pitchFamily="34" charset="-122"/>
                <a:ea typeface="微软雅黑 Light" panose="020B0502040204020203" pitchFamily="34" charset="-122"/>
              </a:rPr>
              <a:t> </a:t>
            </a:r>
            <a:r>
              <a:rPr lang="en-US" altLang="zh-CN" sz="2000" b="1" dirty="0" err="1">
                <a:latin typeface="微软雅黑 Light" panose="020B0502040204020203" pitchFamily="34" charset="-122"/>
                <a:ea typeface="微软雅黑 Light" panose="020B0502040204020203" pitchFamily="34" charset="-122"/>
              </a:rPr>
              <a:t>struct</a:t>
            </a:r>
            <a:r>
              <a:rPr lang="en-US" altLang="zh-CN" sz="2000" b="1" dirty="0">
                <a:latin typeface="微软雅黑 Light" panose="020B0502040204020203" pitchFamily="34" charset="-122"/>
                <a:ea typeface="微软雅黑 Light" panose="020B0502040204020203" pitchFamily="34" charset="-122"/>
              </a:rPr>
              <a:t> {</a:t>
            </a:r>
            <a:endParaRPr lang="en-US" altLang="zh-CN" sz="2000" dirty="0">
              <a:latin typeface="微软雅黑 Light" panose="020B0502040204020203" pitchFamily="34" charset="-122"/>
              <a:ea typeface="微软雅黑 Light" panose="020B0502040204020203" pitchFamily="34" charset="-122"/>
            </a:endParaRPr>
          </a:p>
          <a:p>
            <a:pPr eaLnBrk="1" hangingPunct="1">
              <a:lnSpc>
                <a:spcPct val="125000"/>
              </a:lnSpc>
              <a:spcBef>
                <a:spcPct val="0"/>
              </a:spcBef>
              <a:buFontTx/>
              <a:buNone/>
            </a:pPr>
            <a:r>
              <a:rPr lang="en-US" altLang="zh-CN" sz="2000" dirty="0">
                <a:latin typeface="微软雅黑 Light" panose="020B0502040204020203" pitchFamily="34" charset="-122"/>
                <a:ea typeface="微软雅黑 Light" panose="020B0502040204020203" pitchFamily="34" charset="-122"/>
              </a:rPr>
              <a:t>    </a:t>
            </a:r>
            <a:r>
              <a:rPr lang="en-US" altLang="zh-CN" sz="2000" dirty="0" err="1">
                <a:latin typeface="微软雅黑 Light" panose="020B0502040204020203" pitchFamily="34" charset="-122"/>
                <a:ea typeface="微软雅黑 Light" panose="020B0502040204020203" pitchFamily="34" charset="-122"/>
              </a:rPr>
              <a:t>keyType</a:t>
            </a:r>
            <a:r>
              <a:rPr lang="en-US" altLang="zh-CN" sz="2000" dirty="0">
                <a:latin typeface="微软雅黑 Light" panose="020B0502040204020203" pitchFamily="34" charset="-122"/>
                <a:ea typeface="微软雅黑 Light" panose="020B0502040204020203" pitchFamily="34" charset="-122"/>
              </a:rPr>
              <a:t> key;    // </a:t>
            </a:r>
            <a:r>
              <a:rPr lang="zh-CN" altLang="en-US" sz="2000" dirty="0">
                <a:latin typeface="微软雅黑 Light" panose="020B0502040204020203" pitchFamily="34" charset="-122"/>
                <a:ea typeface="微软雅黑 Light" panose="020B0502040204020203" pitchFamily="34" charset="-122"/>
              </a:rPr>
              <a:t>关键字域</a:t>
            </a:r>
            <a:endParaRPr lang="en-US" altLang="en-US" sz="2000" dirty="0">
              <a:latin typeface="微软雅黑 Light" panose="020B0502040204020203" pitchFamily="34" charset="-122"/>
              <a:ea typeface="微软雅黑 Light" panose="020B0502040204020203" pitchFamily="34" charset="-122"/>
            </a:endParaRPr>
          </a:p>
          <a:p>
            <a:pPr eaLnBrk="1" hangingPunct="1">
              <a:lnSpc>
                <a:spcPct val="125000"/>
              </a:lnSpc>
              <a:spcBef>
                <a:spcPct val="0"/>
              </a:spcBef>
              <a:buFontTx/>
              <a:buNone/>
            </a:pPr>
            <a:r>
              <a:rPr lang="en-US" altLang="en-US" sz="2000" dirty="0">
                <a:latin typeface="微软雅黑 Light" panose="020B0502040204020203" pitchFamily="34" charset="-122"/>
                <a:ea typeface="微软雅黑 Light" panose="020B0502040204020203" pitchFamily="34" charset="-122"/>
              </a:rPr>
              <a:t>       </a:t>
            </a:r>
            <a:r>
              <a:rPr lang="en-US" altLang="en-US" sz="2000" b="1" dirty="0">
                <a:latin typeface="微软雅黑 Light" panose="020B0502040204020203" pitchFamily="34" charset="-122"/>
                <a:ea typeface="微软雅黑 Light" panose="020B0502040204020203" pitchFamily="34" charset="-122"/>
              </a:rPr>
              <a:t>… … </a:t>
            </a:r>
            <a:r>
              <a:rPr lang="en-US" altLang="en-US" sz="2000" dirty="0">
                <a:latin typeface="微软雅黑 Light" panose="020B0502040204020203" pitchFamily="34" charset="-122"/>
                <a:ea typeface="微软雅黑 Light" panose="020B0502040204020203" pitchFamily="34" charset="-122"/>
              </a:rPr>
              <a:t>            </a:t>
            </a:r>
            <a:r>
              <a:rPr lang="en-US" altLang="zh-CN" sz="2000" dirty="0">
                <a:latin typeface="微软雅黑 Light" panose="020B0502040204020203" pitchFamily="34" charset="-122"/>
                <a:ea typeface="微软雅黑 Light" panose="020B0502040204020203" pitchFamily="34" charset="-122"/>
              </a:rPr>
              <a:t>// </a:t>
            </a:r>
            <a:r>
              <a:rPr lang="zh-CN" altLang="en-US" sz="2000" dirty="0">
                <a:latin typeface="微软雅黑 Light" panose="020B0502040204020203" pitchFamily="34" charset="-122"/>
                <a:ea typeface="微软雅黑 Light" panose="020B0502040204020203" pitchFamily="34" charset="-122"/>
              </a:rPr>
              <a:t>其它属性域</a:t>
            </a:r>
            <a:endParaRPr lang="en-US" altLang="en-US" sz="2000" dirty="0">
              <a:latin typeface="微软雅黑 Light" panose="020B0502040204020203" pitchFamily="34" charset="-122"/>
              <a:ea typeface="微软雅黑 Light" panose="020B0502040204020203" pitchFamily="34" charset="-122"/>
            </a:endParaRPr>
          </a:p>
          <a:p>
            <a:pPr eaLnBrk="1" hangingPunct="1">
              <a:lnSpc>
                <a:spcPct val="125000"/>
              </a:lnSpc>
              <a:spcBef>
                <a:spcPct val="0"/>
              </a:spcBef>
              <a:buFontTx/>
              <a:buNone/>
            </a:pPr>
            <a:r>
              <a:rPr lang="en-US" altLang="en-US" sz="2000" b="1" dirty="0">
                <a:latin typeface="微软雅黑 Light" panose="020B0502040204020203" pitchFamily="34" charset="-122"/>
                <a:ea typeface="微软雅黑 Light" panose="020B0502040204020203" pitchFamily="34" charset="-122"/>
              </a:rPr>
              <a:t>}</a:t>
            </a:r>
            <a:r>
              <a:rPr lang="en-US" altLang="en-US" sz="2000" dirty="0">
                <a:latin typeface="微软雅黑 Light" panose="020B0502040204020203" pitchFamily="34" charset="-122"/>
                <a:ea typeface="微软雅黑 Light" panose="020B0502040204020203" pitchFamily="34" charset="-122"/>
              </a:rPr>
              <a:t> </a:t>
            </a:r>
            <a:r>
              <a:rPr lang="en-US" altLang="zh-CN" sz="2000" dirty="0" err="1">
                <a:latin typeface="微软雅黑 Light" panose="020B0502040204020203" pitchFamily="34" charset="-122"/>
                <a:ea typeface="微软雅黑 Light" panose="020B0502040204020203" pitchFamily="34" charset="-122"/>
              </a:rPr>
              <a:t>ElemType</a:t>
            </a:r>
            <a:r>
              <a:rPr lang="en-US" altLang="zh-CN" sz="2000" dirty="0">
                <a:latin typeface="微软雅黑 Light" panose="020B0502040204020203" pitchFamily="34" charset="-122"/>
                <a:ea typeface="微软雅黑 Light" panose="020B0502040204020203" pitchFamily="34" charset="-122"/>
              </a:rPr>
              <a:t> ;</a:t>
            </a:r>
          </a:p>
        </p:txBody>
      </p:sp>
    </p:spTree>
    <p:extLst>
      <p:ext uri="{BB962C8B-B14F-4D97-AF65-F5344CB8AC3E}">
        <p14:creationId xmlns:p14="http://schemas.microsoft.com/office/powerpoint/2010/main" val="40825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Righ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3"/>
          <p:cNvSpPr>
            <a:spLocks noChangeArrowheads="1"/>
          </p:cNvSpPr>
          <p:nvPr/>
        </p:nvSpPr>
        <p:spPr bwMode="auto">
          <a:xfrm>
            <a:off x="412314" y="420757"/>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None/>
            </a:pPr>
            <a:r>
              <a:rPr lang="zh-CN" altLang="en-US" sz="2000" b="1" dirty="0"/>
              <a:t>例</a:t>
            </a:r>
            <a:r>
              <a:rPr lang="en-US" altLang="zh-CN" sz="2000" b="1" dirty="0"/>
              <a:t>2 </a:t>
            </a:r>
            <a:r>
              <a:rPr lang="zh-CN" altLang="en-US" sz="2000" b="1" dirty="0"/>
              <a:t>：</a:t>
            </a:r>
            <a:r>
              <a:rPr lang="zh-CN" altLang="en-US" sz="2000" dirty="0">
                <a:latin typeface="微软雅黑 Light" panose="020B0502040204020203" pitchFamily="34" charset="-122"/>
                <a:ea typeface="微软雅黑 Light" panose="020B0502040204020203" pitchFamily="34" charset="-122"/>
              </a:rPr>
              <a:t>有数据元素序列</a:t>
            </a:r>
            <a:r>
              <a:rPr lang="en-US" altLang="zh-CN" sz="2000" dirty="0">
                <a:latin typeface="微软雅黑 Light" panose="020B0502040204020203" pitchFamily="34" charset="-122"/>
                <a:ea typeface="微软雅黑 Light" panose="020B0502040204020203" pitchFamily="34" charset="-122"/>
              </a:rPr>
              <a:t>(14</a:t>
            </a:r>
            <a:r>
              <a:rPr lang="zh-CN" altLang="en-US" sz="2000" dirty="0">
                <a:latin typeface="微软雅黑 Light" panose="020B0502040204020203" pitchFamily="34" charset="-122"/>
                <a:ea typeface="微软雅黑 Light" panose="020B0502040204020203" pitchFamily="34" charset="-122"/>
              </a:rPr>
              <a:t>，</a:t>
            </a:r>
            <a:r>
              <a:rPr lang="en-US" altLang="zh-CN" sz="2000" dirty="0">
                <a:latin typeface="微软雅黑 Light" panose="020B0502040204020203" pitchFamily="34" charset="-122"/>
                <a:ea typeface="微软雅黑 Light" panose="020B0502040204020203" pitchFamily="34" charset="-122"/>
              </a:rPr>
              <a:t>23</a:t>
            </a:r>
            <a:r>
              <a:rPr lang="zh-CN" altLang="en-US" sz="2000" dirty="0">
                <a:latin typeface="微软雅黑 Light" panose="020B0502040204020203" pitchFamily="34" charset="-122"/>
                <a:ea typeface="微软雅黑 Light" panose="020B0502040204020203" pitchFamily="34" charset="-122"/>
              </a:rPr>
              <a:t>，</a:t>
            </a:r>
            <a:r>
              <a:rPr lang="en-US" altLang="zh-CN" sz="2000" dirty="0">
                <a:latin typeface="微软雅黑 Light" panose="020B0502040204020203" pitchFamily="34" charset="-122"/>
                <a:ea typeface="微软雅黑 Light" panose="020B0502040204020203" pitchFamily="34" charset="-122"/>
              </a:rPr>
              <a:t>39</a:t>
            </a:r>
            <a:r>
              <a:rPr lang="zh-CN" altLang="en-US" sz="2000" dirty="0">
                <a:latin typeface="微软雅黑 Light" panose="020B0502040204020203" pitchFamily="34" charset="-122"/>
                <a:ea typeface="微软雅黑 Light" panose="020B0502040204020203" pitchFamily="34" charset="-122"/>
              </a:rPr>
              <a:t>，</a:t>
            </a:r>
            <a:r>
              <a:rPr lang="en-US" altLang="zh-CN" sz="2000" dirty="0">
                <a:latin typeface="微软雅黑 Light" panose="020B0502040204020203" pitchFamily="34" charset="-122"/>
                <a:ea typeface="微软雅黑 Light" panose="020B0502040204020203" pitchFamily="34" charset="-122"/>
              </a:rPr>
              <a:t>9</a:t>
            </a:r>
            <a:r>
              <a:rPr lang="zh-CN" altLang="en-US" sz="2000" dirty="0">
                <a:latin typeface="微软雅黑 Light" panose="020B0502040204020203" pitchFamily="34" charset="-122"/>
                <a:ea typeface="微软雅黑 Light" panose="020B0502040204020203" pitchFamily="34" charset="-122"/>
              </a:rPr>
              <a:t>，</a:t>
            </a:r>
            <a:r>
              <a:rPr lang="en-US" altLang="zh-CN" sz="2000" dirty="0">
                <a:latin typeface="微软雅黑 Light" panose="020B0502040204020203" pitchFamily="34" charset="-122"/>
                <a:ea typeface="微软雅黑 Light" panose="020B0502040204020203" pitchFamily="34" charset="-122"/>
              </a:rPr>
              <a:t>25</a:t>
            </a:r>
            <a:r>
              <a:rPr lang="zh-CN" altLang="en-US" sz="2000" dirty="0">
                <a:latin typeface="微软雅黑 Light" panose="020B0502040204020203" pitchFamily="34" charset="-122"/>
                <a:ea typeface="微软雅黑 Light" panose="020B0502040204020203" pitchFamily="34" charset="-122"/>
              </a:rPr>
              <a:t>，</a:t>
            </a:r>
            <a:r>
              <a:rPr lang="en-US" altLang="zh-CN" sz="2000" dirty="0">
                <a:latin typeface="微软雅黑 Light" panose="020B0502040204020203" pitchFamily="34" charset="-122"/>
                <a:ea typeface="微软雅黑 Light" panose="020B0502040204020203" pitchFamily="34" charset="-122"/>
              </a:rPr>
              <a:t>11)</a:t>
            </a:r>
            <a:r>
              <a:rPr lang="zh-CN" altLang="en-US" sz="2000" dirty="0">
                <a:latin typeface="微软雅黑 Light" panose="020B0502040204020203" pitchFamily="34" charset="-122"/>
                <a:ea typeface="微软雅黑 Light" panose="020B0502040204020203" pitchFamily="34" charset="-122"/>
              </a:rPr>
              <a:t>，若规定每个元素</a:t>
            </a:r>
            <a:r>
              <a:rPr lang="en-US" altLang="zh-CN" sz="2000" dirty="0">
                <a:latin typeface="微软雅黑 Light" panose="020B0502040204020203" pitchFamily="34" charset="-122"/>
                <a:ea typeface="微软雅黑 Light" panose="020B0502040204020203" pitchFamily="34" charset="-122"/>
              </a:rPr>
              <a:t>k</a:t>
            </a:r>
            <a:r>
              <a:rPr lang="zh-CN" altLang="en-US" sz="2000" dirty="0">
                <a:latin typeface="微软雅黑 Light" panose="020B0502040204020203" pitchFamily="34" charset="-122"/>
                <a:ea typeface="微软雅黑 Light" panose="020B0502040204020203" pitchFamily="34" charset="-122"/>
              </a:rPr>
              <a:t>的存储地址</a:t>
            </a:r>
            <a:r>
              <a:rPr lang="en-US" altLang="zh-CN" sz="2000" dirty="0">
                <a:solidFill>
                  <a:schemeClr val="tx2"/>
                </a:solidFill>
                <a:latin typeface="微软雅黑 Light" panose="020B0502040204020203" pitchFamily="34" charset="-122"/>
                <a:ea typeface="微软雅黑 Light" panose="020B0502040204020203" pitchFamily="34" charset="-122"/>
              </a:rPr>
              <a:t>H</a:t>
            </a:r>
            <a:r>
              <a:rPr lang="zh-CN" altLang="en-US" sz="2000" dirty="0">
                <a:solidFill>
                  <a:schemeClr val="tx2"/>
                </a:solidFill>
                <a:latin typeface="微软雅黑 Light" panose="020B0502040204020203" pitchFamily="34" charset="-122"/>
                <a:ea typeface="微软雅黑 Light" panose="020B0502040204020203" pitchFamily="34" charset="-122"/>
              </a:rPr>
              <a:t>（</a:t>
            </a:r>
            <a:r>
              <a:rPr lang="en-US" altLang="zh-CN" sz="2000" dirty="0">
                <a:solidFill>
                  <a:schemeClr val="tx2"/>
                </a:solidFill>
                <a:latin typeface="微软雅黑 Light" panose="020B0502040204020203" pitchFamily="34" charset="-122"/>
                <a:ea typeface="微软雅黑 Light" panose="020B0502040204020203" pitchFamily="34" charset="-122"/>
              </a:rPr>
              <a:t>k</a:t>
            </a:r>
            <a:r>
              <a:rPr lang="zh-CN" altLang="en-US" sz="2000" dirty="0">
                <a:solidFill>
                  <a:schemeClr val="tx2"/>
                </a:solidFill>
                <a:latin typeface="微软雅黑 Light" panose="020B0502040204020203" pitchFamily="34" charset="-122"/>
                <a:ea typeface="微软雅黑 Light" panose="020B0502040204020203" pitchFamily="34" charset="-122"/>
              </a:rPr>
              <a:t>）＝</a:t>
            </a:r>
            <a:r>
              <a:rPr lang="en-US" altLang="zh-CN" sz="2000" dirty="0">
                <a:solidFill>
                  <a:schemeClr val="tx2"/>
                </a:solidFill>
                <a:latin typeface="微软雅黑 Light" panose="020B0502040204020203" pitchFamily="34" charset="-122"/>
                <a:ea typeface="微软雅黑 Light" panose="020B0502040204020203" pitchFamily="34" charset="-122"/>
              </a:rPr>
              <a:t>k</a:t>
            </a:r>
            <a:r>
              <a:rPr lang="zh-CN" altLang="en-US" sz="2000" dirty="0">
                <a:latin typeface="微软雅黑 Light" panose="020B0502040204020203" pitchFamily="34" charset="-122"/>
                <a:ea typeface="微软雅黑 Light" panose="020B0502040204020203" pitchFamily="34" charset="-122"/>
              </a:rPr>
              <a:t>，请画出存储结构图。</a:t>
            </a:r>
          </a:p>
        </p:txBody>
      </p:sp>
      <p:sp>
        <p:nvSpPr>
          <p:cNvPr id="7173" name="Rectangle 4"/>
          <p:cNvSpPr>
            <a:spLocks noChangeArrowheads="1"/>
          </p:cNvSpPr>
          <p:nvPr/>
        </p:nvSpPr>
        <p:spPr bwMode="auto">
          <a:xfrm>
            <a:off x="304800" y="1651000"/>
            <a:ext cx="8153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000" dirty="0">
                <a:solidFill>
                  <a:schemeClr val="tx2"/>
                </a:solidFill>
                <a:latin typeface="微软雅黑 Light" panose="020B0502040204020203" pitchFamily="34" charset="-122"/>
                <a:ea typeface="微软雅黑 Light" panose="020B0502040204020203" pitchFamily="34" charset="-122"/>
              </a:rPr>
              <a:t>解：</a:t>
            </a:r>
            <a:r>
              <a:rPr lang="zh-CN" altLang="en-US" sz="2000" dirty="0">
                <a:latin typeface="微软雅黑 Light" panose="020B0502040204020203" pitchFamily="34" charset="-122"/>
                <a:ea typeface="微软雅黑 Light" panose="020B0502040204020203" pitchFamily="34" charset="-122"/>
              </a:rPr>
              <a:t>根据散列函数</a:t>
            </a:r>
            <a:r>
              <a:rPr lang="en-US" altLang="zh-CN" sz="2000" dirty="0">
                <a:latin typeface="微软雅黑 Light" panose="020B0502040204020203" pitchFamily="34" charset="-122"/>
                <a:ea typeface="微软雅黑 Light" panose="020B0502040204020203" pitchFamily="34" charset="-122"/>
              </a:rPr>
              <a:t>H</a:t>
            </a:r>
            <a:r>
              <a:rPr lang="zh-CN" altLang="en-US" sz="2000" dirty="0">
                <a:latin typeface="微软雅黑 Light" panose="020B0502040204020203" pitchFamily="34" charset="-122"/>
                <a:ea typeface="微软雅黑 Light" panose="020B0502040204020203" pitchFamily="34" charset="-122"/>
              </a:rPr>
              <a:t>（</a:t>
            </a:r>
            <a:r>
              <a:rPr lang="en-US" altLang="zh-CN" sz="2000" dirty="0">
                <a:latin typeface="微软雅黑 Light" panose="020B0502040204020203" pitchFamily="34" charset="-122"/>
                <a:ea typeface="微软雅黑 Light" panose="020B0502040204020203" pitchFamily="34" charset="-122"/>
              </a:rPr>
              <a:t>k</a:t>
            </a:r>
            <a:r>
              <a:rPr lang="zh-CN" altLang="en-US" sz="2000" dirty="0">
                <a:latin typeface="微软雅黑 Light" panose="020B0502040204020203" pitchFamily="34" charset="-122"/>
                <a:ea typeface="微软雅黑 Light" panose="020B0502040204020203" pitchFamily="34" charset="-122"/>
              </a:rPr>
              <a:t>）＝</a:t>
            </a:r>
            <a:r>
              <a:rPr lang="en-US" altLang="zh-CN" sz="2000" dirty="0">
                <a:latin typeface="微软雅黑 Light" panose="020B0502040204020203" pitchFamily="34" charset="-122"/>
                <a:ea typeface="微软雅黑 Light" panose="020B0502040204020203" pitchFamily="34" charset="-122"/>
              </a:rPr>
              <a:t>k </a:t>
            </a:r>
            <a:r>
              <a:rPr lang="zh-CN" altLang="en-US" sz="2000" dirty="0">
                <a:latin typeface="微软雅黑 Light" panose="020B0502040204020203" pitchFamily="34" charset="-122"/>
                <a:ea typeface="微软雅黑 Light" panose="020B0502040204020203" pitchFamily="34" charset="-122"/>
              </a:rPr>
              <a:t>，可知元素</a:t>
            </a:r>
            <a:r>
              <a:rPr lang="en-US" altLang="zh-CN" sz="2000" dirty="0">
                <a:latin typeface="微软雅黑 Light" panose="020B0502040204020203" pitchFamily="34" charset="-122"/>
                <a:ea typeface="微软雅黑 Light" panose="020B0502040204020203" pitchFamily="34" charset="-122"/>
              </a:rPr>
              <a:t>14</a:t>
            </a:r>
            <a:r>
              <a:rPr lang="zh-CN" altLang="en-US" sz="2000" dirty="0">
                <a:latin typeface="微软雅黑 Light" panose="020B0502040204020203" pitchFamily="34" charset="-122"/>
                <a:ea typeface="微软雅黑 Light" panose="020B0502040204020203" pitchFamily="34" charset="-122"/>
              </a:rPr>
              <a:t>应当存入地址为</a:t>
            </a:r>
            <a:r>
              <a:rPr lang="en-US" altLang="zh-CN" sz="2000" dirty="0">
                <a:latin typeface="微软雅黑 Light" panose="020B0502040204020203" pitchFamily="34" charset="-122"/>
                <a:ea typeface="微软雅黑 Light" panose="020B0502040204020203" pitchFamily="34" charset="-122"/>
              </a:rPr>
              <a:t>14</a:t>
            </a:r>
            <a:r>
              <a:rPr lang="zh-CN" altLang="en-US" sz="2000" dirty="0">
                <a:latin typeface="微软雅黑 Light" panose="020B0502040204020203" pitchFamily="34" charset="-122"/>
                <a:ea typeface="微软雅黑 Light" panose="020B0502040204020203" pitchFamily="34" charset="-122"/>
              </a:rPr>
              <a:t>的单元，元素</a:t>
            </a:r>
            <a:r>
              <a:rPr lang="en-US" altLang="zh-CN" sz="2000" dirty="0">
                <a:latin typeface="微软雅黑 Light" panose="020B0502040204020203" pitchFamily="34" charset="-122"/>
                <a:ea typeface="微软雅黑 Light" panose="020B0502040204020203" pitchFamily="34" charset="-122"/>
              </a:rPr>
              <a:t>23</a:t>
            </a:r>
            <a:r>
              <a:rPr lang="zh-CN" altLang="en-US" sz="2000" dirty="0">
                <a:latin typeface="微软雅黑 Light" panose="020B0502040204020203" pitchFamily="34" charset="-122"/>
                <a:ea typeface="微软雅黑 Light" panose="020B0502040204020203" pitchFamily="34" charset="-122"/>
              </a:rPr>
              <a:t>应当存入地址为</a:t>
            </a:r>
            <a:r>
              <a:rPr lang="en-US" altLang="zh-CN" sz="2000" dirty="0">
                <a:latin typeface="微软雅黑 Light" panose="020B0502040204020203" pitchFamily="34" charset="-122"/>
                <a:ea typeface="微软雅黑 Light" panose="020B0502040204020203" pitchFamily="34" charset="-122"/>
              </a:rPr>
              <a:t>23</a:t>
            </a:r>
            <a:r>
              <a:rPr lang="zh-CN" altLang="en-US" sz="2000" dirty="0">
                <a:latin typeface="微软雅黑 Light" panose="020B0502040204020203" pitchFamily="34" charset="-122"/>
                <a:ea typeface="微软雅黑 Light" panose="020B0502040204020203" pitchFamily="34" charset="-122"/>
              </a:rPr>
              <a:t>的单元，</a:t>
            </a:r>
            <a:r>
              <a:rPr lang="en-US" altLang="zh-CN" sz="2000" dirty="0">
                <a:ea typeface="微软雅黑 Light" panose="020B0502040204020203" pitchFamily="34" charset="-122"/>
              </a:rPr>
              <a:t>……</a:t>
            </a:r>
            <a:r>
              <a:rPr lang="zh-CN" altLang="en-US" sz="2000" dirty="0">
                <a:latin typeface="微软雅黑 Light" panose="020B0502040204020203" pitchFamily="34" charset="-122"/>
                <a:ea typeface="微软雅黑 Light" panose="020B0502040204020203" pitchFamily="34" charset="-122"/>
              </a:rPr>
              <a:t>，对应散列存储表（哈希表）如下：</a:t>
            </a:r>
          </a:p>
        </p:txBody>
      </p:sp>
      <p:sp>
        <p:nvSpPr>
          <p:cNvPr id="5126" name="Rectangle 5"/>
          <p:cNvSpPr>
            <a:spLocks noChangeArrowheads="1"/>
          </p:cNvSpPr>
          <p:nvPr/>
        </p:nvSpPr>
        <p:spPr bwMode="auto">
          <a:xfrm>
            <a:off x="381000" y="4089133"/>
            <a:ext cx="8382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000000"/>
                </a:solidFill>
                <a:latin typeface="黑体" panose="02010609060101010101" pitchFamily="49" charset="-122"/>
                <a:ea typeface="黑体" panose="02010609060101010101" pitchFamily="49" charset="-122"/>
              </a:rPr>
              <a:t>讨论：如何进行散列查找？</a:t>
            </a:r>
          </a:p>
          <a:p>
            <a:pPr eaLnBrk="1" hangingPunct="1">
              <a:spcBef>
                <a:spcPct val="0"/>
              </a:spcBef>
              <a:buFontTx/>
              <a:buNone/>
            </a:pPr>
            <a:r>
              <a:rPr lang="zh-CN" altLang="en-US" sz="2000" dirty="0">
                <a:latin typeface="微软雅黑 Light" panose="020B0502040204020203" pitchFamily="34" charset="-122"/>
                <a:ea typeface="微软雅黑 Light" panose="020B0502040204020203" pitchFamily="34" charset="-122"/>
              </a:rPr>
              <a:t>根据存储时用到的散列函数</a:t>
            </a:r>
            <a:r>
              <a:rPr lang="en-US" altLang="zh-CN" sz="2000" dirty="0">
                <a:solidFill>
                  <a:schemeClr val="tx2"/>
                </a:solidFill>
                <a:latin typeface="微软雅黑 Light" panose="020B0502040204020203" pitchFamily="34" charset="-122"/>
                <a:ea typeface="微软雅黑 Light" panose="020B0502040204020203" pitchFamily="34" charset="-122"/>
              </a:rPr>
              <a:t>H(k)</a:t>
            </a:r>
            <a:r>
              <a:rPr lang="zh-CN" altLang="en-US" sz="2000" dirty="0">
                <a:solidFill>
                  <a:schemeClr val="tx2"/>
                </a:solidFill>
                <a:latin typeface="微软雅黑 Light" panose="020B0502040204020203" pitchFamily="34" charset="-122"/>
                <a:ea typeface="微软雅黑 Light" panose="020B0502040204020203" pitchFamily="34" charset="-122"/>
              </a:rPr>
              <a:t>表达式</a:t>
            </a:r>
            <a:r>
              <a:rPr lang="zh-CN" altLang="en-US" sz="2000" dirty="0">
                <a:latin typeface="微软雅黑 Light" panose="020B0502040204020203" pitchFamily="34" charset="-122"/>
                <a:ea typeface="微软雅黑 Light" panose="020B0502040204020203" pitchFamily="34" charset="-122"/>
              </a:rPr>
              <a:t>，迅即可查到结果！</a:t>
            </a:r>
          </a:p>
          <a:p>
            <a:pPr eaLnBrk="1" hangingPunct="1">
              <a:spcBef>
                <a:spcPct val="0"/>
              </a:spcBef>
              <a:buFontTx/>
              <a:buNone/>
            </a:pPr>
            <a:r>
              <a:rPr lang="zh-CN" altLang="en-US" sz="2000" dirty="0">
                <a:latin typeface="微软雅黑 Light" panose="020B0502040204020203" pitchFamily="34" charset="-122"/>
                <a:ea typeface="微软雅黑 Light" panose="020B0502040204020203" pitchFamily="34" charset="-122"/>
              </a:rPr>
              <a:t>例如，查找</a:t>
            </a:r>
            <a:r>
              <a:rPr lang="en-US" altLang="zh-CN" sz="2000" dirty="0">
                <a:latin typeface="微软雅黑 Light" panose="020B0502040204020203" pitchFamily="34" charset="-122"/>
                <a:ea typeface="微软雅黑 Light" panose="020B0502040204020203" pitchFamily="34" charset="-122"/>
              </a:rPr>
              <a:t>key=9,</a:t>
            </a:r>
            <a:r>
              <a:rPr lang="zh-CN" altLang="en-US" sz="2000" dirty="0">
                <a:latin typeface="微软雅黑 Light" panose="020B0502040204020203" pitchFamily="34" charset="-122"/>
                <a:ea typeface="微软雅黑 Light" panose="020B0502040204020203" pitchFamily="34" charset="-122"/>
              </a:rPr>
              <a:t>则访问</a:t>
            </a:r>
            <a:r>
              <a:rPr lang="en-US" altLang="zh-CN" sz="2000" dirty="0">
                <a:latin typeface="微软雅黑 Light" panose="020B0502040204020203" pitchFamily="34" charset="-122"/>
                <a:ea typeface="微软雅黑 Light" panose="020B0502040204020203" pitchFamily="34" charset="-122"/>
              </a:rPr>
              <a:t>H(9)=9</a:t>
            </a:r>
            <a:r>
              <a:rPr lang="zh-CN" altLang="en-US" sz="2000" dirty="0">
                <a:latin typeface="微软雅黑 Light" panose="020B0502040204020203" pitchFamily="34" charset="-122"/>
                <a:ea typeface="微软雅黑 Light" panose="020B0502040204020203" pitchFamily="34" charset="-122"/>
              </a:rPr>
              <a:t>号地址，若内容为</a:t>
            </a:r>
            <a:r>
              <a:rPr lang="en-US" altLang="zh-CN" sz="2000" dirty="0">
                <a:latin typeface="微软雅黑 Light" panose="020B0502040204020203" pitchFamily="34" charset="-122"/>
                <a:ea typeface="微软雅黑 Light" panose="020B0502040204020203" pitchFamily="34" charset="-122"/>
              </a:rPr>
              <a:t>9</a:t>
            </a:r>
            <a:r>
              <a:rPr lang="zh-CN" altLang="en-US" sz="2000" dirty="0">
                <a:latin typeface="微软雅黑 Light" panose="020B0502040204020203" pitchFamily="34" charset="-122"/>
                <a:ea typeface="微软雅黑 Light" panose="020B0502040204020203" pitchFamily="34" charset="-122"/>
              </a:rPr>
              <a:t>则成功；</a:t>
            </a:r>
          </a:p>
          <a:p>
            <a:pPr eaLnBrk="1" hangingPunct="1">
              <a:spcBef>
                <a:spcPct val="0"/>
              </a:spcBef>
              <a:buFontTx/>
              <a:buNone/>
            </a:pPr>
            <a:r>
              <a:rPr lang="zh-CN" altLang="en-US" sz="2000" dirty="0">
                <a:latin typeface="微软雅黑 Light" panose="020B0502040204020203" pitchFamily="34" charset="-122"/>
                <a:ea typeface="微软雅黑 Light" panose="020B0502040204020203" pitchFamily="34" charset="-122"/>
              </a:rPr>
              <a:t>若查不到，应当设法返回一个特殊值，例如空指针或空记录。 </a:t>
            </a:r>
          </a:p>
        </p:txBody>
      </p:sp>
      <p:graphicFrame>
        <p:nvGraphicFramePr>
          <p:cNvPr id="588806" name="Group 6"/>
          <p:cNvGraphicFramePr>
            <a:graphicFrameLocks noGrp="1"/>
          </p:cNvGraphicFramePr>
          <p:nvPr>
            <p:extLst>
              <p:ext uri="{D42A27DB-BD31-4B8C-83A1-F6EECF244321}">
                <p14:modId xmlns:p14="http://schemas.microsoft.com/office/powerpoint/2010/main" val="2324128837"/>
              </p:ext>
            </p:extLst>
          </p:nvPr>
        </p:nvGraphicFramePr>
        <p:xfrm>
          <a:off x="570471" y="2820772"/>
          <a:ext cx="7848600" cy="939800"/>
        </p:xfrm>
        <a:graphic>
          <a:graphicData uri="http://schemas.openxmlformats.org/drawingml/2006/table">
            <a:tbl>
              <a:tblPr/>
              <a:tblGrid>
                <a:gridCol w="833438">
                  <a:extLst>
                    <a:ext uri="{9D8B030D-6E8A-4147-A177-3AD203B41FA5}">
                      <a16:colId xmlns:a16="http://schemas.microsoft.com/office/drawing/2014/main" val="20000"/>
                    </a:ext>
                  </a:extLst>
                </a:gridCol>
                <a:gridCol w="512762">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2763">
                  <a:extLst>
                    <a:ext uri="{9D8B030D-6E8A-4147-A177-3AD203B41FA5}">
                      <a16:colId xmlns:a16="http://schemas.microsoft.com/office/drawing/2014/main" val="20003"/>
                    </a:ext>
                  </a:extLst>
                </a:gridCol>
                <a:gridCol w="512762">
                  <a:extLst>
                    <a:ext uri="{9D8B030D-6E8A-4147-A177-3AD203B41FA5}">
                      <a16:colId xmlns:a16="http://schemas.microsoft.com/office/drawing/2014/main" val="20004"/>
                    </a:ext>
                  </a:extLst>
                </a:gridCol>
                <a:gridCol w="511175">
                  <a:extLst>
                    <a:ext uri="{9D8B030D-6E8A-4147-A177-3AD203B41FA5}">
                      <a16:colId xmlns:a16="http://schemas.microsoft.com/office/drawing/2014/main" val="20005"/>
                    </a:ext>
                  </a:extLst>
                </a:gridCol>
                <a:gridCol w="512763">
                  <a:extLst>
                    <a:ext uri="{9D8B030D-6E8A-4147-A177-3AD203B41FA5}">
                      <a16:colId xmlns:a16="http://schemas.microsoft.com/office/drawing/2014/main" val="20006"/>
                    </a:ext>
                  </a:extLst>
                </a:gridCol>
                <a:gridCol w="512762">
                  <a:extLst>
                    <a:ext uri="{9D8B030D-6E8A-4147-A177-3AD203B41FA5}">
                      <a16:colId xmlns:a16="http://schemas.microsoft.com/office/drawing/2014/main" val="20007"/>
                    </a:ext>
                  </a:extLst>
                </a:gridCol>
                <a:gridCol w="512763">
                  <a:extLst>
                    <a:ext uri="{9D8B030D-6E8A-4147-A177-3AD203B41FA5}">
                      <a16:colId xmlns:a16="http://schemas.microsoft.com/office/drawing/2014/main" val="20008"/>
                    </a:ext>
                  </a:extLst>
                </a:gridCol>
                <a:gridCol w="523875">
                  <a:extLst>
                    <a:ext uri="{9D8B030D-6E8A-4147-A177-3AD203B41FA5}">
                      <a16:colId xmlns:a16="http://schemas.microsoft.com/office/drawing/2014/main" val="20009"/>
                    </a:ext>
                  </a:extLst>
                </a:gridCol>
                <a:gridCol w="523875">
                  <a:extLst>
                    <a:ext uri="{9D8B030D-6E8A-4147-A177-3AD203B41FA5}">
                      <a16:colId xmlns:a16="http://schemas.microsoft.com/office/drawing/2014/main" val="20010"/>
                    </a:ext>
                  </a:extLst>
                </a:gridCol>
                <a:gridCol w="673100">
                  <a:extLst>
                    <a:ext uri="{9D8B030D-6E8A-4147-A177-3AD203B41FA5}">
                      <a16:colId xmlns:a16="http://schemas.microsoft.com/office/drawing/2014/main" val="20011"/>
                    </a:ext>
                  </a:extLst>
                </a:gridCol>
                <a:gridCol w="522287">
                  <a:extLst>
                    <a:ext uri="{9D8B030D-6E8A-4147-A177-3AD203B41FA5}">
                      <a16:colId xmlns:a16="http://schemas.microsoft.com/office/drawing/2014/main" val="20012"/>
                    </a:ext>
                  </a:extLst>
                </a:gridCol>
                <a:gridCol w="673100">
                  <a:extLst>
                    <a:ext uri="{9D8B030D-6E8A-4147-A177-3AD203B41FA5}">
                      <a16:colId xmlns:a16="http://schemas.microsoft.com/office/drawing/2014/main" val="20013"/>
                    </a:ext>
                  </a:extLst>
                </a:gridCol>
              </a:tblGrid>
              <a:tr h="457200">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rgbClr val="FF00FF"/>
                          </a:solidFill>
                          <a:effectLst/>
                          <a:latin typeface="Times New Roman" pitchFamily="18" charset="0"/>
                          <a:ea typeface="微软雅黑 Light" panose="020B0502040204020203" pitchFamily="34" charset="-122"/>
                        </a:rPr>
                        <a:t>地址</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微软雅黑 Light" panose="020B0502040204020203" pitchFamily="34" charset="-122"/>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微软雅黑 Light" panose="020B0502040204020203" pitchFamily="34" charset="-122"/>
                        </a:rPr>
                        <a:t>9</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微软雅黑 Light" panose="020B0502040204020203" pitchFamily="34" charset="-122"/>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微软雅黑 Light" panose="020B0502040204020203" pitchFamily="34" charset="-122"/>
                        </a:rPr>
                        <a:t>11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微软雅黑 Light" panose="020B0502040204020203" pitchFamily="34" charset="-122"/>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微软雅黑 Light" panose="020B0502040204020203" pitchFamily="34" charset="-122"/>
                        </a:rPr>
                        <a:t>14</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微软雅黑 Light" panose="020B0502040204020203" pitchFamily="34" charset="-122"/>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微软雅黑 Light" panose="020B0502040204020203" pitchFamily="34" charset="-122"/>
                        </a:rPr>
                        <a:t>23</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微软雅黑 Light" panose="020B0502040204020203" pitchFamily="34" charset="-122"/>
                        </a:rPr>
                        <a:t>24</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微软雅黑 Light" panose="020B0502040204020203" pitchFamily="34" charset="-122"/>
                        </a:rPr>
                        <a:t>25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微软雅黑 Light" panose="020B0502040204020203" pitchFamily="34" charset="-122"/>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微软雅黑 Light" panose="020B0502040204020203" pitchFamily="34" charset="-122"/>
                        </a:rPr>
                        <a:t>39</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微软雅黑 Light" panose="020B0502040204020203" pitchFamily="34" charset="-122"/>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rgbClr val="FF00FF"/>
                          </a:solidFill>
                          <a:effectLst/>
                          <a:latin typeface="Times New Roman" pitchFamily="18" charset="0"/>
                          <a:ea typeface="微软雅黑 Light" panose="020B0502040204020203" pitchFamily="34" charset="-122"/>
                        </a:rPr>
                        <a:t>内容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221" name="Rectangle 68"/>
          <p:cNvSpPr>
            <a:spLocks noChangeArrowheads="1"/>
          </p:cNvSpPr>
          <p:nvPr/>
        </p:nvSpPr>
        <p:spPr bwMode="auto">
          <a:xfrm>
            <a:off x="3967721" y="3131922"/>
            <a:ext cx="4411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buFontTx/>
              <a:buNone/>
            </a:pPr>
            <a:r>
              <a:rPr lang="en-US" altLang="zh-CN" sz="2000" dirty="0">
                <a:solidFill>
                  <a:schemeClr val="tx2"/>
                </a:solidFill>
                <a:ea typeface="微软雅黑 Light" panose="020B0502040204020203" pitchFamily="34" charset="-122"/>
              </a:rPr>
              <a:t>14</a:t>
            </a:r>
          </a:p>
        </p:txBody>
      </p:sp>
      <p:sp>
        <p:nvSpPr>
          <p:cNvPr id="7222" name="Rectangle 69"/>
          <p:cNvSpPr>
            <a:spLocks noChangeArrowheads="1"/>
          </p:cNvSpPr>
          <p:nvPr/>
        </p:nvSpPr>
        <p:spPr bwMode="auto">
          <a:xfrm>
            <a:off x="2932671" y="3131922"/>
            <a:ext cx="4316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buFontTx/>
              <a:buNone/>
            </a:pPr>
            <a:r>
              <a:rPr lang="en-US" altLang="zh-CN" sz="2000" dirty="0">
                <a:solidFill>
                  <a:schemeClr val="tx2"/>
                </a:solidFill>
                <a:ea typeface="微软雅黑 Light" panose="020B0502040204020203" pitchFamily="34" charset="-122"/>
              </a:rPr>
              <a:t>11</a:t>
            </a:r>
          </a:p>
        </p:txBody>
      </p:sp>
      <p:sp>
        <p:nvSpPr>
          <p:cNvPr id="7223" name="Rectangle 70"/>
          <p:cNvSpPr>
            <a:spLocks noChangeArrowheads="1"/>
          </p:cNvSpPr>
          <p:nvPr/>
        </p:nvSpPr>
        <p:spPr bwMode="auto">
          <a:xfrm>
            <a:off x="1942071" y="3131922"/>
            <a:ext cx="3129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buFontTx/>
              <a:buNone/>
            </a:pPr>
            <a:r>
              <a:rPr lang="en-US" altLang="zh-CN" sz="2000" dirty="0">
                <a:solidFill>
                  <a:schemeClr val="tx2"/>
                </a:solidFill>
                <a:ea typeface="微软雅黑 Light" panose="020B0502040204020203" pitchFamily="34" charset="-122"/>
              </a:rPr>
              <a:t>9</a:t>
            </a:r>
          </a:p>
        </p:txBody>
      </p:sp>
      <p:sp>
        <p:nvSpPr>
          <p:cNvPr id="7224" name="Rectangle 71"/>
          <p:cNvSpPr>
            <a:spLocks noChangeArrowheads="1"/>
          </p:cNvSpPr>
          <p:nvPr/>
        </p:nvSpPr>
        <p:spPr bwMode="auto">
          <a:xfrm>
            <a:off x="4990071" y="3131922"/>
            <a:ext cx="4411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buFontTx/>
              <a:buNone/>
            </a:pPr>
            <a:r>
              <a:rPr lang="en-US" altLang="zh-CN" sz="2000" dirty="0">
                <a:solidFill>
                  <a:schemeClr val="tx2"/>
                </a:solidFill>
                <a:ea typeface="微软雅黑 Light" panose="020B0502040204020203" pitchFamily="34" charset="-122"/>
              </a:rPr>
              <a:t>23</a:t>
            </a:r>
          </a:p>
        </p:txBody>
      </p:sp>
      <p:sp>
        <p:nvSpPr>
          <p:cNvPr id="7225" name="Rectangle 72"/>
          <p:cNvSpPr>
            <a:spLocks noChangeArrowheads="1"/>
          </p:cNvSpPr>
          <p:nvPr/>
        </p:nvSpPr>
        <p:spPr bwMode="auto">
          <a:xfrm>
            <a:off x="6025121" y="3125572"/>
            <a:ext cx="4411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buFontTx/>
              <a:buNone/>
            </a:pPr>
            <a:r>
              <a:rPr lang="en-US" altLang="zh-CN" sz="2000" dirty="0">
                <a:solidFill>
                  <a:schemeClr val="tx2"/>
                </a:solidFill>
                <a:ea typeface="微软雅黑 Light" panose="020B0502040204020203" pitchFamily="34" charset="-122"/>
              </a:rPr>
              <a:t>25</a:t>
            </a:r>
          </a:p>
        </p:txBody>
      </p:sp>
      <p:sp>
        <p:nvSpPr>
          <p:cNvPr id="7226" name="Rectangle 73"/>
          <p:cNvSpPr>
            <a:spLocks noChangeArrowheads="1"/>
          </p:cNvSpPr>
          <p:nvPr/>
        </p:nvSpPr>
        <p:spPr bwMode="auto">
          <a:xfrm>
            <a:off x="7199871" y="3131922"/>
            <a:ext cx="4411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buFontTx/>
              <a:buNone/>
            </a:pPr>
            <a:r>
              <a:rPr lang="en-US" altLang="zh-CN" sz="2000" dirty="0">
                <a:solidFill>
                  <a:schemeClr val="tx2"/>
                </a:solidFill>
                <a:ea typeface="微软雅黑 Light" panose="020B0502040204020203" pitchFamily="34" charset="-122"/>
              </a:rPr>
              <a:t>39</a:t>
            </a:r>
          </a:p>
        </p:txBody>
      </p:sp>
      <p:sp>
        <p:nvSpPr>
          <p:cNvPr id="588874" name="Rectangle 74"/>
          <p:cNvSpPr>
            <a:spLocks noChangeArrowheads="1"/>
          </p:cNvSpPr>
          <p:nvPr/>
        </p:nvSpPr>
        <p:spPr bwMode="auto">
          <a:xfrm>
            <a:off x="457200" y="5731252"/>
            <a:ext cx="3262432" cy="609398"/>
          </a:xfrm>
          <a:prstGeom prst="rect">
            <a:avLst/>
          </a:prstGeom>
          <a:noFill/>
          <a:ln w="9525">
            <a:noFill/>
            <a:miter lim="800000"/>
            <a:headEnd/>
            <a:tailEnd/>
          </a:ln>
          <a:effectLst/>
        </p:spPr>
        <p:txBody>
          <a:bodyPr wrap="none">
            <a:spAutoFit/>
          </a:bodyPr>
          <a:lstStyle/>
          <a:p>
            <a:pPr eaLnBrk="1" hangingPunct="1">
              <a:lnSpc>
                <a:spcPct val="140000"/>
              </a:lnSpc>
              <a:spcBef>
                <a:spcPct val="20000"/>
              </a:spcBef>
              <a:defRPr/>
            </a:pPr>
            <a:r>
              <a:rPr lang="zh-CN" altLang="en-US" sz="2400" dirty="0">
                <a:solidFill>
                  <a:srgbClr val="000000"/>
                </a:solidFill>
                <a:effectLst>
                  <a:outerShdw blurRad="38100" dist="38100" dir="2700000" algn="tl">
                    <a:srgbClr val="C0C0C0"/>
                  </a:outerShdw>
                </a:effectLst>
                <a:latin typeface="微软雅黑 Light" panose="020B0502040204020203" pitchFamily="34" charset="-122"/>
                <a:ea typeface="微软雅黑 Light" panose="020B0502040204020203" pitchFamily="34" charset="-122"/>
              </a:rPr>
              <a:t>明显缺点：空间效率低</a:t>
            </a:r>
          </a:p>
        </p:txBody>
      </p:sp>
      <p:sp>
        <p:nvSpPr>
          <p:cNvPr id="588875" name="AutoShape 75"/>
          <p:cNvSpPr>
            <a:spLocks noChangeArrowheads="1"/>
          </p:cNvSpPr>
          <p:nvPr/>
        </p:nvSpPr>
        <p:spPr bwMode="auto">
          <a:xfrm>
            <a:off x="4848225" y="5802690"/>
            <a:ext cx="2970212" cy="685800"/>
          </a:xfrm>
          <a:prstGeom prst="wedgeEllipseCallout">
            <a:avLst>
              <a:gd name="adj1" fmla="val -71537"/>
              <a:gd name="adj2" fmla="val 10880"/>
            </a:avLst>
          </a:prstGeom>
          <a:solidFill>
            <a:schemeClr val="accent1"/>
          </a:solidFill>
          <a:ln w="9525">
            <a:solidFill>
              <a:schemeClr val="tx1"/>
            </a:solidFill>
            <a:miter lim="800000"/>
            <a:headEnd/>
            <a:tailEnd/>
          </a:ln>
          <a:effectLst/>
        </p:spPr>
        <p:txBody>
          <a:bodyPr/>
          <a:lstStyle/>
          <a:p>
            <a:pPr algn="ctr" eaLnBrk="1" hangingPunct="1">
              <a:defRPr/>
            </a:pPr>
            <a:r>
              <a:rPr lang="zh-CN" altLang="en-US" sz="1600" dirty="0">
                <a:effectLst>
                  <a:outerShdw blurRad="38100" dist="38100" dir="2700000" algn="tl">
                    <a:srgbClr val="000000"/>
                  </a:outerShdw>
                </a:effectLst>
                <a:ea typeface="微软雅黑 Light" panose="020B0502040204020203" pitchFamily="34" charset="-122"/>
              </a:rPr>
              <a:t>如何解决？</a:t>
            </a:r>
          </a:p>
        </p:txBody>
      </p:sp>
      <p:sp>
        <p:nvSpPr>
          <p:cNvPr id="7229" name="AutoShape 76"/>
          <p:cNvSpPr>
            <a:spLocks noChangeArrowheads="1"/>
          </p:cNvSpPr>
          <p:nvPr/>
        </p:nvSpPr>
        <p:spPr bwMode="auto">
          <a:xfrm>
            <a:off x="4343400" y="1219200"/>
            <a:ext cx="3505200" cy="457200"/>
          </a:xfrm>
          <a:prstGeom prst="wedgeRectCallout">
            <a:avLst>
              <a:gd name="adj1" fmla="val -61912"/>
              <a:gd name="adj2" fmla="val -74306"/>
            </a:avLst>
          </a:prstGeom>
          <a:solidFill>
            <a:schemeClr val="accent1"/>
          </a:solidFill>
          <a:ln w="9525">
            <a:solidFill>
              <a:schemeClr val="tx1"/>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a:solidFill>
                  <a:srgbClr val="9900FF"/>
                </a:solidFill>
                <a:latin typeface="微软雅黑 Light" panose="020B0502040204020203" pitchFamily="34" charset="-122"/>
                <a:ea typeface="微软雅黑 Light" panose="020B0502040204020203" pitchFamily="34" charset="-122"/>
              </a:rPr>
              <a:t>H(k)</a:t>
            </a:r>
            <a:r>
              <a:rPr lang="zh-CN" altLang="en-US" sz="2000" dirty="0">
                <a:solidFill>
                  <a:srgbClr val="9900FF"/>
                </a:solidFill>
                <a:latin typeface="微软雅黑 Light" panose="020B0502040204020203" pitchFamily="34" charset="-122"/>
                <a:ea typeface="微软雅黑 Light" panose="020B0502040204020203" pitchFamily="34" charset="-122"/>
              </a:rPr>
              <a:t>称为散列函数</a:t>
            </a:r>
          </a:p>
        </p:txBody>
      </p:sp>
    </p:spTree>
    <p:extLst>
      <p:ext uri="{BB962C8B-B14F-4D97-AF65-F5344CB8AC3E}">
        <p14:creationId xmlns:p14="http://schemas.microsoft.com/office/powerpoint/2010/main" val="25588890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88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88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p:bldP spid="588874" grpId="0"/>
      <p:bldP spid="58887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Hash</a:t>
            </a:r>
            <a:r>
              <a:rPr lang="zh-CN" altLang="en-US" dirty="0"/>
              <a:t>查找法</a:t>
            </a:r>
          </a:p>
        </p:txBody>
      </p:sp>
      <p:sp>
        <p:nvSpPr>
          <p:cNvPr id="4" name="Rectangle 2"/>
          <p:cNvSpPr>
            <a:spLocks noChangeArrowheads="1"/>
          </p:cNvSpPr>
          <p:nvPr/>
        </p:nvSpPr>
        <p:spPr bwMode="auto">
          <a:xfrm>
            <a:off x="1981200" y="1625600"/>
            <a:ext cx="71628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200" dirty="0">
                <a:latin typeface="微软雅黑 Light" panose="020B0502040204020203" pitchFamily="34" charset="-122"/>
                <a:ea typeface="微软雅黑 Light" panose="020B0502040204020203" pitchFamily="34" charset="-122"/>
              </a:rPr>
              <a:t>选取某个函数，依该函数</a:t>
            </a:r>
            <a:r>
              <a:rPr lang="zh-CN" altLang="en-US" sz="2200" dirty="0">
                <a:solidFill>
                  <a:srgbClr val="FF3300"/>
                </a:solidFill>
                <a:latin typeface="微软雅黑 Light" panose="020B0502040204020203" pitchFamily="34" charset="-122"/>
                <a:ea typeface="微软雅黑 Light" panose="020B0502040204020203" pitchFamily="34" charset="-122"/>
              </a:rPr>
              <a:t>按关键字计算元素的存储位置</a:t>
            </a:r>
            <a:r>
              <a:rPr lang="zh-CN" altLang="en-US" sz="2200" dirty="0">
                <a:latin typeface="微软雅黑 Light" panose="020B0502040204020203" pitchFamily="34" charset="-122"/>
                <a:ea typeface="微软雅黑 Light" panose="020B0502040204020203" pitchFamily="34" charset="-122"/>
              </a:rPr>
              <a:t>并按此存放；查找时也</a:t>
            </a:r>
            <a:r>
              <a:rPr lang="zh-CN" altLang="en-US" sz="2200" dirty="0">
                <a:solidFill>
                  <a:srgbClr val="FF3300"/>
                </a:solidFill>
                <a:latin typeface="微软雅黑 Light" panose="020B0502040204020203" pitchFamily="34" charset="-122"/>
                <a:ea typeface="微软雅黑 Light" panose="020B0502040204020203" pitchFamily="34" charset="-122"/>
              </a:rPr>
              <a:t>由同一个函数</a:t>
            </a:r>
            <a:r>
              <a:rPr lang="zh-CN" altLang="en-US" sz="2200" dirty="0">
                <a:latin typeface="微软雅黑 Light" panose="020B0502040204020203" pitchFamily="34" charset="-122"/>
                <a:ea typeface="微软雅黑 Light" panose="020B0502040204020203" pitchFamily="34" charset="-122"/>
              </a:rPr>
              <a:t>对给定值</a:t>
            </a:r>
            <a:r>
              <a:rPr lang="en-US" altLang="zh-CN" sz="2200" dirty="0">
                <a:latin typeface="微软雅黑 Light" panose="020B0502040204020203" pitchFamily="34" charset="-122"/>
                <a:ea typeface="微软雅黑 Light" panose="020B0502040204020203" pitchFamily="34" charset="-122"/>
              </a:rPr>
              <a:t>k</a:t>
            </a:r>
            <a:r>
              <a:rPr lang="zh-CN" altLang="en-US" sz="2200" dirty="0">
                <a:solidFill>
                  <a:srgbClr val="FF3300"/>
                </a:solidFill>
                <a:latin typeface="微软雅黑 Light" panose="020B0502040204020203" pitchFamily="34" charset="-122"/>
                <a:ea typeface="微软雅黑 Light" panose="020B0502040204020203" pitchFamily="34" charset="-122"/>
              </a:rPr>
              <a:t>计算地址</a:t>
            </a:r>
            <a:r>
              <a:rPr lang="zh-CN" altLang="en-US" sz="2200" dirty="0">
                <a:latin typeface="微软雅黑 Light" panose="020B0502040204020203" pitchFamily="34" charset="-122"/>
                <a:ea typeface="微软雅黑 Light" panose="020B0502040204020203" pitchFamily="34" charset="-122"/>
              </a:rPr>
              <a:t>，将</a:t>
            </a:r>
            <a:r>
              <a:rPr lang="en-US" altLang="zh-CN" sz="2200" dirty="0">
                <a:latin typeface="微软雅黑 Light" panose="020B0502040204020203" pitchFamily="34" charset="-122"/>
                <a:ea typeface="微软雅黑 Light" panose="020B0502040204020203" pitchFamily="34" charset="-122"/>
              </a:rPr>
              <a:t>k</a:t>
            </a:r>
            <a:r>
              <a:rPr lang="zh-CN" altLang="en-US" sz="2200" dirty="0">
                <a:latin typeface="微软雅黑 Light" panose="020B0502040204020203" pitchFamily="34" charset="-122"/>
                <a:ea typeface="微软雅黑 Light" panose="020B0502040204020203" pitchFamily="34" charset="-122"/>
              </a:rPr>
              <a:t>与地址中内容进行比较，确定查找是否成功。</a:t>
            </a:r>
          </a:p>
        </p:txBody>
      </p:sp>
      <p:sp>
        <p:nvSpPr>
          <p:cNvPr id="5" name="Rectangle 3"/>
          <p:cNvSpPr>
            <a:spLocks noChangeArrowheads="1"/>
          </p:cNvSpPr>
          <p:nvPr/>
        </p:nvSpPr>
        <p:spPr bwMode="auto">
          <a:xfrm>
            <a:off x="1878013" y="4924425"/>
            <a:ext cx="7086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latin typeface="微软雅黑 Light" panose="020B0502040204020203" pitchFamily="34" charset="-122"/>
                <a:ea typeface="微软雅黑 Light" panose="020B0502040204020203" pitchFamily="34" charset="-122"/>
              </a:rPr>
              <a:t>通常关键码的集合比哈希地址集合大得多，因而经过哈希函数变换后，</a:t>
            </a:r>
            <a:r>
              <a:rPr lang="zh-CN" altLang="en-US" sz="2400" dirty="0">
                <a:solidFill>
                  <a:srgbClr val="000000"/>
                </a:solidFill>
                <a:latin typeface="微软雅黑 Light" panose="020B0502040204020203" pitchFamily="34" charset="-122"/>
                <a:ea typeface="微软雅黑 Light" panose="020B0502040204020203" pitchFamily="34" charset="-122"/>
              </a:rPr>
              <a:t>可能将不同的关键码映射到同一个哈希地址上</a:t>
            </a:r>
            <a:r>
              <a:rPr lang="zh-CN" altLang="en-US" sz="2400" dirty="0">
                <a:latin typeface="微软雅黑 Light" panose="020B0502040204020203" pitchFamily="34" charset="-122"/>
                <a:ea typeface="微软雅黑 Light" panose="020B0502040204020203" pitchFamily="34" charset="-122"/>
              </a:rPr>
              <a:t>，这种现象称为</a:t>
            </a:r>
            <a:r>
              <a:rPr lang="zh-CN" altLang="en-US" sz="2400" dirty="0">
                <a:solidFill>
                  <a:schemeClr val="tx2"/>
                </a:solidFill>
                <a:latin typeface="微软雅黑 Light" panose="020B0502040204020203" pitchFamily="34" charset="-122"/>
                <a:ea typeface="黑体" panose="02010609060101010101" pitchFamily="49" charset="-122"/>
              </a:rPr>
              <a:t>冲突</a:t>
            </a:r>
            <a:r>
              <a:rPr lang="zh-CN" altLang="en-US" sz="2400" dirty="0">
                <a:latin typeface="微软雅黑 Light" panose="020B0502040204020203" pitchFamily="34" charset="-122"/>
                <a:ea typeface="微软雅黑 Light" panose="020B0502040204020203" pitchFamily="34" charset="-122"/>
              </a:rPr>
              <a:t>。</a:t>
            </a:r>
            <a:endParaRPr lang="zh-CN" altLang="en-US" sz="2400" dirty="0">
              <a:ea typeface="微软雅黑 Light" panose="020B0502040204020203" pitchFamily="34" charset="-122"/>
            </a:endParaRPr>
          </a:p>
        </p:txBody>
      </p:sp>
      <p:sp>
        <p:nvSpPr>
          <p:cNvPr id="6" name="Rectangle 5"/>
          <p:cNvSpPr>
            <a:spLocks noChangeArrowheads="1"/>
          </p:cNvSpPr>
          <p:nvPr/>
        </p:nvSpPr>
        <p:spPr bwMode="auto">
          <a:xfrm>
            <a:off x="304800" y="1625600"/>
            <a:ext cx="1905000"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FF00FF"/>
                </a:solidFill>
                <a:latin typeface="黑体" panose="02010609060101010101" pitchFamily="49" charset="-122"/>
                <a:ea typeface="黑体" panose="02010609060101010101" pitchFamily="49" charset="-122"/>
              </a:rPr>
              <a:t>哈希方法</a:t>
            </a:r>
            <a:endParaRPr lang="en-US" altLang="zh-CN" sz="2800" dirty="0">
              <a:solidFill>
                <a:srgbClr val="FF00FF"/>
              </a:solidFill>
              <a:latin typeface="黑体" panose="02010609060101010101" pitchFamily="49" charset="-122"/>
              <a:ea typeface="黑体" panose="02010609060101010101" pitchFamily="49" charset="-122"/>
            </a:endParaRPr>
          </a:p>
          <a:p>
            <a:pPr eaLnBrk="1" hangingPunct="1">
              <a:spcBef>
                <a:spcPct val="50000"/>
              </a:spcBef>
              <a:buFontTx/>
              <a:buNone/>
            </a:pPr>
            <a:endParaRPr lang="en-US" altLang="zh-CN" sz="2800" dirty="0">
              <a:solidFill>
                <a:srgbClr val="9900FF"/>
              </a:solidFill>
              <a:latin typeface="微软雅黑 Light" panose="020B0502040204020203" pitchFamily="34" charset="-122"/>
              <a:ea typeface="微软雅黑 Light" panose="020B0502040204020203" pitchFamily="34" charset="-122"/>
            </a:endParaRPr>
          </a:p>
          <a:p>
            <a:pPr eaLnBrk="1" hangingPunct="1">
              <a:spcBef>
                <a:spcPct val="100000"/>
              </a:spcBef>
              <a:buFontTx/>
              <a:buNone/>
            </a:pPr>
            <a:r>
              <a:rPr lang="zh-CN" altLang="en-US" sz="2800" dirty="0">
                <a:solidFill>
                  <a:srgbClr val="FF00FF"/>
                </a:solidFill>
                <a:latin typeface="黑体" panose="02010609060101010101" pitchFamily="49" charset="-122"/>
                <a:ea typeface="黑体" panose="02010609060101010101" pitchFamily="49" charset="-122"/>
              </a:rPr>
              <a:t>哈希函数</a:t>
            </a:r>
            <a:endParaRPr lang="en-US" altLang="zh-CN" sz="2800" dirty="0">
              <a:solidFill>
                <a:srgbClr val="9900FF"/>
              </a:solidFill>
              <a:latin typeface="黑体" panose="02010609060101010101" pitchFamily="49" charset="-122"/>
              <a:ea typeface="微软雅黑 Light" panose="020B0502040204020203" pitchFamily="34" charset="-122"/>
            </a:endParaRPr>
          </a:p>
          <a:p>
            <a:pPr eaLnBrk="1" hangingPunct="1">
              <a:spcBef>
                <a:spcPct val="100000"/>
              </a:spcBef>
              <a:buFontTx/>
              <a:buNone/>
            </a:pPr>
            <a:r>
              <a:rPr lang="zh-CN" altLang="en-US" sz="2800" dirty="0">
                <a:solidFill>
                  <a:srgbClr val="FF00FF"/>
                </a:solidFill>
                <a:latin typeface="黑体" panose="02010609060101010101" pitchFamily="49" charset="-122"/>
                <a:ea typeface="黑体" panose="02010609060101010101" pitchFamily="49" charset="-122"/>
              </a:rPr>
              <a:t>哈希表</a:t>
            </a:r>
          </a:p>
          <a:p>
            <a:pPr eaLnBrk="1" hangingPunct="1">
              <a:spcBef>
                <a:spcPct val="0"/>
              </a:spcBef>
              <a:buFontTx/>
              <a:buNone/>
            </a:pPr>
            <a:endParaRPr lang="en-US" altLang="zh-CN" sz="2800" dirty="0">
              <a:solidFill>
                <a:srgbClr val="FF00FF"/>
              </a:solidFill>
              <a:latin typeface="微软雅黑 Light" panose="020B0502040204020203" pitchFamily="34" charset="-122"/>
              <a:ea typeface="黑体" panose="02010609060101010101" pitchFamily="49" charset="-122"/>
            </a:endParaRPr>
          </a:p>
          <a:p>
            <a:pPr eaLnBrk="1" hangingPunct="1">
              <a:spcBef>
                <a:spcPct val="0"/>
              </a:spcBef>
              <a:buFontTx/>
              <a:buNone/>
            </a:pPr>
            <a:r>
              <a:rPr lang="zh-CN" altLang="en-US" sz="2800" dirty="0">
                <a:solidFill>
                  <a:srgbClr val="FF00FF"/>
                </a:solidFill>
                <a:latin typeface="微软雅黑 Light" panose="020B0502040204020203" pitchFamily="34" charset="-122"/>
                <a:ea typeface="黑体" panose="02010609060101010101" pitchFamily="49" charset="-122"/>
              </a:rPr>
              <a:t>冲 突</a:t>
            </a:r>
          </a:p>
        </p:txBody>
      </p:sp>
      <p:sp>
        <p:nvSpPr>
          <p:cNvPr id="7" name="Rectangle 6"/>
          <p:cNvSpPr>
            <a:spLocks noChangeArrowheads="1"/>
          </p:cNvSpPr>
          <p:nvPr/>
        </p:nvSpPr>
        <p:spPr bwMode="auto">
          <a:xfrm>
            <a:off x="2136775" y="3154363"/>
            <a:ext cx="6169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latin typeface="微软雅黑 Light" panose="020B0502040204020203" pitchFamily="34" charset="-122"/>
                <a:ea typeface="微软雅黑 Light" panose="020B0502040204020203" pitchFamily="34" charset="-122"/>
              </a:rPr>
              <a:t>哈希方法中使用的转换函数称为</a:t>
            </a:r>
            <a:r>
              <a:rPr lang="zh-CN" altLang="en-US" sz="2400" dirty="0">
                <a:solidFill>
                  <a:srgbClr val="9900FF"/>
                </a:solidFill>
                <a:latin typeface="黑体" panose="02010609060101010101" pitchFamily="49" charset="-122"/>
                <a:ea typeface="黑体" panose="02010609060101010101" pitchFamily="49" charset="-122"/>
              </a:rPr>
              <a:t>哈希函数</a:t>
            </a:r>
            <a:endParaRPr lang="en-US" altLang="zh-CN" sz="2400" dirty="0">
              <a:solidFill>
                <a:srgbClr val="9900FF"/>
              </a:solidFill>
              <a:latin typeface="微软雅黑 Light" panose="020B0502040204020203" pitchFamily="34" charset="-122"/>
              <a:ea typeface="微软雅黑 Light" panose="020B0502040204020203" pitchFamily="34" charset="-122"/>
            </a:endParaRPr>
          </a:p>
        </p:txBody>
      </p:sp>
      <p:sp>
        <p:nvSpPr>
          <p:cNvPr id="8" name="Rectangle 7"/>
          <p:cNvSpPr>
            <a:spLocks noChangeArrowheads="1"/>
          </p:cNvSpPr>
          <p:nvPr/>
        </p:nvSpPr>
        <p:spPr bwMode="auto">
          <a:xfrm>
            <a:off x="1982788" y="4059238"/>
            <a:ext cx="4516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latin typeface="微软雅黑 Light" panose="020B0502040204020203" pitchFamily="34" charset="-122"/>
                <a:ea typeface="微软雅黑 Light" panose="020B0502040204020203" pitchFamily="34" charset="-122"/>
              </a:rPr>
              <a:t>按上述思想构造的表称为</a:t>
            </a:r>
            <a:r>
              <a:rPr lang="zh-CN" altLang="en-US" sz="2400" dirty="0">
                <a:solidFill>
                  <a:srgbClr val="9900FF"/>
                </a:solidFill>
                <a:latin typeface="黑体" panose="02010609060101010101" pitchFamily="49" charset="-122"/>
                <a:ea typeface="黑体" panose="02010609060101010101" pitchFamily="49" charset="-122"/>
              </a:rPr>
              <a:t>哈希表</a:t>
            </a:r>
            <a:endParaRPr lang="en-US" altLang="zh-CN" sz="2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2717770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冲突现象</a:t>
            </a:r>
          </a:p>
        </p:txBody>
      </p:sp>
      <p:sp>
        <p:nvSpPr>
          <p:cNvPr id="52" name="Rectangle 2"/>
          <p:cNvSpPr>
            <a:spLocks noChangeArrowheads="1"/>
          </p:cNvSpPr>
          <p:nvPr/>
        </p:nvSpPr>
        <p:spPr bwMode="auto">
          <a:xfrm>
            <a:off x="457200" y="1631950"/>
            <a:ext cx="8229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fontAlgn="base">
              <a:spcBef>
                <a:spcPct val="0"/>
              </a:spcBef>
              <a:spcAft>
                <a:spcPct val="0"/>
              </a:spcAft>
              <a:buFontTx/>
              <a:buNone/>
            </a:pPr>
            <a:r>
              <a:rPr lang="zh-CN" altLang="en-US" sz="2400" b="1" dirty="0">
                <a:solidFill>
                  <a:srgbClr val="0000FF"/>
                </a:solidFill>
                <a:ea typeface="微软雅黑 Light" panose="020B0502040204020203" pitchFamily="34" charset="-122"/>
              </a:rPr>
              <a:t>有</a:t>
            </a:r>
            <a:r>
              <a:rPr lang="en-US" altLang="zh-CN" sz="2400" b="1" dirty="0">
                <a:solidFill>
                  <a:srgbClr val="0000FF"/>
                </a:solidFill>
                <a:ea typeface="微软雅黑 Light" panose="020B0502040204020203" pitchFamily="34" charset="-122"/>
              </a:rPr>
              <a:t>6</a:t>
            </a:r>
            <a:r>
              <a:rPr lang="zh-CN" altLang="en-US" sz="2400" b="1" dirty="0">
                <a:solidFill>
                  <a:srgbClr val="0000FF"/>
                </a:solidFill>
                <a:latin typeface="微软雅黑 Light" panose="020B0502040204020203" pitchFamily="34" charset="-122"/>
                <a:ea typeface="微软雅黑 Light" panose="020B0502040204020203" pitchFamily="34" charset="-122"/>
              </a:rPr>
              <a:t>个元素的关键码分别为：（</a:t>
            </a:r>
            <a:r>
              <a:rPr lang="en-US" altLang="zh-CN" sz="2400" b="1" dirty="0">
                <a:solidFill>
                  <a:srgbClr val="0000FF"/>
                </a:solidFill>
                <a:ea typeface="微软雅黑 Light" panose="020B0502040204020203" pitchFamily="34" charset="-122"/>
              </a:rPr>
              <a:t>14</a:t>
            </a:r>
            <a:r>
              <a:rPr lang="zh-CN" altLang="en-US" sz="2400" b="1" dirty="0">
                <a:solidFill>
                  <a:srgbClr val="0000FF"/>
                </a:solidFill>
                <a:ea typeface="微软雅黑 Light" panose="020B0502040204020203" pitchFamily="34" charset="-122"/>
              </a:rPr>
              <a:t>，</a:t>
            </a:r>
            <a:r>
              <a:rPr lang="en-US" altLang="zh-CN" sz="2400" b="1" dirty="0">
                <a:solidFill>
                  <a:srgbClr val="0000FF"/>
                </a:solidFill>
                <a:ea typeface="微软雅黑 Light" panose="020B0502040204020203" pitchFamily="34" charset="-122"/>
              </a:rPr>
              <a:t>23</a:t>
            </a:r>
            <a:r>
              <a:rPr lang="zh-CN" altLang="en-US" sz="2400" b="1" dirty="0">
                <a:solidFill>
                  <a:srgbClr val="0000FF"/>
                </a:solidFill>
                <a:ea typeface="微软雅黑 Light" panose="020B0502040204020203" pitchFamily="34" charset="-122"/>
              </a:rPr>
              <a:t>，</a:t>
            </a:r>
            <a:r>
              <a:rPr lang="en-US" altLang="zh-CN" sz="2400" b="1" dirty="0">
                <a:solidFill>
                  <a:srgbClr val="0000FF"/>
                </a:solidFill>
                <a:ea typeface="微软雅黑 Light" panose="020B0502040204020203" pitchFamily="34" charset="-122"/>
              </a:rPr>
              <a:t>39</a:t>
            </a:r>
            <a:r>
              <a:rPr lang="zh-CN" altLang="en-US" sz="2400" b="1" dirty="0">
                <a:solidFill>
                  <a:srgbClr val="0000FF"/>
                </a:solidFill>
                <a:ea typeface="微软雅黑 Light" panose="020B0502040204020203" pitchFamily="34" charset="-122"/>
              </a:rPr>
              <a:t>，</a:t>
            </a:r>
            <a:r>
              <a:rPr lang="en-US" altLang="zh-CN" sz="2400" b="1" dirty="0">
                <a:solidFill>
                  <a:srgbClr val="0000FF"/>
                </a:solidFill>
                <a:ea typeface="微软雅黑 Light" panose="020B0502040204020203" pitchFamily="34" charset="-122"/>
              </a:rPr>
              <a:t>9</a:t>
            </a:r>
            <a:r>
              <a:rPr lang="zh-CN" altLang="en-US" sz="2400" b="1" dirty="0">
                <a:solidFill>
                  <a:srgbClr val="0000FF"/>
                </a:solidFill>
                <a:ea typeface="微软雅黑 Light" panose="020B0502040204020203" pitchFamily="34" charset="-122"/>
              </a:rPr>
              <a:t>，</a:t>
            </a:r>
            <a:r>
              <a:rPr lang="en-US" altLang="zh-CN" sz="2400" b="1" dirty="0">
                <a:solidFill>
                  <a:srgbClr val="0000FF"/>
                </a:solidFill>
                <a:ea typeface="微软雅黑 Light" panose="020B0502040204020203" pitchFamily="34" charset="-122"/>
              </a:rPr>
              <a:t>25</a:t>
            </a:r>
            <a:r>
              <a:rPr lang="zh-CN" altLang="en-US" sz="2400" b="1" dirty="0">
                <a:solidFill>
                  <a:srgbClr val="0000FF"/>
                </a:solidFill>
                <a:ea typeface="微软雅黑 Light" panose="020B0502040204020203" pitchFamily="34" charset="-122"/>
              </a:rPr>
              <a:t>，</a:t>
            </a:r>
            <a:r>
              <a:rPr lang="en-US" altLang="zh-CN" sz="2400" b="1" dirty="0">
                <a:solidFill>
                  <a:srgbClr val="0000FF"/>
                </a:solidFill>
                <a:ea typeface="微软雅黑 Light" panose="020B0502040204020203" pitchFamily="34" charset="-122"/>
              </a:rPr>
              <a:t>11</a:t>
            </a:r>
            <a:r>
              <a:rPr lang="zh-CN" altLang="en-US" sz="2400" b="1" dirty="0">
                <a:solidFill>
                  <a:srgbClr val="0000FF"/>
                </a:solidFill>
                <a:ea typeface="微软雅黑 Light" panose="020B0502040204020203" pitchFamily="34" charset="-122"/>
              </a:rPr>
              <a:t>）。</a:t>
            </a:r>
          </a:p>
          <a:p>
            <a:pPr algn="just" fontAlgn="base">
              <a:spcBef>
                <a:spcPct val="0"/>
              </a:spcBef>
              <a:spcAft>
                <a:spcPct val="0"/>
              </a:spcAft>
              <a:buFontTx/>
              <a:buNone/>
            </a:pPr>
            <a:r>
              <a:rPr lang="zh-CN" altLang="en-US" sz="2400" b="1" dirty="0">
                <a:solidFill>
                  <a:srgbClr val="0000FF"/>
                </a:solidFill>
                <a:latin typeface="微软雅黑 Light" panose="020B0502040204020203" pitchFamily="34" charset="-122"/>
                <a:ea typeface="微软雅黑 Light" panose="020B0502040204020203" pitchFamily="34" charset="-122"/>
              </a:rPr>
              <a:t>选取关键码与元素位置间的函数为</a:t>
            </a:r>
            <a:r>
              <a:rPr lang="en-US" altLang="zh-CN" sz="2400" b="1" dirty="0">
                <a:solidFill>
                  <a:srgbClr val="FF3300"/>
                </a:solidFill>
                <a:ea typeface="微软雅黑 Light" panose="020B0502040204020203" pitchFamily="34" charset="-122"/>
              </a:rPr>
              <a:t>H(k)=k  mod  7</a:t>
            </a:r>
          </a:p>
        </p:txBody>
      </p:sp>
      <p:sp>
        <p:nvSpPr>
          <p:cNvPr id="53" name="Rectangle 5"/>
          <p:cNvSpPr>
            <a:spLocks noChangeArrowheads="1"/>
          </p:cNvSpPr>
          <p:nvPr/>
        </p:nvSpPr>
        <p:spPr bwMode="auto">
          <a:xfrm>
            <a:off x="609600" y="2895600"/>
            <a:ext cx="5189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b="1">
                <a:solidFill>
                  <a:srgbClr val="FF00FF"/>
                </a:solidFill>
                <a:latin typeface="黑体" panose="02010609060101010101" pitchFamily="49" charset="-122"/>
                <a:ea typeface="黑体" panose="02010609060101010101" pitchFamily="49" charset="-122"/>
              </a:rPr>
              <a:t>通过哈希函数对</a:t>
            </a:r>
            <a:r>
              <a:rPr lang="en-US" altLang="zh-CN" sz="2400" b="1">
                <a:solidFill>
                  <a:srgbClr val="FF00FF"/>
                </a:solidFill>
                <a:latin typeface="黑体" panose="02010609060101010101" pitchFamily="49" charset="-122"/>
                <a:ea typeface="黑体" panose="02010609060101010101" pitchFamily="49" charset="-122"/>
              </a:rPr>
              <a:t>6</a:t>
            </a:r>
            <a:r>
              <a:rPr lang="zh-CN" altLang="en-US" sz="2400" b="1">
                <a:solidFill>
                  <a:srgbClr val="FF00FF"/>
                </a:solidFill>
                <a:latin typeface="黑体" panose="02010609060101010101" pitchFamily="49" charset="-122"/>
                <a:ea typeface="黑体" panose="02010609060101010101" pitchFamily="49" charset="-122"/>
              </a:rPr>
              <a:t>个元素建立哈希表：</a:t>
            </a:r>
          </a:p>
        </p:txBody>
      </p:sp>
      <p:sp>
        <p:nvSpPr>
          <p:cNvPr id="54" name="Rectangle 13"/>
          <p:cNvSpPr>
            <a:spLocks noChangeArrowheads="1"/>
          </p:cNvSpPr>
          <p:nvPr/>
        </p:nvSpPr>
        <p:spPr bwMode="auto">
          <a:xfrm>
            <a:off x="3470275" y="4364038"/>
            <a:ext cx="492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ase">
              <a:spcAft>
                <a:spcPct val="0"/>
              </a:spcAft>
              <a:buFontTx/>
              <a:buNone/>
            </a:pPr>
            <a:r>
              <a:rPr lang="en-US" altLang="zh-CN" sz="2000" b="1" dirty="0">
                <a:solidFill>
                  <a:srgbClr val="FF0000"/>
                </a:solidFill>
                <a:ea typeface="微软雅黑 Light" panose="020B0502040204020203" pitchFamily="34" charset="-122"/>
              </a:rPr>
              <a:t>25</a:t>
            </a:r>
          </a:p>
        </p:txBody>
      </p:sp>
      <p:sp>
        <p:nvSpPr>
          <p:cNvPr id="55" name="Rectangle 14"/>
          <p:cNvSpPr>
            <a:spLocks noChangeArrowheads="1"/>
          </p:cNvSpPr>
          <p:nvPr/>
        </p:nvSpPr>
        <p:spPr bwMode="auto">
          <a:xfrm>
            <a:off x="3505200" y="3957638"/>
            <a:ext cx="492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ase">
              <a:spcAft>
                <a:spcPct val="0"/>
              </a:spcAft>
              <a:buFontTx/>
              <a:buNone/>
            </a:pPr>
            <a:r>
              <a:rPr lang="en-US" altLang="zh-CN" sz="2000" b="1" dirty="0">
                <a:solidFill>
                  <a:srgbClr val="0000FF"/>
                </a:solidFill>
                <a:ea typeface="微软雅黑 Light" panose="020B0502040204020203" pitchFamily="34" charset="-122"/>
              </a:rPr>
              <a:t>39</a:t>
            </a:r>
          </a:p>
        </p:txBody>
      </p:sp>
      <p:sp>
        <p:nvSpPr>
          <p:cNvPr id="56" name="Rectangle 16"/>
          <p:cNvSpPr>
            <a:spLocks noChangeArrowheads="1"/>
          </p:cNvSpPr>
          <p:nvPr/>
        </p:nvSpPr>
        <p:spPr bwMode="auto">
          <a:xfrm>
            <a:off x="2514600" y="3957638"/>
            <a:ext cx="4905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ase">
              <a:spcAft>
                <a:spcPct val="0"/>
              </a:spcAft>
              <a:buFontTx/>
              <a:buNone/>
            </a:pPr>
            <a:r>
              <a:rPr lang="en-US" altLang="zh-CN" sz="2000" b="1" dirty="0">
                <a:solidFill>
                  <a:srgbClr val="0000FF"/>
                </a:solidFill>
                <a:ea typeface="微软雅黑 Light" panose="020B0502040204020203" pitchFamily="34" charset="-122"/>
              </a:rPr>
              <a:t>23</a:t>
            </a:r>
          </a:p>
        </p:txBody>
      </p:sp>
      <p:sp>
        <p:nvSpPr>
          <p:cNvPr id="57" name="Rectangle 17"/>
          <p:cNvSpPr>
            <a:spLocks noChangeArrowheads="1"/>
          </p:cNvSpPr>
          <p:nvPr/>
        </p:nvSpPr>
        <p:spPr bwMode="auto">
          <a:xfrm>
            <a:off x="2555875" y="4364038"/>
            <a:ext cx="492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ase">
              <a:spcAft>
                <a:spcPct val="0"/>
              </a:spcAft>
              <a:buFontTx/>
              <a:buNone/>
            </a:pPr>
            <a:r>
              <a:rPr lang="en-US" altLang="zh-CN" sz="2000" b="1" dirty="0">
                <a:solidFill>
                  <a:srgbClr val="FF0000"/>
                </a:solidFill>
                <a:ea typeface="微软雅黑 Light" panose="020B0502040204020203" pitchFamily="34" charset="-122"/>
              </a:rPr>
              <a:t>9</a:t>
            </a:r>
          </a:p>
        </p:txBody>
      </p:sp>
      <p:sp>
        <p:nvSpPr>
          <p:cNvPr id="58" name="Rectangle 18"/>
          <p:cNvSpPr>
            <a:spLocks noChangeArrowheads="1"/>
          </p:cNvSpPr>
          <p:nvPr/>
        </p:nvSpPr>
        <p:spPr bwMode="auto">
          <a:xfrm>
            <a:off x="1524000" y="3957638"/>
            <a:ext cx="492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ase">
              <a:spcAft>
                <a:spcPct val="0"/>
              </a:spcAft>
              <a:buFontTx/>
              <a:buNone/>
            </a:pPr>
            <a:r>
              <a:rPr lang="en-US" altLang="zh-CN" sz="2000" b="1" dirty="0">
                <a:solidFill>
                  <a:srgbClr val="0000FF"/>
                </a:solidFill>
                <a:ea typeface="微软雅黑 Light" panose="020B0502040204020203" pitchFamily="34" charset="-122"/>
              </a:rPr>
              <a:t>14</a:t>
            </a:r>
          </a:p>
        </p:txBody>
      </p:sp>
      <p:sp>
        <p:nvSpPr>
          <p:cNvPr id="59" name="AutoShape 39"/>
          <p:cNvSpPr>
            <a:spLocks noChangeArrowheads="1"/>
          </p:cNvSpPr>
          <p:nvPr/>
        </p:nvSpPr>
        <p:spPr bwMode="auto">
          <a:xfrm>
            <a:off x="7239000" y="2667000"/>
            <a:ext cx="1905000" cy="685800"/>
          </a:xfrm>
          <a:prstGeom prst="wedgeRoundRectCallout">
            <a:avLst>
              <a:gd name="adj1" fmla="val -58083"/>
              <a:gd name="adj2" fmla="val -89815"/>
              <a:gd name="adj3" fmla="val 16667"/>
            </a:avLst>
          </a:prstGeom>
          <a:solidFill>
            <a:srgbClr val="CCECFF"/>
          </a:solidFill>
          <a:ln w="9525">
            <a:solidFill>
              <a:srgbClr val="FF9900"/>
            </a:solidFill>
            <a:miter lim="800000"/>
            <a:headEnd/>
            <a:tailEn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dirty="0">
                <a:ln>
                  <a:noFill/>
                </a:ln>
                <a:solidFill>
                  <a:srgbClr val="009900"/>
                </a:solidFill>
                <a:effectLst/>
                <a:uLnTx/>
                <a:uFillTx/>
                <a:latin typeface="Times New Roman" panose="02020603050405020304" pitchFamily="18" charset="0"/>
                <a:ea typeface="微软雅黑 Light" panose="020B0502040204020203" pitchFamily="34" charset="-122"/>
              </a:rPr>
              <a:t>6</a:t>
            </a:r>
            <a:r>
              <a:rPr kumimoji="1" lang="zh-CN" altLang="en-US" sz="2000" b="1" i="0" u="none" strike="noStrike" kern="0" cap="none" spc="0" normalizeH="0" baseline="0" noProof="0" dirty="0">
                <a:ln>
                  <a:noFill/>
                </a:ln>
                <a:solidFill>
                  <a:srgbClr val="009900"/>
                </a:solidFill>
                <a:effectLst/>
                <a:uLnTx/>
                <a:uFillTx/>
                <a:latin typeface="Times New Roman" panose="02020603050405020304" pitchFamily="18" charset="0"/>
                <a:ea typeface="微软雅黑 Light" panose="020B0502040204020203" pitchFamily="34" charset="-122"/>
              </a:rPr>
              <a:t>个元素用</a:t>
            </a:r>
            <a:r>
              <a:rPr kumimoji="1" lang="en-US" altLang="zh-CN" sz="2000" b="1" i="0" u="none" strike="noStrike" kern="0" cap="none" spc="0" normalizeH="0" baseline="0" noProof="0" dirty="0">
                <a:ln>
                  <a:noFill/>
                </a:ln>
                <a:solidFill>
                  <a:srgbClr val="009900"/>
                </a:solidFill>
                <a:effectLst/>
                <a:uLnTx/>
                <a:uFillTx/>
                <a:latin typeface="Times New Roman" panose="02020603050405020304" pitchFamily="18" charset="0"/>
                <a:ea typeface="微软雅黑 Light" panose="020B0502040204020203" pitchFamily="34" charset="-122"/>
              </a:rPr>
              <a:t>7</a:t>
            </a:r>
            <a:r>
              <a:rPr kumimoji="1" lang="zh-CN" altLang="en-US" sz="2000" b="1" i="0" u="none" strike="noStrike" kern="0" cap="none" spc="0" normalizeH="0" baseline="0" noProof="0" dirty="0">
                <a:ln>
                  <a:noFill/>
                </a:ln>
                <a:solidFill>
                  <a:srgbClr val="009900"/>
                </a:solidFill>
                <a:effectLst/>
                <a:uLnTx/>
                <a:uFillTx/>
                <a:latin typeface="Times New Roman" panose="02020603050405020304" pitchFamily="18" charset="0"/>
                <a:ea typeface="微软雅黑 Light" panose="020B0502040204020203" pitchFamily="34" charset="-122"/>
              </a:rPr>
              <a:t>个</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000" b="1" i="0" u="none" strike="noStrike" kern="0" cap="none" spc="0" normalizeH="0" baseline="0" noProof="0" dirty="0">
                <a:ln>
                  <a:noFill/>
                </a:ln>
                <a:solidFill>
                  <a:srgbClr val="009900"/>
                </a:solidFill>
                <a:effectLst/>
                <a:uLnTx/>
                <a:uFillTx/>
                <a:latin typeface="Times New Roman" panose="02020603050405020304" pitchFamily="18" charset="0"/>
                <a:ea typeface="微软雅黑 Light" panose="020B0502040204020203" pitchFamily="34" charset="-122"/>
              </a:rPr>
              <a:t>地址应该足够</a:t>
            </a:r>
            <a:r>
              <a:rPr kumimoji="1" lang="en-US" altLang="zh-CN" sz="2000" b="1" i="0" u="none" strike="noStrike" kern="0" cap="none" spc="0" normalizeH="0" baseline="0" noProof="0" dirty="0">
                <a:ln>
                  <a:noFill/>
                </a:ln>
                <a:solidFill>
                  <a:srgbClr val="009900"/>
                </a:solidFill>
                <a:effectLst/>
                <a:uLnTx/>
                <a:uFillTx/>
                <a:latin typeface="Times New Roman" panose="02020603050405020304" pitchFamily="18" charset="0"/>
                <a:ea typeface="微软雅黑 Light" panose="020B0502040204020203" pitchFamily="34" charset="-122"/>
              </a:rPr>
              <a:t>!</a:t>
            </a:r>
            <a:endParaRPr kumimoji="1" lang="en-US" altLang="zh-CN" sz="2800" b="1" i="0" u="none" strike="noStrike" kern="0" cap="none" spc="0" normalizeH="0" baseline="0" noProof="0" dirty="0">
              <a:ln>
                <a:noFill/>
              </a:ln>
              <a:solidFill>
                <a:srgbClr val="009900"/>
              </a:solidFill>
              <a:effectLst>
                <a:outerShdw blurRad="38100" dist="38100" dir="2700000" algn="tl">
                  <a:srgbClr val="000000"/>
                </a:outerShdw>
              </a:effectLst>
              <a:uLnTx/>
              <a:uFillTx/>
              <a:latin typeface="Times New Roman" panose="02020603050405020304" pitchFamily="18" charset="0"/>
              <a:ea typeface="微软雅黑 Light" panose="020B0502040204020203" pitchFamily="34" charset="-122"/>
            </a:endParaRPr>
          </a:p>
        </p:txBody>
      </p:sp>
      <p:sp>
        <p:nvSpPr>
          <p:cNvPr id="60" name="AutoShape 40"/>
          <p:cNvSpPr>
            <a:spLocks noChangeArrowheads="1"/>
          </p:cNvSpPr>
          <p:nvPr/>
        </p:nvSpPr>
        <p:spPr bwMode="auto">
          <a:xfrm>
            <a:off x="457200" y="4745038"/>
            <a:ext cx="2057400" cy="381000"/>
          </a:xfrm>
          <a:prstGeom prst="wedgeRoundRectCallout">
            <a:avLst>
              <a:gd name="adj1" fmla="val 11653"/>
              <a:gd name="adj2" fmla="val -132917"/>
              <a:gd name="adj3" fmla="val 16667"/>
            </a:avLst>
          </a:prstGeom>
          <a:solidFill>
            <a:srgbClr val="CCECFF"/>
          </a:solidFill>
          <a:ln w="9525">
            <a:solidFill>
              <a:srgbClr val="FF6600"/>
            </a:solidFill>
            <a:miter lim="800000"/>
            <a:headEnd/>
            <a:tailEn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rPr>
              <a:t>H(14)=14%7=0</a:t>
            </a:r>
            <a:endParaRPr kumimoji="1" lang="en-US" altLang="zh-CN" sz="2800" b="1" i="0" u="none" strike="noStrike" kern="0" cap="none" spc="0" normalizeH="0" baseline="0" noProof="0" dirty="0">
              <a:ln>
                <a:noFill/>
              </a:ln>
              <a:solidFill>
                <a:srgbClr val="0000FF"/>
              </a:solidFill>
              <a:effectLst>
                <a:outerShdw blurRad="38100" dist="38100" dir="2700000" algn="tl">
                  <a:srgbClr val="000000"/>
                </a:outerShdw>
              </a:effectLst>
              <a:uLnTx/>
              <a:uFillTx/>
              <a:latin typeface="Times New Roman" panose="02020603050405020304" pitchFamily="18" charset="0"/>
              <a:ea typeface="微软雅黑 Light" panose="020B0502040204020203" pitchFamily="34" charset="-122"/>
            </a:endParaRPr>
          </a:p>
        </p:txBody>
      </p:sp>
      <p:sp>
        <p:nvSpPr>
          <p:cNvPr id="61" name="Rectangle 42"/>
          <p:cNvSpPr>
            <a:spLocks noChangeArrowheads="1"/>
          </p:cNvSpPr>
          <p:nvPr/>
        </p:nvSpPr>
        <p:spPr bwMode="auto">
          <a:xfrm>
            <a:off x="3470275" y="4745038"/>
            <a:ext cx="492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ase">
              <a:spcAft>
                <a:spcPct val="0"/>
              </a:spcAft>
              <a:buFontTx/>
              <a:buNone/>
            </a:pPr>
            <a:r>
              <a:rPr lang="en-US" altLang="zh-CN" sz="2000" b="1" dirty="0">
                <a:solidFill>
                  <a:srgbClr val="FF0000"/>
                </a:solidFill>
                <a:ea typeface="微软雅黑 Light" panose="020B0502040204020203" pitchFamily="34" charset="-122"/>
              </a:rPr>
              <a:t>11</a:t>
            </a:r>
          </a:p>
        </p:txBody>
      </p:sp>
      <p:sp>
        <p:nvSpPr>
          <p:cNvPr id="62" name="AutoShape 43"/>
          <p:cNvSpPr>
            <a:spLocks noChangeArrowheads="1"/>
          </p:cNvSpPr>
          <p:nvPr/>
        </p:nvSpPr>
        <p:spPr bwMode="auto">
          <a:xfrm>
            <a:off x="5029200" y="4876800"/>
            <a:ext cx="2057400" cy="685800"/>
          </a:xfrm>
          <a:prstGeom prst="wedgeRoundRectCallout">
            <a:avLst>
              <a:gd name="adj1" fmla="val -102856"/>
              <a:gd name="adj2" fmla="val -106944"/>
              <a:gd name="adj3" fmla="val 16667"/>
            </a:avLst>
          </a:prstGeom>
          <a:solidFill>
            <a:srgbClr val="CCECFF"/>
          </a:solidFill>
          <a:ln w="9525">
            <a:solidFill>
              <a:srgbClr val="FF66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rPr>
              <a:t>H(25)=25%7=</a:t>
            </a:r>
            <a:r>
              <a:rPr kumimoji="1"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rPr>
              <a:t>4</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rPr>
              <a:t>H(11)=11%7=</a:t>
            </a:r>
            <a:r>
              <a:rPr kumimoji="1"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rPr>
              <a:t>4</a:t>
            </a:r>
          </a:p>
        </p:txBody>
      </p:sp>
      <p:sp>
        <p:nvSpPr>
          <p:cNvPr id="63" name="Text Box 44"/>
          <p:cNvSpPr txBox="1">
            <a:spLocks noChangeArrowheads="1"/>
          </p:cNvSpPr>
          <p:nvPr/>
        </p:nvSpPr>
        <p:spPr bwMode="auto">
          <a:xfrm>
            <a:off x="2956718" y="5782529"/>
            <a:ext cx="3840163" cy="628826"/>
          </a:xfrm>
          <a:prstGeom prst="rect">
            <a:avLst/>
          </a:prstGeom>
          <a:noFill/>
          <a:ln w="9525">
            <a:noFill/>
            <a:miter lim="800000"/>
            <a:headEnd/>
            <a:tailEnd/>
          </a:ln>
          <a:effectLst/>
        </p:spPr>
        <p:txBody>
          <a:bodyPr>
            <a:spAutoFit/>
          </a:bodyPr>
          <a:lstStyle/>
          <a:p>
            <a:pPr algn="ctr" fontAlgn="base">
              <a:lnSpc>
                <a:spcPct val="140000"/>
              </a:lnSpc>
              <a:spcBef>
                <a:spcPct val="50000"/>
              </a:spcBef>
              <a:spcAft>
                <a:spcPct val="0"/>
              </a:spcAft>
              <a:defRPr/>
            </a:pPr>
            <a:r>
              <a:rPr kumimoji="1" lang="zh-CN" altLang="en-US" sz="2800" b="1" dirty="0">
                <a:solidFill>
                  <a:srgbClr val="FF0000"/>
                </a:solidFill>
                <a:effectLst>
                  <a:outerShdw blurRad="38100" dist="38100" dir="2700000" algn="tl">
                    <a:srgbClr val="C0C0C0"/>
                  </a:outerShdw>
                </a:effectLst>
                <a:latin typeface="Times New Roman" panose="02020603050405020304" pitchFamily="18" charset="0"/>
                <a:ea typeface="微软雅黑 Light" panose="020B0502040204020203" pitchFamily="34" charset="-122"/>
              </a:rPr>
              <a:t>有冲突！</a:t>
            </a:r>
          </a:p>
        </p:txBody>
      </p:sp>
      <p:grpSp>
        <p:nvGrpSpPr>
          <p:cNvPr id="64" name="Group 52"/>
          <p:cNvGrpSpPr>
            <a:grpSpLocks/>
          </p:cNvGrpSpPr>
          <p:nvPr/>
        </p:nvGrpSpPr>
        <p:grpSpPr bwMode="auto">
          <a:xfrm>
            <a:off x="1447800" y="3449638"/>
            <a:ext cx="3505200" cy="965200"/>
            <a:chOff x="3024" y="1936"/>
            <a:chExt cx="2208" cy="608"/>
          </a:xfrm>
        </p:grpSpPr>
        <p:sp>
          <p:nvSpPr>
            <p:cNvPr id="65" name="Rectangle 7"/>
            <p:cNvSpPr>
              <a:spLocks noChangeArrowheads="1"/>
            </p:cNvSpPr>
            <p:nvPr/>
          </p:nvSpPr>
          <p:spPr bwMode="auto">
            <a:xfrm>
              <a:off x="3024" y="1936"/>
              <a:ext cx="22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rPr>
                <a:t> 0     1     2    3    4    5    6</a:t>
              </a:r>
            </a:p>
          </p:txBody>
        </p:sp>
        <p:sp>
          <p:nvSpPr>
            <p:cNvPr id="66" name="Line 19"/>
            <p:cNvSpPr>
              <a:spLocks noChangeShapeType="1"/>
            </p:cNvSpPr>
            <p:nvPr/>
          </p:nvSpPr>
          <p:spPr bwMode="auto">
            <a:xfrm>
              <a:off x="3024" y="2256"/>
              <a:ext cx="2160" cy="0"/>
            </a:xfrm>
            <a:prstGeom prst="line">
              <a:avLst/>
            </a:prstGeom>
            <a:noFill/>
            <a:ln w="28575" cap="sq">
              <a:solidFill>
                <a:srgbClr val="0000FF"/>
              </a:solidFill>
              <a:round/>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endParaRPr>
            </a:p>
          </p:txBody>
        </p:sp>
        <p:sp>
          <p:nvSpPr>
            <p:cNvPr id="67" name="Line 20"/>
            <p:cNvSpPr>
              <a:spLocks noChangeShapeType="1"/>
            </p:cNvSpPr>
            <p:nvPr/>
          </p:nvSpPr>
          <p:spPr bwMode="auto">
            <a:xfrm>
              <a:off x="3024" y="2272"/>
              <a:ext cx="0" cy="272"/>
            </a:xfrm>
            <a:prstGeom prst="line">
              <a:avLst/>
            </a:prstGeom>
            <a:noFill/>
            <a:ln w="28575" cap="sq">
              <a:solidFill>
                <a:srgbClr val="0000FF"/>
              </a:solidFill>
              <a:round/>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endParaRPr>
            </a:p>
          </p:txBody>
        </p:sp>
        <p:sp>
          <p:nvSpPr>
            <p:cNvPr id="68" name="Line 24"/>
            <p:cNvSpPr>
              <a:spLocks noChangeShapeType="1"/>
            </p:cNvSpPr>
            <p:nvPr/>
          </p:nvSpPr>
          <p:spPr bwMode="auto">
            <a:xfrm>
              <a:off x="4272" y="2256"/>
              <a:ext cx="0" cy="288"/>
            </a:xfrm>
            <a:prstGeom prst="line">
              <a:avLst/>
            </a:prstGeom>
            <a:noFill/>
            <a:ln w="12700">
              <a:solidFill>
                <a:srgbClr val="0000FF"/>
              </a:solidFill>
              <a:round/>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endParaRPr>
            </a:p>
          </p:txBody>
        </p:sp>
        <p:sp>
          <p:nvSpPr>
            <p:cNvPr id="69" name="Line 33"/>
            <p:cNvSpPr>
              <a:spLocks noChangeShapeType="1"/>
            </p:cNvSpPr>
            <p:nvPr/>
          </p:nvSpPr>
          <p:spPr bwMode="auto">
            <a:xfrm flipV="1">
              <a:off x="3024" y="2544"/>
              <a:ext cx="2160" cy="0"/>
            </a:xfrm>
            <a:prstGeom prst="line">
              <a:avLst/>
            </a:prstGeom>
            <a:noFill/>
            <a:ln w="28575" cap="sq">
              <a:solidFill>
                <a:srgbClr val="0000FF"/>
              </a:solidFill>
              <a:round/>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endParaRPr>
            </a:p>
          </p:txBody>
        </p:sp>
        <p:sp>
          <p:nvSpPr>
            <p:cNvPr id="70" name="Line 41"/>
            <p:cNvSpPr>
              <a:spLocks noChangeShapeType="1"/>
            </p:cNvSpPr>
            <p:nvPr/>
          </p:nvSpPr>
          <p:spPr bwMode="auto">
            <a:xfrm>
              <a:off x="5184" y="2256"/>
              <a:ext cx="0" cy="272"/>
            </a:xfrm>
            <a:prstGeom prst="line">
              <a:avLst/>
            </a:prstGeom>
            <a:noFill/>
            <a:ln w="28575" cap="sq">
              <a:solidFill>
                <a:srgbClr val="0000FF"/>
              </a:solidFill>
              <a:round/>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endParaRPr>
            </a:p>
          </p:txBody>
        </p:sp>
        <p:sp>
          <p:nvSpPr>
            <p:cNvPr id="71" name="Line 45"/>
            <p:cNvSpPr>
              <a:spLocks noChangeShapeType="1"/>
            </p:cNvSpPr>
            <p:nvPr/>
          </p:nvSpPr>
          <p:spPr bwMode="auto">
            <a:xfrm>
              <a:off x="4608" y="2256"/>
              <a:ext cx="0" cy="272"/>
            </a:xfrm>
            <a:prstGeom prst="line">
              <a:avLst/>
            </a:prstGeom>
            <a:noFill/>
            <a:ln w="12700">
              <a:solidFill>
                <a:srgbClr val="0000FF"/>
              </a:solidFill>
              <a:round/>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endParaRPr>
            </a:p>
          </p:txBody>
        </p:sp>
        <p:sp>
          <p:nvSpPr>
            <p:cNvPr id="72" name="Line 46"/>
            <p:cNvSpPr>
              <a:spLocks noChangeShapeType="1"/>
            </p:cNvSpPr>
            <p:nvPr/>
          </p:nvSpPr>
          <p:spPr bwMode="auto">
            <a:xfrm>
              <a:off x="4896" y="2256"/>
              <a:ext cx="0" cy="272"/>
            </a:xfrm>
            <a:prstGeom prst="line">
              <a:avLst/>
            </a:prstGeom>
            <a:noFill/>
            <a:ln w="12700">
              <a:solidFill>
                <a:srgbClr val="0000FF"/>
              </a:solidFill>
              <a:round/>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endParaRPr>
            </a:p>
          </p:txBody>
        </p:sp>
        <p:sp>
          <p:nvSpPr>
            <p:cNvPr id="73" name="Line 47"/>
            <p:cNvSpPr>
              <a:spLocks noChangeShapeType="1"/>
            </p:cNvSpPr>
            <p:nvPr/>
          </p:nvSpPr>
          <p:spPr bwMode="auto">
            <a:xfrm>
              <a:off x="3984" y="2256"/>
              <a:ext cx="0" cy="272"/>
            </a:xfrm>
            <a:prstGeom prst="line">
              <a:avLst/>
            </a:prstGeom>
            <a:noFill/>
            <a:ln w="12700">
              <a:solidFill>
                <a:srgbClr val="0000FF"/>
              </a:solidFill>
              <a:round/>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endParaRPr>
            </a:p>
          </p:txBody>
        </p:sp>
        <p:sp>
          <p:nvSpPr>
            <p:cNvPr id="74" name="Line 48"/>
            <p:cNvSpPr>
              <a:spLocks noChangeShapeType="1"/>
            </p:cNvSpPr>
            <p:nvPr/>
          </p:nvSpPr>
          <p:spPr bwMode="auto">
            <a:xfrm>
              <a:off x="3648" y="2256"/>
              <a:ext cx="0" cy="272"/>
            </a:xfrm>
            <a:prstGeom prst="line">
              <a:avLst/>
            </a:prstGeom>
            <a:noFill/>
            <a:ln w="12700">
              <a:solidFill>
                <a:srgbClr val="0000FF"/>
              </a:solidFill>
              <a:round/>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endParaRPr>
            </a:p>
          </p:txBody>
        </p:sp>
        <p:sp>
          <p:nvSpPr>
            <p:cNvPr id="75" name="Line 49"/>
            <p:cNvSpPr>
              <a:spLocks noChangeShapeType="1"/>
            </p:cNvSpPr>
            <p:nvPr/>
          </p:nvSpPr>
          <p:spPr bwMode="auto">
            <a:xfrm>
              <a:off x="3360" y="2256"/>
              <a:ext cx="0" cy="272"/>
            </a:xfrm>
            <a:prstGeom prst="line">
              <a:avLst/>
            </a:prstGeom>
            <a:noFill/>
            <a:ln w="12700">
              <a:solidFill>
                <a:srgbClr val="0000FF"/>
              </a:solidFill>
              <a:round/>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endParaRPr>
            </a:p>
          </p:txBody>
        </p:sp>
      </p:grpSp>
    </p:spTree>
    <p:extLst>
      <p:ext uri="{BB962C8B-B14F-4D97-AF65-F5344CB8AC3E}">
        <p14:creationId xmlns:p14="http://schemas.microsoft.com/office/powerpoint/2010/main" val="25840297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冲突现象</a:t>
            </a:r>
          </a:p>
        </p:txBody>
      </p:sp>
      <p:sp>
        <p:nvSpPr>
          <p:cNvPr id="4" name="Rectangle 2"/>
          <p:cNvSpPr>
            <a:spLocks noChangeArrowheads="1"/>
          </p:cNvSpPr>
          <p:nvPr/>
        </p:nvSpPr>
        <p:spPr bwMode="auto">
          <a:xfrm>
            <a:off x="467107" y="2366192"/>
            <a:ext cx="6553200" cy="461665"/>
          </a:xfrm>
          <a:prstGeom prst="rect">
            <a:avLst/>
          </a:prstGeom>
          <a:noFill/>
          <a:ln w="38100">
            <a:noFill/>
            <a:miter lim="800000"/>
            <a:headEnd/>
            <a:tailEnd/>
          </a:ln>
          <a:effectLst/>
        </p:spPr>
        <p:txBody>
          <a:bodyPr>
            <a:spAutoFit/>
          </a:bodyPr>
          <a:lstStyle/>
          <a:p>
            <a:pPr algn="just" eaLnBrk="1" hangingPunct="1">
              <a:defRPr/>
            </a:pPr>
            <a:r>
              <a:rPr lang="zh-CN" altLang="en-US" sz="2400" dirty="0">
                <a:solidFill>
                  <a:schemeClr val="tx1"/>
                </a:solidFill>
                <a:effectLst>
                  <a:outerShdw blurRad="38100" dist="38100" dir="2700000" algn="tl">
                    <a:srgbClr val="C0C0C0"/>
                  </a:outerShdw>
                </a:effectLst>
                <a:latin typeface="微软雅黑 Light" panose="020B0502040204020203" pitchFamily="34" charset="-122"/>
                <a:ea typeface="微软雅黑 Light" panose="020B0502040204020203" pitchFamily="34" charset="-122"/>
              </a:rPr>
              <a:t>所以，</a:t>
            </a:r>
            <a:r>
              <a:rPr lang="zh-CN" altLang="en-US" sz="2400" dirty="0">
                <a:solidFill>
                  <a:srgbClr val="0000CC"/>
                </a:solidFill>
                <a:effectLst>
                  <a:outerShdw blurRad="38100" dist="38100" dir="2700000" algn="tl">
                    <a:srgbClr val="C0C0C0"/>
                  </a:outerShdw>
                </a:effectLst>
                <a:latin typeface="微软雅黑 Light" panose="020B0502040204020203" pitchFamily="34" charset="-122"/>
                <a:ea typeface="微软雅黑 Light" panose="020B0502040204020203" pitchFamily="34" charset="-122"/>
              </a:rPr>
              <a:t>哈希方法必须解决以下两个问题：</a:t>
            </a:r>
          </a:p>
        </p:txBody>
      </p:sp>
      <p:sp>
        <p:nvSpPr>
          <p:cNvPr id="5" name="Rectangle 3"/>
          <p:cNvSpPr>
            <a:spLocks noChangeArrowheads="1"/>
          </p:cNvSpPr>
          <p:nvPr/>
        </p:nvSpPr>
        <p:spPr bwMode="auto">
          <a:xfrm>
            <a:off x="390907" y="2878657"/>
            <a:ext cx="8153400" cy="1717393"/>
          </a:xfrm>
          <a:prstGeom prst="rect">
            <a:avLst/>
          </a:prstGeom>
          <a:noFill/>
          <a:ln w="38100">
            <a:noFill/>
            <a:miter lim="800000"/>
            <a:headEnd/>
            <a:tailEnd/>
          </a:ln>
          <a:effectLst/>
        </p:spPr>
        <p:txBody>
          <a:bodyPr>
            <a:spAutoFit/>
          </a:bodyPr>
          <a:lstStyle/>
          <a:p>
            <a:pPr marL="666750" indent="-666750">
              <a:lnSpc>
                <a:spcPct val="140000"/>
              </a:lnSpc>
              <a:spcBef>
                <a:spcPct val="50000"/>
              </a:spcBef>
              <a:defRPr/>
            </a:pPr>
            <a:r>
              <a:rPr lang="en-US" altLang="zh-CN" sz="2400" dirty="0">
                <a:solidFill>
                  <a:srgbClr val="FF00FF"/>
                </a:solidFill>
                <a:effectLst>
                  <a:outerShdw blurRad="38100" dist="38100" dir="2700000" algn="tl">
                    <a:srgbClr val="C0C0C0"/>
                  </a:outerShdw>
                </a:effectLst>
                <a:ea typeface="微软雅黑 Light" panose="020B0502040204020203" pitchFamily="34" charset="-122"/>
              </a:rPr>
              <a:t>1</a:t>
            </a:r>
            <a:r>
              <a:rPr lang="zh-CN" altLang="en-US" sz="2400" dirty="0">
                <a:solidFill>
                  <a:srgbClr val="FF00FF"/>
                </a:solidFill>
                <a:effectLst>
                  <a:outerShdw blurRad="38100" dist="38100" dir="2700000" algn="tl">
                    <a:srgbClr val="C0C0C0"/>
                  </a:outerShdw>
                </a:effectLst>
                <a:ea typeface="微软雅黑 Light" panose="020B0502040204020203" pitchFamily="34" charset="-122"/>
              </a:rPr>
              <a:t>）</a:t>
            </a:r>
            <a:r>
              <a:rPr lang="zh-CN" altLang="en-US" sz="2400" dirty="0">
                <a:solidFill>
                  <a:srgbClr val="FF00FF"/>
                </a:solidFill>
                <a:effectLst>
                  <a:outerShdw blurRad="38100" dist="38100" dir="2700000" algn="tl">
                    <a:srgbClr val="C0C0C0"/>
                  </a:outerShdw>
                </a:effectLst>
                <a:latin typeface="微软雅黑 Light" panose="020B0502040204020203" pitchFamily="34" charset="-122"/>
                <a:ea typeface="微软雅黑 Light" panose="020B0502040204020203" pitchFamily="34" charset="-122"/>
              </a:rPr>
              <a:t>构造好的哈希函数</a:t>
            </a:r>
          </a:p>
          <a:p>
            <a:pPr marL="666750" indent="-666750">
              <a:defRPr/>
            </a:pPr>
            <a:r>
              <a:rPr lang="zh-CN" altLang="en-US" sz="2400" dirty="0">
                <a:solidFill>
                  <a:schemeClr val="tx1"/>
                </a:solidFill>
                <a:latin typeface="微软雅黑 Light" panose="020B0502040204020203" pitchFamily="34" charset="-122"/>
                <a:ea typeface="微软雅黑 Light" panose="020B0502040204020203" pitchFamily="34" charset="-122"/>
              </a:rPr>
              <a:t>（</a:t>
            </a:r>
            <a:r>
              <a:rPr lang="en-US" altLang="zh-CN" sz="2400" dirty="0">
                <a:solidFill>
                  <a:schemeClr val="tx1"/>
                </a:solidFill>
                <a:latin typeface="微软雅黑 Light" panose="020B0502040204020203" pitchFamily="34" charset="-122"/>
                <a:ea typeface="微软雅黑 Light" panose="020B0502040204020203" pitchFamily="34" charset="-122"/>
              </a:rPr>
              <a:t>a</a:t>
            </a:r>
            <a:r>
              <a:rPr lang="zh-CN" altLang="en-US" sz="2400" dirty="0">
                <a:solidFill>
                  <a:schemeClr val="tx1"/>
                </a:solidFill>
                <a:latin typeface="微软雅黑 Light" panose="020B0502040204020203" pitchFamily="34" charset="-122"/>
                <a:ea typeface="微软雅黑 Light" panose="020B0502040204020203" pitchFamily="34" charset="-122"/>
              </a:rPr>
              <a:t>）所选函数尽可能</a:t>
            </a:r>
            <a:r>
              <a:rPr lang="zh-CN" altLang="en-US" sz="2400" dirty="0">
                <a:latin typeface="微软雅黑 Light" panose="020B0502040204020203" pitchFamily="34" charset="-122"/>
                <a:ea typeface="微软雅黑 Light" panose="020B0502040204020203" pitchFamily="34" charset="-122"/>
              </a:rPr>
              <a:t>简单</a:t>
            </a:r>
            <a:r>
              <a:rPr lang="zh-CN" altLang="en-US" sz="2400" dirty="0">
                <a:solidFill>
                  <a:schemeClr val="tx1"/>
                </a:solidFill>
                <a:latin typeface="微软雅黑 Light" panose="020B0502040204020203" pitchFamily="34" charset="-122"/>
                <a:ea typeface="微软雅黑 Light" panose="020B0502040204020203" pitchFamily="34" charset="-122"/>
              </a:rPr>
              <a:t>，以便提高转换速度；</a:t>
            </a:r>
          </a:p>
          <a:p>
            <a:pPr marL="666750" indent="-666750">
              <a:defRPr/>
            </a:pPr>
            <a:r>
              <a:rPr lang="zh-CN" altLang="en-US" sz="2400" dirty="0">
                <a:solidFill>
                  <a:schemeClr val="tx1"/>
                </a:solidFill>
                <a:latin typeface="微软雅黑 Light" panose="020B0502040204020203" pitchFamily="34" charset="-122"/>
                <a:ea typeface="微软雅黑 Light" panose="020B0502040204020203" pitchFamily="34" charset="-122"/>
              </a:rPr>
              <a:t>（</a:t>
            </a:r>
            <a:r>
              <a:rPr lang="en-US" altLang="zh-CN" sz="2400" dirty="0">
                <a:solidFill>
                  <a:schemeClr val="tx1"/>
                </a:solidFill>
                <a:latin typeface="微软雅黑 Light" panose="020B0502040204020203" pitchFamily="34" charset="-122"/>
                <a:ea typeface="微软雅黑 Light" panose="020B0502040204020203" pitchFamily="34" charset="-122"/>
              </a:rPr>
              <a:t>b</a:t>
            </a:r>
            <a:r>
              <a:rPr lang="zh-CN" altLang="en-US" sz="2400" dirty="0">
                <a:solidFill>
                  <a:schemeClr val="tx1"/>
                </a:solidFill>
                <a:latin typeface="微软雅黑 Light" panose="020B0502040204020203" pitchFamily="34" charset="-122"/>
                <a:ea typeface="微软雅黑 Light" panose="020B0502040204020203" pitchFamily="34" charset="-122"/>
              </a:rPr>
              <a:t>）所选函数对关键码计算出的地址，应在哈希地址内集中并大致</a:t>
            </a:r>
            <a:r>
              <a:rPr lang="zh-CN" altLang="en-US" sz="2400" dirty="0">
                <a:latin typeface="微软雅黑 Light" panose="020B0502040204020203" pitchFamily="34" charset="-122"/>
                <a:ea typeface="微软雅黑 Light" panose="020B0502040204020203" pitchFamily="34" charset="-122"/>
              </a:rPr>
              <a:t>均匀</a:t>
            </a:r>
            <a:r>
              <a:rPr lang="zh-CN" altLang="en-US" sz="2400" dirty="0">
                <a:solidFill>
                  <a:schemeClr val="tx1"/>
                </a:solidFill>
                <a:latin typeface="微软雅黑 Light" panose="020B0502040204020203" pitchFamily="34" charset="-122"/>
                <a:ea typeface="微软雅黑 Light" panose="020B0502040204020203" pitchFamily="34" charset="-122"/>
              </a:rPr>
              <a:t>分布，以减少空间浪费。</a:t>
            </a:r>
          </a:p>
        </p:txBody>
      </p:sp>
      <p:sp>
        <p:nvSpPr>
          <p:cNvPr id="6" name="Rectangle 4"/>
          <p:cNvSpPr>
            <a:spLocks noChangeArrowheads="1"/>
          </p:cNvSpPr>
          <p:nvPr/>
        </p:nvSpPr>
        <p:spPr bwMode="auto">
          <a:xfrm>
            <a:off x="543307" y="4889500"/>
            <a:ext cx="8153400" cy="1348061"/>
          </a:xfrm>
          <a:prstGeom prst="rect">
            <a:avLst/>
          </a:prstGeom>
          <a:noFill/>
          <a:ln w="38100">
            <a:noFill/>
            <a:miter lim="800000"/>
            <a:headEnd/>
            <a:tailEnd/>
          </a:ln>
          <a:effectLst/>
        </p:spPr>
        <p:txBody>
          <a:bodyPr>
            <a:spAutoFit/>
          </a:bodyPr>
          <a:lstStyle/>
          <a:p>
            <a:pPr>
              <a:lnSpc>
                <a:spcPct val="140000"/>
              </a:lnSpc>
              <a:spcBef>
                <a:spcPct val="50000"/>
              </a:spcBef>
              <a:defRPr/>
            </a:pPr>
            <a:r>
              <a:rPr lang="en-US" altLang="zh-CN" sz="2400" dirty="0">
                <a:solidFill>
                  <a:srgbClr val="FF00FF"/>
                </a:solidFill>
                <a:effectLst>
                  <a:outerShdw blurRad="38100" dist="38100" dir="2700000" algn="tl">
                    <a:srgbClr val="C0C0C0"/>
                  </a:outerShdw>
                </a:effectLst>
                <a:latin typeface="微软雅黑 Light" panose="020B0502040204020203" pitchFamily="34" charset="-122"/>
                <a:ea typeface="微软雅黑 Light" panose="020B0502040204020203" pitchFamily="34" charset="-122"/>
              </a:rPr>
              <a:t>2</a:t>
            </a:r>
            <a:r>
              <a:rPr lang="zh-CN" altLang="en-US" sz="2400" dirty="0">
                <a:solidFill>
                  <a:srgbClr val="FF00FF"/>
                </a:solidFill>
                <a:effectLst>
                  <a:outerShdw blurRad="38100" dist="38100" dir="2700000" algn="tl">
                    <a:srgbClr val="C0C0C0"/>
                  </a:outerShdw>
                </a:effectLst>
                <a:latin typeface="微软雅黑 Light" panose="020B0502040204020203" pitchFamily="34" charset="-122"/>
                <a:ea typeface="微软雅黑 Light" panose="020B0502040204020203" pitchFamily="34" charset="-122"/>
              </a:rPr>
              <a:t>）制定一个好的解决冲突的方案</a:t>
            </a:r>
          </a:p>
          <a:p>
            <a:pPr algn="just" eaLnBrk="1" hangingPunct="1">
              <a:defRPr/>
            </a:pPr>
            <a:r>
              <a:rPr lang="zh-CN" altLang="en-US" sz="2400" dirty="0">
                <a:solidFill>
                  <a:schemeClr val="tx1"/>
                </a:solidFill>
                <a:latin typeface="微软雅黑 Light" panose="020B0502040204020203" pitchFamily="34" charset="-122"/>
                <a:ea typeface="微软雅黑 Light" panose="020B0502040204020203" pitchFamily="34" charset="-122"/>
              </a:rPr>
              <a:t>查找时，如果从哈希函数计算出的地址中查不到关键码，则应当依据解决冲突的规则，</a:t>
            </a:r>
            <a:r>
              <a:rPr lang="zh-CN" altLang="en-US" sz="2400" dirty="0">
                <a:latin typeface="微软雅黑 Light" panose="020B0502040204020203" pitchFamily="34" charset="-122"/>
                <a:ea typeface="微软雅黑 Light" panose="020B0502040204020203" pitchFamily="34" charset="-122"/>
              </a:rPr>
              <a:t>有规律地查询其它</a:t>
            </a:r>
            <a:r>
              <a:rPr lang="zh-CN" altLang="en-US" sz="2400" dirty="0">
                <a:solidFill>
                  <a:schemeClr val="tx1"/>
                </a:solidFill>
                <a:latin typeface="微软雅黑 Light" panose="020B0502040204020203" pitchFamily="34" charset="-122"/>
                <a:ea typeface="微软雅黑 Light" panose="020B0502040204020203" pitchFamily="34" charset="-122"/>
              </a:rPr>
              <a:t>相关单元。</a:t>
            </a:r>
          </a:p>
        </p:txBody>
      </p:sp>
      <p:sp>
        <p:nvSpPr>
          <p:cNvPr id="7" name="Rectangle 5"/>
          <p:cNvSpPr txBox="1">
            <a:spLocks noChangeArrowheads="1"/>
          </p:cNvSpPr>
          <p:nvPr/>
        </p:nvSpPr>
        <p:spPr>
          <a:xfrm>
            <a:off x="467107" y="1502918"/>
            <a:ext cx="8473693" cy="533400"/>
          </a:xfrm>
          <a:prstGeom prst="rect">
            <a:avLst/>
          </a:prstGeom>
        </p:spPr>
        <p:txBody>
          <a:bodyPr vert="horz" lIns="91440" tIns="45720" rIns="91440" bIns="45720" rtlCol="0" anchor="b" anchorCtr="0">
            <a:normAutofit/>
          </a:bodyPr>
          <a:lstStyle>
            <a:lvl1pPr algn="l" defTabSz="685800" rtl="0" eaLnBrk="1" latinLnBrk="0" hangingPunct="1">
              <a:spcBef>
                <a:spcPct val="0"/>
              </a:spcBef>
              <a:buNone/>
              <a:defRPr sz="3200" kern="1200">
                <a:solidFill>
                  <a:schemeClr val="bg2">
                    <a:lumMod val="25000"/>
                  </a:schemeClr>
                </a:solidFill>
                <a:latin typeface="+mj-lt"/>
                <a:ea typeface="+mj-ea"/>
                <a:cs typeface="+mj-cs"/>
              </a:defRPr>
            </a:lvl1pPr>
          </a:lstStyle>
          <a:p>
            <a:pPr>
              <a:defRPr/>
            </a:pPr>
            <a:r>
              <a:rPr lang="zh-CN" altLang="en-US" sz="2400" b="1" dirty="0">
                <a:solidFill>
                  <a:schemeClr val="tx1"/>
                </a:solidFill>
                <a:effectLst>
                  <a:outerShdw blurRad="38100" dist="38100" dir="2700000" algn="tl">
                    <a:srgbClr val="C0C0C0"/>
                  </a:outerShdw>
                </a:effectLst>
                <a:latin typeface="微软雅黑 Light" panose="020B0502040204020203" pitchFamily="34" charset="-122"/>
              </a:rPr>
              <a:t>在哈希查找方法中，</a:t>
            </a:r>
            <a:r>
              <a:rPr lang="zh-CN" altLang="en-US" sz="2400" b="1" dirty="0">
                <a:effectLst>
                  <a:outerShdw blurRad="38100" dist="38100" dir="2700000" algn="tl">
                    <a:srgbClr val="C0C0C0"/>
                  </a:outerShdw>
                </a:effectLst>
                <a:latin typeface="微软雅黑 Light" panose="020B0502040204020203" pitchFamily="34" charset="-122"/>
              </a:rPr>
              <a:t>冲突是不可能避免的</a:t>
            </a:r>
            <a:r>
              <a:rPr lang="zh-CN" altLang="en-US" sz="2400" b="1" dirty="0">
                <a:solidFill>
                  <a:schemeClr val="tx1"/>
                </a:solidFill>
                <a:effectLst>
                  <a:outerShdw blurRad="38100" dist="38100" dir="2700000" algn="tl">
                    <a:srgbClr val="C0C0C0"/>
                  </a:outerShdw>
                </a:effectLst>
                <a:latin typeface="微软雅黑 Light" panose="020B0502040204020203" pitchFamily="34" charset="-122"/>
              </a:rPr>
              <a:t>，只能尽可能减少。</a:t>
            </a:r>
          </a:p>
        </p:txBody>
      </p:sp>
    </p:spTree>
    <p:extLst>
      <p:ext uri="{BB962C8B-B14F-4D97-AF65-F5344CB8AC3E}">
        <p14:creationId xmlns:p14="http://schemas.microsoft.com/office/powerpoint/2010/main" val="11997310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439FBC-BCC6-2349-97DE-42122B35DFEA}"/>
              </a:ext>
            </a:extLst>
          </p:cNvPr>
          <p:cNvSpPr>
            <a:spLocks noGrp="1"/>
          </p:cNvSpPr>
          <p:nvPr>
            <p:ph type="title"/>
          </p:nvPr>
        </p:nvSpPr>
        <p:spPr/>
        <p:txBody>
          <a:bodyPr/>
          <a:lstStyle/>
          <a:p>
            <a:r>
              <a:rPr lang="en-US" altLang="zh-CN" b="1" dirty="0">
                <a:solidFill>
                  <a:srgbClr val="000000"/>
                </a:solidFill>
                <a:effectLst>
                  <a:outerShdw blurRad="38100" dist="38100" dir="2700000" algn="tl">
                    <a:srgbClr val="C0C0C0"/>
                  </a:outerShdw>
                </a:effectLst>
                <a:latin typeface="黑体" pitchFamily="2" charset="-122"/>
                <a:ea typeface="黑体" pitchFamily="2" charset="-122"/>
              </a:rPr>
              <a:t>1</a:t>
            </a:r>
            <a:r>
              <a:rPr lang="zh-CN" altLang="en-US" b="1" dirty="0">
                <a:solidFill>
                  <a:srgbClr val="000000"/>
                </a:solidFill>
                <a:effectLst>
                  <a:outerShdw blurRad="38100" dist="38100" dir="2700000" algn="tl">
                    <a:srgbClr val="C0C0C0"/>
                  </a:outerShdw>
                </a:effectLst>
                <a:latin typeface="黑体" pitchFamily="2" charset="-122"/>
                <a:ea typeface="黑体" pitchFamily="2" charset="-122"/>
              </a:rPr>
              <a:t>、直接定址法</a:t>
            </a:r>
            <a:endParaRPr kumimoji="1" lang="zh-CN" altLang="en-US" dirty="0"/>
          </a:p>
        </p:txBody>
      </p:sp>
      <p:sp>
        <p:nvSpPr>
          <p:cNvPr id="4" name="Rectangle 3">
            <a:extLst>
              <a:ext uri="{FF2B5EF4-FFF2-40B4-BE49-F238E27FC236}">
                <a16:creationId xmlns:a16="http://schemas.microsoft.com/office/drawing/2014/main" id="{E992B6B0-C163-0241-AF2E-E15512231D53}"/>
              </a:ext>
            </a:extLst>
          </p:cNvPr>
          <p:cNvSpPr>
            <a:spLocks noChangeArrowheads="1"/>
          </p:cNvSpPr>
          <p:nvPr/>
        </p:nvSpPr>
        <p:spPr bwMode="auto">
          <a:xfrm>
            <a:off x="963282" y="1315530"/>
            <a:ext cx="72390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marL="857250" indent="-8572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857250" marR="0" lvl="0" indent="-857250" algn="just"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Hash(key) = </a:t>
            </a:r>
            <a:r>
              <a:rPr kumimoji="1" lang="en-US" altLang="zh-CN" sz="2800" b="1" i="0" u="none" strike="noStrike" kern="1200" cap="none" spc="0" normalizeH="0" baseline="0" noProof="0" dirty="0" err="1">
                <a:ln>
                  <a:noFill/>
                </a:ln>
                <a:solidFill>
                  <a:srgbClr val="FF0000"/>
                </a:solidFill>
                <a:effectLst/>
                <a:uLnTx/>
                <a:uFillTx/>
                <a:latin typeface="Times New Roman" panose="02020603050405020304" pitchFamily="18" charset="0"/>
                <a:ea typeface="微软雅黑 Light" panose="020B0502040204020203" pitchFamily="34" charset="-122"/>
                <a:cs typeface="+mn-cs"/>
              </a:rPr>
              <a:t>a·key</a:t>
            </a:r>
            <a:r>
              <a:rPr kumimoji="1"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 + b</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b</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为常数</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a:t>
            </a:r>
          </a:p>
          <a:p>
            <a:pPr marL="857250" marR="0" lvl="0" indent="-857250" algn="l"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优点：</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以关键码</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key</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的某个线性函数值为哈希地址，不会产生冲突</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a:t>
            </a:r>
          </a:p>
          <a:p>
            <a:pPr marL="857250" marR="0" lvl="0" indent="-857250" algn="l"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缺点：</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要占用连续地址空间，空间效率低。 </a:t>
            </a:r>
          </a:p>
        </p:txBody>
      </p:sp>
      <p:sp>
        <p:nvSpPr>
          <p:cNvPr id="5" name="Rectangle 4">
            <a:extLst>
              <a:ext uri="{FF2B5EF4-FFF2-40B4-BE49-F238E27FC236}">
                <a16:creationId xmlns:a16="http://schemas.microsoft.com/office/drawing/2014/main" id="{AEC07A8F-6054-4243-ACC9-FF294489F255}"/>
              </a:ext>
            </a:extLst>
          </p:cNvPr>
          <p:cNvSpPr>
            <a:spLocks noChangeArrowheads="1"/>
          </p:cNvSpPr>
          <p:nvPr/>
        </p:nvSpPr>
        <p:spPr bwMode="auto">
          <a:xfrm>
            <a:off x="887082" y="299193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4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例：</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关键码集合为</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{100</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300</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500</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700</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800</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900}</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     选取哈希函数为</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Hash(key)=key/100</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     则存储结构（哈希表）如下：</a:t>
            </a:r>
          </a:p>
        </p:txBody>
      </p:sp>
      <p:grpSp>
        <p:nvGrpSpPr>
          <p:cNvPr id="6" name="Group 5">
            <a:extLst>
              <a:ext uri="{FF2B5EF4-FFF2-40B4-BE49-F238E27FC236}">
                <a16:creationId xmlns:a16="http://schemas.microsoft.com/office/drawing/2014/main" id="{0D31CB04-B628-634C-87D7-7EAB800BF01A}"/>
              </a:ext>
            </a:extLst>
          </p:cNvPr>
          <p:cNvGrpSpPr>
            <a:grpSpLocks/>
          </p:cNvGrpSpPr>
          <p:nvPr/>
        </p:nvGrpSpPr>
        <p:grpSpPr bwMode="auto">
          <a:xfrm>
            <a:off x="1153782" y="4775546"/>
            <a:ext cx="6248400" cy="1057275"/>
            <a:chOff x="960" y="3024"/>
            <a:chExt cx="3936" cy="666"/>
          </a:xfrm>
        </p:grpSpPr>
        <p:sp>
          <p:nvSpPr>
            <p:cNvPr id="7" name="Rectangle 6">
              <a:extLst>
                <a:ext uri="{FF2B5EF4-FFF2-40B4-BE49-F238E27FC236}">
                  <a16:creationId xmlns:a16="http://schemas.microsoft.com/office/drawing/2014/main" id="{DA524976-9422-9644-8A07-E506F5FC94E0}"/>
                </a:ext>
              </a:extLst>
            </p:cNvPr>
            <p:cNvSpPr>
              <a:spLocks noChangeArrowheads="1"/>
            </p:cNvSpPr>
            <p:nvPr/>
          </p:nvSpPr>
          <p:spPr bwMode="auto">
            <a:xfrm>
              <a:off x="1046" y="3024"/>
              <a:ext cx="38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0      1      2      3      4      5      6      7      8      9</a:t>
              </a:r>
            </a:p>
          </p:txBody>
        </p:sp>
        <p:sp>
          <p:nvSpPr>
            <p:cNvPr id="8" name="Rectangle 7">
              <a:extLst>
                <a:ext uri="{FF2B5EF4-FFF2-40B4-BE49-F238E27FC236}">
                  <a16:creationId xmlns:a16="http://schemas.microsoft.com/office/drawing/2014/main" id="{E8F42000-FF90-1A40-BC3B-27C4E45973C7}"/>
                </a:ext>
              </a:extLst>
            </p:cNvPr>
            <p:cNvSpPr>
              <a:spLocks noChangeArrowheads="1"/>
            </p:cNvSpPr>
            <p:nvPr/>
          </p:nvSpPr>
          <p:spPr bwMode="auto">
            <a:xfrm>
              <a:off x="4416" y="3370"/>
              <a:ext cx="38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kern="1200" cap="none" spc="0" normalizeH="0" baseline="0" noProof="0" dirty="0">
                  <a:ln>
                    <a:noFill/>
                  </a:ln>
                  <a:solidFill>
                    <a:srgbClr val="990000"/>
                  </a:solidFill>
                  <a:effectLst/>
                  <a:uLnTx/>
                  <a:uFillTx/>
                  <a:latin typeface="Times New Roman" panose="02020603050405020304" pitchFamily="18" charset="0"/>
                  <a:ea typeface="微软雅黑 Light" panose="020B0502040204020203" pitchFamily="34" charset="-122"/>
                  <a:cs typeface="+mn-cs"/>
                </a:rPr>
                <a:t>900</a:t>
              </a:r>
            </a:p>
          </p:txBody>
        </p:sp>
        <p:sp>
          <p:nvSpPr>
            <p:cNvPr id="9" name="Rectangle 8">
              <a:extLst>
                <a:ext uri="{FF2B5EF4-FFF2-40B4-BE49-F238E27FC236}">
                  <a16:creationId xmlns:a16="http://schemas.microsoft.com/office/drawing/2014/main" id="{37CEDEB9-FA15-9048-BCEF-C1BAF7509A01}"/>
                </a:ext>
              </a:extLst>
            </p:cNvPr>
            <p:cNvSpPr>
              <a:spLocks noChangeArrowheads="1"/>
            </p:cNvSpPr>
            <p:nvPr/>
          </p:nvSpPr>
          <p:spPr bwMode="auto">
            <a:xfrm>
              <a:off x="4032" y="3370"/>
              <a:ext cx="38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kern="1200" cap="none" spc="0" normalizeH="0" baseline="0" noProof="0" dirty="0">
                  <a:ln>
                    <a:noFill/>
                  </a:ln>
                  <a:solidFill>
                    <a:srgbClr val="990000"/>
                  </a:solidFill>
                  <a:effectLst/>
                  <a:uLnTx/>
                  <a:uFillTx/>
                  <a:latin typeface="Times New Roman" panose="02020603050405020304" pitchFamily="18" charset="0"/>
                  <a:ea typeface="微软雅黑 Light" panose="020B0502040204020203" pitchFamily="34" charset="-122"/>
                  <a:cs typeface="+mn-cs"/>
                </a:rPr>
                <a:t>800</a:t>
              </a:r>
            </a:p>
          </p:txBody>
        </p:sp>
        <p:sp>
          <p:nvSpPr>
            <p:cNvPr id="10" name="Rectangle 9">
              <a:extLst>
                <a:ext uri="{FF2B5EF4-FFF2-40B4-BE49-F238E27FC236}">
                  <a16:creationId xmlns:a16="http://schemas.microsoft.com/office/drawing/2014/main" id="{FA09AA3D-FE43-6D41-B628-874FC017DDBB}"/>
                </a:ext>
              </a:extLst>
            </p:cNvPr>
            <p:cNvSpPr>
              <a:spLocks noChangeArrowheads="1"/>
            </p:cNvSpPr>
            <p:nvPr/>
          </p:nvSpPr>
          <p:spPr bwMode="auto">
            <a:xfrm>
              <a:off x="3648" y="3370"/>
              <a:ext cx="38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kern="1200" cap="none" spc="0" normalizeH="0" baseline="0" noProof="0" dirty="0">
                  <a:ln>
                    <a:noFill/>
                  </a:ln>
                  <a:solidFill>
                    <a:srgbClr val="990000"/>
                  </a:solidFill>
                  <a:effectLst/>
                  <a:uLnTx/>
                  <a:uFillTx/>
                  <a:latin typeface="Times New Roman" panose="02020603050405020304" pitchFamily="18" charset="0"/>
                  <a:ea typeface="微软雅黑 Light" panose="020B0502040204020203" pitchFamily="34" charset="-122"/>
                  <a:cs typeface="+mn-cs"/>
                </a:rPr>
                <a:t>700</a:t>
              </a:r>
            </a:p>
          </p:txBody>
        </p:sp>
        <p:sp>
          <p:nvSpPr>
            <p:cNvPr id="11" name="Rectangle 10">
              <a:extLst>
                <a:ext uri="{FF2B5EF4-FFF2-40B4-BE49-F238E27FC236}">
                  <a16:creationId xmlns:a16="http://schemas.microsoft.com/office/drawing/2014/main" id="{96AB1D0D-A511-8D42-93F7-4157854F1DED}"/>
                </a:ext>
              </a:extLst>
            </p:cNvPr>
            <p:cNvSpPr>
              <a:spLocks noChangeArrowheads="1"/>
            </p:cNvSpPr>
            <p:nvPr/>
          </p:nvSpPr>
          <p:spPr bwMode="auto">
            <a:xfrm>
              <a:off x="3264" y="3370"/>
              <a:ext cx="38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1" lang="zh-CN"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12" name="Rectangle 11">
              <a:extLst>
                <a:ext uri="{FF2B5EF4-FFF2-40B4-BE49-F238E27FC236}">
                  <a16:creationId xmlns:a16="http://schemas.microsoft.com/office/drawing/2014/main" id="{2907015F-718B-AD48-B456-F6928BCD661A}"/>
                </a:ext>
              </a:extLst>
            </p:cNvPr>
            <p:cNvSpPr>
              <a:spLocks noChangeArrowheads="1"/>
            </p:cNvSpPr>
            <p:nvPr/>
          </p:nvSpPr>
          <p:spPr bwMode="auto">
            <a:xfrm>
              <a:off x="2880" y="3370"/>
              <a:ext cx="38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kern="1200" cap="none" spc="0" normalizeH="0" baseline="0" noProof="0" dirty="0">
                  <a:ln>
                    <a:noFill/>
                  </a:ln>
                  <a:solidFill>
                    <a:srgbClr val="990000"/>
                  </a:solidFill>
                  <a:effectLst/>
                  <a:uLnTx/>
                  <a:uFillTx/>
                  <a:latin typeface="Times New Roman" panose="02020603050405020304" pitchFamily="18" charset="0"/>
                  <a:ea typeface="微软雅黑 Light" panose="020B0502040204020203" pitchFamily="34" charset="-122"/>
                  <a:cs typeface="+mn-cs"/>
                </a:rPr>
                <a:t>500</a:t>
              </a:r>
            </a:p>
          </p:txBody>
        </p:sp>
        <p:sp>
          <p:nvSpPr>
            <p:cNvPr id="13" name="Rectangle 12">
              <a:extLst>
                <a:ext uri="{FF2B5EF4-FFF2-40B4-BE49-F238E27FC236}">
                  <a16:creationId xmlns:a16="http://schemas.microsoft.com/office/drawing/2014/main" id="{72FEA263-D4B0-8F4F-9985-A93A0CCA89CC}"/>
                </a:ext>
              </a:extLst>
            </p:cNvPr>
            <p:cNvSpPr>
              <a:spLocks noChangeArrowheads="1"/>
            </p:cNvSpPr>
            <p:nvPr/>
          </p:nvSpPr>
          <p:spPr bwMode="auto">
            <a:xfrm>
              <a:off x="2496" y="3370"/>
              <a:ext cx="38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1" lang="zh-CN"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14" name="Rectangle 13">
              <a:extLst>
                <a:ext uri="{FF2B5EF4-FFF2-40B4-BE49-F238E27FC236}">
                  <a16:creationId xmlns:a16="http://schemas.microsoft.com/office/drawing/2014/main" id="{99B44C95-1B2C-3A4E-9B19-8DEA7F009CDA}"/>
                </a:ext>
              </a:extLst>
            </p:cNvPr>
            <p:cNvSpPr>
              <a:spLocks noChangeArrowheads="1"/>
            </p:cNvSpPr>
            <p:nvPr/>
          </p:nvSpPr>
          <p:spPr bwMode="auto">
            <a:xfrm>
              <a:off x="2112" y="3370"/>
              <a:ext cx="38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kern="1200" cap="none" spc="0" normalizeH="0" baseline="0" noProof="0" dirty="0">
                  <a:ln>
                    <a:noFill/>
                  </a:ln>
                  <a:solidFill>
                    <a:srgbClr val="990000"/>
                  </a:solidFill>
                  <a:effectLst/>
                  <a:uLnTx/>
                  <a:uFillTx/>
                  <a:latin typeface="Times New Roman" panose="02020603050405020304" pitchFamily="18" charset="0"/>
                  <a:ea typeface="微软雅黑 Light" panose="020B0502040204020203" pitchFamily="34" charset="-122"/>
                  <a:cs typeface="+mn-cs"/>
                </a:rPr>
                <a:t>300</a:t>
              </a:r>
            </a:p>
          </p:txBody>
        </p:sp>
        <p:sp>
          <p:nvSpPr>
            <p:cNvPr id="15" name="Rectangle 14">
              <a:extLst>
                <a:ext uri="{FF2B5EF4-FFF2-40B4-BE49-F238E27FC236}">
                  <a16:creationId xmlns:a16="http://schemas.microsoft.com/office/drawing/2014/main" id="{5F3A7074-0AD3-0B4E-B750-744650A97C7F}"/>
                </a:ext>
              </a:extLst>
            </p:cNvPr>
            <p:cNvSpPr>
              <a:spLocks noChangeArrowheads="1"/>
            </p:cNvSpPr>
            <p:nvPr/>
          </p:nvSpPr>
          <p:spPr bwMode="auto">
            <a:xfrm>
              <a:off x="1728" y="3370"/>
              <a:ext cx="38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1" lang="zh-CN"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16" name="Rectangle 15">
              <a:extLst>
                <a:ext uri="{FF2B5EF4-FFF2-40B4-BE49-F238E27FC236}">
                  <a16:creationId xmlns:a16="http://schemas.microsoft.com/office/drawing/2014/main" id="{26B43F25-D4BB-3646-A41D-495F3F30EE7C}"/>
                </a:ext>
              </a:extLst>
            </p:cNvPr>
            <p:cNvSpPr>
              <a:spLocks noChangeArrowheads="1"/>
            </p:cNvSpPr>
            <p:nvPr/>
          </p:nvSpPr>
          <p:spPr bwMode="auto">
            <a:xfrm>
              <a:off x="1344" y="3370"/>
              <a:ext cx="38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kern="1200" cap="none" spc="0" normalizeH="0" baseline="0" noProof="0" dirty="0">
                  <a:ln>
                    <a:noFill/>
                  </a:ln>
                  <a:solidFill>
                    <a:srgbClr val="990000"/>
                  </a:solidFill>
                  <a:effectLst/>
                  <a:uLnTx/>
                  <a:uFillTx/>
                  <a:latin typeface="Times New Roman" panose="02020603050405020304" pitchFamily="18" charset="0"/>
                  <a:ea typeface="微软雅黑 Light" panose="020B0502040204020203" pitchFamily="34" charset="-122"/>
                  <a:cs typeface="+mn-cs"/>
                </a:rPr>
                <a:t>100</a:t>
              </a:r>
            </a:p>
          </p:txBody>
        </p:sp>
        <p:sp>
          <p:nvSpPr>
            <p:cNvPr id="17" name="Rectangle 16">
              <a:extLst>
                <a:ext uri="{FF2B5EF4-FFF2-40B4-BE49-F238E27FC236}">
                  <a16:creationId xmlns:a16="http://schemas.microsoft.com/office/drawing/2014/main" id="{A09BEEAD-AD9A-9243-823B-3D25A90FE515}"/>
                </a:ext>
              </a:extLst>
            </p:cNvPr>
            <p:cNvSpPr>
              <a:spLocks noChangeArrowheads="1"/>
            </p:cNvSpPr>
            <p:nvPr/>
          </p:nvSpPr>
          <p:spPr bwMode="auto">
            <a:xfrm>
              <a:off x="960" y="3370"/>
              <a:ext cx="38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1" lang="zh-CN"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18" name="Line 17">
              <a:extLst>
                <a:ext uri="{FF2B5EF4-FFF2-40B4-BE49-F238E27FC236}">
                  <a16:creationId xmlns:a16="http://schemas.microsoft.com/office/drawing/2014/main" id="{3943FC3C-D4A1-CB42-B81D-9C3CBCB07D57}"/>
                </a:ext>
              </a:extLst>
            </p:cNvPr>
            <p:cNvSpPr>
              <a:spLocks noChangeShapeType="1"/>
            </p:cNvSpPr>
            <p:nvPr/>
          </p:nvSpPr>
          <p:spPr bwMode="auto">
            <a:xfrm>
              <a:off x="960" y="3370"/>
              <a:ext cx="3840" cy="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9" name="Line 18">
              <a:extLst>
                <a:ext uri="{FF2B5EF4-FFF2-40B4-BE49-F238E27FC236}">
                  <a16:creationId xmlns:a16="http://schemas.microsoft.com/office/drawing/2014/main" id="{E9FC59B3-8022-934E-98DE-3B7EDBD9DD39}"/>
                </a:ext>
              </a:extLst>
            </p:cNvPr>
            <p:cNvSpPr>
              <a:spLocks noChangeShapeType="1"/>
            </p:cNvSpPr>
            <p:nvPr/>
          </p:nvSpPr>
          <p:spPr bwMode="auto">
            <a:xfrm>
              <a:off x="960" y="3690"/>
              <a:ext cx="3840" cy="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20" name="Line 19">
              <a:extLst>
                <a:ext uri="{FF2B5EF4-FFF2-40B4-BE49-F238E27FC236}">
                  <a16:creationId xmlns:a16="http://schemas.microsoft.com/office/drawing/2014/main" id="{91871134-AC7E-9744-B7C1-8D5EDF039094}"/>
                </a:ext>
              </a:extLst>
            </p:cNvPr>
            <p:cNvSpPr>
              <a:spLocks noChangeShapeType="1"/>
            </p:cNvSpPr>
            <p:nvPr/>
          </p:nvSpPr>
          <p:spPr bwMode="auto">
            <a:xfrm>
              <a:off x="960" y="3370"/>
              <a:ext cx="0" cy="32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21" name="Line 20">
              <a:extLst>
                <a:ext uri="{FF2B5EF4-FFF2-40B4-BE49-F238E27FC236}">
                  <a16:creationId xmlns:a16="http://schemas.microsoft.com/office/drawing/2014/main" id="{8E7AE5A0-B34D-D049-94B8-02C6DC7C3F5A}"/>
                </a:ext>
              </a:extLst>
            </p:cNvPr>
            <p:cNvSpPr>
              <a:spLocks noChangeShapeType="1"/>
            </p:cNvSpPr>
            <p:nvPr/>
          </p:nvSpPr>
          <p:spPr bwMode="auto">
            <a:xfrm>
              <a:off x="1344" y="3370"/>
              <a:ext cx="0" cy="320"/>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22" name="Line 21">
              <a:extLst>
                <a:ext uri="{FF2B5EF4-FFF2-40B4-BE49-F238E27FC236}">
                  <a16:creationId xmlns:a16="http://schemas.microsoft.com/office/drawing/2014/main" id="{E9DD3A42-AFE0-404F-B67E-248E3D3B3D1C}"/>
                </a:ext>
              </a:extLst>
            </p:cNvPr>
            <p:cNvSpPr>
              <a:spLocks noChangeShapeType="1"/>
            </p:cNvSpPr>
            <p:nvPr/>
          </p:nvSpPr>
          <p:spPr bwMode="auto">
            <a:xfrm>
              <a:off x="1728" y="3370"/>
              <a:ext cx="0" cy="320"/>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23" name="Line 22">
              <a:extLst>
                <a:ext uri="{FF2B5EF4-FFF2-40B4-BE49-F238E27FC236}">
                  <a16:creationId xmlns:a16="http://schemas.microsoft.com/office/drawing/2014/main" id="{3276E40F-9B77-1F40-BF8A-BAAC25B98CBA}"/>
                </a:ext>
              </a:extLst>
            </p:cNvPr>
            <p:cNvSpPr>
              <a:spLocks noChangeShapeType="1"/>
            </p:cNvSpPr>
            <p:nvPr/>
          </p:nvSpPr>
          <p:spPr bwMode="auto">
            <a:xfrm>
              <a:off x="2112" y="3370"/>
              <a:ext cx="0" cy="320"/>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24" name="Line 23">
              <a:extLst>
                <a:ext uri="{FF2B5EF4-FFF2-40B4-BE49-F238E27FC236}">
                  <a16:creationId xmlns:a16="http://schemas.microsoft.com/office/drawing/2014/main" id="{58BC539C-CE63-8247-AD2B-922AB5A694BA}"/>
                </a:ext>
              </a:extLst>
            </p:cNvPr>
            <p:cNvSpPr>
              <a:spLocks noChangeShapeType="1"/>
            </p:cNvSpPr>
            <p:nvPr/>
          </p:nvSpPr>
          <p:spPr bwMode="auto">
            <a:xfrm>
              <a:off x="2496" y="3370"/>
              <a:ext cx="0" cy="320"/>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25" name="Line 24">
              <a:extLst>
                <a:ext uri="{FF2B5EF4-FFF2-40B4-BE49-F238E27FC236}">
                  <a16:creationId xmlns:a16="http://schemas.microsoft.com/office/drawing/2014/main" id="{AFEBC220-C0B2-B048-8679-259C500B7364}"/>
                </a:ext>
              </a:extLst>
            </p:cNvPr>
            <p:cNvSpPr>
              <a:spLocks noChangeShapeType="1"/>
            </p:cNvSpPr>
            <p:nvPr/>
          </p:nvSpPr>
          <p:spPr bwMode="auto">
            <a:xfrm>
              <a:off x="2880" y="3370"/>
              <a:ext cx="0" cy="320"/>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26" name="Line 25">
              <a:extLst>
                <a:ext uri="{FF2B5EF4-FFF2-40B4-BE49-F238E27FC236}">
                  <a16:creationId xmlns:a16="http://schemas.microsoft.com/office/drawing/2014/main" id="{7145C296-29EA-344A-9D7C-5B33E0E86BAB}"/>
                </a:ext>
              </a:extLst>
            </p:cNvPr>
            <p:cNvSpPr>
              <a:spLocks noChangeShapeType="1"/>
            </p:cNvSpPr>
            <p:nvPr/>
          </p:nvSpPr>
          <p:spPr bwMode="auto">
            <a:xfrm>
              <a:off x="3264" y="3370"/>
              <a:ext cx="0" cy="320"/>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27" name="Line 26">
              <a:extLst>
                <a:ext uri="{FF2B5EF4-FFF2-40B4-BE49-F238E27FC236}">
                  <a16:creationId xmlns:a16="http://schemas.microsoft.com/office/drawing/2014/main" id="{3D55B0F3-4717-F44F-9B71-2F17FEDF8CA5}"/>
                </a:ext>
              </a:extLst>
            </p:cNvPr>
            <p:cNvSpPr>
              <a:spLocks noChangeShapeType="1"/>
            </p:cNvSpPr>
            <p:nvPr/>
          </p:nvSpPr>
          <p:spPr bwMode="auto">
            <a:xfrm>
              <a:off x="3648" y="3370"/>
              <a:ext cx="0" cy="320"/>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28" name="Line 27">
              <a:extLst>
                <a:ext uri="{FF2B5EF4-FFF2-40B4-BE49-F238E27FC236}">
                  <a16:creationId xmlns:a16="http://schemas.microsoft.com/office/drawing/2014/main" id="{79579C1A-5679-5946-BC20-EFBA832E5D22}"/>
                </a:ext>
              </a:extLst>
            </p:cNvPr>
            <p:cNvSpPr>
              <a:spLocks noChangeShapeType="1"/>
            </p:cNvSpPr>
            <p:nvPr/>
          </p:nvSpPr>
          <p:spPr bwMode="auto">
            <a:xfrm>
              <a:off x="4032" y="3370"/>
              <a:ext cx="0" cy="320"/>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29" name="Line 28">
              <a:extLst>
                <a:ext uri="{FF2B5EF4-FFF2-40B4-BE49-F238E27FC236}">
                  <a16:creationId xmlns:a16="http://schemas.microsoft.com/office/drawing/2014/main" id="{A4D2294D-C22D-8D4A-855A-4DF691C4A321}"/>
                </a:ext>
              </a:extLst>
            </p:cNvPr>
            <p:cNvSpPr>
              <a:spLocks noChangeShapeType="1"/>
            </p:cNvSpPr>
            <p:nvPr/>
          </p:nvSpPr>
          <p:spPr bwMode="auto">
            <a:xfrm>
              <a:off x="4416" y="3370"/>
              <a:ext cx="0" cy="320"/>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30" name="Line 29">
              <a:extLst>
                <a:ext uri="{FF2B5EF4-FFF2-40B4-BE49-F238E27FC236}">
                  <a16:creationId xmlns:a16="http://schemas.microsoft.com/office/drawing/2014/main" id="{E2B854FF-B3EA-5244-94A6-3EEA9702CCC2}"/>
                </a:ext>
              </a:extLst>
            </p:cNvPr>
            <p:cNvSpPr>
              <a:spLocks noChangeShapeType="1"/>
            </p:cNvSpPr>
            <p:nvPr/>
          </p:nvSpPr>
          <p:spPr bwMode="auto">
            <a:xfrm>
              <a:off x="4800" y="3370"/>
              <a:ext cx="0" cy="32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grpSp>
    </p:spTree>
    <p:extLst>
      <p:ext uri="{BB962C8B-B14F-4D97-AF65-F5344CB8AC3E}">
        <p14:creationId xmlns:p14="http://schemas.microsoft.com/office/powerpoint/2010/main" val="41931275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9A848-C4FF-A441-B3F2-30CDEE788F88}"/>
              </a:ext>
            </a:extLst>
          </p:cNvPr>
          <p:cNvSpPr>
            <a:spLocks noGrp="1"/>
          </p:cNvSpPr>
          <p:nvPr>
            <p:ph type="title"/>
          </p:nvPr>
        </p:nvSpPr>
        <p:spPr/>
        <p:txBody>
          <a:bodyPr/>
          <a:lstStyle/>
          <a:p>
            <a:r>
              <a:rPr lang="en-US" altLang="zh-CN" b="1" dirty="0">
                <a:solidFill>
                  <a:srgbClr val="000000"/>
                </a:solidFill>
                <a:effectLst>
                  <a:outerShdw blurRad="38100" dist="38100" dir="2700000" algn="tl">
                    <a:srgbClr val="C0C0C0"/>
                  </a:outerShdw>
                </a:effectLst>
                <a:latin typeface="黑体" pitchFamily="2" charset="-122"/>
                <a:ea typeface="黑体" pitchFamily="2" charset="-122"/>
              </a:rPr>
              <a:t>2</a:t>
            </a:r>
            <a:r>
              <a:rPr lang="zh-CN" altLang="en-US" b="1" dirty="0">
                <a:solidFill>
                  <a:srgbClr val="000000"/>
                </a:solidFill>
                <a:effectLst>
                  <a:outerShdw blurRad="38100" dist="38100" dir="2700000" algn="tl">
                    <a:srgbClr val="C0C0C0"/>
                  </a:outerShdw>
                </a:effectLst>
                <a:latin typeface="黑体" pitchFamily="2" charset="-122"/>
                <a:ea typeface="黑体" pitchFamily="2" charset="-122"/>
              </a:rPr>
              <a:t>、除留余数法</a:t>
            </a:r>
            <a:endParaRPr kumimoji="1" lang="zh-CN" altLang="en-US" dirty="0"/>
          </a:p>
        </p:txBody>
      </p:sp>
      <p:sp>
        <p:nvSpPr>
          <p:cNvPr id="4" name="Rectangle 3">
            <a:extLst>
              <a:ext uri="{FF2B5EF4-FFF2-40B4-BE49-F238E27FC236}">
                <a16:creationId xmlns:a16="http://schemas.microsoft.com/office/drawing/2014/main" id="{E35A0B11-9BF7-7F46-8DF6-BCE1F8C6727C}"/>
              </a:ext>
            </a:extLst>
          </p:cNvPr>
          <p:cNvSpPr>
            <a:spLocks noChangeArrowheads="1"/>
          </p:cNvSpPr>
          <p:nvPr/>
        </p:nvSpPr>
        <p:spPr bwMode="auto">
          <a:xfrm>
            <a:off x="453546" y="1444752"/>
            <a:ext cx="8207375" cy="207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Hash(key)=key  mod  p</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    (p</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是一个整数</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1" lang="zh-CN" altLang="en-US" sz="24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特点：</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以关键码除以</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p</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的余数作为哈希地址。</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关键：</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如何选取合适的</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p</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技巧：</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若设计的哈希表长为</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m</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，则一般取</a:t>
            </a:r>
            <a:r>
              <a:rPr kumimoji="1" lang="en-US" altLang="zh-CN" sz="2400" b="1" i="0" u="none" strike="noStrike" kern="1200" cap="none" spc="0" normalizeH="0" baseline="0" noProof="0" dirty="0" err="1">
                <a:ln>
                  <a:noFill/>
                </a:ln>
                <a:solidFill>
                  <a:srgbClr val="FF0000"/>
                </a:solidFill>
                <a:effectLst/>
                <a:uLnTx/>
                <a:uFillTx/>
                <a:latin typeface="Times New Roman" panose="02020603050405020304" pitchFamily="18" charset="0"/>
                <a:ea typeface="微软雅黑 Light" panose="020B0502040204020203" pitchFamily="34" charset="-122"/>
                <a:cs typeface="+mn-cs"/>
              </a:rPr>
              <a:t>p≤m</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且为</a:t>
            </a:r>
            <a:r>
              <a:rPr kumimoji="1" lang="zh-CN" altLang="en-US" sz="24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质数</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（也可以是合数，但不能包含小于</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20</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的质因子）。</a:t>
            </a:r>
          </a:p>
        </p:txBody>
      </p:sp>
      <p:sp>
        <p:nvSpPr>
          <p:cNvPr id="5" name="Text Box 4">
            <a:extLst>
              <a:ext uri="{FF2B5EF4-FFF2-40B4-BE49-F238E27FC236}">
                <a16:creationId xmlns:a16="http://schemas.microsoft.com/office/drawing/2014/main" id="{8B1FBBF0-3CBF-F347-A297-21BB72DDC53E}"/>
              </a:ext>
            </a:extLst>
          </p:cNvPr>
          <p:cNvSpPr txBox="1">
            <a:spLocks noChangeArrowheads="1"/>
          </p:cNvSpPr>
          <p:nvPr/>
        </p:nvSpPr>
        <p:spPr bwMode="auto">
          <a:xfrm>
            <a:off x="390907" y="3875782"/>
            <a:ext cx="8207375" cy="193833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rPr>
              <a:t>为什么要对 </a:t>
            </a:r>
            <a:r>
              <a:rPr kumimoji="1" lang="en-US" altLang="zh-CN"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rPr>
              <a:t>p </a:t>
            </a:r>
            <a:r>
              <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rPr>
              <a:t>加限制？</a:t>
            </a:r>
            <a:endParaRPr kumimoji="1" lang="en-US" altLang="zh-CN"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rPr>
              <a:t>例如：</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给定一组关键字为</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:12, 39, 18, 24, 33, 21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，若取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p=9,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则他们对应的哈希函数值将为：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3, 3, 0, 6, 6, 3</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可见，若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p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中含质因子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3</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则所有含质因子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3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的关键字均映射到“</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3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的倍数”的地址上，从而增加了“冲突”的可能。</a:t>
            </a:r>
          </a:p>
        </p:txBody>
      </p:sp>
    </p:spTree>
    <p:extLst>
      <p:ext uri="{BB962C8B-B14F-4D97-AF65-F5344CB8AC3E}">
        <p14:creationId xmlns:p14="http://schemas.microsoft.com/office/powerpoint/2010/main" val="94980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par>
                          <p:cTn id="13" fill="hold">
                            <p:stCondLst>
                              <p:cond delay="0"/>
                            </p:stCondLst>
                            <p:childTnLst>
                              <p:par>
                                <p:cTn id="14" presetID="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0-#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15324-A865-3140-BCFB-E391738AED08}"/>
              </a:ext>
            </a:extLst>
          </p:cNvPr>
          <p:cNvSpPr>
            <a:spLocks noGrp="1"/>
          </p:cNvSpPr>
          <p:nvPr>
            <p:ph type="title"/>
          </p:nvPr>
        </p:nvSpPr>
        <p:spPr/>
        <p:txBody>
          <a:bodyPr/>
          <a:lstStyle/>
          <a:p>
            <a:r>
              <a:rPr lang="en-US" altLang="zh-CN" b="1" dirty="0">
                <a:solidFill>
                  <a:srgbClr val="000000"/>
                </a:solidFill>
                <a:effectLst>
                  <a:outerShdw blurRad="38100" dist="38100" dir="2700000" algn="tl">
                    <a:srgbClr val="C0C0C0"/>
                  </a:outerShdw>
                </a:effectLst>
                <a:latin typeface="黑体" pitchFamily="2" charset="-122"/>
                <a:ea typeface="黑体" pitchFamily="2" charset="-122"/>
              </a:rPr>
              <a:t>3</a:t>
            </a:r>
            <a:r>
              <a:rPr lang="zh-CN" altLang="en-US" b="1" dirty="0">
                <a:solidFill>
                  <a:srgbClr val="000000"/>
                </a:solidFill>
                <a:effectLst>
                  <a:outerShdw blurRad="38100" dist="38100" dir="2700000" algn="tl">
                    <a:srgbClr val="C0C0C0"/>
                  </a:outerShdw>
                </a:effectLst>
                <a:latin typeface="黑体" pitchFamily="2" charset="-122"/>
                <a:ea typeface="黑体" pitchFamily="2" charset="-122"/>
              </a:rPr>
              <a:t>、数字分析法</a:t>
            </a:r>
            <a:endParaRPr kumimoji="1" lang="zh-CN" altLang="en-US" dirty="0"/>
          </a:p>
        </p:txBody>
      </p:sp>
      <p:sp>
        <p:nvSpPr>
          <p:cNvPr id="4" name="Rectangle 3">
            <a:extLst>
              <a:ext uri="{FF2B5EF4-FFF2-40B4-BE49-F238E27FC236}">
                <a16:creationId xmlns:a16="http://schemas.microsoft.com/office/drawing/2014/main" id="{1E88640E-B852-0A49-B956-8773896A017F}"/>
              </a:ext>
            </a:extLst>
          </p:cNvPr>
          <p:cNvSpPr>
            <a:spLocks noChangeArrowheads="1"/>
          </p:cNvSpPr>
          <p:nvPr/>
        </p:nvSpPr>
        <p:spPr bwMode="auto">
          <a:xfrm>
            <a:off x="619507" y="1417608"/>
            <a:ext cx="7848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marL="952500" indent="-9525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952500" marR="0" lvl="0" indent="-95250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特点：</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选用关键字的某几位组合成哈希地址。选用原则应当是：各种符号在该位上出现的频率大致相同。 </a:t>
            </a:r>
          </a:p>
        </p:txBody>
      </p:sp>
      <p:sp>
        <p:nvSpPr>
          <p:cNvPr id="5" name="Rectangle 4">
            <a:extLst>
              <a:ext uri="{FF2B5EF4-FFF2-40B4-BE49-F238E27FC236}">
                <a16:creationId xmlns:a16="http://schemas.microsoft.com/office/drawing/2014/main" id="{792BA3B4-2CF0-D24A-B5D7-5D0AF604FF18}"/>
              </a:ext>
            </a:extLst>
          </p:cNvPr>
          <p:cNvSpPr>
            <a:spLocks noChangeArrowheads="1"/>
          </p:cNvSpPr>
          <p:nvPr/>
        </p:nvSpPr>
        <p:spPr bwMode="auto">
          <a:xfrm>
            <a:off x="1000507" y="2789208"/>
            <a:ext cx="25146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3  4  7  0  5  2  4 </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3  4  9  1  4  8  7</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3  4  8  2  6  9  6</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3  4  8  5  2  7  0</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3  4  8  6  3  0  5</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3  4  9  8  0  5  8</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3  4  7  9  6  7  1</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3  4  7  3  9  1  9</a:t>
            </a:r>
          </a:p>
        </p:txBody>
      </p:sp>
      <p:sp>
        <p:nvSpPr>
          <p:cNvPr id="6" name="Rectangle 5">
            <a:extLst>
              <a:ext uri="{FF2B5EF4-FFF2-40B4-BE49-F238E27FC236}">
                <a16:creationId xmlns:a16="http://schemas.microsoft.com/office/drawing/2014/main" id="{437DE538-A5E1-E543-8AB7-6CC5F8327EF1}"/>
              </a:ext>
            </a:extLst>
          </p:cNvPr>
          <p:cNvSpPr>
            <a:spLocks noChangeArrowheads="1"/>
          </p:cNvSpPr>
          <p:nvPr/>
        </p:nvSpPr>
        <p:spPr bwMode="auto">
          <a:xfrm>
            <a:off x="619507" y="2330421"/>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例：</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有一组（例如</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80</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个）关键码，其样式如下：</a:t>
            </a:r>
          </a:p>
        </p:txBody>
      </p:sp>
      <p:sp>
        <p:nvSpPr>
          <p:cNvPr id="7" name="Rectangle 9">
            <a:extLst>
              <a:ext uri="{FF2B5EF4-FFF2-40B4-BE49-F238E27FC236}">
                <a16:creationId xmlns:a16="http://schemas.microsoft.com/office/drawing/2014/main" id="{DF84ED01-3D40-2345-BF28-282CA467FD0B}"/>
              </a:ext>
            </a:extLst>
          </p:cNvPr>
          <p:cNvSpPr>
            <a:spLocks noChangeArrowheads="1"/>
          </p:cNvSpPr>
          <p:nvPr/>
        </p:nvSpPr>
        <p:spPr bwMode="auto">
          <a:xfrm>
            <a:off x="3667507" y="2713008"/>
            <a:ext cx="5029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讨论：</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33CC"/>
                </a:solidFill>
                <a:effectLst/>
                <a:uLnTx/>
                <a:uFillTx/>
                <a:latin typeface="微软雅黑 Light" panose="020B0502040204020203" pitchFamily="34" charset="-122"/>
                <a:ea typeface="微软雅黑 Light" panose="020B0502040204020203" pitchFamily="34" charset="-122"/>
                <a:cs typeface="+mn-cs"/>
              </a:rPr>
              <a:t>① </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第</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1</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2</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位均是</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3</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和</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4</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，第</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3</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位也只有</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7</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8</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9</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，因此，这几位不能用，</a:t>
            </a:r>
            <a:r>
              <a:rPr kumimoji="1" lang="zh-CN" altLang="en-US" sz="2400" b="1" i="0" u="none" strike="noStrike" kern="1200" cap="none" spc="0" normalizeH="0" baseline="0" noProof="0" dirty="0">
                <a:ln>
                  <a:noFill/>
                </a:ln>
                <a:solidFill>
                  <a:srgbClr val="FF33CC"/>
                </a:solidFill>
                <a:effectLst/>
                <a:uLnTx/>
                <a:uFillTx/>
                <a:latin typeface="微软雅黑 Light" panose="020B0502040204020203" pitchFamily="34" charset="-122"/>
                <a:ea typeface="微软雅黑 Light" panose="020B0502040204020203" pitchFamily="34" charset="-122"/>
                <a:cs typeface="+mn-cs"/>
              </a:rPr>
              <a:t>余下四位分布较均匀</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，可作为哈希地址选用。</a:t>
            </a:r>
          </a:p>
        </p:txBody>
      </p:sp>
      <p:sp>
        <p:nvSpPr>
          <p:cNvPr id="8" name="Line 10">
            <a:extLst>
              <a:ext uri="{FF2B5EF4-FFF2-40B4-BE49-F238E27FC236}">
                <a16:creationId xmlns:a16="http://schemas.microsoft.com/office/drawing/2014/main" id="{B466DF93-0302-8A4C-81C1-F56B553C8D0D}"/>
              </a:ext>
            </a:extLst>
          </p:cNvPr>
          <p:cNvSpPr>
            <a:spLocks noChangeShapeType="1"/>
          </p:cNvSpPr>
          <p:nvPr/>
        </p:nvSpPr>
        <p:spPr bwMode="auto">
          <a:xfrm>
            <a:off x="1076707" y="5761008"/>
            <a:ext cx="2209800" cy="0"/>
          </a:xfrm>
          <a:prstGeom prst="line">
            <a:avLst/>
          </a:prstGeom>
          <a:noFill/>
          <a:ln w="25400">
            <a:solidFill>
              <a:schemeClr val="tx2"/>
            </a:solid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9" name="Rectangle 11">
            <a:extLst>
              <a:ext uri="{FF2B5EF4-FFF2-40B4-BE49-F238E27FC236}">
                <a16:creationId xmlns:a16="http://schemas.microsoft.com/office/drawing/2014/main" id="{9CA5ED56-A817-BD4D-8A10-35E9582F4490}"/>
              </a:ext>
            </a:extLst>
          </p:cNvPr>
          <p:cNvSpPr>
            <a:spLocks noChangeArrowheads="1"/>
          </p:cNvSpPr>
          <p:nvPr/>
        </p:nvSpPr>
        <p:spPr bwMode="auto">
          <a:xfrm>
            <a:off x="390907" y="5761008"/>
            <a:ext cx="2838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Tx/>
              <a:buNone/>
              <a:tabLst/>
              <a:defRPr/>
            </a:pPr>
            <a:r>
              <a:rPr kumimoji="1" lang="zh-CN" altLang="en-US" sz="16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位号：</a:t>
            </a:r>
            <a:r>
              <a:rPr kumimoji="1" lang="zh-CN" altLang="en-US" sz="16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①  ②  ③  ④  ⑤  ⑥  ⑦</a:t>
            </a:r>
          </a:p>
        </p:txBody>
      </p:sp>
      <p:sp>
        <p:nvSpPr>
          <p:cNvPr id="10" name="Rectangle 12">
            <a:extLst>
              <a:ext uri="{FF2B5EF4-FFF2-40B4-BE49-F238E27FC236}">
                <a16:creationId xmlns:a16="http://schemas.microsoft.com/office/drawing/2014/main" id="{38A47EEA-67AB-AB41-B868-8D6B5E56C130}"/>
              </a:ext>
            </a:extLst>
          </p:cNvPr>
          <p:cNvSpPr>
            <a:spLocks noChangeArrowheads="1"/>
          </p:cNvSpPr>
          <p:nvPr/>
        </p:nvSpPr>
        <p:spPr bwMode="auto">
          <a:xfrm>
            <a:off x="1914907" y="2789208"/>
            <a:ext cx="1295400" cy="2895600"/>
          </a:xfrm>
          <a:prstGeom prst="rect">
            <a:avLst/>
          </a:prstGeom>
          <a:noFill/>
          <a:ln w="25400">
            <a:solidFill>
              <a:schemeClr val="tx2"/>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1" name="Rectangle 13">
            <a:extLst>
              <a:ext uri="{FF2B5EF4-FFF2-40B4-BE49-F238E27FC236}">
                <a16:creationId xmlns:a16="http://schemas.microsoft.com/office/drawing/2014/main" id="{A474CD9D-21A4-0E44-A741-84F6BF14B471}"/>
              </a:ext>
            </a:extLst>
          </p:cNvPr>
          <p:cNvSpPr>
            <a:spLocks noChangeArrowheads="1"/>
          </p:cNvSpPr>
          <p:nvPr/>
        </p:nvSpPr>
        <p:spPr bwMode="auto">
          <a:xfrm>
            <a:off x="3667507" y="4618008"/>
            <a:ext cx="53244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33CC"/>
                </a:solidFill>
                <a:effectLst/>
                <a:uLnTx/>
                <a:uFillTx/>
                <a:latin typeface="微软雅黑 Light" panose="020B0502040204020203" pitchFamily="34" charset="-122"/>
                <a:ea typeface="微软雅黑 Light" panose="020B0502040204020203" pitchFamily="34" charset="-122"/>
                <a:cs typeface="+mn-cs"/>
              </a:rPr>
              <a:t>②</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若哈希地址取两位（因元素仅</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80</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个），则可取这四位中的任意两位组合成哈希地址，也可以取其中两位与其它两位叠加求和后，取低两位作哈希地址。</a:t>
            </a:r>
          </a:p>
        </p:txBody>
      </p:sp>
    </p:spTree>
    <p:extLst>
      <p:ext uri="{BB962C8B-B14F-4D97-AF65-F5344CB8AC3E}">
        <p14:creationId xmlns:p14="http://schemas.microsoft.com/office/powerpoint/2010/main" val="1240285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0" grpId="0" animBg="1"/>
      <p:bldP spid="1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56803-E983-FC4F-A8AC-2D6EE69E4140}"/>
              </a:ext>
            </a:extLst>
          </p:cNvPr>
          <p:cNvSpPr>
            <a:spLocks noGrp="1"/>
          </p:cNvSpPr>
          <p:nvPr>
            <p:ph type="title"/>
          </p:nvPr>
        </p:nvSpPr>
        <p:spPr/>
        <p:txBody>
          <a:bodyPr>
            <a:normAutofit fontScale="90000"/>
          </a:bodyPr>
          <a:lstStyle/>
          <a:p>
            <a:r>
              <a:rPr lang="en-US" altLang="zh-CN" b="1" dirty="0">
                <a:solidFill>
                  <a:srgbClr val="000000"/>
                </a:solidFill>
                <a:effectLst>
                  <a:outerShdw blurRad="38100" dist="38100" dir="2700000" algn="tl">
                    <a:srgbClr val="C0C0C0"/>
                  </a:outerShdw>
                </a:effectLst>
                <a:latin typeface="黑体" pitchFamily="2" charset="-122"/>
                <a:ea typeface="黑体" pitchFamily="2" charset="-122"/>
              </a:rPr>
              <a:t>4</a:t>
            </a:r>
            <a:r>
              <a:rPr lang="zh-CN" altLang="en-US" b="1" dirty="0">
                <a:solidFill>
                  <a:srgbClr val="000000"/>
                </a:solidFill>
                <a:effectLst>
                  <a:outerShdw blurRad="38100" dist="38100" dir="2700000" algn="tl">
                    <a:srgbClr val="C0C0C0"/>
                  </a:outerShdw>
                </a:effectLst>
                <a:latin typeface="黑体" pitchFamily="2" charset="-122"/>
                <a:ea typeface="黑体" pitchFamily="2" charset="-122"/>
              </a:rPr>
              <a:t>、平方取中法</a:t>
            </a:r>
            <a:r>
              <a:rPr lang="en-US" altLang="zh-CN" b="1" dirty="0">
                <a:solidFill>
                  <a:srgbClr val="000000"/>
                </a:solidFill>
                <a:effectLst>
                  <a:outerShdw blurRad="38100" dist="38100" dir="2700000" algn="tl">
                    <a:srgbClr val="C0C0C0"/>
                  </a:outerShdw>
                </a:effectLst>
                <a:latin typeface="黑体" pitchFamily="2" charset="-122"/>
                <a:ea typeface="黑体" pitchFamily="2" charset="-122"/>
              </a:rPr>
              <a:t> &amp; </a:t>
            </a:r>
            <a:r>
              <a:rPr kumimoji="1" lang="en-US" altLang="zh-CN" b="1" dirty="0">
                <a:solidFill>
                  <a:srgbClr val="000000"/>
                </a:solidFill>
                <a:effectLst>
                  <a:outerShdw blurRad="38100" dist="38100" dir="2700000" algn="tl">
                    <a:srgbClr val="C0C0C0"/>
                  </a:outerShdw>
                </a:effectLst>
                <a:latin typeface="黑体" pitchFamily="2" charset="-122"/>
                <a:ea typeface="黑体" pitchFamily="2" charset="-122"/>
              </a:rPr>
              <a:t>5</a:t>
            </a:r>
            <a:r>
              <a:rPr kumimoji="1" lang="zh-CN" altLang="en-US" b="1" dirty="0">
                <a:solidFill>
                  <a:srgbClr val="000000"/>
                </a:solidFill>
                <a:effectLst>
                  <a:outerShdw blurRad="38100" dist="38100" dir="2700000" algn="tl">
                    <a:srgbClr val="C0C0C0"/>
                  </a:outerShdw>
                </a:effectLst>
                <a:latin typeface="黑体" pitchFamily="2" charset="-122"/>
                <a:ea typeface="黑体" pitchFamily="2" charset="-122"/>
              </a:rPr>
              <a:t>、折叠法 </a:t>
            </a:r>
            <a:r>
              <a:rPr lang="en-US" altLang="zh-CN" b="1" dirty="0">
                <a:solidFill>
                  <a:srgbClr val="000000"/>
                </a:solidFill>
                <a:effectLst>
                  <a:outerShdw blurRad="38100" dist="38100" dir="2700000" algn="tl">
                    <a:srgbClr val="C0C0C0"/>
                  </a:outerShdw>
                </a:effectLst>
                <a:latin typeface="黑体" pitchFamily="2" charset="-122"/>
                <a:ea typeface="黑体" pitchFamily="2" charset="-122"/>
              </a:rPr>
              <a:t> </a:t>
            </a:r>
            <a:endParaRPr kumimoji="1" lang="zh-CN" altLang="en-US" dirty="0"/>
          </a:p>
        </p:txBody>
      </p:sp>
      <p:sp>
        <p:nvSpPr>
          <p:cNvPr id="4" name="Rectangle 3">
            <a:extLst>
              <a:ext uri="{FF2B5EF4-FFF2-40B4-BE49-F238E27FC236}">
                <a16:creationId xmlns:a16="http://schemas.microsoft.com/office/drawing/2014/main" id="{45675FF7-2D12-9A4B-B682-41C229BC866A}"/>
              </a:ext>
            </a:extLst>
          </p:cNvPr>
          <p:cNvSpPr>
            <a:spLocks noChangeArrowheads="1"/>
          </p:cNvSpPr>
          <p:nvPr/>
        </p:nvSpPr>
        <p:spPr bwMode="auto">
          <a:xfrm>
            <a:off x="404621" y="1435608"/>
            <a:ext cx="839432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marL="952500" indent="-9525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952500" marR="0" lvl="0" indent="-95250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特点：</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对关键码平方后，按哈希表大小，取中间的若干位作为哈希地址。</a:t>
            </a:r>
          </a:p>
          <a:p>
            <a:pPr marL="952500" marR="0" lvl="0" indent="-95250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33CC"/>
                </a:solidFill>
                <a:effectLst/>
                <a:uLnTx/>
                <a:uFillTx/>
                <a:latin typeface="微软雅黑 Light" panose="020B0502040204020203" pitchFamily="34" charset="-122"/>
                <a:ea typeface="微软雅黑 Light" panose="020B0502040204020203" pitchFamily="34" charset="-122"/>
                <a:cs typeface="+mn-cs"/>
              </a:rPr>
              <a:t>理由：</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因为中间几位与数据的每一位都相关。 </a:t>
            </a:r>
          </a:p>
          <a:p>
            <a:pPr marL="952500" marR="0" lvl="0" indent="-95250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例：</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2589</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的平方值为</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6702921</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，可以取中间的</a:t>
            </a:r>
            <a:r>
              <a:rPr kumimoji="1" lang="en-US" altLang="zh-CN" sz="24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029</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为地址。 </a:t>
            </a:r>
          </a:p>
        </p:txBody>
      </p:sp>
      <p:sp>
        <p:nvSpPr>
          <p:cNvPr id="5" name="Rectangle 5">
            <a:extLst>
              <a:ext uri="{FF2B5EF4-FFF2-40B4-BE49-F238E27FC236}">
                <a16:creationId xmlns:a16="http://schemas.microsoft.com/office/drawing/2014/main" id="{48645E79-7952-3B48-8D84-9ACF745E4447}"/>
              </a:ext>
            </a:extLst>
          </p:cNvPr>
          <p:cNvSpPr>
            <a:spLocks noChangeArrowheads="1"/>
          </p:cNvSpPr>
          <p:nvPr/>
        </p:nvSpPr>
        <p:spPr bwMode="auto">
          <a:xfrm>
            <a:off x="390907" y="3167550"/>
            <a:ext cx="856331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marL="762000" indent="-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762000" marR="0" lvl="0" indent="-762000" algn="just"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特点：</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将关键码自左到右分成位数相等的几部分（最后一部分位数可以短些），然后将这几部分叠加求和，并按哈希表表长，取后几位作为哈希地址。</a:t>
            </a:r>
          </a:p>
          <a:p>
            <a:pPr marL="762000" marR="0" lvl="0" indent="-762000" algn="just"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适用于：</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每一位上各符号出现概率大致相同的情况。</a:t>
            </a:r>
          </a:p>
          <a:p>
            <a:pPr marL="762000" marR="0" lvl="0" indent="-762000" algn="just"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33CC"/>
                </a:solidFill>
                <a:effectLst/>
                <a:uLnTx/>
                <a:uFillTx/>
                <a:latin typeface="微软雅黑 Light" panose="020B0502040204020203" pitchFamily="34" charset="-122"/>
                <a:ea typeface="微软雅黑 Light" panose="020B0502040204020203" pitchFamily="34" charset="-122"/>
                <a:cs typeface="+mn-cs"/>
              </a:rPr>
              <a:t>法</a:t>
            </a:r>
            <a:r>
              <a:rPr kumimoji="1" lang="en-US" altLang="zh-CN" sz="2400" b="1" i="0" u="none" strike="noStrike" kern="1200" cap="none" spc="0" normalizeH="0" baseline="0" noProof="0" dirty="0">
                <a:ln>
                  <a:noFill/>
                </a:ln>
                <a:solidFill>
                  <a:srgbClr val="FF33CC"/>
                </a:solidFill>
                <a:effectLst/>
                <a:uLnTx/>
                <a:uFillTx/>
                <a:latin typeface="微软雅黑 Light" panose="020B0502040204020203" pitchFamily="34" charset="-122"/>
                <a:ea typeface="微软雅黑 Light" panose="020B0502040204020203" pitchFamily="34" charset="-122"/>
                <a:cs typeface="+mn-cs"/>
              </a:rPr>
              <a:t>1</a:t>
            </a:r>
            <a:r>
              <a:rPr kumimoji="1" lang="zh-CN" altLang="en-US" sz="2400" b="1" i="0" u="none" strike="noStrike" kern="1200" cap="none" spc="0" normalizeH="0" baseline="0" noProof="0" dirty="0">
                <a:ln>
                  <a:noFill/>
                </a:ln>
                <a:solidFill>
                  <a:srgbClr val="FF33CC"/>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4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移位法</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 ── 将各部分的最后一位对齐相加。</a:t>
            </a:r>
          </a:p>
          <a:p>
            <a:pPr marL="762000" marR="0" lvl="0" indent="-762000" algn="l"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33CC"/>
                </a:solidFill>
                <a:effectLst/>
                <a:uLnTx/>
                <a:uFillTx/>
                <a:latin typeface="微软雅黑 Light" panose="020B0502040204020203" pitchFamily="34" charset="-122"/>
                <a:ea typeface="微软雅黑 Light" panose="020B0502040204020203" pitchFamily="34" charset="-122"/>
                <a:cs typeface="+mn-cs"/>
              </a:rPr>
              <a:t>法</a:t>
            </a:r>
            <a:r>
              <a:rPr kumimoji="1" lang="en-US" altLang="zh-CN" sz="2400" b="1" i="0" u="none" strike="noStrike" kern="1200" cap="none" spc="0" normalizeH="0" baseline="0" noProof="0" dirty="0">
                <a:ln>
                  <a:noFill/>
                </a:ln>
                <a:solidFill>
                  <a:srgbClr val="FF33CC"/>
                </a:solidFill>
                <a:effectLst/>
                <a:uLnTx/>
                <a:uFillTx/>
                <a:latin typeface="微软雅黑 Light" panose="020B0502040204020203" pitchFamily="34" charset="-122"/>
                <a:ea typeface="微软雅黑 Light" panose="020B0502040204020203" pitchFamily="34" charset="-122"/>
                <a:cs typeface="+mn-cs"/>
              </a:rPr>
              <a:t>2</a:t>
            </a:r>
            <a:r>
              <a:rPr kumimoji="1" lang="zh-CN" altLang="en-US" sz="2400" b="1" i="0" u="none" strike="noStrike" kern="1200" cap="none" spc="0" normalizeH="0" baseline="0" noProof="0" dirty="0">
                <a:ln>
                  <a:noFill/>
                </a:ln>
                <a:solidFill>
                  <a:srgbClr val="FF33CC"/>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4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间界叠加法</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──从一端向另一端沿分割界来回折叠后，最后一位对齐相加。 </a:t>
            </a:r>
          </a:p>
          <a:p>
            <a:pPr marL="762000" marR="0" lvl="0" indent="-762000" algn="just"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例</a:t>
            </a:r>
            <a:r>
              <a:rPr kumimoji="1" lang="zh-CN" altLang="en-US" sz="2400" b="1" i="0" u="none" strike="noStrike" kern="1200" cap="none" spc="0" normalizeH="0" baseline="0" noProof="0" dirty="0">
                <a:ln>
                  <a:noFill/>
                </a:ln>
                <a:solidFill>
                  <a:srgbClr val="FF00FF"/>
                </a:solidFill>
                <a:effectLst/>
                <a:uLnTx/>
                <a:uFillTx/>
                <a:latin typeface="Times New Roman" panose="02020603050405020304" pitchFamily="18" charset="0"/>
                <a:ea typeface="微软雅黑 Light" panose="020B0502040204020203" pitchFamily="34" charset="-122"/>
                <a:cs typeface="+mn-cs"/>
              </a:rPr>
              <a:t>：</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元素</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42751896, </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用</a:t>
            </a:r>
            <a:r>
              <a:rPr kumimoji="1" lang="zh-CN" altLang="en-US" sz="24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法</a:t>
            </a:r>
            <a:r>
              <a:rPr kumimoji="1" lang="en-US" altLang="zh-CN" sz="24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1</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400" b="1" i="0" u="sng"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427</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400" b="1" i="0" u="sng"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518</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400" b="1" i="0" u="sng"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96</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1041</a:t>
            </a:r>
            <a:endPar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endParaRPr>
          </a:p>
          <a:p>
            <a:pPr marL="762000" marR="0" lvl="0" indent="-762000" algn="just"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用</a:t>
            </a:r>
            <a:r>
              <a:rPr kumimoji="1" lang="zh-CN" altLang="en-US" sz="24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法</a:t>
            </a:r>
            <a:r>
              <a:rPr kumimoji="1" lang="en-US" altLang="zh-CN" sz="24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2</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400" b="1" i="0" u="sng"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427</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 518 </a:t>
            </a:r>
            <a:r>
              <a:rPr kumimoji="1" lang="en-US" altLang="zh-CN" sz="2400" b="1" i="0" u="sng"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96</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&gt; 724+518+69 =</a:t>
            </a:r>
            <a:r>
              <a:rPr kumimoji="1" lang="en-US" altLang="zh-CN" sz="24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1311</a:t>
            </a:r>
            <a:endParaRPr kumimoji="1" lang="en-US" altLang="zh-CN" sz="24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5150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C2136-6A6F-F940-8D50-F07CA9BFAFA7}"/>
              </a:ext>
            </a:extLst>
          </p:cNvPr>
          <p:cNvSpPr>
            <a:spLocks noGrp="1"/>
          </p:cNvSpPr>
          <p:nvPr>
            <p:ph type="title"/>
          </p:nvPr>
        </p:nvSpPr>
        <p:spPr/>
        <p:txBody>
          <a:bodyPr/>
          <a:lstStyle/>
          <a:p>
            <a:r>
              <a:rPr lang="en-US" altLang="zh-CN" b="1" dirty="0">
                <a:solidFill>
                  <a:srgbClr val="000000"/>
                </a:solidFill>
                <a:effectLst>
                  <a:outerShdw blurRad="38100" dist="38100" dir="2700000" algn="tl">
                    <a:srgbClr val="C0C0C0"/>
                  </a:outerShdw>
                </a:effectLst>
                <a:latin typeface="黑体" pitchFamily="2" charset="-122"/>
                <a:ea typeface="黑体" pitchFamily="2" charset="-122"/>
              </a:rPr>
              <a:t>6</a:t>
            </a:r>
            <a:r>
              <a:rPr lang="zh-CN" altLang="en-US" b="1" dirty="0">
                <a:solidFill>
                  <a:srgbClr val="000000"/>
                </a:solidFill>
                <a:effectLst>
                  <a:outerShdw blurRad="38100" dist="38100" dir="2700000" algn="tl">
                    <a:srgbClr val="C0C0C0"/>
                  </a:outerShdw>
                </a:effectLst>
                <a:latin typeface="黑体" pitchFamily="2" charset="-122"/>
                <a:ea typeface="黑体" pitchFamily="2" charset="-122"/>
              </a:rPr>
              <a:t>、随机数法</a:t>
            </a:r>
            <a:endParaRPr kumimoji="1" lang="zh-CN" altLang="en-US" dirty="0"/>
          </a:p>
        </p:txBody>
      </p:sp>
      <p:sp>
        <p:nvSpPr>
          <p:cNvPr id="4" name="Rectangle 6">
            <a:extLst>
              <a:ext uri="{FF2B5EF4-FFF2-40B4-BE49-F238E27FC236}">
                <a16:creationId xmlns:a16="http://schemas.microsoft.com/office/drawing/2014/main" id="{29136F34-B0CA-9B4C-B22C-2E93FD7CDC8E}"/>
              </a:ext>
            </a:extLst>
          </p:cNvPr>
          <p:cNvSpPr>
            <a:spLocks noChangeArrowheads="1"/>
          </p:cNvSpPr>
          <p:nvPr/>
        </p:nvSpPr>
        <p:spPr bwMode="auto">
          <a:xfrm>
            <a:off x="685800" y="1371600"/>
            <a:ext cx="78486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Hash(key) = random ( key )</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  (random</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为伪随机函数</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适用于：</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关键字长度不等的情况。造表和查找都很方便。</a:t>
            </a:r>
          </a:p>
        </p:txBody>
      </p:sp>
      <p:sp>
        <p:nvSpPr>
          <p:cNvPr id="5" name="Rectangle 7">
            <a:extLst>
              <a:ext uri="{FF2B5EF4-FFF2-40B4-BE49-F238E27FC236}">
                <a16:creationId xmlns:a16="http://schemas.microsoft.com/office/drawing/2014/main" id="{8F387183-36D2-424A-9203-4C0A9C2203EB}"/>
              </a:ext>
            </a:extLst>
          </p:cNvPr>
          <p:cNvSpPr>
            <a:spLocks noChangeArrowheads="1"/>
          </p:cNvSpPr>
          <p:nvPr/>
        </p:nvSpPr>
        <p:spPr bwMode="auto">
          <a:xfrm>
            <a:off x="914400" y="3429000"/>
            <a:ext cx="7467600" cy="2667000"/>
          </a:xfrm>
          <a:prstGeom prst="rect">
            <a:avLst/>
          </a:prstGeom>
          <a:noFill/>
          <a:ln w="9525">
            <a:noFill/>
            <a:miter lim="800000"/>
            <a:headEnd/>
            <a:tailEnd/>
          </a:ln>
          <a:effectLst/>
        </p:spPr>
        <p:txBody>
          <a:bodyPr anchor="ct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① </a:t>
            </a:r>
            <a:r>
              <a:rPr kumimoji="1" lang="zh-CN" altLang="en-US"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执行速度（即计算哈希函数所需时间）；</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② 关键字的长度；</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③ 哈希表的大小；</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④ 关键字的分布情况；</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⑤ 查找频率。</a:t>
            </a:r>
            <a:endParaRPr kumimoji="1" lang="zh-CN" altLang="en-US" sz="28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endParaRPr>
          </a:p>
        </p:txBody>
      </p:sp>
      <p:sp>
        <p:nvSpPr>
          <p:cNvPr id="6" name="Rectangle 8">
            <a:extLst>
              <a:ext uri="{FF2B5EF4-FFF2-40B4-BE49-F238E27FC236}">
                <a16:creationId xmlns:a16="http://schemas.microsoft.com/office/drawing/2014/main" id="{7B400BCC-DF8A-0142-A149-97E0E29198AF}"/>
              </a:ext>
            </a:extLst>
          </p:cNvPr>
          <p:cNvSpPr>
            <a:spLocks noChangeArrowheads="1"/>
          </p:cNvSpPr>
          <p:nvPr/>
        </p:nvSpPr>
        <p:spPr bwMode="auto">
          <a:xfrm>
            <a:off x="1689100" y="2582862"/>
            <a:ext cx="4775200" cy="519113"/>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FF00FF"/>
                </a:solidFill>
                <a:effectLst>
                  <a:outerShdw blurRad="38100" dist="38100" dir="2700000" algn="tl">
                    <a:srgbClr val="C0C0C0"/>
                  </a:outerShdw>
                </a:effectLst>
                <a:uLnTx/>
                <a:uFillTx/>
                <a:latin typeface="黑体" pitchFamily="2" charset="-122"/>
                <a:ea typeface="黑体" pitchFamily="2" charset="-122"/>
                <a:cs typeface="+mn-cs"/>
              </a:rPr>
              <a:t>小结：构造哈希函数的原则：</a:t>
            </a:r>
          </a:p>
        </p:txBody>
      </p:sp>
    </p:spTree>
    <p:extLst>
      <p:ext uri="{BB962C8B-B14F-4D97-AF65-F5344CB8AC3E}">
        <p14:creationId xmlns:p14="http://schemas.microsoft.com/office/powerpoint/2010/main" val="36730021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2D5E3-6ACE-0D48-A18A-2F4140B72441}"/>
              </a:ext>
            </a:extLst>
          </p:cNvPr>
          <p:cNvSpPr>
            <a:spLocks noGrp="1"/>
          </p:cNvSpPr>
          <p:nvPr>
            <p:ph type="title"/>
          </p:nvPr>
        </p:nvSpPr>
        <p:spPr/>
        <p:txBody>
          <a:bodyPr/>
          <a:lstStyle/>
          <a:p>
            <a:r>
              <a:rPr lang="zh-CN" altLang="en-US" dirty="0">
                <a:ea typeface="黑体" pitchFamily="2" charset="-122"/>
              </a:rPr>
              <a:t>三、</a:t>
            </a:r>
            <a:r>
              <a:rPr lang="zh-CN" altLang="en-US" b="1" dirty="0">
                <a:effectLst>
                  <a:outerShdw blurRad="38100" dist="38100" dir="2700000" algn="tl">
                    <a:srgbClr val="C0C0C0"/>
                  </a:outerShdw>
                </a:effectLst>
                <a:latin typeface="微软雅黑 Light" panose="020B0502040204020203" pitchFamily="34" charset="-122"/>
                <a:ea typeface="黑体" pitchFamily="2" charset="-122"/>
              </a:rPr>
              <a:t>冲突处理方法</a:t>
            </a:r>
            <a:endParaRPr kumimoji="1" lang="zh-CN" altLang="en-US" dirty="0"/>
          </a:p>
        </p:txBody>
      </p:sp>
      <p:sp>
        <p:nvSpPr>
          <p:cNvPr id="4" name="Rectangle 4">
            <a:extLst>
              <a:ext uri="{FF2B5EF4-FFF2-40B4-BE49-F238E27FC236}">
                <a16:creationId xmlns:a16="http://schemas.microsoft.com/office/drawing/2014/main" id="{5710C513-97F5-7046-A11C-D58A54891CDE}"/>
              </a:ext>
            </a:extLst>
          </p:cNvPr>
          <p:cNvSpPr>
            <a:spLocks noChangeArrowheads="1"/>
          </p:cNvSpPr>
          <p:nvPr/>
        </p:nvSpPr>
        <p:spPr bwMode="auto">
          <a:xfrm>
            <a:off x="1828800" y="1524000"/>
            <a:ext cx="413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常见的冲突处理方法有：</a:t>
            </a:r>
          </a:p>
        </p:txBody>
      </p:sp>
      <p:sp>
        <p:nvSpPr>
          <p:cNvPr id="5" name="Text Box 6">
            <a:extLst>
              <a:ext uri="{FF2B5EF4-FFF2-40B4-BE49-F238E27FC236}">
                <a16:creationId xmlns:a16="http://schemas.microsoft.com/office/drawing/2014/main" id="{B743BC1A-51A5-7144-AC7D-7F11B35B9687}"/>
              </a:ext>
            </a:extLst>
          </p:cNvPr>
          <p:cNvSpPr txBox="1">
            <a:spLocks noChangeArrowheads="1"/>
          </p:cNvSpPr>
          <p:nvPr/>
        </p:nvSpPr>
        <p:spPr bwMode="auto">
          <a:xfrm>
            <a:off x="1828800" y="2209800"/>
            <a:ext cx="5715000" cy="2653034"/>
          </a:xfrm>
          <a:prstGeom prst="rect">
            <a:avLst/>
          </a:prstGeom>
          <a:noFill/>
          <a:ln w="9525">
            <a:noFill/>
            <a:miter lim="800000"/>
            <a:headEnd/>
            <a:tailEnd/>
          </a:ln>
          <a:effectLst/>
        </p:spPr>
        <p:txBody>
          <a:bodyPr>
            <a:spAutoFit/>
          </a:bodyPr>
          <a:lstStyle/>
          <a:p>
            <a:pPr marL="95250" marR="0" lvl="0" indent="-95250" algn="l" defTabSz="914400" rtl="0" eaLnBrk="1" fontAlgn="base" latinLnBrk="0" hangingPunct="1">
              <a:lnSpc>
                <a:spcPct val="100000"/>
              </a:lnSpc>
              <a:spcBef>
                <a:spcPct val="40000"/>
              </a:spcBef>
              <a:spcAft>
                <a:spcPct val="0"/>
              </a:spcAft>
              <a:buClrTx/>
              <a:buSzTx/>
              <a:buFontTx/>
              <a:buAutoNum type="arabicPeriod"/>
              <a:tabLst/>
              <a:defRPr/>
            </a:pPr>
            <a:r>
              <a:rPr kumimoji="1" lang="zh-CN" altLang="en-US" sz="3200" b="1" i="0" u="none" strike="noStrike" kern="1200" cap="none" spc="0" normalizeH="0" baseline="0" noProof="0" dirty="0">
                <a:ln>
                  <a:noFill/>
                </a:ln>
                <a:solidFill>
                  <a:srgbClr val="FF00FF"/>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hlinkClick r:id="" action="ppaction://hlinkshowjump?jump=nextslide"/>
              </a:rPr>
              <a:t>开放定址法（开地址法） </a:t>
            </a:r>
            <a:endParaRPr kumimoji="1" lang="zh-CN" altLang="en-US" sz="3200" b="1" i="0" u="none" strike="noStrike" kern="1200" cap="none" spc="0" normalizeH="0" baseline="0" noProof="0" dirty="0">
              <a:ln>
                <a:noFill/>
              </a:ln>
              <a:solidFill>
                <a:srgbClr val="FF00FF"/>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endParaRPr>
          </a:p>
          <a:p>
            <a:pPr marL="95250" marR="0" lvl="0" indent="-95250" algn="l" defTabSz="914400" rtl="0" eaLnBrk="1" fontAlgn="base" latinLnBrk="0" hangingPunct="1">
              <a:lnSpc>
                <a:spcPct val="100000"/>
              </a:lnSpc>
              <a:spcBef>
                <a:spcPct val="40000"/>
              </a:spcBef>
              <a:spcAft>
                <a:spcPct val="0"/>
              </a:spcAft>
              <a:buClrTx/>
              <a:buSzTx/>
              <a:buFontTx/>
              <a:buAutoNum type="arabicPeriod"/>
              <a:tabLst/>
              <a:defRPr/>
            </a:pPr>
            <a:r>
              <a:rPr kumimoji="1" lang="zh-CN" altLang="en-US" sz="3200" b="1" i="0" u="none" strike="noStrike" kern="1200" cap="none" spc="0" normalizeH="0" baseline="0" noProof="0" dirty="0">
                <a:ln>
                  <a:noFill/>
                </a:ln>
                <a:solidFill>
                  <a:srgbClr val="FF00FF"/>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hlinkClick r:id="rId2" action="ppaction://hlinksldjump"/>
              </a:rPr>
              <a:t>链地址法（拉链法） </a:t>
            </a:r>
            <a:endParaRPr kumimoji="1" lang="zh-CN" altLang="en-US" sz="3200" b="1" i="0" u="none" strike="noStrike" kern="1200" cap="none" spc="0" normalizeH="0" baseline="0" noProof="0" dirty="0">
              <a:ln>
                <a:noFill/>
              </a:ln>
              <a:solidFill>
                <a:srgbClr val="FF00FF"/>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endParaRPr>
          </a:p>
          <a:p>
            <a:pPr marL="95250" marR="0" lvl="0" indent="-95250" algn="l" defTabSz="914400" rtl="0" eaLnBrk="1" fontAlgn="base" latinLnBrk="0" hangingPunct="1">
              <a:lnSpc>
                <a:spcPct val="100000"/>
              </a:lnSpc>
              <a:spcBef>
                <a:spcPct val="40000"/>
              </a:spcBef>
              <a:spcAft>
                <a:spcPct val="0"/>
              </a:spcAft>
              <a:buClrTx/>
              <a:buSzTx/>
              <a:buFontTx/>
              <a:buAutoNum type="arabicPeriod"/>
              <a:tabLst/>
              <a:defRPr/>
            </a:pPr>
            <a:r>
              <a:rPr kumimoji="1" lang="zh-CN" altLang="en-US" sz="3200" b="1" i="0" u="none" strike="noStrike" kern="1200" cap="none" spc="0" normalizeH="0" baseline="0" noProof="0" dirty="0">
                <a:ln>
                  <a:noFill/>
                </a:ln>
                <a:solidFill>
                  <a:srgbClr val="FF00FF"/>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hlinkClick r:id="rId3" action="ppaction://hlinksldjump"/>
              </a:rPr>
              <a:t>再哈希法（双哈希函数法）</a:t>
            </a:r>
            <a:endParaRPr kumimoji="1" lang="zh-CN" altLang="en-US" sz="3200" b="1" i="0" u="none" strike="noStrike" kern="1200" cap="none" spc="0" normalizeH="0" baseline="0" noProof="0" dirty="0">
              <a:ln>
                <a:noFill/>
              </a:ln>
              <a:solidFill>
                <a:srgbClr val="FF00FF"/>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endParaRPr>
          </a:p>
          <a:p>
            <a:pPr marL="95250" marR="0" lvl="0" indent="-95250" algn="l" defTabSz="914400" rtl="0" eaLnBrk="1" fontAlgn="base" latinLnBrk="0" hangingPunct="1">
              <a:lnSpc>
                <a:spcPct val="100000"/>
              </a:lnSpc>
              <a:spcBef>
                <a:spcPct val="40000"/>
              </a:spcBef>
              <a:spcAft>
                <a:spcPct val="0"/>
              </a:spcAft>
              <a:buClrTx/>
              <a:buSzTx/>
              <a:buFontTx/>
              <a:buAutoNum type="arabicPeriod"/>
              <a:tabLst/>
              <a:defRPr/>
            </a:pPr>
            <a:r>
              <a:rPr kumimoji="1" lang="zh-CN" altLang="en-US" sz="3200" b="1" i="0" u="none" strike="noStrike" kern="1200" cap="none" spc="0" normalizeH="0" baseline="0" noProof="0" dirty="0">
                <a:ln>
                  <a:noFill/>
                </a:ln>
                <a:solidFill>
                  <a:srgbClr val="FF00FF"/>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hlinkClick r:id="rId4" action="ppaction://hlinksldjump"/>
              </a:rPr>
              <a:t>建立一个公共溢出区 </a:t>
            </a:r>
            <a:endParaRPr kumimoji="1" lang="zh-CN" altLang="en-US" sz="3200" b="1" i="0" u="none" strike="noStrike" kern="1200" cap="none" spc="0" normalizeH="0" baseline="0" noProof="0" dirty="0">
              <a:ln>
                <a:noFill/>
              </a:ln>
              <a:solidFill>
                <a:srgbClr val="FF00FF"/>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623715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907" y="448056"/>
            <a:ext cx="7460320" cy="615973"/>
          </a:xfrm>
        </p:spPr>
        <p:txBody>
          <a:bodyPr>
            <a:normAutofit/>
          </a:bodyPr>
          <a:lstStyle/>
          <a:p>
            <a:r>
              <a:rPr lang="zh-CN" altLang="en-US" b="1" dirty="0">
                <a:solidFill>
                  <a:srgbClr val="990033"/>
                </a:solidFill>
                <a:latin typeface="微软雅黑 Light" panose="020B0502040204020203" pitchFamily="34" charset="-122"/>
                <a:ea typeface="微软雅黑 Light" panose="020B0502040204020203" pitchFamily="34" charset="-122"/>
              </a:rPr>
              <a:t>顺序查找（</a:t>
            </a:r>
            <a:r>
              <a:rPr lang="en-US" altLang="zh-CN" b="1" dirty="0">
                <a:solidFill>
                  <a:srgbClr val="990033"/>
                </a:solidFill>
                <a:latin typeface="微软雅黑 Light" panose="020B0502040204020203" pitchFamily="34" charset="-122"/>
                <a:ea typeface="微软雅黑 Light" panose="020B0502040204020203" pitchFamily="34" charset="-122"/>
              </a:rPr>
              <a:t>Sequential Search</a:t>
            </a:r>
            <a:r>
              <a:rPr lang="zh-CN" altLang="en-US" b="1" dirty="0">
                <a:solidFill>
                  <a:srgbClr val="990033"/>
                </a:solidFill>
                <a:latin typeface="微软雅黑 Light" panose="020B0502040204020203" pitchFamily="34" charset="-122"/>
                <a:ea typeface="微软雅黑 Light" panose="020B0502040204020203" pitchFamily="34" charset="-122"/>
              </a:rPr>
              <a:t>）表</a:t>
            </a:r>
            <a:endParaRPr lang="zh-CN" altLang="en-US" dirty="0"/>
          </a:p>
        </p:txBody>
      </p:sp>
      <p:graphicFrame>
        <p:nvGraphicFramePr>
          <p:cNvPr id="4" name="Object 1024"/>
          <p:cNvGraphicFramePr>
            <a:graphicFrameLocks noChangeAspect="1"/>
          </p:cNvGraphicFramePr>
          <p:nvPr>
            <p:extLst>
              <p:ext uri="{D42A27DB-BD31-4B8C-83A1-F6EECF244321}">
                <p14:modId xmlns:p14="http://schemas.microsoft.com/office/powerpoint/2010/main" val="738061514"/>
              </p:ext>
            </p:extLst>
          </p:nvPr>
        </p:nvGraphicFramePr>
        <p:xfrm>
          <a:off x="784889" y="2475029"/>
          <a:ext cx="8188325" cy="1725612"/>
        </p:xfrm>
        <a:graphic>
          <a:graphicData uri="http://schemas.openxmlformats.org/presentationml/2006/ole">
            <mc:AlternateContent xmlns:mc="http://schemas.openxmlformats.org/markup-compatibility/2006">
              <mc:Choice xmlns:v="urn:schemas-microsoft-com:vml" Requires="v">
                <p:oleObj spid="_x0000_s4229" name="文档" r:id="rId3" imgW="8186928" imgH="1728216" progId="Word.Document.8">
                  <p:embed/>
                </p:oleObj>
              </mc:Choice>
              <mc:Fallback>
                <p:oleObj name="文档" r:id="rId3" imgW="8186928" imgH="1728216" progId="Word.Document.8">
                  <p:embed/>
                  <p:pic>
                    <p:nvPicPr>
                      <p:cNvPr id="309248"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89" y="2475029"/>
                        <a:ext cx="8188325" cy="172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1027"/>
          <p:cNvSpPr txBox="1">
            <a:spLocks noChangeArrowheads="1"/>
          </p:cNvSpPr>
          <p:nvPr/>
        </p:nvSpPr>
        <p:spPr bwMode="auto">
          <a:xfrm>
            <a:off x="119726" y="1936866"/>
            <a:ext cx="12270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err="1">
                <a:latin typeface="微软雅黑 Light" panose="020B0502040204020203" pitchFamily="34" charset="-122"/>
                <a:ea typeface="微软雅黑 Light" panose="020B0502040204020203" pitchFamily="34" charset="-122"/>
              </a:rPr>
              <a:t>ST.elem</a:t>
            </a:r>
            <a:endParaRPr lang="en-US" altLang="zh-CN" sz="2000" dirty="0">
              <a:latin typeface="微软雅黑 Light" panose="020B0502040204020203" pitchFamily="34" charset="-122"/>
              <a:ea typeface="微软雅黑 Light" panose="020B0502040204020203" pitchFamily="34" charset="-122"/>
            </a:endParaRPr>
          </a:p>
        </p:txBody>
      </p:sp>
      <p:sp>
        <p:nvSpPr>
          <p:cNvPr id="6" name="Line 1028"/>
          <p:cNvSpPr>
            <a:spLocks noChangeShapeType="1"/>
          </p:cNvSpPr>
          <p:nvPr/>
        </p:nvSpPr>
        <p:spPr bwMode="auto">
          <a:xfrm>
            <a:off x="7974676" y="1479666"/>
            <a:ext cx="0" cy="990600"/>
          </a:xfrm>
          <a:prstGeom prst="line">
            <a:avLst/>
          </a:prstGeom>
          <a:noFill/>
          <a:ln w="12700">
            <a:solidFill>
              <a:srgbClr val="99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sz="1600" dirty="0">
              <a:latin typeface="微软雅黑 Light" panose="020B0502040204020203" pitchFamily="34" charset="-122"/>
              <a:ea typeface="微软雅黑 Light" panose="020B0502040204020203" pitchFamily="34" charset="-122"/>
            </a:endParaRPr>
          </a:p>
        </p:txBody>
      </p:sp>
      <p:sp>
        <p:nvSpPr>
          <p:cNvPr id="7" name="Line 1029"/>
          <p:cNvSpPr>
            <a:spLocks noChangeShapeType="1"/>
          </p:cNvSpPr>
          <p:nvPr/>
        </p:nvSpPr>
        <p:spPr bwMode="auto">
          <a:xfrm>
            <a:off x="5460076" y="1479666"/>
            <a:ext cx="0" cy="990600"/>
          </a:xfrm>
          <a:prstGeom prst="line">
            <a:avLst/>
          </a:prstGeom>
          <a:noFill/>
          <a:ln w="12700">
            <a:solidFill>
              <a:srgbClr val="99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sz="1600" dirty="0">
              <a:latin typeface="微软雅黑 Light" panose="020B0502040204020203" pitchFamily="34" charset="-122"/>
              <a:ea typeface="微软雅黑 Light" panose="020B0502040204020203" pitchFamily="34" charset="-122"/>
            </a:endParaRPr>
          </a:p>
        </p:txBody>
      </p:sp>
      <p:sp>
        <p:nvSpPr>
          <p:cNvPr id="8" name="Text Box 1030"/>
          <p:cNvSpPr txBox="1">
            <a:spLocks noChangeArrowheads="1"/>
          </p:cNvSpPr>
          <p:nvPr/>
        </p:nvSpPr>
        <p:spPr bwMode="auto">
          <a:xfrm>
            <a:off x="5468014" y="1662229"/>
            <a:ext cx="356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dirty="0">
                <a:solidFill>
                  <a:srgbClr val="990000"/>
                </a:solidFill>
                <a:latin typeface="微软雅黑 Light" panose="020B0502040204020203" pitchFamily="34" charset="-122"/>
                <a:ea typeface="微软雅黑 Light" panose="020B0502040204020203" pitchFamily="34" charset="-122"/>
              </a:rPr>
              <a:t>k</a:t>
            </a:r>
            <a:endParaRPr lang="en-US" altLang="zh-CN" sz="2000" dirty="0">
              <a:latin typeface="微软雅黑 Light" panose="020B0502040204020203" pitchFamily="34" charset="-122"/>
              <a:ea typeface="微软雅黑 Light" panose="020B0502040204020203" pitchFamily="34" charset="-122"/>
            </a:endParaRPr>
          </a:p>
        </p:txBody>
      </p:sp>
      <p:sp>
        <p:nvSpPr>
          <p:cNvPr id="9" name="Text Box 1037"/>
          <p:cNvSpPr txBox="1">
            <a:spLocks noChangeArrowheads="1"/>
          </p:cNvSpPr>
          <p:nvPr/>
        </p:nvSpPr>
        <p:spPr bwMode="auto">
          <a:xfrm>
            <a:off x="8058814" y="1555866"/>
            <a:ext cx="2648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dirty="0" err="1">
                <a:solidFill>
                  <a:srgbClr val="990000"/>
                </a:solidFill>
                <a:latin typeface="微软雅黑 Light" panose="020B0502040204020203" pitchFamily="34" charset="-122"/>
                <a:ea typeface="微软雅黑 Light" panose="020B0502040204020203" pitchFamily="34" charset="-122"/>
              </a:rPr>
              <a:t>i</a:t>
            </a:r>
            <a:endParaRPr lang="en-US" altLang="zh-CN" sz="2000" dirty="0">
              <a:latin typeface="微软雅黑 Light" panose="020B0502040204020203" pitchFamily="34" charset="-122"/>
              <a:ea typeface="微软雅黑 Light" panose="020B0502040204020203" pitchFamily="34" charset="-122"/>
            </a:endParaRPr>
          </a:p>
        </p:txBody>
      </p:sp>
      <p:sp>
        <p:nvSpPr>
          <p:cNvPr id="10" name="Text Box 1039"/>
          <p:cNvSpPr txBox="1">
            <a:spLocks noChangeArrowheads="1"/>
          </p:cNvSpPr>
          <p:nvPr/>
        </p:nvSpPr>
        <p:spPr bwMode="auto">
          <a:xfrm>
            <a:off x="2320001" y="3632316"/>
            <a:ext cx="13853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dirty="0">
                <a:solidFill>
                  <a:srgbClr val="CC0000"/>
                </a:solidFill>
                <a:latin typeface="微软雅黑 Light" panose="020B0502040204020203" pitchFamily="34" charset="-122"/>
                <a:ea typeface="微软雅黑 Light" panose="020B0502040204020203" pitchFamily="34" charset="-122"/>
              </a:rPr>
              <a:t>key=64</a:t>
            </a:r>
            <a:endParaRPr lang="en-US" altLang="zh-CN" sz="2000" dirty="0">
              <a:latin typeface="微软雅黑 Light" panose="020B0502040204020203" pitchFamily="34" charset="-122"/>
              <a:ea typeface="微软雅黑 Light" panose="020B0502040204020203" pitchFamily="34" charset="-122"/>
            </a:endParaRPr>
          </a:p>
        </p:txBody>
      </p:sp>
      <p:sp>
        <p:nvSpPr>
          <p:cNvPr id="11" name="Text Box 1043"/>
          <p:cNvSpPr txBox="1">
            <a:spLocks noChangeArrowheads="1"/>
          </p:cNvSpPr>
          <p:nvPr/>
        </p:nvSpPr>
        <p:spPr bwMode="auto">
          <a:xfrm>
            <a:off x="780126" y="2394066"/>
            <a:ext cx="64793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dirty="0">
                <a:solidFill>
                  <a:srgbClr val="CC0000"/>
                </a:solidFill>
                <a:latin typeface="微软雅黑 Light" panose="020B0502040204020203" pitchFamily="34" charset="-122"/>
                <a:ea typeface="微软雅黑 Light" panose="020B0502040204020203" pitchFamily="34" charset="-122"/>
              </a:rPr>
              <a:t>64</a:t>
            </a:r>
            <a:endParaRPr lang="en-US" altLang="zh-CN" sz="2000" dirty="0">
              <a:latin typeface="微软雅黑 Light" panose="020B0502040204020203" pitchFamily="34" charset="-122"/>
              <a:ea typeface="微软雅黑 Light" panose="020B0502040204020203" pitchFamily="34" charset="-122"/>
            </a:endParaRPr>
          </a:p>
        </p:txBody>
      </p:sp>
      <p:sp>
        <p:nvSpPr>
          <p:cNvPr id="12" name="Text Box 1032"/>
          <p:cNvSpPr txBox="1">
            <a:spLocks noChangeArrowheads="1"/>
          </p:cNvSpPr>
          <p:nvPr/>
        </p:nvSpPr>
        <p:spPr bwMode="auto">
          <a:xfrm>
            <a:off x="1227685" y="5100897"/>
            <a:ext cx="416530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0"/>
              </a:spcBef>
              <a:buFontTx/>
              <a:buNone/>
            </a:pPr>
            <a:r>
              <a:rPr lang="zh-CN" altLang="en-US" sz="2400" dirty="0">
                <a:latin typeface="微软雅黑 Light" panose="020B0502040204020203" pitchFamily="34" charset="-122"/>
                <a:ea typeface="微软雅黑 Light" panose="020B0502040204020203" pitchFamily="34" charset="-122"/>
              </a:rPr>
              <a:t>假设给定值 </a:t>
            </a:r>
            <a:r>
              <a:rPr lang="en-US" altLang="zh-CN" sz="2400" dirty="0">
                <a:latin typeface="微软雅黑 Light" panose="020B0502040204020203" pitchFamily="34" charset="-122"/>
                <a:ea typeface="微软雅黑 Light" panose="020B0502040204020203" pitchFamily="34" charset="-122"/>
              </a:rPr>
              <a:t>e=64,</a:t>
            </a:r>
          </a:p>
          <a:p>
            <a:pPr eaLnBrk="1" hangingPunct="1">
              <a:lnSpc>
                <a:spcPct val="125000"/>
              </a:lnSpc>
              <a:spcBef>
                <a:spcPct val="0"/>
              </a:spcBef>
              <a:buFontTx/>
              <a:buNone/>
            </a:pPr>
            <a:r>
              <a:rPr lang="zh-CN" altLang="en-US" sz="2400" dirty="0">
                <a:latin typeface="微软雅黑 Light" panose="020B0502040204020203" pitchFamily="34" charset="-122"/>
                <a:ea typeface="微软雅黑 Light" panose="020B0502040204020203" pitchFamily="34" charset="-122"/>
              </a:rPr>
              <a:t>要求 </a:t>
            </a:r>
            <a:r>
              <a:rPr lang="en-US" altLang="zh-CN" sz="2400" dirty="0" err="1">
                <a:latin typeface="微软雅黑 Light" panose="020B0502040204020203" pitchFamily="34" charset="-122"/>
                <a:ea typeface="微软雅黑 Light" panose="020B0502040204020203" pitchFamily="34" charset="-122"/>
              </a:rPr>
              <a:t>ST.elem</a:t>
            </a:r>
            <a:r>
              <a:rPr lang="en-US" altLang="zh-CN" sz="2400" dirty="0">
                <a:latin typeface="微软雅黑 Light" panose="020B0502040204020203" pitchFamily="34" charset="-122"/>
                <a:ea typeface="微软雅黑 Light" panose="020B0502040204020203" pitchFamily="34" charset="-122"/>
              </a:rPr>
              <a:t>[k] = e, </a:t>
            </a:r>
            <a:r>
              <a:rPr lang="zh-CN" altLang="en-US" sz="2400" dirty="0">
                <a:latin typeface="微软雅黑 Light" panose="020B0502040204020203" pitchFamily="34" charset="-122"/>
                <a:ea typeface="微软雅黑 Light" panose="020B0502040204020203" pitchFamily="34" charset="-122"/>
              </a:rPr>
              <a:t>问</a:t>
            </a:r>
            <a:r>
              <a:rPr lang="en-US" altLang="zh-CN" sz="2400" dirty="0">
                <a:latin typeface="微软雅黑 Light" panose="020B0502040204020203" pitchFamily="34" charset="-122"/>
                <a:ea typeface="微软雅黑 Light" panose="020B0502040204020203" pitchFamily="34" charset="-122"/>
              </a:rPr>
              <a:t>: k = ?</a:t>
            </a:r>
          </a:p>
        </p:txBody>
      </p:sp>
    </p:spTree>
    <p:extLst>
      <p:ext uri="{BB962C8B-B14F-4D97-AF65-F5344CB8AC3E}">
        <p14:creationId xmlns:p14="http://schemas.microsoft.com/office/powerpoint/2010/main" val="26646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1+#ppt_w/2"/>
                                          </p:val>
                                        </p:tav>
                                        <p:tav tm="100000">
                                          <p:val>
                                            <p:strVal val="#ppt_x"/>
                                          </p:val>
                                        </p:tav>
                                      </p:tavLst>
                                    </p:anim>
                                    <p:anim calcmode="lin" valueType="num">
                                      <p:cBhvr additive="base">
                                        <p:cTn id="34" dur="500" fill="hold"/>
                                        <p:tgtEl>
                                          <p:spTgt spid="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par>
                          <p:cTn id="35" fill="hold">
                            <p:stCondLst>
                              <p:cond delay="500"/>
                            </p:stCondLst>
                            <p:childTnLst>
                              <p:par>
                                <p:cTn id="36" presetID="2" presetClass="entr" presetSubtype="1"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12" presetClass="entr" presetSubtype="2"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slide(fromRight)">
                                      <p:cBhvr>
                                        <p:cTn id="44" dur="500"/>
                                        <p:tgtEl>
                                          <p:spTgt spid="7"/>
                                        </p:tgtEl>
                                      </p:cBhvr>
                                    </p:animEffect>
                                  </p:childTnLst>
                                </p:cTn>
                              </p:par>
                            </p:childTnLst>
                          </p:cTn>
                        </p:par>
                        <p:par>
                          <p:cTn id="45" fill="hold">
                            <p:stCondLst>
                              <p:cond delay="500"/>
                            </p:stCondLst>
                            <p:childTnLst>
                              <p:par>
                                <p:cTn id="46" presetID="2" presetClass="entr" presetSubtype="1"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ppt_x"/>
                                          </p:val>
                                        </p:tav>
                                        <p:tav tm="100000">
                                          <p:val>
                                            <p:strVal val="#ppt_x"/>
                                          </p:val>
                                        </p:tav>
                                      </p:tavLst>
                                    </p:anim>
                                    <p:anim calcmode="lin" valueType="num">
                                      <p:cBhvr additive="base">
                                        <p:cTn id="49"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8" grpId="0" autoUpdateAnimBg="0"/>
      <p:bldP spid="9" grpId="0" autoUpdateAnimBg="0"/>
      <p:bldP spid="10" grpId="0" autoUpdateAnimBg="0"/>
      <p:bldP spid="11" grpId="0" autoUpdateAnimBg="0"/>
      <p:bldP spid="12"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395B5-A6FD-DE43-ADC7-9396A3DBABCF}"/>
              </a:ext>
            </a:extLst>
          </p:cNvPr>
          <p:cNvSpPr>
            <a:spLocks noGrp="1"/>
          </p:cNvSpPr>
          <p:nvPr>
            <p:ph type="title"/>
          </p:nvPr>
        </p:nvSpPr>
        <p:spPr/>
        <p:txBody>
          <a:bodyPr/>
          <a:lstStyle/>
          <a:p>
            <a:r>
              <a:rPr lang="en-US" altLang="zh-CN" b="1" dirty="0">
                <a:solidFill>
                  <a:srgbClr val="000000"/>
                </a:solidFill>
                <a:effectLst>
                  <a:outerShdw blurRad="38100" dist="38100" dir="2700000" algn="tl">
                    <a:srgbClr val="C0C0C0"/>
                  </a:outerShdw>
                </a:effectLst>
                <a:latin typeface="黑体" pitchFamily="2" charset="-122"/>
                <a:ea typeface="黑体" pitchFamily="2" charset="-122"/>
              </a:rPr>
              <a:t>1</a:t>
            </a:r>
            <a:r>
              <a:rPr lang="zh-CN" altLang="en-US" b="1" dirty="0">
                <a:solidFill>
                  <a:srgbClr val="000000"/>
                </a:solidFill>
                <a:effectLst>
                  <a:outerShdw blurRad="38100" dist="38100" dir="2700000" algn="tl">
                    <a:srgbClr val="C0C0C0"/>
                  </a:outerShdw>
                </a:effectLst>
                <a:latin typeface="黑体" pitchFamily="2" charset="-122"/>
                <a:ea typeface="黑体" pitchFamily="2" charset="-122"/>
              </a:rPr>
              <a:t>、开放定址法（开地址法） </a:t>
            </a:r>
            <a:endParaRPr kumimoji="1" lang="zh-CN" altLang="en-US" dirty="0"/>
          </a:p>
        </p:txBody>
      </p:sp>
      <p:sp>
        <p:nvSpPr>
          <p:cNvPr id="4" name="Rectangle 3">
            <a:extLst>
              <a:ext uri="{FF2B5EF4-FFF2-40B4-BE49-F238E27FC236}">
                <a16:creationId xmlns:a16="http://schemas.microsoft.com/office/drawing/2014/main" id="{4EE87CD9-FFC7-2543-91BF-8C005F8ACFDE}"/>
              </a:ext>
            </a:extLst>
          </p:cNvPr>
          <p:cNvSpPr>
            <a:spLocks noChangeArrowheads="1"/>
          </p:cNvSpPr>
          <p:nvPr/>
        </p:nvSpPr>
        <p:spPr bwMode="auto">
          <a:xfrm>
            <a:off x="619507" y="1412789"/>
            <a:ext cx="83693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marL="1524000" indent="-1524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1524000" marR="0" lvl="0" indent="-152400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33CC"/>
                </a:solidFill>
                <a:effectLst/>
                <a:uLnTx/>
                <a:uFillTx/>
                <a:latin typeface="微软雅黑 Light" panose="020B0502040204020203" pitchFamily="34" charset="-122"/>
                <a:ea typeface="微软雅黑 Light" panose="020B0502040204020203" pitchFamily="34" charset="-122"/>
                <a:cs typeface="+mn-cs"/>
              </a:rPr>
              <a:t>设计思路：</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有冲突时就去寻找下一个空的哈希地址，只要哈希表足够大，空的哈希地址总能找到，并将数据元素存入。 </a:t>
            </a:r>
          </a:p>
        </p:txBody>
      </p:sp>
      <p:sp>
        <p:nvSpPr>
          <p:cNvPr id="5" name="Rectangle 4">
            <a:extLst>
              <a:ext uri="{FF2B5EF4-FFF2-40B4-BE49-F238E27FC236}">
                <a16:creationId xmlns:a16="http://schemas.microsoft.com/office/drawing/2014/main" id="{95EF11D8-60DE-F849-B32E-64CF10A2B652}"/>
              </a:ext>
            </a:extLst>
          </p:cNvPr>
          <p:cNvSpPr>
            <a:spLocks noChangeArrowheads="1"/>
          </p:cNvSpPr>
          <p:nvPr/>
        </p:nvSpPr>
        <p:spPr bwMode="auto">
          <a:xfrm>
            <a:off x="619507" y="2555789"/>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33CC"/>
                </a:solidFill>
                <a:effectLst/>
                <a:uLnTx/>
                <a:uFillTx/>
                <a:latin typeface="微软雅黑 Light" panose="020B0502040204020203" pitchFamily="34" charset="-122"/>
                <a:ea typeface="微软雅黑 Light" panose="020B0502040204020203" pitchFamily="34" charset="-122"/>
                <a:cs typeface="+mn-cs"/>
              </a:rPr>
              <a:t>具体实现：</a:t>
            </a:r>
            <a:endPar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endParaRPr>
          </a:p>
        </p:txBody>
      </p:sp>
      <p:sp>
        <p:nvSpPr>
          <p:cNvPr id="6" name="Rectangle 5">
            <a:extLst>
              <a:ext uri="{FF2B5EF4-FFF2-40B4-BE49-F238E27FC236}">
                <a16:creationId xmlns:a16="http://schemas.microsoft.com/office/drawing/2014/main" id="{BA26D711-6CCE-8645-8D33-0A8CCF400B9F}"/>
              </a:ext>
            </a:extLst>
          </p:cNvPr>
          <p:cNvSpPr>
            <a:spLocks noChangeArrowheads="1"/>
          </p:cNvSpPr>
          <p:nvPr/>
        </p:nvSpPr>
        <p:spPr bwMode="auto">
          <a:xfrm>
            <a:off x="1622807" y="3470189"/>
            <a:ext cx="6616700"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H</a:t>
            </a:r>
            <a:r>
              <a:rPr kumimoji="1" lang="en-US" altLang="zh-CN" sz="2800" b="1" i="0" u="none" strike="noStrike" kern="1200" cap="none" spc="0" normalizeH="0" baseline="-3000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i</a:t>
            </a:r>
            <a:r>
              <a:rPr kumimoji="1"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=(Hash(key)+d</a:t>
            </a:r>
            <a:r>
              <a:rPr kumimoji="1" lang="en-US" altLang="zh-CN" sz="2800" b="1" i="0" u="none" strike="noStrike" kern="1200" cap="none" spc="0" normalizeH="0" baseline="-3000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i</a:t>
            </a:r>
            <a:r>
              <a:rPr kumimoji="1"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 mod m</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       ( 1≤i &lt; m )</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其中：</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          </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Hash(key)</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为哈希函数</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m</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为哈希表长度</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d</a:t>
            </a:r>
            <a:r>
              <a:rPr kumimoji="1" lang="en-US" altLang="zh-CN" sz="2400" b="1" i="0" u="none" strike="noStrike" kern="1200" cap="none" spc="0" normalizeH="0" baseline="-3000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i</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 </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为增量序列 </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1</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2</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…m-1</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，且</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d</a:t>
            </a:r>
            <a:r>
              <a:rPr kumimoji="1" lang="en-US" altLang="zh-CN" sz="2400" b="1" i="0" u="none" strike="noStrike" kern="1200" cap="none" spc="0" normalizeH="0" baseline="-3000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i</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err="1">
                <a:ln>
                  <a:noFill/>
                </a:ln>
                <a:solidFill>
                  <a:srgbClr val="0000FF"/>
                </a:solidFill>
                <a:effectLst/>
                <a:uLnTx/>
                <a:uFillTx/>
                <a:latin typeface="Times New Roman" panose="02020603050405020304" pitchFamily="18" charset="0"/>
                <a:ea typeface="微软雅黑 Light" panose="020B0502040204020203" pitchFamily="34" charset="-122"/>
                <a:cs typeface="+mn-cs"/>
              </a:rPr>
              <a:t>i</a:t>
            </a:r>
            <a:endPar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7" name="Rectangle 6">
            <a:extLst>
              <a:ext uri="{FF2B5EF4-FFF2-40B4-BE49-F238E27FC236}">
                <a16:creationId xmlns:a16="http://schemas.microsoft.com/office/drawing/2014/main" id="{F1D0B764-1269-6A4E-9521-551BDB1ECCA5}"/>
              </a:ext>
            </a:extLst>
          </p:cNvPr>
          <p:cNvSpPr>
            <a:spLocks noChangeArrowheads="1"/>
          </p:cNvSpPr>
          <p:nvPr/>
        </p:nvSpPr>
        <p:spPr bwMode="auto">
          <a:xfrm>
            <a:off x="1152907" y="3012989"/>
            <a:ext cx="3581400" cy="519113"/>
          </a:xfrm>
          <a:prstGeom prst="rect">
            <a:avLst/>
          </a:prstGeom>
          <a:noFill/>
          <a:ln w="38100">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9933"/>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 1</a:t>
            </a:r>
            <a:r>
              <a:rPr kumimoji="1" lang="zh-CN" altLang="en-US" sz="2800" b="1" i="0" u="none" strike="noStrike" kern="1200" cap="none" spc="0" normalizeH="0" baseline="0" noProof="0" dirty="0">
                <a:ln>
                  <a:noFill/>
                </a:ln>
                <a:solidFill>
                  <a:srgbClr val="339933"/>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）线性探测法</a:t>
            </a:r>
          </a:p>
        </p:txBody>
      </p:sp>
      <p:sp>
        <p:nvSpPr>
          <p:cNvPr id="8" name="AutoShape 8">
            <a:extLst>
              <a:ext uri="{FF2B5EF4-FFF2-40B4-BE49-F238E27FC236}">
                <a16:creationId xmlns:a16="http://schemas.microsoft.com/office/drawing/2014/main" id="{476FCBD0-CD11-3E42-ABAB-AC9E6F218194}"/>
              </a:ext>
            </a:extLst>
          </p:cNvPr>
          <p:cNvSpPr>
            <a:spLocks noChangeArrowheads="1"/>
          </p:cNvSpPr>
          <p:nvPr/>
        </p:nvSpPr>
        <p:spPr bwMode="auto">
          <a:xfrm>
            <a:off x="390907" y="5679989"/>
            <a:ext cx="7772400" cy="609600"/>
          </a:xfrm>
          <a:prstGeom prst="wedgeRoundRectCallout">
            <a:avLst>
              <a:gd name="adj1" fmla="val 2472"/>
              <a:gd name="adj2" fmla="val -100523"/>
              <a:gd name="adj3" fmla="val 16667"/>
            </a:avLst>
          </a:prstGeom>
          <a:solidFill>
            <a:schemeClr val="accent1"/>
          </a:solidFill>
          <a:ln w="9525">
            <a:solidFill>
              <a:srgbClr val="FF6600"/>
            </a:solidFill>
            <a:miter lim="800000"/>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微软雅黑 Light" panose="020B0502040204020203" pitchFamily="34" charset="-122"/>
                <a:cs typeface="+mn-cs"/>
              </a:rPr>
              <a:t>含义：一旦冲突，就找附近（下一个）空地址存入。</a:t>
            </a:r>
          </a:p>
        </p:txBody>
      </p:sp>
    </p:spTree>
    <p:extLst>
      <p:ext uri="{BB962C8B-B14F-4D97-AF65-F5344CB8AC3E}">
        <p14:creationId xmlns:p14="http://schemas.microsoft.com/office/powerpoint/2010/main" val="42354496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51F971-7E18-144E-9FA0-C0AE01B32628}"/>
              </a:ext>
            </a:extLst>
          </p:cNvPr>
          <p:cNvSpPr>
            <a:spLocks noGrp="1"/>
          </p:cNvSpPr>
          <p:nvPr>
            <p:ph type="title"/>
          </p:nvPr>
        </p:nvSpPr>
        <p:spPr/>
        <p:txBody>
          <a:bodyPr/>
          <a:lstStyle/>
          <a:p>
            <a:r>
              <a:rPr kumimoji="1" lang="en-US" altLang="zh-CN" dirty="0"/>
              <a:t>1</a:t>
            </a:r>
            <a:r>
              <a:rPr kumimoji="1" lang="zh-CN" altLang="en-US" dirty="0"/>
              <a:t>）线性探测法</a:t>
            </a:r>
          </a:p>
        </p:txBody>
      </p:sp>
      <p:sp>
        <p:nvSpPr>
          <p:cNvPr id="4" name="Rectangle 2">
            <a:extLst>
              <a:ext uri="{FF2B5EF4-FFF2-40B4-BE49-F238E27FC236}">
                <a16:creationId xmlns:a16="http://schemas.microsoft.com/office/drawing/2014/main" id="{5BFD538F-DF50-E342-84F6-9A44E58D1968}"/>
              </a:ext>
            </a:extLst>
          </p:cNvPr>
          <p:cNvSpPr>
            <a:spLocks noChangeArrowheads="1"/>
          </p:cNvSpPr>
          <p:nvPr/>
        </p:nvSpPr>
        <p:spPr bwMode="auto">
          <a:xfrm>
            <a:off x="1110049" y="1292130"/>
            <a:ext cx="7391400" cy="1569660"/>
          </a:xfrm>
          <a:prstGeom prst="rect">
            <a:avLst/>
          </a:prstGeom>
          <a:noFill/>
          <a:ln w="38100">
            <a:noFill/>
            <a:miter lim="800000"/>
            <a:headEnd/>
            <a:tailEnd/>
          </a:ln>
          <a:effectLst/>
        </p:spPr>
        <p:txBody>
          <a:bodyPr>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关键码集为 </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{47</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7</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29</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11</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16</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92</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22</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8</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3}</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33CC"/>
                </a:solidFill>
                <a:effectLst/>
                <a:uLnTx/>
                <a:uFillTx/>
                <a:latin typeface="微软雅黑 Light" panose="020B0502040204020203" pitchFamily="34" charset="-122"/>
                <a:ea typeface="微软雅黑 Light" panose="020B0502040204020203" pitchFamily="34" charset="-122"/>
                <a:cs typeface="+mn-cs"/>
              </a:rPr>
              <a:t>设：</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哈希表表长为</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m=</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11</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    哈希函数为</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Hash(key)=key mod 11</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    拟用</a:t>
            </a:r>
            <a:r>
              <a:rPr kumimoji="1" lang="zh-CN" altLang="en-US" sz="2400" b="1" i="0" u="none" strike="noStrike" kern="1200" cap="none" spc="0" normalizeH="0" baseline="0" noProof="0" dirty="0">
                <a:ln>
                  <a:noFill/>
                </a:ln>
                <a:solidFill>
                  <a:srgbClr val="339933"/>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线性探测法</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处理冲突。建哈希表如下：</a:t>
            </a:r>
          </a:p>
        </p:txBody>
      </p:sp>
      <p:sp>
        <p:nvSpPr>
          <p:cNvPr id="5" name="Rectangle 3">
            <a:extLst>
              <a:ext uri="{FF2B5EF4-FFF2-40B4-BE49-F238E27FC236}">
                <a16:creationId xmlns:a16="http://schemas.microsoft.com/office/drawing/2014/main" id="{5F10F939-CCBF-8C41-9BDB-DAE17F8A1141}"/>
              </a:ext>
            </a:extLst>
          </p:cNvPr>
          <p:cNvSpPr>
            <a:spLocks noChangeArrowheads="1"/>
          </p:cNvSpPr>
          <p:nvPr/>
        </p:nvSpPr>
        <p:spPr bwMode="auto">
          <a:xfrm>
            <a:off x="533400" y="4162228"/>
            <a:ext cx="7924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marL="476250" indent="-4762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476250" marR="0" lvl="0" indent="-476250" algn="just"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FF33CC"/>
                </a:solidFill>
                <a:effectLst/>
                <a:uLnTx/>
                <a:uFillTx/>
                <a:ea typeface="微软雅黑 Light" panose="020B0502040204020203" pitchFamily="34" charset="-122"/>
                <a:cs typeface="+mn-cs"/>
              </a:rPr>
              <a:t>① </a:t>
            </a:r>
            <a:r>
              <a:rPr kumimoji="1" lang="en-US" altLang="zh-CN" sz="2000" b="1" i="0" u="none" strike="noStrike" kern="1200" cap="none" spc="0" normalizeH="0" baseline="0" noProof="0" dirty="0">
                <a:ln>
                  <a:noFill/>
                </a:ln>
                <a:solidFill>
                  <a:srgbClr val="0000CC"/>
                </a:solidFill>
                <a:effectLst/>
                <a:uLnTx/>
                <a:uFillTx/>
                <a:ea typeface="微软雅黑 Light" panose="020B0502040204020203" pitchFamily="34" charset="-122"/>
                <a:cs typeface="+mn-cs"/>
              </a:rPr>
              <a:t>47</a:t>
            </a:r>
            <a:r>
              <a:rPr kumimoji="1" lang="zh-CN" altLang="en-US" sz="2000" b="1" i="0" u="none" strike="noStrike" kern="1200" cap="none" spc="0" normalizeH="0" baseline="0" noProof="0" dirty="0">
                <a:ln>
                  <a:noFill/>
                </a:ln>
                <a:solidFill>
                  <a:srgbClr val="0000CC"/>
                </a:solidFill>
                <a:effectLst/>
                <a:uLnTx/>
                <a:uFillTx/>
                <a:ea typeface="微软雅黑 Light" panose="020B0502040204020203" pitchFamily="34" charset="-122"/>
                <a:cs typeface="+mn-cs"/>
              </a:rPr>
              <a:t>、</a:t>
            </a:r>
            <a:r>
              <a:rPr kumimoji="1" lang="en-US" altLang="zh-CN" sz="2000" b="1" i="0" u="none" strike="noStrike" kern="1200" cap="none" spc="0" normalizeH="0" baseline="0" noProof="0" dirty="0">
                <a:ln>
                  <a:noFill/>
                </a:ln>
                <a:solidFill>
                  <a:srgbClr val="0000CC"/>
                </a:solidFill>
                <a:effectLst/>
                <a:uLnTx/>
                <a:uFillTx/>
                <a:ea typeface="微软雅黑 Light" panose="020B0502040204020203" pitchFamily="34" charset="-122"/>
                <a:cs typeface="+mn-cs"/>
              </a:rPr>
              <a:t>7</a:t>
            </a:r>
            <a:r>
              <a:rPr kumimoji="1" lang="zh-CN" altLang="en-US" sz="2000" b="1" i="0" u="none" strike="noStrike" kern="1200" cap="none" spc="0" normalizeH="0" baseline="0" noProof="0" dirty="0">
                <a:ln>
                  <a:noFill/>
                </a:ln>
                <a:solidFill>
                  <a:srgbClr val="0000CC"/>
                </a:solidFill>
                <a:effectLst/>
                <a:uLnTx/>
                <a:uFillTx/>
                <a:latin typeface="微软雅黑 Light" panose="020B0502040204020203" pitchFamily="34" charset="-122"/>
                <a:ea typeface="微软雅黑 Light" panose="020B0502040204020203" pitchFamily="34" charset="-122"/>
                <a:cs typeface="+mn-cs"/>
              </a:rPr>
              <a:t>是由哈希函数得到的没有冲突的哈希地址；</a:t>
            </a:r>
          </a:p>
        </p:txBody>
      </p:sp>
      <p:sp>
        <p:nvSpPr>
          <p:cNvPr id="6" name="Rectangle 4">
            <a:extLst>
              <a:ext uri="{FF2B5EF4-FFF2-40B4-BE49-F238E27FC236}">
                <a16:creationId xmlns:a16="http://schemas.microsoft.com/office/drawing/2014/main" id="{CF1007D0-5674-4245-9BCA-C79D68D2E293}"/>
              </a:ext>
            </a:extLst>
          </p:cNvPr>
          <p:cNvSpPr>
            <a:spLocks noChangeArrowheads="1"/>
          </p:cNvSpPr>
          <p:nvPr/>
        </p:nvSpPr>
        <p:spPr bwMode="auto">
          <a:xfrm>
            <a:off x="2133600" y="2792623"/>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0    1    2     3     4    5    6    7     8    9   10</a:t>
            </a:r>
          </a:p>
        </p:txBody>
      </p:sp>
      <p:graphicFrame>
        <p:nvGraphicFramePr>
          <p:cNvPr id="7" name="Group 37">
            <a:extLst>
              <a:ext uri="{FF2B5EF4-FFF2-40B4-BE49-F238E27FC236}">
                <a16:creationId xmlns:a16="http://schemas.microsoft.com/office/drawing/2014/main" id="{6DE59889-6A18-5945-90BF-1B98B44FA083}"/>
              </a:ext>
            </a:extLst>
          </p:cNvPr>
          <p:cNvGraphicFramePr>
            <a:graphicFrameLocks noGrp="1"/>
          </p:cNvGraphicFramePr>
          <p:nvPr>
            <p:extLst>
              <p:ext uri="{D42A27DB-BD31-4B8C-83A1-F6EECF244321}">
                <p14:modId xmlns:p14="http://schemas.microsoft.com/office/powerpoint/2010/main" val="364295610"/>
              </p:ext>
            </p:extLst>
          </p:nvPr>
        </p:nvGraphicFramePr>
        <p:xfrm>
          <a:off x="2133600" y="3275223"/>
          <a:ext cx="5257800" cy="431800"/>
        </p:xfrm>
        <a:graphic>
          <a:graphicData uri="http://schemas.openxmlformats.org/drawingml/2006/table">
            <a:tbl>
              <a:tblPr/>
              <a:tblGrid>
                <a:gridCol w="457200">
                  <a:extLst>
                    <a:ext uri="{9D8B030D-6E8A-4147-A177-3AD203B41FA5}">
                      <a16:colId xmlns:a16="http://schemas.microsoft.com/office/drawing/2014/main" val="20000"/>
                    </a:ext>
                  </a:extLst>
                </a:gridCol>
                <a:gridCol w="498475">
                  <a:extLst>
                    <a:ext uri="{9D8B030D-6E8A-4147-A177-3AD203B41FA5}">
                      <a16:colId xmlns:a16="http://schemas.microsoft.com/office/drawing/2014/main" val="20001"/>
                    </a:ext>
                  </a:extLst>
                </a:gridCol>
                <a:gridCol w="477838">
                  <a:extLst>
                    <a:ext uri="{9D8B030D-6E8A-4147-A177-3AD203B41FA5}">
                      <a16:colId xmlns:a16="http://schemas.microsoft.com/office/drawing/2014/main" val="20002"/>
                    </a:ext>
                  </a:extLst>
                </a:gridCol>
                <a:gridCol w="477837">
                  <a:extLst>
                    <a:ext uri="{9D8B030D-6E8A-4147-A177-3AD203B41FA5}">
                      <a16:colId xmlns:a16="http://schemas.microsoft.com/office/drawing/2014/main" val="20003"/>
                    </a:ext>
                  </a:extLst>
                </a:gridCol>
                <a:gridCol w="476250">
                  <a:extLst>
                    <a:ext uri="{9D8B030D-6E8A-4147-A177-3AD203B41FA5}">
                      <a16:colId xmlns:a16="http://schemas.microsoft.com/office/drawing/2014/main" val="20004"/>
                    </a:ext>
                  </a:extLst>
                </a:gridCol>
                <a:gridCol w="482600">
                  <a:extLst>
                    <a:ext uri="{9D8B030D-6E8A-4147-A177-3AD203B41FA5}">
                      <a16:colId xmlns:a16="http://schemas.microsoft.com/office/drawing/2014/main" val="20005"/>
                    </a:ext>
                  </a:extLst>
                </a:gridCol>
                <a:gridCol w="476250">
                  <a:extLst>
                    <a:ext uri="{9D8B030D-6E8A-4147-A177-3AD203B41FA5}">
                      <a16:colId xmlns:a16="http://schemas.microsoft.com/office/drawing/2014/main" val="20006"/>
                    </a:ext>
                  </a:extLst>
                </a:gridCol>
                <a:gridCol w="477838">
                  <a:extLst>
                    <a:ext uri="{9D8B030D-6E8A-4147-A177-3AD203B41FA5}">
                      <a16:colId xmlns:a16="http://schemas.microsoft.com/office/drawing/2014/main" val="20007"/>
                    </a:ext>
                  </a:extLst>
                </a:gridCol>
                <a:gridCol w="519112">
                  <a:extLst>
                    <a:ext uri="{9D8B030D-6E8A-4147-A177-3AD203B41FA5}">
                      <a16:colId xmlns:a16="http://schemas.microsoft.com/office/drawing/2014/main" val="20008"/>
                    </a:ext>
                  </a:extLst>
                </a:gridCol>
                <a:gridCol w="436563">
                  <a:extLst>
                    <a:ext uri="{9D8B030D-6E8A-4147-A177-3AD203B41FA5}">
                      <a16:colId xmlns:a16="http://schemas.microsoft.com/office/drawing/2014/main" val="20009"/>
                    </a:ext>
                  </a:extLst>
                </a:gridCol>
                <a:gridCol w="477837">
                  <a:extLst>
                    <a:ext uri="{9D8B030D-6E8A-4147-A177-3AD203B41FA5}">
                      <a16:colId xmlns:a16="http://schemas.microsoft.com/office/drawing/2014/main" val="20010"/>
                    </a:ext>
                  </a:extLst>
                </a:gridCol>
              </a:tblGrid>
              <a:tr h="431800">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30000"/>
                        </a:spcBef>
                        <a:spcAft>
                          <a:spcPct val="0"/>
                        </a:spcAft>
                        <a:buClrTx/>
                        <a:buSzTx/>
                        <a:buFontTx/>
                        <a:buNone/>
                        <a:tabLst/>
                      </a:pPr>
                      <a:endParaRPr kumimoji="1" lang="zh-CN" altLang="zh-CN" sz="2000" b="1"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30000"/>
                        </a:spcBef>
                        <a:spcAft>
                          <a:spcPct val="0"/>
                        </a:spcAft>
                        <a:buClrTx/>
                        <a:buSzTx/>
                        <a:buFontTx/>
                        <a:buNone/>
                        <a:tabLst/>
                      </a:pPr>
                      <a:endParaRPr kumimoji="1" lang="zh-CN" altLang="zh-CN" sz="2000" b="1" i="0" u="none" strike="noStrike" cap="none" normalizeH="0" baseline="0" dirty="0">
                        <a:ln>
                          <a:noFill/>
                        </a:ln>
                        <a:solidFill>
                          <a:srgbClr val="FF33CC"/>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30000"/>
                        </a:spcBef>
                        <a:spcAft>
                          <a:spcPct val="0"/>
                        </a:spcAft>
                        <a:buClrTx/>
                        <a:buSzTx/>
                        <a:buFontTx/>
                        <a:buNone/>
                        <a:tabLst/>
                      </a:pPr>
                      <a:endParaRPr kumimoji="1" lang="zh-CN" altLang="zh-CN" sz="2000" b="1" i="0" u="none" strike="noStrike" cap="none" normalizeH="0" baseline="0" dirty="0">
                        <a:ln>
                          <a:noFill/>
                        </a:ln>
                        <a:solidFill>
                          <a:srgbClr val="FF33CC"/>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微软雅黑 Light" panose="020B0502040204020203" pitchFamily="34" charset="-122"/>
                        </a:rPr>
                        <a:t>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30000"/>
                        </a:spcBef>
                        <a:spcAft>
                          <a:spcPct val="0"/>
                        </a:spcAft>
                        <a:buClrTx/>
                        <a:buSzTx/>
                        <a:buFontTx/>
                        <a:buNone/>
                        <a:tabLst/>
                      </a:pPr>
                      <a:endParaRPr kumimoji="1" lang="zh-CN" altLang="zh-CN" sz="2000" b="1"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30000"/>
                        </a:spcBef>
                        <a:spcAft>
                          <a:spcPct val="0"/>
                        </a:spcAft>
                        <a:buClrTx/>
                        <a:buSzTx/>
                        <a:buFontTx/>
                        <a:buNone/>
                        <a:tabLst/>
                      </a:pPr>
                      <a:endParaRPr kumimoji="1" lang="zh-CN" altLang="zh-CN" sz="2000" b="1"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30000"/>
                        </a:spcBef>
                        <a:spcAft>
                          <a:spcPct val="0"/>
                        </a:spcAft>
                        <a:buClrTx/>
                        <a:buSzTx/>
                        <a:buFontTx/>
                        <a:buNone/>
                        <a:tabLst/>
                      </a:pPr>
                      <a:endParaRPr kumimoji="1" lang="zh-CN" altLang="zh-CN" sz="2000" b="1" i="0" u="none" strike="noStrike" cap="none" normalizeH="0" baseline="0" dirty="0">
                        <a:ln>
                          <a:noFill/>
                        </a:ln>
                        <a:solidFill>
                          <a:schemeClr val="tx2"/>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3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微软雅黑 Light" panose="020B0502040204020203" pitchFamily="34"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30000"/>
                        </a:spcBef>
                        <a:spcAft>
                          <a:spcPct val="0"/>
                        </a:spcAft>
                        <a:buClrTx/>
                        <a:buSzTx/>
                        <a:buFontTx/>
                        <a:buNone/>
                        <a:tabLst/>
                      </a:pPr>
                      <a:endParaRPr kumimoji="1" lang="zh-CN" altLang="zh-CN" sz="2000" b="1" i="0" u="none" strike="noStrike" cap="none" normalizeH="0" baseline="0" dirty="0">
                        <a:ln>
                          <a:noFill/>
                        </a:ln>
                        <a:solidFill>
                          <a:srgbClr val="FF33CC"/>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30000"/>
                        </a:spcBef>
                        <a:spcAft>
                          <a:spcPct val="0"/>
                        </a:spcAft>
                        <a:buClrTx/>
                        <a:buSzTx/>
                        <a:buFontTx/>
                        <a:buNone/>
                        <a:tabLst/>
                      </a:pPr>
                      <a:endParaRPr kumimoji="1" lang="zh-CN" altLang="zh-CN" sz="2000" b="1" i="0" u="none" strike="noStrike" cap="none" normalizeH="0" baseline="0" dirty="0">
                        <a:ln>
                          <a:noFill/>
                        </a:ln>
                        <a:solidFill>
                          <a:schemeClr val="tx2"/>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 name="Rectangle 31">
            <a:extLst>
              <a:ext uri="{FF2B5EF4-FFF2-40B4-BE49-F238E27FC236}">
                <a16:creationId xmlns:a16="http://schemas.microsoft.com/office/drawing/2014/main" id="{399F1870-BF20-0646-9268-85189EBE96AF}"/>
              </a:ext>
            </a:extLst>
          </p:cNvPr>
          <p:cNvSpPr>
            <a:spLocks noChangeArrowheads="1"/>
          </p:cNvSpPr>
          <p:nvPr/>
        </p:nvSpPr>
        <p:spPr bwMode="auto">
          <a:xfrm>
            <a:off x="2590800" y="3630823"/>
            <a:ext cx="377058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1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 △                                                            ▲                      △        △</a:t>
            </a:r>
          </a:p>
        </p:txBody>
      </p:sp>
      <p:sp>
        <p:nvSpPr>
          <p:cNvPr id="9" name="Rectangle 33">
            <a:extLst>
              <a:ext uri="{FF2B5EF4-FFF2-40B4-BE49-F238E27FC236}">
                <a16:creationId xmlns:a16="http://schemas.microsoft.com/office/drawing/2014/main" id="{2594093F-366B-674F-83A1-C86096F0BC05}"/>
              </a:ext>
            </a:extLst>
          </p:cNvPr>
          <p:cNvSpPr txBox="1">
            <a:spLocks noChangeArrowheads="1"/>
          </p:cNvSpPr>
          <p:nvPr/>
        </p:nvSpPr>
        <p:spPr>
          <a:xfrm>
            <a:off x="457200" y="1466335"/>
            <a:ext cx="762000" cy="381000"/>
          </a:xfrm>
          <a:prstGeom prst="rect">
            <a:avLst/>
          </a:prstGeom>
        </p:spPr>
        <p:txBody>
          <a:bodyPr vert="horz" lIns="91440" tIns="45720" rIns="91440" bIns="45720" rtlCol="0" anchor="b" anchorCtr="0">
            <a:normAutofit fontScale="77500" lnSpcReduction="20000"/>
          </a:bodyPr>
          <a:lstStyle>
            <a:lvl1pPr algn="l" defTabSz="685800" rtl="0" eaLnBrk="1" latinLnBrk="0" hangingPunct="1">
              <a:spcBef>
                <a:spcPct val="0"/>
              </a:spcBef>
              <a:buNone/>
              <a:defRPr sz="3200" kern="1200">
                <a:solidFill>
                  <a:schemeClr val="bg2">
                    <a:lumMod val="25000"/>
                  </a:schemeClr>
                </a:solidFill>
                <a:latin typeface="+mj-lt"/>
                <a:ea typeface="+mj-ea"/>
                <a:cs typeface="+mj-cs"/>
              </a:defRPr>
            </a:lvl1pPr>
          </a:lstStyle>
          <a:p>
            <a:r>
              <a:rPr lang="zh-CN" altLang="en-US" sz="2800" b="1">
                <a:solidFill>
                  <a:srgbClr val="FF00FF"/>
                </a:solidFill>
                <a:ea typeface="黑体" panose="02010609060101010101" pitchFamily="49" charset="-122"/>
              </a:rPr>
              <a:t>例：</a:t>
            </a:r>
          </a:p>
        </p:txBody>
      </p:sp>
      <p:sp>
        <p:nvSpPr>
          <p:cNvPr id="10" name="Rectangle 39">
            <a:extLst>
              <a:ext uri="{FF2B5EF4-FFF2-40B4-BE49-F238E27FC236}">
                <a16:creationId xmlns:a16="http://schemas.microsoft.com/office/drawing/2014/main" id="{734A1E78-E207-2B48-A822-69F63AE09FC9}"/>
              </a:ext>
            </a:extLst>
          </p:cNvPr>
          <p:cNvSpPr>
            <a:spLocks noChangeArrowheads="1"/>
          </p:cNvSpPr>
          <p:nvPr/>
        </p:nvSpPr>
        <p:spPr bwMode="auto">
          <a:xfrm>
            <a:off x="5962650" y="3187911"/>
            <a:ext cx="441146" cy="475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40000"/>
              </a:lnSpc>
              <a:spcBef>
                <a:spcPct val="20000"/>
              </a:spcBef>
              <a:spcAft>
                <a:spcPct val="0"/>
              </a:spcAft>
              <a:buClrTx/>
              <a:buSzTx/>
              <a:buFontTx/>
              <a:buNone/>
              <a:tabLst/>
              <a:defRPr/>
            </a:pPr>
            <a:r>
              <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29</a:t>
            </a:r>
          </a:p>
        </p:txBody>
      </p:sp>
      <p:grpSp>
        <p:nvGrpSpPr>
          <p:cNvPr id="11" name="Group 46">
            <a:extLst>
              <a:ext uri="{FF2B5EF4-FFF2-40B4-BE49-F238E27FC236}">
                <a16:creationId xmlns:a16="http://schemas.microsoft.com/office/drawing/2014/main" id="{BC798E3A-327E-8649-BE50-BF84E0699ECA}"/>
              </a:ext>
            </a:extLst>
          </p:cNvPr>
          <p:cNvGrpSpPr>
            <a:grpSpLocks/>
          </p:cNvGrpSpPr>
          <p:nvPr/>
        </p:nvGrpSpPr>
        <p:grpSpPr bwMode="auto">
          <a:xfrm>
            <a:off x="2152650" y="3173625"/>
            <a:ext cx="2803525" cy="490538"/>
            <a:chOff x="1212" y="1392"/>
            <a:chExt cx="1766" cy="309"/>
          </a:xfrm>
        </p:grpSpPr>
        <p:sp>
          <p:nvSpPr>
            <p:cNvPr id="12" name="Rectangle 40">
              <a:extLst>
                <a:ext uri="{FF2B5EF4-FFF2-40B4-BE49-F238E27FC236}">
                  <a16:creationId xmlns:a16="http://schemas.microsoft.com/office/drawing/2014/main" id="{7E5E6AE9-1F6E-FF4E-A1E6-6E0C08FE380E}"/>
                </a:ext>
              </a:extLst>
            </p:cNvPr>
            <p:cNvSpPr>
              <a:spLocks noChangeArrowheads="1"/>
            </p:cNvSpPr>
            <p:nvPr/>
          </p:nvSpPr>
          <p:spPr bwMode="auto">
            <a:xfrm>
              <a:off x="1212" y="1392"/>
              <a:ext cx="26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40000"/>
                </a:lnSpc>
                <a:spcBef>
                  <a:spcPct val="2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11</a:t>
              </a:r>
            </a:p>
          </p:txBody>
        </p:sp>
        <p:sp>
          <p:nvSpPr>
            <p:cNvPr id="13" name="Rectangle 41">
              <a:extLst>
                <a:ext uri="{FF2B5EF4-FFF2-40B4-BE49-F238E27FC236}">
                  <a16:creationId xmlns:a16="http://schemas.microsoft.com/office/drawing/2014/main" id="{B375F092-4B60-B949-A1D5-36BF2B3D6FBA}"/>
                </a:ext>
              </a:extLst>
            </p:cNvPr>
            <p:cNvSpPr>
              <a:spLocks noChangeArrowheads="1"/>
            </p:cNvSpPr>
            <p:nvPr/>
          </p:nvSpPr>
          <p:spPr bwMode="auto">
            <a:xfrm>
              <a:off x="2700" y="1392"/>
              <a:ext cx="27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40000"/>
                </a:lnSpc>
                <a:spcBef>
                  <a:spcPct val="2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16</a:t>
              </a:r>
            </a:p>
          </p:txBody>
        </p:sp>
        <p:sp>
          <p:nvSpPr>
            <p:cNvPr id="14" name="Rectangle 42">
              <a:extLst>
                <a:ext uri="{FF2B5EF4-FFF2-40B4-BE49-F238E27FC236}">
                  <a16:creationId xmlns:a16="http://schemas.microsoft.com/office/drawing/2014/main" id="{FD8A7E67-7422-3244-B698-6E80EC70294F}"/>
                </a:ext>
              </a:extLst>
            </p:cNvPr>
            <p:cNvSpPr>
              <a:spLocks noChangeArrowheads="1"/>
            </p:cNvSpPr>
            <p:nvPr/>
          </p:nvSpPr>
          <p:spPr bwMode="auto">
            <a:xfrm>
              <a:off x="2400" y="1401"/>
              <a:ext cx="27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40000"/>
                </a:lnSpc>
                <a:spcBef>
                  <a:spcPct val="2000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92</a:t>
              </a:r>
            </a:p>
          </p:txBody>
        </p:sp>
      </p:grpSp>
      <p:sp>
        <p:nvSpPr>
          <p:cNvPr id="15" name="Rectangle 43">
            <a:extLst>
              <a:ext uri="{FF2B5EF4-FFF2-40B4-BE49-F238E27FC236}">
                <a16:creationId xmlns:a16="http://schemas.microsoft.com/office/drawing/2014/main" id="{7AD2FF21-2C9B-CE46-8893-DE70A396D0D6}"/>
              </a:ext>
            </a:extLst>
          </p:cNvPr>
          <p:cNvSpPr>
            <a:spLocks noChangeArrowheads="1"/>
          </p:cNvSpPr>
          <p:nvPr/>
        </p:nvSpPr>
        <p:spPr bwMode="auto">
          <a:xfrm>
            <a:off x="2590800" y="3173623"/>
            <a:ext cx="533400" cy="475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40000"/>
              </a:lnSpc>
              <a:spcBef>
                <a:spcPct val="20000"/>
              </a:spcBef>
              <a:spcAft>
                <a:spcPct val="0"/>
              </a:spcAft>
              <a:buClrTx/>
              <a:buSzTx/>
              <a:buFontTx/>
              <a:buNone/>
              <a:tabLst/>
              <a:defRPr/>
            </a:pPr>
            <a:r>
              <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22</a:t>
            </a:r>
          </a:p>
        </p:txBody>
      </p:sp>
      <p:sp>
        <p:nvSpPr>
          <p:cNvPr id="16" name="Rectangle 44">
            <a:extLst>
              <a:ext uri="{FF2B5EF4-FFF2-40B4-BE49-F238E27FC236}">
                <a16:creationId xmlns:a16="http://schemas.microsoft.com/office/drawing/2014/main" id="{BE6BDA1D-AA9E-0A49-AC8A-E779B24FB173}"/>
              </a:ext>
            </a:extLst>
          </p:cNvPr>
          <p:cNvSpPr>
            <a:spLocks noChangeArrowheads="1"/>
          </p:cNvSpPr>
          <p:nvPr/>
        </p:nvSpPr>
        <p:spPr bwMode="auto">
          <a:xfrm>
            <a:off x="6546850" y="3173623"/>
            <a:ext cx="312906" cy="475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40000"/>
              </a:lnSpc>
              <a:spcBef>
                <a:spcPct val="20000"/>
              </a:spcBef>
              <a:spcAft>
                <a:spcPct val="0"/>
              </a:spcAft>
              <a:buClrTx/>
              <a:buSzTx/>
              <a:buFontTx/>
              <a:buNone/>
              <a:tabLst/>
              <a:defRPr/>
            </a:pPr>
            <a:r>
              <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8</a:t>
            </a:r>
          </a:p>
        </p:txBody>
      </p:sp>
      <p:sp>
        <p:nvSpPr>
          <p:cNvPr id="17" name="Rectangle 45">
            <a:extLst>
              <a:ext uri="{FF2B5EF4-FFF2-40B4-BE49-F238E27FC236}">
                <a16:creationId xmlns:a16="http://schemas.microsoft.com/office/drawing/2014/main" id="{B995CB71-610C-514E-BF55-766CB7B57797}"/>
              </a:ext>
            </a:extLst>
          </p:cNvPr>
          <p:cNvSpPr>
            <a:spLocks noChangeArrowheads="1"/>
          </p:cNvSpPr>
          <p:nvPr/>
        </p:nvSpPr>
        <p:spPr bwMode="auto">
          <a:xfrm>
            <a:off x="5099050" y="3187911"/>
            <a:ext cx="312906" cy="475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40000"/>
              </a:lnSpc>
              <a:spcBef>
                <a:spcPct val="20000"/>
              </a:spcBef>
              <a:spcAft>
                <a:spcPct val="0"/>
              </a:spcAft>
              <a:buClrTx/>
              <a:buSzTx/>
              <a:buFontTx/>
              <a:buNone/>
              <a:tabLst/>
              <a:defRPr/>
            </a:pPr>
            <a:r>
              <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3</a:t>
            </a:r>
          </a:p>
        </p:txBody>
      </p:sp>
      <p:sp>
        <p:nvSpPr>
          <p:cNvPr id="18" name="Rectangle 47">
            <a:extLst>
              <a:ext uri="{FF2B5EF4-FFF2-40B4-BE49-F238E27FC236}">
                <a16:creationId xmlns:a16="http://schemas.microsoft.com/office/drawing/2014/main" id="{1012E6E4-06A0-514D-9D6B-BDB32023B420}"/>
              </a:ext>
            </a:extLst>
          </p:cNvPr>
          <p:cNvSpPr>
            <a:spLocks noChangeArrowheads="1"/>
          </p:cNvSpPr>
          <p:nvPr/>
        </p:nvSpPr>
        <p:spPr bwMode="auto">
          <a:xfrm>
            <a:off x="533400" y="4663399"/>
            <a:ext cx="8001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FF33CC"/>
                </a:solidFill>
                <a:effectLst/>
                <a:uLnTx/>
                <a:uFillTx/>
                <a:ea typeface="微软雅黑 Light" panose="020B0502040204020203" pitchFamily="34" charset="-122"/>
                <a:cs typeface="+mn-cs"/>
              </a:rPr>
              <a:t>②</a:t>
            </a:r>
            <a:r>
              <a:rPr kumimoji="1" lang="en-US" altLang="zh-CN" sz="2000" b="1" i="0" u="none" strike="noStrike" kern="1200" cap="none" spc="0" normalizeH="0" baseline="0" noProof="0" dirty="0">
                <a:ln>
                  <a:noFill/>
                </a:ln>
                <a:solidFill>
                  <a:srgbClr val="0000CC"/>
                </a:solidFill>
                <a:effectLst/>
                <a:uLnTx/>
                <a:uFillTx/>
                <a:ea typeface="微软雅黑 Light" panose="020B0502040204020203" pitchFamily="34" charset="-122"/>
                <a:cs typeface="+mn-cs"/>
              </a:rPr>
              <a:t> Hash(</a:t>
            </a:r>
            <a:r>
              <a:rPr kumimoji="1" lang="en-US" altLang="zh-CN" sz="2000" b="1" i="0" u="none" strike="noStrike" kern="1200" cap="none" spc="0" normalizeH="0" baseline="0" noProof="0" dirty="0">
                <a:ln>
                  <a:noFill/>
                </a:ln>
                <a:solidFill>
                  <a:srgbClr val="FF0000"/>
                </a:solidFill>
                <a:effectLst/>
                <a:uLnTx/>
                <a:uFillTx/>
                <a:ea typeface="微软雅黑 Light" panose="020B0502040204020203" pitchFamily="34" charset="-122"/>
                <a:cs typeface="+mn-cs"/>
              </a:rPr>
              <a:t>29</a:t>
            </a:r>
            <a:r>
              <a:rPr kumimoji="1" lang="en-US" altLang="zh-CN" sz="2000" b="1" i="0" u="none" strike="noStrike" kern="1200" cap="none" spc="0" normalizeH="0" baseline="0" noProof="0" dirty="0">
                <a:ln>
                  <a:noFill/>
                </a:ln>
                <a:solidFill>
                  <a:srgbClr val="0000CC"/>
                </a:solidFill>
                <a:effectLst/>
                <a:uLnTx/>
                <a:uFillTx/>
                <a:ea typeface="微软雅黑 Light" panose="020B0502040204020203" pitchFamily="34" charset="-122"/>
                <a:cs typeface="+mn-cs"/>
              </a:rPr>
              <a:t>)=</a:t>
            </a:r>
            <a:r>
              <a:rPr kumimoji="1" lang="en-US" altLang="zh-CN" sz="2000" b="1" i="0" u="none" strike="noStrike" kern="1200" cap="none" spc="0" normalizeH="0" baseline="0" noProof="0" dirty="0">
                <a:ln>
                  <a:noFill/>
                </a:ln>
                <a:solidFill>
                  <a:srgbClr val="FF0000"/>
                </a:solidFill>
                <a:effectLst/>
                <a:uLnTx/>
                <a:uFillTx/>
                <a:ea typeface="微软雅黑 Light" panose="020B0502040204020203" pitchFamily="34" charset="-122"/>
                <a:cs typeface="+mn-cs"/>
              </a:rPr>
              <a:t>7</a:t>
            </a:r>
            <a:r>
              <a:rPr kumimoji="1" lang="zh-CN" altLang="en-US" sz="2000" b="1" i="0" u="none" strike="noStrike" kern="1200" cap="none" spc="0" normalizeH="0" baseline="0" noProof="0" dirty="0">
                <a:ln>
                  <a:noFill/>
                </a:ln>
                <a:solidFill>
                  <a:srgbClr val="0000CC"/>
                </a:solidFill>
                <a:effectLst/>
                <a:uLnTx/>
                <a:uFillTx/>
                <a:latin typeface="微软雅黑 Light" panose="020B0502040204020203" pitchFamily="34" charset="-122"/>
                <a:ea typeface="微软雅黑 Light" panose="020B0502040204020203" pitchFamily="34" charset="-122"/>
                <a:cs typeface="+mn-cs"/>
              </a:rPr>
              <a:t>，哈希地址有冲突，需寻找下一个空的哈希地址：由</a:t>
            </a:r>
            <a:r>
              <a:rPr kumimoji="1" lang="en-US" altLang="zh-CN" sz="2000" b="1" i="0" u="none" strike="noStrike" kern="1200" cap="none" spc="0" normalizeH="0" baseline="0" noProof="0" dirty="0">
                <a:ln>
                  <a:noFill/>
                </a:ln>
                <a:solidFill>
                  <a:srgbClr val="0000CC"/>
                </a:solidFill>
                <a:effectLst/>
                <a:uLnTx/>
                <a:uFillTx/>
                <a:ea typeface="微软雅黑 Light" panose="020B0502040204020203" pitchFamily="34" charset="-122"/>
                <a:cs typeface="+mn-cs"/>
              </a:rPr>
              <a:t>H</a:t>
            </a:r>
            <a:r>
              <a:rPr kumimoji="1" lang="en-US" altLang="zh-CN" sz="2000" b="1" i="0" u="none" strike="noStrike" kern="1200" cap="none" spc="0" normalizeH="0" baseline="-30000" noProof="0" dirty="0">
                <a:ln>
                  <a:noFill/>
                </a:ln>
                <a:solidFill>
                  <a:srgbClr val="0000CC"/>
                </a:solidFill>
                <a:effectLst/>
                <a:uLnTx/>
                <a:uFillTx/>
                <a:ea typeface="微软雅黑 Light" panose="020B0502040204020203" pitchFamily="34" charset="-122"/>
                <a:cs typeface="+mn-cs"/>
              </a:rPr>
              <a:t>1</a:t>
            </a:r>
            <a:r>
              <a:rPr kumimoji="1" lang="en-US" altLang="zh-CN" sz="2000" b="1" i="0" u="none" strike="noStrike" kern="1200" cap="none" spc="0" normalizeH="0" baseline="0" noProof="0" dirty="0">
                <a:ln>
                  <a:noFill/>
                </a:ln>
                <a:solidFill>
                  <a:srgbClr val="0000CC"/>
                </a:solidFill>
                <a:effectLst/>
                <a:uLnTx/>
                <a:uFillTx/>
                <a:ea typeface="微软雅黑 Light" panose="020B0502040204020203" pitchFamily="34" charset="-122"/>
                <a:cs typeface="+mn-cs"/>
              </a:rPr>
              <a:t>=(Hash(29)+1) mod 11=8</a:t>
            </a:r>
            <a:r>
              <a:rPr kumimoji="1" lang="zh-CN" altLang="en-US" sz="2000" b="1" i="0" u="none" strike="noStrike" kern="1200" cap="none" spc="0" normalizeH="0" baseline="0" noProof="0" dirty="0">
                <a:ln>
                  <a:noFill/>
                </a:ln>
                <a:solidFill>
                  <a:srgbClr val="0000CC"/>
                </a:solidFill>
                <a:effectLst/>
                <a:uLnTx/>
                <a:uFillTx/>
                <a:ea typeface="微软雅黑 Light" panose="020B0502040204020203" pitchFamily="34" charset="-122"/>
                <a:cs typeface="+mn-cs"/>
              </a:rPr>
              <a:t>，</a:t>
            </a:r>
            <a:r>
              <a:rPr kumimoji="1" lang="zh-CN" altLang="en-US" sz="2000" b="1" i="0" u="none" strike="noStrike" kern="1200" cap="none" spc="0" normalizeH="0" baseline="0" noProof="0" dirty="0">
                <a:ln>
                  <a:noFill/>
                </a:ln>
                <a:solidFill>
                  <a:srgbClr val="0000CC"/>
                </a:solidFill>
                <a:effectLst/>
                <a:uLnTx/>
                <a:uFillTx/>
                <a:latin typeface="微软雅黑 Light" panose="020B0502040204020203" pitchFamily="34" charset="-122"/>
                <a:ea typeface="微软雅黑 Light" panose="020B0502040204020203" pitchFamily="34" charset="-122"/>
                <a:cs typeface="+mn-cs"/>
              </a:rPr>
              <a:t>哈希地址</a:t>
            </a:r>
            <a:r>
              <a:rPr kumimoji="1" lang="en-US" altLang="zh-CN" sz="2000" b="1" i="0" u="none" strike="noStrike" kern="1200" cap="none" spc="0" normalizeH="0" baseline="0" noProof="0" dirty="0">
                <a:ln>
                  <a:noFill/>
                </a:ln>
                <a:solidFill>
                  <a:srgbClr val="0000CC"/>
                </a:solidFill>
                <a:effectLst/>
                <a:uLnTx/>
                <a:uFillTx/>
                <a:ea typeface="微软雅黑 Light" panose="020B0502040204020203" pitchFamily="34" charset="-122"/>
                <a:cs typeface="+mn-cs"/>
              </a:rPr>
              <a:t>8</a:t>
            </a:r>
            <a:r>
              <a:rPr kumimoji="1" lang="zh-CN" altLang="en-US" sz="2000" b="1" i="0" u="none" strike="noStrike" kern="1200" cap="none" spc="0" normalizeH="0" baseline="0" noProof="0" dirty="0">
                <a:ln>
                  <a:noFill/>
                </a:ln>
                <a:solidFill>
                  <a:srgbClr val="0000CC"/>
                </a:solidFill>
                <a:effectLst/>
                <a:uLnTx/>
                <a:uFillTx/>
                <a:latin typeface="微软雅黑 Light" panose="020B0502040204020203" pitchFamily="34" charset="-122"/>
                <a:ea typeface="微软雅黑 Light" panose="020B0502040204020203" pitchFamily="34" charset="-122"/>
                <a:cs typeface="+mn-cs"/>
              </a:rPr>
              <a:t>为空，因此将</a:t>
            </a:r>
            <a:r>
              <a:rPr kumimoji="1" lang="en-US" altLang="zh-CN" sz="2000" b="1" i="0" u="none" strike="noStrike" kern="1200" cap="none" spc="0" normalizeH="0" baseline="0" noProof="0" dirty="0">
                <a:ln>
                  <a:noFill/>
                </a:ln>
                <a:solidFill>
                  <a:srgbClr val="0000CC"/>
                </a:solidFill>
                <a:effectLst/>
                <a:uLnTx/>
                <a:uFillTx/>
                <a:ea typeface="微软雅黑 Light" panose="020B0502040204020203" pitchFamily="34" charset="-122"/>
                <a:cs typeface="+mn-cs"/>
              </a:rPr>
              <a:t>29</a:t>
            </a:r>
            <a:r>
              <a:rPr kumimoji="1" lang="zh-CN" altLang="en-US" sz="2000" b="1" i="0" u="none" strike="noStrike" kern="1200" cap="none" spc="0" normalizeH="0" baseline="0" noProof="0" dirty="0">
                <a:ln>
                  <a:noFill/>
                </a:ln>
                <a:solidFill>
                  <a:srgbClr val="0000CC"/>
                </a:solidFill>
                <a:effectLst/>
                <a:uLnTx/>
                <a:uFillTx/>
                <a:latin typeface="微软雅黑 Light" panose="020B0502040204020203" pitchFamily="34" charset="-122"/>
                <a:ea typeface="微软雅黑 Light" panose="020B0502040204020203" pitchFamily="34" charset="-122"/>
                <a:cs typeface="+mn-cs"/>
              </a:rPr>
              <a:t>存入。</a:t>
            </a:r>
          </a:p>
        </p:txBody>
      </p:sp>
      <p:sp>
        <p:nvSpPr>
          <p:cNvPr id="19" name="Rectangle 48">
            <a:extLst>
              <a:ext uri="{FF2B5EF4-FFF2-40B4-BE49-F238E27FC236}">
                <a16:creationId xmlns:a16="http://schemas.microsoft.com/office/drawing/2014/main" id="{1734FF49-B731-AE43-BCE9-B65956CB0B9F}"/>
              </a:ext>
            </a:extLst>
          </p:cNvPr>
          <p:cNvSpPr>
            <a:spLocks noChangeArrowheads="1"/>
          </p:cNvSpPr>
          <p:nvPr/>
        </p:nvSpPr>
        <p:spPr bwMode="auto">
          <a:xfrm>
            <a:off x="533400" y="5467672"/>
            <a:ext cx="8077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FF33CC"/>
                </a:solidFill>
                <a:effectLst/>
                <a:uLnTx/>
                <a:uFillTx/>
                <a:latin typeface="微软雅黑 Light" panose="020B0502040204020203" pitchFamily="34" charset="-122"/>
                <a:ea typeface="微软雅黑 Light" panose="020B0502040204020203" pitchFamily="34" charset="-122"/>
                <a:cs typeface="+mn-cs"/>
              </a:rPr>
              <a:t>③</a:t>
            </a:r>
            <a:r>
              <a:rPr kumimoji="1" lang="en-US" altLang="zh-CN" sz="2000" b="1" i="0" u="none" strike="noStrike" kern="1200" cap="none" spc="0" normalizeH="0" baseline="0" noProof="0" dirty="0">
                <a:ln>
                  <a:noFill/>
                </a:ln>
                <a:solidFill>
                  <a:srgbClr val="0000CC"/>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000" b="1" i="0" u="none" strike="noStrike" kern="1200" cap="none" spc="0" normalizeH="0" baseline="0" noProof="0" dirty="0">
                <a:ln>
                  <a:noFill/>
                </a:ln>
                <a:solidFill>
                  <a:srgbClr val="0000CC"/>
                </a:solidFill>
                <a:effectLst/>
                <a:uLnTx/>
                <a:uFillTx/>
                <a:latin typeface="微软雅黑 Light" panose="020B0502040204020203" pitchFamily="34" charset="-122"/>
                <a:ea typeface="微软雅黑 Light" panose="020B0502040204020203" pitchFamily="34" charset="-122"/>
                <a:cs typeface="+mn-cs"/>
              </a:rPr>
              <a:t>另外，</a:t>
            </a:r>
            <a:r>
              <a:rPr kumimoji="1" lang="en-US" altLang="zh-CN" sz="2000" b="1" i="0" u="none" strike="noStrike" kern="1200" cap="none" spc="0" normalizeH="0" baseline="0" noProof="0" dirty="0">
                <a:ln>
                  <a:noFill/>
                </a:ln>
                <a:solidFill>
                  <a:srgbClr val="FF0000"/>
                </a:solidFill>
                <a:effectLst/>
                <a:uLnTx/>
                <a:uFillTx/>
                <a:ea typeface="微软雅黑 Light" panose="020B0502040204020203" pitchFamily="34" charset="-122"/>
                <a:cs typeface="+mn-cs"/>
              </a:rPr>
              <a:t>22</a:t>
            </a:r>
            <a:r>
              <a:rPr kumimoji="1" lang="zh-CN" altLang="en-US" sz="2000" b="1" i="0" u="none" strike="noStrike" kern="1200" cap="none" spc="0" normalizeH="0" baseline="0" noProof="0" dirty="0">
                <a:ln>
                  <a:noFill/>
                </a:ln>
                <a:solidFill>
                  <a:srgbClr val="FF0000"/>
                </a:solidFill>
                <a:effectLst/>
                <a:uLnTx/>
                <a:uFillTx/>
                <a:ea typeface="微软雅黑 Light" panose="020B0502040204020203" pitchFamily="34" charset="-122"/>
                <a:cs typeface="+mn-cs"/>
              </a:rPr>
              <a:t>、</a:t>
            </a:r>
            <a:r>
              <a:rPr kumimoji="1" lang="en-US" altLang="zh-CN" sz="2000" b="1" i="0" u="none" strike="noStrike" kern="1200" cap="none" spc="0" normalizeH="0" baseline="0" noProof="0" dirty="0">
                <a:ln>
                  <a:noFill/>
                </a:ln>
                <a:solidFill>
                  <a:srgbClr val="FF0000"/>
                </a:solidFill>
                <a:effectLst/>
                <a:uLnTx/>
                <a:uFillTx/>
                <a:ea typeface="微软雅黑 Light" panose="020B0502040204020203" pitchFamily="34" charset="-122"/>
                <a:cs typeface="+mn-cs"/>
              </a:rPr>
              <a:t>8</a:t>
            </a:r>
            <a:r>
              <a:rPr kumimoji="1" lang="zh-CN" altLang="en-US" sz="2000" b="1" i="0" u="none" strike="noStrike" kern="1200" cap="none" spc="0" normalizeH="0" baseline="0" noProof="0" dirty="0">
                <a:ln>
                  <a:noFill/>
                </a:ln>
                <a:solidFill>
                  <a:srgbClr val="FF0000"/>
                </a:solidFill>
                <a:effectLst/>
                <a:uLnTx/>
                <a:uFillTx/>
                <a:ea typeface="微软雅黑 Light" panose="020B0502040204020203" pitchFamily="34" charset="-122"/>
                <a:cs typeface="+mn-cs"/>
              </a:rPr>
              <a:t>、</a:t>
            </a:r>
            <a:r>
              <a:rPr kumimoji="1" lang="en-US" altLang="zh-CN" sz="2000" b="1" i="0" u="none" strike="noStrike" kern="1200" cap="none" spc="0" normalizeH="0" baseline="0" noProof="0" dirty="0">
                <a:ln>
                  <a:noFill/>
                </a:ln>
                <a:solidFill>
                  <a:srgbClr val="FF0000"/>
                </a:solidFill>
                <a:effectLst/>
                <a:uLnTx/>
                <a:uFillTx/>
                <a:ea typeface="微软雅黑 Light" panose="020B0502040204020203" pitchFamily="34" charset="-122"/>
                <a:cs typeface="+mn-cs"/>
              </a:rPr>
              <a:t>3</a:t>
            </a:r>
            <a:r>
              <a:rPr kumimoji="1" lang="zh-CN" altLang="en-US" sz="2000" b="1" i="0" u="none" strike="noStrike" kern="1200" cap="none" spc="0" normalizeH="0" baseline="0" noProof="0" dirty="0">
                <a:ln>
                  <a:noFill/>
                </a:ln>
                <a:solidFill>
                  <a:srgbClr val="0000CC"/>
                </a:solidFill>
                <a:effectLst/>
                <a:uLnTx/>
                <a:uFillTx/>
                <a:latin typeface="微软雅黑 Light" panose="020B0502040204020203" pitchFamily="34" charset="-122"/>
                <a:ea typeface="微软雅黑 Light" panose="020B0502040204020203" pitchFamily="34" charset="-122"/>
                <a:cs typeface="+mn-cs"/>
              </a:rPr>
              <a:t>同样在哈希地址上有冲突，也是由</a:t>
            </a:r>
            <a:r>
              <a:rPr kumimoji="1" lang="en-US" altLang="zh-CN" sz="2000" b="1" i="0" u="none" strike="noStrike" kern="1200" cap="none" spc="0" normalizeH="0" baseline="0" noProof="0" dirty="0">
                <a:ln>
                  <a:noFill/>
                </a:ln>
                <a:solidFill>
                  <a:srgbClr val="0000CC"/>
                </a:solidFill>
                <a:effectLst/>
                <a:uLnTx/>
                <a:uFillTx/>
                <a:ea typeface="微软雅黑 Light" panose="020B0502040204020203" pitchFamily="34" charset="-122"/>
                <a:cs typeface="+mn-cs"/>
              </a:rPr>
              <a:t>H</a:t>
            </a:r>
            <a:r>
              <a:rPr kumimoji="1" lang="en-US" altLang="zh-CN" sz="2000" b="1" i="0" u="none" strike="noStrike" kern="1200" cap="none" spc="0" normalizeH="0" baseline="-30000" noProof="0" dirty="0">
                <a:ln>
                  <a:noFill/>
                </a:ln>
                <a:solidFill>
                  <a:srgbClr val="0000CC"/>
                </a:solidFill>
                <a:effectLst/>
                <a:uLnTx/>
                <a:uFillTx/>
                <a:ea typeface="微软雅黑 Light" panose="020B0502040204020203" pitchFamily="34" charset="-122"/>
                <a:cs typeface="+mn-cs"/>
              </a:rPr>
              <a:t>1</a:t>
            </a:r>
            <a:r>
              <a:rPr kumimoji="1" lang="zh-CN" altLang="en-US" sz="2000" b="1" i="0" u="none" strike="noStrike" kern="1200" cap="none" spc="0" normalizeH="0" baseline="0" noProof="0" dirty="0">
                <a:ln>
                  <a:noFill/>
                </a:ln>
                <a:solidFill>
                  <a:srgbClr val="0000CC"/>
                </a:solidFill>
                <a:effectLst/>
                <a:uLnTx/>
                <a:uFillTx/>
                <a:latin typeface="微软雅黑 Light" panose="020B0502040204020203" pitchFamily="34" charset="-122"/>
                <a:ea typeface="微软雅黑 Light" panose="020B0502040204020203" pitchFamily="34" charset="-122"/>
                <a:cs typeface="+mn-cs"/>
              </a:rPr>
              <a:t>找到空的哈希地址的。</a:t>
            </a:r>
          </a:p>
        </p:txBody>
      </p:sp>
      <p:sp>
        <p:nvSpPr>
          <p:cNvPr id="20" name="Rectangle 49">
            <a:extLst>
              <a:ext uri="{FF2B5EF4-FFF2-40B4-BE49-F238E27FC236}">
                <a16:creationId xmlns:a16="http://schemas.microsoft.com/office/drawing/2014/main" id="{C2BFCA47-F533-5B40-AA9A-1FDCC68610B9}"/>
              </a:ext>
            </a:extLst>
          </p:cNvPr>
          <p:cNvSpPr>
            <a:spLocks noChangeArrowheads="1"/>
          </p:cNvSpPr>
          <p:nvPr/>
        </p:nvSpPr>
        <p:spPr bwMode="auto">
          <a:xfrm>
            <a:off x="3736796" y="6032680"/>
            <a:ext cx="5334000" cy="478529"/>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40000"/>
              </a:lnSpc>
              <a:spcBef>
                <a:spcPct val="20000"/>
              </a:spcBef>
              <a:spcAft>
                <a:spcPct val="0"/>
              </a:spcAft>
              <a:buClrTx/>
              <a:buSzTx/>
              <a:buFontTx/>
              <a:buNone/>
              <a:tabLst/>
              <a:defRPr/>
            </a:pPr>
            <a:r>
              <a:rPr kumimoji="1" lang="zh-CN" altLang="en-US" sz="20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其中</a:t>
            </a:r>
            <a:r>
              <a:rPr kumimoji="1"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3</a:t>
            </a:r>
            <a:r>
              <a:rPr kumimoji="1" lang="en-US" altLang="zh-CN" sz="20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 </a:t>
            </a:r>
            <a:r>
              <a:rPr kumimoji="1" lang="zh-CN" altLang="en-US" sz="20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还连续移动了</a:t>
            </a:r>
            <a:r>
              <a:rPr kumimoji="1"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两次</a:t>
            </a:r>
            <a:r>
              <a:rPr kumimoji="1" lang="zh-CN" altLang="en-US" sz="20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（二次聚集）</a:t>
            </a:r>
          </a:p>
        </p:txBody>
      </p:sp>
    </p:spTree>
    <p:extLst>
      <p:ext uri="{BB962C8B-B14F-4D97-AF65-F5344CB8AC3E}">
        <p14:creationId xmlns:p14="http://schemas.microsoft.com/office/powerpoint/2010/main" val="13018564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B0371-D6E8-8640-B44A-B012A6E60A26}"/>
              </a:ext>
            </a:extLst>
          </p:cNvPr>
          <p:cNvSpPr>
            <a:spLocks noGrp="1"/>
          </p:cNvSpPr>
          <p:nvPr>
            <p:ph type="title"/>
          </p:nvPr>
        </p:nvSpPr>
        <p:spPr/>
        <p:txBody>
          <a:bodyPr/>
          <a:lstStyle/>
          <a:p>
            <a:r>
              <a:rPr kumimoji="1" lang="en-US" altLang="zh-CN" dirty="0"/>
              <a:t>1</a:t>
            </a:r>
            <a:r>
              <a:rPr kumimoji="1" lang="zh-CN" altLang="en-US" dirty="0"/>
              <a:t>）线性探测法</a:t>
            </a:r>
          </a:p>
        </p:txBody>
      </p:sp>
      <p:sp>
        <p:nvSpPr>
          <p:cNvPr id="4" name="Rectangle 3">
            <a:extLst>
              <a:ext uri="{FF2B5EF4-FFF2-40B4-BE49-F238E27FC236}">
                <a16:creationId xmlns:a16="http://schemas.microsoft.com/office/drawing/2014/main" id="{23816341-523E-4F4E-881C-63C0B7D0C8ED}"/>
              </a:ext>
            </a:extLst>
          </p:cNvPr>
          <p:cNvSpPr>
            <a:spLocks noGrp="1" noChangeArrowheads="1"/>
          </p:cNvSpPr>
          <p:nvPr>
            <p:ph sz="quarter" idx="10"/>
          </p:nvPr>
        </p:nvSpPr>
        <p:spPr bwMode="auto">
          <a:xfrm>
            <a:off x="404813" y="1435100"/>
            <a:ext cx="8294687" cy="4770537"/>
          </a:xfrm>
          <a:prstGeom prst="rect">
            <a:avLst/>
          </a:prstGeom>
          <a:noFill/>
          <a:ln w="38100">
            <a:noFill/>
            <a:miter lim="800000"/>
            <a:headEnd/>
            <a:tailEnd/>
          </a:ln>
          <a:effectLst/>
        </p:spPr>
        <p:txBody>
          <a:bodyPr>
            <a:spAutoFit/>
          </a:bodyPr>
          <a:lstStyle/>
          <a:p>
            <a:pPr marL="762000" lvl="0" indent="-762000" defTabSz="914400" fontAlgn="base">
              <a:lnSpc>
                <a:spcPct val="100000"/>
              </a:lnSpc>
              <a:spcBef>
                <a:spcPct val="0"/>
              </a:spcBef>
              <a:spcAft>
                <a:spcPct val="0"/>
              </a:spcAft>
              <a:buFont typeface="Arial" panose="020B0604020202020204" pitchFamily="34" charset="0"/>
              <a:buChar char="•"/>
              <a:defRPr/>
            </a:pPr>
            <a:r>
              <a:rPr kumimoji="1" lang="zh-CN" altLang="en-US" sz="2800" dirty="0">
                <a:solidFill>
                  <a:schemeClr val="bg2">
                    <a:lumMod val="25000"/>
                  </a:schemeClr>
                </a:solidFill>
                <a:latin typeface="+mj-lt"/>
                <a:ea typeface="+mj-ea"/>
                <a:cs typeface="+mj-cs"/>
              </a:rPr>
              <a:t>线性探测法的</a:t>
            </a:r>
            <a:r>
              <a:rPr kumimoji="1" lang="zh-CN" altLang="en-US" sz="2800" b="1" dirty="0">
                <a:solidFill>
                  <a:schemeClr val="bg2">
                    <a:lumMod val="25000"/>
                  </a:schemeClr>
                </a:solidFill>
                <a:latin typeface="+mj-lt"/>
                <a:ea typeface="+mj-ea"/>
                <a:cs typeface="+mj-cs"/>
              </a:rPr>
              <a:t>优点</a:t>
            </a:r>
            <a:r>
              <a:rPr kumimoji="1" lang="zh-CN" altLang="en-US" sz="2800" dirty="0">
                <a:solidFill>
                  <a:schemeClr val="bg2">
                    <a:lumMod val="25000"/>
                  </a:schemeClr>
                </a:solidFill>
                <a:latin typeface="+mj-lt"/>
                <a:ea typeface="+mj-ea"/>
                <a:cs typeface="+mj-cs"/>
              </a:rPr>
              <a:t>：只要哈希表未被填满，保证能找到一个空地址单元存放有冲突的元素；</a:t>
            </a:r>
          </a:p>
          <a:p>
            <a:pPr marL="762000" lvl="0" indent="-762000" defTabSz="914400" fontAlgn="base">
              <a:lnSpc>
                <a:spcPct val="100000"/>
              </a:lnSpc>
              <a:spcBef>
                <a:spcPct val="50000"/>
              </a:spcBef>
              <a:spcAft>
                <a:spcPct val="0"/>
              </a:spcAft>
              <a:buFont typeface="Arial" panose="020B0604020202020204" pitchFamily="34" charset="0"/>
              <a:buChar char="•"/>
              <a:defRPr/>
            </a:pPr>
            <a:r>
              <a:rPr kumimoji="1" lang="zh-CN" altLang="en-US" sz="2800" dirty="0">
                <a:solidFill>
                  <a:schemeClr val="bg2">
                    <a:lumMod val="25000"/>
                  </a:schemeClr>
                </a:solidFill>
                <a:latin typeface="+mj-lt"/>
                <a:ea typeface="+mj-ea"/>
                <a:cs typeface="+mj-cs"/>
              </a:rPr>
              <a:t>线性探测法的</a:t>
            </a:r>
            <a:r>
              <a:rPr kumimoji="1" lang="zh-CN" altLang="en-US" sz="2800" b="1" dirty="0">
                <a:solidFill>
                  <a:schemeClr val="bg2">
                    <a:lumMod val="25000"/>
                  </a:schemeClr>
                </a:solidFill>
                <a:latin typeface="+mj-lt"/>
                <a:ea typeface="+mj-ea"/>
                <a:cs typeface="+mj-cs"/>
              </a:rPr>
              <a:t>缺点</a:t>
            </a:r>
            <a:r>
              <a:rPr kumimoji="1" lang="zh-CN" altLang="en-US" sz="2800" dirty="0">
                <a:solidFill>
                  <a:schemeClr val="bg2">
                    <a:lumMod val="25000"/>
                  </a:schemeClr>
                </a:solidFill>
                <a:latin typeface="+mj-lt"/>
                <a:ea typeface="+mj-ea"/>
                <a:cs typeface="+mj-cs"/>
              </a:rPr>
              <a:t>：可能使第</a:t>
            </a:r>
            <a:r>
              <a:rPr kumimoji="1" lang="en-US" altLang="zh-CN" sz="2800" dirty="0" err="1">
                <a:solidFill>
                  <a:schemeClr val="bg2">
                    <a:lumMod val="25000"/>
                  </a:schemeClr>
                </a:solidFill>
                <a:latin typeface="+mj-lt"/>
                <a:ea typeface="+mj-ea"/>
                <a:cs typeface="+mj-cs"/>
              </a:rPr>
              <a:t>i</a:t>
            </a:r>
            <a:r>
              <a:rPr kumimoji="1" lang="zh-CN" altLang="en-US" sz="2800" dirty="0">
                <a:solidFill>
                  <a:schemeClr val="bg2">
                    <a:lumMod val="25000"/>
                  </a:schemeClr>
                </a:solidFill>
                <a:latin typeface="+mj-lt"/>
                <a:ea typeface="+mj-ea"/>
                <a:cs typeface="+mj-cs"/>
              </a:rPr>
              <a:t>个哈希地址的同义词存入第</a:t>
            </a:r>
            <a:r>
              <a:rPr kumimoji="1" lang="en-US" altLang="zh-CN" sz="2800" dirty="0">
                <a:solidFill>
                  <a:schemeClr val="bg2">
                    <a:lumMod val="25000"/>
                  </a:schemeClr>
                </a:solidFill>
                <a:latin typeface="+mj-lt"/>
                <a:ea typeface="+mj-ea"/>
                <a:cs typeface="+mj-cs"/>
              </a:rPr>
              <a:t>i+1</a:t>
            </a:r>
            <a:r>
              <a:rPr kumimoji="1" lang="zh-CN" altLang="en-US" sz="2800" dirty="0">
                <a:solidFill>
                  <a:schemeClr val="bg2">
                    <a:lumMod val="25000"/>
                  </a:schemeClr>
                </a:solidFill>
                <a:latin typeface="+mj-lt"/>
                <a:ea typeface="+mj-ea"/>
                <a:cs typeface="+mj-cs"/>
              </a:rPr>
              <a:t>个哈希地址，这样本应存入第</a:t>
            </a:r>
            <a:r>
              <a:rPr kumimoji="1" lang="en-US" altLang="zh-CN" sz="2800" dirty="0">
                <a:solidFill>
                  <a:schemeClr val="bg2">
                    <a:lumMod val="25000"/>
                  </a:schemeClr>
                </a:solidFill>
                <a:latin typeface="+mj-lt"/>
                <a:ea typeface="+mj-ea"/>
                <a:cs typeface="+mj-cs"/>
              </a:rPr>
              <a:t>i+1</a:t>
            </a:r>
            <a:r>
              <a:rPr kumimoji="1" lang="zh-CN" altLang="en-US" sz="2800" dirty="0">
                <a:solidFill>
                  <a:schemeClr val="bg2">
                    <a:lumMod val="25000"/>
                  </a:schemeClr>
                </a:solidFill>
                <a:latin typeface="+mj-lt"/>
                <a:ea typeface="+mj-ea"/>
                <a:cs typeface="+mj-cs"/>
              </a:rPr>
              <a:t>个哈希地址的元素变成了第</a:t>
            </a:r>
            <a:r>
              <a:rPr kumimoji="1" lang="en-US" altLang="zh-CN" sz="2800" dirty="0">
                <a:solidFill>
                  <a:schemeClr val="bg2">
                    <a:lumMod val="25000"/>
                  </a:schemeClr>
                </a:solidFill>
                <a:latin typeface="+mj-lt"/>
                <a:ea typeface="+mj-ea"/>
                <a:cs typeface="+mj-cs"/>
              </a:rPr>
              <a:t>i+2</a:t>
            </a:r>
            <a:r>
              <a:rPr kumimoji="1" lang="zh-CN" altLang="en-US" sz="2800" dirty="0">
                <a:solidFill>
                  <a:schemeClr val="bg2">
                    <a:lumMod val="25000"/>
                  </a:schemeClr>
                </a:solidFill>
                <a:latin typeface="+mj-lt"/>
                <a:ea typeface="+mj-ea"/>
                <a:cs typeface="+mj-cs"/>
              </a:rPr>
              <a:t>个哈希地址的同义词，</a:t>
            </a:r>
            <a:r>
              <a:rPr kumimoji="1" lang="en-US" altLang="zh-CN" sz="2800" dirty="0">
                <a:solidFill>
                  <a:schemeClr val="bg2">
                    <a:lumMod val="25000"/>
                  </a:schemeClr>
                </a:solidFill>
                <a:latin typeface="+mj-lt"/>
                <a:ea typeface="+mj-ea"/>
                <a:cs typeface="+mj-cs"/>
              </a:rPr>
              <a:t>……</a:t>
            </a:r>
            <a:r>
              <a:rPr kumimoji="1" lang="zh-CN" altLang="en-US" sz="2800" dirty="0">
                <a:solidFill>
                  <a:schemeClr val="bg2">
                    <a:lumMod val="25000"/>
                  </a:schemeClr>
                </a:solidFill>
                <a:latin typeface="+mj-lt"/>
                <a:ea typeface="+mj-ea"/>
                <a:cs typeface="+mj-cs"/>
              </a:rPr>
              <a:t>，因此，</a:t>
            </a:r>
            <a:r>
              <a:rPr kumimoji="1" lang="zh-CN" altLang="en-US" sz="2800" b="1" dirty="0">
                <a:solidFill>
                  <a:schemeClr val="bg2">
                    <a:lumMod val="25000"/>
                  </a:schemeClr>
                </a:solidFill>
                <a:latin typeface="+mj-lt"/>
                <a:ea typeface="+mj-ea"/>
                <a:cs typeface="+mj-cs"/>
              </a:rPr>
              <a:t>可能出现很多元素在相邻的哈希地址上“堆积”起来</a:t>
            </a:r>
            <a:r>
              <a:rPr kumimoji="1" lang="zh-CN" altLang="en-US" sz="2800" dirty="0">
                <a:solidFill>
                  <a:schemeClr val="bg2">
                    <a:lumMod val="25000"/>
                  </a:schemeClr>
                </a:solidFill>
                <a:latin typeface="+mj-lt"/>
                <a:ea typeface="+mj-ea"/>
                <a:cs typeface="+mj-cs"/>
              </a:rPr>
              <a:t>，大大降低了查找效率。</a:t>
            </a:r>
          </a:p>
          <a:p>
            <a:pPr marL="762000" lvl="0" indent="-762000" defTabSz="914400" fontAlgn="base">
              <a:lnSpc>
                <a:spcPct val="100000"/>
              </a:lnSpc>
              <a:spcBef>
                <a:spcPct val="50000"/>
              </a:spcBef>
              <a:spcAft>
                <a:spcPct val="0"/>
              </a:spcAft>
              <a:buFont typeface="Arial" panose="020B0604020202020204" pitchFamily="34" charset="0"/>
              <a:buChar char="•"/>
              <a:defRPr/>
            </a:pPr>
            <a:r>
              <a:rPr kumimoji="1" lang="zh-CN" altLang="en-US" sz="2800" dirty="0">
                <a:solidFill>
                  <a:schemeClr val="bg2">
                    <a:lumMod val="25000"/>
                  </a:schemeClr>
                </a:solidFill>
                <a:latin typeface="+mj-lt"/>
                <a:ea typeface="+mj-ea"/>
                <a:cs typeface="+mj-cs"/>
              </a:rPr>
              <a:t>解决方案：可采用二次探测法或伪随机探测法，以改善“堆积”问题。 </a:t>
            </a:r>
          </a:p>
          <a:p>
            <a:pPr marL="762000" marR="0" lvl="0" indent="-7620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1"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9850284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E55B0-1139-CB47-800D-4AC5E563B5CE}"/>
              </a:ext>
            </a:extLst>
          </p:cNvPr>
          <p:cNvSpPr>
            <a:spLocks noGrp="1"/>
          </p:cNvSpPr>
          <p:nvPr>
            <p:ph type="title"/>
          </p:nvPr>
        </p:nvSpPr>
        <p:spPr/>
        <p:txBody>
          <a:bodyPr/>
          <a:lstStyle/>
          <a:p>
            <a:r>
              <a:rPr kumimoji="1" lang="en-US" altLang="zh-CN" dirty="0"/>
              <a:t>2</a:t>
            </a:r>
            <a:r>
              <a:rPr kumimoji="1" lang="zh-CN" altLang="en-US" dirty="0"/>
              <a:t>） 二次探测法</a:t>
            </a:r>
          </a:p>
        </p:txBody>
      </p:sp>
      <p:sp>
        <p:nvSpPr>
          <p:cNvPr id="4" name="Rectangle 4">
            <a:extLst>
              <a:ext uri="{FF2B5EF4-FFF2-40B4-BE49-F238E27FC236}">
                <a16:creationId xmlns:a16="http://schemas.microsoft.com/office/drawing/2014/main" id="{3641D8BC-1C98-4A4F-8E1E-067B91528060}"/>
              </a:ext>
            </a:extLst>
          </p:cNvPr>
          <p:cNvSpPr>
            <a:spLocks noChangeArrowheads="1"/>
          </p:cNvSpPr>
          <p:nvPr/>
        </p:nvSpPr>
        <p:spPr bwMode="auto">
          <a:xfrm>
            <a:off x="434545" y="1343615"/>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仍举上例，改用二次探测法处理冲突，建表如下： </a:t>
            </a:r>
          </a:p>
        </p:txBody>
      </p:sp>
      <p:sp>
        <p:nvSpPr>
          <p:cNvPr id="5" name="Rectangle 5">
            <a:extLst>
              <a:ext uri="{FF2B5EF4-FFF2-40B4-BE49-F238E27FC236}">
                <a16:creationId xmlns:a16="http://schemas.microsoft.com/office/drawing/2014/main" id="{1C37131F-526F-2A4C-89C7-4F060A6FAB78}"/>
              </a:ext>
            </a:extLst>
          </p:cNvPr>
          <p:cNvSpPr>
            <a:spLocks noChangeArrowheads="1"/>
          </p:cNvSpPr>
          <p:nvPr/>
        </p:nvSpPr>
        <p:spPr bwMode="auto">
          <a:xfrm>
            <a:off x="2034745" y="3061716"/>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0    1    2    3     4    5    6    7     8    9   10</a:t>
            </a:r>
          </a:p>
        </p:txBody>
      </p:sp>
      <p:graphicFrame>
        <p:nvGraphicFramePr>
          <p:cNvPr id="6" name="Group 6">
            <a:extLst>
              <a:ext uri="{FF2B5EF4-FFF2-40B4-BE49-F238E27FC236}">
                <a16:creationId xmlns:a16="http://schemas.microsoft.com/office/drawing/2014/main" id="{CA9EC966-AC2A-0242-8F13-D616631FCA04}"/>
              </a:ext>
            </a:extLst>
          </p:cNvPr>
          <p:cNvGraphicFramePr>
            <a:graphicFrameLocks noGrp="1"/>
          </p:cNvGraphicFramePr>
          <p:nvPr>
            <p:extLst>
              <p:ext uri="{D42A27DB-BD31-4B8C-83A1-F6EECF244321}">
                <p14:modId xmlns:p14="http://schemas.microsoft.com/office/powerpoint/2010/main" val="951393971"/>
              </p:ext>
            </p:extLst>
          </p:nvPr>
        </p:nvGraphicFramePr>
        <p:xfrm>
          <a:off x="1958545" y="3518916"/>
          <a:ext cx="5257800" cy="508000"/>
        </p:xfrm>
        <a:graphic>
          <a:graphicData uri="http://schemas.openxmlformats.org/drawingml/2006/table">
            <a:tbl>
              <a:tblPr/>
              <a:tblGrid>
                <a:gridCol w="477838">
                  <a:extLst>
                    <a:ext uri="{9D8B030D-6E8A-4147-A177-3AD203B41FA5}">
                      <a16:colId xmlns:a16="http://schemas.microsoft.com/office/drawing/2014/main" val="20000"/>
                    </a:ext>
                  </a:extLst>
                </a:gridCol>
                <a:gridCol w="477837">
                  <a:extLst>
                    <a:ext uri="{9D8B030D-6E8A-4147-A177-3AD203B41FA5}">
                      <a16:colId xmlns:a16="http://schemas.microsoft.com/office/drawing/2014/main" val="20001"/>
                    </a:ext>
                  </a:extLst>
                </a:gridCol>
                <a:gridCol w="477838">
                  <a:extLst>
                    <a:ext uri="{9D8B030D-6E8A-4147-A177-3AD203B41FA5}">
                      <a16:colId xmlns:a16="http://schemas.microsoft.com/office/drawing/2014/main" val="20002"/>
                    </a:ext>
                  </a:extLst>
                </a:gridCol>
                <a:gridCol w="477837">
                  <a:extLst>
                    <a:ext uri="{9D8B030D-6E8A-4147-A177-3AD203B41FA5}">
                      <a16:colId xmlns:a16="http://schemas.microsoft.com/office/drawing/2014/main" val="20003"/>
                    </a:ext>
                  </a:extLst>
                </a:gridCol>
                <a:gridCol w="476250">
                  <a:extLst>
                    <a:ext uri="{9D8B030D-6E8A-4147-A177-3AD203B41FA5}">
                      <a16:colId xmlns:a16="http://schemas.microsoft.com/office/drawing/2014/main" val="20004"/>
                    </a:ext>
                  </a:extLst>
                </a:gridCol>
                <a:gridCol w="482600">
                  <a:extLst>
                    <a:ext uri="{9D8B030D-6E8A-4147-A177-3AD203B41FA5}">
                      <a16:colId xmlns:a16="http://schemas.microsoft.com/office/drawing/2014/main" val="20005"/>
                    </a:ext>
                  </a:extLst>
                </a:gridCol>
                <a:gridCol w="476250">
                  <a:extLst>
                    <a:ext uri="{9D8B030D-6E8A-4147-A177-3AD203B41FA5}">
                      <a16:colId xmlns:a16="http://schemas.microsoft.com/office/drawing/2014/main" val="20006"/>
                    </a:ext>
                  </a:extLst>
                </a:gridCol>
                <a:gridCol w="477838">
                  <a:extLst>
                    <a:ext uri="{9D8B030D-6E8A-4147-A177-3AD203B41FA5}">
                      <a16:colId xmlns:a16="http://schemas.microsoft.com/office/drawing/2014/main" val="20007"/>
                    </a:ext>
                  </a:extLst>
                </a:gridCol>
                <a:gridCol w="477837">
                  <a:extLst>
                    <a:ext uri="{9D8B030D-6E8A-4147-A177-3AD203B41FA5}">
                      <a16:colId xmlns:a16="http://schemas.microsoft.com/office/drawing/2014/main" val="20008"/>
                    </a:ext>
                  </a:extLst>
                </a:gridCol>
                <a:gridCol w="477838">
                  <a:extLst>
                    <a:ext uri="{9D8B030D-6E8A-4147-A177-3AD203B41FA5}">
                      <a16:colId xmlns:a16="http://schemas.microsoft.com/office/drawing/2014/main" val="20009"/>
                    </a:ext>
                  </a:extLst>
                </a:gridCol>
                <a:gridCol w="477837">
                  <a:extLst>
                    <a:ext uri="{9D8B030D-6E8A-4147-A177-3AD203B41FA5}">
                      <a16:colId xmlns:a16="http://schemas.microsoft.com/office/drawing/2014/main" val="20010"/>
                    </a:ext>
                  </a:extLst>
                </a:gridCol>
              </a:tblGrid>
              <a:tr h="508000">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微软雅黑 Light" panose="020B0502040204020203" pitchFamily="34"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2"/>
                          </a:solidFill>
                          <a:effectLst/>
                          <a:latin typeface="Times New Roman" pitchFamily="18" charset="0"/>
                          <a:ea typeface="微软雅黑 Light" panose="020B0502040204020203" pitchFamily="34"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2"/>
                          </a:solidFill>
                          <a:effectLst/>
                          <a:latin typeface="Times New Roman" pitchFamily="18" charset="0"/>
                          <a:ea typeface="微软雅黑 Light" panose="020B0502040204020203" pitchFamily="34"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微软雅黑 Light" panose="020B0502040204020203" pitchFamily="34" charset="-122"/>
                        </a:rPr>
                        <a:t>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微软雅黑 Light" panose="020B0502040204020203" pitchFamily="34" charset="-122"/>
                        </a:rPr>
                        <a:t>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微软雅黑 Light" panose="020B0502040204020203" pitchFamily="34"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微软雅黑 Light" panose="020B0502040204020203" pitchFamily="34"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2"/>
                          </a:solidFill>
                          <a:effectLst/>
                          <a:latin typeface="Times New Roman" pitchFamily="18" charset="0"/>
                          <a:ea typeface="微软雅黑 Light" panose="020B0502040204020203" pitchFamily="34" charset="-122"/>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2"/>
                          </a:solidFill>
                          <a:effectLst/>
                          <a:latin typeface="Times New Roman" pitchFamily="18" charset="0"/>
                          <a:ea typeface="微软雅黑 Light" panose="020B0502040204020203" pitchFamily="34"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itchFamily="18" charset="0"/>
                          <a:ea typeface="宋体" pitchFamily="2" charset="-122"/>
                        </a:defRPr>
                      </a:lvl1pPr>
                      <a:lvl2pPr marL="742950" indent="-285750" algn="l" eaLnBrk="0" hangingPunct="0">
                        <a:spcBef>
                          <a:spcPct val="20000"/>
                        </a:spcBef>
                        <a:defRPr kumimoji="1" sz="2400">
                          <a:solidFill>
                            <a:schemeClr val="tx1"/>
                          </a:solidFill>
                          <a:latin typeface="Times New Roman" pitchFamily="18" charset="0"/>
                          <a:ea typeface="宋体" pitchFamily="2" charset="-122"/>
                        </a:defRPr>
                      </a:lvl2pPr>
                      <a:lvl3pPr marL="1143000" indent="-228600" algn="l" eaLnBrk="0" hangingPunct="0">
                        <a:spcBef>
                          <a:spcPct val="20000"/>
                        </a:spcBef>
                        <a:defRPr kumimoji="1" sz="2000">
                          <a:solidFill>
                            <a:schemeClr val="tx1"/>
                          </a:solidFill>
                          <a:latin typeface="Times New Roman" pitchFamily="18" charset="0"/>
                          <a:ea typeface="宋体" pitchFamily="2" charset="-122"/>
                        </a:defRPr>
                      </a:lvl3pPr>
                      <a:lvl4pPr marL="1600200" indent="-228600" algn="l" eaLnBrk="0" hangingPunct="0">
                        <a:spcBef>
                          <a:spcPct val="20000"/>
                        </a:spcBef>
                        <a:defRPr kumimoji="1">
                          <a:solidFill>
                            <a:schemeClr val="tx1"/>
                          </a:solidFill>
                          <a:latin typeface="Times New Roman" pitchFamily="18" charset="0"/>
                          <a:ea typeface="宋体" pitchFamily="2" charset="-122"/>
                        </a:defRPr>
                      </a:lvl4pPr>
                      <a:lvl5pPr marL="2057400" indent="-228600" algn="l"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1"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 name="Rectangle 32">
            <a:extLst>
              <a:ext uri="{FF2B5EF4-FFF2-40B4-BE49-F238E27FC236}">
                <a16:creationId xmlns:a16="http://schemas.microsoft.com/office/drawing/2014/main" id="{53353A6D-8B0D-CA43-AC2A-6B81C307CC5F}"/>
              </a:ext>
            </a:extLst>
          </p:cNvPr>
          <p:cNvSpPr>
            <a:spLocks noChangeArrowheads="1"/>
          </p:cNvSpPr>
          <p:nvPr/>
        </p:nvSpPr>
        <p:spPr bwMode="auto">
          <a:xfrm>
            <a:off x="2491945" y="4052316"/>
            <a:ext cx="4171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 △        ▲                                                                       △         △</a:t>
            </a:r>
          </a:p>
        </p:txBody>
      </p:sp>
      <p:sp>
        <p:nvSpPr>
          <p:cNvPr id="8" name="Rectangle 33">
            <a:extLst>
              <a:ext uri="{FF2B5EF4-FFF2-40B4-BE49-F238E27FC236}">
                <a16:creationId xmlns:a16="http://schemas.microsoft.com/office/drawing/2014/main" id="{653D4D1B-B189-2042-9326-98D8CBE0E03C}"/>
              </a:ext>
            </a:extLst>
          </p:cNvPr>
          <p:cNvSpPr>
            <a:spLocks noChangeArrowheads="1"/>
          </p:cNvSpPr>
          <p:nvPr/>
        </p:nvSpPr>
        <p:spPr bwMode="auto">
          <a:xfrm>
            <a:off x="434545" y="4375314"/>
            <a:ext cx="7696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注：</a:t>
            </a:r>
            <a:r>
              <a:rPr kumimoji="1" lang="zh-CN" altLang="en-US" sz="2400" b="1" i="0" u="none" strike="noStrike" kern="1200" cap="none" spc="0" normalizeH="0" baseline="0" noProof="0" dirty="0">
                <a:ln>
                  <a:noFill/>
                </a:ln>
                <a:solidFill>
                  <a:srgbClr val="0000CC"/>
                </a:solidFill>
                <a:effectLst/>
                <a:uLnTx/>
                <a:uFillTx/>
                <a:latin typeface="微软雅黑 Light" panose="020B0502040204020203" pitchFamily="34" charset="-122"/>
                <a:ea typeface="微软雅黑 Light" panose="020B0502040204020203" pitchFamily="34" charset="-122"/>
                <a:cs typeface="+mn-cs"/>
              </a:rPr>
              <a:t>只有</a:t>
            </a:r>
            <a:r>
              <a:rPr kumimoji="1" lang="en-US" altLang="zh-CN" sz="24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3</a:t>
            </a:r>
            <a:r>
              <a:rPr kumimoji="1" lang="zh-CN" altLang="en-US" sz="2400" b="1" i="0" u="none" strike="noStrike" kern="1200" cap="none" spc="0" normalizeH="0" baseline="0" noProof="0" dirty="0">
                <a:ln>
                  <a:noFill/>
                </a:ln>
                <a:solidFill>
                  <a:srgbClr val="0000CC"/>
                </a:solidFill>
                <a:effectLst/>
                <a:uLnTx/>
                <a:uFillTx/>
                <a:latin typeface="微软雅黑 Light" panose="020B0502040204020203" pitchFamily="34" charset="-122"/>
                <a:ea typeface="微软雅黑 Light" panose="020B0502040204020203" pitchFamily="34" charset="-122"/>
                <a:cs typeface="+mn-cs"/>
              </a:rPr>
              <a:t>这个关键码的冲突处理与上例不同，</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微软雅黑 Light" panose="020B0502040204020203" pitchFamily="34" charset="-122"/>
                <a:cs typeface="+mn-cs"/>
              </a:rPr>
              <a:t>Hash(3)=3</a:t>
            </a:r>
            <a:r>
              <a:rPr kumimoji="1" lang="zh-CN" altLang="en-US" sz="2400" b="1" i="0" u="none" strike="noStrike" kern="1200" cap="none" spc="0" normalizeH="0" baseline="0" noProof="0" dirty="0">
                <a:ln>
                  <a:noFill/>
                </a:ln>
                <a:solidFill>
                  <a:srgbClr val="0000CC"/>
                </a:solidFill>
                <a:effectLst/>
                <a:uLnTx/>
                <a:uFillTx/>
                <a:latin typeface="微软雅黑 Light" panose="020B0502040204020203" pitchFamily="34" charset="-122"/>
                <a:ea typeface="微软雅黑 Light" panose="020B0502040204020203" pitchFamily="34" charset="-122"/>
                <a:cs typeface="+mn-cs"/>
              </a:rPr>
              <a:t>，哈希地址上冲突，由</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微软雅黑 Light" panose="020B0502040204020203" pitchFamily="34" charset="-122"/>
                <a:cs typeface="+mn-cs"/>
              </a:rPr>
              <a:t>H</a:t>
            </a:r>
            <a:r>
              <a:rPr kumimoji="1" lang="en-US" altLang="zh-CN" sz="2400" b="1" i="0" u="none" strike="noStrike" kern="1200" cap="none" spc="0" normalizeH="0" baseline="-30000" noProof="0" dirty="0">
                <a:ln>
                  <a:noFill/>
                </a:ln>
                <a:solidFill>
                  <a:srgbClr val="0000CC"/>
                </a:solidFill>
                <a:effectLst/>
                <a:uLnTx/>
                <a:uFillTx/>
                <a:latin typeface="Times New Roman" panose="02020603050405020304" pitchFamily="18" charset="0"/>
                <a:ea typeface="微软雅黑 Light" panose="020B0502040204020203" pitchFamily="34" charset="-122"/>
                <a:cs typeface="+mn-cs"/>
              </a:rPr>
              <a:t>1</a:t>
            </a:r>
            <a:r>
              <a:rPr kumimoji="1"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微软雅黑 Light" panose="020B0502040204020203" pitchFamily="34" charset="-122"/>
                <a:cs typeface="+mn-cs"/>
              </a:rPr>
              <a:t>=(Hash(3)+1</a:t>
            </a:r>
            <a:r>
              <a:rPr kumimoji="1" lang="en-US" altLang="zh-CN" sz="2400" b="1" i="0" u="none" strike="noStrike" kern="1200" cap="none" spc="0" normalizeH="0" baseline="30000" noProof="0" dirty="0">
                <a:ln>
                  <a:noFill/>
                </a:ln>
                <a:solidFill>
                  <a:srgbClr val="0000CC"/>
                </a:solidFill>
                <a:effectLst/>
                <a:uLnTx/>
                <a:uFillTx/>
                <a:latin typeface="Times New Roman" panose="02020603050405020304" pitchFamily="18" charset="0"/>
                <a:ea typeface="微软雅黑 Light" panose="020B0502040204020203" pitchFamily="34" charset="-122"/>
                <a:cs typeface="+mn-cs"/>
              </a:rPr>
              <a:t>2</a:t>
            </a:r>
            <a:r>
              <a:rPr kumimoji="1"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微软雅黑 Light" panose="020B0502040204020203" pitchFamily="34" charset="-122"/>
                <a:cs typeface="+mn-cs"/>
              </a:rPr>
              <a:t>) mod 11=4</a:t>
            </a:r>
            <a:r>
              <a:rPr kumimoji="1" lang="zh-CN" altLang="en-US" sz="2400" b="1" i="0" u="none" strike="noStrike" kern="1200" cap="none" spc="0" normalizeH="0" baseline="0" noProof="0" dirty="0">
                <a:ln>
                  <a:noFill/>
                </a:ln>
                <a:solidFill>
                  <a:srgbClr val="0000CC"/>
                </a:solidFill>
                <a:effectLst/>
                <a:uLnTx/>
                <a:uFillTx/>
                <a:latin typeface="微软雅黑 Light" panose="020B0502040204020203" pitchFamily="34" charset="-122"/>
                <a:ea typeface="微软雅黑 Light" panose="020B0502040204020203" pitchFamily="34" charset="-122"/>
                <a:cs typeface="+mn-cs"/>
              </a:rPr>
              <a:t>，仍然冲突；</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微软雅黑 Light" panose="020B0502040204020203" pitchFamily="34" charset="-122"/>
                <a:cs typeface="+mn-cs"/>
              </a:rPr>
              <a:t>H</a:t>
            </a:r>
            <a:r>
              <a:rPr kumimoji="1" lang="en-US" altLang="zh-CN" sz="2400" b="1" i="0" u="none" strike="noStrike" kern="1200" cap="none" spc="0" normalizeH="0" baseline="-30000" noProof="0" dirty="0">
                <a:ln>
                  <a:noFill/>
                </a:ln>
                <a:solidFill>
                  <a:srgbClr val="0000CC"/>
                </a:solidFill>
                <a:effectLst/>
                <a:uLnTx/>
                <a:uFillTx/>
                <a:latin typeface="Times New Roman" panose="02020603050405020304" pitchFamily="18" charset="0"/>
                <a:ea typeface="微软雅黑 Light" panose="020B0502040204020203" pitchFamily="34" charset="-122"/>
                <a:cs typeface="+mn-cs"/>
              </a:rPr>
              <a:t>2</a:t>
            </a:r>
            <a:r>
              <a:rPr kumimoji="1"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微软雅黑 Light" panose="020B0502040204020203" pitchFamily="34" charset="-122"/>
                <a:cs typeface="+mn-cs"/>
              </a:rPr>
              <a:t>=(Hash(3)</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-1</a:t>
            </a:r>
            <a:r>
              <a:rPr kumimoji="1" lang="en-US" altLang="zh-CN" sz="2400" b="1" i="0" u="none" strike="noStrike" kern="1200" cap="none" spc="0" normalizeH="0" baseline="3000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2</a:t>
            </a:r>
            <a:r>
              <a:rPr kumimoji="1"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微软雅黑 Light" panose="020B0502040204020203" pitchFamily="34" charset="-122"/>
                <a:cs typeface="+mn-cs"/>
              </a:rPr>
              <a:t>) mod 11=</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2</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a:t>
            </a:r>
            <a:r>
              <a:rPr kumimoji="1" lang="zh-CN" altLang="en-US" sz="2400" b="1" i="0" u="none" strike="noStrike" kern="1200" cap="none" spc="0" normalizeH="0" baseline="0" noProof="0" dirty="0">
                <a:ln>
                  <a:noFill/>
                </a:ln>
                <a:solidFill>
                  <a:srgbClr val="0000CC"/>
                </a:solidFill>
                <a:effectLst/>
                <a:uLnTx/>
                <a:uFillTx/>
                <a:latin typeface="微软雅黑 Light" panose="020B0502040204020203" pitchFamily="34" charset="-122"/>
                <a:ea typeface="微软雅黑 Light" panose="020B0502040204020203" pitchFamily="34" charset="-122"/>
                <a:cs typeface="+mn-cs"/>
              </a:rPr>
              <a:t>找到空的哈希地址，存入。 </a:t>
            </a:r>
          </a:p>
        </p:txBody>
      </p:sp>
      <p:sp>
        <p:nvSpPr>
          <p:cNvPr id="9" name="Text Box 38">
            <a:extLst>
              <a:ext uri="{FF2B5EF4-FFF2-40B4-BE49-F238E27FC236}">
                <a16:creationId xmlns:a16="http://schemas.microsoft.com/office/drawing/2014/main" id="{2791A3ED-FBBE-7E41-919C-6397903825F9}"/>
              </a:ext>
            </a:extLst>
          </p:cNvPr>
          <p:cNvSpPr txBox="1">
            <a:spLocks noChangeArrowheads="1"/>
          </p:cNvSpPr>
          <p:nvPr/>
        </p:nvSpPr>
        <p:spPr bwMode="auto">
          <a:xfrm>
            <a:off x="459258" y="1803385"/>
            <a:ext cx="8363465" cy="1200329"/>
          </a:xfrm>
          <a:prstGeom prst="rect">
            <a:avLst/>
          </a:prstGeom>
          <a:noFill/>
          <a:ln w="9525">
            <a:noFill/>
            <a:miter lim="800000"/>
            <a:headEnd/>
            <a:tailEnd/>
          </a:ln>
          <a:effectLst/>
        </p:spPr>
        <p:txBody>
          <a:bodyPr wrap="square">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H</a:t>
            </a:r>
            <a:r>
              <a:rPr kumimoji="1" lang="en-US" altLang="zh-CN" sz="2400" b="1" i="0" u="none" strike="noStrike" kern="1200" cap="none" spc="0" normalizeH="0" baseline="-3000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i</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=(Hash(key)</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d</a:t>
            </a:r>
            <a:r>
              <a:rPr kumimoji="1" lang="en-US" altLang="zh-CN" sz="2400" b="1" i="0" u="none" strike="noStrike" kern="1200" cap="none" spc="0" normalizeH="0" baseline="-3000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i</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 mod m</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其中：</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Hash(key)</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为哈希函数，</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m</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为哈希表长度，</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m</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要求是某个</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4k+3</a:t>
            </a:r>
            <a:r>
              <a:rPr kumimoji="1" lang="zh-CN" altLang="en-US" sz="24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的质数</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d</a:t>
            </a:r>
            <a:r>
              <a:rPr kumimoji="1" lang="en-US" altLang="zh-CN" sz="2400" b="1" i="0" u="none" strike="noStrike" kern="1200" cap="none" spc="0" normalizeH="0" baseline="-3000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i</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为增量序列 </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1</a:t>
            </a:r>
            <a:r>
              <a:rPr kumimoji="1" lang="en-US" altLang="zh-CN" sz="2400" b="1" i="0" u="none" strike="noStrike" kern="1200" cap="none" spc="0" normalizeH="0" baseline="3000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2</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-1</a:t>
            </a:r>
            <a:r>
              <a:rPr kumimoji="1" lang="en-US" altLang="zh-CN" sz="2400" b="1" i="0" u="none" strike="noStrike" kern="1200" cap="none" spc="0" normalizeH="0" baseline="3000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2</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2</a:t>
            </a:r>
            <a:r>
              <a:rPr kumimoji="1" lang="en-US" altLang="zh-CN" sz="2400" b="1" i="0" u="none" strike="noStrike" kern="1200" cap="none" spc="0" normalizeH="0" baseline="3000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2</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-2</a:t>
            </a:r>
            <a:r>
              <a:rPr kumimoji="1" lang="en-US" altLang="zh-CN" sz="2400" b="1" i="0" u="none" strike="noStrike" kern="1200" cap="none" spc="0" normalizeH="0" baseline="3000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2</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q</a:t>
            </a:r>
            <a:r>
              <a:rPr kumimoji="1" lang="en-US" altLang="zh-CN" sz="2400" b="1" i="0" u="none" strike="noStrike" kern="1200" cap="none" spc="0" normalizeH="0" baseline="3000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2</a:t>
            </a:r>
            <a:r>
              <a:rPr kumimoji="1" lang="en-US" altLang="zh-CN" sz="24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 </a:t>
            </a:r>
            <a:endParaRPr kumimoji="1" lang="en-US" altLang="zh-CN"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endParaRPr>
          </a:p>
        </p:txBody>
      </p:sp>
      <p:sp>
        <p:nvSpPr>
          <p:cNvPr id="3" name="矩形 2">
            <a:extLst>
              <a:ext uri="{FF2B5EF4-FFF2-40B4-BE49-F238E27FC236}">
                <a16:creationId xmlns:a16="http://schemas.microsoft.com/office/drawing/2014/main" id="{870038E7-97DA-C045-8D90-B985A24E2520}"/>
              </a:ext>
            </a:extLst>
          </p:cNvPr>
          <p:cNvSpPr/>
          <p:nvPr/>
        </p:nvSpPr>
        <p:spPr>
          <a:xfrm>
            <a:off x="683826" y="6249788"/>
            <a:ext cx="6955224" cy="369332"/>
          </a:xfrm>
          <a:prstGeom prst="rect">
            <a:avLst/>
          </a:prstGeom>
        </p:spPr>
        <p:txBody>
          <a:bodyPr wrap="square">
            <a:spAutoFit/>
          </a:bodyPr>
          <a:lstStyle/>
          <a:p>
            <a:pPr lvl="0" algn="just" fontAlgn="base">
              <a:spcBef>
                <a:spcPct val="0"/>
              </a:spcBef>
              <a:spcAft>
                <a:spcPct val="0"/>
              </a:spcAft>
              <a:defRPr/>
            </a:pPr>
            <a:r>
              <a:rPr kumimoji="1" lang="zh-CN" altLang="en-US" b="1" dirty="0">
                <a:solidFill>
                  <a:srgbClr val="0000FF"/>
                </a:solidFill>
                <a:latin typeface="微软雅黑 Light" panose="020B0502040204020203" pitchFamily="34" charset="-122"/>
                <a:ea typeface="微软雅黑 Light" panose="020B0502040204020203" pitchFamily="34" charset="-122"/>
              </a:rPr>
              <a:t>关键码集为 </a:t>
            </a:r>
            <a:r>
              <a:rPr kumimoji="1" lang="en-US" altLang="zh-CN" b="1" dirty="0">
                <a:solidFill>
                  <a:srgbClr val="0000FF"/>
                </a:solidFill>
                <a:latin typeface="Times New Roman" panose="02020603050405020304" pitchFamily="18" charset="0"/>
                <a:ea typeface="微软雅黑 Light" panose="020B0502040204020203" pitchFamily="34" charset="-122"/>
              </a:rPr>
              <a:t>{47</a:t>
            </a:r>
            <a:r>
              <a:rPr kumimoji="1" lang="zh-CN" altLang="en-US" b="1" dirty="0">
                <a:solidFill>
                  <a:srgbClr val="0000FF"/>
                </a:solidFill>
                <a:latin typeface="Times New Roman" panose="02020603050405020304" pitchFamily="18" charset="0"/>
                <a:ea typeface="微软雅黑 Light" panose="020B0502040204020203" pitchFamily="34" charset="-122"/>
              </a:rPr>
              <a:t>，</a:t>
            </a:r>
            <a:r>
              <a:rPr kumimoji="1" lang="en-US" altLang="zh-CN" b="1" dirty="0">
                <a:solidFill>
                  <a:srgbClr val="0000FF"/>
                </a:solidFill>
                <a:latin typeface="Times New Roman" panose="02020603050405020304" pitchFamily="18" charset="0"/>
                <a:ea typeface="微软雅黑 Light" panose="020B0502040204020203" pitchFamily="34" charset="-122"/>
              </a:rPr>
              <a:t>7</a:t>
            </a:r>
            <a:r>
              <a:rPr kumimoji="1" lang="zh-CN" altLang="en-US" b="1" dirty="0">
                <a:solidFill>
                  <a:srgbClr val="0000FF"/>
                </a:solidFill>
                <a:latin typeface="Times New Roman" panose="02020603050405020304" pitchFamily="18" charset="0"/>
                <a:ea typeface="微软雅黑 Light" panose="020B0502040204020203" pitchFamily="34" charset="-122"/>
              </a:rPr>
              <a:t>，</a:t>
            </a:r>
            <a:r>
              <a:rPr kumimoji="1" lang="en-US" altLang="zh-CN" b="1" dirty="0">
                <a:solidFill>
                  <a:srgbClr val="0000FF"/>
                </a:solidFill>
                <a:latin typeface="Times New Roman" panose="02020603050405020304" pitchFamily="18" charset="0"/>
                <a:ea typeface="微软雅黑 Light" panose="020B0502040204020203" pitchFamily="34" charset="-122"/>
              </a:rPr>
              <a:t>29</a:t>
            </a:r>
            <a:r>
              <a:rPr kumimoji="1" lang="zh-CN" altLang="en-US" b="1" dirty="0">
                <a:solidFill>
                  <a:srgbClr val="0000FF"/>
                </a:solidFill>
                <a:latin typeface="Times New Roman" panose="02020603050405020304" pitchFamily="18" charset="0"/>
                <a:ea typeface="微软雅黑 Light" panose="020B0502040204020203" pitchFamily="34" charset="-122"/>
              </a:rPr>
              <a:t>，</a:t>
            </a:r>
            <a:r>
              <a:rPr kumimoji="1" lang="en-US" altLang="zh-CN" b="1" dirty="0">
                <a:solidFill>
                  <a:srgbClr val="0000FF"/>
                </a:solidFill>
                <a:latin typeface="Times New Roman" panose="02020603050405020304" pitchFamily="18" charset="0"/>
                <a:ea typeface="微软雅黑 Light" panose="020B0502040204020203" pitchFamily="34" charset="-122"/>
              </a:rPr>
              <a:t>11</a:t>
            </a:r>
            <a:r>
              <a:rPr kumimoji="1" lang="zh-CN" altLang="en-US" b="1" dirty="0">
                <a:solidFill>
                  <a:srgbClr val="0000FF"/>
                </a:solidFill>
                <a:latin typeface="Times New Roman" panose="02020603050405020304" pitchFamily="18" charset="0"/>
                <a:ea typeface="微软雅黑 Light" panose="020B0502040204020203" pitchFamily="34" charset="-122"/>
              </a:rPr>
              <a:t>，</a:t>
            </a:r>
            <a:r>
              <a:rPr kumimoji="1" lang="en-US" altLang="zh-CN" b="1" dirty="0">
                <a:solidFill>
                  <a:srgbClr val="0000FF"/>
                </a:solidFill>
                <a:latin typeface="Times New Roman" panose="02020603050405020304" pitchFamily="18" charset="0"/>
                <a:ea typeface="微软雅黑 Light" panose="020B0502040204020203" pitchFamily="34" charset="-122"/>
              </a:rPr>
              <a:t>16</a:t>
            </a:r>
            <a:r>
              <a:rPr kumimoji="1" lang="zh-CN" altLang="en-US" b="1" dirty="0">
                <a:solidFill>
                  <a:srgbClr val="0000FF"/>
                </a:solidFill>
                <a:latin typeface="Times New Roman" panose="02020603050405020304" pitchFamily="18" charset="0"/>
                <a:ea typeface="微软雅黑 Light" panose="020B0502040204020203" pitchFamily="34" charset="-122"/>
              </a:rPr>
              <a:t>，</a:t>
            </a:r>
            <a:r>
              <a:rPr kumimoji="1" lang="en-US" altLang="zh-CN" b="1" dirty="0">
                <a:solidFill>
                  <a:srgbClr val="0000FF"/>
                </a:solidFill>
                <a:latin typeface="Times New Roman" panose="02020603050405020304" pitchFamily="18" charset="0"/>
                <a:ea typeface="微软雅黑 Light" panose="020B0502040204020203" pitchFamily="34" charset="-122"/>
              </a:rPr>
              <a:t>92</a:t>
            </a:r>
            <a:r>
              <a:rPr kumimoji="1" lang="zh-CN" altLang="en-US" b="1" dirty="0">
                <a:solidFill>
                  <a:srgbClr val="0000FF"/>
                </a:solidFill>
                <a:latin typeface="Times New Roman" panose="02020603050405020304" pitchFamily="18" charset="0"/>
                <a:ea typeface="微软雅黑 Light" panose="020B0502040204020203" pitchFamily="34" charset="-122"/>
              </a:rPr>
              <a:t>，</a:t>
            </a:r>
            <a:r>
              <a:rPr kumimoji="1" lang="en-US" altLang="zh-CN" b="1" dirty="0">
                <a:solidFill>
                  <a:srgbClr val="0000FF"/>
                </a:solidFill>
                <a:latin typeface="Times New Roman" panose="02020603050405020304" pitchFamily="18" charset="0"/>
                <a:ea typeface="微软雅黑 Light" panose="020B0502040204020203" pitchFamily="34" charset="-122"/>
              </a:rPr>
              <a:t>22</a:t>
            </a:r>
            <a:r>
              <a:rPr kumimoji="1" lang="zh-CN" altLang="en-US" b="1" dirty="0">
                <a:solidFill>
                  <a:srgbClr val="0000FF"/>
                </a:solidFill>
                <a:latin typeface="Times New Roman" panose="02020603050405020304" pitchFamily="18" charset="0"/>
                <a:ea typeface="微软雅黑 Light" panose="020B0502040204020203" pitchFamily="34" charset="-122"/>
              </a:rPr>
              <a:t>，</a:t>
            </a:r>
            <a:r>
              <a:rPr kumimoji="1" lang="en-US" altLang="zh-CN" b="1" dirty="0">
                <a:solidFill>
                  <a:srgbClr val="0000FF"/>
                </a:solidFill>
                <a:latin typeface="Times New Roman" panose="02020603050405020304" pitchFamily="18" charset="0"/>
                <a:ea typeface="微软雅黑 Light" panose="020B0502040204020203" pitchFamily="34" charset="-122"/>
              </a:rPr>
              <a:t>8</a:t>
            </a:r>
            <a:r>
              <a:rPr kumimoji="1" lang="zh-CN" altLang="en-US" b="1" dirty="0">
                <a:solidFill>
                  <a:srgbClr val="0000FF"/>
                </a:solidFill>
                <a:latin typeface="Times New Roman" panose="02020603050405020304" pitchFamily="18" charset="0"/>
                <a:ea typeface="微软雅黑 Light" panose="020B0502040204020203" pitchFamily="34" charset="-122"/>
              </a:rPr>
              <a:t>，</a:t>
            </a:r>
            <a:r>
              <a:rPr kumimoji="1" lang="en-US" altLang="zh-CN" b="1" dirty="0">
                <a:solidFill>
                  <a:srgbClr val="0000FF"/>
                </a:solidFill>
                <a:latin typeface="Times New Roman" panose="02020603050405020304" pitchFamily="18" charset="0"/>
                <a:ea typeface="微软雅黑 Light" panose="020B0502040204020203" pitchFamily="34" charset="-122"/>
              </a:rPr>
              <a:t>3}</a:t>
            </a:r>
            <a:r>
              <a:rPr kumimoji="1" lang="zh-CN" altLang="en-US" b="1" dirty="0">
                <a:solidFill>
                  <a:srgbClr val="0000FF"/>
                </a:solidFill>
                <a:latin typeface="微软雅黑 Light" panose="020B0502040204020203" pitchFamily="34" charset="-122"/>
                <a:ea typeface="微软雅黑 Light" panose="020B0502040204020203" pitchFamily="34" charset="-122"/>
              </a:rPr>
              <a:t>，</a:t>
            </a:r>
          </a:p>
        </p:txBody>
      </p:sp>
    </p:spTree>
    <p:extLst>
      <p:ext uri="{BB962C8B-B14F-4D97-AF65-F5344CB8AC3E}">
        <p14:creationId xmlns:p14="http://schemas.microsoft.com/office/powerpoint/2010/main" val="5294842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460B0-89BA-5F4A-BEB3-D2A239709BA3}"/>
              </a:ext>
            </a:extLst>
          </p:cNvPr>
          <p:cNvSpPr>
            <a:spLocks noGrp="1"/>
          </p:cNvSpPr>
          <p:nvPr>
            <p:ph type="title"/>
          </p:nvPr>
        </p:nvSpPr>
        <p:spPr/>
        <p:txBody>
          <a:bodyPr/>
          <a:lstStyle/>
          <a:p>
            <a:r>
              <a:rPr kumimoji="1" lang="en-US" altLang="zh-CN" dirty="0"/>
              <a:t>3</a:t>
            </a:r>
            <a:r>
              <a:rPr kumimoji="1" lang="zh-CN" altLang="en-US" dirty="0"/>
              <a:t>）伪随机探测法</a:t>
            </a:r>
          </a:p>
        </p:txBody>
      </p:sp>
      <p:sp>
        <p:nvSpPr>
          <p:cNvPr id="4" name="矩形 3">
            <a:extLst>
              <a:ext uri="{FF2B5EF4-FFF2-40B4-BE49-F238E27FC236}">
                <a16:creationId xmlns:a16="http://schemas.microsoft.com/office/drawing/2014/main" id="{841C3D61-D499-7B45-9C1E-168AC1887AE5}"/>
              </a:ext>
            </a:extLst>
          </p:cNvPr>
          <p:cNvSpPr/>
          <p:nvPr/>
        </p:nvSpPr>
        <p:spPr>
          <a:xfrm>
            <a:off x="1071909" y="1689155"/>
            <a:ext cx="6587060" cy="632481"/>
          </a:xfrm>
          <a:prstGeom prst="rect">
            <a:avLst/>
          </a:prstGeom>
        </p:spPr>
        <p:txBody>
          <a:bodyPr wrap="none">
            <a:spAutoFit/>
          </a:bodyPr>
          <a:lstStyle/>
          <a:p>
            <a:pPr lvl="0" fontAlgn="base">
              <a:lnSpc>
                <a:spcPct val="140000"/>
              </a:lnSpc>
              <a:spcBef>
                <a:spcPct val="20000"/>
              </a:spcBef>
              <a:spcAft>
                <a:spcPct val="0"/>
              </a:spcAft>
              <a:defRPr/>
            </a:pPr>
            <a:r>
              <a:rPr kumimoji="1" lang="zh-CN" altLang="en-US" sz="2800" b="1" dirty="0">
                <a:solidFill>
                  <a:srgbClr val="339933"/>
                </a:solidFill>
                <a:effectLst>
                  <a:outerShdw blurRad="38100" dist="38100" dir="2700000" algn="tl">
                    <a:srgbClr val="C0C0C0"/>
                  </a:outerShdw>
                </a:effectLst>
                <a:latin typeface="微软雅黑 Light" panose="020B0502040204020203" pitchFamily="34" charset="-122"/>
                <a:ea typeface="微软雅黑 Light" panose="020B0502040204020203" pitchFamily="34" charset="-122"/>
              </a:rPr>
              <a:t>若</a:t>
            </a:r>
            <a:r>
              <a:rPr kumimoji="1" lang="en-US" altLang="zh-CN" sz="2800" b="1" dirty="0">
                <a:solidFill>
                  <a:srgbClr val="339933"/>
                </a:solidFill>
                <a:effectLst>
                  <a:outerShdw blurRad="38100" dist="38100" dir="2700000" algn="tl">
                    <a:srgbClr val="C0C0C0"/>
                  </a:outerShdw>
                </a:effectLst>
                <a:latin typeface="微软雅黑 Light" panose="020B0502040204020203" pitchFamily="34" charset="-122"/>
                <a:ea typeface="微软雅黑 Light" panose="020B0502040204020203" pitchFamily="34" charset="-122"/>
              </a:rPr>
              <a:t>di</a:t>
            </a:r>
            <a:r>
              <a:rPr kumimoji="1" lang="zh-CN" altLang="en-US" sz="2800" b="1" dirty="0">
                <a:solidFill>
                  <a:srgbClr val="339933"/>
                </a:solidFill>
                <a:effectLst>
                  <a:outerShdw blurRad="38100" dist="38100" dir="2700000" algn="tl">
                    <a:srgbClr val="C0C0C0"/>
                  </a:outerShdw>
                </a:effectLst>
                <a:latin typeface="微软雅黑 Light" panose="020B0502040204020203" pitchFamily="34" charset="-122"/>
                <a:ea typeface="微软雅黑 Light" panose="020B0502040204020203" pitchFamily="34" charset="-122"/>
              </a:rPr>
              <a:t>＝伪随机序列，就称为</a:t>
            </a:r>
            <a:r>
              <a:rPr kumimoji="1" lang="zh-CN" altLang="en-US" sz="2800" dirty="0"/>
              <a:t>伪随机探测法</a:t>
            </a:r>
            <a:endParaRPr kumimoji="1" lang="zh-CN" altLang="en-US" sz="2800" b="1" dirty="0">
              <a:solidFill>
                <a:srgbClr val="000000"/>
              </a:solidFill>
              <a:effectLst>
                <a:outerShdw blurRad="38100" dist="38100" dir="2700000" algn="tl">
                  <a:srgbClr val="C0C0C0"/>
                </a:outerShdw>
              </a:effectLst>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1913434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681E5-7B6D-C74A-AEDC-261FFA438235}"/>
              </a:ext>
            </a:extLst>
          </p:cNvPr>
          <p:cNvSpPr>
            <a:spLocks noGrp="1"/>
          </p:cNvSpPr>
          <p:nvPr>
            <p:ph type="title"/>
          </p:nvPr>
        </p:nvSpPr>
        <p:spPr/>
        <p:txBody>
          <a:bodyPr/>
          <a:lstStyle/>
          <a:p>
            <a:r>
              <a:rPr lang="en-US" altLang="zh-CN" b="1" dirty="0">
                <a:solidFill>
                  <a:srgbClr val="000000"/>
                </a:solidFill>
                <a:effectLst>
                  <a:outerShdw blurRad="38100" dist="38100" dir="2700000" algn="tl">
                    <a:srgbClr val="C0C0C0"/>
                  </a:outerShdw>
                </a:effectLst>
                <a:latin typeface="黑体" pitchFamily="2" charset="-122"/>
                <a:ea typeface="黑体" pitchFamily="2" charset="-122"/>
              </a:rPr>
              <a:t>2</a:t>
            </a:r>
            <a:r>
              <a:rPr lang="zh-CN" altLang="en-US" b="1" dirty="0">
                <a:solidFill>
                  <a:srgbClr val="000000"/>
                </a:solidFill>
                <a:effectLst>
                  <a:outerShdw blurRad="38100" dist="38100" dir="2700000" algn="tl">
                    <a:srgbClr val="C0C0C0"/>
                  </a:outerShdw>
                </a:effectLst>
                <a:latin typeface="黑体" pitchFamily="2" charset="-122"/>
                <a:ea typeface="黑体" pitchFamily="2" charset="-122"/>
              </a:rPr>
              <a:t>、</a:t>
            </a:r>
            <a:r>
              <a:rPr lang="zh-CN" altLang="en-US" b="1" u="sng" dirty="0">
                <a:solidFill>
                  <a:srgbClr val="FF0000"/>
                </a:solidFill>
                <a:effectLst>
                  <a:outerShdw blurRad="38100" dist="38100" dir="2700000" algn="tl">
                    <a:srgbClr val="C0C0C0"/>
                  </a:outerShdw>
                </a:effectLst>
                <a:latin typeface="黑体" pitchFamily="2" charset="-122"/>
                <a:ea typeface="黑体" pitchFamily="2" charset="-122"/>
              </a:rPr>
              <a:t>链地址法</a:t>
            </a:r>
            <a:r>
              <a:rPr lang="en-US" altLang="zh-CN" b="1" u="sng" dirty="0">
                <a:solidFill>
                  <a:srgbClr val="FF0000"/>
                </a:solidFill>
                <a:effectLst>
                  <a:outerShdw blurRad="38100" dist="38100" dir="2700000" algn="tl">
                    <a:srgbClr val="C0C0C0"/>
                  </a:outerShdw>
                </a:effectLst>
                <a:latin typeface="黑体" pitchFamily="2" charset="-122"/>
                <a:ea typeface="黑体" pitchFamily="2" charset="-122"/>
              </a:rPr>
              <a:t>(</a:t>
            </a:r>
            <a:r>
              <a:rPr lang="zh-CN" altLang="en-US" b="1" u="sng" dirty="0">
                <a:solidFill>
                  <a:srgbClr val="FF0000"/>
                </a:solidFill>
                <a:effectLst>
                  <a:outerShdw blurRad="38100" dist="38100" dir="2700000" algn="tl">
                    <a:srgbClr val="C0C0C0"/>
                  </a:outerShdw>
                </a:effectLst>
                <a:latin typeface="黑体" pitchFamily="2" charset="-122"/>
                <a:ea typeface="黑体" pitchFamily="2" charset="-122"/>
              </a:rPr>
              <a:t>拉链法）</a:t>
            </a:r>
            <a:endParaRPr kumimoji="1" lang="zh-CN" altLang="en-US" dirty="0"/>
          </a:p>
        </p:txBody>
      </p:sp>
      <p:sp>
        <p:nvSpPr>
          <p:cNvPr id="5" name="Rectangle 4">
            <a:extLst>
              <a:ext uri="{FF2B5EF4-FFF2-40B4-BE49-F238E27FC236}">
                <a16:creationId xmlns:a16="http://schemas.microsoft.com/office/drawing/2014/main" id="{22B0A22F-4902-AE44-BB42-A34D2F8A76C2}"/>
              </a:ext>
            </a:extLst>
          </p:cNvPr>
          <p:cNvSpPr>
            <a:spLocks noChangeArrowheads="1"/>
          </p:cNvSpPr>
          <p:nvPr/>
        </p:nvSpPr>
        <p:spPr bwMode="auto">
          <a:xfrm>
            <a:off x="505207" y="1942070"/>
            <a:ext cx="4114800" cy="1938992"/>
          </a:xfrm>
          <a:prstGeom prst="rect">
            <a:avLst/>
          </a:prstGeom>
          <a:noFill/>
          <a:ln w="38100">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      </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设</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 </a:t>
            </a:r>
            <a:r>
              <a:rPr kumimoji="1"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微软雅黑 Light" panose="020B0502040204020203" pitchFamily="34" charset="-122"/>
                <a:cs typeface="+mn-cs"/>
              </a:rPr>
              <a:t>47, 7, 29, 11, 16, 92, 22, 8, 3, 50, 37, 89 </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的哈希函数为：</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Hash(key)=key mod 11</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用</a:t>
            </a:r>
            <a:r>
              <a:rPr kumimoji="1" lang="zh-CN" altLang="en-US" sz="2400" b="1" i="0" u="none" strike="noStrike" kern="1200" cap="none" spc="0" normalizeH="0" baseline="0" noProof="0" dirty="0">
                <a:ln>
                  <a:noFill/>
                </a:ln>
                <a:solidFill>
                  <a:srgbClr val="FF00FF"/>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拉链法</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处理冲突，则建表如右图所示。</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 </a:t>
            </a:r>
          </a:p>
        </p:txBody>
      </p:sp>
      <p:sp>
        <p:nvSpPr>
          <p:cNvPr id="6" name="Rectangle 5">
            <a:extLst>
              <a:ext uri="{FF2B5EF4-FFF2-40B4-BE49-F238E27FC236}">
                <a16:creationId xmlns:a16="http://schemas.microsoft.com/office/drawing/2014/main" id="{ABD4D820-935F-9E4C-981B-6F470F29DF1C}"/>
              </a:ext>
            </a:extLst>
          </p:cNvPr>
          <p:cNvSpPr>
            <a:spLocks noChangeArrowheads="1"/>
          </p:cNvSpPr>
          <p:nvPr/>
        </p:nvSpPr>
        <p:spPr bwMode="auto">
          <a:xfrm>
            <a:off x="390907" y="1942070"/>
            <a:ext cx="800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FF"/>
                </a:solidFill>
                <a:effectLst/>
                <a:uLnTx/>
                <a:uFillTx/>
                <a:latin typeface="Times New Roman" panose="02020603050405020304" pitchFamily="18" charset="0"/>
                <a:ea typeface="微软雅黑 Light" panose="020B0502040204020203" pitchFamily="34" charset="-122"/>
                <a:cs typeface="+mn-cs"/>
              </a:rPr>
              <a:t>例：</a:t>
            </a:r>
          </a:p>
        </p:txBody>
      </p:sp>
      <p:grpSp>
        <p:nvGrpSpPr>
          <p:cNvPr id="7" name="Group 6">
            <a:extLst>
              <a:ext uri="{FF2B5EF4-FFF2-40B4-BE49-F238E27FC236}">
                <a16:creationId xmlns:a16="http://schemas.microsoft.com/office/drawing/2014/main" id="{E8D72ECA-FB46-C446-AFEC-1223B7F54273}"/>
              </a:ext>
            </a:extLst>
          </p:cNvPr>
          <p:cNvGrpSpPr>
            <a:grpSpLocks/>
          </p:cNvGrpSpPr>
          <p:nvPr/>
        </p:nvGrpSpPr>
        <p:grpSpPr bwMode="auto">
          <a:xfrm>
            <a:off x="4848607" y="1953183"/>
            <a:ext cx="3444875" cy="3951287"/>
            <a:chOff x="3456" y="1632"/>
            <a:chExt cx="2170" cy="2489"/>
          </a:xfrm>
        </p:grpSpPr>
        <p:grpSp>
          <p:nvGrpSpPr>
            <p:cNvPr id="8" name="Group 7">
              <a:extLst>
                <a:ext uri="{FF2B5EF4-FFF2-40B4-BE49-F238E27FC236}">
                  <a16:creationId xmlns:a16="http://schemas.microsoft.com/office/drawing/2014/main" id="{3476E1C3-630D-3D41-8D42-D402799C8124}"/>
                </a:ext>
              </a:extLst>
            </p:cNvPr>
            <p:cNvGrpSpPr>
              <a:grpSpLocks/>
            </p:cNvGrpSpPr>
            <p:nvPr/>
          </p:nvGrpSpPr>
          <p:grpSpPr bwMode="auto">
            <a:xfrm>
              <a:off x="3456" y="1632"/>
              <a:ext cx="2160" cy="2489"/>
              <a:chOff x="3456" y="1632"/>
              <a:chExt cx="2160" cy="2489"/>
            </a:xfrm>
          </p:grpSpPr>
          <p:sp>
            <p:nvSpPr>
              <p:cNvPr id="20" name="Rectangle 8">
                <a:extLst>
                  <a:ext uri="{FF2B5EF4-FFF2-40B4-BE49-F238E27FC236}">
                    <a16:creationId xmlns:a16="http://schemas.microsoft.com/office/drawing/2014/main" id="{6ACC52F4-593E-A54D-B1A0-955367A947DB}"/>
                  </a:ext>
                </a:extLst>
              </p:cNvPr>
              <p:cNvSpPr>
                <a:spLocks noChangeArrowheads="1"/>
              </p:cNvSpPr>
              <p:nvPr/>
            </p:nvSpPr>
            <p:spPr bwMode="auto">
              <a:xfrm>
                <a:off x="3744" y="3860"/>
                <a:ext cx="33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zh-CN" altLang="zh-CN" sz="17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21" name="Rectangle 9">
                <a:extLst>
                  <a:ext uri="{FF2B5EF4-FFF2-40B4-BE49-F238E27FC236}">
                    <a16:creationId xmlns:a16="http://schemas.microsoft.com/office/drawing/2014/main" id="{31FAE1DF-3FAC-B140-9420-546F85087FA6}"/>
                  </a:ext>
                </a:extLst>
              </p:cNvPr>
              <p:cNvSpPr>
                <a:spLocks noChangeArrowheads="1"/>
              </p:cNvSpPr>
              <p:nvPr/>
            </p:nvSpPr>
            <p:spPr bwMode="auto">
              <a:xfrm>
                <a:off x="3744" y="3640"/>
                <a:ext cx="33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zh-CN" altLang="zh-CN" sz="17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22" name="Rectangle 10">
                <a:extLst>
                  <a:ext uri="{FF2B5EF4-FFF2-40B4-BE49-F238E27FC236}">
                    <a16:creationId xmlns:a16="http://schemas.microsoft.com/office/drawing/2014/main" id="{7490AA47-2ECB-A347-93C2-503ABD3FF333}"/>
                  </a:ext>
                </a:extLst>
              </p:cNvPr>
              <p:cNvSpPr>
                <a:spLocks noChangeArrowheads="1"/>
              </p:cNvSpPr>
              <p:nvPr/>
            </p:nvSpPr>
            <p:spPr bwMode="auto">
              <a:xfrm>
                <a:off x="3744" y="3420"/>
                <a:ext cx="33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zh-CN" altLang="zh-CN" sz="17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23" name="Rectangle 11">
                <a:extLst>
                  <a:ext uri="{FF2B5EF4-FFF2-40B4-BE49-F238E27FC236}">
                    <a16:creationId xmlns:a16="http://schemas.microsoft.com/office/drawing/2014/main" id="{FFBD9178-B589-8148-B427-C2269018860A}"/>
                  </a:ext>
                </a:extLst>
              </p:cNvPr>
              <p:cNvSpPr>
                <a:spLocks noChangeArrowheads="1"/>
              </p:cNvSpPr>
              <p:nvPr/>
            </p:nvSpPr>
            <p:spPr bwMode="auto">
              <a:xfrm>
                <a:off x="3744" y="3200"/>
                <a:ext cx="33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zh-CN" altLang="zh-CN" sz="17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24" name="Rectangle 12">
                <a:extLst>
                  <a:ext uri="{FF2B5EF4-FFF2-40B4-BE49-F238E27FC236}">
                    <a16:creationId xmlns:a16="http://schemas.microsoft.com/office/drawing/2014/main" id="{F2A25BCD-0FCD-B947-9E92-BFD4A517C71B}"/>
                  </a:ext>
                </a:extLst>
              </p:cNvPr>
              <p:cNvSpPr>
                <a:spLocks noChangeArrowheads="1"/>
              </p:cNvSpPr>
              <p:nvPr/>
            </p:nvSpPr>
            <p:spPr bwMode="auto">
              <a:xfrm>
                <a:off x="3744" y="2980"/>
                <a:ext cx="33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zh-CN" altLang="zh-CN" sz="17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25" name="Rectangle 13">
                <a:extLst>
                  <a:ext uri="{FF2B5EF4-FFF2-40B4-BE49-F238E27FC236}">
                    <a16:creationId xmlns:a16="http://schemas.microsoft.com/office/drawing/2014/main" id="{B5A74C7A-8EBA-9B4A-B3C4-42BA00A87095}"/>
                  </a:ext>
                </a:extLst>
              </p:cNvPr>
              <p:cNvSpPr>
                <a:spLocks noChangeArrowheads="1"/>
              </p:cNvSpPr>
              <p:nvPr/>
            </p:nvSpPr>
            <p:spPr bwMode="auto">
              <a:xfrm>
                <a:off x="3744" y="2760"/>
                <a:ext cx="33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zh-CN" altLang="zh-CN" sz="17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26" name="Rectangle 14">
                <a:extLst>
                  <a:ext uri="{FF2B5EF4-FFF2-40B4-BE49-F238E27FC236}">
                    <a16:creationId xmlns:a16="http://schemas.microsoft.com/office/drawing/2014/main" id="{23BF6922-168A-064F-BD7E-34134CC3C138}"/>
                  </a:ext>
                </a:extLst>
              </p:cNvPr>
              <p:cNvSpPr>
                <a:spLocks noChangeArrowheads="1"/>
              </p:cNvSpPr>
              <p:nvPr/>
            </p:nvSpPr>
            <p:spPr bwMode="auto">
              <a:xfrm>
                <a:off x="3744" y="2540"/>
                <a:ext cx="33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zh-CN" altLang="zh-CN" sz="17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27" name="Rectangle 15">
                <a:extLst>
                  <a:ext uri="{FF2B5EF4-FFF2-40B4-BE49-F238E27FC236}">
                    <a16:creationId xmlns:a16="http://schemas.microsoft.com/office/drawing/2014/main" id="{87EBA685-E87B-B74F-A83F-35E8F344C14A}"/>
                  </a:ext>
                </a:extLst>
              </p:cNvPr>
              <p:cNvSpPr>
                <a:spLocks noChangeArrowheads="1"/>
              </p:cNvSpPr>
              <p:nvPr/>
            </p:nvSpPr>
            <p:spPr bwMode="auto">
              <a:xfrm>
                <a:off x="3744" y="2320"/>
                <a:ext cx="33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zh-CN" altLang="zh-CN" sz="17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28" name="Rectangle 16">
                <a:extLst>
                  <a:ext uri="{FF2B5EF4-FFF2-40B4-BE49-F238E27FC236}">
                    <a16:creationId xmlns:a16="http://schemas.microsoft.com/office/drawing/2014/main" id="{3D2F3CDD-2ED9-E147-8EEF-56D0857C2CCD}"/>
                  </a:ext>
                </a:extLst>
              </p:cNvPr>
              <p:cNvSpPr>
                <a:spLocks noChangeArrowheads="1"/>
              </p:cNvSpPr>
              <p:nvPr/>
            </p:nvSpPr>
            <p:spPr bwMode="auto">
              <a:xfrm>
                <a:off x="3744" y="2100"/>
                <a:ext cx="33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zh-CN" altLang="zh-CN" sz="17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29" name="Rectangle 17">
                <a:extLst>
                  <a:ext uri="{FF2B5EF4-FFF2-40B4-BE49-F238E27FC236}">
                    <a16:creationId xmlns:a16="http://schemas.microsoft.com/office/drawing/2014/main" id="{42EC40EF-A60F-B74F-91DB-CDAC913BADFF}"/>
                  </a:ext>
                </a:extLst>
              </p:cNvPr>
              <p:cNvSpPr>
                <a:spLocks noChangeArrowheads="1"/>
              </p:cNvSpPr>
              <p:nvPr/>
            </p:nvSpPr>
            <p:spPr bwMode="auto">
              <a:xfrm>
                <a:off x="3744" y="1880"/>
                <a:ext cx="33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zh-CN" altLang="zh-CN" sz="17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30" name="Rectangle 18">
                <a:extLst>
                  <a:ext uri="{FF2B5EF4-FFF2-40B4-BE49-F238E27FC236}">
                    <a16:creationId xmlns:a16="http://schemas.microsoft.com/office/drawing/2014/main" id="{56DB6226-2AD5-864F-BA60-40138A7008CA}"/>
                  </a:ext>
                </a:extLst>
              </p:cNvPr>
              <p:cNvSpPr>
                <a:spLocks noChangeArrowheads="1"/>
              </p:cNvSpPr>
              <p:nvPr/>
            </p:nvSpPr>
            <p:spPr bwMode="auto">
              <a:xfrm>
                <a:off x="3744" y="1660"/>
                <a:ext cx="33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zh-CN" altLang="zh-CN" sz="17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31" name="Line 19">
                <a:extLst>
                  <a:ext uri="{FF2B5EF4-FFF2-40B4-BE49-F238E27FC236}">
                    <a16:creationId xmlns:a16="http://schemas.microsoft.com/office/drawing/2014/main" id="{33203F0C-60C3-4E4A-AB74-D893427A9CC2}"/>
                  </a:ext>
                </a:extLst>
              </p:cNvPr>
              <p:cNvSpPr>
                <a:spLocks noChangeShapeType="1"/>
              </p:cNvSpPr>
              <p:nvPr/>
            </p:nvSpPr>
            <p:spPr bwMode="auto">
              <a:xfrm>
                <a:off x="3744" y="1660"/>
                <a:ext cx="336" cy="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32" name="Line 20">
                <a:extLst>
                  <a:ext uri="{FF2B5EF4-FFF2-40B4-BE49-F238E27FC236}">
                    <a16:creationId xmlns:a16="http://schemas.microsoft.com/office/drawing/2014/main" id="{5A73838C-C781-BB4C-A461-154D31A623F8}"/>
                  </a:ext>
                </a:extLst>
              </p:cNvPr>
              <p:cNvSpPr>
                <a:spLocks noChangeShapeType="1"/>
              </p:cNvSpPr>
              <p:nvPr/>
            </p:nvSpPr>
            <p:spPr bwMode="auto">
              <a:xfrm>
                <a:off x="3744" y="1880"/>
                <a:ext cx="336" cy="0"/>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33" name="Line 21">
                <a:extLst>
                  <a:ext uri="{FF2B5EF4-FFF2-40B4-BE49-F238E27FC236}">
                    <a16:creationId xmlns:a16="http://schemas.microsoft.com/office/drawing/2014/main" id="{913A0CA4-D22A-054B-92D9-D1C4153EE1D6}"/>
                  </a:ext>
                </a:extLst>
              </p:cNvPr>
              <p:cNvSpPr>
                <a:spLocks noChangeShapeType="1"/>
              </p:cNvSpPr>
              <p:nvPr/>
            </p:nvSpPr>
            <p:spPr bwMode="auto">
              <a:xfrm>
                <a:off x="3744" y="2100"/>
                <a:ext cx="336" cy="0"/>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34" name="Line 22">
                <a:extLst>
                  <a:ext uri="{FF2B5EF4-FFF2-40B4-BE49-F238E27FC236}">
                    <a16:creationId xmlns:a16="http://schemas.microsoft.com/office/drawing/2014/main" id="{84505919-DB57-BF45-B9D3-1EECAFD10CD8}"/>
                  </a:ext>
                </a:extLst>
              </p:cNvPr>
              <p:cNvSpPr>
                <a:spLocks noChangeShapeType="1"/>
              </p:cNvSpPr>
              <p:nvPr/>
            </p:nvSpPr>
            <p:spPr bwMode="auto">
              <a:xfrm>
                <a:off x="3744" y="2320"/>
                <a:ext cx="336" cy="0"/>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35" name="Line 23">
                <a:extLst>
                  <a:ext uri="{FF2B5EF4-FFF2-40B4-BE49-F238E27FC236}">
                    <a16:creationId xmlns:a16="http://schemas.microsoft.com/office/drawing/2014/main" id="{54AB4208-8B8D-E043-9225-01ABD44650C9}"/>
                  </a:ext>
                </a:extLst>
              </p:cNvPr>
              <p:cNvSpPr>
                <a:spLocks noChangeShapeType="1"/>
              </p:cNvSpPr>
              <p:nvPr/>
            </p:nvSpPr>
            <p:spPr bwMode="auto">
              <a:xfrm>
                <a:off x="3744" y="2540"/>
                <a:ext cx="336" cy="0"/>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36" name="Line 24">
                <a:extLst>
                  <a:ext uri="{FF2B5EF4-FFF2-40B4-BE49-F238E27FC236}">
                    <a16:creationId xmlns:a16="http://schemas.microsoft.com/office/drawing/2014/main" id="{34146106-6F4F-8C4C-AA45-B7B5433C5DD9}"/>
                  </a:ext>
                </a:extLst>
              </p:cNvPr>
              <p:cNvSpPr>
                <a:spLocks noChangeShapeType="1"/>
              </p:cNvSpPr>
              <p:nvPr/>
            </p:nvSpPr>
            <p:spPr bwMode="auto">
              <a:xfrm>
                <a:off x="3744" y="2760"/>
                <a:ext cx="336" cy="0"/>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37" name="Line 25">
                <a:extLst>
                  <a:ext uri="{FF2B5EF4-FFF2-40B4-BE49-F238E27FC236}">
                    <a16:creationId xmlns:a16="http://schemas.microsoft.com/office/drawing/2014/main" id="{A94E1C5C-16B3-C743-A84D-61D471151B3A}"/>
                  </a:ext>
                </a:extLst>
              </p:cNvPr>
              <p:cNvSpPr>
                <a:spLocks noChangeShapeType="1"/>
              </p:cNvSpPr>
              <p:nvPr/>
            </p:nvSpPr>
            <p:spPr bwMode="auto">
              <a:xfrm>
                <a:off x="3744" y="2980"/>
                <a:ext cx="336" cy="0"/>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38" name="Line 26">
                <a:extLst>
                  <a:ext uri="{FF2B5EF4-FFF2-40B4-BE49-F238E27FC236}">
                    <a16:creationId xmlns:a16="http://schemas.microsoft.com/office/drawing/2014/main" id="{17BE619B-7856-CD4E-BBD3-F55712FD02B5}"/>
                  </a:ext>
                </a:extLst>
              </p:cNvPr>
              <p:cNvSpPr>
                <a:spLocks noChangeShapeType="1"/>
              </p:cNvSpPr>
              <p:nvPr/>
            </p:nvSpPr>
            <p:spPr bwMode="auto">
              <a:xfrm>
                <a:off x="3744" y="3200"/>
                <a:ext cx="336" cy="0"/>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39" name="Line 27">
                <a:extLst>
                  <a:ext uri="{FF2B5EF4-FFF2-40B4-BE49-F238E27FC236}">
                    <a16:creationId xmlns:a16="http://schemas.microsoft.com/office/drawing/2014/main" id="{B603BA3A-763B-6E43-B4C7-0B9A0022EDA1}"/>
                  </a:ext>
                </a:extLst>
              </p:cNvPr>
              <p:cNvSpPr>
                <a:spLocks noChangeShapeType="1"/>
              </p:cNvSpPr>
              <p:nvPr/>
            </p:nvSpPr>
            <p:spPr bwMode="auto">
              <a:xfrm>
                <a:off x="3744" y="3420"/>
                <a:ext cx="336" cy="0"/>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40" name="Line 28">
                <a:extLst>
                  <a:ext uri="{FF2B5EF4-FFF2-40B4-BE49-F238E27FC236}">
                    <a16:creationId xmlns:a16="http://schemas.microsoft.com/office/drawing/2014/main" id="{7E41BE88-E2AE-D74D-B344-A0F7A2B815E2}"/>
                  </a:ext>
                </a:extLst>
              </p:cNvPr>
              <p:cNvSpPr>
                <a:spLocks noChangeShapeType="1"/>
              </p:cNvSpPr>
              <p:nvPr/>
            </p:nvSpPr>
            <p:spPr bwMode="auto">
              <a:xfrm>
                <a:off x="3744" y="3640"/>
                <a:ext cx="336" cy="0"/>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41" name="Line 29">
                <a:extLst>
                  <a:ext uri="{FF2B5EF4-FFF2-40B4-BE49-F238E27FC236}">
                    <a16:creationId xmlns:a16="http://schemas.microsoft.com/office/drawing/2014/main" id="{56731448-6621-CE4A-ADB4-EE6A2B709A1B}"/>
                  </a:ext>
                </a:extLst>
              </p:cNvPr>
              <p:cNvSpPr>
                <a:spLocks noChangeShapeType="1"/>
              </p:cNvSpPr>
              <p:nvPr/>
            </p:nvSpPr>
            <p:spPr bwMode="auto">
              <a:xfrm>
                <a:off x="3744" y="3860"/>
                <a:ext cx="336" cy="0"/>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42" name="Line 30">
                <a:extLst>
                  <a:ext uri="{FF2B5EF4-FFF2-40B4-BE49-F238E27FC236}">
                    <a16:creationId xmlns:a16="http://schemas.microsoft.com/office/drawing/2014/main" id="{84B35B58-A3CC-5847-BD3C-CC5BEE524572}"/>
                  </a:ext>
                </a:extLst>
              </p:cNvPr>
              <p:cNvSpPr>
                <a:spLocks noChangeShapeType="1"/>
              </p:cNvSpPr>
              <p:nvPr/>
            </p:nvSpPr>
            <p:spPr bwMode="auto">
              <a:xfrm>
                <a:off x="3744" y="4080"/>
                <a:ext cx="336" cy="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43" name="Line 31">
                <a:extLst>
                  <a:ext uri="{FF2B5EF4-FFF2-40B4-BE49-F238E27FC236}">
                    <a16:creationId xmlns:a16="http://schemas.microsoft.com/office/drawing/2014/main" id="{49D76CDF-39AE-1A47-9106-DEF7DDCCB54D}"/>
                  </a:ext>
                </a:extLst>
              </p:cNvPr>
              <p:cNvSpPr>
                <a:spLocks noChangeShapeType="1"/>
              </p:cNvSpPr>
              <p:nvPr/>
            </p:nvSpPr>
            <p:spPr bwMode="auto">
              <a:xfrm>
                <a:off x="3744" y="1660"/>
                <a:ext cx="0" cy="242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44" name="Line 32">
                <a:extLst>
                  <a:ext uri="{FF2B5EF4-FFF2-40B4-BE49-F238E27FC236}">
                    <a16:creationId xmlns:a16="http://schemas.microsoft.com/office/drawing/2014/main" id="{93FD4879-BC41-0B44-9511-7A6CE7487EC4}"/>
                  </a:ext>
                </a:extLst>
              </p:cNvPr>
              <p:cNvSpPr>
                <a:spLocks noChangeShapeType="1"/>
              </p:cNvSpPr>
              <p:nvPr/>
            </p:nvSpPr>
            <p:spPr bwMode="auto">
              <a:xfrm>
                <a:off x="4080" y="1660"/>
                <a:ext cx="0" cy="242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45" name="Rectangle 33">
                <a:extLst>
                  <a:ext uri="{FF2B5EF4-FFF2-40B4-BE49-F238E27FC236}">
                    <a16:creationId xmlns:a16="http://schemas.microsoft.com/office/drawing/2014/main" id="{0AA38AD4-748D-4B45-8F06-9310617E93C3}"/>
                  </a:ext>
                </a:extLst>
              </p:cNvPr>
              <p:cNvSpPr>
                <a:spLocks noChangeArrowheads="1"/>
              </p:cNvSpPr>
              <p:nvPr/>
            </p:nvSpPr>
            <p:spPr bwMode="auto">
              <a:xfrm>
                <a:off x="3456" y="1632"/>
                <a:ext cx="384" cy="2489"/>
              </a:xfrm>
              <a:prstGeom prst="rect">
                <a:avLst/>
              </a:prstGeom>
              <a:noFill/>
              <a:ln w="38100">
                <a:noFill/>
                <a:miter lim="800000"/>
                <a:headEnd/>
                <a:tailEnd/>
              </a:ln>
              <a:effectLst/>
            </p:spPr>
            <p:txBody>
              <a:bodyPr>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3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 </a:t>
                </a:r>
                <a:r>
                  <a:rPr kumimoji="1" lang="en-US" altLang="zh-CN" sz="23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0</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1" lang="en-US" altLang="zh-CN" sz="23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 1</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1" lang="en-US" altLang="zh-CN" sz="23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 2</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1" lang="en-US" altLang="zh-CN" sz="23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 3</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1" lang="en-US" altLang="zh-CN" sz="23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 4</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1" lang="en-US" altLang="zh-CN" sz="23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 5</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1" lang="en-US" altLang="zh-CN" sz="23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 6</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1" lang="en-US" altLang="zh-CN" sz="23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 7</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1" lang="en-US" altLang="zh-CN" sz="23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 8</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1" lang="en-US" altLang="zh-CN" sz="23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 9</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1" lang="en-US" altLang="zh-CN" sz="23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10</a:t>
                </a:r>
              </a:p>
            </p:txBody>
          </p:sp>
          <p:sp>
            <p:nvSpPr>
              <p:cNvPr id="46" name="Rectangle 34">
                <a:extLst>
                  <a:ext uri="{FF2B5EF4-FFF2-40B4-BE49-F238E27FC236}">
                    <a16:creationId xmlns:a16="http://schemas.microsoft.com/office/drawing/2014/main" id="{895446CC-30BF-6241-90DF-8D0DC0FAA0BE}"/>
                  </a:ext>
                </a:extLst>
              </p:cNvPr>
              <p:cNvSpPr>
                <a:spLocks noChangeArrowheads="1"/>
              </p:cNvSpPr>
              <p:nvPr/>
            </p:nvSpPr>
            <p:spPr bwMode="auto">
              <a:xfrm>
                <a:off x="4584" y="1680"/>
                <a:ext cx="26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zh-CN" altLang="zh-CN" sz="12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47" name="Rectangle 35">
                <a:extLst>
                  <a:ext uri="{FF2B5EF4-FFF2-40B4-BE49-F238E27FC236}">
                    <a16:creationId xmlns:a16="http://schemas.microsoft.com/office/drawing/2014/main" id="{9D4710C7-3096-7545-AB9B-ECFBC81B101F}"/>
                  </a:ext>
                </a:extLst>
              </p:cNvPr>
              <p:cNvSpPr>
                <a:spLocks noChangeArrowheads="1"/>
              </p:cNvSpPr>
              <p:nvPr/>
            </p:nvSpPr>
            <p:spPr bwMode="auto">
              <a:xfrm>
                <a:off x="4320" y="1680"/>
                <a:ext cx="26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16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22</a:t>
                </a:r>
              </a:p>
            </p:txBody>
          </p:sp>
          <p:sp>
            <p:nvSpPr>
              <p:cNvPr id="48" name="Line 36">
                <a:extLst>
                  <a:ext uri="{FF2B5EF4-FFF2-40B4-BE49-F238E27FC236}">
                    <a16:creationId xmlns:a16="http://schemas.microsoft.com/office/drawing/2014/main" id="{042CDB7A-7E0D-414D-90B0-0DD1BED80261}"/>
                  </a:ext>
                </a:extLst>
              </p:cNvPr>
              <p:cNvSpPr>
                <a:spLocks noChangeShapeType="1"/>
              </p:cNvSpPr>
              <p:nvPr/>
            </p:nvSpPr>
            <p:spPr bwMode="auto">
              <a:xfrm>
                <a:off x="4320" y="1680"/>
                <a:ext cx="528" cy="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49" name="Line 37">
                <a:extLst>
                  <a:ext uri="{FF2B5EF4-FFF2-40B4-BE49-F238E27FC236}">
                    <a16:creationId xmlns:a16="http://schemas.microsoft.com/office/drawing/2014/main" id="{FF13D147-3F73-934B-A04D-6D5138686E1F}"/>
                  </a:ext>
                </a:extLst>
              </p:cNvPr>
              <p:cNvSpPr>
                <a:spLocks noChangeShapeType="1"/>
              </p:cNvSpPr>
              <p:nvPr/>
            </p:nvSpPr>
            <p:spPr bwMode="auto">
              <a:xfrm>
                <a:off x="4320" y="1852"/>
                <a:ext cx="528" cy="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50" name="Line 38">
                <a:extLst>
                  <a:ext uri="{FF2B5EF4-FFF2-40B4-BE49-F238E27FC236}">
                    <a16:creationId xmlns:a16="http://schemas.microsoft.com/office/drawing/2014/main" id="{D89B9457-AAD1-7A40-BCF1-B35F5D7427A8}"/>
                  </a:ext>
                </a:extLst>
              </p:cNvPr>
              <p:cNvSpPr>
                <a:spLocks noChangeShapeType="1"/>
              </p:cNvSpPr>
              <p:nvPr/>
            </p:nvSpPr>
            <p:spPr bwMode="auto">
              <a:xfrm>
                <a:off x="4320" y="1680"/>
                <a:ext cx="0" cy="172"/>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51" name="Line 39">
                <a:extLst>
                  <a:ext uri="{FF2B5EF4-FFF2-40B4-BE49-F238E27FC236}">
                    <a16:creationId xmlns:a16="http://schemas.microsoft.com/office/drawing/2014/main" id="{BC0B53DE-D2A5-F245-99D4-1F5164E52055}"/>
                  </a:ext>
                </a:extLst>
              </p:cNvPr>
              <p:cNvSpPr>
                <a:spLocks noChangeShapeType="1"/>
              </p:cNvSpPr>
              <p:nvPr/>
            </p:nvSpPr>
            <p:spPr bwMode="auto">
              <a:xfrm>
                <a:off x="4584" y="1680"/>
                <a:ext cx="0" cy="172"/>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52" name="Line 40">
                <a:extLst>
                  <a:ext uri="{FF2B5EF4-FFF2-40B4-BE49-F238E27FC236}">
                    <a16:creationId xmlns:a16="http://schemas.microsoft.com/office/drawing/2014/main" id="{DFDA6EBF-4C22-E34F-8EF6-D442CFA29D7E}"/>
                  </a:ext>
                </a:extLst>
              </p:cNvPr>
              <p:cNvSpPr>
                <a:spLocks noChangeShapeType="1"/>
              </p:cNvSpPr>
              <p:nvPr/>
            </p:nvSpPr>
            <p:spPr bwMode="auto">
              <a:xfrm>
                <a:off x="4848" y="1680"/>
                <a:ext cx="0" cy="172"/>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53" name="Rectangle 41">
                <a:extLst>
                  <a:ext uri="{FF2B5EF4-FFF2-40B4-BE49-F238E27FC236}">
                    <a16:creationId xmlns:a16="http://schemas.microsoft.com/office/drawing/2014/main" id="{27553AFF-7FF0-AE40-AF59-F6E1817BE569}"/>
                  </a:ext>
                </a:extLst>
              </p:cNvPr>
              <p:cNvSpPr>
                <a:spLocks noChangeArrowheads="1"/>
              </p:cNvSpPr>
              <p:nvPr/>
            </p:nvSpPr>
            <p:spPr bwMode="auto">
              <a:xfrm>
                <a:off x="5352" y="1681"/>
                <a:ext cx="26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zh-CN" altLang="zh-CN" sz="12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54" name="Rectangle 42">
                <a:extLst>
                  <a:ext uri="{FF2B5EF4-FFF2-40B4-BE49-F238E27FC236}">
                    <a16:creationId xmlns:a16="http://schemas.microsoft.com/office/drawing/2014/main" id="{8FCD055B-BE01-8646-997D-466B08CC06B1}"/>
                  </a:ext>
                </a:extLst>
              </p:cNvPr>
              <p:cNvSpPr>
                <a:spLocks noChangeArrowheads="1"/>
              </p:cNvSpPr>
              <p:nvPr/>
            </p:nvSpPr>
            <p:spPr bwMode="auto">
              <a:xfrm>
                <a:off x="5088" y="1681"/>
                <a:ext cx="26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16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11</a:t>
                </a:r>
              </a:p>
            </p:txBody>
          </p:sp>
          <p:sp>
            <p:nvSpPr>
              <p:cNvPr id="55" name="Line 43">
                <a:extLst>
                  <a:ext uri="{FF2B5EF4-FFF2-40B4-BE49-F238E27FC236}">
                    <a16:creationId xmlns:a16="http://schemas.microsoft.com/office/drawing/2014/main" id="{BB5B4B19-B0F1-0F43-B696-C1F2DAF952BC}"/>
                  </a:ext>
                </a:extLst>
              </p:cNvPr>
              <p:cNvSpPr>
                <a:spLocks noChangeShapeType="1"/>
              </p:cNvSpPr>
              <p:nvPr/>
            </p:nvSpPr>
            <p:spPr bwMode="auto">
              <a:xfrm>
                <a:off x="5088" y="1681"/>
                <a:ext cx="528" cy="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56" name="Line 44">
                <a:extLst>
                  <a:ext uri="{FF2B5EF4-FFF2-40B4-BE49-F238E27FC236}">
                    <a16:creationId xmlns:a16="http://schemas.microsoft.com/office/drawing/2014/main" id="{DBF60D8F-6B7F-F940-86ED-EE412C692E27}"/>
                  </a:ext>
                </a:extLst>
              </p:cNvPr>
              <p:cNvSpPr>
                <a:spLocks noChangeShapeType="1"/>
              </p:cNvSpPr>
              <p:nvPr/>
            </p:nvSpPr>
            <p:spPr bwMode="auto">
              <a:xfrm>
                <a:off x="5088" y="1853"/>
                <a:ext cx="528" cy="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57" name="Line 45">
                <a:extLst>
                  <a:ext uri="{FF2B5EF4-FFF2-40B4-BE49-F238E27FC236}">
                    <a16:creationId xmlns:a16="http://schemas.microsoft.com/office/drawing/2014/main" id="{6B32FB47-087B-3A4E-BED3-1EA485FEEF66}"/>
                  </a:ext>
                </a:extLst>
              </p:cNvPr>
              <p:cNvSpPr>
                <a:spLocks noChangeShapeType="1"/>
              </p:cNvSpPr>
              <p:nvPr/>
            </p:nvSpPr>
            <p:spPr bwMode="auto">
              <a:xfrm>
                <a:off x="5088" y="1681"/>
                <a:ext cx="0" cy="172"/>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58" name="Line 46">
                <a:extLst>
                  <a:ext uri="{FF2B5EF4-FFF2-40B4-BE49-F238E27FC236}">
                    <a16:creationId xmlns:a16="http://schemas.microsoft.com/office/drawing/2014/main" id="{5433FB32-5FC6-DD44-9926-1F4E172CE311}"/>
                  </a:ext>
                </a:extLst>
              </p:cNvPr>
              <p:cNvSpPr>
                <a:spLocks noChangeShapeType="1"/>
              </p:cNvSpPr>
              <p:nvPr/>
            </p:nvSpPr>
            <p:spPr bwMode="auto">
              <a:xfrm>
                <a:off x="5352" y="1681"/>
                <a:ext cx="0" cy="172"/>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59" name="Line 47">
                <a:extLst>
                  <a:ext uri="{FF2B5EF4-FFF2-40B4-BE49-F238E27FC236}">
                    <a16:creationId xmlns:a16="http://schemas.microsoft.com/office/drawing/2014/main" id="{5CA1610F-90C7-BA40-AAB8-57B641F36D3D}"/>
                  </a:ext>
                </a:extLst>
              </p:cNvPr>
              <p:cNvSpPr>
                <a:spLocks noChangeShapeType="1"/>
              </p:cNvSpPr>
              <p:nvPr/>
            </p:nvSpPr>
            <p:spPr bwMode="auto">
              <a:xfrm>
                <a:off x="5616" y="1681"/>
                <a:ext cx="0" cy="172"/>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60" name="Line 48">
                <a:extLst>
                  <a:ext uri="{FF2B5EF4-FFF2-40B4-BE49-F238E27FC236}">
                    <a16:creationId xmlns:a16="http://schemas.microsoft.com/office/drawing/2014/main" id="{09235975-DAEB-6A43-985E-453F45BEC221}"/>
                  </a:ext>
                </a:extLst>
              </p:cNvPr>
              <p:cNvSpPr>
                <a:spLocks noChangeShapeType="1"/>
              </p:cNvSpPr>
              <p:nvPr/>
            </p:nvSpPr>
            <p:spPr bwMode="auto">
              <a:xfrm>
                <a:off x="3936" y="1776"/>
                <a:ext cx="384" cy="0"/>
              </a:xfrm>
              <a:prstGeom prst="line">
                <a:avLst/>
              </a:prstGeom>
              <a:noFill/>
              <a:ln w="28575">
                <a:solidFill>
                  <a:schemeClr val="tx1"/>
                </a:solidFill>
                <a:round/>
                <a:headEnd/>
                <a:tailEnd type="triangl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61" name="Line 49">
                <a:extLst>
                  <a:ext uri="{FF2B5EF4-FFF2-40B4-BE49-F238E27FC236}">
                    <a16:creationId xmlns:a16="http://schemas.microsoft.com/office/drawing/2014/main" id="{9ABF8DA1-980B-6D4F-B092-24DF5904F556}"/>
                  </a:ext>
                </a:extLst>
              </p:cNvPr>
              <p:cNvSpPr>
                <a:spLocks noChangeShapeType="1"/>
              </p:cNvSpPr>
              <p:nvPr/>
            </p:nvSpPr>
            <p:spPr bwMode="auto">
              <a:xfrm>
                <a:off x="4704" y="1776"/>
                <a:ext cx="384" cy="0"/>
              </a:xfrm>
              <a:prstGeom prst="line">
                <a:avLst/>
              </a:prstGeom>
              <a:noFill/>
              <a:ln w="28575">
                <a:solidFill>
                  <a:schemeClr val="tx1"/>
                </a:solidFill>
                <a:round/>
                <a:headEnd/>
                <a:tailEnd type="triangl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62" name="Rectangle 50">
                <a:extLst>
                  <a:ext uri="{FF2B5EF4-FFF2-40B4-BE49-F238E27FC236}">
                    <a16:creationId xmlns:a16="http://schemas.microsoft.com/office/drawing/2014/main" id="{A614FE14-2252-2046-AA1F-E27F6EC12976}"/>
                  </a:ext>
                </a:extLst>
              </p:cNvPr>
              <p:cNvSpPr>
                <a:spLocks noChangeArrowheads="1"/>
              </p:cNvSpPr>
              <p:nvPr/>
            </p:nvSpPr>
            <p:spPr bwMode="auto">
              <a:xfrm>
                <a:off x="4584" y="2093"/>
                <a:ext cx="264"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zh-CN" altLang="zh-CN" sz="12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63" name="Rectangle 51">
                <a:extLst>
                  <a:ext uri="{FF2B5EF4-FFF2-40B4-BE49-F238E27FC236}">
                    <a16:creationId xmlns:a16="http://schemas.microsoft.com/office/drawing/2014/main" id="{A12DDC3A-8DB2-9F43-84ED-1B727CB30B3A}"/>
                  </a:ext>
                </a:extLst>
              </p:cNvPr>
              <p:cNvSpPr>
                <a:spLocks noChangeArrowheads="1"/>
              </p:cNvSpPr>
              <p:nvPr/>
            </p:nvSpPr>
            <p:spPr bwMode="auto">
              <a:xfrm>
                <a:off x="4320" y="1888"/>
                <a:ext cx="264"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16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89</a:t>
                </a:r>
              </a:p>
            </p:txBody>
          </p:sp>
          <p:sp>
            <p:nvSpPr>
              <p:cNvPr id="64" name="Line 52">
                <a:extLst>
                  <a:ext uri="{FF2B5EF4-FFF2-40B4-BE49-F238E27FC236}">
                    <a16:creationId xmlns:a16="http://schemas.microsoft.com/office/drawing/2014/main" id="{2EABB0FB-471C-A84A-B2D6-B2974C6D8E62}"/>
                  </a:ext>
                </a:extLst>
              </p:cNvPr>
              <p:cNvSpPr>
                <a:spLocks noChangeShapeType="1"/>
              </p:cNvSpPr>
              <p:nvPr/>
            </p:nvSpPr>
            <p:spPr bwMode="auto">
              <a:xfrm>
                <a:off x="4320" y="1888"/>
                <a:ext cx="528" cy="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65" name="Line 53">
                <a:extLst>
                  <a:ext uri="{FF2B5EF4-FFF2-40B4-BE49-F238E27FC236}">
                    <a16:creationId xmlns:a16="http://schemas.microsoft.com/office/drawing/2014/main" id="{84251066-9736-9643-A1F3-28E64DD3D7AE}"/>
                  </a:ext>
                </a:extLst>
              </p:cNvPr>
              <p:cNvSpPr>
                <a:spLocks noChangeShapeType="1"/>
              </p:cNvSpPr>
              <p:nvPr/>
            </p:nvSpPr>
            <p:spPr bwMode="auto">
              <a:xfrm>
                <a:off x="4320" y="2064"/>
                <a:ext cx="528" cy="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66" name="Line 54">
                <a:extLst>
                  <a:ext uri="{FF2B5EF4-FFF2-40B4-BE49-F238E27FC236}">
                    <a16:creationId xmlns:a16="http://schemas.microsoft.com/office/drawing/2014/main" id="{F58961FF-C255-7E4A-8DCF-F138FCE54326}"/>
                  </a:ext>
                </a:extLst>
              </p:cNvPr>
              <p:cNvSpPr>
                <a:spLocks noChangeShapeType="1"/>
              </p:cNvSpPr>
              <p:nvPr/>
            </p:nvSpPr>
            <p:spPr bwMode="auto">
              <a:xfrm>
                <a:off x="4320" y="1872"/>
                <a:ext cx="0" cy="176"/>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67" name="Line 55">
                <a:extLst>
                  <a:ext uri="{FF2B5EF4-FFF2-40B4-BE49-F238E27FC236}">
                    <a16:creationId xmlns:a16="http://schemas.microsoft.com/office/drawing/2014/main" id="{6431CB81-75C4-2842-9BE8-1CB22AFE7B9B}"/>
                  </a:ext>
                </a:extLst>
              </p:cNvPr>
              <p:cNvSpPr>
                <a:spLocks noChangeShapeType="1"/>
              </p:cNvSpPr>
              <p:nvPr/>
            </p:nvSpPr>
            <p:spPr bwMode="auto">
              <a:xfrm>
                <a:off x="4584" y="1888"/>
                <a:ext cx="0" cy="176"/>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68" name="Line 56">
                <a:extLst>
                  <a:ext uri="{FF2B5EF4-FFF2-40B4-BE49-F238E27FC236}">
                    <a16:creationId xmlns:a16="http://schemas.microsoft.com/office/drawing/2014/main" id="{15B28EC3-7704-694A-8013-02BB8D4C5DFB}"/>
                  </a:ext>
                </a:extLst>
              </p:cNvPr>
              <p:cNvSpPr>
                <a:spLocks noChangeShapeType="1"/>
              </p:cNvSpPr>
              <p:nvPr/>
            </p:nvSpPr>
            <p:spPr bwMode="auto">
              <a:xfrm>
                <a:off x="4848" y="1888"/>
                <a:ext cx="0" cy="176"/>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69" name="Line 57">
                <a:extLst>
                  <a:ext uri="{FF2B5EF4-FFF2-40B4-BE49-F238E27FC236}">
                    <a16:creationId xmlns:a16="http://schemas.microsoft.com/office/drawing/2014/main" id="{093FB949-864C-FB49-9585-792FC9ECF788}"/>
                  </a:ext>
                </a:extLst>
              </p:cNvPr>
              <p:cNvSpPr>
                <a:spLocks noChangeShapeType="1"/>
              </p:cNvSpPr>
              <p:nvPr/>
            </p:nvSpPr>
            <p:spPr bwMode="auto">
              <a:xfrm>
                <a:off x="3936" y="1968"/>
                <a:ext cx="384" cy="0"/>
              </a:xfrm>
              <a:prstGeom prst="line">
                <a:avLst/>
              </a:prstGeom>
              <a:noFill/>
              <a:ln w="28575">
                <a:solidFill>
                  <a:schemeClr val="tx1"/>
                </a:solidFill>
                <a:round/>
                <a:headEnd/>
                <a:tailEnd type="triangl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70" name="Line 58">
                <a:extLst>
                  <a:ext uri="{FF2B5EF4-FFF2-40B4-BE49-F238E27FC236}">
                    <a16:creationId xmlns:a16="http://schemas.microsoft.com/office/drawing/2014/main" id="{5F19339D-B10B-B044-87C0-AC1CF67A01FE}"/>
                  </a:ext>
                </a:extLst>
              </p:cNvPr>
              <p:cNvSpPr>
                <a:spLocks noChangeShapeType="1"/>
              </p:cNvSpPr>
              <p:nvPr/>
            </p:nvSpPr>
            <p:spPr bwMode="auto">
              <a:xfrm>
                <a:off x="3936" y="2400"/>
                <a:ext cx="384" cy="0"/>
              </a:xfrm>
              <a:prstGeom prst="line">
                <a:avLst/>
              </a:prstGeom>
              <a:noFill/>
              <a:ln w="28575">
                <a:solidFill>
                  <a:schemeClr val="tx1"/>
                </a:solidFill>
                <a:round/>
                <a:headEnd/>
                <a:tailEnd type="triangl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71" name="Rectangle 59">
                <a:extLst>
                  <a:ext uri="{FF2B5EF4-FFF2-40B4-BE49-F238E27FC236}">
                    <a16:creationId xmlns:a16="http://schemas.microsoft.com/office/drawing/2014/main" id="{AFDE78FC-EEDC-824A-9BC4-DE66BE2B4C39}"/>
                  </a:ext>
                </a:extLst>
              </p:cNvPr>
              <p:cNvSpPr>
                <a:spLocks noChangeArrowheads="1"/>
              </p:cNvSpPr>
              <p:nvPr/>
            </p:nvSpPr>
            <p:spPr bwMode="auto">
              <a:xfrm>
                <a:off x="4584" y="2324"/>
                <a:ext cx="26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zh-CN" altLang="zh-CN" sz="12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72" name="Rectangle 60">
                <a:extLst>
                  <a:ext uri="{FF2B5EF4-FFF2-40B4-BE49-F238E27FC236}">
                    <a16:creationId xmlns:a16="http://schemas.microsoft.com/office/drawing/2014/main" id="{454C2494-E477-6249-B645-CA6850B71C01}"/>
                  </a:ext>
                </a:extLst>
              </p:cNvPr>
              <p:cNvSpPr>
                <a:spLocks noChangeArrowheads="1"/>
              </p:cNvSpPr>
              <p:nvPr/>
            </p:nvSpPr>
            <p:spPr bwMode="auto">
              <a:xfrm>
                <a:off x="4320" y="2324"/>
                <a:ext cx="26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16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3</a:t>
                </a:r>
              </a:p>
            </p:txBody>
          </p:sp>
          <p:sp>
            <p:nvSpPr>
              <p:cNvPr id="73" name="Line 61">
                <a:extLst>
                  <a:ext uri="{FF2B5EF4-FFF2-40B4-BE49-F238E27FC236}">
                    <a16:creationId xmlns:a16="http://schemas.microsoft.com/office/drawing/2014/main" id="{33E64034-1C5D-7444-BCD5-C4D7A29286F6}"/>
                  </a:ext>
                </a:extLst>
              </p:cNvPr>
              <p:cNvSpPr>
                <a:spLocks noChangeShapeType="1"/>
              </p:cNvSpPr>
              <p:nvPr/>
            </p:nvSpPr>
            <p:spPr bwMode="auto">
              <a:xfrm>
                <a:off x="4320" y="2324"/>
                <a:ext cx="528" cy="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74" name="Line 62">
                <a:extLst>
                  <a:ext uri="{FF2B5EF4-FFF2-40B4-BE49-F238E27FC236}">
                    <a16:creationId xmlns:a16="http://schemas.microsoft.com/office/drawing/2014/main" id="{C352B4F6-70A1-AB45-910F-FE16E4388883}"/>
                  </a:ext>
                </a:extLst>
              </p:cNvPr>
              <p:cNvSpPr>
                <a:spLocks noChangeShapeType="1"/>
              </p:cNvSpPr>
              <p:nvPr/>
            </p:nvSpPr>
            <p:spPr bwMode="auto">
              <a:xfrm>
                <a:off x="4320" y="2496"/>
                <a:ext cx="528" cy="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75" name="Line 63">
                <a:extLst>
                  <a:ext uri="{FF2B5EF4-FFF2-40B4-BE49-F238E27FC236}">
                    <a16:creationId xmlns:a16="http://schemas.microsoft.com/office/drawing/2014/main" id="{BB77E120-F00B-864A-AA4B-38DB893E9EBB}"/>
                  </a:ext>
                </a:extLst>
              </p:cNvPr>
              <p:cNvSpPr>
                <a:spLocks noChangeShapeType="1"/>
              </p:cNvSpPr>
              <p:nvPr/>
            </p:nvSpPr>
            <p:spPr bwMode="auto">
              <a:xfrm>
                <a:off x="4320" y="2324"/>
                <a:ext cx="0" cy="172"/>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76" name="Line 64">
                <a:extLst>
                  <a:ext uri="{FF2B5EF4-FFF2-40B4-BE49-F238E27FC236}">
                    <a16:creationId xmlns:a16="http://schemas.microsoft.com/office/drawing/2014/main" id="{C2E0BCA5-DD72-CB4F-9A27-A53C03926A41}"/>
                  </a:ext>
                </a:extLst>
              </p:cNvPr>
              <p:cNvSpPr>
                <a:spLocks noChangeShapeType="1"/>
              </p:cNvSpPr>
              <p:nvPr/>
            </p:nvSpPr>
            <p:spPr bwMode="auto">
              <a:xfrm>
                <a:off x="4584" y="2324"/>
                <a:ext cx="0" cy="172"/>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77" name="Line 65">
                <a:extLst>
                  <a:ext uri="{FF2B5EF4-FFF2-40B4-BE49-F238E27FC236}">
                    <a16:creationId xmlns:a16="http://schemas.microsoft.com/office/drawing/2014/main" id="{9805600C-A423-6344-87A1-24BF5DADA885}"/>
                  </a:ext>
                </a:extLst>
              </p:cNvPr>
              <p:cNvSpPr>
                <a:spLocks noChangeShapeType="1"/>
              </p:cNvSpPr>
              <p:nvPr/>
            </p:nvSpPr>
            <p:spPr bwMode="auto">
              <a:xfrm>
                <a:off x="4848" y="2324"/>
                <a:ext cx="0" cy="172"/>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78" name="Rectangle 66">
                <a:extLst>
                  <a:ext uri="{FF2B5EF4-FFF2-40B4-BE49-F238E27FC236}">
                    <a16:creationId xmlns:a16="http://schemas.microsoft.com/office/drawing/2014/main" id="{9474FDB7-6F23-F842-B649-3F8C0D618630}"/>
                  </a:ext>
                </a:extLst>
              </p:cNvPr>
              <p:cNvSpPr>
                <a:spLocks noChangeArrowheads="1"/>
              </p:cNvSpPr>
              <p:nvPr/>
            </p:nvSpPr>
            <p:spPr bwMode="auto">
              <a:xfrm>
                <a:off x="5352" y="2324"/>
                <a:ext cx="26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zh-CN" altLang="zh-CN" sz="12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79" name="Rectangle 67">
                <a:extLst>
                  <a:ext uri="{FF2B5EF4-FFF2-40B4-BE49-F238E27FC236}">
                    <a16:creationId xmlns:a16="http://schemas.microsoft.com/office/drawing/2014/main" id="{F710D496-E1B1-474C-94E2-5033D031940F}"/>
                  </a:ext>
                </a:extLst>
              </p:cNvPr>
              <p:cNvSpPr>
                <a:spLocks noChangeArrowheads="1"/>
              </p:cNvSpPr>
              <p:nvPr/>
            </p:nvSpPr>
            <p:spPr bwMode="auto">
              <a:xfrm>
                <a:off x="5088" y="2324"/>
                <a:ext cx="26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16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47</a:t>
                </a:r>
              </a:p>
            </p:txBody>
          </p:sp>
          <p:sp>
            <p:nvSpPr>
              <p:cNvPr id="80" name="Line 68">
                <a:extLst>
                  <a:ext uri="{FF2B5EF4-FFF2-40B4-BE49-F238E27FC236}">
                    <a16:creationId xmlns:a16="http://schemas.microsoft.com/office/drawing/2014/main" id="{E5413E8A-9AD6-594F-B041-C15E6FA83CC8}"/>
                  </a:ext>
                </a:extLst>
              </p:cNvPr>
              <p:cNvSpPr>
                <a:spLocks noChangeShapeType="1"/>
              </p:cNvSpPr>
              <p:nvPr/>
            </p:nvSpPr>
            <p:spPr bwMode="auto">
              <a:xfrm>
                <a:off x="5088" y="2324"/>
                <a:ext cx="528" cy="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81" name="Line 69">
                <a:extLst>
                  <a:ext uri="{FF2B5EF4-FFF2-40B4-BE49-F238E27FC236}">
                    <a16:creationId xmlns:a16="http://schemas.microsoft.com/office/drawing/2014/main" id="{6CF483EB-C3FF-F842-BC93-C2450DB18E51}"/>
                  </a:ext>
                </a:extLst>
              </p:cNvPr>
              <p:cNvSpPr>
                <a:spLocks noChangeShapeType="1"/>
              </p:cNvSpPr>
              <p:nvPr/>
            </p:nvSpPr>
            <p:spPr bwMode="auto">
              <a:xfrm>
                <a:off x="5088" y="2496"/>
                <a:ext cx="528" cy="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82" name="Line 70">
                <a:extLst>
                  <a:ext uri="{FF2B5EF4-FFF2-40B4-BE49-F238E27FC236}">
                    <a16:creationId xmlns:a16="http://schemas.microsoft.com/office/drawing/2014/main" id="{4597B4F7-C11F-474C-8B33-60BE4C8EEB12}"/>
                  </a:ext>
                </a:extLst>
              </p:cNvPr>
              <p:cNvSpPr>
                <a:spLocks noChangeShapeType="1"/>
              </p:cNvSpPr>
              <p:nvPr/>
            </p:nvSpPr>
            <p:spPr bwMode="auto">
              <a:xfrm>
                <a:off x="5088" y="2324"/>
                <a:ext cx="0" cy="172"/>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83" name="Line 71">
                <a:extLst>
                  <a:ext uri="{FF2B5EF4-FFF2-40B4-BE49-F238E27FC236}">
                    <a16:creationId xmlns:a16="http://schemas.microsoft.com/office/drawing/2014/main" id="{7A8D11A9-1092-B64D-815B-9DD223E0C944}"/>
                  </a:ext>
                </a:extLst>
              </p:cNvPr>
              <p:cNvSpPr>
                <a:spLocks noChangeShapeType="1"/>
              </p:cNvSpPr>
              <p:nvPr/>
            </p:nvSpPr>
            <p:spPr bwMode="auto">
              <a:xfrm>
                <a:off x="5352" y="2324"/>
                <a:ext cx="0" cy="172"/>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84" name="Line 72">
                <a:extLst>
                  <a:ext uri="{FF2B5EF4-FFF2-40B4-BE49-F238E27FC236}">
                    <a16:creationId xmlns:a16="http://schemas.microsoft.com/office/drawing/2014/main" id="{71325B36-1590-1241-80BD-4B35E351B71F}"/>
                  </a:ext>
                </a:extLst>
              </p:cNvPr>
              <p:cNvSpPr>
                <a:spLocks noChangeShapeType="1"/>
              </p:cNvSpPr>
              <p:nvPr/>
            </p:nvSpPr>
            <p:spPr bwMode="auto">
              <a:xfrm>
                <a:off x="5616" y="2324"/>
                <a:ext cx="0" cy="172"/>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85" name="Line 73">
                <a:extLst>
                  <a:ext uri="{FF2B5EF4-FFF2-40B4-BE49-F238E27FC236}">
                    <a16:creationId xmlns:a16="http://schemas.microsoft.com/office/drawing/2014/main" id="{ADEBE45D-B65C-1940-9DC2-F408DE6B2EF4}"/>
                  </a:ext>
                </a:extLst>
              </p:cNvPr>
              <p:cNvSpPr>
                <a:spLocks noChangeShapeType="1"/>
              </p:cNvSpPr>
              <p:nvPr/>
            </p:nvSpPr>
            <p:spPr bwMode="auto">
              <a:xfrm>
                <a:off x="4704" y="2400"/>
                <a:ext cx="384" cy="0"/>
              </a:xfrm>
              <a:prstGeom prst="line">
                <a:avLst/>
              </a:prstGeom>
              <a:noFill/>
              <a:ln w="28575">
                <a:solidFill>
                  <a:schemeClr val="tx1"/>
                </a:solidFill>
                <a:round/>
                <a:headEnd/>
                <a:tailEnd type="triangl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86" name="Line 74">
                <a:extLst>
                  <a:ext uri="{FF2B5EF4-FFF2-40B4-BE49-F238E27FC236}">
                    <a16:creationId xmlns:a16="http://schemas.microsoft.com/office/drawing/2014/main" id="{B71DB7AB-51FE-2342-883B-D799B87B1CBE}"/>
                  </a:ext>
                </a:extLst>
              </p:cNvPr>
              <p:cNvSpPr>
                <a:spLocks noChangeShapeType="1"/>
              </p:cNvSpPr>
              <p:nvPr/>
            </p:nvSpPr>
            <p:spPr bwMode="auto">
              <a:xfrm>
                <a:off x="3936" y="2640"/>
                <a:ext cx="384" cy="0"/>
              </a:xfrm>
              <a:prstGeom prst="line">
                <a:avLst/>
              </a:prstGeom>
              <a:noFill/>
              <a:ln w="28575">
                <a:solidFill>
                  <a:schemeClr val="tx1"/>
                </a:solidFill>
                <a:round/>
                <a:headEnd/>
                <a:tailEnd type="triangl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87" name="Rectangle 75">
                <a:extLst>
                  <a:ext uri="{FF2B5EF4-FFF2-40B4-BE49-F238E27FC236}">
                    <a16:creationId xmlns:a16="http://schemas.microsoft.com/office/drawing/2014/main" id="{5592807D-798F-BC48-B736-97ABA5526A4E}"/>
                  </a:ext>
                </a:extLst>
              </p:cNvPr>
              <p:cNvSpPr>
                <a:spLocks noChangeArrowheads="1"/>
              </p:cNvSpPr>
              <p:nvPr/>
            </p:nvSpPr>
            <p:spPr bwMode="auto">
              <a:xfrm>
                <a:off x="4584" y="2544"/>
                <a:ext cx="26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zh-CN" altLang="zh-CN" sz="12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88" name="Rectangle 76">
                <a:extLst>
                  <a:ext uri="{FF2B5EF4-FFF2-40B4-BE49-F238E27FC236}">
                    <a16:creationId xmlns:a16="http://schemas.microsoft.com/office/drawing/2014/main" id="{FDA7F9E8-ECF0-4A44-AA9A-72C1C8E238F8}"/>
                  </a:ext>
                </a:extLst>
              </p:cNvPr>
              <p:cNvSpPr>
                <a:spLocks noChangeArrowheads="1"/>
              </p:cNvSpPr>
              <p:nvPr/>
            </p:nvSpPr>
            <p:spPr bwMode="auto">
              <a:xfrm>
                <a:off x="4320" y="2544"/>
                <a:ext cx="26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16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37</a:t>
                </a:r>
              </a:p>
            </p:txBody>
          </p:sp>
          <p:sp>
            <p:nvSpPr>
              <p:cNvPr id="89" name="Line 77">
                <a:extLst>
                  <a:ext uri="{FF2B5EF4-FFF2-40B4-BE49-F238E27FC236}">
                    <a16:creationId xmlns:a16="http://schemas.microsoft.com/office/drawing/2014/main" id="{E05EA364-AD97-F342-9917-A671A306865B}"/>
                  </a:ext>
                </a:extLst>
              </p:cNvPr>
              <p:cNvSpPr>
                <a:spLocks noChangeShapeType="1"/>
              </p:cNvSpPr>
              <p:nvPr/>
            </p:nvSpPr>
            <p:spPr bwMode="auto">
              <a:xfrm>
                <a:off x="4320" y="2544"/>
                <a:ext cx="528" cy="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90" name="Line 78">
                <a:extLst>
                  <a:ext uri="{FF2B5EF4-FFF2-40B4-BE49-F238E27FC236}">
                    <a16:creationId xmlns:a16="http://schemas.microsoft.com/office/drawing/2014/main" id="{7111805A-0259-544F-93FF-433732B0E958}"/>
                  </a:ext>
                </a:extLst>
              </p:cNvPr>
              <p:cNvSpPr>
                <a:spLocks noChangeShapeType="1"/>
              </p:cNvSpPr>
              <p:nvPr/>
            </p:nvSpPr>
            <p:spPr bwMode="auto">
              <a:xfrm>
                <a:off x="4320" y="2716"/>
                <a:ext cx="528" cy="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91" name="Line 79">
                <a:extLst>
                  <a:ext uri="{FF2B5EF4-FFF2-40B4-BE49-F238E27FC236}">
                    <a16:creationId xmlns:a16="http://schemas.microsoft.com/office/drawing/2014/main" id="{80A72F11-CBFB-E04D-AA8E-ED51FB27158F}"/>
                  </a:ext>
                </a:extLst>
              </p:cNvPr>
              <p:cNvSpPr>
                <a:spLocks noChangeShapeType="1"/>
              </p:cNvSpPr>
              <p:nvPr/>
            </p:nvSpPr>
            <p:spPr bwMode="auto">
              <a:xfrm>
                <a:off x="4320" y="2544"/>
                <a:ext cx="0" cy="172"/>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92" name="Line 80">
                <a:extLst>
                  <a:ext uri="{FF2B5EF4-FFF2-40B4-BE49-F238E27FC236}">
                    <a16:creationId xmlns:a16="http://schemas.microsoft.com/office/drawing/2014/main" id="{AA49352A-B408-CB45-95FB-6862F9953557}"/>
                  </a:ext>
                </a:extLst>
              </p:cNvPr>
              <p:cNvSpPr>
                <a:spLocks noChangeShapeType="1"/>
              </p:cNvSpPr>
              <p:nvPr/>
            </p:nvSpPr>
            <p:spPr bwMode="auto">
              <a:xfrm>
                <a:off x="4584" y="2544"/>
                <a:ext cx="0" cy="172"/>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93" name="Line 81">
                <a:extLst>
                  <a:ext uri="{FF2B5EF4-FFF2-40B4-BE49-F238E27FC236}">
                    <a16:creationId xmlns:a16="http://schemas.microsoft.com/office/drawing/2014/main" id="{E3CF796A-1343-1443-A2F3-B9D321214DCF}"/>
                  </a:ext>
                </a:extLst>
              </p:cNvPr>
              <p:cNvSpPr>
                <a:spLocks noChangeShapeType="1"/>
              </p:cNvSpPr>
              <p:nvPr/>
            </p:nvSpPr>
            <p:spPr bwMode="auto">
              <a:xfrm>
                <a:off x="4848" y="2544"/>
                <a:ext cx="0" cy="172"/>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94" name="Rectangle 82">
                <a:extLst>
                  <a:ext uri="{FF2B5EF4-FFF2-40B4-BE49-F238E27FC236}">
                    <a16:creationId xmlns:a16="http://schemas.microsoft.com/office/drawing/2014/main" id="{FA59B734-1FCD-8E4A-8D7B-E993186F4163}"/>
                  </a:ext>
                </a:extLst>
              </p:cNvPr>
              <p:cNvSpPr>
                <a:spLocks noChangeArrowheads="1"/>
              </p:cNvSpPr>
              <p:nvPr/>
            </p:nvSpPr>
            <p:spPr bwMode="auto">
              <a:xfrm>
                <a:off x="5352" y="2544"/>
                <a:ext cx="26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zh-CN" altLang="zh-CN" sz="12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95" name="Rectangle 83">
                <a:extLst>
                  <a:ext uri="{FF2B5EF4-FFF2-40B4-BE49-F238E27FC236}">
                    <a16:creationId xmlns:a16="http://schemas.microsoft.com/office/drawing/2014/main" id="{06BC4571-F569-5F4D-BF4B-3C31FBBAF0BC}"/>
                  </a:ext>
                </a:extLst>
              </p:cNvPr>
              <p:cNvSpPr>
                <a:spLocks noChangeArrowheads="1"/>
              </p:cNvSpPr>
              <p:nvPr/>
            </p:nvSpPr>
            <p:spPr bwMode="auto">
              <a:xfrm>
                <a:off x="5088" y="2544"/>
                <a:ext cx="26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16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92</a:t>
                </a:r>
              </a:p>
            </p:txBody>
          </p:sp>
          <p:sp>
            <p:nvSpPr>
              <p:cNvPr id="96" name="Line 84">
                <a:extLst>
                  <a:ext uri="{FF2B5EF4-FFF2-40B4-BE49-F238E27FC236}">
                    <a16:creationId xmlns:a16="http://schemas.microsoft.com/office/drawing/2014/main" id="{AD745A3D-AB4B-6540-B69B-935458B50985}"/>
                  </a:ext>
                </a:extLst>
              </p:cNvPr>
              <p:cNvSpPr>
                <a:spLocks noChangeShapeType="1"/>
              </p:cNvSpPr>
              <p:nvPr/>
            </p:nvSpPr>
            <p:spPr bwMode="auto">
              <a:xfrm>
                <a:off x="5088" y="2544"/>
                <a:ext cx="528" cy="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97" name="Line 85">
                <a:extLst>
                  <a:ext uri="{FF2B5EF4-FFF2-40B4-BE49-F238E27FC236}">
                    <a16:creationId xmlns:a16="http://schemas.microsoft.com/office/drawing/2014/main" id="{718411FE-AEE6-2749-92DB-1F90753BB45C}"/>
                  </a:ext>
                </a:extLst>
              </p:cNvPr>
              <p:cNvSpPr>
                <a:spLocks noChangeShapeType="1"/>
              </p:cNvSpPr>
              <p:nvPr/>
            </p:nvSpPr>
            <p:spPr bwMode="auto">
              <a:xfrm>
                <a:off x="5088" y="2716"/>
                <a:ext cx="528" cy="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98" name="Line 86">
                <a:extLst>
                  <a:ext uri="{FF2B5EF4-FFF2-40B4-BE49-F238E27FC236}">
                    <a16:creationId xmlns:a16="http://schemas.microsoft.com/office/drawing/2014/main" id="{678D28C2-BA5C-F247-BC12-7B5D07E75500}"/>
                  </a:ext>
                </a:extLst>
              </p:cNvPr>
              <p:cNvSpPr>
                <a:spLocks noChangeShapeType="1"/>
              </p:cNvSpPr>
              <p:nvPr/>
            </p:nvSpPr>
            <p:spPr bwMode="auto">
              <a:xfrm>
                <a:off x="5088" y="2544"/>
                <a:ext cx="0" cy="172"/>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99" name="Line 87">
                <a:extLst>
                  <a:ext uri="{FF2B5EF4-FFF2-40B4-BE49-F238E27FC236}">
                    <a16:creationId xmlns:a16="http://schemas.microsoft.com/office/drawing/2014/main" id="{B6220FD4-55B2-4041-90F4-B4ABFC4BDBE5}"/>
                  </a:ext>
                </a:extLst>
              </p:cNvPr>
              <p:cNvSpPr>
                <a:spLocks noChangeShapeType="1"/>
              </p:cNvSpPr>
              <p:nvPr/>
            </p:nvSpPr>
            <p:spPr bwMode="auto">
              <a:xfrm>
                <a:off x="5352" y="2544"/>
                <a:ext cx="0" cy="172"/>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00" name="Line 88">
                <a:extLst>
                  <a:ext uri="{FF2B5EF4-FFF2-40B4-BE49-F238E27FC236}">
                    <a16:creationId xmlns:a16="http://schemas.microsoft.com/office/drawing/2014/main" id="{1078E867-A7FB-4E4C-8D21-E3CEB05A9CD2}"/>
                  </a:ext>
                </a:extLst>
              </p:cNvPr>
              <p:cNvSpPr>
                <a:spLocks noChangeShapeType="1"/>
              </p:cNvSpPr>
              <p:nvPr/>
            </p:nvSpPr>
            <p:spPr bwMode="auto">
              <a:xfrm>
                <a:off x="5616" y="2544"/>
                <a:ext cx="0" cy="172"/>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01" name="Line 89">
                <a:extLst>
                  <a:ext uri="{FF2B5EF4-FFF2-40B4-BE49-F238E27FC236}">
                    <a16:creationId xmlns:a16="http://schemas.microsoft.com/office/drawing/2014/main" id="{AB8A511D-56B3-C942-9B32-5E728166E7EE}"/>
                  </a:ext>
                </a:extLst>
              </p:cNvPr>
              <p:cNvSpPr>
                <a:spLocks noChangeShapeType="1"/>
              </p:cNvSpPr>
              <p:nvPr/>
            </p:nvSpPr>
            <p:spPr bwMode="auto">
              <a:xfrm>
                <a:off x="4704" y="2640"/>
                <a:ext cx="384" cy="0"/>
              </a:xfrm>
              <a:prstGeom prst="line">
                <a:avLst/>
              </a:prstGeom>
              <a:noFill/>
              <a:ln w="28575">
                <a:solidFill>
                  <a:schemeClr val="tx1"/>
                </a:solidFill>
                <a:round/>
                <a:headEnd/>
                <a:tailEnd type="triangl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02" name="Line 90">
                <a:extLst>
                  <a:ext uri="{FF2B5EF4-FFF2-40B4-BE49-F238E27FC236}">
                    <a16:creationId xmlns:a16="http://schemas.microsoft.com/office/drawing/2014/main" id="{7742A10B-DAE9-D544-B980-1873DB1BFB6D}"/>
                  </a:ext>
                </a:extLst>
              </p:cNvPr>
              <p:cNvSpPr>
                <a:spLocks noChangeShapeType="1"/>
              </p:cNvSpPr>
              <p:nvPr/>
            </p:nvSpPr>
            <p:spPr bwMode="auto">
              <a:xfrm>
                <a:off x="3936" y="3292"/>
                <a:ext cx="384" cy="0"/>
              </a:xfrm>
              <a:prstGeom prst="line">
                <a:avLst/>
              </a:prstGeom>
              <a:noFill/>
              <a:ln w="28575">
                <a:solidFill>
                  <a:schemeClr val="tx1"/>
                </a:solidFill>
                <a:round/>
                <a:headEnd/>
                <a:tailEnd type="triangl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03" name="Rectangle 91">
                <a:extLst>
                  <a:ext uri="{FF2B5EF4-FFF2-40B4-BE49-F238E27FC236}">
                    <a16:creationId xmlns:a16="http://schemas.microsoft.com/office/drawing/2014/main" id="{15335DF6-284E-1545-A6C1-70F0402109EE}"/>
                  </a:ext>
                </a:extLst>
              </p:cNvPr>
              <p:cNvSpPr>
                <a:spLocks noChangeArrowheads="1"/>
              </p:cNvSpPr>
              <p:nvPr/>
            </p:nvSpPr>
            <p:spPr bwMode="auto">
              <a:xfrm>
                <a:off x="4560" y="3216"/>
                <a:ext cx="28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zh-CN" altLang="zh-CN" sz="12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104" name="Rectangle 92">
                <a:extLst>
                  <a:ext uri="{FF2B5EF4-FFF2-40B4-BE49-F238E27FC236}">
                    <a16:creationId xmlns:a16="http://schemas.microsoft.com/office/drawing/2014/main" id="{8EFDE4F9-A866-A54A-8F5A-565A382BAF0E}"/>
                  </a:ext>
                </a:extLst>
              </p:cNvPr>
              <p:cNvSpPr>
                <a:spLocks noChangeArrowheads="1"/>
              </p:cNvSpPr>
              <p:nvPr/>
            </p:nvSpPr>
            <p:spPr bwMode="auto">
              <a:xfrm>
                <a:off x="4320" y="3216"/>
                <a:ext cx="24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1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29</a:t>
                </a:r>
              </a:p>
            </p:txBody>
          </p:sp>
          <p:sp>
            <p:nvSpPr>
              <p:cNvPr id="105" name="Line 93">
                <a:extLst>
                  <a:ext uri="{FF2B5EF4-FFF2-40B4-BE49-F238E27FC236}">
                    <a16:creationId xmlns:a16="http://schemas.microsoft.com/office/drawing/2014/main" id="{4E617411-A23A-C149-BCA4-042A35C9B486}"/>
                  </a:ext>
                </a:extLst>
              </p:cNvPr>
              <p:cNvSpPr>
                <a:spLocks noChangeShapeType="1"/>
              </p:cNvSpPr>
              <p:nvPr/>
            </p:nvSpPr>
            <p:spPr bwMode="auto">
              <a:xfrm>
                <a:off x="4320" y="3216"/>
                <a:ext cx="528" cy="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06" name="Line 94">
                <a:extLst>
                  <a:ext uri="{FF2B5EF4-FFF2-40B4-BE49-F238E27FC236}">
                    <a16:creationId xmlns:a16="http://schemas.microsoft.com/office/drawing/2014/main" id="{FB084577-90E8-6A41-8791-EE061A2E2CD5}"/>
                  </a:ext>
                </a:extLst>
              </p:cNvPr>
              <p:cNvSpPr>
                <a:spLocks noChangeShapeType="1"/>
              </p:cNvSpPr>
              <p:nvPr/>
            </p:nvSpPr>
            <p:spPr bwMode="auto">
              <a:xfrm>
                <a:off x="4320" y="3388"/>
                <a:ext cx="528" cy="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07" name="Line 95">
                <a:extLst>
                  <a:ext uri="{FF2B5EF4-FFF2-40B4-BE49-F238E27FC236}">
                    <a16:creationId xmlns:a16="http://schemas.microsoft.com/office/drawing/2014/main" id="{11F7E917-5A0D-5942-AC23-A085F424283F}"/>
                  </a:ext>
                </a:extLst>
              </p:cNvPr>
              <p:cNvSpPr>
                <a:spLocks noChangeShapeType="1"/>
              </p:cNvSpPr>
              <p:nvPr/>
            </p:nvSpPr>
            <p:spPr bwMode="auto">
              <a:xfrm>
                <a:off x="4320" y="3216"/>
                <a:ext cx="0" cy="172"/>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08" name="Line 96">
                <a:extLst>
                  <a:ext uri="{FF2B5EF4-FFF2-40B4-BE49-F238E27FC236}">
                    <a16:creationId xmlns:a16="http://schemas.microsoft.com/office/drawing/2014/main" id="{AD642D35-0295-5A48-B371-0C71BA531807}"/>
                  </a:ext>
                </a:extLst>
              </p:cNvPr>
              <p:cNvSpPr>
                <a:spLocks noChangeShapeType="1"/>
              </p:cNvSpPr>
              <p:nvPr/>
            </p:nvSpPr>
            <p:spPr bwMode="auto">
              <a:xfrm>
                <a:off x="4560" y="3216"/>
                <a:ext cx="0" cy="172"/>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09" name="Line 97">
                <a:extLst>
                  <a:ext uri="{FF2B5EF4-FFF2-40B4-BE49-F238E27FC236}">
                    <a16:creationId xmlns:a16="http://schemas.microsoft.com/office/drawing/2014/main" id="{402E307E-F686-044B-B4B5-78ED96D7DA03}"/>
                  </a:ext>
                </a:extLst>
              </p:cNvPr>
              <p:cNvSpPr>
                <a:spLocks noChangeShapeType="1"/>
              </p:cNvSpPr>
              <p:nvPr/>
            </p:nvSpPr>
            <p:spPr bwMode="auto">
              <a:xfrm>
                <a:off x="4848" y="3216"/>
                <a:ext cx="0" cy="172"/>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10" name="Rectangle 98">
                <a:extLst>
                  <a:ext uri="{FF2B5EF4-FFF2-40B4-BE49-F238E27FC236}">
                    <a16:creationId xmlns:a16="http://schemas.microsoft.com/office/drawing/2014/main" id="{B763DFFB-CABF-4B4D-A84A-6F47FA5F20D6}"/>
                  </a:ext>
                </a:extLst>
              </p:cNvPr>
              <p:cNvSpPr>
                <a:spLocks noChangeArrowheads="1"/>
              </p:cNvSpPr>
              <p:nvPr/>
            </p:nvSpPr>
            <p:spPr bwMode="auto">
              <a:xfrm>
                <a:off x="5352" y="3216"/>
                <a:ext cx="26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zh-CN" altLang="zh-CN" sz="12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111" name="Rectangle 99">
                <a:extLst>
                  <a:ext uri="{FF2B5EF4-FFF2-40B4-BE49-F238E27FC236}">
                    <a16:creationId xmlns:a16="http://schemas.microsoft.com/office/drawing/2014/main" id="{1307A05B-719F-5E4B-AE63-5F5CBB58F1DF}"/>
                  </a:ext>
                </a:extLst>
              </p:cNvPr>
              <p:cNvSpPr>
                <a:spLocks noChangeArrowheads="1"/>
              </p:cNvSpPr>
              <p:nvPr/>
            </p:nvSpPr>
            <p:spPr bwMode="auto">
              <a:xfrm>
                <a:off x="5088" y="3216"/>
                <a:ext cx="26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16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7</a:t>
                </a:r>
              </a:p>
            </p:txBody>
          </p:sp>
          <p:sp>
            <p:nvSpPr>
              <p:cNvPr id="112" name="Line 100">
                <a:extLst>
                  <a:ext uri="{FF2B5EF4-FFF2-40B4-BE49-F238E27FC236}">
                    <a16:creationId xmlns:a16="http://schemas.microsoft.com/office/drawing/2014/main" id="{959C4C23-4B76-8542-B40C-95B64715BDAA}"/>
                  </a:ext>
                </a:extLst>
              </p:cNvPr>
              <p:cNvSpPr>
                <a:spLocks noChangeShapeType="1"/>
              </p:cNvSpPr>
              <p:nvPr/>
            </p:nvSpPr>
            <p:spPr bwMode="auto">
              <a:xfrm>
                <a:off x="5088" y="3216"/>
                <a:ext cx="528" cy="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13" name="Line 101">
                <a:extLst>
                  <a:ext uri="{FF2B5EF4-FFF2-40B4-BE49-F238E27FC236}">
                    <a16:creationId xmlns:a16="http://schemas.microsoft.com/office/drawing/2014/main" id="{8886678F-E2AF-504C-A143-D51FB983D8B4}"/>
                  </a:ext>
                </a:extLst>
              </p:cNvPr>
              <p:cNvSpPr>
                <a:spLocks noChangeShapeType="1"/>
              </p:cNvSpPr>
              <p:nvPr/>
            </p:nvSpPr>
            <p:spPr bwMode="auto">
              <a:xfrm>
                <a:off x="5088" y="3388"/>
                <a:ext cx="528" cy="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14" name="Line 102">
                <a:extLst>
                  <a:ext uri="{FF2B5EF4-FFF2-40B4-BE49-F238E27FC236}">
                    <a16:creationId xmlns:a16="http://schemas.microsoft.com/office/drawing/2014/main" id="{FDCBC9C7-AF66-0A45-AE76-82EC867719ED}"/>
                  </a:ext>
                </a:extLst>
              </p:cNvPr>
              <p:cNvSpPr>
                <a:spLocks noChangeShapeType="1"/>
              </p:cNvSpPr>
              <p:nvPr/>
            </p:nvSpPr>
            <p:spPr bwMode="auto">
              <a:xfrm>
                <a:off x="5088" y="3216"/>
                <a:ext cx="0" cy="172"/>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15" name="Line 103">
                <a:extLst>
                  <a:ext uri="{FF2B5EF4-FFF2-40B4-BE49-F238E27FC236}">
                    <a16:creationId xmlns:a16="http://schemas.microsoft.com/office/drawing/2014/main" id="{F131ABB3-B122-1F47-A56B-57EBDEAACA27}"/>
                  </a:ext>
                </a:extLst>
              </p:cNvPr>
              <p:cNvSpPr>
                <a:spLocks noChangeShapeType="1"/>
              </p:cNvSpPr>
              <p:nvPr/>
            </p:nvSpPr>
            <p:spPr bwMode="auto">
              <a:xfrm>
                <a:off x="5352" y="3216"/>
                <a:ext cx="0" cy="172"/>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16" name="Line 104">
                <a:extLst>
                  <a:ext uri="{FF2B5EF4-FFF2-40B4-BE49-F238E27FC236}">
                    <a16:creationId xmlns:a16="http://schemas.microsoft.com/office/drawing/2014/main" id="{EE75D2EC-6110-1B43-B3A9-8B0C752DD55A}"/>
                  </a:ext>
                </a:extLst>
              </p:cNvPr>
              <p:cNvSpPr>
                <a:spLocks noChangeShapeType="1"/>
              </p:cNvSpPr>
              <p:nvPr/>
            </p:nvSpPr>
            <p:spPr bwMode="auto">
              <a:xfrm>
                <a:off x="5616" y="3216"/>
                <a:ext cx="0" cy="172"/>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17" name="Line 105">
                <a:extLst>
                  <a:ext uri="{FF2B5EF4-FFF2-40B4-BE49-F238E27FC236}">
                    <a16:creationId xmlns:a16="http://schemas.microsoft.com/office/drawing/2014/main" id="{16594E4C-FA37-4549-8A1A-374AC31D06B8}"/>
                  </a:ext>
                </a:extLst>
              </p:cNvPr>
              <p:cNvSpPr>
                <a:spLocks noChangeShapeType="1"/>
              </p:cNvSpPr>
              <p:nvPr/>
            </p:nvSpPr>
            <p:spPr bwMode="auto">
              <a:xfrm>
                <a:off x="4704" y="3292"/>
                <a:ext cx="384" cy="0"/>
              </a:xfrm>
              <a:prstGeom prst="line">
                <a:avLst/>
              </a:prstGeom>
              <a:noFill/>
              <a:ln w="28575">
                <a:solidFill>
                  <a:schemeClr val="tx1"/>
                </a:solidFill>
                <a:round/>
                <a:headEnd/>
                <a:tailEnd type="triangl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18" name="Rectangle 106">
                <a:extLst>
                  <a:ext uri="{FF2B5EF4-FFF2-40B4-BE49-F238E27FC236}">
                    <a16:creationId xmlns:a16="http://schemas.microsoft.com/office/drawing/2014/main" id="{E3043585-9E22-F04E-A0A0-077F716807E9}"/>
                  </a:ext>
                </a:extLst>
              </p:cNvPr>
              <p:cNvSpPr>
                <a:spLocks noChangeArrowheads="1"/>
              </p:cNvSpPr>
              <p:nvPr/>
            </p:nvSpPr>
            <p:spPr bwMode="auto">
              <a:xfrm>
                <a:off x="4584" y="2756"/>
                <a:ext cx="26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zh-CN" altLang="zh-CN" sz="12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119" name="Rectangle 107">
                <a:extLst>
                  <a:ext uri="{FF2B5EF4-FFF2-40B4-BE49-F238E27FC236}">
                    <a16:creationId xmlns:a16="http://schemas.microsoft.com/office/drawing/2014/main" id="{C06CC46C-2B82-264F-99D6-8CF22EFD2875}"/>
                  </a:ext>
                </a:extLst>
              </p:cNvPr>
              <p:cNvSpPr>
                <a:spLocks noChangeArrowheads="1"/>
              </p:cNvSpPr>
              <p:nvPr/>
            </p:nvSpPr>
            <p:spPr bwMode="auto">
              <a:xfrm>
                <a:off x="4320" y="2756"/>
                <a:ext cx="26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16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16</a:t>
                </a:r>
              </a:p>
            </p:txBody>
          </p:sp>
          <p:sp>
            <p:nvSpPr>
              <p:cNvPr id="120" name="Line 108">
                <a:extLst>
                  <a:ext uri="{FF2B5EF4-FFF2-40B4-BE49-F238E27FC236}">
                    <a16:creationId xmlns:a16="http://schemas.microsoft.com/office/drawing/2014/main" id="{7C13B306-2C47-6642-B7B6-EBBAA202E52B}"/>
                  </a:ext>
                </a:extLst>
              </p:cNvPr>
              <p:cNvSpPr>
                <a:spLocks noChangeShapeType="1"/>
              </p:cNvSpPr>
              <p:nvPr/>
            </p:nvSpPr>
            <p:spPr bwMode="auto">
              <a:xfrm>
                <a:off x="4320" y="2756"/>
                <a:ext cx="528" cy="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21" name="Line 109">
                <a:extLst>
                  <a:ext uri="{FF2B5EF4-FFF2-40B4-BE49-F238E27FC236}">
                    <a16:creationId xmlns:a16="http://schemas.microsoft.com/office/drawing/2014/main" id="{B1DC39F9-FF3C-E545-8B06-AEBE09BC24BB}"/>
                  </a:ext>
                </a:extLst>
              </p:cNvPr>
              <p:cNvSpPr>
                <a:spLocks noChangeShapeType="1"/>
              </p:cNvSpPr>
              <p:nvPr/>
            </p:nvSpPr>
            <p:spPr bwMode="auto">
              <a:xfrm>
                <a:off x="4320" y="2928"/>
                <a:ext cx="528" cy="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22" name="Line 110">
                <a:extLst>
                  <a:ext uri="{FF2B5EF4-FFF2-40B4-BE49-F238E27FC236}">
                    <a16:creationId xmlns:a16="http://schemas.microsoft.com/office/drawing/2014/main" id="{53F16810-9709-F246-AEDD-6A3A69E990AE}"/>
                  </a:ext>
                </a:extLst>
              </p:cNvPr>
              <p:cNvSpPr>
                <a:spLocks noChangeShapeType="1"/>
              </p:cNvSpPr>
              <p:nvPr/>
            </p:nvSpPr>
            <p:spPr bwMode="auto">
              <a:xfrm>
                <a:off x="4320" y="2756"/>
                <a:ext cx="0" cy="172"/>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23" name="Line 111">
                <a:extLst>
                  <a:ext uri="{FF2B5EF4-FFF2-40B4-BE49-F238E27FC236}">
                    <a16:creationId xmlns:a16="http://schemas.microsoft.com/office/drawing/2014/main" id="{EE3E6B49-2DF3-7A46-8595-560080535410}"/>
                  </a:ext>
                </a:extLst>
              </p:cNvPr>
              <p:cNvSpPr>
                <a:spLocks noChangeShapeType="1"/>
              </p:cNvSpPr>
              <p:nvPr/>
            </p:nvSpPr>
            <p:spPr bwMode="auto">
              <a:xfrm>
                <a:off x="4584" y="2756"/>
                <a:ext cx="0" cy="172"/>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24" name="Line 112">
                <a:extLst>
                  <a:ext uri="{FF2B5EF4-FFF2-40B4-BE49-F238E27FC236}">
                    <a16:creationId xmlns:a16="http://schemas.microsoft.com/office/drawing/2014/main" id="{EA1BF9D4-AAE0-2042-8A06-C8BFECA726B0}"/>
                  </a:ext>
                </a:extLst>
              </p:cNvPr>
              <p:cNvSpPr>
                <a:spLocks noChangeShapeType="1"/>
              </p:cNvSpPr>
              <p:nvPr/>
            </p:nvSpPr>
            <p:spPr bwMode="auto">
              <a:xfrm>
                <a:off x="4848" y="2756"/>
                <a:ext cx="0" cy="172"/>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25" name="Line 113">
                <a:extLst>
                  <a:ext uri="{FF2B5EF4-FFF2-40B4-BE49-F238E27FC236}">
                    <a16:creationId xmlns:a16="http://schemas.microsoft.com/office/drawing/2014/main" id="{B8E6912E-CBE5-FF4E-8A93-36AA7C5B6489}"/>
                  </a:ext>
                </a:extLst>
              </p:cNvPr>
              <p:cNvSpPr>
                <a:spLocks noChangeShapeType="1"/>
              </p:cNvSpPr>
              <p:nvPr/>
            </p:nvSpPr>
            <p:spPr bwMode="auto">
              <a:xfrm>
                <a:off x="3936" y="2851"/>
                <a:ext cx="384" cy="0"/>
              </a:xfrm>
              <a:prstGeom prst="line">
                <a:avLst/>
              </a:prstGeom>
              <a:noFill/>
              <a:ln w="28575">
                <a:solidFill>
                  <a:schemeClr val="tx1"/>
                </a:solidFill>
                <a:round/>
                <a:headEnd/>
                <a:tailEnd type="triangl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26" name="Rectangle 114">
                <a:extLst>
                  <a:ext uri="{FF2B5EF4-FFF2-40B4-BE49-F238E27FC236}">
                    <a16:creationId xmlns:a16="http://schemas.microsoft.com/office/drawing/2014/main" id="{9B805465-F999-0B48-BAC3-94F82F68D89B}"/>
                  </a:ext>
                </a:extLst>
              </p:cNvPr>
              <p:cNvSpPr>
                <a:spLocks noChangeArrowheads="1"/>
              </p:cNvSpPr>
              <p:nvPr/>
            </p:nvSpPr>
            <p:spPr bwMode="auto">
              <a:xfrm>
                <a:off x="4584" y="2996"/>
                <a:ext cx="26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zh-CN" altLang="zh-CN" sz="12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127" name="Rectangle 115">
                <a:extLst>
                  <a:ext uri="{FF2B5EF4-FFF2-40B4-BE49-F238E27FC236}">
                    <a16:creationId xmlns:a16="http://schemas.microsoft.com/office/drawing/2014/main" id="{1FB50F23-E0D2-424B-8A66-2041E0EEEDE1}"/>
                  </a:ext>
                </a:extLst>
              </p:cNvPr>
              <p:cNvSpPr>
                <a:spLocks noChangeArrowheads="1"/>
              </p:cNvSpPr>
              <p:nvPr/>
            </p:nvSpPr>
            <p:spPr bwMode="auto">
              <a:xfrm>
                <a:off x="4320" y="2996"/>
                <a:ext cx="26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16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50</a:t>
                </a:r>
              </a:p>
            </p:txBody>
          </p:sp>
          <p:sp>
            <p:nvSpPr>
              <p:cNvPr id="128" name="Line 116">
                <a:extLst>
                  <a:ext uri="{FF2B5EF4-FFF2-40B4-BE49-F238E27FC236}">
                    <a16:creationId xmlns:a16="http://schemas.microsoft.com/office/drawing/2014/main" id="{D9F4F443-88FE-D74B-8E8D-F7674F39A53D}"/>
                  </a:ext>
                </a:extLst>
              </p:cNvPr>
              <p:cNvSpPr>
                <a:spLocks noChangeShapeType="1"/>
              </p:cNvSpPr>
              <p:nvPr/>
            </p:nvSpPr>
            <p:spPr bwMode="auto">
              <a:xfrm>
                <a:off x="4320" y="2996"/>
                <a:ext cx="528" cy="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29" name="Line 117">
                <a:extLst>
                  <a:ext uri="{FF2B5EF4-FFF2-40B4-BE49-F238E27FC236}">
                    <a16:creationId xmlns:a16="http://schemas.microsoft.com/office/drawing/2014/main" id="{9762B69F-F70B-D04B-83FD-4AFFEE2E027F}"/>
                  </a:ext>
                </a:extLst>
              </p:cNvPr>
              <p:cNvSpPr>
                <a:spLocks noChangeShapeType="1"/>
              </p:cNvSpPr>
              <p:nvPr/>
            </p:nvSpPr>
            <p:spPr bwMode="auto">
              <a:xfrm>
                <a:off x="4320" y="3168"/>
                <a:ext cx="528" cy="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30" name="Line 118">
                <a:extLst>
                  <a:ext uri="{FF2B5EF4-FFF2-40B4-BE49-F238E27FC236}">
                    <a16:creationId xmlns:a16="http://schemas.microsoft.com/office/drawing/2014/main" id="{E4608260-8061-6C40-A4F0-F15CB65CD0A8}"/>
                  </a:ext>
                </a:extLst>
              </p:cNvPr>
              <p:cNvSpPr>
                <a:spLocks noChangeShapeType="1"/>
              </p:cNvSpPr>
              <p:nvPr/>
            </p:nvSpPr>
            <p:spPr bwMode="auto">
              <a:xfrm>
                <a:off x="4320" y="2996"/>
                <a:ext cx="0" cy="172"/>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31" name="Line 119">
                <a:extLst>
                  <a:ext uri="{FF2B5EF4-FFF2-40B4-BE49-F238E27FC236}">
                    <a16:creationId xmlns:a16="http://schemas.microsoft.com/office/drawing/2014/main" id="{E26A88CF-1C38-C04E-BD27-9F142112E81B}"/>
                  </a:ext>
                </a:extLst>
              </p:cNvPr>
              <p:cNvSpPr>
                <a:spLocks noChangeShapeType="1"/>
              </p:cNvSpPr>
              <p:nvPr/>
            </p:nvSpPr>
            <p:spPr bwMode="auto">
              <a:xfrm>
                <a:off x="4584" y="2996"/>
                <a:ext cx="0" cy="172"/>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32" name="Line 120">
                <a:extLst>
                  <a:ext uri="{FF2B5EF4-FFF2-40B4-BE49-F238E27FC236}">
                    <a16:creationId xmlns:a16="http://schemas.microsoft.com/office/drawing/2014/main" id="{33E3C282-BB73-CB4F-A835-2540BC6EDBC4}"/>
                  </a:ext>
                </a:extLst>
              </p:cNvPr>
              <p:cNvSpPr>
                <a:spLocks noChangeShapeType="1"/>
              </p:cNvSpPr>
              <p:nvPr/>
            </p:nvSpPr>
            <p:spPr bwMode="auto">
              <a:xfrm>
                <a:off x="4848" y="2996"/>
                <a:ext cx="0" cy="172"/>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33" name="Line 121">
                <a:extLst>
                  <a:ext uri="{FF2B5EF4-FFF2-40B4-BE49-F238E27FC236}">
                    <a16:creationId xmlns:a16="http://schemas.microsoft.com/office/drawing/2014/main" id="{FC1F960A-FA33-C545-907A-812FB1815B5F}"/>
                  </a:ext>
                </a:extLst>
              </p:cNvPr>
              <p:cNvSpPr>
                <a:spLocks noChangeShapeType="1"/>
              </p:cNvSpPr>
              <p:nvPr/>
            </p:nvSpPr>
            <p:spPr bwMode="auto">
              <a:xfrm>
                <a:off x="3936" y="3091"/>
                <a:ext cx="384" cy="0"/>
              </a:xfrm>
              <a:prstGeom prst="line">
                <a:avLst/>
              </a:prstGeom>
              <a:noFill/>
              <a:ln w="28575">
                <a:solidFill>
                  <a:schemeClr val="tx1"/>
                </a:solidFill>
                <a:round/>
                <a:headEnd/>
                <a:tailEnd type="triangl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34" name="Rectangle 122">
                <a:extLst>
                  <a:ext uri="{FF2B5EF4-FFF2-40B4-BE49-F238E27FC236}">
                    <a16:creationId xmlns:a16="http://schemas.microsoft.com/office/drawing/2014/main" id="{A8356C48-F9CA-AD4F-8253-805DBC6675A4}"/>
                  </a:ext>
                </a:extLst>
              </p:cNvPr>
              <p:cNvSpPr>
                <a:spLocks noChangeArrowheads="1"/>
              </p:cNvSpPr>
              <p:nvPr/>
            </p:nvSpPr>
            <p:spPr bwMode="auto">
              <a:xfrm>
                <a:off x="4584" y="3428"/>
                <a:ext cx="26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zh-CN" altLang="zh-CN" sz="12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135" name="Rectangle 123">
                <a:extLst>
                  <a:ext uri="{FF2B5EF4-FFF2-40B4-BE49-F238E27FC236}">
                    <a16:creationId xmlns:a16="http://schemas.microsoft.com/office/drawing/2014/main" id="{A7991E50-1D93-B147-8120-2316F4B96A6B}"/>
                  </a:ext>
                </a:extLst>
              </p:cNvPr>
              <p:cNvSpPr>
                <a:spLocks noChangeArrowheads="1"/>
              </p:cNvSpPr>
              <p:nvPr/>
            </p:nvSpPr>
            <p:spPr bwMode="auto">
              <a:xfrm>
                <a:off x="4320" y="3428"/>
                <a:ext cx="26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16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8</a:t>
                </a:r>
              </a:p>
            </p:txBody>
          </p:sp>
          <p:sp>
            <p:nvSpPr>
              <p:cNvPr id="136" name="Line 124">
                <a:extLst>
                  <a:ext uri="{FF2B5EF4-FFF2-40B4-BE49-F238E27FC236}">
                    <a16:creationId xmlns:a16="http://schemas.microsoft.com/office/drawing/2014/main" id="{029201AA-FA40-114E-9CB2-E9FACD4527CE}"/>
                  </a:ext>
                </a:extLst>
              </p:cNvPr>
              <p:cNvSpPr>
                <a:spLocks noChangeShapeType="1"/>
              </p:cNvSpPr>
              <p:nvPr/>
            </p:nvSpPr>
            <p:spPr bwMode="auto">
              <a:xfrm>
                <a:off x="4320" y="3428"/>
                <a:ext cx="528" cy="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37" name="Line 125">
                <a:extLst>
                  <a:ext uri="{FF2B5EF4-FFF2-40B4-BE49-F238E27FC236}">
                    <a16:creationId xmlns:a16="http://schemas.microsoft.com/office/drawing/2014/main" id="{04CC10E0-FBA2-A348-AE33-063DFBD4A31B}"/>
                  </a:ext>
                </a:extLst>
              </p:cNvPr>
              <p:cNvSpPr>
                <a:spLocks noChangeShapeType="1"/>
              </p:cNvSpPr>
              <p:nvPr/>
            </p:nvSpPr>
            <p:spPr bwMode="auto">
              <a:xfrm>
                <a:off x="4320" y="3600"/>
                <a:ext cx="528" cy="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38" name="Line 126">
                <a:extLst>
                  <a:ext uri="{FF2B5EF4-FFF2-40B4-BE49-F238E27FC236}">
                    <a16:creationId xmlns:a16="http://schemas.microsoft.com/office/drawing/2014/main" id="{DCFE0504-4D52-9949-A131-44BAC9F6D257}"/>
                  </a:ext>
                </a:extLst>
              </p:cNvPr>
              <p:cNvSpPr>
                <a:spLocks noChangeShapeType="1"/>
              </p:cNvSpPr>
              <p:nvPr/>
            </p:nvSpPr>
            <p:spPr bwMode="auto">
              <a:xfrm>
                <a:off x="4320" y="3428"/>
                <a:ext cx="0" cy="172"/>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39" name="Line 127">
                <a:extLst>
                  <a:ext uri="{FF2B5EF4-FFF2-40B4-BE49-F238E27FC236}">
                    <a16:creationId xmlns:a16="http://schemas.microsoft.com/office/drawing/2014/main" id="{675422C0-5C97-2448-8E30-1927C56D519D}"/>
                  </a:ext>
                </a:extLst>
              </p:cNvPr>
              <p:cNvSpPr>
                <a:spLocks noChangeShapeType="1"/>
              </p:cNvSpPr>
              <p:nvPr/>
            </p:nvSpPr>
            <p:spPr bwMode="auto">
              <a:xfrm>
                <a:off x="4584" y="3428"/>
                <a:ext cx="0" cy="172"/>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40" name="Line 128">
                <a:extLst>
                  <a:ext uri="{FF2B5EF4-FFF2-40B4-BE49-F238E27FC236}">
                    <a16:creationId xmlns:a16="http://schemas.microsoft.com/office/drawing/2014/main" id="{C18E4D53-C83C-CB47-9365-C623FAA1D95B}"/>
                  </a:ext>
                </a:extLst>
              </p:cNvPr>
              <p:cNvSpPr>
                <a:spLocks noChangeShapeType="1"/>
              </p:cNvSpPr>
              <p:nvPr/>
            </p:nvSpPr>
            <p:spPr bwMode="auto">
              <a:xfrm>
                <a:off x="4848" y="3428"/>
                <a:ext cx="0" cy="172"/>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41" name="Line 129">
                <a:extLst>
                  <a:ext uri="{FF2B5EF4-FFF2-40B4-BE49-F238E27FC236}">
                    <a16:creationId xmlns:a16="http://schemas.microsoft.com/office/drawing/2014/main" id="{A1462322-3564-A14A-B868-A05B5B516474}"/>
                  </a:ext>
                </a:extLst>
              </p:cNvPr>
              <p:cNvSpPr>
                <a:spLocks noChangeShapeType="1"/>
              </p:cNvSpPr>
              <p:nvPr/>
            </p:nvSpPr>
            <p:spPr bwMode="auto">
              <a:xfrm>
                <a:off x="3936" y="3523"/>
                <a:ext cx="384" cy="0"/>
              </a:xfrm>
              <a:prstGeom prst="line">
                <a:avLst/>
              </a:prstGeom>
              <a:noFill/>
              <a:ln w="28575">
                <a:solidFill>
                  <a:schemeClr val="tx1"/>
                </a:solidFill>
                <a:round/>
                <a:headEnd/>
                <a:tailEnd type="triangl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42" name="Rectangle 130">
                <a:extLst>
                  <a:ext uri="{FF2B5EF4-FFF2-40B4-BE49-F238E27FC236}">
                    <a16:creationId xmlns:a16="http://schemas.microsoft.com/office/drawing/2014/main" id="{9FE1CD63-6EBF-3C46-A4F7-34B11CDB3E2D}"/>
                  </a:ext>
                </a:extLst>
              </p:cNvPr>
              <p:cNvSpPr>
                <a:spLocks noChangeArrowheads="1"/>
              </p:cNvSpPr>
              <p:nvPr/>
            </p:nvSpPr>
            <p:spPr bwMode="auto">
              <a:xfrm>
                <a:off x="4584" y="3860"/>
                <a:ext cx="26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zh-CN" altLang="zh-CN" sz="12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p:txBody>
          </p:sp>
          <p:sp>
            <p:nvSpPr>
              <p:cNvPr id="143" name="Rectangle 131">
                <a:extLst>
                  <a:ext uri="{FF2B5EF4-FFF2-40B4-BE49-F238E27FC236}">
                    <a16:creationId xmlns:a16="http://schemas.microsoft.com/office/drawing/2014/main" id="{E134636F-B9B2-844D-8EBC-9D69356C0421}"/>
                  </a:ext>
                </a:extLst>
              </p:cNvPr>
              <p:cNvSpPr>
                <a:spLocks noChangeArrowheads="1"/>
              </p:cNvSpPr>
              <p:nvPr/>
            </p:nvSpPr>
            <p:spPr bwMode="auto">
              <a:xfrm>
                <a:off x="4320" y="3860"/>
                <a:ext cx="26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16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10</a:t>
                </a:r>
              </a:p>
            </p:txBody>
          </p:sp>
          <p:sp>
            <p:nvSpPr>
              <p:cNvPr id="144" name="Line 132">
                <a:extLst>
                  <a:ext uri="{FF2B5EF4-FFF2-40B4-BE49-F238E27FC236}">
                    <a16:creationId xmlns:a16="http://schemas.microsoft.com/office/drawing/2014/main" id="{C487D786-569E-3042-A5B2-BAECAF93BBA3}"/>
                  </a:ext>
                </a:extLst>
              </p:cNvPr>
              <p:cNvSpPr>
                <a:spLocks noChangeShapeType="1"/>
              </p:cNvSpPr>
              <p:nvPr/>
            </p:nvSpPr>
            <p:spPr bwMode="auto">
              <a:xfrm>
                <a:off x="4320" y="3860"/>
                <a:ext cx="528" cy="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45" name="Line 133">
                <a:extLst>
                  <a:ext uri="{FF2B5EF4-FFF2-40B4-BE49-F238E27FC236}">
                    <a16:creationId xmlns:a16="http://schemas.microsoft.com/office/drawing/2014/main" id="{77E54A8B-459B-8D4E-B4EA-C19913874BF6}"/>
                  </a:ext>
                </a:extLst>
              </p:cNvPr>
              <p:cNvSpPr>
                <a:spLocks noChangeShapeType="1"/>
              </p:cNvSpPr>
              <p:nvPr/>
            </p:nvSpPr>
            <p:spPr bwMode="auto">
              <a:xfrm>
                <a:off x="4320" y="4032"/>
                <a:ext cx="528" cy="0"/>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46" name="Line 134">
                <a:extLst>
                  <a:ext uri="{FF2B5EF4-FFF2-40B4-BE49-F238E27FC236}">
                    <a16:creationId xmlns:a16="http://schemas.microsoft.com/office/drawing/2014/main" id="{374ACF9A-A1DB-8243-9A19-B29B0F59673E}"/>
                  </a:ext>
                </a:extLst>
              </p:cNvPr>
              <p:cNvSpPr>
                <a:spLocks noChangeShapeType="1"/>
              </p:cNvSpPr>
              <p:nvPr/>
            </p:nvSpPr>
            <p:spPr bwMode="auto">
              <a:xfrm>
                <a:off x="4320" y="3860"/>
                <a:ext cx="0" cy="172"/>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47" name="Line 135">
                <a:extLst>
                  <a:ext uri="{FF2B5EF4-FFF2-40B4-BE49-F238E27FC236}">
                    <a16:creationId xmlns:a16="http://schemas.microsoft.com/office/drawing/2014/main" id="{F931BCB8-96FE-704E-B5EA-C4E5C47E9244}"/>
                  </a:ext>
                </a:extLst>
              </p:cNvPr>
              <p:cNvSpPr>
                <a:spLocks noChangeShapeType="1"/>
              </p:cNvSpPr>
              <p:nvPr/>
            </p:nvSpPr>
            <p:spPr bwMode="auto">
              <a:xfrm>
                <a:off x="4584" y="3860"/>
                <a:ext cx="0" cy="172"/>
              </a:xfrm>
              <a:prstGeom prst="line">
                <a:avLst/>
              </a:prstGeom>
              <a:noFill/>
              <a:ln w="12700">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48" name="Line 136">
                <a:extLst>
                  <a:ext uri="{FF2B5EF4-FFF2-40B4-BE49-F238E27FC236}">
                    <a16:creationId xmlns:a16="http://schemas.microsoft.com/office/drawing/2014/main" id="{4588E8E9-1C0F-2746-A3F3-EA66C74D1279}"/>
                  </a:ext>
                </a:extLst>
              </p:cNvPr>
              <p:cNvSpPr>
                <a:spLocks noChangeShapeType="1"/>
              </p:cNvSpPr>
              <p:nvPr/>
            </p:nvSpPr>
            <p:spPr bwMode="auto">
              <a:xfrm>
                <a:off x="4848" y="3860"/>
                <a:ext cx="0" cy="172"/>
              </a:xfrm>
              <a:prstGeom prst="line">
                <a:avLst/>
              </a:prstGeom>
              <a:noFill/>
              <a:ln w="28575" cap="sq">
                <a:solidFill>
                  <a:schemeClr val="tx1"/>
                </a:solidFill>
                <a:round/>
                <a:headEnd/>
                <a:tailEn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sp>
            <p:nvSpPr>
              <p:cNvPr id="149" name="Line 137">
                <a:extLst>
                  <a:ext uri="{FF2B5EF4-FFF2-40B4-BE49-F238E27FC236}">
                    <a16:creationId xmlns:a16="http://schemas.microsoft.com/office/drawing/2014/main" id="{A97AD277-2E40-EB4E-87B5-02B794546710}"/>
                  </a:ext>
                </a:extLst>
              </p:cNvPr>
              <p:cNvSpPr>
                <a:spLocks noChangeShapeType="1"/>
              </p:cNvSpPr>
              <p:nvPr/>
            </p:nvSpPr>
            <p:spPr bwMode="auto">
              <a:xfrm>
                <a:off x="3936" y="3955"/>
                <a:ext cx="384" cy="0"/>
              </a:xfrm>
              <a:prstGeom prst="line">
                <a:avLst/>
              </a:prstGeom>
              <a:noFill/>
              <a:ln w="28575">
                <a:solidFill>
                  <a:schemeClr val="tx1"/>
                </a:solidFill>
                <a:round/>
                <a:headEnd/>
                <a:tailEnd type="triangl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endParaRPr>
              </a:p>
            </p:txBody>
          </p:sp>
        </p:grpSp>
        <p:sp>
          <p:nvSpPr>
            <p:cNvPr id="9" name="Rectangle 138">
              <a:extLst>
                <a:ext uri="{FF2B5EF4-FFF2-40B4-BE49-F238E27FC236}">
                  <a16:creationId xmlns:a16="http://schemas.microsoft.com/office/drawing/2014/main" id="{123B35E3-4202-014D-B42B-5408391F6ADB}"/>
                </a:ext>
              </a:extLst>
            </p:cNvPr>
            <p:cNvSpPr>
              <a:spLocks noChangeArrowheads="1"/>
            </p:cNvSpPr>
            <p:nvPr/>
          </p:nvSpPr>
          <p:spPr bwMode="auto">
            <a:xfrm rot="-16170249">
              <a:off x="3827" y="2051"/>
              <a:ext cx="160" cy="250"/>
            </a:xfrm>
            <a:prstGeom prst="rect">
              <a:avLst/>
            </a:prstGeom>
            <a:noFill/>
            <a:ln w="38100">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sym typeface="Symbol" pitchFamily="18" charset="2"/>
                </a:rPr>
                <a:t></a:t>
              </a:r>
            </a:p>
          </p:txBody>
        </p:sp>
        <p:sp>
          <p:nvSpPr>
            <p:cNvPr id="10" name="Rectangle 139">
              <a:extLst>
                <a:ext uri="{FF2B5EF4-FFF2-40B4-BE49-F238E27FC236}">
                  <a16:creationId xmlns:a16="http://schemas.microsoft.com/office/drawing/2014/main" id="{FFF022E7-C443-E044-80A6-12FEEF9D052B}"/>
                </a:ext>
              </a:extLst>
            </p:cNvPr>
            <p:cNvSpPr>
              <a:spLocks noChangeArrowheads="1"/>
            </p:cNvSpPr>
            <p:nvPr/>
          </p:nvSpPr>
          <p:spPr bwMode="auto">
            <a:xfrm rot="-16170249">
              <a:off x="5411" y="1635"/>
              <a:ext cx="160" cy="250"/>
            </a:xfrm>
            <a:prstGeom prst="rect">
              <a:avLst/>
            </a:prstGeom>
            <a:noFill/>
            <a:ln w="38100">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sym typeface="Symbol" pitchFamily="18" charset="2"/>
                </a:rPr>
                <a:t></a:t>
              </a:r>
            </a:p>
          </p:txBody>
        </p:sp>
        <p:sp>
          <p:nvSpPr>
            <p:cNvPr id="11" name="Rectangle 140">
              <a:extLst>
                <a:ext uri="{FF2B5EF4-FFF2-40B4-BE49-F238E27FC236}">
                  <a16:creationId xmlns:a16="http://schemas.microsoft.com/office/drawing/2014/main" id="{F8604BDD-5E14-6B4D-823E-7CCE0A15AC47}"/>
                </a:ext>
              </a:extLst>
            </p:cNvPr>
            <p:cNvSpPr>
              <a:spLocks noChangeArrowheads="1"/>
            </p:cNvSpPr>
            <p:nvPr/>
          </p:nvSpPr>
          <p:spPr bwMode="auto">
            <a:xfrm rot="-16170249">
              <a:off x="4643" y="1827"/>
              <a:ext cx="160" cy="250"/>
            </a:xfrm>
            <a:prstGeom prst="rect">
              <a:avLst/>
            </a:prstGeom>
            <a:noFill/>
            <a:ln w="38100">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sym typeface="Symbol" pitchFamily="18" charset="2"/>
                </a:rPr>
                <a:t></a:t>
              </a:r>
            </a:p>
          </p:txBody>
        </p:sp>
        <p:sp>
          <p:nvSpPr>
            <p:cNvPr id="12" name="Rectangle 141">
              <a:extLst>
                <a:ext uri="{FF2B5EF4-FFF2-40B4-BE49-F238E27FC236}">
                  <a16:creationId xmlns:a16="http://schemas.microsoft.com/office/drawing/2014/main" id="{88172B31-D92D-CB46-91C0-3061563FF50A}"/>
                </a:ext>
              </a:extLst>
            </p:cNvPr>
            <p:cNvSpPr>
              <a:spLocks noChangeArrowheads="1"/>
            </p:cNvSpPr>
            <p:nvPr/>
          </p:nvSpPr>
          <p:spPr bwMode="auto">
            <a:xfrm rot="-16170249">
              <a:off x="5421" y="2243"/>
              <a:ext cx="160" cy="250"/>
            </a:xfrm>
            <a:prstGeom prst="rect">
              <a:avLst/>
            </a:prstGeom>
            <a:noFill/>
            <a:ln w="38100">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sym typeface="Symbol" pitchFamily="18" charset="2"/>
                </a:rPr>
                <a:t></a:t>
              </a:r>
            </a:p>
          </p:txBody>
        </p:sp>
        <p:sp>
          <p:nvSpPr>
            <p:cNvPr id="13" name="Rectangle 142">
              <a:extLst>
                <a:ext uri="{FF2B5EF4-FFF2-40B4-BE49-F238E27FC236}">
                  <a16:creationId xmlns:a16="http://schemas.microsoft.com/office/drawing/2014/main" id="{F20ABB2F-840D-194C-961D-39356D927CE8}"/>
                </a:ext>
              </a:extLst>
            </p:cNvPr>
            <p:cNvSpPr>
              <a:spLocks noChangeArrowheads="1"/>
            </p:cNvSpPr>
            <p:nvPr/>
          </p:nvSpPr>
          <p:spPr bwMode="auto">
            <a:xfrm rot="-16170249">
              <a:off x="5421" y="2483"/>
              <a:ext cx="160" cy="250"/>
            </a:xfrm>
            <a:prstGeom prst="rect">
              <a:avLst/>
            </a:prstGeom>
            <a:noFill/>
            <a:ln w="38100">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sym typeface="Symbol" pitchFamily="18" charset="2"/>
                </a:rPr>
                <a:t></a:t>
              </a:r>
            </a:p>
          </p:txBody>
        </p:sp>
        <p:sp>
          <p:nvSpPr>
            <p:cNvPr id="14" name="Rectangle 143">
              <a:extLst>
                <a:ext uri="{FF2B5EF4-FFF2-40B4-BE49-F238E27FC236}">
                  <a16:creationId xmlns:a16="http://schemas.microsoft.com/office/drawing/2014/main" id="{BC1B48D0-331B-2043-A7E4-BCF1909F0AAA}"/>
                </a:ext>
              </a:extLst>
            </p:cNvPr>
            <p:cNvSpPr>
              <a:spLocks noChangeArrowheads="1"/>
            </p:cNvSpPr>
            <p:nvPr/>
          </p:nvSpPr>
          <p:spPr bwMode="auto">
            <a:xfrm rot="-16170249">
              <a:off x="4653" y="2691"/>
              <a:ext cx="160" cy="250"/>
            </a:xfrm>
            <a:prstGeom prst="rect">
              <a:avLst/>
            </a:prstGeom>
            <a:noFill/>
            <a:ln w="38100">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sym typeface="Symbol" pitchFamily="18" charset="2"/>
                </a:rPr>
                <a:t></a:t>
              </a:r>
            </a:p>
          </p:txBody>
        </p:sp>
        <p:sp>
          <p:nvSpPr>
            <p:cNvPr id="15" name="Rectangle 144">
              <a:extLst>
                <a:ext uri="{FF2B5EF4-FFF2-40B4-BE49-F238E27FC236}">
                  <a16:creationId xmlns:a16="http://schemas.microsoft.com/office/drawing/2014/main" id="{A7589CB2-1EE8-1940-A3F7-9F99FDA27AB8}"/>
                </a:ext>
              </a:extLst>
            </p:cNvPr>
            <p:cNvSpPr>
              <a:spLocks noChangeArrowheads="1"/>
            </p:cNvSpPr>
            <p:nvPr/>
          </p:nvSpPr>
          <p:spPr bwMode="auto">
            <a:xfrm rot="-16170249">
              <a:off x="4643" y="2915"/>
              <a:ext cx="160" cy="250"/>
            </a:xfrm>
            <a:prstGeom prst="rect">
              <a:avLst/>
            </a:prstGeom>
            <a:noFill/>
            <a:ln w="38100">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sym typeface="Symbol" pitchFamily="18" charset="2"/>
                </a:rPr>
                <a:t></a:t>
              </a:r>
            </a:p>
          </p:txBody>
        </p:sp>
        <p:sp>
          <p:nvSpPr>
            <p:cNvPr id="16" name="Rectangle 145">
              <a:extLst>
                <a:ext uri="{FF2B5EF4-FFF2-40B4-BE49-F238E27FC236}">
                  <a16:creationId xmlns:a16="http://schemas.microsoft.com/office/drawing/2014/main" id="{D905AEBE-C593-3A4E-8F49-F03EF78AC8CD}"/>
                </a:ext>
              </a:extLst>
            </p:cNvPr>
            <p:cNvSpPr>
              <a:spLocks noChangeArrowheads="1"/>
            </p:cNvSpPr>
            <p:nvPr/>
          </p:nvSpPr>
          <p:spPr bwMode="auto">
            <a:xfrm rot="-16170249">
              <a:off x="5411" y="3155"/>
              <a:ext cx="160" cy="250"/>
            </a:xfrm>
            <a:prstGeom prst="rect">
              <a:avLst/>
            </a:prstGeom>
            <a:noFill/>
            <a:ln w="38100">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sym typeface="Symbol" pitchFamily="18" charset="2"/>
                </a:rPr>
                <a:t></a:t>
              </a:r>
            </a:p>
          </p:txBody>
        </p:sp>
        <p:sp>
          <p:nvSpPr>
            <p:cNvPr id="17" name="Rectangle 146">
              <a:extLst>
                <a:ext uri="{FF2B5EF4-FFF2-40B4-BE49-F238E27FC236}">
                  <a16:creationId xmlns:a16="http://schemas.microsoft.com/office/drawing/2014/main" id="{25D32BFB-9B76-094C-B3C6-B680F94289E4}"/>
                </a:ext>
              </a:extLst>
            </p:cNvPr>
            <p:cNvSpPr>
              <a:spLocks noChangeArrowheads="1"/>
            </p:cNvSpPr>
            <p:nvPr/>
          </p:nvSpPr>
          <p:spPr bwMode="auto">
            <a:xfrm rot="-16170249">
              <a:off x="4643" y="3347"/>
              <a:ext cx="160" cy="250"/>
            </a:xfrm>
            <a:prstGeom prst="rect">
              <a:avLst/>
            </a:prstGeom>
            <a:noFill/>
            <a:ln w="38100">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sym typeface="Symbol" pitchFamily="18" charset="2"/>
                </a:rPr>
                <a:t></a:t>
              </a:r>
            </a:p>
          </p:txBody>
        </p:sp>
        <p:sp>
          <p:nvSpPr>
            <p:cNvPr id="18" name="Rectangle 147">
              <a:extLst>
                <a:ext uri="{FF2B5EF4-FFF2-40B4-BE49-F238E27FC236}">
                  <a16:creationId xmlns:a16="http://schemas.microsoft.com/office/drawing/2014/main" id="{0B3038F2-4F39-F24F-AC28-F9FEC0143B61}"/>
                </a:ext>
              </a:extLst>
            </p:cNvPr>
            <p:cNvSpPr>
              <a:spLocks noChangeArrowheads="1"/>
            </p:cNvSpPr>
            <p:nvPr/>
          </p:nvSpPr>
          <p:spPr bwMode="auto">
            <a:xfrm rot="-16170249">
              <a:off x="4643" y="3779"/>
              <a:ext cx="160" cy="250"/>
            </a:xfrm>
            <a:prstGeom prst="rect">
              <a:avLst/>
            </a:prstGeom>
            <a:noFill/>
            <a:ln w="38100">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sym typeface="Symbol" pitchFamily="18" charset="2"/>
                </a:rPr>
                <a:t></a:t>
              </a:r>
            </a:p>
          </p:txBody>
        </p:sp>
        <p:sp>
          <p:nvSpPr>
            <p:cNvPr id="19" name="Rectangle 148">
              <a:extLst>
                <a:ext uri="{FF2B5EF4-FFF2-40B4-BE49-F238E27FC236}">
                  <a16:creationId xmlns:a16="http://schemas.microsoft.com/office/drawing/2014/main" id="{FB97F293-5E1E-3243-B695-4B52DE28CD04}"/>
                </a:ext>
              </a:extLst>
            </p:cNvPr>
            <p:cNvSpPr>
              <a:spLocks noChangeArrowheads="1"/>
            </p:cNvSpPr>
            <p:nvPr/>
          </p:nvSpPr>
          <p:spPr bwMode="auto">
            <a:xfrm rot="-16170249">
              <a:off x="3827" y="3587"/>
              <a:ext cx="160" cy="250"/>
            </a:xfrm>
            <a:prstGeom prst="rect">
              <a:avLst/>
            </a:prstGeom>
            <a:noFill/>
            <a:ln w="38100">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sym typeface="Symbol" pitchFamily="18" charset="2"/>
                </a:rPr>
                <a:t></a:t>
              </a:r>
            </a:p>
          </p:txBody>
        </p:sp>
      </p:grpSp>
      <p:sp>
        <p:nvSpPr>
          <p:cNvPr id="150" name="AutoShape 151">
            <a:extLst>
              <a:ext uri="{FF2B5EF4-FFF2-40B4-BE49-F238E27FC236}">
                <a16:creationId xmlns:a16="http://schemas.microsoft.com/office/drawing/2014/main" id="{E53DE84B-E582-024A-BF9A-94E02DE603E1}"/>
              </a:ext>
            </a:extLst>
          </p:cNvPr>
          <p:cNvSpPr>
            <a:spLocks noChangeArrowheads="1"/>
          </p:cNvSpPr>
          <p:nvPr/>
        </p:nvSpPr>
        <p:spPr bwMode="auto">
          <a:xfrm>
            <a:off x="505207" y="4469496"/>
            <a:ext cx="3733800" cy="914400"/>
          </a:xfrm>
          <a:prstGeom prst="wedgeRectCallout">
            <a:avLst>
              <a:gd name="adj1" fmla="val 68152"/>
              <a:gd name="adj2" fmla="val -142397"/>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有冲突的元素可以插在表尾</a:t>
            </a:r>
            <a:r>
              <a:rPr kumimoji="1" lang="en-US" altLang="zh-CN" sz="24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4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也可以插在表头。</a:t>
            </a:r>
          </a:p>
        </p:txBody>
      </p:sp>
      <p:sp>
        <p:nvSpPr>
          <p:cNvPr id="151" name="TextBox 149">
            <a:extLst>
              <a:ext uri="{FF2B5EF4-FFF2-40B4-BE49-F238E27FC236}">
                <a16:creationId xmlns:a16="http://schemas.microsoft.com/office/drawing/2014/main" id="{EC1ACA67-0AE9-B14A-8BD0-C5CDF4E6A9A2}"/>
              </a:ext>
            </a:extLst>
          </p:cNvPr>
          <p:cNvSpPr txBox="1">
            <a:spLocks noChangeArrowheads="1"/>
          </p:cNvSpPr>
          <p:nvPr/>
        </p:nvSpPr>
        <p:spPr bwMode="auto">
          <a:xfrm>
            <a:off x="4572000" y="6142469"/>
            <a:ext cx="525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ASL=(1*9 + 2*4)/13 = 17/13≈1.3</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endParaRPr>
          </a:p>
        </p:txBody>
      </p:sp>
    </p:spTree>
    <p:extLst>
      <p:ext uri="{BB962C8B-B14F-4D97-AF65-F5344CB8AC3E}">
        <p14:creationId xmlns:p14="http://schemas.microsoft.com/office/powerpoint/2010/main" val="424811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blinds(horizontal)">
                                      <p:cBhvr>
                                        <p:cTn id="7"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5B212E-3C1B-794A-9338-12BF190F14E3}"/>
              </a:ext>
            </a:extLst>
          </p:cNvPr>
          <p:cNvSpPr>
            <a:spLocks noGrp="1"/>
          </p:cNvSpPr>
          <p:nvPr>
            <p:ph type="title"/>
          </p:nvPr>
        </p:nvSpPr>
        <p:spPr/>
        <p:txBody>
          <a:bodyPr/>
          <a:lstStyle/>
          <a:p>
            <a:r>
              <a:rPr lang="en-US" altLang="zh-CN" b="1" dirty="0">
                <a:solidFill>
                  <a:srgbClr val="000000"/>
                </a:solidFill>
                <a:effectLst>
                  <a:outerShdw blurRad="38100" dist="38100" dir="2700000" algn="tl">
                    <a:srgbClr val="C0C0C0"/>
                  </a:outerShdw>
                </a:effectLst>
                <a:latin typeface="黑体" pitchFamily="2" charset="-122"/>
                <a:ea typeface="黑体" pitchFamily="2" charset="-122"/>
              </a:rPr>
              <a:t>2</a:t>
            </a:r>
            <a:r>
              <a:rPr lang="zh-CN" altLang="en-US" b="1" dirty="0">
                <a:solidFill>
                  <a:srgbClr val="000000"/>
                </a:solidFill>
                <a:effectLst>
                  <a:outerShdw blurRad="38100" dist="38100" dir="2700000" algn="tl">
                    <a:srgbClr val="C0C0C0"/>
                  </a:outerShdw>
                </a:effectLst>
                <a:latin typeface="黑体" pitchFamily="2" charset="-122"/>
                <a:ea typeface="黑体" pitchFamily="2" charset="-122"/>
              </a:rPr>
              <a:t>、</a:t>
            </a:r>
            <a:r>
              <a:rPr lang="zh-CN" altLang="en-US" b="1" u="sng" dirty="0">
                <a:solidFill>
                  <a:srgbClr val="FF0000"/>
                </a:solidFill>
                <a:effectLst>
                  <a:outerShdw blurRad="38100" dist="38100" dir="2700000" algn="tl">
                    <a:srgbClr val="C0C0C0"/>
                  </a:outerShdw>
                </a:effectLst>
                <a:latin typeface="黑体" pitchFamily="2" charset="-122"/>
                <a:ea typeface="黑体" pitchFamily="2" charset="-122"/>
              </a:rPr>
              <a:t>链地址法</a:t>
            </a:r>
            <a:r>
              <a:rPr lang="en-US" altLang="zh-CN" b="1" u="sng" dirty="0">
                <a:solidFill>
                  <a:srgbClr val="FF0000"/>
                </a:solidFill>
                <a:effectLst>
                  <a:outerShdw blurRad="38100" dist="38100" dir="2700000" algn="tl">
                    <a:srgbClr val="C0C0C0"/>
                  </a:outerShdw>
                </a:effectLst>
                <a:latin typeface="黑体" pitchFamily="2" charset="-122"/>
                <a:ea typeface="黑体" pitchFamily="2" charset="-122"/>
              </a:rPr>
              <a:t>(</a:t>
            </a:r>
            <a:r>
              <a:rPr lang="zh-CN" altLang="en-US" b="1" u="sng" dirty="0">
                <a:solidFill>
                  <a:srgbClr val="FF0000"/>
                </a:solidFill>
                <a:effectLst>
                  <a:outerShdw blurRad="38100" dist="38100" dir="2700000" algn="tl">
                    <a:srgbClr val="C0C0C0"/>
                  </a:outerShdw>
                </a:effectLst>
                <a:latin typeface="黑体" pitchFamily="2" charset="-122"/>
                <a:ea typeface="黑体" pitchFamily="2" charset="-122"/>
              </a:rPr>
              <a:t>拉链法）</a:t>
            </a:r>
            <a:endParaRPr kumimoji="1" lang="zh-CN" altLang="en-US" dirty="0"/>
          </a:p>
        </p:txBody>
      </p:sp>
      <p:sp>
        <p:nvSpPr>
          <p:cNvPr id="4" name="Rectangle 3">
            <a:extLst>
              <a:ext uri="{FF2B5EF4-FFF2-40B4-BE49-F238E27FC236}">
                <a16:creationId xmlns:a16="http://schemas.microsoft.com/office/drawing/2014/main" id="{19A7990F-A68B-7B4A-B264-E8906913C123}"/>
              </a:ext>
            </a:extLst>
          </p:cNvPr>
          <p:cNvSpPr>
            <a:spLocks noChangeArrowheads="1"/>
          </p:cNvSpPr>
          <p:nvPr/>
        </p:nvSpPr>
        <p:spPr bwMode="auto">
          <a:xfrm>
            <a:off x="281178" y="1444752"/>
            <a:ext cx="8458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marL="1238250" indent="-12382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1238250" marR="0" lvl="0" indent="-123825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effectLst/>
                <a:uLnTx/>
                <a:uFillTx/>
                <a:latin typeface="微软雅黑 Light" panose="020B0502040204020203" pitchFamily="34" charset="-122"/>
                <a:ea typeface="微软雅黑 Light" panose="020B0502040204020203" pitchFamily="34" charset="-122"/>
                <a:cs typeface="+mn-cs"/>
              </a:rPr>
              <a:t>基本思想</a:t>
            </a:r>
            <a:r>
              <a:rPr kumimoji="1" lang="zh-CN" altLang="en-US" sz="24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将具有相同哈希地址的记录链成一个单链表，</a:t>
            </a:r>
            <a:r>
              <a:rPr kumimoji="1" lang="en-US" altLang="zh-CN" sz="2400" b="1" i="0" u="none" strike="noStrike" kern="1200" cap="none" spc="0" normalizeH="0" baseline="0" noProof="0" dirty="0">
                <a:ln>
                  <a:noFill/>
                </a:ln>
                <a:solidFill>
                  <a:srgbClr val="9900FF"/>
                </a:solidFill>
                <a:effectLst/>
                <a:uLnTx/>
                <a:uFillTx/>
                <a:latin typeface="Times New Roman" panose="02020603050405020304" pitchFamily="18" charset="0"/>
                <a:ea typeface="微软雅黑 Light" panose="020B0502040204020203" pitchFamily="34" charset="-122"/>
                <a:cs typeface="+mn-cs"/>
              </a:rPr>
              <a:t>m</a:t>
            </a:r>
            <a:r>
              <a:rPr kumimoji="1" lang="zh-CN" altLang="en-US" sz="2400" b="1" i="0" u="none" strike="noStrike" kern="1200" cap="none" spc="0" normalizeH="0" baseline="0" noProof="0" dirty="0">
                <a:ln>
                  <a:noFill/>
                </a:ln>
                <a:solidFill>
                  <a:srgbClr val="9900FF"/>
                </a:solidFill>
                <a:effectLst/>
                <a:uLnTx/>
                <a:uFillTx/>
                <a:latin typeface="微软雅黑 Light" panose="020B0502040204020203" pitchFamily="34" charset="-122"/>
                <a:ea typeface="微软雅黑 Light" panose="020B0502040204020203" pitchFamily="34" charset="-122"/>
                <a:cs typeface="+mn-cs"/>
              </a:rPr>
              <a:t>个哈希地址就设</a:t>
            </a:r>
            <a:r>
              <a:rPr kumimoji="1" lang="en-US" altLang="zh-CN" sz="2400" b="1" i="0" u="none" strike="noStrike" kern="1200" cap="none" spc="0" normalizeH="0" baseline="0" noProof="0" dirty="0">
                <a:ln>
                  <a:noFill/>
                </a:ln>
                <a:solidFill>
                  <a:srgbClr val="9900FF"/>
                </a:solidFill>
                <a:effectLst/>
                <a:uLnTx/>
                <a:uFillTx/>
                <a:latin typeface="Times New Roman" panose="02020603050405020304" pitchFamily="18" charset="0"/>
                <a:ea typeface="微软雅黑 Light" panose="020B0502040204020203" pitchFamily="34" charset="-122"/>
                <a:cs typeface="+mn-cs"/>
              </a:rPr>
              <a:t>m</a:t>
            </a:r>
            <a:r>
              <a:rPr kumimoji="1" lang="zh-CN" altLang="en-US" sz="2400" b="1" i="0" u="none" strike="noStrike" kern="1200" cap="none" spc="0" normalizeH="0" baseline="0" noProof="0" dirty="0">
                <a:ln>
                  <a:noFill/>
                </a:ln>
                <a:solidFill>
                  <a:srgbClr val="9900FF"/>
                </a:solidFill>
                <a:effectLst/>
                <a:uLnTx/>
                <a:uFillTx/>
                <a:latin typeface="微软雅黑 Light" panose="020B0502040204020203" pitchFamily="34" charset="-122"/>
                <a:ea typeface="微软雅黑 Light" panose="020B0502040204020203" pitchFamily="34" charset="-122"/>
                <a:cs typeface="+mn-cs"/>
              </a:rPr>
              <a:t>个单链表</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，然后用一个数组将</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m</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个单链表的表头指针存储起来，形成一个动态的结构。</a:t>
            </a:r>
          </a:p>
        </p:txBody>
      </p:sp>
      <p:sp>
        <p:nvSpPr>
          <p:cNvPr id="5" name="Rectangle 2">
            <a:extLst>
              <a:ext uri="{FF2B5EF4-FFF2-40B4-BE49-F238E27FC236}">
                <a16:creationId xmlns:a16="http://schemas.microsoft.com/office/drawing/2014/main" id="{54688EA0-31E9-1E49-B6C3-06711EC60BAB}"/>
              </a:ext>
            </a:extLst>
          </p:cNvPr>
          <p:cNvSpPr>
            <a:spLocks noChangeArrowheads="1"/>
          </p:cNvSpPr>
          <p:nvPr/>
        </p:nvSpPr>
        <p:spPr bwMode="auto">
          <a:xfrm>
            <a:off x="390907" y="3429000"/>
            <a:ext cx="8348471"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严蔚敏习题集</a:t>
            </a:r>
            <a:r>
              <a:rPr kumimoji="1" lang="en-US" altLang="zh-CN"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9.45</a:t>
            </a:r>
            <a:r>
              <a:rPr kumimoji="1" lang="en-US" altLang="en-US"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③</a:t>
            </a:r>
            <a:r>
              <a:rPr kumimoji="1" lang="en-US" altLang="zh-CN"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1"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假设哈希表长为</a:t>
            </a:r>
            <a:r>
              <a:rPr kumimoji="1" lang="en-US" altLang="zh-CN" sz="2800" b="1"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m</a:t>
            </a:r>
            <a:r>
              <a:rPr kumimoji="1" lang="en-US" altLang="zh-CN"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1"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哈希函数为</a:t>
            </a:r>
            <a:r>
              <a:rPr kumimoji="1" lang="en-US" altLang="zh-CN"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H(</a:t>
            </a:r>
            <a:r>
              <a:rPr kumimoji="1" lang="en-US" altLang="zh-CN" sz="2800" b="1"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x</a:t>
            </a:r>
            <a:r>
              <a:rPr kumimoji="1" lang="en-US" altLang="zh-CN"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1"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用链地址法处理冲突。试编写输入一组关键字并建造哈希表的算法。</a:t>
            </a:r>
          </a:p>
        </p:txBody>
      </p:sp>
    </p:spTree>
    <p:extLst>
      <p:ext uri="{BB962C8B-B14F-4D97-AF65-F5344CB8AC3E}">
        <p14:creationId xmlns:p14="http://schemas.microsoft.com/office/powerpoint/2010/main" val="351549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9281E2-81C4-5D4D-9E51-E6514CACB8BD}"/>
              </a:ext>
            </a:extLst>
          </p:cNvPr>
          <p:cNvSpPr>
            <a:spLocks noGrp="1"/>
          </p:cNvSpPr>
          <p:nvPr>
            <p:ph type="title"/>
          </p:nvPr>
        </p:nvSpPr>
        <p:spPr/>
        <p:txBody>
          <a:bodyPr/>
          <a:lstStyle/>
          <a:p>
            <a:r>
              <a:rPr lang="en-US" altLang="zh-CN" b="1" dirty="0">
                <a:solidFill>
                  <a:srgbClr val="000000"/>
                </a:solidFill>
                <a:effectLst>
                  <a:outerShdw blurRad="38100" dist="38100" dir="2700000" algn="tl">
                    <a:srgbClr val="C0C0C0"/>
                  </a:outerShdw>
                </a:effectLst>
                <a:latin typeface="黑体" pitchFamily="2" charset="-122"/>
                <a:ea typeface="黑体" pitchFamily="2" charset="-122"/>
              </a:rPr>
              <a:t>2</a:t>
            </a:r>
            <a:r>
              <a:rPr lang="zh-CN" altLang="en-US" b="1" dirty="0">
                <a:solidFill>
                  <a:srgbClr val="000000"/>
                </a:solidFill>
                <a:effectLst>
                  <a:outerShdw blurRad="38100" dist="38100" dir="2700000" algn="tl">
                    <a:srgbClr val="C0C0C0"/>
                  </a:outerShdw>
                </a:effectLst>
                <a:latin typeface="黑体" pitchFamily="2" charset="-122"/>
                <a:ea typeface="黑体" pitchFamily="2" charset="-122"/>
              </a:rPr>
              <a:t>、</a:t>
            </a:r>
            <a:r>
              <a:rPr lang="zh-CN" altLang="en-US" b="1" u="sng" dirty="0">
                <a:solidFill>
                  <a:srgbClr val="FF0000"/>
                </a:solidFill>
                <a:effectLst>
                  <a:outerShdw blurRad="38100" dist="38100" dir="2700000" algn="tl">
                    <a:srgbClr val="C0C0C0"/>
                  </a:outerShdw>
                </a:effectLst>
                <a:latin typeface="黑体" pitchFamily="2" charset="-122"/>
                <a:ea typeface="黑体" pitchFamily="2" charset="-122"/>
              </a:rPr>
              <a:t>链地址法</a:t>
            </a:r>
            <a:r>
              <a:rPr lang="en-US" altLang="zh-CN" b="1" u="sng" dirty="0">
                <a:solidFill>
                  <a:srgbClr val="FF0000"/>
                </a:solidFill>
                <a:effectLst>
                  <a:outerShdw blurRad="38100" dist="38100" dir="2700000" algn="tl">
                    <a:srgbClr val="C0C0C0"/>
                  </a:outerShdw>
                </a:effectLst>
                <a:latin typeface="黑体" pitchFamily="2" charset="-122"/>
                <a:ea typeface="黑体" pitchFamily="2" charset="-122"/>
              </a:rPr>
              <a:t>(</a:t>
            </a:r>
            <a:r>
              <a:rPr lang="zh-CN" altLang="en-US" b="1" u="sng" dirty="0">
                <a:solidFill>
                  <a:srgbClr val="FF0000"/>
                </a:solidFill>
                <a:effectLst>
                  <a:outerShdw blurRad="38100" dist="38100" dir="2700000" algn="tl">
                    <a:srgbClr val="C0C0C0"/>
                  </a:outerShdw>
                </a:effectLst>
                <a:latin typeface="黑体" pitchFamily="2" charset="-122"/>
                <a:ea typeface="黑体" pitchFamily="2" charset="-122"/>
              </a:rPr>
              <a:t>拉链法）</a:t>
            </a:r>
            <a:endParaRPr kumimoji="1" lang="zh-CN" altLang="en-US" dirty="0"/>
          </a:p>
        </p:txBody>
      </p:sp>
      <p:sp>
        <p:nvSpPr>
          <p:cNvPr id="4" name="Rectangle 3">
            <a:extLst>
              <a:ext uri="{FF2B5EF4-FFF2-40B4-BE49-F238E27FC236}">
                <a16:creationId xmlns:a16="http://schemas.microsoft.com/office/drawing/2014/main" id="{28773EB7-AA31-174A-AEC5-02A467824830}"/>
              </a:ext>
            </a:extLst>
          </p:cNvPr>
          <p:cNvSpPr>
            <a:spLocks noChangeArrowheads="1"/>
          </p:cNvSpPr>
          <p:nvPr/>
        </p:nvSpPr>
        <p:spPr bwMode="auto">
          <a:xfrm>
            <a:off x="265885" y="1831975"/>
            <a:ext cx="8964612"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20000"/>
              </a:lnSpc>
              <a:spcBef>
                <a:spcPct val="0"/>
              </a:spcBef>
              <a:spcAft>
                <a:spcPct val="0"/>
              </a:spcAft>
              <a:buClrTx/>
              <a:buSzTx/>
              <a:buFontTx/>
              <a:buNone/>
              <a:tabLst/>
              <a:defRPr/>
            </a:pP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Typedef</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LNode</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[MAXSIZE] </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CHashTable</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a:t>
            </a:r>
            <a:r>
              <a:rPr kumimoji="1" lang="en-US" altLang="zh-CN" sz="2400" b="1" i="0" u="none" strike="noStrike" kern="1200" cap="none" spc="0" normalizeH="0" baseline="0" noProof="0" dirty="0">
                <a:ln>
                  <a:noFill/>
                </a:ln>
                <a:solidFill>
                  <a:srgbClr val="009900"/>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400" b="1" i="0" u="none" strike="noStrike" kern="1200" cap="none" spc="0" normalizeH="0" baseline="0" noProof="0" dirty="0">
                <a:ln>
                  <a:noFill/>
                </a:ln>
                <a:solidFill>
                  <a:srgbClr val="009900"/>
                </a:solidFill>
                <a:effectLst/>
                <a:uLnTx/>
                <a:uFillTx/>
                <a:latin typeface="微软雅黑 Light" panose="020B0502040204020203" pitchFamily="34" charset="-122"/>
                <a:ea typeface="微软雅黑 Light" panose="020B0502040204020203" pitchFamily="34" charset="-122"/>
                <a:cs typeface="+mn-cs"/>
              </a:rPr>
              <a:t>链地址</a:t>
            </a:r>
            <a:r>
              <a:rPr kumimoji="1" lang="en-US" altLang="zh-CN" sz="2400" b="1" i="0" u="none" strike="noStrike" kern="1200" cap="none" spc="0" normalizeH="0" baseline="0" noProof="0" dirty="0">
                <a:ln>
                  <a:noFill/>
                </a:ln>
                <a:solidFill>
                  <a:srgbClr val="009900"/>
                </a:solidFill>
                <a:effectLst/>
                <a:uLnTx/>
                <a:uFillTx/>
                <a:latin typeface="微软雅黑 Light" panose="020B0502040204020203" pitchFamily="34" charset="-122"/>
                <a:ea typeface="微软雅黑 Light" panose="020B0502040204020203" pitchFamily="34" charset="-122"/>
                <a:cs typeface="+mn-cs"/>
              </a:rPr>
              <a:t>Hash</a:t>
            </a:r>
            <a:r>
              <a:rPr kumimoji="1" lang="zh-CN" altLang="en-US" sz="2400" b="1" i="0" u="none" strike="noStrike" kern="1200" cap="none" spc="0" normalizeH="0" baseline="0" noProof="0" dirty="0">
                <a:ln>
                  <a:noFill/>
                </a:ln>
                <a:solidFill>
                  <a:srgbClr val="009900"/>
                </a:solidFill>
                <a:effectLst/>
                <a:uLnTx/>
                <a:uFillTx/>
                <a:latin typeface="微软雅黑 Light" panose="020B0502040204020203" pitchFamily="34" charset="-122"/>
                <a:ea typeface="微软雅黑 Light" panose="020B0502040204020203" pitchFamily="34" charset="-122"/>
                <a:cs typeface="+mn-cs"/>
              </a:rPr>
              <a:t>表类型</a:t>
            </a:r>
            <a:b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Status </a:t>
            </a:r>
            <a:r>
              <a:rPr kumimoji="1" lang="en-US" altLang="zh-CN" sz="2400" b="1" i="0" u="none" strike="noStrike" kern="1200" cap="none" spc="0" normalizeH="0" baseline="0" noProof="0" dirty="0" err="1">
                <a:ln>
                  <a:noFill/>
                </a:ln>
                <a:solidFill>
                  <a:srgbClr val="FF0000"/>
                </a:solidFill>
                <a:effectLst/>
                <a:uLnTx/>
                <a:uFillTx/>
                <a:latin typeface="Times New Roman" panose="02020603050405020304" pitchFamily="18" charset="0"/>
                <a:ea typeface="微软雅黑 Light" panose="020B0502040204020203" pitchFamily="34" charset="-122"/>
                <a:cs typeface="+mn-cs"/>
              </a:rPr>
              <a:t>Build_Hash</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CHashTable</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&amp;T, </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int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m)</a:t>
            </a:r>
          </a:p>
          <a:p>
            <a:pPr marL="342900" marR="0" lvl="0" indent="-342900" algn="l" defTabSz="914400" rtl="0" eaLnBrk="1" fontAlgn="base" latinLnBrk="0" hangingPunct="1">
              <a:lnSpc>
                <a:spcPct val="12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9900"/>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400" b="1" i="0" u="none" strike="noStrike" kern="1200" cap="none" spc="0" normalizeH="0" baseline="0" noProof="0" dirty="0">
                <a:ln>
                  <a:noFill/>
                </a:ln>
                <a:solidFill>
                  <a:srgbClr val="009900"/>
                </a:solidFill>
                <a:effectLst/>
                <a:uLnTx/>
                <a:uFillTx/>
                <a:latin typeface="微软雅黑 Light" panose="020B0502040204020203" pitchFamily="34" charset="-122"/>
                <a:ea typeface="微软雅黑 Light" panose="020B0502040204020203" pitchFamily="34" charset="-122"/>
                <a:cs typeface="+mn-cs"/>
              </a:rPr>
              <a:t>输入一组关键字</a:t>
            </a:r>
            <a:r>
              <a:rPr kumimoji="1" lang="en-US" altLang="zh-CN" sz="2400" b="1" i="0" u="none" strike="noStrike" kern="1200" cap="none" spc="0" normalizeH="0" baseline="0" noProof="0" dirty="0">
                <a:ln>
                  <a:noFill/>
                </a:ln>
                <a:solidFill>
                  <a:srgbClr val="009900"/>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400" b="1" i="0" u="none" strike="noStrike" kern="1200" cap="none" spc="0" normalizeH="0" baseline="0" noProof="0" dirty="0">
                <a:ln>
                  <a:noFill/>
                </a:ln>
                <a:solidFill>
                  <a:srgbClr val="009900"/>
                </a:solidFill>
                <a:effectLst/>
                <a:uLnTx/>
                <a:uFillTx/>
                <a:latin typeface="微软雅黑 Light" panose="020B0502040204020203" pitchFamily="34" charset="-122"/>
                <a:ea typeface="微软雅黑 Light" panose="020B0502040204020203" pitchFamily="34" charset="-122"/>
                <a:cs typeface="+mn-cs"/>
              </a:rPr>
              <a:t>建立</a:t>
            </a:r>
            <a:r>
              <a:rPr kumimoji="1" lang="en-US" altLang="zh-CN" sz="2400" b="1" i="0" u="none" strike="noStrike" kern="1200" cap="none" spc="0" normalizeH="0" baseline="0" noProof="0" dirty="0">
                <a:ln>
                  <a:noFill/>
                </a:ln>
                <a:solidFill>
                  <a:srgbClr val="009900"/>
                </a:solidFill>
                <a:effectLst/>
                <a:uLnTx/>
                <a:uFillTx/>
                <a:latin typeface="微软雅黑 Light" panose="020B0502040204020203" pitchFamily="34" charset="-122"/>
                <a:ea typeface="微软雅黑 Light" panose="020B0502040204020203" pitchFamily="34" charset="-122"/>
                <a:cs typeface="+mn-cs"/>
              </a:rPr>
              <a:t>Hash</a:t>
            </a:r>
            <a:r>
              <a:rPr kumimoji="1" lang="zh-CN" altLang="en-US" sz="2400" b="1" i="0" u="none" strike="noStrike" kern="1200" cap="none" spc="0" normalizeH="0" baseline="0" noProof="0" dirty="0">
                <a:ln>
                  <a:noFill/>
                </a:ln>
                <a:solidFill>
                  <a:srgbClr val="009900"/>
                </a:solidFill>
                <a:effectLst/>
                <a:uLnTx/>
                <a:uFillTx/>
                <a:latin typeface="微软雅黑 Light" panose="020B0502040204020203" pitchFamily="34" charset="-122"/>
                <a:ea typeface="微软雅黑 Light" panose="020B0502040204020203" pitchFamily="34" charset="-122"/>
                <a:cs typeface="+mn-cs"/>
              </a:rPr>
              <a:t>表，表长为</a:t>
            </a:r>
            <a:r>
              <a:rPr kumimoji="1" lang="en-US" altLang="zh-CN" sz="2400" b="1" i="0" u="none" strike="noStrike" kern="1200" cap="none" spc="0" normalizeH="0" baseline="0" noProof="0" dirty="0">
                <a:ln>
                  <a:noFill/>
                </a:ln>
                <a:solidFill>
                  <a:srgbClr val="009900"/>
                </a:solidFill>
                <a:effectLst/>
                <a:uLnTx/>
                <a:uFillTx/>
                <a:latin typeface="微软雅黑 Light" panose="020B0502040204020203" pitchFamily="34" charset="-122"/>
                <a:ea typeface="微软雅黑 Light" panose="020B0502040204020203" pitchFamily="34" charset="-122"/>
                <a:cs typeface="+mn-cs"/>
              </a:rPr>
              <a:t>m</a:t>
            </a:r>
            <a:r>
              <a:rPr kumimoji="1" lang="zh-CN" altLang="en-US" sz="2400" b="1" i="0" u="none" strike="noStrike" kern="1200" cap="none" spc="0" normalizeH="0" baseline="0" noProof="0" dirty="0">
                <a:ln>
                  <a:noFill/>
                </a:ln>
                <a:solidFill>
                  <a:srgbClr val="009900"/>
                </a:solidFill>
                <a:effectLst/>
                <a:uLnTx/>
                <a:uFillTx/>
                <a:latin typeface="微软雅黑 Light" panose="020B0502040204020203" pitchFamily="34" charset="-122"/>
                <a:ea typeface="微软雅黑 Light" panose="020B0502040204020203" pitchFamily="34" charset="-122"/>
                <a:cs typeface="+mn-cs"/>
              </a:rPr>
              <a:t>，用链地址法处理冲突</a:t>
            </a:r>
            <a:br>
              <a:rPr kumimoji="1" lang="zh-CN" altLang="en-US" sz="2400" b="1" i="0" u="none" strike="noStrike" kern="1200" cap="none" spc="0" normalizeH="0" baseline="0" noProof="0" dirty="0">
                <a:ln>
                  <a:noFill/>
                </a:ln>
                <a:solidFill>
                  <a:srgbClr val="009900"/>
                </a:solidFill>
                <a:effectLst/>
                <a:uLnTx/>
                <a:uFillTx/>
                <a:latin typeface="Times New Roman" panose="02020603050405020304" pitchFamily="18" charset="0"/>
                <a:ea typeface="微软雅黑 Light" panose="020B0502040204020203" pitchFamily="34" charset="-122"/>
                <a:cs typeface="+mn-cs"/>
              </a:rPr>
            </a:b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a:t>
            </a:r>
            <a:b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if(m&lt;1) return ERROR;</a:t>
            </a:r>
          </a:p>
          <a:p>
            <a:pPr marL="342900" marR="0" lvl="0" indent="-342900" algn="l" defTabSz="914400" rtl="0" eaLnBrk="1" fontAlgn="base" latinLnBrk="0" hangingPunct="1">
              <a:lnSpc>
                <a:spcPct val="12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T=</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malloc</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(m*</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sizeof</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LNode</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a:t>
            </a:r>
            <a:r>
              <a:rPr kumimoji="1" lang="en-US" altLang="zh-CN" sz="2400" b="1" i="0" u="none" strike="noStrike" kern="1200" cap="none" spc="0" normalizeH="0" baseline="0" noProof="0" dirty="0">
                <a:ln>
                  <a:noFill/>
                </a:ln>
                <a:solidFill>
                  <a:srgbClr val="009900"/>
                </a:solidFill>
                <a:effectLst/>
                <a:uLnTx/>
                <a:uFillTx/>
                <a:latin typeface="Times New Roman" panose="02020603050405020304" pitchFamily="18" charset="0"/>
                <a:ea typeface="微软雅黑 Light" panose="020B0502040204020203" pitchFamily="34" charset="-122"/>
                <a:cs typeface="+mn-cs"/>
              </a:rPr>
              <a:t>//</a:t>
            </a:r>
            <a:r>
              <a:rPr kumimoji="1" lang="zh-CN" altLang="en-US" sz="2400" b="1" i="0" u="none" strike="noStrike" kern="1200" cap="none" spc="0" normalizeH="0" baseline="0" noProof="0" dirty="0">
                <a:ln>
                  <a:noFill/>
                </a:ln>
                <a:solidFill>
                  <a:srgbClr val="009900"/>
                </a:solidFill>
                <a:effectLst/>
                <a:uLnTx/>
                <a:uFillTx/>
                <a:latin typeface="Times New Roman" panose="02020603050405020304" pitchFamily="18" charset="0"/>
                <a:ea typeface="微软雅黑 Light" panose="020B0502040204020203" pitchFamily="34" charset="-122"/>
                <a:cs typeface="+mn-cs"/>
              </a:rPr>
              <a:t>开空间</a:t>
            </a:r>
            <a:r>
              <a:rPr kumimoji="1" lang="zh-CN" altLang="en-US" sz="2400" b="1" i="0" u="none" strike="noStrike" kern="1200" cap="none" spc="0" normalizeH="0" baseline="0" noProof="0" dirty="0">
                <a:ln>
                  <a:noFill/>
                </a:ln>
                <a:solidFill>
                  <a:srgbClr val="009900"/>
                </a:solidFill>
                <a:effectLst/>
                <a:uLnTx/>
                <a:uFillTx/>
                <a:latin typeface="微软雅黑 Light" panose="020B0502040204020203" pitchFamily="34" charset="-122"/>
                <a:ea typeface="微软雅黑 Light" panose="020B0502040204020203" pitchFamily="34" charset="-122"/>
                <a:cs typeface="+mn-cs"/>
              </a:rPr>
              <a:t>建立表头指针向量</a:t>
            </a:r>
          </a:p>
          <a:p>
            <a:pPr marL="342900" marR="0" lvl="0" indent="-342900" algn="l" defTabSz="914400" rtl="0" eaLnBrk="1" fontAlgn="base" latinLnBrk="0" hangingPunct="1">
              <a:lnSpc>
                <a:spcPct val="12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for(</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i</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=0; </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i</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&lt;m; </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i</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T[</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i</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]=NULL;  </a:t>
            </a:r>
            <a:r>
              <a:rPr kumimoji="1" lang="en-US" altLang="zh-CN" sz="2400" b="1" i="0" u="none" strike="noStrike" kern="1200" cap="none" spc="0" normalizeH="0" baseline="0" noProof="0" dirty="0">
                <a:ln>
                  <a:noFill/>
                </a:ln>
                <a:solidFill>
                  <a:srgbClr val="009900"/>
                </a:solidFill>
                <a:effectLst/>
                <a:uLnTx/>
                <a:uFillTx/>
                <a:latin typeface="Times New Roman" panose="02020603050405020304" pitchFamily="18" charset="0"/>
                <a:ea typeface="微软雅黑 Light" panose="020B0502040204020203" pitchFamily="34" charset="-122"/>
                <a:cs typeface="+mn-cs"/>
              </a:rPr>
              <a:t>//</a:t>
            </a:r>
            <a:r>
              <a:rPr kumimoji="1" lang="zh-CN" altLang="en-US" sz="2400" b="1" i="0" u="none" strike="noStrike" kern="1200" cap="none" spc="0" normalizeH="0" baseline="0" noProof="0" dirty="0">
                <a:ln>
                  <a:noFill/>
                </a:ln>
                <a:solidFill>
                  <a:srgbClr val="009900"/>
                </a:solidFill>
                <a:effectLst/>
                <a:uLnTx/>
                <a:uFillTx/>
                <a:latin typeface="Times New Roman" panose="02020603050405020304" pitchFamily="18" charset="0"/>
                <a:ea typeface="微软雅黑 Light" panose="020B0502040204020203" pitchFamily="34" charset="-122"/>
                <a:cs typeface="+mn-cs"/>
              </a:rPr>
              <a:t>哈希表初始化</a:t>
            </a:r>
          </a:p>
        </p:txBody>
      </p:sp>
    </p:spTree>
    <p:extLst>
      <p:ext uri="{BB962C8B-B14F-4D97-AF65-F5344CB8AC3E}">
        <p14:creationId xmlns:p14="http://schemas.microsoft.com/office/powerpoint/2010/main" val="11107671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00B325-14AE-BE43-8E3B-CA702CD903EB}"/>
              </a:ext>
            </a:extLst>
          </p:cNvPr>
          <p:cNvSpPr>
            <a:spLocks noGrp="1"/>
          </p:cNvSpPr>
          <p:nvPr>
            <p:ph type="title"/>
          </p:nvPr>
        </p:nvSpPr>
        <p:spPr/>
        <p:txBody>
          <a:bodyPr/>
          <a:lstStyle/>
          <a:p>
            <a:r>
              <a:rPr lang="en-US" altLang="zh-CN" b="1" dirty="0">
                <a:solidFill>
                  <a:srgbClr val="000000"/>
                </a:solidFill>
                <a:effectLst>
                  <a:outerShdw blurRad="38100" dist="38100" dir="2700000" algn="tl">
                    <a:srgbClr val="C0C0C0"/>
                  </a:outerShdw>
                </a:effectLst>
                <a:latin typeface="黑体" pitchFamily="2" charset="-122"/>
                <a:ea typeface="黑体" pitchFamily="2" charset="-122"/>
              </a:rPr>
              <a:t>2</a:t>
            </a:r>
            <a:r>
              <a:rPr lang="zh-CN" altLang="en-US" b="1" dirty="0">
                <a:solidFill>
                  <a:srgbClr val="000000"/>
                </a:solidFill>
                <a:effectLst>
                  <a:outerShdw blurRad="38100" dist="38100" dir="2700000" algn="tl">
                    <a:srgbClr val="C0C0C0"/>
                  </a:outerShdw>
                </a:effectLst>
                <a:latin typeface="黑体" pitchFamily="2" charset="-122"/>
                <a:ea typeface="黑体" pitchFamily="2" charset="-122"/>
              </a:rPr>
              <a:t>、</a:t>
            </a:r>
            <a:r>
              <a:rPr lang="zh-CN" altLang="en-US" b="1" u="sng" dirty="0">
                <a:solidFill>
                  <a:srgbClr val="FF0000"/>
                </a:solidFill>
                <a:effectLst>
                  <a:outerShdw blurRad="38100" dist="38100" dir="2700000" algn="tl">
                    <a:srgbClr val="C0C0C0"/>
                  </a:outerShdw>
                </a:effectLst>
                <a:latin typeface="黑体" pitchFamily="2" charset="-122"/>
                <a:ea typeface="黑体" pitchFamily="2" charset="-122"/>
              </a:rPr>
              <a:t>链地址法</a:t>
            </a:r>
            <a:r>
              <a:rPr lang="en-US" altLang="zh-CN" b="1" u="sng" dirty="0">
                <a:solidFill>
                  <a:srgbClr val="FF0000"/>
                </a:solidFill>
                <a:effectLst>
                  <a:outerShdw blurRad="38100" dist="38100" dir="2700000" algn="tl">
                    <a:srgbClr val="C0C0C0"/>
                  </a:outerShdw>
                </a:effectLst>
                <a:latin typeface="黑体" pitchFamily="2" charset="-122"/>
                <a:ea typeface="黑体" pitchFamily="2" charset="-122"/>
              </a:rPr>
              <a:t>(</a:t>
            </a:r>
            <a:r>
              <a:rPr lang="zh-CN" altLang="en-US" b="1" u="sng" dirty="0">
                <a:solidFill>
                  <a:srgbClr val="FF0000"/>
                </a:solidFill>
                <a:effectLst>
                  <a:outerShdw blurRad="38100" dist="38100" dir="2700000" algn="tl">
                    <a:srgbClr val="C0C0C0"/>
                  </a:outerShdw>
                </a:effectLst>
                <a:latin typeface="黑体" pitchFamily="2" charset="-122"/>
                <a:ea typeface="黑体" pitchFamily="2" charset="-122"/>
              </a:rPr>
              <a:t>拉链法）</a:t>
            </a:r>
            <a:endParaRPr kumimoji="1" lang="zh-CN" altLang="en-US" dirty="0"/>
          </a:p>
        </p:txBody>
      </p:sp>
      <p:sp>
        <p:nvSpPr>
          <p:cNvPr id="6" name="Rectangle 2">
            <a:extLst>
              <a:ext uri="{FF2B5EF4-FFF2-40B4-BE49-F238E27FC236}">
                <a16:creationId xmlns:a16="http://schemas.microsoft.com/office/drawing/2014/main" id="{D5556EC2-02B1-5544-988A-30E09513CD1B}"/>
              </a:ext>
            </a:extLst>
          </p:cNvPr>
          <p:cNvSpPr>
            <a:spLocks noChangeArrowheads="1"/>
          </p:cNvSpPr>
          <p:nvPr/>
        </p:nvSpPr>
        <p:spPr bwMode="auto">
          <a:xfrm>
            <a:off x="215106" y="1272802"/>
            <a:ext cx="8713788"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while( </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key</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Inputkey</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!=NULL )                                                              	</a:t>
            </a:r>
            <a:r>
              <a:rPr kumimoji="1" lang="en-US" altLang="zh-CN" sz="2400" b="1" i="0" u="none" strike="noStrike" kern="1200" cap="none" spc="0" normalizeH="0" baseline="0" noProof="0" dirty="0">
                <a:ln>
                  <a:noFill/>
                </a:ln>
                <a:solidFill>
                  <a:srgbClr val="009900"/>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400" b="1" i="0" u="none" strike="noStrike" kern="1200" cap="none" spc="0" normalizeH="0" baseline="0" noProof="0" dirty="0">
                <a:ln>
                  <a:noFill/>
                </a:ln>
                <a:solidFill>
                  <a:srgbClr val="009900"/>
                </a:solidFill>
                <a:effectLst/>
                <a:uLnTx/>
                <a:uFillTx/>
                <a:latin typeface="微软雅黑 Light" panose="020B0502040204020203" pitchFamily="34" charset="-122"/>
                <a:ea typeface="微软雅黑 Light" panose="020B0502040204020203" pitchFamily="34" charset="-122"/>
                <a:cs typeface="+mn-cs"/>
              </a:rPr>
              <a:t>假定</a:t>
            </a:r>
            <a:r>
              <a:rPr kumimoji="1" lang="en-US" altLang="zh-CN" sz="2400" b="1" i="0" u="none" strike="noStrike" kern="1200" cap="none" spc="0" normalizeH="0" baseline="0" noProof="0" dirty="0" err="1">
                <a:ln>
                  <a:noFill/>
                </a:ln>
                <a:solidFill>
                  <a:srgbClr val="009900"/>
                </a:solidFill>
                <a:effectLst/>
                <a:uLnTx/>
                <a:uFillTx/>
                <a:latin typeface="微软雅黑 Light" panose="020B0502040204020203" pitchFamily="34" charset="-122"/>
                <a:ea typeface="微软雅黑 Light" panose="020B0502040204020203" pitchFamily="34" charset="-122"/>
                <a:cs typeface="+mn-cs"/>
              </a:rPr>
              <a:t>Inputkey</a:t>
            </a:r>
            <a:r>
              <a:rPr kumimoji="1" lang="zh-CN" altLang="en-US" sz="2400" b="1" i="0" u="none" strike="noStrike" kern="1200" cap="none" spc="0" normalizeH="0" baseline="0" noProof="0" dirty="0">
                <a:ln>
                  <a:noFill/>
                </a:ln>
                <a:solidFill>
                  <a:srgbClr val="009900"/>
                </a:solidFill>
                <a:effectLst/>
                <a:uLnTx/>
                <a:uFillTx/>
                <a:latin typeface="微软雅黑 Light" panose="020B0502040204020203" pitchFamily="34" charset="-122"/>
                <a:ea typeface="微软雅黑 Light" panose="020B0502040204020203" pitchFamily="34" charset="-122"/>
                <a:cs typeface="+mn-cs"/>
              </a:rPr>
              <a:t>函数用于从键盘输入关键字</a:t>
            </a:r>
            <a:br>
              <a:rPr kumimoji="1" lang="zh-CN" altLang="en-US" sz="2400" b="1" i="0" u="none" strike="noStrike" kern="1200" cap="none" spc="0" normalizeH="0" baseline="0" noProof="0" dirty="0">
                <a:ln>
                  <a:noFill/>
                </a:ln>
                <a:solidFill>
                  <a:srgbClr val="009900"/>
                </a:solidFill>
                <a:effectLst/>
                <a:uLnTx/>
                <a:uFillTx/>
                <a:latin typeface="微软雅黑 Light" panose="020B0502040204020203" pitchFamily="34" charset="-122"/>
                <a:ea typeface="微软雅黑 Light" panose="020B0502040204020203" pitchFamily="34" charset="-122"/>
                <a:cs typeface="+mn-cs"/>
              </a:rPr>
            </a:b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q=(</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LNode</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*)malloc(</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sizeof</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LNode</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a:t>
            </a:r>
            <a:b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a:t>
            </a:r>
            <a:r>
              <a:rPr lang="zh-CN" altLang="en-US" sz="2400" b="1" dirty="0">
                <a:solidFill>
                  <a:srgbClr val="000000"/>
                </a:solidFill>
                <a:ea typeface="微软雅黑 Light" panose="020B0502040204020203" pitchFamily="34" charset="-122"/>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q-&gt;data=</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key</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q-&gt;next=NULL;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a:t>
            </a:r>
            <a:r>
              <a:rPr kumimoji="1" lang="en-US" altLang="zh-CN" sz="2400" b="1" i="0" u="none" strike="noStrike" kern="1200" cap="none" spc="0" normalizeH="0" baseline="0" noProof="0" dirty="0">
                <a:ln>
                  <a:noFill/>
                </a:ln>
                <a:solidFill>
                  <a:srgbClr val="9900FF"/>
                </a:solidFill>
                <a:effectLst/>
                <a:uLnTx/>
                <a:uFillTx/>
                <a:latin typeface="Times New Roman" panose="02020603050405020304" pitchFamily="18" charset="0"/>
                <a:ea typeface="微软雅黑 Light" panose="020B0502040204020203" pitchFamily="34" charset="-122"/>
                <a:cs typeface="+mn-cs"/>
              </a:rPr>
              <a:t>n</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=H(</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key</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if</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!T[</a:t>
            </a:r>
            <a:r>
              <a:rPr kumimoji="1" lang="en-US" altLang="zh-CN" sz="2400" b="1" i="0" u="none" strike="noStrike" kern="1200" cap="none" spc="0" normalizeH="0" baseline="0" noProof="0" dirty="0">
                <a:ln>
                  <a:noFill/>
                </a:ln>
                <a:solidFill>
                  <a:srgbClr val="9900FF"/>
                </a:solidFill>
                <a:effectLst/>
                <a:uLnTx/>
                <a:uFillTx/>
                <a:latin typeface="Times New Roman" panose="02020603050405020304" pitchFamily="18" charset="0"/>
                <a:ea typeface="微软雅黑 Light" panose="020B0502040204020203" pitchFamily="34" charset="-122"/>
                <a:cs typeface="+mn-cs"/>
              </a:rPr>
              <a:t>n</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T[</a:t>
            </a:r>
            <a:r>
              <a:rPr kumimoji="1" lang="en-US" altLang="zh-CN" sz="2400" b="1" i="0" u="none" strike="noStrike" kern="1200" cap="none" spc="0" normalizeH="0" baseline="0" noProof="0" dirty="0">
                <a:ln>
                  <a:noFill/>
                </a:ln>
                <a:solidFill>
                  <a:srgbClr val="9900FF"/>
                </a:solidFill>
                <a:effectLst/>
                <a:uLnTx/>
                <a:uFillTx/>
                <a:latin typeface="Times New Roman" panose="02020603050405020304" pitchFamily="18" charset="0"/>
                <a:ea typeface="微软雅黑 Light" panose="020B0502040204020203" pitchFamily="34" charset="-122"/>
                <a:cs typeface="+mn-cs"/>
              </a:rPr>
              <a:t>n</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]=q; </a:t>
            </a:r>
            <a:r>
              <a:rPr kumimoji="1" lang="en-US" altLang="zh-CN" sz="2400" b="1" i="0" u="none" strike="noStrike" kern="1200" cap="none" spc="0" normalizeH="0" baseline="0" noProof="0" dirty="0">
                <a:ln>
                  <a:noFill/>
                </a:ln>
                <a:solidFill>
                  <a:srgbClr val="009900"/>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400" b="1" i="0" u="none" strike="noStrike" kern="1200" cap="none" spc="0" normalizeH="0" baseline="0" noProof="0" dirty="0">
                <a:ln>
                  <a:noFill/>
                </a:ln>
                <a:solidFill>
                  <a:srgbClr val="009900"/>
                </a:solidFill>
                <a:effectLst/>
                <a:uLnTx/>
                <a:uFillTx/>
                <a:latin typeface="微软雅黑 Light" panose="020B0502040204020203" pitchFamily="34" charset="-122"/>
                <a:ea typeface="微软雅黑 Light" panose="020B0502040204020203" pitchFamily="34" charset="-122"/>
                <a:cs typeface="+mn-cs"/>
              </a:rPr>
              <a:t>若无冲突，则作为链表的第一个结点</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else{</a:t>
            </a:r>
            <a:b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for( p=T[</a:t>
            </a:r>
            <a:r>
              <a:rPr kumimoji="1" lang="en-US" altLang="zh-CN" sz="2400" b="1" i="0" u="none" strike="noStrike" kern="1200" cap="none" spc="0" normalizeH="0" baseline="0" noProof="0" dirty="0">
                <a:ln>
                  <a:noFill/>
                </a:ln>
                <a:solidFill>
                  <a:srgbClr val="9900FF"/>
                </a:solidFill>
                <a:effectLst/>
                <a:uLnTx/>
                <a:uFillTx/>
                <a:latin typeface="Times New Roman" panose="02020603050405020304" pitchFamily="18" charset="0"/>
                <a:ea typeface="微软雅黑 Light" panose="020B0502040204020203" pitchFamily="34" charset="-122"/>
                <a:cs typeface="+mn-cs"/>
              </a:rPr>
              <a:t>n</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p-&gt;next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p=p-&gt;next);</a:t>
            </a:r>
            <a:b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p-&gt;next=q;  </a:t>
            </a:r>
            <a:r>
              <a:rPr kumimoji="1" lang="en-US" altLang="zh-CN" sz="2400" b="1" i="0" u="none" strike="noStrike" kern="1200" cap="none" spc="0" normalizeH="0" baseline="0" noProof="0" dirty="0">
                <a:ln>
                  <a:noFill/>
                </a:ln>
                <a:solidFill>
                  <a:srgbClr val="009900"/>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400" b="1" i="0" u="none" strike="noStrike" kern="1200" cap="none" spc="0" normalizeH="0" baseline="0" noProof="0" dirty="0">
                <a:ln>
                  <a:noFill/>
                </a:ln>
                <a:solidFill>
                  <a:srgbClr val="009900"/>
                </a:solidFill>
                <a:effectLst/>
                <a:uLnTx/>
                <a:uFillTx/>
                <a:latin typeface="微软雅黑 Light" panose="020B0502040204020203" pitchFamily="34" charset="-122"/>
                <a:ea typeface="微软雅黑 Light" panose="020B0502040204020203" pitchFamily="34" charset="-122"/>
                <a:cs typeface="+mn-cs"/>
              </a:rPr>
              <a:t>有冲突则插入链表</a:t>
            </a:r>
            <a:r>
              <a:rPr kumimoji="1" lang="zh-CN" altLang="en-US" sz="24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尾部</a:t>
            </a:r>
            <a:b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b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a:t>
            </a:r>
            <a:r>
              <a:rPr lang="zh-CN" altLang="en-US" sz="2400" b="1" dirty="0">
                <a:solidFill>
                  <a:srgbClr val="000000"/>
                </a:solidFill>
                <a:ea typeface="微软雅黑 Light" panose="020B0502040204020203" pitchFamily="34" charset="-122"/>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9900"/>
                </a:solidFill>
                <a:effectLst/>
                <a:uLnTx/>
                <a:uFillTx/>
                <a:latin typeface="微软雅黑 Light" panose="020B0502040204020203" pitchFamily="34" charset="-122"/>
                <a:ea typeface="微软雅黑 Light" panose="020B0502040204020203" pitchFamily="34" charset="-122"/>
                <a:cs typeface="+mn-cs"/>
              </a:rPr>
              <a:t>//while</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return OK;</a:t>
            </a:r>
            <a:b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br>
            <a:r>
              <a:rPr kumimoji="1" lang="en-US" altLang="zh-CN" sz="2400" b="1" i="0" u="none" strike="noStrike" kern="1200" cap="none" spc="0" normalizeH="0" baseline="0" noProof="0" dirty="0">
                <a:ln>
                  <a:noFill/>
                </a:ln>
                <a:solidFill>
                  <a:srgbClr val="FF0000"/>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9900"/>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400" b="1" i="0" u="none" strike="noStrike" kern="1200" cap="none" spc="0" normalizeH="0" baseline="0" noProof="0" dirty="0" err="1">
                <a:ln>
                  <a:noFill/>
                </a:ln>
                <a:solidFill>
                  <a:srgbClr val="009900"/>
                </a:solidFill>
                <a:effectLst/>
                <a:uLnTx/>
                <a:uFillTx/>
                <a:latin typeface="微软雅黑 Light" panose="020B0502040204020203" pitchFamily="34" charset="-122"/>
                <a:ea typeface="微软雅黑 Light" panose="020B0502040204020203" pitchFamily="34" charset="-122"/>
                <a:cs typeface="+mn-cs"/>
              </a:rPr>
              <a:t>Build_Hash</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endParaRPr>
          </a:p>
        </p:txBody>
      </p:sp>
    </p:spTree>
    <p:extLst>
      <p:ext uri="{BB962C8B-B14F-4D97-AF65-F5344CB8AC3E}">
        <p14:creationId xmlns:p14="http://schemas.microsoft.com/office/powerpoint/2010/main" val="37060410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7DBF3-9058-5341-AF6D-191A32053E4E}"/>
              </a:ext>
            </a:extLst>
          </p:cNvPr>
          <p:cNvSpPr>
            <a:spLocks noGrp="1"/>
          </p:cNvSpPr>
          <p:nvPr>
            <p:ph type="title"/>
          </p:nvPr>
        </p:nvSpPr>
        <p:spPr/>
        <p:txBody>
          <a:bodyPr>
            <a:normAutofit fontScale="90000"/>
          </a:bodyPr>
          <a:lstStyle/>
          <a:p>
            <a:r>
              <a:rPr lang="en-US" altLang="zh-CN" b="1" dirty="0">
                <a:solidFill>
                  <a:srgbClr val="000000"/>
                </a:solidFill>
                <a:effectLst>
                  <a:outerShdw blurRad="38100" dist="38100" dir="2700000" algn="tl">
                    <a:srgbClr val="C0C0C0"/>
                  </a:outerShdw>
                </a:effectLst>
                <a:latin typeface="黑体" pitchFamily="2" charset="-122"/>
                <a:ea typeface="黑体" pitchFamily="2" charset="-122"/>
              </a:rPr>
              <a:t>3</a:t>
            </a:r>
            <a:r>
              <a:rPr lang="zh-CN" altLang="en-US" b="1" dirty="0">
                <a:solidFill>
                  <a:srgbClr val="000000"/>
                </a:solidFill>
                <a:effectLst>
                  <a:outerShdw blurRad="38100" dist="38100" dir="2700000" algn="tl">
                    <a:srgbClr val="C0C0C0"/>
                  </a:outerShdw>
                </a:effectLst>
                <a:latin typeface="黑体" pitchFamily="2" charset="-122"/>
                <a:ea typeface="黑体" pitchFamily="2" charset="-122"/>
              </a:rPr>
              <a:t>、再哈希法（双哈希函数法）</a:t>
            </a:r>
            <a:endParaRPr kumimoji="1" lang="zh-CN" altLang="en-US" dirty="0"/>
          </a:p>
        </p:txBody>
      </p:sp>
      <p:sp>
        <p:nvSpPr>
          <p:cNvPr id="4" name="Text Box 4">
            <a:extLst>
              <a:ext uri="{FF2B5EF4-FFF2-40B4-BE49-F238E27FC236}">
                <a16:creationId xmlns:a16="http://schemas.microsoft.com/office/drawing/2014/main" id="{F005EF9D-BD2E-7045-8162-10C050CE6B4A}"/>
              </a:ext>
            </a:extLst>
          </p:cNvPr>
          <p:cNvSpPr txBox="1">
            <a:spLocks noChangeArrowheads="1"/>
          </p:cNvSpPr>
          <p:nvPr/>
        </p:nvSpPr>
        <p:spPr bwMode="auto">
          <a:xfrm>
            <a:off x="390907" y="1703173"/>
            <a:ext cx="7620000"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H</a:t>
            </a:r>
            <a:r>
              <a:rPr kumimoji="1" lang="en-US" altLang="zh-CN" sz="2400" b="1" i="0" u="none" strike="noStrike" kern="1200" cap="none" spc="0" normalizeH="0" baseline="-2500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i</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err="1">
                <a:ln>
                  <a:noFill/>
                </a:ln>
                <a:solidFill>
                  <a:srgbClr val="FF0000"/>
                </a:solidFill>
                <a:effectLst/>
                <a:uLnTx/>
                <a:uFillTx/>
                <a:latin typeface="Times New Roman" panose="02020603050405020304" pitchFamily="18" charset="0"/>
                <a:ea typeface="微软雅黑 Light" panose="020B0502040204020203" pitchFamily="34" charset="-122"/>
                <a:cs typeface="+mn-cs"/>
              </a:rPr>
              <a:t>RH</a:t>
            </a:r>
            <a:r>
              <a:rPr kumimoji="1" lang="en-US" altLang="zh-CN" sz="2400" b="1" i="0" u="none" strike="noStrike" kern="1200" cap="none" spc="0" normalizeH="0" baseline="-25000" noProof="0" dirty="0" err="1">
                <a:ln>
                  <a:noFill/>
                </a:ln>
                <a:solidFill>
                  <a:srgbClr val="FF0000"/>
                </a:solidFill>
                <a:effectLst/>
                <a:uLnTx/>
                <a:uFillTx/>
                <a:latin typeface="Times New Roman" panose="02020603050405020304" pitchFamily="18" charset="0"/>
                <a:ea typeface="微软雅黑 Light" panose="020B0502040204020203" pitchFamily="34" charset="-122"/>
                <a:cs typeface="+mn-cs"/>
              </a:rPr>
              <a:t>i</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(key)</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       </a:t>
            </a:r>
            <a:r>
              <a:rPr kumimoji="1" lang="en-US" altLang="zh-CN" sz="2400" b="1" i="0" u="none" strike="noStrike" kern="1200" cap="none" spc="0" normalizeH="0" baseline="0" noProof="0" dirty="0" err="1">
                <a:ln>
                  <a:noFill/>
                </a:ln>
                <a:solidFill>
                  <a:srgbClr val="0000FF"/>
                </a:solidFill>
                <a:effectLst/>
                <a:uLnTx/>
                <a:uFillTx/>
                <a:latin typeface="Times New Roman" panose="02020603050405020304" pitchFamily="18" charset="0"/>
                <a:ea typeface="微软雅黑 Light" panose="020B0502040204020203" pitchFamily="34" charset="-122"/>
                <a:cs typeface="+mn-cs"/>
              </a:rPr>
              <a:t>i</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=1, 2,  …</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k</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400" b="1" i="0" u="none" strike="noStrike" kern="1200" cap="none" spc="0" normalizeH="0" baseline="0" noProof="0" dirty="0" err="1">
                <a:ln>
                  <a:noFill/>
                </a:ln>
                <a:solidFill>
                  <a:srgbClr val="0000FF"/>
                </a:solidFill>
                <a:effectLst/>
                <a:uLnTx/>
                <a:uFillTx/>
                <a:latin typeface="Times New Roman" panose="02020603050405020304" pitchFamily="18" charset="0"/>
                <a:ea typeface="微软雅黑 Light" panose="020B0502040204020203" pitchFamily="34" charset="-122"/>
                <a:cs typeface="+mn-cs"/>
              </a:rPr>
              <a:t>RH</a:t>
            </a:r>
            <a:r>
              <a:rPr kumimoji="1" lang="en-US" altLang="zh-CN" sz="2400" b="1" i="0" u="none" strike="noStrike" kern="1200" cap="none" spc="0" normalizeH="0" baseline="-25000" noProof="0" dirty="0" err="1">
                <a:ln>
                  <a:noFill/>
                </a:ln>
                <a:solidFill>
                  <a:srgbClr val="0000FF"/>
                </a:solidFill>
                <a:effectLst/>
                <a:uLnTx/>
                <a:uFillTx/>
                <a:latin typeface="Times New Roman" panose="02020603050405020304" pitchFamily="18" charset="0"/>
                <a:ea typeface="微软雅黑 Light" panose="020B0502040204020203" pitchFamily="34" charset="-122"/>
                <a:cs typeface="+mn-cs"/>
              </a:rPr>
              <a:t>i</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均是不同的哈希函数，当产生冲突时就计算另一个哈希函数，直到冲突不再发生。</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zh-CN" altLang="en-US" sz="2400" b="1" i="0" u="none" strike="noStrike" kern="1200" cap="none" spc="0" normalizeH="0" baseline="0" noProof="0" dirty="0">
                <a:ln>
                  <a:noFill/>
                </a:ln>
                <a:effectLst/>
                <a:uLnTx/>
                <a:uFillTx/>
                <a:latin typeface="Times New Roman" panose="02020603050405020304" pitchFamily="18" charset="0"/>
                <a:ea typeface="微软雅黑 Light" panose="020B0502040204020203" pitchFamily="34" charset="-122"/>
                <a:cs typeface="+mn-cs"/>
              </a:rPr>
              <a:t>优点</a:t>
            </a:r>
            <a:r>
              <a:rPr kumimoji="1" lang="zh-CN" altLang="en-US" sz="2400" b="1" i="0" u="none" strike="noStrike" kern="1200" cap="none" spc="0" normalizeH="0" baseline="0" noProof="0" dirty="0">
                <a:ln>
                  <a:noFill/>
                </a:ln>
                <a:solidFill>
                  <a:srgbClr val="FF00FF"/>
                </a:solidFill>
                <a:effectLst/>
                <a:uLnTx/>
                <a:uFillTx/>
                <a:latin typeface="Times New Roman" panose="02020603050405020304" pitchFamily="18" charset="0"/>
                <a:ea typeface="微软雅黑 Light" panose="020B0502040204020203" pitchFamily="34" charset="-122"/>
                <a:cs typeface="+mn-cs"/>
              </a:rPr>
              <a:t>：</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不易产生聚集；</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zh-CN" altLang="en-US" sz="2400" b="1" i="0" u="none" strike="noStrike" kern="1200" cap="none" spc="0" normalizeH="0" baseline="0" noProof="0" dirty="0">
                <a:ln>
                  <a:noFill/>
                </a:ln>
                <a:effectLst/>
                <a:uLnTx/>
                <a:uFillTx/>
                <a:latin typeface="Times New Roman" panose="02020603050405020304" pitchFamily="18" charset="0"/>
                <a:ea typeface="微软雅黑 Light" panose="020B0502040204020203" pitchFamily="34" charset="-122"/>
                <a:cs typeface="+mn-cs"/>
              </a:rPr>
              <a:t>缺点</a:t>
            </a:r>
            <a:r>
              <a:rPr kumimoji="1" lang="zh-CN" altLang="en-US" sz="2400" b="1" i="0" u="none" strike="noStrike" kern="1200" cap="none" spc="0" normalizeH="0" baseline="0" noProof="0" dirty="0">
                <a:ln>
                  <a:noFill/>
                </a:ln>
                <a:solidFill>
                  <a:srgbClr val="FF00FF"/>
                </a:solidFill>
                <a:effectLst/>
                <a:uLnTx/>
                <a:uFillTx/>
                <a:latin typeface="Times New Roman" panose="02020603050405020304" pitchFamily="18" charset="0"/>
                <a:ea typeface="微软雅黑 Light" panose="020B0502040204020203" pitchFamily="34" charset="-122"/>
                <a:cs typeface="+mn-cs"/>
              </a:rPr>
              <a:t>：</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增加了计算时间。</a:t>
            </a:r>
          </a:p>
        </p:txBody>
      </p:sp>
    </p:spTree>
    <p:extLst>
      <p:ext uri="{BB962C8B-B14F-4D97-AF65-F5344CB8AC3E}">
        <p14:creationId xmlns:p14="http://schemas.microsoft.com/office/powerpoint/2010/main" val="1328899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907" y="448056"/>
            <a:ext cx="6699849" cy="640080"/>
          </a:xfrm>
        </p:spPr>
        <p:txBody>
          <a:bodyPr>
            <a:normAutofit/>
          </a:bodyPr>
          <a:lstStyle/>
          <a:p>
            <a:r>
              <a:rPr lang="zh-CN" altLang="en-US" b="1" dirty="0">
                <a:solidFill>
                  <a:srgbClr val="990033"/>
                </a:solidFill>
                <a:latin typeface="微软雅黑 Light" panose="020B0502040204020203" pitchFamily="34" charset="-122"/>
                <a:ea typeface="微软雅黑 Light" panose="020B0502040204020203" pitchFamily="34" charset="-122"/>
              </a:rPr>
              <a:t>顺序查找（</a:t>
            </a:r>
            <a:r>
              <a:rPr lang="en-US" altLang="zh-CN" b="1" dirty="0">
                <a:solidFill>
                  <a:srgbClr val="990033"/>
                </a:solidFill>
                <a:latin typeface="微软雅黑 Light" panose="020B0502040204020203" pitchFamily="34" charset="-122"/>
                <a:ea typeface="微软雅黑 Light" panose="020B0502040204020203" pitchFamily="34" charset="-122"/>
              </a:rPr>
              <a:t>Sequential Search</a:t>
            </a:r>
            <a:r>
              <a:rPr lang="zh-CN" altLang="en-US" b="1" dirty="0">
                <a:solidFill>
                  <a:srgbClr val="990033"/>
                </a:solidFill>
                <a:latin typeface="微软雅黑 Light" panose="020B0502040204020203" pitchFamily="34" charset="-122"/>
                <a:ea typeface="微软雅黑 Light" panose="020B0502040204020203" pitchFamily="34" charset="-122"/>
              </a:rPr>
              <a:t>）表</a:t>
            </a:r>
            <a:endParaRPr lang="zh-CN" altLang="en-US" dirty="0"/>
          </a:p>
        </p:txBody>
      </p:sp>
      <p:sp>
        <p:nvSpPr>
          <p:cNvPr id="4" name="Text Box 3"/>
          <p:cNvSpPr txBox="1">
            <a:spLocks noChangeArrowheads="1"/>
          </p:cNvSpPr>
          <p:nvPr/>
        </p:nvSpPr>
        <p:spPr bwMode="auto">
          <a:xfrm>
            <a:off x="889671" y="1410397"/>
            <a:ext cx="778050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dirty="0" err="1">
                <a:latin typeface="微软雅黑 Light" panose="020B0502040204020203" pitchFamily="34" charset="-122"/>
                <a:ea typeface="微软雅黑 Light" panose="020B0502040204020203" pitchFamily="34" charset="-122"/>
              </a:rPr>
              <a:t>int</a:t>
            </a:r>
            <a:r>
              <a:rPr lang="en-US" altLang="zh-CN" sz="2400" dirty="0">
                <a:latin typeface="微软雅黑 Light" panose="020B0502040204020203" pitchFamily="34" charset="-122"/>
                <a:ea typeface="微软雅黑 Light" panose="020B0502040204020203" pitchFamily="34" charset="-122"/>
              </a:rPr>
              <a:t> </a:t>
            </a:r>
            <a:r>
              <a:rPr lang="en-US" altLang="zh-CN" sz="2400" dirty="0" err="1">
                <a:latin typeface="微软雅黑 Light" panose="020B0502040204020203" pitchFamily="34" charset="-122"/>
                <a:ea typeface="微软雅黑 Light" panose="020B0502040204020203" pitchFamily="34" charset="-122"/>
              </a:rPr>
              <a:t>Search_Seq</a:t>
            </a:r>
            <a:r>
              <a:rPr lang="en-US" altLang="zh-CN" sz="2400" dirty="0">
                <a:latin typeface="微软雅黑 Light" panose="020B0502040204020203" pitchFamily="34" charset="-122"/>
                <a:ea typeface="微软雅黑 Light" panose="020B0502040204020203" pitchFamily="34" charset="-122"/>
              </a:rPr>
              <a:t>(</a:t>
            </a:r>
            <a:r>
              <a:rPr lang="en-US" altLang="zh-CN" sz="2400" dirty="0" err="1">
                <a:latin typeface="微软雅黑 Light" panose="020B0502040204020203" pitchFamily="34" charset="-122"/>
                <a:ea typeface="微软雅黑 Light" panose="020B0502040204020203" pitchFamily="34" charset="-122"/>
              </a:rPr>
              <a:t>SSTable</a:t>
            </a:r>
            <a:r>
              <a:rPr lang="en-US" altLang="zh-CN" sz="2400" dirty="0">
                <a:latin typeface="微软雅黑 Light" panose="020B0502040204020203" pitchFamily="34" charset="-122"/>
                <a:ea typeface="微软雅黑 Light" panose="020B0502040204020203" pitchFamily="34" charset="-122"/>
              </a:rPr>
              <a:t> ST, </a:t>
            </a:r>
            <a:r>
              <a:rPr lang="en-US" altLang="zh-CN" sz="2400" dirty="0" err="1">
                <a:latin typeface="微软雅黑 Light" panose="020B0502040204020203" pitchFamily="34" charset="-122"/>
                <a:ea typeface="微软雅黑 Light" panose="020B0502040204020203" pitchFamily="34" charset="-122"/>
              </a:rPr>
              <a:t>KeyType</a:t>
            </a:r>
            <a:r>
              <a:rPr lang="en-US" altLang="zh-CN" sz="2400" dirty="0">
                <a:latin typeface="微软雅黑 Light" panose="020B0502040204020203" pitchFamily="34" charset="-122"/>
                <a:ea typeface="微软雅黑 Light" panose="020B0502040204020203" pitchFamily="34" charset="-122"/>
              </a:rPr>
              <a:t> key) </a:t>
            </a:r>
          </a:p>
          <a:p>
            <a:pPr eaLnBrk="1" hangingPunct="1">
              <a:spcBef>
                <a:spcPct val="0"/>
              </a:spcBef>
              <a:buFontTx/>
              <a:buNone/>
            </a:pPr>
            <a:r>
              <a:rPr lang="en-US" altLang="zh-CN" sz="2400" b="1"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   </a:t>
            </a:r>
          </a:p>
          <a:p>
            <a:pPr eaLnBrk="1" hangingPunct="1">
              <a:spcBef>
                <a:spcPct val="0"/>
              </a:spcBef>
              <a:buFontTx/>
              <a:buNone/>
            </a:pPr>
            <a:r>
              <a:rPr lang="en-US" altLang="zh-CN" sz="2400" dirty="0">
                <a:latin typeface="微软雅黑 Light" panose="020B0502040204020203" pitchFamily="34" charset="-122"/>
                <a:ea typeface="微软雅黑 Light" panose="020B0502040204020203" pitchFamily="34" charset="-122"/>
              </a:rPr>
              <a:t>    // </a:t>
            </a:r>
            <a:r>
              <a:rPr lang="zh-CN" altLang="en-US" sz="2400" dirty="0">
                <a:latin typeface="微软雅黑 Light" panose="020B0502040204020203" pitchFamily="34" charset="-122"/>
                <a:ea typeface="微软雅黑 Light" panose="020B0502040204020203" pitchFamily="34" charset="-122"/>
              </a:rPr>
              <a:t>在顺序表</a:t>
            </a:r>
            <a:r>
              <a:rPr lang="en-US" altLang="zh-CN" sz="2400" dirty="0">
                <a:latin typeface="微软雅黑 Light" panose="020B0502040204020203" pitchFamily="34" charset="-122"/>
                <a:ea typeface="微软雅黑 Light" panose="020B0502040204020203" pitchFamily="34" charset="-122"/>
              </a:rPr>
              <a:t>ST</a:t>
            </a:r>
            <a:r>
              <a:rPr lang="zh-CN" altLang="en-US" sz="2400" dirty="0">
                <a:latin typeface="微软雅黑 Light" panose="020B0502040204020203" pitchFamily="34" charset="-122"/>
                <a:ea typeface="微软雅黑 Light" panose="020B0502040204020203" pitchFamily="34" charset="-122"/>
              </a:rPr>
              <a:t>中顺序查找其关键字等于</a:t>
            </a:r>
          </a:p>
          <a:p>
            <a:pPr eaLnBrk="1" hangingPunct="1">
              <a:spcBef>
                <a:spcPct val="0"/>
              </a:spcBef>
              <a:buFontTx/>
              <a:buNone/>
            </a:pPr>
            <a:r>
              <a:rPr lang="zh-CN" altLang="en-US" sz="2400" dirty="0">
                <a:latin typeface="微软雅黑 Light" panose="020B0502040204020203" pitchFamily="34" charset="-122"/>
                <a:ea typeface="微软雅黑 Light" panose="020B0502040204020203" pitchFamily="34" charset="-122"/>
              </a:rPr>
              <a:t>    </a:t>
            </a:r>
            <a:r>
              <a:rPr lang="en-US" altLang="zh-CN" sz="2400" dirty="0">
                <a:latin typeface="微软雅黑 Light" panose="020B0502040204020203" pitchFamily="34" charset="-122"/>
                <a:ea typeface="微软雅黑 Light" panose="020B0502040204020203" pitchFamily="34" charset="-122"/>
              </a:rPr>
              <a:t>//  key</a:t>
            </a:r>
            <a:r>
              <a:rPr lang="zh-CN" altLang="en-US" sz="2400" dirty="0">
                <a:latin typeface="微软雅黑 Light" panose="020B0502040204020203" pitchFamily="34" charset="-122"/>
                <a:ea typeface="微软雅黑 Light" panose="020B0502040204020203" pitchFamily="34" charset="-122"/>
              </a:rPr>
              <a:t>的数据元素。</a:t>
            </a:r>
            <a:r>
              <a:rPr lang="zh-CN" altLang="en-US" sz="2400" b="1" dirty="0">
                <a:latin typeface="微软雅黑 Light" panose="020B0502040204020203" pitchFamily="34" charset="-122"/>
                <a:ea typeface="微软雅黑 Light" panose="020B0502040204020203" pitchFamily="34" charset="-122"/>
              </a:rPr>
              <a:t>若找到，则函数值为</a:t>
            </a:r>
          </a:p>
          <a:p>
            <a:pPr eaLnBrk="1" hangingPunct="1">
              <a:spcBef>
                <a:spcPct val="0"/>
              </a:spcBef>
              <a:buFontTx/>
              <a:buNone/>
            </a:pPr>
            <a:r>
              <a:rPr lang="zh-CN" altLang="en-US" sz="2400" b="1" dirty="0">
                <a:latin typeface="微软雅黑 Light" panose="020B0502040204020203" pitchFamily="34" charset="-122"/>
                <a:ea typeface="微软雅黑 Light" panose="020B0502040204020203" pitchFamily="34" charset="-122"/>
              </a:rPr>
              <a:t>    </a:t>
            </a:r>
            <a:r>
              <a:rPr lang="en-US" altLang="zh-CN" sz="2400" b="1"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该元素在表中的位置，否则为</a:t>
            </a:r>
            <a:r>
              <a:rPr lang="en-US" altLang="zh-CN" sz="2400" b="1" dirty="0">
                <a:latin typeface="微软雅黑 Light" panose="020B0502040204020203" pitchFamily="34" charset="-122"/>
                <a:ea typeface="微软雅黑 Light" panose="020B0502040204020203" pitchFamily="34" charset="-122"/>
              </a:rPr>
              <a:t>0</a:t>
            </a:r>
            <a:r>
              <a:rPr lang="zh-CN" altLang="en-US" sz="2400" dirty="0">
                <a:latin typeface="微软雅黑 Light" panose="020B0502040204020203" pitchFamily="34" charset="-122"/>
                <a:ea typeface="微软雅黑 Light" panose="020B0502040204020203" pitchFamily="34" charset="-122"/>
              </a:rPr>
              <a:t>。</a:t>
            </a:r>
          </a:p>
          <a:p>
            <a:pPr eaLnBrk="1" hangingPunct="1">
              <a:spcBef>
                <a:spcPct val="0"/>
              </a:spcBef>
              <a:buFontTx/>
              <a:buNone/>
            </a:pPr>
            <a:r>
              <a:rPr lang="zh-CN" altLang="en-US" sz="2400" dirty="0">
                <a:latin typeface="微软雅黑 Light" panose="020B0502040204020203" pitchFamily="34" charset="-122"/>
                <a:ea typeface="微软雅黑 Light" panose="020B0502040204020203" pitchFamily="34" charset="-122"/>
              </a:rPr>
              <a:t>   </a:t>
            </a:r>
            <a:r>
              <a:rPr lang="en-US" altLang="zh-CN" sz="2400" dirty="0" err="1">
                <a:solidFill>
                  <a:schemeClr val="accent2"/>
                </a:solidFill>
                <a:latin typeface="微软雅黑 Light" panose="020B0502040204020203" pitchFamily="34" charset="-122"/>
                <a:ea typeface="微软雅黑 Light" panose="020B0502040204020203" pitchFamily="34" charset="-122"/>
              </a:rPr>
              <a:t>ST.elem</a:t>
            </a:r>
            <a:r>
              <a:rPr lang="en-US" altLang="zh-CN" sz="2400" dirty="0">
                <a:solidFill>
                  <a:schemeClr val="accent2"/>
                </a:solidFill>
                <a:latin typeface="微软雅黑 Light" panose="020B0502040204020203" pitchFamily="34" charset="-122"/>
                <a:ea typeface="微软雅黑 Light" panose="020B0502040204020203" pitchFamily="34" charset="-122"/>
              </a:rPr>
              <a:t>[0].key = key;      </a:t>
            </a:r>
            <a:r>
              <a:rPr lang="en-US" altLang="zh-CN" sz="2400" b="1" dirty="0">
                <a:solidFill>
                  <a:schemeClr val="accent2"/>
                </a:solidFill>
                <a:latin typeface="微软雅黑 Light" panose="020B0502040204020203" pitchFamily="34" charset="-122"/>
                <a:ea typeface="微软雅黑 Light" panose="020B0502040204020203" pitchFamily="34" charset="-122"/>
              </a:rPr>
              <a:t>// “</a:t>
            </a:r>
            <a:r>
              <a:rPr lang="zh-CN" altLang="en-US" sz="2400" b="1" dirty="0">
                <a:solidFill>
                  <a:schemeClr val="accent2"/>
                </a:solidFill>
                <a:latin typeface="微软雅黑 Light" panose="020B0502040204020203" pitchFamily="34" charset="-122"/>
                <a:ea typeface="微软雅黑 Light" panose="020B0502040204020203" pitchFamily="34" charset="-122"/>
              </a:rPr>
              <a:t>哨兵”</a:t>
            </a:r>
          </a:p>
          <a:p>
            <a:pPr eaLnBrk="1" hangingPunct="1">
              <a:spcBef>
                <a:spcPct val="0"/>
              </a:spcBef>
              <a:buFontTx/>
              <a:buNone/>
            </a:pPr>
            <a:r>
              <a:rPr lang="zh-CN" altLang="en-US" sz="2400" dirty="0">
                <a:latin typeface="微软雅黑 Light" panose="020B0502040204020203" pitchFamily="34" charset="-122"/>
                <a:ea typeface="微软雅黑 Light" panose="020B0502040204020203" pitchFamily="34" charset="-122"/>
              </a:rPr>
              <a:t>   </a:t>
            </a:r>
            <a:r>
              <a:rPr lang="en-US" altLang="zh-CN" sz="2400" b="1" dirty="0">
                <a:latin typeface="微软雅黑 Light" panose="020B0502040204020203" pitchFamily="34" charset="-122"/>
                <a:ea typeface="微软雅黑 Light" panose="020B0502040204020203" pitchFamily="34" charset="-122"/>
              </a:rPr>
              <a:t>for</a:t>
            </a:r>
            <a:r>
              <a:rPr lang="en-US" altLang="zh-CN" sz="2400" dirty="0">
                <a:latin typeface="微软雅黑 Light" panose="020B0502040204020203" pitchFamily="34" charset="-122"/>
                <a:ea typeface="微软雅黑 Light" panose="020B0502040204020203" pitchFamily="34" charset="-122"/>
              </a:rPr>
              <a:t> (</a:t>
            </a:r>
            <a:r>
              <a:rPr lang="en-US" altLang="zh-CN" sz="2400" dirty="0" err="1">
                <a:latin typeface="微软雅黑 Light" panose="020B0502040204020203" pitchFamily="34" charset="-122"/>
                <a:ea typeface="微软雅黑 Light" panose="020B0502040204020203" pitchFamily="34" charset="-122"/>
              </a:rPr>
              <a:t>i</a:t>
            </a:r>
            <a:r>
              <a:rPr lang="en-US" altLang="zh-CN" sz="2400" dirty="0">
                <a:latin typeface="微软雅黑 Light" panose="020B0502040204020203" pitchFamily="34" charset="-122"/>
                <a:ea typeface="微软雅黑 Light" panose="020B0502040204020203" pitchFamily="34" charset="-122"/>
              </a:rPr>
              <a:t>=</a:t>
            </a:r>
            <a:r>
              <a:rPr lang="en-US" altLang="zh-CN" sz="2400" dirty="0" err="1">
                <a:latin typeface="微软雅黑 Light" panose="020B0502040204020203" pitchFamily="34" charset="-122"/>
                <a:ea typeface="微软雅黑 Light" panose="020B0502040204020203" pitchFamily="34" charset="-122"/>
              </a:rPr>
              <a:t>ST.length</a:t>
            </a:r>
            <a:r>
              <a:rPr lang="en-US" altLang="zh-CN" sz="2400" dirty="0">
                <a:latin typeface="微软雅黑 Light" panose="020B0502040204020203" pitchFamily="34" charset="-122"/>
                <a:ea typeface="微软雅黑 Light" panose="020B0502040204020203" pitchFamily="34" charset="-122"/>
              </a:rPr>
              <a:t>; </a:t>
            </a:r>
            <a:r>
              <a:rPr lang="en-US" altLang="zh-CN" sz="2400" dirty="0" err="1">
                <a:solidFill>
                  <a:srgbClr val="CC0000"/>
                </a:solidFill>
                <a:latin typeface="微软雅黑 Light" panose="020B0502040204020203" pitchFamily="34" charset="-122"/>
                <a:ea typeface="微软雅黑 Light" panose="020B0502040204020203" pitchFamily="34" charset="-122"/>
              </a:rPr>
              <a:t>ST.elem</a:t>
            </a:r>
            <a:r>
              <a:rPr lang="en-US" altLang="zh-CN" sz="2400" dirty="0">
                <a:solidFill>
                  <a:srgbClr val="CC0000"/>
                </a:solidFill>
                <a:latin typeface="微软雅黑 Light" panose="020B0502040204020203" pitchFamily="34" charset="-122"/>
                <a:ea typeface="微软雅黑 Light" panose="020B0502040204020203" pitchFamily="34" charset="-122"/>
              </a:rPr>
              <a:t>[</a:t>
            </a:r>
            <a:r>
              <a:rPr lang="en-US" altLang="zh-CN" sz="2400" dirty="0" err="1">
                <a:solidFill>
                  <a:srgbClr val="CC0000"/>
                </a:solidFill>
                <a:latin typeface="微软雅黑 Light" panose="020B0502040204020203" pitchFamily="34" charset="-122"/>
                <a:ea typeface="微软雅黑 Light" panose="020B0502040204020203" pitchFamily="34" charset="-122"/>
              </a:rPr>
              <a:t>i</a:t>
            </a:r>
            <a:r>
              <a:rPr lang="en-US" altLang="zh-CN" sz="2400" dirty="0">
                <a:solidFill>
                  <a:srgbClr val="CC0000"/>
                </a:solidFill>
                <a:latin typeface="微软雅黑 Light" panose="020B0502040204020203" pitchFamily="34" charset="-122"/>
                <a:ea typeface="微软雅黑 Light" panose="020B0502040204020203" pitchFamily="34" charset="-122"/>
              </a:rPr>
              <a:t>].key</a:t>
            </a:r>
            <a:r>
              <a:rPr lang="en-US" altLang="zh-CN" sz="2400" b="1" dirty="0">
                <a:solidFill>
                  <a:srgbClr val="CC0000"/>
                </a:solidFill>
                <a:latin typeface="微软雅黑 Light" panose="020B0502040204020203" pitchFamily="34" charset="-122"/>
                <a:ea typeface="微软雅黑 Light" panose="020B0502040204020203" pitchFamily="34" charset="-122"/>
              </a:rPr>
              <a:t>!=</a:t>
            </a:r>
            <a:r>
              <a:rPr lang="en-US" altLang="zh-CN" sz="2400" dirty="0">
                <a:solidFill>
                  <a:srgbClr val="CC0000"/>
                </a:solidFill>
                <a:latin typeface="微软雅黑 Light" panose="020B0502040204020203" pitchFamily="34" charset="-122"/>
                <a:ea typeface="微软雅黑 Light" panose="020B0502040204020203" pitchFamily="34" charset="-122"/>
              </a:rPr>
              <a:t>key;</a:t>
            </a:r>
            <a:r>
              <a:rPr lang="en-US" altLang="zh-CN" sz="2400" dirty="0">
                <a:latin typeface="微软雅黑 Light" panose="020B0502040204020203" pitchFamily="34" charset="-122"/>
                <a:ea typeface="微软雅黑 Light" panose="020B0502040204020203" pitchFamily="34" charset="-122"/>
              </a:rPr>
              <a:t>  </a:t>
            </a:r>
            <a:r>
              <a:rPr lang="en-US" altLang="zh-CN" sz="2400" b="1" dirty="0">
                <a:latin typeface="微软雅黑 Light" panose="020B0502040204020203" pitchFamily="34" charset="-122"/>
                <a:ea typeface="微软雅黑 Light" panose="020B0502040204020203" pitchFamily="34" charset="-122"/>
              </a:rPr>
              <a:t>--</a:t>
            </a:r>
            <a:r>
              <a:rPr lang="en-US" altLang="zh-CN" sz="2400" dirty="0" err="1">
                <a:latin typeface="微软雅黑 Light" panose="020B0502040204020203" pitchFamily="34" charset="-122"/>
                <a:ea typeface="微软雅黑 Light" panose="020B0502040204020203" pitchFamily="34" charset="-122"/>
              </a:rPr>
              <a:t>i</a:t>
            </a:r>
            <a:r>
              <a:rPr lang="en-US" altLang="zh-CN" sz="2400" dirty="0">
                <a:latin typeface="微软雅黑 Light" panose="020B0502040204020203" pitchFamily="34" charset="-122"/>
                <a:ea typeface="微软雅黑 Light" panose="020B0502040204020203" pitchFamily="34" charset="-122"/>
              </a:rPr>
              <a:t>);  </a:t>
            </a:r>
          </a:p>
          <a:p>
            <a:pPr eaLnBrk="1" hangingPunct="1">
              <a:spcBef>
                <a:spcPct val="0"/>
              </a:spcBef>
              <a:buFontTx/>
              <a:buNone/>
            </a:pPr>
            <a:r>
              <a:rPr lang="en-US" altLang="zh-CN" sz="2400" dirty="0">
                <a:latin typeface="微软雅黑 Light" panose="020B0502040204020203" pitchFamily="34" charset="-122"/>
                <a:ea typeface="微软雅黑 Light" panose="020B0502040204020203" pitchFamily="34" charset="-122"/>
              </a:rPr>
              <a:t>                              // </a:t>
            </a:r>
            <a:r>
              <a:rPr lang="zh-CN" altLang="en-US" sz="2400" dirty="0">
                <a:latin typeface="微软雅黑 Light" panose="020B0502040204020203" pitchFamily="34" charset="-122"/>
                <a:ea typeface="微软雅黑 Light" panose="020B0502040204020203" pitchFamily="34" charset="-122"/>
              </a:rPr>
              <a:t>从后往前找</a:t>
            </a:r>
          </a:p>
          <a:p>
            <a:pPr eaLnBrk="1" hangingPunct="1">
              <a:spcBef>
                <a:spcPct val="0"/>
              </a:spcBef>
              <a:buFontTx/>
              <a:buNone/>
            </a:pPr>
            <a:r>
              <a:rPr lang="zh-CN" altLang="en-US" sz="2400" dirty="0">
                <a:latin typeface="微软雅黑 Light" panose="020B0502040204020203" pitchFamily="34" charset="-122"/>
                <a:ea typeface="微软雅黑 Light" panose="020B0502040204020203" pitchFamily="34" charset="-122"/>
              </a:rPr>
              <a:t>   </a:t>
            </a:r>
            <a:r>
              <a:rPr lang="en-US" altLang="zh-CN" sz="2400" b="1" dirty="0">
                <a:latin typeface="微软雅黑 Light" panose="020B0502040204020203" pitchFamily="34" charset="-122"/>
                <a:ea typeface="微软雅黑 Light" panose="020B0502040204020203" pitchFamily="34" charset="-122"/>
              </a:rPr>
              <a:t>return</a:t>
            </a:r>
            <a:r>
              <a:rPr lang="en-US" altLang="zh-CN" sz="2400" dirty="0">
                <a:latin typeface="微软雅黑 Light" panose="020B0502040204020203" pitchFamily="34" charset="-122"/>
                <a:ea typeface="微软雅黑 Light" panose="020B0502040204020203" pitchFamily="34" charset="-122"/>
              </a:rPr>
              <a:t>  </a:t>
            </a:r>
            <a:r>
              <a:rPr lang="en-US" altLang="zh-CN" sz="2400" dirty="0" err="1">
                <a:latin typeface="微软雅黑 Light" panose="020B0502040204020203" pitchFamily="34" charset="-122"/>
                <a:ea typeface="微软雅黑 Light" panose="020B0502040204020203" pitchFamily="34" charset="-122"/>
              </a:rPr>
              <a:t>i</a:t>
            </a:r>
            <a:r>
              <a:rPr lang="en-US" altLang="zh-CN" sz="2400" dirty="0">
                <a:latin typeface="微软雅黑 Light" panose="020B0502040204020203" pitchFamily="34" charset="-122"/>
                <a:ea typeface="微软雅黑 Light" panose="020B0502040204020203" pitchFamily="34" charset="-122"/>
              </a:rPr>
              <a:t> ;            // </a:t>
            </a:r>
            <a:r>
              <a:rPr lang="zh-CN" altLang="en-US" sz="2400" dirty="0">
                <a:latin typeface="微软雅黑 Light" panose="020B0502040204020203" pitchFamily="34" charset="-122"/>
                <a:ea typeface="微软雅黑 Light" panose="020B0502040204020203" pitchFamily="34" charset="-122"/>
              </a:rPr>
              <a:t>找不到时，</a:t>
            </a:r>
            <a:r>
              <a:rPr lang="en-US" altLang="zh-CN" sz="2400" dirty="0" err="1">
                <a:latin typeface="微软雅黑 Light" panose="020B0502040204020203" pitchFamily="34" charset="-122"/>
                <a:ea typeface="微软雅黑 Light" panose="020B0502040204020203" pitchFamily="34" charset="-122"/>
              </a:rPr>
              <a:t>i</a:t>
            </a:r>
            <a:r>
              <a:rPr lang="zh-CN" altLang="en-US" sz="2400" dirty="0">
                <a:latin typeface="微软雅黑 Light" panose="020B0502040204020203" pitchFamily="34" charset="-122"/>
                <a:ea typeface="微软雅黑 Light" panose="020B0502040204020203" pitchFamily="34" charset="-122"/>
              </a:rPr>
              <a:t>为</a:t>
            </a:r>
            <a:r>
              <a:rPr lang="en-US" altLang="zh-CN" sz="2400" dirty="0">
                <a:latin typeface="微软雅黑 Light" panose="020B0502040204020203" pitchFamily="34" charset="-122"/>
                <a:ea typeface="微软雅黑 Light" panose="020B0502040204020203" pitchFamily="34" charset="-122"/>
              </a:rPr>
              <a:t>0</a:t>
            </a:r>
          </a:p>
          <a:p>
            <a:pPr eaLnBrk="1" hangingPunct="1">
              <a:spcBef>
                <a:spcPct val="0"/>
              </a:spcBef>
              <a:buFontTx/>
              <a:buNone/>
            </a:pPr>
            <a:r>
              <a:rPr lang="en-US" altLang="zh-CN" sz="2400" b="1"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 // </a:t>
            </a:r>
            <a:r>
              <a:rPr lang="en-US" altLang="zh-CN" sz="2400" dirty="0" err="1">
                <a:latin typeface="微软雅黑 Light" panose="020B0502040204020203" pitchFamily="34" charset="-122"/>
                <a:ea typeface="微软雅黑 Light" panose="020B0502040204020203" pitchFamily="34" charset="-122"/>
              </a:rPr>
              <a:t>Search_Seq</a:t>
            </a:r>
            <a:endParaRPr lang="en-US" altLang="zh-CN" sz="2400" dirty="0">
              <a:latin typeface="微软雅黑 Light" panose="020B0502040204020203" pitchFamily="34" charset="-122"/>
              <a:ea typeface="微软雅黑 Light" panose="020B0502040204020203" pitchFamily="34" charset="-122"/>
            </a:endParaRPr>
          </a:p>
        </p:txBody>
      </p:sp>
      <p:sp>
        <p:nvSpPr>
          <p:cNvPr id="5" name="Text Box 18"/>
          <p:cNvSpPr txBox="1">
            <a:spLocks noChangeArrowheads="1"/>
          </p:cNvSpPr>
          <p:nvPr/>
        </p:nvSpPr>
        <p:spPr bwMode="auto">
          <a:xfrm>
            <a:off x="721936" y="5600291"/>
            <a:ext cx="8353425" cy="400110"/>
          </a:xfrm>
          <a:prstGeom prst="rect">
            <a:avLst/>
          </a:prstGeom>
          <a:noFill/>
          <a:ln w="9525">
            <a:noFill/>
            <a:miter lim="800000"/>
            <a:headEnd/>
            <a:tailEnd/>
          </a:ln>
        </p:spPr>
        <p:txBody>
          <a:bodyPr>
            <a:spAutoFit/>
          </a:bodyPr>
          <a:lstStyle/>
          <a:p>
            <a:pPr eaLnBrk="1" hangingPunct="1">
              <a:spcBef>
                <a:spcPct val="50000"/>
              </a:spcBef>
              <a:defRPr/>
            </a:pPr>
            <a:r>
              <a:rPr lang="zh-CN" altLang="en-US" sz="2000" b="1" dirty="0">
                <a:latin typeface="微软雅黑 Light" panose="020B0502040204020203" pitchFamily="34" charset="-122"/>
                <a:ea typeface="微软雅黑 Light" panose="020B0502040204020203" pitchFamily="34" charset="-122"/>
              </a:rPr>
              <a:t>平均比较次数</a:t>
            </a:r>
            <a:r>
              <a:rPr lang="zh-CN" altLang="en-US" sz="2000" dirty="0">
                <a:latin typeface="微软雅黑 Light" panose="020B0502040204020203" pitchFamily="34" charset="-122"/>
                <a:ea typeface="微软雅黑 Light" panose="020B0502040204020203" pitchFamily="34" charset="-122"/>
                <a:sym typeface="Wingdings" pitchFamily="2" charset="2"/>
              </a:rPr>
              <a:t>（</a:t>
            </a:r>
            <a:r>
              <a:rPr lang="en-US" altLang="zh-CN" sz="2000" dirty="0">
                <a:latin typeface="微软雅黑 Light" panose="020B0502040204020203" pitchFamily="34" charset="-122"/>
                <a:ea typeface="微软雅黑 Light" panose="020B0502040204020203" pitchFamily="34" charset="-122"/>
              </a:rPr>
              <a:t>1+2+3+……+n-1 +n</a:t>
            </a:r>
            <a:r>
              <a:rPr lang="zh-CN" altLang="en-US" sz="2000" dirty="0">
                <a:latin typeface="微软雅黑 Light" panose="020B0502040204020203" pitchFamily="34" charset="-122"/>
                <a:ea typeface="微软雅黑 Light" panose="020B0502040204020203" pitchFamily="34" charset="-122"/>
              </a:rPr>
              <a:t>）</a:t>
            </a:r>
            <a:r>
              <a:rPr lang="en-US" altLang="zh-CN" sz="2000" dirty="0">
                <a:latin typeface="微软雅黑 Light" panose="020B0502040204020203" pitchFamily="34" charset="-122"/>
                <a:ea typeface="微软雅黑 Light" panose="020B0502040204020203" pitchFamily="34" charset="-122"/>
              </a:rPr>
              <a:t>/n = </a:t>
            </a:r>
            <a:r>
              <a:rPr lang="zh-CN" altLang="en-US" sz="2000" b="1" dirty="0">
                <a:solidFill>
                  <a:srgbClr val="FF0000"/>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2000" b="1" dirty="0">
                <a:solidFill>
                  <a:srgbClr val="FF0000"/>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n+1</a:t>
            </a:r>
            <a:r>
              <a:rPr lang="zh-CN" altLang="en-US" sz="2000" b="1" dirty="0">
                <a:solidFill>
                  <a:srgbClr val="FF0000"/>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2000" b="1" dirty="0">
                <a:solidFill>
                  <a:srgbClr val="FF0000"/>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a:t>
            </a:r>
          </a:p>
        </p:txBody>
      </p:sp>
      <p:sp>
        <p:nvSpPr>
          <p:cNvPr id="6" name="Rectangle 19"/>
          <p:cNvSpPr>
            <a:spLocks noChangeArrowheads="1"/>
          </p:cNvSpPr>
          <p:nvPr/>
        </p:nvSpPr>
        <p:spPr bwMode="auto">
          <a:xfrm>
            <a:off x="721936" y="6000401"/>
            <a:ext cx="80716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dirty="0">
                <a:latin typeface="微软雅黑 Light" panose="020B0502040204020203" pitchFamily="34" charset="-122"/>
                <a:ea typeface="微软雅黑 Light" panose="020B0502040204020203" pitchFamily="34" charset="-122"/>
              </a:rPr>
              <a:t>查找算法的</a:t>
            </a:r>
            <a:r>
              <a:rPr lang="zh-CN" altLang="en-US" sz="2000" b="1" dirty="0">
                <a:solidFill>
                  <a:srgbClr val="0000FF"/>
                </a:solidFill>
                <a:latin typeface="微软雅黑 Light" panose="020B0502040204020203" pitchFamily="34" charset="-122"/>
                <a:ea typeface="微软雅黑 Light" panose="020B0502040204020203" pitchFamily="34" charset="-122"/>
              </a:rPr>
              <a:t>平均查找长度 </a:t>
            </a:r>
            <a:r>
              <a:rPr lang="en-US" altLang="zh-CN" sz="2000" b="1" dirty="0">
                <a:latin typeface="微软雅黑 Light" panose="020B0502040204020203" pitchFamily="34" charset="-122"/>
                <a:ea typeface="微软雅黑 Light" panose="020B0502040204020203" pitchFamily="34" charset="-122"/>
              </a:rPr>
              <a:t>(</a:t>
            </a:r>
            <a:r>
              <a:rPr lang="en-US" altLang="zh-CN" sz="2000" b="1" dirty="0">
                <a:solidFill>
                  <a:srgbClr val="0000FF"/>
                </a:solidFill>
                <a:latin typeface="微软雅黑 Light" panose="020B0502040204020203" pitchFamily="34" charset="-122"/>
                <a:ea typeface="微软雅黑 Light" panose="020B0502040204020203" pitchFamily="34" charset="-122"/>
              </a:rPr>
              <a:t>A</a:t>
            </a:r>
            <a:r>
              <a:rPr lang="en-US" altLang="zh-CN" sz="2000" b="1" dirty="0">
                <a:latin typeface="微软雅黑 Light" panose="020B0502040204020203" pitchFamily="34" charset="-122"/>
                <a:ea typeface="微软雅黑 Light" panose="020B0502040204020203" pitchFamily="34" charset="-122"/>
              </a:rPr>
              <a:t>verage </a:t>
            </a:r>
            <a:r>
              <a:rPr lang="en-US" altLang="zh-CN" sz="2000" b="1" dirty="0">
                <a:solidFill>
                  <a:srgbClr val="0000FF"/>
                </a:solidFill>
                <a:latin typeface="微软雅黑 Light" panose="020B0502040204020203" pitchFamily="34" charset="-122"/>
                <a:ea typeface="微软雅黑 Light" panose="020B0502040204020203" pitchFamily="34" charset="-122"/>
              </a:rPr>
              <a:t>S</a:t>
            </a:r>
            <a:r>
              <a:rPr lang="en-US" altLang="zh-CN" sz="2000" b="1" dirty="0">
                <a:latin typeface="微软雅黑 Light" panose="020B0502040204020203" pitchFamily="34" charset="-122"/>
                <a:ea typeface="微软雅黑 Light" panose="020B0502040204020203" pitchFamily="34" charset="-122"/>
              </a:rPr>
              <a:t>earch </a:t>
            </a:r>
            <a:r>
              <a:rPr lang="en-US" altLang="zh-CN" sz="2000" b="1" dirty="0">
                <a:solidFill>
                  <a:srgbClr val="0000FF"/>
                </a:solidFill>
                <a:latin typeface="微软雅黑 Light" panose="020B0502040204020203" pitchFamily="34" charset="-122"/>
                <a:ea typeface="微软雅黑 Light" panose="020B0502040204020203" pitchFamily="34" charset="-122"/>
              </a:rPr>
              <a:t>L</a:t>
            </a:r>
            <a:r>
              <a:rPr lang="en-US" altLang="zh-CN" sz="2000" b="1" dirty="0">
                <a:latin typeface="微软雅黑 Light" panose="020B0502040204020203" pitchFamily="34" charset="-122"/>
                <a:ea typeface="微软雅黑 Light" panose="020B0502040204020203" pitchFamily="34" charset="-122"/>
              </a:rPr>
              <a:t>ength)</a:t>
            </a:r>
            <a:r>
              <a:rPr lang="zh-CN" altLang="en-US" sz="2000" b="1" dirty="0">
                <a:latin typeface="微软雅黑 Light" panose="020B0502040204020203" pitchFamily="34" charset="-122"/>
                <a:ea typeface="微软雅黑 Light" panose="020B0502040204020203" pitchFamily="34" charset="-122"/>
              </a:rPr>
              <a:t>约为表长的一半。</a:t>
            </a:r>
          </a:p>
        </p:txBody>
      </p:sp>
    </p:spTree>
    <p:extLst>
      <p:ext uri="{BB962C8B-B14F-4D97-AF65-F5344CB8AC3E}">
        <p14:creationId xmlns:p14="http://schemas.microsoft.com/office/powerpoint/2010/main" val="389453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p:bldP spid="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AEE404-F21F-4349-908A-7AD79AC62D21}"/>
              </a:ext>
            </a:extLst>
          </p:cNvPr>
          <p:cNvSpPr>
            <a:spLocks noGrp="1"/>
          </p:cNvSpPr>
          <p:nvPr>
            <p:ph type="title"/>
          </p:nvPr>
        </p:nvSpPr>
        <p:spPr/>
        <p:txBody>
          <a:bodyPr>
            <a:normAutofit/>
          </a:bodyPr>
          <a:lstStyle/>
          <a:p>
            <a:r>
              <a:rPr kumimoji="1" lang="en-US" altLang="zh-CN" b="1" dirty="0">
                <a:solidFill>
                  <a:srgbClr val="000000"/>
                </a:solidFill>
                <a:effectLst>
                  <a:outerShdw blurRad="38100" dist="38100" dir="2700000" algn="tl">
                    <a:srgbClr val="C0C0C0"/>
                  </a:outerShdw>
                </a:effectLst>
                <a:latin typeface="黑体" pitchFamily="2" charset="-122"/>
                <a:ea typeface="黑体" pitchFamily="2" charset="-122"/>
              </a:rPr>
              <a:t>4. </a:t>
            </a:r>
            <a:r>
              <a:rPr kumimoji="1" lang="zh-CN" altLang="en-US" b="1" dirty="0">
                <a:solidFill>
                  <a:srgbClr val="000000"/>
                </a:solidFill>
                <a:effectLst>
                  <a:outerShdw blurRad="38100" dist="38100" dir="2700000" algn="tl">
                    <a:srgbClr val="C0C0C0"/>
                  </a:outerShdw>
                </a:effectLst>
                <a:latin typeface="黑体" pitchFamily="2" charset="-122"/>
                <a:ea typeface="黑体" pitchFamily="2" charset="-122"/>
              </a:rPr>
              <a:t>建立一个公共溢出区 </a:t>
            </a:r>
            <a:endParaRPr kumimoji="1" lang="zh-CN" altLang="en-US" dirty="0"/>
          </a:p>
        </p:txBody>
      </p:sp>
      <p:sp>
        <p:nvSpPr>
          <p:cNvPr id="4" name="Rectangle 7">
            <a:extLst>
              <a:ext uri="{FF2B5EF4-FFF2-40B4-BE49-F238E27FC236}">
                <a16:creationId xmlns:a16="http://schemas.microsoft.com/office/drawing/2014/main" id="{EB5B13E8-F17A-6C4A-9A8F-CCDB9195A799}"/>
              </a:ext>
            </a:extLst>
          </p:cNvPr>
          <p:cNvSpPr>
            <a:spLocks noChangeArrowheads="1"/>
          </p:cNvSpPr>
          <p:nvPr/>
        </p:nvSpPr>
        <p:spPr bwMode="auto">
          <a:xfrm>
            <a:off x="404622" y="1780901"/>
            <a:ext cx="7924800"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zh-CN" altLang="en-US" sz="2400" b="1" i="0" u="none" strike="noStrike" kern="1200" cap="none" spc="0" normalizeH="0" baseline="0" noProof="0" dirty="0">
                <a:ln>
                  <a:noFill/>
                </a:ln>
                <a:effectLst/>
                <a:uLnTx/>
                <a:uFillTx/>
                <a:latin typeface="Times New Roman" panose="02020603050405020304" pitchFamily="18" charset="0"/>
                <a:ea typeface="微软雅黑 Light" panose="020B0502040204020203" pitchFamily="34" charset="-122"/>
                <a:cs typeface="+mn-cs"/>
              </a:rPr>
              <a:t>思路：</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除设立哈希基本表外，</a:t>
            </a:r>
            <a:r>
              <a:rPr kumimoji="1" lang="zh-CN" altLang="en-US" sz="2400" b="1" i="0" u="none" strike="noStrike" kern="1200" cap="none" spc="0" normalizeH="0" baseline="0" noProof="0" dirty="0">
                <a:ln>
                  <a:noFill/>
                </a:ln>
                <a:solidFill>
                  <a:srgbClr val="9900FF"/>
                </a:solidFill>
                <a:effectLst/>
                <a:uLnTx/>
                <a:uFillTx/>
                <a:latin typeface="Times New Roman" panose="02020603050405020304" pitchFamily="18" charset="0"/>
                <a:ea typeface="微软雅黑 Light" panose="020B0502040204020203" pitchFamily="34" charset="-122"/>
                <a:cs typeface="+mn-cs"/>
              </a:rPr>
              <a:t>另设立一个溢出向量表</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endPar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	所有关键字和基本表中关键字为同义词的记录，不管它们由哈希函数得到的地址是什么，一旦发生冲突，都填入溢出表。</a:t>
            </a:r>
          </a:p>
        </p:txBody>
      </p:sp>
    </p:spTree>
    <p:extLst>
      <p:ext uri="{BB962C8B-B14F-4D97-AF65-F5344CB8AC3E}">
        <p14:creationId xmlns:p14="http://schemas.microsoft.com/office/powerpoint/2010/main" val="7746025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68E15-F274-A945-9560-90CC6BB396C0}"/>
              </a:ext>
            </a:extLst>
          </p:cNvPr>
          <p:cNvSpPr>
            <a:spLocks noGrp="1"/>
          </p:cNvSpPr>
          <p:nvPr>
            <p:ph type="title"/>
          </p:nvPr>
        </p:nvSpPr>
        <p:spPr/>
        <p:txBody>
          <a:bodyPr>
            <a:normAutofit/>
          </a:bodyPr>
          <a:lstStyle/>
          <a:p>
            <a:r>
              <a:rPr kumimoji="1" lang="zh-CN" altLang="en-US" b="1" kern="0" dirty="0">
                <a:solidFill>
                  <a:srgbClr val="FF0000"/>
                </a:solidFill>
                <a:effectLst>
                  <a:outerShdw blurRad="38100" dist="38100" dir="2700000" algn="tl">
                    <a:srgbClr val="C0C0C0"/>
                  </a:outerShdw>
                </a:effectLst>
                <a:latin typeface="Times New Roman"/>
                <a:ea typeface="黑体" pitchFamily="2" charset="-122"/>
              </a:rPr>
              <a:t>四、哈希表的查找及分析</a:t>
            </a:r>
            <a:endParaRPr kumimoji="1" lang="zh-CN" altLang="en-US" dirty="0"/>
          </a:p>
        </p:txBody>
      </p:sp>
      <p:sp>
        <p:nvSpPr>
          <p:cNvPr id="4" name="Text Box 2">
            <a:extLst>
              <a:ext uri="{FF2B5EF4-FFF2-40B4-BE49-F238E27FC236}">
                <a16:creationId xmlns:a16="http://schemas.microsoft.com/office/drawing/2014/main" id="{E8ACF737-A6D7-8043-A0D2-385BAE603CFB}"/>
              </a:ext>
            </a:extLst>
          </p:cNvPr>
          <p:cNvSpPr txBox="1">
            <a:spLocks noChangeArrowheads="1"/>
          </p:cNvSpPr>
          <p:nvPr/>
        </p:nvSpPr>
        <p:spPr bwMode="auto">
          <a:xfrm>
            <a:off x="387350" y="2108629"/>
            <a:ext cx="8469312" cy="319405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800" b="1" i="0" u="none" strike="noStrike" kern="1200" cap="none" spc="0" normalizeH="0" baseline="0" noProof="0" dirty="0" err="1">
                <a:ln>
                  <a:noFill/>
                </a:ln>
                <a:solidFill>
                  <a:srgbClr val="000000"/>
                </a:solidFill>
                <a:effectLst/>
                <a:uLnTx/>
                <a:uFillTx/>
                <a:latin typeface="Times New Roman"/>
                <a:ea typeface="微软雅黑 Light" panose="020B0502040204020203" pitchFamily="34" charset="-122"/>
                <a:cs typeface="+mn-cs"/>
              </a:rPr>
              <a:t>int</a:t>
            </a:r>
            <a:r>
              <a:rPr kumimoji="1" lang="en-US" altLang="zh-CN" sz="2800" b="1" i="0" u="none" strike="noStrike" kern="1200" cap="none" spc="0" normalizeH="0" baseline="0" noProof="0" dirty="0">
                <a:ln>
                  <a:noFill/>
                </a:ln>
                <a:solidFill>
                  <a:srgbClr val="000000"/>
                </a:solidFill>
                <a:effectLst/>
                <a:uLnTx/>
                <a:uFillTx/>
                <a:latin typeface="Times New Roman"/>
                <a:ea typeface="微软雅黑 Light" panose="020B0502040204020203" pitchFamily="34" charset="-122"/>
                <a:cs typeface="+mn-cs"/>
              </a:rPr>
              <a:t>  </a:t>
            </a:r>
            <a:r>
              <a:rPr kumimoji="1" lang="en-US" altLang="zh-CN" sz="2800" b="1" i="0" u="none" strike="noStrike" kern="1200" cap="none" spc="0" normalizeH="0" baseline="0" noProof="0" dirty="0" err="1">
                <a:ln>
                  <a:noFill/>
                </a:ln>
                <a:solidFill>
                  <a:srgbClr val="000000"/>
                </a:solidFill>
                <a:effectLst/>
                <a:uLnTx/>
                <a:uFillTx/>
                <a:latin typeface="Times New Roman"/>
                <a:ea typeface="微软雅黑 Light" panose="020B0502040204020203" pitchFamily="34" charset="-122"/>
                <a:cs typeface="+mn-cs"/>
              </a:rPr>
              <a:t>hashsize</a:t>
            </a:r>
            <a:r>
              <a:rPr kumimoji="1" lang="en-US" altLang="zh-CN" sz="2800" b="1" i="0" u="none" strike="noStrike" kern="1200" cap="none" spc="0" normalizeH="0" baseline="0" noProof="0" dirty="0">
                <a:ln>
                  <a:noFill/>
                </a:ln>
                <a:solidFill>
                  <a:srgbClr val="000000"/>
                </a:solidFill>
                <a:effectLst/>
                <a:uLnTx/>
                <a:uFillTx/>
                <a:latin typeface="Times New Roman"/>
                <a:ea typeface="微软雅黑 Light" panose="020B0502040204020203" pitchFamily="34" charset="-122"/>
                <a:cs typeface="+mn-cs"/>
              </a:rPr>
              <a:t>[] = { 997, ... };</a:t>
            </a:r>
            <a:r>
              <a:rPr kumimoji="1" lang="en-US" altLang="zh-CN" sz="2800" b="1" i="0" u="none" strike="noStrike" kern="1200" cap="none" spc="0" normalizeH="0" baseline="0" noProof="0" dirty="0">
                <a:ln>
                  <a:noFill/>
                </a:ln>
                <a:solidFill>
                  <a:srgbClr val="FF0000"/>
                </a:solidFill>
                <a:effectLst/>
                <a:uLnTx/>
                <a:uFillTx/>
                <a:latin typeface="Times New Roman"/>
                <a:ea typeface="微软雅黑 Light" panose="020B0502040204020203" pitchFamily="34" charset="-122"/>
                <a:cs typeface="+mn-cs"/>
              </a:rPr>
              <a:t> </a:t>
            </a:r>
            <a:r>
              <a:rPr kumimoji="1" lang="en-US" altLang="zh-CN"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a:t>
            </a:r>
            <a:r>
              <a:rPr kumimoji="1" lang="zh-CN" altLang="en-US"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哈希表容量</a:t>
            </a:r>
            <a:r>
              <a:rPr kumimoji="1" lang="en-US" altLang="zh-CN"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800" b="1" i="0" u="none" strike="noStrike" kern="1200" cap="none" spc="0" normalizeH="0" baseline="0" noProof="0" dirty="0" err="1">
                <a:ln>
                  <a:noFill/>
                </a:ln>
                <a:solidFill>
                  <a:srgbClr val="000000"/>
                </a:solidFill>
                <a:effectLst/>
                <a:uLnTx/>
                <a:uFillTx/>
                <a:latin typeface="Times New Roman"/>
                <a:ea typeface="微软雅黑 Light" panose="020B0502040204020203" pitchFamily="34" charset="-122"/>
                <a:cs typeface="+mn-cs"/>
              </a:rPr>
              <a:t>typedef</a:t>
            </a:r>
            <a:r>
              <a:rPr kumimoji="1" lang="en-US" altLang="zh-CN" sz="2800" b="1" i="0" u="none" strike="noStrike" kern="1200" cap="none" spc="0" normalizeH="0" baseline="0" noProof="0" dirty="0">
                <a:ln>
                  <a:noFill/>
                </a:ln>
                <a:solidFill>
                  <a:srgbClr val="000000"/>
                </a:solidFill>
                <a:effectLst/>
                <a:uLnTx/>
                <a:uFillTx/>
                <a:latin typeface="Times New Roman"/>
                <a:ea typeface="微软雅黑 Light" panose="020B0502040204020203" pitchFamily="34" charset="-122"/>
                <a:cs typeface="+mn-cs"/>
              </a:rPr>
              <a:t> </a:t>
            </a:r>
            <a:r>
              <a:rPr kumimoji="1" lang="en-US" altLang="zh-CN" sz="2800" b="1" i="0" u="none" strike="noStrike" kern="1200" cap="none" spc="0" normalizeH="0" baseline="0" noProof="0" dirty="0" err="1">
                <a:ln>
                  <a:noFill/>
                </a:ln>
                <a:solidFill>
                  <a:srgbClr val="000000"/>
                </a:solidFill>
                <a:effectLst/>
                <a:uLnTx/>
                <a:uFillTx/>
                <a:latin typeface="Times New Roman"/>
                <a:ea typeface="微软雅黑 Light" panose="020B0502040204020203" pitchFamily="34" charset="-122"/>
                <a:cs typeface="+mn-cs"/>
              </a:rPr>
              <a:t>struct</a:t>
            </a:r>
            <a:r>
              <a:rPr kumimoji="1" lang="en-US" altLang="zh-CN" sz="2800" b="1" i="0" u="none" strike="noStrike" kern="1200" cap="none" spc="0" normalizeH="0" baseline="0" noProof="0" dirty="0">
                <a:ln>
                  <a:noFill/>
                </a:ln>
                <a:solidFill>
                  <a:srgbClr val="000000"/>
                </a:solidFill>
                <a:effectLst/>
                <a:uLnTx/>
                <a:uFillTx/>
                <a:latin typeface="Times New Roman"/>
                <a:ea typeface="微软雅黑 Light" panose="020B0502040204020203" pitchFamily="34" charset="-122"/>
                <a:cs typeface="+mn-cs"/>
              </a:rPr>
              <a:t>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Times New Roman"/>
                <a:ea typeface="微软雅黑 Light" panose="020B0502040204020203" pitchFamily="34" charset="-122"/>
                <a:cs typeface="+mn-cs"/>
              </a:rPr>
              <a:t>  </a:t>
            </a:r>
            <a:r>
              <a:rPr kumimoji="1" lang="en-US" altLang="zh-CN" sz="2800" b="1" i="0" u="none" strike="noStrike" kern="1200" cap="none" spc="0" normalizeH="0" baseline="0" noProof="0" dirty="0" err="1">
                <a:ln>
                  <a:noFill/>
                </a:ln>
                <a:solidFill>
                  <a:srgbClr val="000000"/>
                </a:solidFill>
                <a:effectLst/>
                <a:uLnTx/>
                <a:uFillTx/>
                <a:latin typeface="Times New Roman"/>
                <a:ea typeface="微软雅黑 Light" panose="020B0502040204020203" pitchFamily="34" charset="-122"/>
                <a:cs typeface="+mn-cs"/>
              </a:rPr>
              <a:t>ElemType</a:t>
            </a:r>
            <a:r>
              <a:rPr kumimoji="1" lang="en-US" altLang="zh-CN" sz="2800" b="1" i="0" u="none" strike="noStrike" kern="1200" cap="none" spc="0" normalizeH="0" baseline="0" noProof="0" dirty="0">
                <a:ln>
                  <a:noFill/>
                </a:ln>
                <a:solidFill>
                  <a:srgbClr val="000000"/>
                </a:solidFill>
                <a:effectLst/>
                <a:uLnTx/>
                <a:uFillTx/>
                <a:latin typeface="Times New Roman"/>
                <a:ea typeface="微软雅黑 Light" panose="020B0502040204020203" pitchFamily="34" charset="-122"/>
                <a:cs typeface="+mn-cs"/>
              </a:rPr>
              <a:t>  *</a:t>
            </a:r>
            <a:r>
              <a:rPr kumimoji="1" lang="en-US" altLang="zh-CN" sz="2800" b="1" i="0" u="none" strike="noStrike" kern="1200" cap="none" spc="0" normalizeH="0" baseline="0" noProof="0" dirty="0" err="1">
                <a:ln>
                  <a:noFill/>
                </a:ln>
                <a:solidFill>
                  <a:srgbClr val="000000"/>
                </a:solidFill>
                <a:effectLst/>
                <a:uLnTx/>
                <a:uFillTx/>
                <a:latin typeface="Times New Roman"/>
                <a:ea typeface="微软雅黑 Light" panose="020B0502040204020203" pitchFamily="34" charset="-122"/>
                <a:cs typeface="+mn-cs"/>
              </a:rPr>
              <a:t>elem</a:t>
            </a:r>
            <a:r>
              <a:rPr kumimoji="1" lang="en-US" altLang="zh-CN" sz="2800" b="1" i="0" u="none" strike="noStrike" kern="1200" cap="none" spc="0" normalizeH="0" baseline="0" noProof="0" dirty="0">
                <a:ln>
                  <a:noFill/>
                </a:ln>
                <a:solidFill>
                  <a:srgbClr val="000000"/>
                </a:solidFill>
                <a:effectLst/>
                <a:uLnTx/>
                <a:uFillTx/>
                <a:latin typeface="Times New Roman"/>
                <a:ea typeface="微软雅黑 Light" panose="020B0502040204020203" pitchFamily="34" charset="-122"/>
                <a:cs typeface="+mn-cs"/>
              </a:rPr>
              <a:t>;  </a:t>
            </a:r>
            <a:r>
              <a:rPr kumimoji="1" lang="en-US" altLang="zh-CN"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 </a:t>
            </a:r>
            <a:r>
              <a:rPr kumimoji="1" lang="zh-CN" altLang="en-US"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数据元素存储基址，动态分配数组</a:t>
            </a:r>
            <a:r>
              <a:rPr kumimoji="1" lang="en-US" altLang="zh-CN"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Times New Roman"/>
                <a:ea typeface="微软雅黑 Light" panose="020B0502040204020203" pitchFamily="34" charset="-122"/>
                <a:cs typeface="+mn-cs"/>
              </a:rPr>
              <a:t>  </a:t>
            </a:r>
            <a:r>
              <a:rPr kumimoji="1" lang="en-US" altLang="zh-CN" sz="2800" b="1" i="0" u="none" strike="noStrike" kern="1200" cap="none" spc="0" normalizeH="0" baseline="0" noProof="0" dirty="0" err="1">
                <a:ln>
                  <a:noFill/>
                </a:ln>
                <a:solidFill>
                  <a:srgbClr val="000000"/>
                </a:solidFill>
                <a:effectLst/>
                <a:uLnTx/>
                <a:uFillTx/>
                <a:latin typeface="Times New Roman"/>
                <a:ea typeface="微软雅黑 Light" panose="020B0502040204020203" pitchFamily="34" charset="-122"/>
                <a:cs typeface="+mn-cs"/>
              </a:rPr>
              <a:t>int</a:t>
            </a:r>
            <a:r>
              <a:rPr kumimoji="1" lang="en-US" altLang="zh-CN" sz="2800" b="1" i="0" u="none" strike="noStrike" kern="1200" cap="none" spc="0" normalizeH="0" baseline="0" noProof="0" dirty="0">
                <a:ln>
                  <a:noFill/>
                </a:ln>
                <a:solidFill>
                  <a:srgbClr val="000000"/>
                </a:solidFill>
                <a:effectLst/>
                <a:uLnTx/>
                <a:uFillTx/>
                <a:latin typeface="Times New Roman"/>
                <a:ea typeface="微软雅黑 Light" panose="020B0502040204020203" pitchFamily="34" charset="-122"/>
                <a:cs typeface="+mn-cs"/>
              </a:rPr>
              <a:t>  count;            </a:t>
            </a:r>
            <a:r>
              <a:rPr kumimoji="1" lang="en-US" altLang="zh-CN"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 </a:t>
            </a:r>
            <a:r>
              <a:rPr kumimoji="1" lang="zh-CN" altLang="en-US"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当前数据元素个数</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FF0000"/>
                </a:solidFill>
                <a:effectLst/>
                <a:uLnTx/>
                <a:uFillTx/>
                <a:latin typeface="Times New Roman"/>
                <a:ea typeface="微软雅黑 Light" panose="020B0502040204020203" pitchFamily="34" charset="-122"/>
                <a:cs typeface="+mn-cs"/>
              </a:rPr>
              <a:t>  </a:t>
            </a:r>
            <a:r>
              <a:rPr kumimoji="1" lang="en-US" altLang="zh-CN" sz="2800" b="1" i="0" u="none" strike="noStrike" kern="1200" cap="none" spc="0" normalizeH="0" baseline="0" noProof="0" dirty="0" err="1">
                <a:ln>
                  <a:noFill/>
                </a:ln>
                <a:solidFill>
                  <a:srgbClr val="000000"/>
                </a:solidFill>
                <a:effectLst/>
                <a:uLnTx/>
                <a:uFillTx/>
                <a:latin typeface="Times New Roman"/>
                <a:ea typeface="微软雅黑 Light" panose="020B0502040204020203" pitchFamily="34" charset="-122"/>
                <a:cs typeface="+mn-cs"/>
              </a:rPr>
              <a:t>int</a:t>
            </a:r>
            <a:r>
              <a:rPr kumimoji="1" lang="en-US" altLang="zh-CN" sz="2800" b="1" i="0" u="none" strike="noStrike" kern="1200" cap="none" spc="0" normalizeH="0" baseline="0" noProof="0" dirty="0">
                <a:ln>
                  <a:noFill/>
                </a:ln>
                <a:solidFill>
                  <a:srgbClr val="000000"/>
                </a:solidFill>
                <a:effectLst/>
                <a:uLnTx/>
                <a:uFillTx/>
                <a:latin typeface="Times New Roman"/>
                <a:ea typeface="微软雅黑 Light" panose="020B0502040204020203" pitchFamily="34" charset="-122"/>
                <a:cs typeface="+mn-cs"/>
              </a:rPr>
              <a:t>  </a:t>
            </a:r>
            <a:r>
              <a:rPr kumimoji="1" lang="en-US" altLang="zh-CN" sz="2800" b="1" i="0" u="none" strike="noStrike" kern="1200" cap="none" spc="0" normalizeH="0" baseline="0" noProof="0" dirty="0" err="1">
                <a:ln>
                  <a:noFill/>
                </a:ln>
                <a:solidFill>
                  <a:srgbClr val="000000"/>
                </a:solidFill>
                <a:effectLst/>
                <a:uLnTx/>
                <a:uFillTx/>
                <a:latin typeface="Times New Roman"/>
                <a:ea typeface="微软雅黑 Light" panose="020B0502040204020203" pitchFamily="34" charset="-122"/>
                <a:cs typeface="+mn-cs"/>
              </a:rPr>
              <a:t>sizeindex</a:t>
            </a:r>
            <a:r>
              <a:rPr kumimoji="1" lang="en-US" altLang="zh-CN" sz="2800" b="1" i="0" u="none" strike="noStrike" kern="1200" cap="none" spc="0" normalizeH="0" baseline="0" noProof="0" dirty="0">
                <a:ln>
                  <a:noFill/>
                </a:ln>
                <a:solidFill>
                  <a:srgbClr val="000000"/>
                </a:solidFill>
                <a:effectLst/>
                <a:uLnTx/>
                <a:uFillTx/>
                <a:latin typeface="Times New Roman"/>
                <a:ea typeface="微软雅黑 Light" panose="020B0502040204020203" pitchFamily="34" charset="-122"/>
                <a:cs typeface="+mn-cs"/>
              </a:rPr>
              <a:t>;     </a:t>
            </a:r>
            <a:r>
              <a:rPr kumimoji="1" lang="en-US" altLang="zh-CN"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 </a:t>
            </a:r>
            <a:r>
              <a:rPr kumimoji="1" lang="en-US" altLang="zh-CN" sz="2400" b="1" i="0" u="none" strike="noStrike" kern="1200" cap="none" spc="0" normalizeH="0" baseline="0" noProof="0" dirty="0" err="1">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hashsize</a:t>
            </a:r>
            <a:r>
              <a:rPr kumimoji="1" lang="en-US" altLang="zh-CN"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a:t>
            </a:r>
            <a:r>
              <a:rPr kumimoji="1" lang="en-US" altLang="zh-CN" sz="2400" b="1" i="0" u="none" strike="noStrike" kern="1200" cap="none" spc="0" normalizeH="0" baseline="0" noProof="0" dirty="0" err="1">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sizeindex</a:t>
            </a:r>
            <a:r>
              <a:rPr kumimoji="1" lang="en-US" altLang="zh-CN"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a:t>
            </a:r>
            <a:r>
              <a:rPr kumimoji="1" lang="zh-CN" altLang="en-US"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为当前容量</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Times New Roman"/>
                <a:ea typeface="微软雅黑 Light" panose="020B0502040204020203" pitchFamily="34" charset="-122"/>
                <a:cs typeface="+mn-cs"/>
              </a:rPr>
              <a:t>} </a:t>
            </a:r>
            <a:r>
              <a:rPr kumimoji="1" lang="en-US" altLang="zh-CN" sz="2800" b="1" i="0" u="none" strike="noStrike" kern="1200" cap="none" spc="0" normalizeH="0" baseline="0" noProof="0" dirty="0" err="1">
                <a:ln>
                  <a:noFill/>
                </a:ln>
                <a:solidFill>
                  <a:srgbClr val="000000"/>
                </a:solidFill>
                <a:effectLst/>
                <a:uLnTx/>
                <a:uFillTx/>
                <a:latin typeface="Times New Roman"/>
                <a:ea typeface="微软雅黑 Light" panose="020B0502040204020203" pitchFamily="34" charset="-122"/>
                <a:cs typeface="+mn-cs"/>
              </a:rPr>
              <a:t>HashTable</a:t>
            </a:r>
            <a:r>
              <a:rPr kumimoji="1" lang="en-US" altLang="zh-CN" sz="2800" b="1" i="0" u="none" strike="noStrike" kern="1200" cap="none" spc="0" normalizeH="0" baseline="0" noProof="0" dirty="0">
                <a:ln>
                  <a:noFill/>
                </a:ln>
                <a:solidFill>
                  <a:srgbClr val="000000"/>
                </a:solidFill>
                <a:effectLst/>
                <a:uLnTx/>
                <a:uFillTx/>
                <a:latin typeface="Times New Roman"/>
                <a:ea typeface="微软雅黑 Light" panose="020B0502040204020203" pitchFamily="34" charset="-122"/>
                <a:cs typeface="+mn-cs"/>
              </a:rPr>
              <a:t>;</a:t>
            </a:r>
          </a:p>
        </p:txBody>
      </p:sp>
      <p:sp>
        <p:nvSpPr>
          <p:cNvPr id="5" name="Rectangle 3">
            <a:extLst>
              <a:ext uri="{FF2B5EF4-FFF2-40B4-BE49-F238E27FC236}">
                <a16:creationId xmlns:a16="http://schemas.microsoft.com/office/drawing/2014/main" id="{55596EB0-2A90-A742-B8E6-DA15C14C05F8}"/>
              </a:ext>
            </a:extLst>
          </p:cNvPr>
          <p:cNvSpPr>
            <a:spLocks noChangeArrowheads="1"/>
          </p:cNvSpPr>
          <p:nvPr/>
        </p:nvSpPr>
        <p:spPr bwMode="auto">
          <a:xfrm>
            <a:off x="387350" y="1555321"/>
            <a:ext cx="56118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 </a:t>
            </a:r>
            <a:r>
              <a:rPr kumimoji="1"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开放定址哈希表的存储结构 </a:t>
            </a:r>
            <a:r>
              <a:rPr kumimoji="1"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Light" panose="020B0502040204020203" pitchFamily="34" charset="-122"/>
                <a:cs typeface="+mn-cs"/>
              </a:rPr>
              <a:t>---</a:t>
            </a:r>
          </a:p>
        </p:txBody>
      </p:sp>
    </p:spTree>
    <p:extLst>
      <p:ext uri="{BB962C8B-B14F-4D97-AF65-F5344CB8AC3E}">
        <p14:creationId xmlns:p14="http://schemas.microsoft.com/office/powerpoint/2010/main" val="296505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3"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trips(upRigh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4E83EB-9B70-6E4F-BAE4-C768210D0128}"/>
              </a:ext>
            </a:extLst>
          </p:cNvPr>
          <p:cNvSpPr>
            <a:spLocks noGrp="1"/>
          </p:cNvSpPr>
          <p:nvPr>
            <p:ph type="title"/>
          </p:nvPr>
        </p:nvSpPr>
        <p:spPr/>
        <p:txBody>
          <a:bodyPr/>
          <a:lstStyle/>
          <a:p>
            <a:r>
              <a:rPr kumimoji="1" lang="en" altLang="zh-CN" dirty="0" err="1"/>
              <a:t>SearchHash</a:t>
            </a:r>
            <a:endParaRPr kumimoji="1" lang="zh-CN" altLang="en-US" dirty="0"/>
          </a:p>
        </p:txBody>
      </p:sp>
      <p:sp>
        <p:nvSpPr>
          <p:cNvPr id="4" name="Text Box 2">
            <a:extLst>
              <a:ext uri="{FF2B5EF4-FFF2-40B4-BE49-F238E27FC236}">
                <a16:creationId xmlns:a16="http://schemas.microsoft.com/office/drawing/2014/main" id="{3EBDCBA7-3BA4-7A4D-8554-2772142E19FA}"/>
              </a:ext>
            </a:extLst>
          </p:cNvPr>
          <p:cNvSpPr txBox="1">
            <a:spLocks noChangeArrowheads="1"/>
          </p:cNvSpPr>
          <p:nvPr/>
        </p:nvSpPr>
        <p:spPr bwMode="auto">
          <a:xfrm>
            <a:off x="190500" y="1186992"/>
            <a:ext cx="8763000" cy="543514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Status </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SearchHash</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HashTable</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H, </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KeyType</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K, int &amp;p, int &amp;c)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a:t>
            </a:r>
            <a:r>
              <a:rPr kumimoji="1" lang="en-US" altLang="zh-CN" sz="20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 </a:t>
            </a:r>
            <a:r>
              <a:rPr kumimoji="1" lang="zh-CN" altLang="en-US" sz="20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在开放定址哈希表</a:t>
            </a:r>
            <a:r>
              <a:rPr kumimoji="1" lang="en-US" altLang="zh-CN" sz="20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H</a:t>
            </a:r>
            <a:r>
              <a:rPr kumimoji="1" lang="zh-CN" altLang="en-US" sz="20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中查找关键码为</a:t>
            </a:r>
            <a:r>
              <a:rPr kumimoji="1" lang="en-US" altLang="zh-CN" sz="20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K</a:t>
            </a:r>
            <a:r>
              <a:rPr kumimoji="1" lang="zh-CN" altLang="en-US" sz="20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的记录。若查找成功，</a:t>
            </a:r>
            <a:r>
              <a:rPr kumimoji="1" lang="en-US" altLang="zh-CN" sz="20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 </a:t>
            </a:r>
            <a:r>
              <a:rPr kumimoji="1" lang="zh-CN" altLang="en-US" sz="20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以</a:t>
            </a:r>
            <a:r>
              <a:rPr kumimoji="1" lang="en-US" altLang="zh-CN" sz="20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p</a:t>
            </a:r>
            <a:r>
              <a:rPr kumimoji="1" lang="zh-CN" altLang="en-US" sz="20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指示待查数据在表中位置；否则，以</a:t>
            </a:r>
            <a:r>
              <a:rPr kumimoji="1" lang="en-US" altLang="zh-CN" sz="20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p</a:t>
            </a:r>
            <a:r>
              <a:rPr kumimoji="1" lang="zh-CN" altLang="en-US" sz="20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指示插入位置</a:t>
            </a:r>
          </a:p>
          <a:p>
            <a:pPr marL="0" marR="0" lvl="0" indent="0" algn="l" defTabSz="914400" rtl="0" eaLnBrk="1" fontAlgn="base" latinLnBrk="0" hangingPunct="1">
              <a:lnSpc>
                <a:spcPct val="125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 </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SearchHash</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endParaRPr>
          </a:p>
        </p:txBody>
      </p:sp>
      <p:sp>
        <p:nvSpPr>
          <p:cNvPr id="5" name="Rectangle 3">
            <a:extLst>
              <a:ext uri="{FF2B5EF4-FFF2-40B4-BE49-F238E27FC236}">
                <a16:creationId xmlns:a16="http://schemas.microsoft.com/office/drawing/2014/main" id="{192A2D53-72A1-4749-B01B-996489549BDB}"/>
              </a:ext>
            </a:extLst>
          </p:cNvPr>
          <p:cNvSpPr>
            <a:spLocks noChangeArrowheads="1"/>
          </p:cNvSpPr>
          <p:nvPr/>
        </p:nvSpPr>
        <p:spPr bwMode="auto">
          <a:xfrm>
            <a:off x="573088" y="2597641"/>
            <a:ext cx="8509000" cy="513539"/>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p = Hash(K);        </a:t>
            </a:r>
            <a:r>
              <a:rPr kumimoji="1" lang="en-US" altLang="zh-CN"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 </a:t>
            </a:r>
            <a:r>
              <a:rPr kumimoji="1" lang="zh-CN" altLang="en-US"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求得哈希地址</a:t>
            </a:r>
          </a:p>
        </p:txBody>
      </p:sp>
      <p:sp>
        <p:nvSpPr>
          <p:cNvPr id="6" name="Rectangle 4">
            <a:extLst>
              <a:ext uri="{FF2B5EF4-FFF2-40B4-BE49-F238E27FC236}">
                <a16:creationId xmlns:a16="http://schemas.microsoft.com/office/drawing/2014/main" id="{D16CEFC2-4660-5742-85B6-D743110F179B}"/>
              </a:ext>
            </a:extLst>
          </p:cNvPr>
          <p:cNvSpPr>
            <a:spLocks noChangeArrowheads="1"/>
          </p:cNvSpPr>
          <p:nvPr/>
        </p:nvSpPr>
        <p:spPr bwMode="auto">
          <a:xfrm>
            <a:off x="490537" y="3045454"/>
            <a:ext cx="8162925" cy="147637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while ( </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H.elem</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[p].key != NULLKEY &amp;&amp; </a:t>
            </a:r>
            <a:r>
              <a:rPr kumimoji="1" lang="en-US" altLang="zh-CN"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rPr>
              <a:t>// </a:t>
            </a:r>
            <a:r>
              <a:rPr kumimoji="1" lang="zh-CN" altLang="en-US"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rPr>
              <a:t>该位置有记录</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!EQ(K, </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H.elem</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[p].key)</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a:t>
            </a:r>
            <a:r>
              <a:rPr kumimoji="1" lang="en-US" altLang="zh-CN"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rPr>
              <a:t>// </a:t>
            </a:r>
            <a:r>
              <a:rPr kumimoji="1" lang="zh-CN" altLang="en-US"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rPr>
              <a:t>并且关键字不相等</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collision(p, ++c);       </a:t>
            </a:r>
            <a:r>
              <a:rPr kumimoji="1" lang="en-US" altLang="zh-CN"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 </a:t>
            </a:r>
            <a:r>
              <a:rPr kumimoji="1" lang="zh-CN" altLang="en-US"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求得下一探查地址 </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p</a:t>
            </a:r>
          </a:p>
        </p:txBody>
      </p:sp>
      <p:sp>
        <p:nvSpPr>
          <p:cNvPr id="7" name="Rectangle 5">
            <a:extLst>
              <a:ext uri="{FF2B5EF4-FFF2-40B4-BE49-F238E27FC236}">
                <a16:creationId xmlns:a16="http://schemas.microsoft.com/office/drawing/2014/main" id="{48DEFD81-8CE8-1C4D-BA7E-944E914321FB}"/>
              </a:ext>
            </a:extLst>
          </p:cNvPr>
          <p:cNvSpPr>
            <a:spLocks noChangeArrowheads="1"/>
          </p:cNvSpPr>
          <p:nvPr/>
        </p:nvSpPr>
        <p:spPr bwMode="auto">
          <a:xfrm>
            <a:off x="571499" y="4497115"/>
            <a:ext cx="8382000" cy="1015663"/>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if (EQ(K, </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H.elem</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[p].key)) return SUCCESS;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a:t>
            </a:r>
            <a:r>
              <a:rPr kumimoji="1" lang="en-US" altLang="zh-CN"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 </a:t>
            </a:r>
            <a:r>
              <a:rPr kumimoji="1" lang="zh-CN" altLang="en-US"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查找成功，返回待查数据元素位置 </a:t>
            </a:r>
            <a:r>
              <a:rPr kumimoji="1" lang="en-US" altLang="zh-CN"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p</a:t>
            </a:r>
          </a:p>
        </p:txBody>
      </p:sp>
      <p:sp>
        <p:nvSpPr>
          <p:cNvPr id="8" name="Rectangle 6">
            <a:hlinkClick r:id="" action="ppaction://hlinkshowjump?jump=nextslide"/>
            <a:extLst>
              <a:ext uri="{FF2B5EF4-FFF2-40B4-BE49-F238E27FC236}">
                <a16:creationId xmlns:a16="http://schemas.microsoft.com/office/drawing/2014/main" id="{A5BC79B4-9502-9942-9C6C-C308971273F5}"/>
              </a:ext>
            </a:extLst>
          </p:cNvPr>
          <p:cNvSpPr>
            <a:spLocks noChangeArrowheads="1"/>
          </p:cNvSpPr>
          <p:nvPr/>
        </p:nvSpPr>
        <p:spPr bwMode="auto">
          <a:xfrm>
            <a:off x="571498" y="5512778"/>
            <a:ext cx="7318375" cy="461963"/>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else return UNSUCCESS</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   // </a:t>
            </a:r>
            <a:r>
              <a:rPr kumimoji="1" lang="zh-CN" altLang="en-US"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a:ea typeface="微软雅黑 Light" panose="020B0502040204020203" pitchFamily="34" charset="-122"/>
                <a:cs typeface="+mn-cs"/>
              </a:rPr>
              <a:t>查找不成功</a:t>
            </a:r>
          </a:p>
        </p:txBody>
      </p:sp>
      <p:sp>
        <p:nvSpPr>
          <p:cNvPr id="9" name="TextBox 8">
            <a:extLst>
              <a:ext uri="{FF2B5EF4-FFF2-40B4-BE49-F238E27FC236}">
                <a16:creationId xmlns:a16="http://schemas.microsoft.com/office/drawing/2014/main" id="{BE4AE83D-AF22-8343-8B01-BFEF1276CCE9}"/>
              </a:ext>
            </a:extLst>
          </p:cNvPr>
          <p:cNvSpPr txBox="1">
            <a:spLocks noChangeArrowheads="1"/>
          </p:cNvSpPr>
          <p:nvPr/>
        </p:nvSpPr>
        <p:spPr bwMode="auto">
          <a:xfrm>
            <a:off x="6225189" y="6161759"/>
            <a:ext cx="43926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教材</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p259</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算法</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9.17.</a:t>
            </a:r>
            <a:endPar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endParaRPr>
          </a:p>
        </p:txBody>
      </p:sp>
    </p:spTree>
    <p:extLst>
      <p:ext uri="{BB962C8B-B14F-4D97-AF65-F5344CB8AC3E}">
        <p14:creationId xmlns:p14="http://schemas.microsoft.com/office/powerpoint/2010/main" val="13178625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6E0F9-CFE3-9D47-980E-27D8B0625EE6}"/>
              </a:ext>
            </a:extLst>
          </p:cNvPr>
          <p:cNvSpPr>
            <a:spLocks noGrp="1"/>
          </p:cNvSpPr>
          <p:nvPr>
            <p:ph type="title"/>
          </p:nvPr>
        </p:nvSpPr>
        <p:spPr/>
        <p:txBody>
          <a:bodyPr/>
          <a:lstStyle/>
          <a:p>
            <a:r>
              <a:rPr kumimoji="1" lang="en" altLang="zh-CN" dirty="0" err="1"/>
              <a:t>InsertHash</a:t>
            </a:r>
            <a:endParaRPr kumimoji="1" lang="zh-CN" altLang="en-US" dirty="0"/>
          </a:p>
        </p:txBody>
      </p:sp>
      <p:sp>
        <p:nvSpPr>
          <p:cNvPr id="4" name="Text Box 2">
            <a:extLst>
              <a:ext uri="{FF2B5EF4-FFF2-40B4-BE49-F238E27FC236}">
                <a16:creationId xmlns:a16="http://schemas.microsoft.com/office/drawing/2014/main" id="{2B6400BA-EF00-6F48-868C-70464D4E5A22}"/>
              </a:ext>
            </a:extLst>
          </p:cNvPr>
          <p:cNvSpPr txBox="1">
            <a:spLocks noChangeArrowheads="1"/>
          </p:cNvSpPr>
          <p:nvPr/>
        </p:nvSpPr>
        <p:spPr bwMode="auto">
          <a:xfrm>
            <a:off x="404622" y="1435608"/>
            <a:ext cx="8423275" cy="470852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Status </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InsertHash</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HashTable</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&amp;H, </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Elemtype</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e){</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c = 0;</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a:t>
            </a:r>
            <a:r>
              <a:rPr kumimoji="1" lang="en-US" altLang="zh-CN"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rPr>
              <a:t>// </a:t>
            </a:r>
            <a:r>
              <a:rPr kumimoji="1" lang="zh-CN" altLang="en-US"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rPr>
              <a:t>表中已有与 </a:t>
            </a:r>
            <a:r>
              <a:rPr kumimoji="1" lang="en-US" altLang="zh-CN"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rPr>
              <a:t>e </a:t>
            </a:r>
            <a:r>
              <a:rPr kumimoji="1" lang="zh-CN" altLang="en-US"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rPr>
              <a:t>有相同关键字的元素</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if ( </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HashSearch</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 H, </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e.key</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p, c ) == SUCCESS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return DUPLICATE;</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a:t>
            </a:r>
            <a:r>
              <a:rPr kumimoji="1" lang="en-US" altLang="zh-CN"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rPr>
              <a:t>// </a:t>
            </a:r>
            <a:r>
              <a:rPr kumimoji="1" lang="zh-CN" altLang="en-US"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rPr>
              <a:t>冲突次数 </a:t>
            </a:r>
            <a:r>
              <a:rPr kumimoji="1" lang="en-US" altLang="zh-CN"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rPr>
              <a:t>c </a:t>
            </a:r>
            <a:r>
              <a:rPr kumimoji="1" lang="zh-CN" altLang="en-US"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rPr>
              <a:t>未达到上限，（阀值 </a:t>
            </a:r>
            <a:r>
              <a:rPr kumimoji="1" lang="en-US" altLang="zh-CN"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rPr>
              <a:t>c</a:t>
            </a:r>
            <a:r>
              <a:rPr kumimoji="1" lang="zh-CN" altLang="en-US"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rPr>
              <a:t>可调）</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else  if ( c &lt; </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hashsize</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H.sizeindex</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]/2 )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H.elem</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[p] = e;  ++</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H.count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return OK;} </a:t>
            </a:r>
            <a:r>
              <a:rPr kumimoji="1" lang="en-US" altLang="zh-CN"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rPr>
              <a:t>// </a:t>
            </a:r>
            <a:r>
              <a:rPr kumimoji="1" lang="zh-CN" altLang="en-US"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rPr>
              <a:t>插入</a:t>
            </a:r>
            <a:r>
              <a:rPr kumimoji="1" lang="en-US" altLang="zh-CN"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rPr>
              <a:t>e</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else  </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RecreateHashTable</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(H);        </a:t>
            </a:r>
            <a:r>
              <a:rPr kumimoji="1" lang="en-US" altLang="zh-CN"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rPr>
              <a:t>// </a:t>
            </a:r>
            <a:r>
              <a:rPr kumimoji="1" lang="zh-CN" altLang="en-US" sz="2400" b="1" i="0" u="none" strike="noStrike" kern="1200" cap="none" spc="0" normalizeH="0" baseline="0" noProof="0" dirty="0">
                <a:ln>
                  <a:noFill/>
                </a:ln>
                <a:solidFill>
                  <a:srgbClr val="0099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cs typeface="+mn-cs"/>
              </a:rPr>
              <a:t>重建哈希表</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rPr>
              <a:t>} // </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微软雅黑 Light" panose="020B0502040204020203" pitchFamily="34" charset="-122"/>
                <a:cs typeface="+mn-cs"/>
              </a:rPr>
              <a:t>InsertHash</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Light" panose="020B0502040204020203" pitchFamily="34" charset="-122"/>
              <a:cs typeface="+mn-cs"/>
            </a:endParaRPr>
          </a:p>
        </p:txBody>
      </p:sp>
      <p:sp>
        <p:nvSpPr>
          <p:cNvPr id="5" name="TextBox 9">
            <a:extLst>
              <a:ext uri="{FF2B5EF4-FFF2-40B4-BE49-F238E27FC236}">
                <a16:creationId xmlns:a16="http://schemas.microsoft.com/office/drawing/2014/main" id="{DA8DABBF-EDE7-E04B-ADC7-CE31DAC2CFAE}"/>
              </a:ext>
            </a:extLst>
          </p:cNvPr>
          <p:cNvSpPr txBox="1">
            <a:spLocks noChangeArrowheads="1"/>
          </p:cNvSpPr>
          <p:nvPr/>
        </p:nvSpPr>
        <p:spPr bwMode="auto">
          <a:xfrm>
            <a:off x="6002767" y="6031230"/>
            <a:ext cx="43926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教材</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p259</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算法</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9.18.</a:t>
            </a:r>
            <a:endPar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endParaRPr>
          </a:p>
        </p:txBody>
      </p:sp>
    </p:spTree>
    <p:extLst>
      <p:ext uri="{BB962C8B-B14F-4D97-AF65-F5344CB8AC3E}">
        <p14:creationId xmlns:p14="http://schemas.microsoft.com/office/powerpoint/2010/main" val="30328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DD41DB-FD66-3A4E-9027-D75741F27053}"/>
              </a:ext>
            </a:extLst>
          </p:cNvPr>
          <p:cNvSpPr>
            <a:spLocks noGrp="1"/>
          </p:cNvSpPr>
          <p:nvPr>
            <p:ph type="title"/>
          </p:nvPr>
        </p:nvSpPr>
        <p:spPr/>
        <p:txBody>
          <a:bodyPr/>
          <a:lstStyle/>
          <a:p>
            <a:r>
              <a:rPr kumimoji="1" lang="zh-CN" altLang="en-US" b="1" kern="0" dirty="0">
                <a:solidFill>
                  <a:srgbClr val="FF0000"/>
                </a:solidFill>
                <a:effectLst>
                  <a:outerShdw blurRad="38100" dist="38100" dir="2700000" algn="tl">
                    <a:srgbClr val="C0C0C0"/>
                  </a:outerShdw>
                </a:effectLst>
                <a:latin typeface="Times New Roman"/>
                <a:ea typeface="黑体" pitchFamily="2" charset="-122"/>
              </a:rPr>
              <a:t>四、哈希表的查找及分析</a:t>
            </a:r>
            <a:endParaRPr kumimoji="1" lang="zh-CN" altLang="en-US" dirty="0"/>
          </a:p>
        </p:txBody>
      </p:sp>
      <p:sp>
        <p:nvSpPr>
          <p:cNvPr id="4" name="Rectangle 4">
            <a:extLst>
              <a:ext uri="{FF2B5EF4-FFF2-40B4-BE49-F238E27FC236}">
                <a16:creationId xmlns:a16="http://schemas.microsoft.com/office/drawing/2014/main" id="{B5FA64AC-D02B-E745-B6F2-EE7FF135B49C}"/>
              </a:ext>
            </a:extLst>
          </p:cNvPr>
          <p:cNvSpPr>
            <a:spLocks noChangeArrowheads="1"/>
          </p:cNvSpPr>
          <p:nvPr/>
        </p:nvSpPr>
        <p:spPr bwMode="auto">
          <a:xfrm>
            <a:off x="390907" y="1332471"/>
            <a:ext cx="8077200" cy="2973122"/>
          </a:xfrm>
          <a:prstGeom prst="rect">
            <a:avLst/>
          </a:prstGeom>
          <a:noFill/>
          <a:ln w="9525">
            <a:noFill/>
            <a:miter lim="800000"/>
            <a:headEnd/>
            <a:tailEnd/>
          </a:ln>
          <a:effectLst/>
        </p:spPr>
        <p:txBody>
          <a:bodyPr>
            <a:spAutoFit/>
          </a:bodyPr>
          <a:lstStyle/>
          <a:p>
            <a:pPr marL="579438" marR="0" lvl="0" indent="-579438"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黑体" pitchFamily="2" charset="-122"/>
                <a:ea typeface="黑体" pitchFamily="2" charset="-122"/>
                <a:cs typeface="+mn-cs"/>
              </a:rPr>
              <a:t>明确：</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散列函数没有</a:t>
            </a:r>
            <a:r>
              <a:rPr kumimoji="1" lang="zh-CN" altLang="en-US" sz="2400" b="1" i="0" u="none" strike="noStrike" kern="1200" cap="none" spc="0" normalizeH="0" baseline="0" noProof="0" dirty="0">
                <a:ln>
                  <a:noFill/>
                </a:ln>
                <a:solidFill>
                  <a:srgbClr val="0000FF"/>
                </a:solidFill>
                <a:effectLst/>
                <a:uLnTx/>
                <a:uFillTx/>
                <a:latin typeface="Times New Roman"/>
                <a:ea typeface="微软雅黑 Light" panose="020B0502040204020203" pitchFamily="34" charset="-122"/>
                <a:cs typeface="+mn-cs"/>
              </a:rPr>
              <a:t>“</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万能</a:t>
            </a:r>
            <a:r>
              <a:rPr kumimoji="1" lang="zh-CN" altLang="en-US" sz="2400" b="1" i="0" u="none" strike="noStrike" kern="1200" cap="none" spc="0" normalizeH="0" baseline="0" noProof="0" dirty="0">
                <a:ln>
                  <a:noFill/>
                </a:ln>
                <a:solidFill>
                  <a:srgbClr val="0000FF"/>
                </a:solidFill>
                <a:effectLst/>
                <a:uLnTx/>
                <a:uFillTx/>
                <a:latin typeface="Times New Roman"/>
                <a:ea typeface="微软雅黑 Light" panose="020B0502040204020203" pitchFamily="34" charset="-122"/>
                <a:cs typeface="+mn-cs"/>
              </a:rPr>
              <a:t>”</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通式（</a:t>
            </a:r>
            <a:r>
              <a:rPr kumimoji="1"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杂凑法）</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，要根据元素集合的特性而分别构造。 </a:t>
            </a:r>
          </a:p>
          <a:p>
            <a:pPr marL="579438" marR="0" lvl="0" indent="-579438" algn="just" defTabSz="914400" rtl="0" eaLnBrk="1" fontAlgn="base" latinLnBrk="0" hangingPunct="1">
              <a:lnSpc>
                <a:spcPct val="100000"/>
              </a:lnSpc>
              <a:spcBef>
                <a:spcPct val="4000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黑体" pitchFamily="2" charset="-122"/>
                <a:ea typeface="黑体" pitchFamily="2" charset="-122"/>
                <a:cs typeface="+mn-cs"/>
              </a:rPr>
              <a:t>讨论：</a:t>
            </a:r>
            <a:r>
              <a:rPr kumimoji="1" lang="zh-CN" altLang="en-US" sz="24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哈希查找的速度是否为真正的</a:t>
            </a:r>
            <a:r>
              <a:rPr kumimoji="1" lang="en-US" altLang="zh-CN" sz="24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O</a:t>
            </a:r>
            <a:r>
              <a:rPr kumimoji="1" lang="zh-CN" altLang="en-US" sz="24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4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1</a:t>
            </a:r>
            <a:r>
              <a:rPr kumimoji="1" lang="zh-CN" altLang="en-US" sz="24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a:t>
            </a:r>
            <a:endParaRPr kumimoji="1" lang="en-US" altLang="zh-CN" sz="24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endParaRPr>
          </a:p>
          <a:p>
            <a:pPr marL="579438" marR="0" lvl="0" indent="-579438" algn="just" defTabSz="914400" rtl="0" eaLnBrk="1" fontAlgn="base" latinLnBrk="0" hangingPunct="1">
              <a:lnSpc>
                <a:spcPct val="100000"/>
              </a:lnSpc>
              <a:spcBef>
                <a:spcPct val="40000"/>
              </a:spcBef>
              <a:spcAft>
                <a:spcPct val="0"/>
              </a:spcAft>
              <a:buClrTx/>
              <a:buSzTx/>
              <a:buFontTx/>
              <a:buNone/>
              <a:tabLst/>
              <a:defRPr/>
            </a:pPr>
            <a:r>
              <a:rPr kumimoji="1" lang="en-US" altLang="zh-CN" sz="2400" b="1" dirty="0">
                <a:solidFill>
                  <a:srgbClr val="000000"/>
                </a:solidFill>
                <a:latin typeface="微软雅黑 Light" panose="020B0502040204020203" pitchFamily="34" charset="-122"/>
                <a:ea typeface="微软雅黑 Light" panose="020B0502040204020203" pitchFamily="34" charset="-122"/>
              </a:rPr>
              <a:t>	</a:t>
            </a:r>
            <a:r>
              <a:rPr kumimoji="1" lang="zh-CN" altLang="en-US" sz="2400" b="1" i="0" u="none" strike="noStrike" kern="1200" cap="none" spc="0" normalizeH="0" baseline="0" noProof="0" dirty="0">
                <a:ln>
                  <a:noFill/>
                </a:ln>
                <a:solidFill>
                  <a:srgbClr val="000000"/>
                </a:solidFill>
                <a:effectLst/>
                <a:uLnTx/>
                <a:uFillTx/>
                <a:latin typeface="微软雅黑 Light" panose="020B0502040204020203" pitchFamily="34" charset="-122"/>
                <a:ea typeface="微软雅黑 Light" panose="020B0502040204020203" pitchFamily="34" charset="-122"/>
                <a:cs typeface="+mn-cs"/>
              </a:rPr>
              <a:t>不是。</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由于冲突的产生，使得哈希表的查找过程仍然要进行比较，仍然要以平均查找长度</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ASL</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来衡量。一般地，</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ASL</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依赖于哈希表的装填因子</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sym typeface="Symbol" pitchFamily="18" charset="2"/>
              </a:rPr>
              <a:t></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sym typeface="Symbol" pitchFamily="18" charset="2"/>
              </a:rPr>
              <a:t>,</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sym typeface="Symbol" pitchFamily="18" charset="2"/>
              </a:rPr>
              <a:t>它标志着哈希表的装满程度。</a:t>
            </a:r>
          </a:p>
        </p:txBody>
      </p:sp>
      <p:graphicFrame>
        <p:nvGraphicFramePr>
          <p:cNvPr id="5" name="Object 5">
            <a:extLst>
              <a:ext uri="{FF2B5EF4-FFF2-40B4-BE49-F238E27FC236}">
                <a16:creationId xmlns:a16="http://schemas.microsoft.com/office/drawing/2014/main" id="{B73CF100-ACB4-1341-98FC-4284E8D76BDA}"/>
              </a:ext>
            </a:extLst>
          </p:cNvPr>
          <p:cNvGraphicFramePr>
            <a:graphicFrameLocks noChangeAspect="1"/>
          </p:cNvGraphicFramePr>
          <p:nvPr>
            <p:extLst>
              <p:ext uri="{D42A27DB-BD31-4B8C-83A1-F6EECF244321}">
                <p14:modId xmlns:p14="http://schemas.microsoft.com/office/powerpoint/2010/main" val="1951186664"/>
              </p:ext>
            </p:extLst>
          </p:nvPr>
        </p:nvGraphicFramePr>
        <p:xfrm>
          <a:off x="3219683" y="4193737"/>
          <a:ext cx="2704633" cy="712381"/>
        </p:xfrm>
        <a:graphic>
          <a:graphicData uri="http://schemas.openxmlformats.org/presentationml/2006/ole">
            <mc:AlternateContent xmlns:mc="http://schemas.openxmlformats.org/markup-compatibility/2006">
              <mc:Choice xmlns:v="urn:schemas-microsoft-com:vml" Requires="v">
                <p:oleObj spid="_x0000_s10260" name="Equation" r:id="rId3" imgW="1205977" imgH="317362" progId="Equation.3">
                  <p:embed/>
                </p:oleObj>
              </mc:Choice>
              <mc:Fallback>
                <p:oleObj name="Equation" r:id="rId3" imgW="1205977" imgH="317362" progId="Equation.3">
                  <p:embed/>
                  <p:pic>
                    <p:nvPicPr>
                      <p:cNvPr id="3072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9683" y="4193737"/>
                        <a:ext cx="2704633" cy="712381"/>
                      </a:xfrm>
                      <a:prstGeom prst="rect">
                        <a:avLst/>
                      </a:prstGeom>
                      <a:solidFill>
                        <a:srgbClr val="FFFFFF"/>
                      </a:solidFill>
                      <a:ln>
                        <a:noFill/>
                      </a:ln>
                      <a:effectLst/>
                    </p:spPr>
                  </p:pic>
                </p:oleObj>
              </mc:Fallback>
            </mc:AlternateContent>
          </a:graphicData>
        </a:graphic>
      </p:graphicFrame>
      <p:sp>
        <p:nvSpPr>
          <p:cNvPr id="6" name="Rectangle 7">
            <a:extLst>
              <a:ext uri="{FF2B5EF4-FFF2-40B4-BE49-F238E27FC236}">
                <a16:creationId xmlns:a16="http://schemas.microsoft.com/office/drawing/2014/main" id="{45836E95-9987-F84D-A66C-4302DFAC2220}"/>
              </a:ext>
            </a:extLst>
          </p:cNvPr>
          <p:cNvSpPr>
            <a:spLocks noChangeArrowheads="1"/>
          </p:cNvSpPr>
          <p:nvPr/>
        </p:nvSpPr>
        <p:spPr bwMode="auto">
          <a:xfrm>
            <a:off x="7222524" y="4136012"/>
            <a:ext cx="1101584" cy="553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40000"/>
              </a:lnSpc>
              <a:spcBef>
                <a:spcPct val="20000"/>
              </a:spcBef>
              <a:spcAft>
                <a:spcPct val="0"/>
              </a:spcAft>
              <a:buClrTx/>
              <a:buSzTx/>
              <a:buFontTx/>
              <a:buNone/>
              <a:tabLst/>
              <a:defRPr/>
            </a:pP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sym typeface="Symbol" panose="05050102010706020507" pitchFamily="18" charset="2"/>
              </a:rPr>
              <a:t>0≤≤1</a:t>
            </a:r>
          </a:p>
        </p:txBody>
      </p:sp>
      <p:sp>
        <p:nvSpPr>
          <p:cNvPr id="7" name="AutoShape 6">
            <a:extLst>
              <a:ext uri="{FF2B5EF4-FFF2-40B4-BE49-F238E27FC236}">
                <a16:creationId xmlns:a16="http://schemas.microsoft.com/office/drawing/2014/main" id="{893E024D-0A9D-4D46-8B1F-2415DDF9C24F}"/>
              </a:ext>
            </a:extLst>
          </p:cNvPr>
          <p:cNvSpPr>
            <a:spLocks noChangeArrowheads="1"/>
          </p:cNvSpPr>
          <p:nvPr/>
        </p:nvSpPr>
        <p:spPr bwMode="auto">
          <a:xfrm>
            <a:off x="1068860" y="5399903"/>
            <a:ext cx="6477000" cy="899984"/>
          </a:xfrm>
          <a:prstGeom prst="wedgeRoundRectCallout">
            <a:avLst>
              <a:gd name="adj1" fmla="val 11018"/>
              <a:gd name="adj2" fmla="val -95631"/>
              <a:gd name="adj3" fmla="val 16667"/>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sym typeface="Symbol" panose="05050102010706020507" pitchFamily="18" charset="2"/>
              </a:rPr>
              <a:t> </a:t>
            </a:r>
            <a:r>
              <a:rPr kumimoji="1" lang="zh-CN" alt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rPr>
              <a:t>越大，表中记录数越多，说明表装得越满，发生冲突的可能性就越大，查找时比较次数就越多。</a:t>
            </a:r>
          </a:p>
        </p:txBody>
      </p:sp>
    </p:spTree>
    <p:extLst>
      <p:ext uri="{BB962C8B-B14F-4D97-AF65-F5344CB8AC3E}">
        <p14:creationId xmlns:p14="http://schemas.microsoft.com/office/powerpoint/2010/main" val="135931022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F0E4F7-66AB-D640-AF90-B0FEE33610A0}"/>
              </a:ext>
            </a:extLst>
          </p:cNvPr>
          <p:cNvSpPr>
            <a:spLocks noGrp="1"/>
          </p:cNvSpPr>
          <p:nvPr>
            <p:ph type="title"/>
          </p:nvPr>
        </p:nvSpPr>
        <p:spPr/>
        <p:txBody>
          <a:bodyPr/>
          <a:lstStyle/>
          <a:p>
            <a:r>
              <a:rPr kumimoji="1" lang="zh-CN" altLang="en-US" b="1" kern="0" dirty="0">
                <a:solidFill>
                  <a:srgbClr val="FF0000"/>
                </a:solidFill>
                <a:effectLst>
                  <a:outerShdw blurRad="38100" dist="38100" dir="2700000" algn="tl">
                    <a:srgbClr val="C0C0C0"/>
                  </a:outerShdw>
                </a:effectLst>
                <a:latin typeface="Times New Roman"/>
                <a:ea typeface="黑体" pitchFamily="2" charset="-122"/>
              </a:rPr>
              <a:t>四、哈希表的查找及分析</a:t>
            </a:r>
            <a:endParaRPr kumimoji="1" lang="zh-CN" altLang="en-US" dirty="0"/>
          </a:p>
        </p:txBody>
      </p:sp>
      <p:sp>
        <p:nvSpPr>
          <p:cNvPr id="4" name="Rectangle 6">
            <a:extLst>
              <a:ext uri="{FF2B5EF4-FFF2-40B4-BE49-F238E27FC236}">
                <a16:creationId xmlns:a16="http://schemas.microsoft.com/office/drawing/2014/main" id="{31B94D93-9831-4A4F-9963-149FB763559F}"/>
              </a:ext>
            </a:extLst>
          </p:cNvPr>
          <p:cNvSpPr>
            <a:spLocks noChangeArrowheads="1"/>
          </p:cNvSpPr>
          <p:nvPr/>
        </p:nvSpPr>
        <p:spPr bwMode="auto">
          <a:xfrm>
            <a:off x="457200" y="1338649"/>
            <a:ext cx="8229600" cy="1200329"/>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40000"/>
              </a:lnSpc>
              <a:spcBef>
                <a:spcPct val="20000"/>
              </a:spcBef>
              <a:spcAft>
                <a:spcPct val="0"/>
              </a:spcAft>
              <a:buClrTx/>
              <a:buSzTx/>
              <a:buFontTx/>
              <a:buNone/>
              <a:tabLst/>
              <a:defRPr/>
            </a:pPr>
            <a:r>
              <a:rPr kumimoji="1" lang="en-US" altLang="zh-CN" sz="2400" b="1" i="0" u="none" strike="noStrike" kern="1200" cap="none" spc="0" normalizeH="0" baseline="0" noProof="0" dirty="0">
                <a:ln>
                  <a:noFill/>
                </a:ln>
                <a:solidFill>
                  <a:srgbClr val="FF00FF"/>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1</a:t>
            </a:r>
            <a:r>
              <a:rPr kumimoji="1" lang="zh-CN" altLang="en-US" sz="2400" b="1" i="0" u="none" strike="noStrike" kern="1200" cap="none" spc="0" normalizeH="0" baseline="0" noProof="0" dirty="0">
                <a:ln>
                  <a:noFill/>
                </a:ln>
                <a:solidFill>
                  <a:srgbClr val="FF00FF"/>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 散列存储的查找效率到底是多少？</a:t>
            </a:r>
          </a:p>
          <a:p>
            <a:pPr marL="0" marR="0" lvl="0" indent="0" algn="l" defTabSz="914400" rtl="0" eaLnBrk="1" fontAlgn="base" latinLnBrk="0" hangingPunct="1">
              <a:lnSpc>
                <a:spcPct val="140000"/>
              </a:lnSpc>
              <a:spcBef>
                <a:spcPct val="2000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答：</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ASL</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与装填因子</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sym typeface="Symbol" pitchFamily="18" charset="2"/>
              </a:rPr>
              <a:t>有关！既不是严格的</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sym typeface="Symbol" pitchFamily="18" charset="2"/>
              </a:rPr>
              <a:t>O(1)</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sym typeface="Symbol" pitchFamily="18" charset="2"/>
              </a:rPr>
              <a:t>，也不是</a:t>
            </a:r>
            <a:r>
              <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sym typeface="Symbol" pitchFamily="18" charset="2"/>
              </a:rPr>
              <a:t>O(n)</a:t>
            </a:r>
            <a:endParaRPr kumimoji="1" lang="en-US" altLang="zh-CN"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endParaRPr>
          </a:p>
        </p:txBody>
      </p:sp>
      <p:graphicFrame>
        <p:nvGraphicFramePr>
          <p:cNvPr id="5" name="Object 5">
            <a:extLst>
              <a:ext uri="{FF2B5EF4-FFF2-40B4-BE49-F238E27FC236}">
                <a16:creationId xmlns:a16="http://schemas.microsoft.com/office/drawing/2014/main" id="{C5DF73D7-9A03-544C-A2AA-A97F4436F79D}"/>
              </a:ext>
            </a:extLst>
          </p:cNvPr>
          <p:cNvGraphicFramePr>
            <a:graphicFrameLocks noChangeAspect="1"/>
          </p:cNvGraphicFramePr>
          <p:nvPr>
            <p:extLst>
              <p:ext uri="{D42A27DB-BD31-4B8C-83A1-F6EECF244321}">
                <p14:modId xmlns:p14="http://schemas.microsoft.com/office/powerpoint/2010/main" val="3503305659"/>
              </p:ext>
            </p:extLst>
          </p:nvPr>
        </p:nvGraphicFramePr>
        <p:xfrm>
          <a:off x="836140" y="3340329"/>
          <a:ext cx="4495800" cy="1957388"/>
        </p:xfrm>
        <a:graphic>
          <a:graphicData uri="http://schemas.openxmlformats.org/presentationml/2006/ole">
            <mc:AlternateContent xmlns:mc="http://schemas.openxmlformats.org/markup-compatibility/2006">
              <mc:Choice xmlns:v="urn:schemas-microsoft-com:vml" Requires="v">
                <p:oleObj spid="_x0000_s11280" name="Equation" r:id="rId3" imgW="1866900" imgH="812800" progId="Equation.3">
                  <p:embed/>
                </p:oleObj>
              </mc:Choice>
              <mc:Fallback>
                <p:oleObj name="Equation" r:id="rId3" imgW="1866900" imgH="812800" progId="Equation.3">
                  <p:embed/>
                  <p:pic>
                    <p:nvPicPr>
                      <p:cNvPr id="3174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140" y="3340329"/>
                        <a:ext cx="4495800" cy="195738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AutoShape 9">
            <a:extLst>
              <a:ext uri="{FF2B5EF4-FFF2-40B4-BE49-F238E27FC236}">
                <a16:creationId xmlns:a16="http://schemas.microsoft.com/office/drawing/2014/main" id="{98EABC44-E113-2F40-8327-DF489DFF75AF}"/>
              </a:ext>
            </a:extLst>
          </p:cNvPr>
          <p:cNvSpPr>
            <a:spLocks noChangeArrowheads="1"/>
          </p:cNvSpPr>
          <p:nvPr/>
        </p:nvSpPr>
        <p:spPr bwMode="auto">
          <a:xfrm>
            <a:off x="5712940" y="3416529"/>
            <a:ext cx="3048000" cy="1295400"/>
          </a:xfrm>
          <a:prstGeom prst="wedgeEllipseCallout">
            <a:avLst>
              <a:gd name="adj1" fmla="val -61093"/>
              <a:gd name="adj2" fmla="val 28801"/>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sym typeface="Symbol" panose="05050102010706020507" pitchFamily="18" charset="2"/>
              </a:rPr>
              <a:t>应尽量选择一个合适的，以降低</a:t>
            </a:r>
            <a:r>
              <a:rPr kumimoji="1" lang="en-US" altLang="zh-CN" sz="20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sym typeface="Symbol" panose="05050102010706020507" pitchFamily="18" charset="2"/>
              </a:rPr>
              <a:t>ASL</a:t>
            </a:r>
            <a:r>
              <a:rPr kumimoji="1" lang="zh-CN" altLang="en-US" sz="20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sym typeface="Symbol" panose="05050102010706020507" pitchFamily="18" charset="2"/>
              </a:rPr>
              <a:t>的长度</a:t>
            </a:r>
          </a:p>
        </p:txBody>
      </p:sp>
    </p:spTree>
    <p:extLst>
      <p:ext uri="{BB962C8B-B14F-4D97-AF65-F5344CB8AC3E}">
        <p14:creationId xmlns:p14="http://schemas.microsoft.com/office/powerpoint/2010/main" val="41975992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F3F727-7974-054B-86BB-E234382C715A}"/>
              </a:ext>
            </a:extLst>
          </p:cNvPr>
          <p:cNvSpPr>
            <a:spLocks noGrp="1"/>
          </p:cNvSpPr>
          <p:nvPr>
            <p:ph type="title"/>
          </p:nvPr>
        </p:nvSpPr>
        <p:spPr/>
        <p:txBody>
          <a:bodyPr/>
          <a:lstStyle/>
          <a:p>
            <a:r>
              <a:rPr kumimoji="1" lang="zh-CN" altLang="en-US" b="1" kern="0" dirty="0">
                <a:solidFill>
                  <a:srgbClr val="FF0000"/>
                </a:solidFill>
                <a:effectLst>
                  <a:outerShdw blurRad="38100" dist="38100" dir="2700000" algn="tl">
                    <a:srgbClr val="C0C0C0"/>
                  </a:outerShdw>
                </a:effectLst>
                <a:latin typeface="Times New Roman"/>
                <a:ea typeface="黑体" pitchFamily="2" charset="-122"/>
              </a:rPr>
              <a:t>四、哈希表的查找及分析</a:t>
            </a:r>
            <a:endParaRPr kumimoji="1" lang="zh-CN" altLang="en-US" dirty="0"/>
          </a:p>
        </p:txBody>
      </p:sp>
      <p:sp>
        <p:nvSpPr>
          <p:cNvPr id="4" name="Rectangle 4">
            <a:extLst>
              <a:ext uri="{FF2B5EF4-FFF2-40B4-BE49-F238E27FC236}">
                <a16:creationId xmlns:a16="http://schemas.microsoft.com/office/drawing/2014/main" id="{5FBE0CEB-13EA-EC46-BFC8-A2107AFA26F8}"/>
              </a:ext>
            </a:extLst>
          </p:cNvPr>
          <p:cNvSpPr>
            <a:spLocks noChangeArrowheads="1"/>
          </p:cNvSpPr>
          <p:nvPr/>
        </p:nvSpPr>
        <p:spPr bwMode="auto">
          <a:xfrm>
            <a:off x="190500" y="2195384"/>
            <a:ext cx="8763000" cy="1717393"/>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400" b="1" i="0" u="none" strike="noStrike" kern="1200" cap="none" spc="0" normalizeH="0" baseline="0" noProof="0" dirty="0">
                <a:ln>
                  <a:noFill/>
                </a:ln>
                <a:solidFill>
                  <a:schemeClr val="accent5"/>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2</a:t>
            </a:r>
            <a:r>
              <a:rPr kumimoji="1" lang="zh-CN" altLang="en-US" sz="2400" b="1" i="0" u="none" strike="noStrike" kern="1200" cap="none" spc="0" normalizeH="0" baseline="0" noProof="0" dirty="0">
                <a:ln>
                  <a:noFill/>
                </a:ln>
                <a:solidFill>
                  <a:schemeClr val="accent5"/>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a:t>
            </a:r>
            <a:r>
              <a:rPr kumimoji="1" lang="zh-CN" altLang="en-US" sz="2400" b="1" i="0" u="none" strike="noStrike" kern="1200" cap="none" spc="0" normalizeH="0" baseline="0" noProof="0" dirty="0">
                <a:ln>
                  <a:noFill/>
                </a:ln>
                <a:solidFill>
                  <a:schemeClr val="accent5"/>
                </a:solidFill>
                <a:effectLst>
                  <a:outerShdw blurRad="38100" dist="38100" dir="2700000" algn="tl">
                    <a:srgbClr val="C0C0C0"/>
                  </a:outerShdw>
                </a:effectLst>
                <a:uLnTx/>
                <a:uFillTx/>
                <a:latin typeface="Times New Roman"/>
                <a:ea typeface="微软雅黑 Light" panose="020B0502040204020203" pitchFamily="34" charset="-122"/>
                <a:cs typeface="+mn-cs"/>
              </a:rPr>
              <a:t>“</a:t>
            </a:r>
            <a:r>
              <a:rPr kumimoji="1" lang="zh-CN" altLang="en-US" sz="2400" b="1" i="0" u="none" strike="noStrike" kern="1200" cap="none" spc="0" normalizeH="0" baseline="0" noProof="0" dirty="0">
                <a:ln>
                  <a:noFill/>
                </a:ln>
                <a:solidFill>
                  <a:schemeClr val="accent5"/>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冲突</a:t>
            </a:r>
            <a:r>
              <a:rPr kumimoji="1" lang="zh-CN" altLang="en-US" sz="2400" b="1" i="0" u="none" strike="noStrike" kern="1200" cap="none" spc="0" normalizeH="0" baseline="0" noProof="0" dirty="0">
                <a:ln>
                  <a:noFill/>
                </a:ln>
                <a:solidFill>
                  <a:schemeClr val="accent5"/>
                </a:solidFill>
                <a:effectLst>
                  <a:outerShdw blurRad="38100" dist="38100" dir="2700000" algn="tl">
                    <a:srgbClr val="C0C0C0"/>
                  </a:outerShdw>
                </a:effectLst>
                <a:uLnTx/>
                <a:uFillTx/>
                <a:latin typeface="Times New Roman"/>
                <a:ea typeface="微软雅黑 Light" panose="020B0502040204020203" pitchFamily="34" charset="-122"/>
                <a:cs typeface="+mn-cs"/>
              </a:rPr>
              <a:t>”</a:t>
            </a:r>
            <a:r>
              <a:rPr kumimoji="1" lang="zh-CN" altLang="en-US" sz="2400" b="1" i="0" u="none" strike="noStrike" kern="1200" cap="none" spc="0" normalizeH="0" baseline="0" noProof="0" dirty="0">
                <a:ln>
                  <a:noFill/>
                </a:ln>
                <a:solidFill>
                  <a:schemeClr val="accent5"/>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是不是特别讨厌？</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zh-CN" altLang="en-US" sz="2400" b="1" i="0" u="none" strike="noStrike" kern="1200" cap="none" spc="0" normalizeH="0" baseline="0" noProof="0" dirty="0">
                <a:ln>
                  <a:noFill/>
                </a:ln>
                <a:solidFill>
                  <a:srgbClr val="FF00FF"/>
                </a:solidFill>
                <a:effectLst/>
                <a:uLnTx/>
                <a:uFillTx/>
                <a:latin typeface="微软雅黑 Light" panose="020B0502040204020203" pitchFamily="34" charset="-122"/>
                <a:ea typeface="微软雅黑 Light" panose="020B0502040204020203" pitchFamily="34" charset="-122"/>
                <a:cs typeface="+mn-cs"/>
              </a:rPr>
              <a:t>答：</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不一定！正因为有冲突，使得文件加密后无法破译！（单向散列函数不可逆，常用于</a:t>
            </a:r>
            <a:r>
              <a:rPr kumimoji="1" lang="zh-CN" altLang="en-US" sz="2400" b="1" i="0" u="none" strike="noStrike" kern="1200" cap="none" spc="0" normalizeH="0" baseline="0" noProof="0" dirty="0">
                <a:ln>
                  <a:noFill/>
                </a:ln>
                <a:solidFill>
                  <a:srgbClr val="FF3300"/>
                </a:solidFill>
                <a:effectLst/>
                <a:uLnTx/>
                <a:uFillTx/>
                <a:latin typeface="微软雅黑 Light" panose="020B0502040204020203" pitchFamily="34" charset="-122"/>
                <a:ea typeface="微软雅黑 Light" panose="020B0502040204020203" pitchFamily="34" charset="-122"/>
                <a:cs typeface="+mn-cs"/>
              </a:rPr>
              <a:t>数字签名和间接加密</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zh-CN" altLang="en-US" sz="2400" b="1" i="0" u="none" strike="noStrike" kern="1200" cap="none" spc="0" normalizeH="0" baseline="0" noProof="0" dirty="0">
                <a:ln>
                  <a:noFill/>
                </a:ln>
                <a:solidFill>
                  <a:srgbClr val="9900FF"/>
                </a:solidFill>
                <a:effectLst/>
                <a:uLnTx/>
                <a:uFillTx/>
                <a:latin typeface="微软雅黑 Light" panose="020B0502040204020203" pitchFamily="34" charset="-122"/>
                <a:ea typeface="微软雅黑 Light" panose="020B0502040204020203" pitchFamily="34" charset="-122"/>
                <a:cs typeface="+mn-cs"/>
              </a:rPr>
              <a:t>利用了哈希表性质：</a:t>
            </a:r>
            <a:r>
              <a:rPr kumimoji="1" lang="zh-CN" altLang="en-US" sz="2400" b="1" i="0" u="none" strike="noStrike" kern="1200" cap="none" spc="0" normalizeH="0" baseline="0" noProof="0" dirty="0">
                <a:ln>
                  <a:noFill/>
                </a:ln>
                <a:solidFill>
                  <a:srgbClr val="0000FF"/>
                </a:solidFill>
                <a:effectLst/>
                <a:uLnTx/>
                <a:uFillTx/>
                <a:latin typeface="微软雅黑 Light" panose="020B0502040204020203" pitchFamily="34" charset="-122"/>
                <a:ea typeface="微软雅黑 Light" panose="020B0502040204020203" pitchFamily="34" charset="-122"/>
                <a:cs typeface="+mn-cs"/>
              </a:rPr>
              <a:t>源文件稍稍改动，会导致哈希表变动很大。</a:t>
            </a:r>
          </a:p>
        </p:txBody>
      </p:sp>
      <p:sp>
        <p:nvSpPr>
          <p:cNvPr id="5" name="AutoShape 11">
            <a:extLst>
              <a:ext uri="{FF2B5EF4-FFF2-40B4-BE49-F238E27FC236}">
                <a16:creationId xmlns:a16="http://schemas.microsoft.com/office/drawing/2014/main" id="{C4B09BC1-5B8D-F644-B66D-C13D5CAC8995}"/>
              </a:ext>
            </a:extLst>
          </p:cNvPr>
          <p:cNvSpPr>
            <a:spLocks noChangeArrowheads="1"/>
          </p:cNvSpPr>
          <p:nvPr/>
        </p:nvSpPr>
        <p:spPr bwMode="auto">
          <a:xfrm>
            <a:off x="1702143" y="4158048"/>
            <a:ext cx="5334000" cy="759940"/>
          </a:xfrm>
          <a:prstGeom prst="wedgeEllipseCallout">
            <a:avLst>
              <a:gd name="adj1" fmla="val -20797"/>
              <a:gd name="adj2" fmla="val 36148"/>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微软雅黑 Light" panose="020B0502040204020203" pitchFamily="34" charset="-122"/>
                <a:cs typeface="+mn-cs"/>
              </a:rPr>
              <a:t>典型应用：</a:t>
            </a:r>
            <a:r>
              <a:rPr kumimoji="1" lang="en-US" altLang="zh-CN" sz="24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微软雅黑 Light" panose="020B0502040204020203" pitchFamily="34" charset="-122"/>
                <a:cs typeface="+mn-cs"/>
              </a:rPr>
              <a:t>md5</a:t>
            </a:r>
            <a:r>
              <a:rPr kumimoji="1" lang="zh-CN" altLang="en-US" sz="24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微软雅黑 Light" panose="020B0502040204020203" pitchFamily="34" charset="-122"/>
                <a:cs typeface="+mn-cs"/>
              </a:rPr>
              <a:t>散列算法</a:t>
            </a:r>
          </a:p>
        </p:txBody>
      </p:sp>
    </p:spTree>
    <p:extLst>
      <p:ext uri="{BB962C8B-B14F-4D97-AF65-F5344CB8AC3E}">
        <p14:creationId xmlns:p14="http://schemas.microsoft.com/office/powerpoint/2010/main" val="29765224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69A0A5-12B0-1D47-82CF-8E9D1AEA22CA}"/>
              </a:ext>
            </a:extLst>
          </p:cNvPr>
          <p:cNvSpPr>
            <a:spLocks noGrp="1"/>
          </p:cNvSpPr>
          <p:nvPr>
            <p:ph type="title"/>
          </p:nvPr>
        </p:nvSpPr>
        <p:spPr>
          <a:xfrm>
            <a:off x="390907" y="448056"/>
            <a:ext cx="7851050" cy="640080"/>
          </a:xfrm>
        </p:spPr>
        <p:txBody>
          <a:bodyPr>
            <a:normAutofit fontScale="90000"/>
          </a:bodyPr>
          <a:lstStyle/>
          <a:p>
            <a:r>
              <a:rPr lang="en-US" altLang="zh-CN" b="1" dirty="0">
                <a:latin typeface="Arial Black" panose="020B0A04020102020204" pitchFamily="34" charset="0"/>
                <a:ea typeface="黑体" panose="02010609060101010101" pitchFamily="49" charset="-122"/>
              </a:rPr>
              <a:t>md5</a:t>
            </a:r>
            <a:r>
              <a:rPr lang="zh-CN" altLang="en-US" b="1" dirty="0">
                <a:latin typeface="黑体" panose="02010609060101010101" pitchFamily="49" charset="-122"/>
                <a:ea typeface="黑体" panose="02010609060101010101" pitchFamily="49" charset="-122"/>
              </a:rPr>
              <a:t>散列算法</a:t>
            </a:r>
            <a:r>
              <a:rPr lang="en-US" altLang="zh-CN" b="1" dirty="0">
                <a:ea typeface="黑体" panose="02010609060101010101" pitchFamily="49" charset="-122"/>
              </a:rPr>
              <a:t>——</a:t>
            </a:r>
            <a:r>
              <a:rPr lang="zh-CN" altLang="en-US" b="1" dirty="0">
                <a:solidFill>
                  <a:schemeClr val="tx1"/>
                </a:solidFill>
                <a:latin typeface="" charset="0"/>
              </a:rPr>
              <a:t>信息</a:t>
            </a:r>
            <a:r>
              <a:rPr lang="en-US" altLang="zh-CN" b="1" dirty="0">
                <a:solidFill>
                  <a:schemeClr val="tx1"/>
                </a:solidFill>
                <a:latin typeface="黑体" panose="02010609060101010101" pitchFamily="49" charset="-122"/>
              </a:rPr>
              <a:t>-</a:t>
            </a:r>
            <a:r>
              <a:rPr lang="zh-CN" altLang="en-US" b="1" dirty="0">
                <a:solidFill>
                  <a:schemeClr val="tx1"/>
                </a:solidFill>
                <a:latin typeface="" charset="0"/>
              </a:rPr>
              <a:t>摘要算法（</a:t>
            </a:r>
            <a:r>
              <a:rPr lang="en-US" altLang="zh-CN" b="1" dirty="0">
                <a:solidFill>
                  <a:schemeClr val="tx1"/>
                </a:solidFill>
                <a:latin typeface="" charset="0"/>
              </a:rPr>
              <a:t>1991</a:t>
            </a:r>
            <a:r>
              <a:rPr lang="zh-CN" altLang="en-US" b="1" dirty="0">
                <a:solidFill>
                  <a:schemeClr val="tx1"/>
                </a:solidFill>
                <a:latin typeface="" charset="0"/>
              </a:rPr>
              <a:t>年）</a:t>
            </a:r>
            <a:endParaRPr kumimoji="1" lang="zh-CN" altLang="en-US" dirty="0"/>
          </a:p>
        </p:txBody>
      </p:sp>
      <p:sp>
        <p:nvSpPr>
          <p:cNvPr id="4" name="矩形 3">
            <a:extLst>
              <a:ext uri="{FF2B5EF4-FFF2-40B4-BE49-F238E27FC236}">
                <a16:creationId xmlns:a16="http://schemas.microsoft.com/office/drawing/2014/main" id="{9DAA7696-20DE-A140-822F-34E3B9C0853D}"/>
              </a:ext>
            </a:extLst>
          </p:cNvPr>
          <p:cNvSpPr/>
          <p:nvPr/>
        </p:nvSpPr>
        <p:spPr>
          <a:xfrm>
            <a:off x="241804" y="1365045"/>
            <a:ext cx="8011102" cy="461665"/>
          </a:xfrm>
          <a:prstGeom prst="rect">
            <a:avLst/>
          </a:prstGeom>
        </p:spPr>
        <p:txBody>
          <a:bodyPr wrap="square">
            <a:spAutoFit/>
          </a:bodyPr>
          <a:lstStyle/>
          <a:p>
            <a:pPr lvl="0" fontAlgn="base">
              <a:spcBef>
                <a:spcPct val="0"/>
              </a:spcBef>
              <a:spcAft>
                <a:spcPct val="0"/>
              </a:spcAft>
              <a:defRPr/>
            </a:pPr>
            <a:r>
              <a:rPr kumimoji="1" lang="en-US" altLang="zh-CN" sz="2400" b="1" dirty="0">
                <a:solidFill>
                  <a:srgbClr val="0000FF"/>
                </a:solidFill>
                <a:latin typeface="" charset="0"/>
                <a:ea typeface="微软雅黑 Light" panose="020B0502040204020203" pitchFamily="34" charset="-122"/>
              </a:rPr>
              <a:t>message-digest algorithm</a:t>
            </a:r>
            <a:r>
              <a:rPr kumimoji="1" lang="zh-CN" altLang="en-US" sz="2400" b="1" dirty="0">
                <a:solidFill>
                  <a:srgbClr val="0000FF"/>
                </a:solidFill>
                <a:latin typeface="黑体" panose="02010609060101010101" pitchFamily="49" charset="-122"/>
                <a:ea typeface="黑体" panose="02010609060101010101" pitchFamily="49" charset="-122"/>
              </a:rPr>
              <a:t> </a:t>
            </a:r>
            <a:r>
              <a:rPr kumimoji="1" lang="en-US" altLang="zh-CN" sz="2000" b="1" dirty="0">
                <a:solidFill>
                  <a:srgbClr val="0000FF"/>
                </a:solidFill>
                <a:latin typeface="Times New Roman" panose="02020603050405020304" pitchFamily="18" charset="0"/>
                <a:ea typeface="微软雅黑 Light" panose="020B0502040204020203" pitchFamily="34" charset="-122"/>
              </a:rPr>
              <a:t>——</a:t>
            </a:r>
            <a:r>
              <a:rPr kumimoji="1" lang="zh-CN" altLang="en-US" sz="2000" b="1" dirty="0">
                <a:solidFill>
                  <a:srgbClr val="0000FF"/>
                </a:solidFill>
                <a:latin typeface="Times New Roman" panose="02020603050405020304" pitchFamily="18" charset="0"/>
                <a:ea typeface="微软雅黑 Light" panose="020B0502040204020203" pitchFamily="34" charset="-122"/>
              </a:rPr>
              <a:t> </a:t>
            </a:r>
            <a:r>
              <a:rPr kumimoji="1" lang="zh-CN" altLang="en-US" sz="2000" b="1" dirty="0">
                <a:solidFill>
                  <a:srgbClr val="0000FF"/>
                </a:solidFill>
                <a:latin typeface="微软雅黑 Light" panose="020B0502040204020203" pitchFamily="34" charset="-122"/>
                <a:ea typeface="微软雅黑 Light" panose="020B0502040204020203" pitchFamily="34" charset="-122"/>
              </a:rPr>
              <a:t>用于加</a:t>
            </a:r>
            <a:r>
              <a:rPr kumimoji="1" lang="en-US" altLang="zh-CN" sz="2000" b="1" dirty="0">
                <a:solidFill>
                  <a:srgbClr val="0000FF"/>
                </a:solidFill>
                <a:latin typeface="微软雅黑 Light" panose="020B0502040204020203" pitchFamily="34" charset="-122"/>
                <a:ea typeface="微软雅黑 Light" panose="020B0502040204020203" pitchFamily="34" charset="-122"/>
              </a:rPr>
              <a:t>/</a:t>
            </a:r>
            <a:r>
              <a:rPr kumimoji="1" lang="zh-CN" altLang="en-US" sz="2000" b="1" dirty="0">
                <a:solidFill>
                  <a:srgbClr val="0000FF"/>
                </a:solidFill>
                <a:latin typeface="微软雅黑 Light" panose="020B0502040204020203" pitchFamily="34" charset="-122"/>
                <a:ea typeface="微软雅黑 Light" panose="020B0502040204020203" pitchFamily="34" charset="-122"/>
              </a:rPr>
              <a:t>解密和数字签名</a:t>
            </a:r>
          </a:p>
        </p:txBody>
      </p:sp>
      <p:sp>
        <p:nvSpPr>
          <p:cNvPr id="5" name="Text Box 3">
            <a:extLst>
              <a:ext uri="{FF2B5EF4-FFF2-40B4-BE49-F238E27FC236}">
                <a16:creationId xmlns:a16="http://schemas.microsoft.com/office/drawing/2014/main" id="{F27A9020-BBF8-0743-9750-A8BE02E1D427}"/>
              </a:ext>
            </a:extLst>
          </p:cNvPr>
          <p:cNvSpPr txBox="1">
            <a:spLocks noChangeArrowheads="1"/>
          </p:cNvSpPr>
          <p:nvPr/>
        </p:nvSpPr>
        <p:spPr bwMode="auto">
          <a:xfrm>
            <a:off x="179387" y="1918588"/>
            <a:ext cx="8477667" cy="830997"/>
          </a:xfrm>
          <a:prstGeom prst="rect">
            <a:avLst/>
          </a:prstGeom>
          <a:noFill/>
          <a:ln w="9525">
            <a:noFill/>
            <a:miter lim="800000"/>
            <a:headEnd/>
            <a:tailEnd/>
          </a:ln>
          <a:effectLst/>
        </p:spPr>
        <p:txBody>
          <a:bodyPr wrap="square">
            <a:spAutoFit/>
          </a:bodyPr>
          <a:lstStyle/>
          <a:p>
            <a:pPr marL="0" marR="0" lvl="0" indent="38100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 charset="0"/>
                <a:ea typeface="微软雅黑 Light" panose="020B0502040204020203" pitchFamily="34" charset="-122"/>
                <a:cs typeface="+mn-cs"/>
              </a:rPr>
              <a:t>md5</a:t>
            </a:r>
            <a:r>
              <a:rPr kumimoji="1" lang="zh-CN" altLang="en-US" sz="24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 charset="0"/>
                <a:ea typeface="微软雅黑 Light" panose="020B0502040204020203" pitchFamily="34" charset="-122"/>
                <a:cs typeface="+mn-cs"/>
              </a:rPr>
              <a:t>的典型应用是对一段信息（</a:t>
            </a:r>
            <a:r>
              <a:rPr kumimoji="1" lang="en-US" altLang="zh-CN" sz="24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 charset="0"/>
                <a:ea typeface="微软雅黑 Light" panose="020B0502040204020203" pitchFamily="34" charset="-122"/>
                <a:cs typeface="+mn-cs"/>
              </a:rPr>
              <a:t>message</a:t>
            </a:r>
            <a:r>
              <a:rPr kumimoji="1" lang="zh-CN" altLang="en-US" sz="24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 charset="0"/>
                <a:ea typeface="微软雅黑 Light" panose="020B0502040204020203" pitchFamily="34" charset="-122"/>
                <a:cs typeface="+mn-cs"/>
              </a:rPr>
              <a:t>）产生一个</a:t>
            </a:r>
            <a:r>
              <a:rPr kumimoji="1"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 charset="0"/>
                <a:ea typeface="微软雅黑 Light" panose="020B0502040204020203" pitchFamily="34" charset="-122"/>
                <a:cs typeface="+mn-cs"/>
              </a:rPr>
              <a:t>128</a:t>
            </a:r>
            <a:r>
              <a:rPr kumimoji="1" lang="zh-CN" altLang="en-US" sz="24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 charset="0"/>
                <a:ea typeface="微软雅黑 Light" panose="020B0502040204020203" pitchFamily="34" charset="-122"/>
                <a:cs typeface="+mn-cs"/>
              </a:rPr>
              <a:t>位的信息摘要（</a:t>
            </a:r>
            <a:r>
              <a:rPr kumimoji="1" lang="en-US" altLang="zh-CN" sz="24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 charset="0"/>
                <a:ea typeface="微软雅黑 Light" panose="020B0502040204020203" pitchFamily="34" charset="-122"/>
                <a:cs typeface="+mn-cs"/>
              </a:rPr>
              <a:t>message-digest</a:t>
            </a:r>
            <a:r>
              <a:rPr kumimoji="1" lang="zh-CN" altLang="en-US" sz="24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 charset="0"/>
                <a:ea typeface="微软雅黑 Light" panose="020B0502040204020203" pitchFamily="34" charset="-122"/>
                <a:cs typeface="+mn-cs"/>
              </a:rPr>
              <a:t>），以防止被篡改。</a:t>
            </a:r>
            <a:endParaRPr kumimoji="1"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endParaRPr>
          </a:p>
        </p:txBody>
      </p:sp>
      <p:sp>
        <p:nvSpPr>
          <p:cNvPr id="6" name="Rectangle 6">
            <a:extLst>
              <a:ext uri="{FF2B5EF4-FFF2-40B4-BE49-F238E27FC236}">
                <a16:creationId xmlns:a16="http://schemas.microsoft.com/office/drawing/2014/main" id="{C8562E47-B2A9-114F-97FE-DAF19B9CCA58}"/>
              </a:ext>
            </a:extLst>
          </p:cNvPr>
          <p:cNvSpPr>
            <a:spLocks noChangeArrowheads="1"/>
          </p:cNvSpPr>
          <p:nvPr/>
        </p:nvSpPr>
        <p:spPr bwMode="auto">
          <a:xfrm>
            <a:off x="179387" y="2933340"/>
            <a:ext cx="8135937" cy="609600"/>
          </a:xfrm>
          <a:prstGeom prst="rect">
            <a:avLst/>
          </a:prstGeom>
          <a:noFill/>
          <a:ln w="9525">
            <a:noFill/>
            <a:miter lim="800000"/>
            <a:headEnd/>
            <a:tailE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 charset="0"/>
                <a:ea typeface="微软雅黑 Light" panose="020B0502040204020203" pitchFamily="34" charset="-122"/>
                <a:cs typeface="+mn-cs"/>
              </a:rPr>
              <a:t>例： </a:t>
            </a:r>
            <a:r>
              <a:rPr kumimoji="1"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 charset="0"/>
                <a:ea typeface="微软雅黑 Light" panose="020B0502040204020203" pitchFamily="34" charset="-122"/>
                <a:cs typeface="+mn-cs"/>
              </a:rPr>
              <a:t>md5</a:t>
            </a:r>
            <a:r>
              <a:rPr kumimoji="1"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 charset="0"/>
                <a:ea typeface="微软雅黑 Light" panose="020B0502040204020203" pitchFamily="34" charset="-122"/>
                <a:cs typeface="+mn-cs"/>
              </a:rPr>
              <a:t>用于网络（如</a:t>
            </a:r>
            <a:r>
              <a:rPr kumimoji="1"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 charset="0"/>
                <a:ea typeface="微软雅黑 Light" panose="020B0502040204020203" pitchFamily="34" charset="-122"/>
                <a:cs typeface="+mn-cs"/>
              </a:rPr>
              <a:t>BBS</a:t>
            </a:r>
            <a:r>
              <a:rPr kumimoji="1"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 charset="0"/>
                <a:ea typeface="微软雅黑 Light" panose="020B0502040204020203" pitchFamily="34" charset="-122"/>
                <a:cs typeface="+mn-cs"/>
              </a:rPr>
              <a:t>、邮箱）登录时的身份认证</a:t>
            </a:r>
          </a:p>
        </p:txBody>
      </p:sp>
      <p:sp>
        <p:nvSpPr>
          <p:cNvPr id="7" name="Text Box 7">
            <a:extLst>
              <a:ext uri="{FF2B5EF4-FFF2-40B4-BE49-F238E27FC236}">
                <a16:creationId xmlns:a16="http://schemas.microsoft.com/office/drawing/2014/main" id="{7997A5D3-40C9-E341-B5A7-0C24F5F57A29}"/>
              </a:ext>
            </a:extLst>
          </p:cNvPr>
          <p:cNvSpPr txBox="1">
            <a:spLocks noChangeArrowheads="1"/>
          </p:cNvSpPr>
          <p:nvPr/>
        </p:nvSpPr>
        <p:spPr bwMode="auto">
          <a:xfrm>
            <a:off x="179387" y="3619860"/>
            <a:ext cx="8785225" cy="2554545"/>
          </a:xfrm>
          <a:prstGeom prst="rect">
            <a:avLst/>
          </a:prstGeom>
          <a:noFill/>
          <a:ln w="9525">
            <a:noFill/>
            <a:miter lim="800000"/>
            <a:headEnd/>
            <a:tailEnd/>
          </a:ln>
          <a:effectLst/>
        </p:spPr>
        <p:txBody>
          <a:bodyPr>
            <a:spAutoFit/>
          </a:bodyPr>
          <a:lstStyle/>
          <a:p>
            <a:pPr marL="0" marR="0" lvl="0" indent="280988"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000003"/>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在</a:t>
            </a:r>
            <a:r>
              <a:rPr kumimoji="1" lang="en-US" altLang="zh-CN" sz="2000" b="1" i="0" u="none" strike="noStrike" kern="1200" cap="none" spc="0" normalizeH="0" baseline="0" noProof="0" dirty="0">
                <a:ln>
                  <a:noFill/>
                </a:ln>
                <a:solidFill>
                  <a:srgbClr val="000003"/>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BBS</a:t>
            </a:r>
            <a:r>
              <a:rPr kumimoji="1" lang="zh-CN" altLang="en-US" sz="2000" b="1" i="0" u="none" strike="noStrike" kern="1200" cap="none" spc="0" normalizeH="0" baseline="0" noProof="0" dirty="0">
                <a:ln>
                  <a:noFill/>
                </a:ln>
                <a:solidFill>
                  <a:srgbClr val="000003"/>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服务器上，用户的密码都是以</a:t>
            </a:r>
            <a:r>
              <a:rPr kumimoji="1" lang="en-US" altLang="zh-CN" sz="2000" b="1" i="0" u="none" strike="noStrike" kern="1200" cap="none" spc="0" normalizeH="0" baseline="0" noProof="0" dirty="0">
                <a:ln>
                  <a:noFill/>
                </a:ln>
                <a:solidFill>
                  <a:srgbClr val="000003"/>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md5</a:t>
            </a:r>
            <a:r>
              <a:rPr kumimoji="1" lang="zh-CN" altLang="en-US" sz="2000" b="1" i="0" u="none" strike="noStrike" kern="1200" cap="none" spc="0" normalizeH="0" baseline="0" noProof="0" dirty="0">
                <a:ln>
                  <a:noFill/>
                </a:ln>
                <a:solidFill>
                  <a:srgbClr val="000003"/>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（或其它类似的算法）经加密后存储在文件系统中。</a:t>
            </a:r>
          </a:p>
          <a:p>
            <a:pPr marL="0" marR="0" lvl="0" indent="280988"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000003"/>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当用户登录的时候，系统把用户输入的密码计算成</a:t>
            </a:r>
            <a:r>
              <a:rPr kumimoji="1" lang="en-US" altLang="zh-CN" sz="2000" b="1" i="0" u="none" strike="noStrike" kern="1200" cap="none" spc="0" normalizeH="0" baseline="0" noProof="0" dirty="0">
                <a:ln>
                  <a:noFill/>
                </a:ln>
                <a:solidFill>
                  <a:srgbClr val="000003"/>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md5</a:t>
            </a:r>
            <a:r>
              <a:rPr kumimoji="1" lang="zh-CN" altLang="en-US" sz="2000" b="1" i="0" u="none" strike="noStrike" kern="1200" cap="none" spc="0" normalizeH="0" baseline="0" noProof="0" dirty="0">
                <a:ln>
                  <a:noFill/>
                </a:ln>
                <a:solidFill>
                  <a:srgbClr val="000003"/>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值，然后再去和预存在服务器中的</a:t>
            </a:r>
            <a:r>
              <a:rPr kumimoji="1" lang="en-US" altLang="zh-CN" sz="2000" b="1" i="0" u="none" strike="noStrike" kern="1200" cap="none" spc="0" normalizeH="0" baseline="0" noProof="0" dirty="0">
                <a:ln>
                  <a:noFill/>
                </a:ln>
                <a:solidFill>
                  <a:srgbClr val="000003"/>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md5</a:t>
            </a:r>
            <a:r>
              <a:rPr kumimoji="1" lang="zh-CN" altLang="en-US" sz="2000" b="1" i="0" u="none" strike="noStrike" kern="1200" cap="none" spc="0" normalizeH="0" baseline="0" noProof="0" dirty="0">
                <a:ln>
                  <a:noFill/>
                </a:ln>
                <a:solidFill>
                  <a:srgbClr val="000003"/>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值进行比较，进而确定输入的密码是否正确。</a:t>
            </a:r>
          </a:p>
          <a:p>
            <a:pPr marL="0" marR="0" lvl="0" indent="280988"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优点：</a:t>
            </a:r>
            <a:r>
              <a:rPr kumimoji="1" lang="zh-CN" altLang="en-US" sz="2000" b="1" i="0" u="none" strike="noStrike" kern="1200" cap="none" spc="0" normalizeH="0" baseline="0" noProof="0" dirty="0">
                <a:ln>
                  <a:noFill/>
                </a:ln>
                <a:solidFill>
                  <a:srgbClr val="000003"/>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系统在不知用户</a:t>
            </a:r>
            <a:r>
              <a:rPr kumimoji="1" lang="en-US" altLang="zh-CN" sz="2000" b="1" i="0" u="none" strike="noStrike" kern="1200" cap="none" spc="0" normalizeH="0" baseline="0" noProof="0" dirty="0">
                <a:ln>
                  <a:noFill/>
                </a:ln>
                <a:solidFill>
                  <a:srgbClr val="000003"/>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Password</a:t>
            </a:r>
            <a:r>
              <a:rPr kumimoji="1" lang="zh-CN" altLang="en-US" sz="2000" b="1" i="0" u="none" strike="noStrike" kern="1200" cap="none" spc="0" normalizeH="0" baseline="0" noProof="0" dirty="0">
                <a:ln>
                  <a:noFill/>
                </a:ln>
                <a:solidFill>
                  <a:srgbClr val="000003"/>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明码的情况下就可以确定其登录的合法性。这不但</a:t>
            </a:r>
            <a:r>
              <a:rPr kumimoji="1" lang="zh-CN" altLang="en-US" sz="20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可以避免用户的密码被具有系统管理员权限的用户知道</a:t>
            </a:r>
            <a:r>
              <a:rPr kumimoji="1" lang="zh-CN" altLang="en-US" sz="2000" b="1" i="0" u="none" strike="noStrike" kern="1200" cap="none" spc="0" normalizeH="0" baseline="0" noProof="0" dirty="0">
                <a:ln>
                  <a:noFill/>
                </a:ln>
                <a:solidFill>
                  <a:srgbClr val="000003"/>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，而且还在一定程度上增加了密码被破解的难度。</a:t>
            </a:r>
            <a:r>
              <a:rPr kumimoji="1"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Light" panose="020B0502040204020203" pitchFamily="34" charset="-122"/>
                <a:ea typeface="微软雅黑 Light" panose="020B0502040204020203" pitchFamily="34" charset="-122"/>
                <a:cs typeface="+mn-cs"/>
              </a:rPr>
              <a:t> </a:t>
            </a:r>
          </a:p>
        </p:txBody>
      </p:sp>
    </p:spTree>
    <p:extLst>
      <p:ext uri="{BB962C8B-B14F-4D97-AF65-F5344CB8AC3E}">
        <p14:creationId xmlns:p14="http://schemas.microsoft.com/office/powerpoint/2010/main" val="78472809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F6AD3-3A30-3C41-8F1A-F6BCDB26FF69}"/>
              </a:ext>
            </a:extLst>
          </p:cNvPr>
          <p:cNvSpPr>
            <a:spLocks noGrp="1"/>
          </p:cNvSpPr>
          <p:nvPr>
            <p:ph type="title"/>
          </p:nvPr>
        </p:nvSpPr>
        <p:spPr/>
        <p:txBody>
          <a:bodyPr/>
          <a:lstStyle/>
          <a:p>
            <a:r>
              <a:rPr kumimoji="1" lang="en" altLang="zh-CN" dirty="0"/>
              <a:t>md5</a:t>
            </a:r>
            <a:r>
              <a:rPr kumimoji="1" lang="zh-CN" altLang="en-US" dirty="0"/>
              <a:t>散列算法</a:t>
            </a:r>
          </a:p>
        </p:txBody>
      </p:sp>
      <p:sp>
        <p:nvSpPr>
          <p:cNvPr id="4" name="矩形 5">
            <a:extLst>
              <a:ext uri="{FF2B5EF4-FFF2-40B4-BE49-F238E27FC236}">
                <a16:creationId xmlns:a16="http://schemas.microsoft.com/office/drawing/2014/main" id="{E9793650-277A-AC4B-A8E5-292ECC65A440}"/>
              </a:ext>
            </a:extLst>
          </p:cNvPr>
          <p:cNvSpPr>
            <a:spLocks noChangeArrowheads="1"/>
          </p:cNvSpPr>
          <p:nvPr/>
        </p:nvSpPr>
        <p:spPr bwMode="auto">
          <a:xfrm>
            <a:off x="433125" y="1349110"/>
            <a:ext cx="82978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2"/>
                </a:solidFill>
                <a:latin typeface="Times New Roman" panose="02020603050405020304" pitchFamily="18" charset="0"/>
                <a:ea typeface="楷体_GB2312" pitchFamily="49" charset="-122"/>
              </a:defRPr>
            </a:lvl1pPr>
            <a:lvl2pPr marL="742950" indent="-285750">
              <a:defRPr kumimoji="1" sz="2400" b="1">
                <a:solidFill>
                  <a:schemeClr val="tx2"/>
                </a:solidFill>
                <a:latin typeface="Times New Roman" panose="02020603050405020304" pitchFamily="18" charset="0"/>
                <a:ea typeface="楷体_GB2312" pitchFamily="49" charset="-122"/>
              </a:defRPr>
            </a:lvl2pPr>
            <a:lvl3pPr marL="1143000" indent="-228600">
              <a:defRPr kumimoji="1" sz="2400" b="1">
                <a:solidFill>
                  <a:schemeClr val="tx2"/>
                </a:solidFill>
                <a:latin typeface="Times New Roman" panose="02020603050405020304" pitchFamily="18" charset="0"/>
                <a:ea typeface="楷体_GB2312" pitchFamily="49" charset="-122"/>
              </a:defRPr>
            </a:lvl3pPr>
            <a:lvl4pPr marL="1600200" indent="-228600">
              <a:defRPr kumimoji="1" sz="2400" b="1">
                <a:solidFill>
                  <a:schemeClr val="tx2"/>
                </a:solidFill>
                <a:latin typeface="Times New Roman" panose="02020603050405020304" pitchFamily="18" charset="0"/>
                <a:ea typeface="楷体_GB2312" pitchFamily="49" charset="-122"/>
              </a:defRPr>
            </a:lvl4pPr>
            <a:lvl5pPr marL="2057400" indent="-228600">
              <a:defRPr kumimoji="1" sz="2400" b="1">
                <a:solidFill>
                  <a:schemeClr val="tx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252525"/>
                </a:solidFill>
                <a:effectLst/>
                <a:uLnTx/>
                <a:uFillTx/>
                <a:latin typeface="Arial" panose="020B0604020202020204" pitchFamily="34" charset="0"/>
                <a:ea typeface="微软雅黑 Light" panose="020B0502040204020203" pitchFamily="34" charset="-122"/>
                <a:cs typeface="+mn-cs"/>
              </a:rPr>
              <a:t>MD5</a:t>
            </a:r>
            <a:r>
              <a:rPr kumimoji="1" lang="zh-CN" altLang="en-US" sz="2400" b="0" i="0" u="none" strike="noStrike" kern="1200" cap="none" spc="0" normalizeH="0" baseline="0" noProof="0" dirty="0">
                <a:ln>
                  <a:noFill/>
                </a:ln>
                <a:solidFill>
                  <a:srgbClr val="252525"/>
                </a:solidFill>
                <a:effectLst/>
                <a:uLnTx/>
                <a:uFillTx/>
                <a:latin typeface="Arial" panose="020B0604020202020204" pitchFamily="34" charset="0"/>
                <a:ea typeface="微软雅黑 Light" panose="020B0502040204020203" pitchFamily="34" charset="-122"/>
                <a:cs typeface="+mn-cs"/>
              </a:rPr>
              <a:t>是输入不定长度信息，输出固定长度</a:t>
            </a:r>
            <a:r>
              <a:rPr kumimoji="1" lang="en-US" altLang="zh-CN" sz="2400" b="0" i="0" u="none" strike="noStrike" kern="1200" cap="none" spc="0" normalizeH="0" baseline="0" noProof="0" dirty="0">
                <a:ln>
                  <a:noFill/>
                </a:ln>
                <a:solidFill>
                  <a:srgbClr val="252525"/>
                </a:solidFill>
                <a:effectLst/>
                <a:uLnTx/>
                <a:uFillTx/>
                <a:latin typeface="Arial" panose="020B0604020202020204" pitchFamily="34" charset="0"/>
                <a:ea typeface="微软雅黑 Light" panose="020B0502040204020203" pitchFamily="34" charset="-122"/>
                <a:cs typeface="+mn-cs"/>
              </a:rPr>
              <a:t>128-bits</a:t>
            </a:r>
            <a:r>
              <a:rPr kumimoji="1" lang="zh-CN" altLang="en-US" sz="2400" b="0" i="0" u="none" strike="noStrike" kern="1200" cap="none" spc="0" normalizeH="0" baseline="0" noProof="0" dirty="0">
                <a:ln>
                  <a:noFill/>
                </a:ln>
                <a:solidFill>
                  <a:srgbClr val="252525"/>
                </a:solidFill>
                <a:effectLst/>
                <a:uLnTx/>
                <a:uFillTx/>
                <a:latin typeface="Arial" panose="020B0604020202020204" pitchFamily="34" charset="0"/>
                <a:ea typeface="微软雅黑 Light" panose="020B0502040204020203" pitchFamily="34" charset="-122"/>
                <a:cs typeface="+mn-cs"/>
              </a:rPr>
              <a:t>的算法。经过程序流程，生成四个</a:t>
            </a:r>
            <a:r>
              <a:rPr kumimoji="1" lang="en-US" altLang="zh-CN" sz="2400" b="0" i="0" u="none" strike="noStrike" kern="1200" cap="none" spc="0" normalizeH="0" baseline="0" noProof="0" dirty="0">
                <a:ln>
                  <a:noFill/>
                </a:ln>
                <a:solidFill>
                  <a:srgbClr val="252525"/>
                </a:solidFill>
                <a:effectLst/>
                <a:uLnTx/>
                <a:uFillTx/>
                <a:latin typeface="Arial" panose="020B0604020202020204" pitchFamily="34" charset="0"/>
                <a:ea typeface="微软雅黑 Light" panose="020B0502040204020203" pitchFamily="34" charset="-122"/>
                <a:cs typeface="+mn-cs"/>
              </a:rPr>
              <a:t>32</a:t>
            </a:r>
            <a:r>
              <a:rPr kumimoji="1" lang="zh-CN" altLang="en-US" sz="2400" b="0" i="0" u="none" strike="noStrike" kern="1200" cap="none" spc="0" normalizeH="0" baseline="0" noProof="0" dirty="0">
                <a:ln>
                  <a:noFill/>
                </a:ln>
                <a:solidFill>
                  <a:srgbClr val="252525"/>
                </a:solidFill>
                <a:effectLst/>
                <a:uLnTx/>
                <a:uFillTx/>
                <a:latin typeface="Arial" panose="020B0604020202020204" pitchFamily="34" charset="0"/>
                <a:ea typeface="微软雅黑 Light" panose="020B0502040204020203" pitchFamily="34" charset="-122"/>
                <a:cs typeface="+mn-cs"/>
              </a:rPr>
              <a:t>位数据，最后联合起来成为一个</a:t>
            </a:r>
            <a:r>
              <a:rPr kumimoji="1" lang="en-US" altLang="zh-CN" sz="2400" b="0" i="0" u="none" strike="noStrike" kern="1200" cap="none" spc="0" normalizeH="0" baseline="0" noProof="0" dirty="0">
                <a:ln>
                  <a:noFill/>
                </a:ln>
                <a:solidFill>
                  <a:srgbClr val="252525"/>
                </a:solidFill>
                <a:effectLst/>
                <a:uLnTx/>
                <a:uFillTx/>
                <a:latin typeface="Arial" panose="020B0604020202020204" pitchFamily="34" charset="0"/>
                <a:ea typeface="微软雅黑 Light" panose="020B0502040204020203" pitchFamily="34" charset="-122"/>
                <a:cs typeface="+mn-cs"/>
              </a:rPr>
              <a:t>128-bits</a:t>
            </a:r>
            <a:r>
              <a:rPr kumimoji="1" lang="zh-CN" altLang="en-US" sz="2400" b="0" i="0" u="none" strike="noStrike" kern="1200" cap="none" spc="0" normalizeH="0" baseline="0" noProof="0" dirty="0">
                <a:ln>
                  <a:noFill/>
                </a:ln>
                <a:solidFill>
                  <a:srgbClr val="0B0080"/>
                </a:solidFill>
                <a:effectLst/>
                <a:uLnTx/>
                <a:uFillTx/>
                <a:latin typeface="Arial" panose="020B0604020202020204" pitchFamily="34" charset="0"/>
                <a:ea typeface="微软雅黑 Light" panose="020B0502040204020203" pitchFamily="34" charset="-122"/>
                <a:cs typeface="+mn-cs"/>
                <a:hlinkClick r:id="rId2" tooltip="散列"/>
              </a:rPr>
              <a:t>散列</a:t>
            </a:r>
            <a:r>
              <a:rPr kumimoji="1" lang="zh-CN" altLang="en-US" sz="2400" b="0" i="0" u="none" strike="noStrike" kern="1200" cap="none" spc="0" normalizeH="0" baseline="0" noProof="0" dirty="0">
                <a:ln>
                  <a:noFill/>
                </a:ln>
                <a:solidFill>
                  <a:srgbClr val="252525"/>
                </a:solidFill>
                <a:effectLst/>
                <a:uLnTx/>
                <a:uFillTx/>
                <a:latin typeface="Arial" panose="020B0604020202020204" pitchFamily="34" charset="0"/>
                <a:ea typeface="微软雅黑 Light" panose="020B0502040204020203" pitchFamily="34" charset="-122"/>
                <a:cs typeface="+mn-cs"/>
              </a:rPr>
              <a:t>。基本方式为，求余、取余、调整长度、与链接变量进行循环运算。得出结果。</a:t>
            </a:r>
            <a:endPar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endParaRPr>
          </a:p>
        </p:txBody>
      </p:sp>
      <p:pic>
        <p:nvPicPr>
          <p:cNvPr id="5" name="图片 7">
            <a:extLst>
              <a:ext uri="{FF2B5EF4-FFF2-40B4-BE49-F238E27FC236}">
                <a16:creationId xmlns:a16="http://schemas.microsoft.com/office/drawing/2014/main" id="{096FA559-3BC7-A140-BBE5-C066EBBA683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43267" y="2626541"/>
            <a:ext cx="309562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6">
            <a:extLst>
              <a:ext uri="{FF2B5EF4-FFF2-40B4-BE49-F238E27FC236}">
                <a16:creationId xmlns:a16="http://schemas.microsoft.com/office/drawing/2014/main" id="{7AC73206-0F6F-2F4E-A960-E90E6CA9B87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62767" y="3471333"/>
            <a:ext cx="30956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10">
            <a:extLst>
              <a:ext uri="{FF2B5EF4-FFF2-40B4-BE49-F238E27FC236}">
                <a16:creationId xmlns:a16="http://schemas.microsoft.com/office/drawing/2014/main" id="{B4A34777-080E-B140-A642-28507A69C557}"/>
              </a:ext>
            </a:extLst>
          </p:cNvPr>
          <p:cNvSpPr>
            <a:spLocks noChangeArrowheads="1"/>
          </p:cNvSpPr>
          <p:nvPr/>
        </p:nvSpPr>
        <p:spPr bwMode="auto">
          <a:xfrm>
            <a:off x="1202467" y="5277908"/>
            <a:ext cx="2955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2"/>
                </a:solidFill>
                <a:latin typeface="Times New Roman" panose="02020603050405020304" pitchFamily="18" charset="0"/>
                <a:ea typeface="楷体_GB2312" pitchFamily="49" charset="-122"/>
              </a:defRPr>
            </a:lvl1pPr>
            <a:lvl2pPr marL="742950" indent="-285750">
              <a:defRPr kumimoji="1" sz="2400" b="1">
                <a:solidFill>
                  <a:schemeClr val="tx2"/>
                </a:solidFill>
                <a:latin typeface="Times New Roman" panose="02020603050405020304" pitchFamily="18" charset="0"/>
                <a:ea typeface="楷体_GB2312" pitchFamily="49" charset="-122"/>
              </a:defRPr>
            </a:lvl2pPr>
            <a:lvl3pPr marL="1143000" indent="-228600">
              <a:defRPr kumimoji="1" sz="2400" b="1">
                <a:solidFill>
                  <a:schemeClr val="tx2"/>
                </a:solidFill>
                <a:latin typeface="Times New Roman" panose="02020603050405020304" pitchFamily="18" charset="0"/>
                <a:ea typeface="楷体_GB2312" pitchFamily="49" charset="-122"/>
              </a:defRPr>
            </a:lvl3pPr>
            <a:lvl4pPr marL="1600200" indent="-228600">
              <a:defRPr kumimoji="1" sz="2400" b="1">
                <a:solidFill>
                  <a:schemeClr val="tx2"/>
                </a:solidFill>
                <a:latin typeface="Times New Roman" panose="02020603050405020304" pitchFamily="18" charset="0"/>
                <a:ea typeface="楷体_GB2312" pitchFamily="49" charset="-122"/>
              </a:defRPr>
            </a:lvl4pPr>
            <a:lvl5pPr marL="2057400" indent="-228600">
              <a:defRPr kumimoji="1" sz="2400" b="1">
                <a:solidFill>
                  <a:schemeClr val="tx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Play"/>
                <a:ea typeface="微软雅黑 Light" panose="020B0502040204020203" pitchFamily="34" charset="-122"/>
                <a:cs typeface="+mn-cs"/>
              </a:rPr>
              <a:t>伪代码</a:t>
            </a:r>
            <a:r>
              <a:rPr kumimoji="1" lang="en-US" altLang="zh-CN" sz="2400" b="0" i="0" u="none" strike="noStrike" kern="1200" cap="none" spc="0" normalizeH="0" baseline="0" noProof="0" dirty="0">
                <a:ln>
                  <a:noFill/>
                </a:ln>
                <a:solidFill>
                  <a:srgbClr val="000000"/>
                </a:solidFill>
                <a:effectLst/>
                <a:uLnTx/>
                <a:uFillTx/>
                <a:latin typeface="Play"/>
                <a:ea typeface="微软雅黑 Light" panose="020B0502040204020203" pitchFamily="34" charset="-122"/>
                <a:cs typeface="+mn-cs"/>
              </a:rPr>
              <a:t> </a:t>
            </a:r>
            <a:r>
              <a:rPr kumimoji="1" lang="en-US" altLang="zh-CN" sz="2400" b="0" i="0" u="none" strike="noStrike" kern="1200" cap="none" spc="0" normalizeH="0" baseline="0" noProof="0" dirty="0">
                <a:ln>
                  <a:noFill/>
                </a:ln>
                <a:solidFill>
                  <a:srgbClr val="FF0000"/>
                </a:solidFill>
                <a:effectLst/>
                <a:uLnTx/>
                <a:uFillTx/>
                <a:latin typeface="Play"/>
                <a:ea typeface="微软雅黑 Light" panose="020B0502040204020203" pitchFamily="34" charset="-122"/>
                <a:cs typeface="+mn-cs"/>
                <a:hlinkClick r:id="rId5"/>
              </a:rPr>
              <a:t>cpp.sh/6xjn</a:t>
            </a:r>
            <a:endPar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cs typeface="+mn-cs"/>
            </a:endParaRPr>
          </a:p>
        </p:txBody>
      </p:sp>
    </p:spTree>
    <p:extLst>
      <p:ext uri="{BB962C8B-B14F-4D97-AF65-F5344CB8AC3E}">
        <p14:creationId xmlns:p14="http://schemas.microsoft.com/office/powerpoint/2010/main" val="23988276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A6275-BA77-974B-A000-4B07A62BE060}"/>
              </a:ext>
            </a:extLst>
          </p:cNvPr>
          <p:cNvSpPr>
            <a:spLocks noGrp="1"/>
          </p:cNvSpPr>
          <p:nvPr>
            <p:ph type="title"/>
          </p:nvPr>
        </p:nvSpPr>
        <p:spPr>
          <a:xfrm>
            <a:off x="390907" y="448056"/>
            <a:ext cx="8308250" cy="640080"/>
          </a:xfrm>
        </p:spPr>
        <p:txBody>
          <a:bodyPr>
            <a:normAutofit fontScale="90000"/>
          </a:bodyPr>
          <a:lstStyle/>
          <a:p>
            <a:r>
              <a:rPr kumimoji="1" lang="zh-CN" altLang="en-US" b="1" dirty="0">
                <a:solidFill>
                  <a:srgbClr val="FF0000"/>
                </a:solidFill>
                <a:effectLst>
                  <a:outerShdw blurRad="38100" dist="38100" dir="2700000" algn="tl">
                    <a:srgbClr val="C0C0C0"/>
                  </a:outerShdw>
                </a:effectLst>
                <a:latin typeface="Times New Roman" panose="02020603050405020304" pitchFamily="18" charset="0"/>
                <a:ea typeface="微软雅黑 Light" panose="020B0502040204020203" pitchFamily="34" charset="-122"/>
              </a:rPr>
              <a:t>科普小知识：</a:t>
            </a:r>
            <a:r>
              <a:rPr kumimoji="1" lang="en-US" altLang="zh-CN" b="1" dirty="0">
                <a:solidFill>
                  <a:srgbClr val="FF0000"/>
                </a:solidFill>
                <a:effectLst>
                  <a:outerShdw blurRad="38100" dist="38100" dir="2700000" algn="tl">
                    <a:srgbClr val="C0C0C0"/>
                  </a:outerShdw>
                </a:effectLst>
                <a:latin typeface="Times New Roman" panose="02020603050405020304" pitchFamily="18" charset="0"/>
                <a:ea typeface="微软雅黑 Light" panose="020B0502040204020203" pitchFamily="34" charset="-122"/>
              </a:rPr>
              <a:t>Hash</a:t>
            </a:r>
            <a:r>
              <a:rPr kumimoji="1" lang="zh-CN" altLang="en-US" b="1" dirty="0">
                <a:solidFill>
                  <a:srgbClr val="FF0000"/>
                </a:solidFill>
                <a:effectLst>
                  <a:outerShdw blurRad="38100" dist="38100" dir="2700000" algn="tl">
                    <a:srgbClr val="C0C0C0"/>
                  </a:outerShdw>
                </a:effectLst>
                <a:latin typeface="Times New Roman" panose="02020603050405020304" pitchFamily="18" charset="0"/>
                <a:ea typeface="微软雅黑 Light" panose="020B0502040204020203" pitchFamily="34" charset="-122"/>
              </a:rPr>
              <a:t>函数与数字签名（数字手印）</a:t>
            </a:r>
            <a:endParaRPr kumimoji="1" lang="zh-CN" altLang="en-US" dirty="0"/>
          </a:p>
        </p:txBody>
      </p:sp>
      <p:sp>
        <p:nvSpPr>
          <p:cNvPr id="4" name="Rectangle 4">
            <a:extLst>
              <a:ext uri="{FF2B5EF4-FFF2-40B4-BE49-F238E27FC236}">
                <a16:creationId xmlns:a16="http://schemas.microsoft.com/office/drawing/2014/main" id="{8EC78C10-FCC3-2143-93A8-51458BB8F6B9}"/>
              </a:ext>
            </a:extLst>
          </p:cNvPr>
          <p:cNvSpPr>
            <a:spLocks noChangeArrowheads="1"/>
          </p:cNvSpPr>
          <p:nvPr/>
        </p:nvSpPr>
        <p:spPr bwMode="auto">
          <a:xfrm>
            <a:off x="390907" y="1518809"/>
            <a:ext cx="8207375" cy="4493538"/>
          </a:xfrm>
          <a:prstGeom prst="rect">
            <a:avLst/>
          </a:prstGeom>
          <a:noFill/>
          <a:ln w="9525">
            <a:noFill/>
            <a:miter lim="800000"/>
            <a:headEnd/>
            <a:tailEnd/>
          </a:ln>
          <a:effectLst/>
        </p:spPr>
        <p:txBody>
          <a:bodyPr>
            <a:spAutoFit/>
          </a:bodyPr>
          <a:lstStyle/>
          <a:p>
            <a:pPr marL="0" marR="0" lvl="0" indent="622300" algn="l" defTabSz="914400" rtl="0" eaLnBrk="1" fontAlgn="base" latinLnBrk="0" hangingPunct="1">
              <a:lnSpc>
                <a:spcPct val="100000"/>
              </a:lnSpc>
              <a:spcBef>
                <a:spcPct val="0"/>
              </a:spcBef>
              <a:spcAft>
                <a:spcPct val="0"/>
              </a:spcAft>
              <a:buClrTx/>
              <a:buSzTx/>
              <a:buFontTx/>
              <a:buNone/>
              <a:tabLst/>
              <a:defRPr/>
            </a:pPr>
            <a:r>
              <a:rPr kumimoji="1" lang="en-US" altLang="zh-CN" sz="26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HASH</a:t>
            </a:r>
            <a:r>
              <a:rPr kumimoji="1" lang="zh-CN" altLang="en-US" sz="26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函数，又称杂凑函数，是在信息安全领域有广泛和重要应用的密码算法，它有一种类似于</a:t>
            </a:r>
            <a:r>
              <a:rPr kumimoji="1" lang="zh-CN" altLang="en-US" sz="26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指纹</a:t>
            </a:r>
            <a:r>
              <a:rPr kumimoji="1" lang="zh-CN" altLang="en-US" sz="26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的应用。</a:t>
            </a:r>
          </a:p>
          <a:p>
            <a:pPr marL="0" marR="0" lvl="0" indent="622300" algn="l" defTabSz="914400" rtl="0" eaLnBrk="1" fontAlgn="base" latinLnBrk="0" hangingPunct="1">
              <a:lnSpc>
                <a:spcPct val="100000"/>
              </a:lnSpc>
              <a:spcBef>
                <a:spcPct val="0"/>
              </a:spcBef>
              <a:spcAft>
                <a:spcPct val="0"/>
              </a:spcAft>
              <a:buClrTx/>
              <a:buSzTx/>
              <a:buFontTx/>
              <a:buNone/>
              <a:tabLst/>
              <a:defRPr/>
            </a:pPr>
            <a:r>
              <a:rPr kumimoji="1" lang="zh-CN" altLang="en-US" sz="26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在网络安全协议中，杂凑函数用来处理电子签名，</a:t>
            </a:r>
            <a:r>
              <a:rPr kumimoji="1" lang="zh-CN" altLang="en-US" sz="26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将冗长的签名文件压缩为一段独特的数字信息</a:t>
            </a:r>
            <a:r>
              <a:rPr kumimoji="1" lang="zh-CN" altLang="en-US" sz="26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，像指纹鉴别身份一样保证原来数字签名文件的合法性和安全性。例如</a:t>
            </a:r>
            <a:r>
              <a:rPr kumimoji="1" lang="en-US" altLang="zh-CN" sz="26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SHA-1</a:t>
            </a:r>
            <a:r>
              <a:rPr kumimoji="1" lang="zh-CN" altLang="en-US" sz="26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和</a:t>
            </a:r>
            <a:r>
              <a:rPr kumimoji="1" lang="en-US" altLang="zh-CN" sz="26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MD5</a:t>
            </a:r>
            <a:r>
              <a:rPr kumimoji="1" lang="zh-CN" altLang="en-US" sz="26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都是目前最常用的杂凑函数。经过这些算法的处理，</a:t>
            </a:r>
            <a:r>
              <a:rPr kumimoji="1" lang="zh-CN" altLang="en-US" sz="26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原始信息即使只更动一个字母，对应的压缩信息也会变为截然不同的“指纹”</a:t>
            </a:r>
            <a:r>
              <a:rPr kumimoji="1" lang="zh-CN" altLang="en-US" sz="26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微软雅黑 Light" panose="020B0502040204020203" pitchFamily="34" charset="-122"/>
                <a:cs typeface="+mn-cs"/>
              </a:rPr>
              <a:t>，这就保证了经过处理信息的唯一性。为电子商务等提供了数字认证的可能性。</a:t>
            </a:r>
          </a:p>
        </p:txBody>
      </p:sp>
      <p:sp>
        <p:nvSpPr>
          <p:cNvPr id="6" name="圆角矩形 5">
            <a:extLst>
              <a:ext uri="{FF2B5EF4-FFF2-40B4-BE49-F238E27FC236}">
                <a16:creationId xmlns:a16="http://schemas.microsoft.com/office/drawing/2014/main" id="{C86DBBA2-0FE2-D848-83BF-169D2A339D4B}"/>
              </a:ext>
            </a:extLst>
          </p:cNvPr>
          <p:cNvSpPr/>
          <p:nvPr/>
        </p:nvSpPr>
        <p:spPr bwMode="auto">
          <a:xfrm>
            <a:off x="6160706" y="5864067"/>
            <a:ext cx="2592387" cy="647700"/>
          </a:xfrm>
          <a:prstGeom prst="roundRect">
            <a:avLst/>
          </a:prstGeom>
          <a:solidFill>
            <a:srgbClr val="CCECFF"/>
          </a:solidFill>
          <a:ln w="9525" cap="flat" cmpd="sng" algn="ctr">
            <a:solidFill>
              <a:srgbClr val="0000FF"/>
            </a:solidFill>
            <a:prstDash val="solid"/>
            <a:round/>
            <a:headEnd type="none" w="med" len="med"/>
            <a:tailEnd type="none" w="med" len="med"/>
          </a:ln>
          <a:effectLst/>
        </p:spPr>
        <p:txBody>
          <a:bodyPr/>
          <a:lstStyle/>
          <a:p>
            <a:pPr marL="342900" marR="0" lvl="0" indent="-34290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err="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rPr>
              <a:t>Xcode</a:t>
            </a:r>
            <a:r>
              <a:rPr kumimoji="1" lang="en-US" altLang="zh-CN" sz="24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rPr>
              <a:t> Ghost</a:t>
            </a:r>
            <a:endParaRPr kumimoji="1" lang="zh-CN" altLang="en-US" sz="24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微软雅黑 Light" panose="020B0502040204020203" pitchFamily="34" charset="-122"/>
            </a:endParaRPr>
          </a:p>
        </p:txBody>
      </p:sp>
    </p:spTree>
    <p:extLst>
      <p:ext uri="{BB962C8B-B14F-4D97-AF65-F5344CB8AC3E}">
        <p14:creationId xmlns:p14="http://schemas.microsoft.com/office/powerpoint/2010/main" val="234648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_Win32_new.potx" id="{95F22252-1276-4CE0-B5B2-7173AC23E7C1}" vid="{5251F4FC-9BFF-4FAA-9D53-CA3325573799}"/>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刘黄色讲义模板">
  <a:themeElements>
    <a:clrScheme name="">
      <a:dk1>
        <a:srgbClr val="0000FF"/>
      </a:dk1>
      <a:lt1>
        <a:srgbClr val="FFFFCC"/>
      </a:lt1>
      <a:dk2>
        <a:srgbClr val="FF0000"/>
      </a:dk2>
      <a:lt2>
        <a:srgbClr val="666633"/>
      </a:lt2>
      <a:accent1>
        <a:srgbClr val="CCECFF"/>
      </a:accent1>
      <a:accent2>
        <a:srgbClr val="800000"/>
      </a:accent2>
      <a:accent3>
        <a:srgbClr val="FFFFE2"/>
      </a:accent3>
      <a:accent4>
        <a:srgbClr val="0000DA"/>
      </a:accent4>
      <a:accent5>
        <a:srgbClr val="E2F4FF"/>
      </a:accent5>
      <a:accent6>
        <a:srgbClr val="730000"/>
      </a:accent6>
      <a:hlink>
        <a:srgbClr val="990000"/>
      </a:hlink>
      <a:folHlink>
        <a:srgbClr val="FFCC66"/>
      </a:folHlink>
    </a:clrScheme>
    <a:fontScheme name="刘黄色讲义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2"/>
            </a:solidFill>
            <a:effectLst>
              <a:outerShdw blurRad="38100" dist="38100" dir="2700000" algn="tl">
                <a:srgbClr val="000000">
                  <a:alpha val="43137"/>
                </a:srgbClr>
              </a:outerShdw>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2"/>
            </a:solidFill>
            <a:effectLst>
              <a:outerShdw blurRad="38100" dist="38100" dir="2700000" algn="tl">
                <a:srgbClr val="000000">
                  <a:alpha val="43137"/>
                </a:srgbClr>
              </a:outerShdw>
            </a:effectLst>
            <a:latin typeface="Times New Roman" pitchFamily="18" charset="0"/>
            <a:ea typeface="楷体_GB2312" pitchFamily="49" charset="-122"/>
          </a:defRPr>
        </a:defPPr>
      </a:lstStyle>
    </a:lnDef>
  </a:objectDefaults>
  <a:extraClrSchemeLst>
    <a:extraClrScheme>
      <a:clrScheme name="刘黄色讲义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刘黄色讲义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刘黄色讲义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刘黄色讲义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刘黄色讲义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刘黄色讲义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刘黄色讲义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tf10001108.potx</Template>
  <TotalTime>1009</TotalTime>
  <Words>9629</Words>
  <Application>Microsoft Macintosh PowerPoint</Application>
  <PresentationFormat>全屏显示(4:3)</PresentationFormat>
  <Paragraphs>1122</Paragraphs>
  <Slides>105</Slides>
  <Notes>2</Notes>
  <HiddenSlides>0</HiddenSlides>
  <MMClips>0</MMClips>
  <ScaleCrop>false</ScaleCrop>
  <HeadingPairs>
    <vt:vector size="8" baseType="variant">
      <vt:variant>
        <vt:lpstr>已用的字体</vt:lpstr>
      </vt:variant>
      <vt:variant>
        <vt:i4>12</vt:i4>
      </vt:variant>
      <vt:variant>
        <vt:lpstr>主题</vt:lpstr>
      </vt:variant>
      <vt:variant>
        <vt:i4>9</vt:i4>
      </vt:variant>
      <vt:variant>
        <vt:lpstr>嵌入 OLE 服务器</vt:lpstr>
      </vt:variant>
      <vt:variant>
        <vt:i4>3</vt:i4>
      </vt:variant>
      <vt:variant>
        <vt:lpstr>幻灯片标题</vt:lpstr>
      </vt:variant>
      <vt:variant>
        <vt:i4>105</vt:i4>
      </vt:variant>
    </vt:vector>
  </HeadingPairs>
  <TitlesOfParts>
    <vt:vector size="129" baseType="lpstr">
      <vt:lpstr>黑体</vt:lpstr>
      <vt:lpstr>微软雅黑</vt:lpstr>
      <vt:lpstr>微软雅黑 Light</vt:lpstr>
      <vt:lpstr>Malgun Gothic Semilight</vt:lpstr>
      <vt:lpstr>Play</vt:lpstr>
      <vt:lpstr>Arial</vt:lpstr>
      <vt:lpstr>Arial Black</vt:lpstr>
      <vt:lpstr>Calibri</vt:lpstr>
      <vt:lpstr>Cambria Math</vt:lpstr>
      <vt:lpstr>Segoe UI</vt:lpstr>
      <vt:lpstr>Segoe UI Light</vt:lpstr>
      <vt:lpstr>Times New Roman</vt:lpstr>
      <vt:lpstr>WelcomeDoc</vt:lpstr>
      <vt:lpstr>默认设计模板</vt:lpstr>
      <vt:lpstr>1_默认设计模板</vt:lpstr>
      <vt:lpstr>2_默认设计模板</vt:lpstr>
      <vt:lpstr>3_默认设计模板</vt:lpstr>
      <vt:lpstr>4_默认设计模板</vt:lpstr>
      <vt:lpstr>5_默认设计模板</vt:lpstr>
      <vt:lpstr>6_默认设计模板</vt:lpstr>
      <vt:lpstr>刘黄色讲义模板</vt:lpstr>
      <vt:lpstr>文档</vt:lpstr>
      <vt:lpstr>公式</vt:lpstr>
      <vt:lpstr>Equation</vt:lpstr>
      <vt:lpstr>9  查找</vt:lpstr>
      <vt:lpstr>查找</vt:lpstr>
      <vt:lpstr>查找表</vt:lpstr>
      <vt:lpstr>关键字</vt:lpstr>
      <vt:lpstr>查找（搜索 、 Search)</vt:lpstr>
      <vt:lpstr>查找的效率</vt:lpstr>
      <vt:lpstr>静态查找表</vt:lpstr>
      <vt:lpstr>顺序查找（Sequential Search）表</vt:lpstr>
      <vt:lpstr>顺序查找（Sequential Search）表</vt:lpstr>
      <vt:lpstr>折半查找</vt:lpstr>
      <vt:lpstr>PowerPoint 演示文稿</vt:lpstr>
      <vt:lpstr>折半查找</vt:lpstr>
      <vt:lpstr>PowerPoint 演示文稿</vt:lpstr>
      <vt:lpstr>折半查找</vt:lpstr>
      <vt:lpstr>折半查找</vt:lpstr>
      <vt:lpstr>分块查找</vt:lpstr>
      <vt:lpstr>分块查找</vt:lpstr>
      <vt:lpstr>静态树表的查找</vt:lpstr>
      <vt:lpstr>静态最优查找树</vt:lpstr>
      <vt:lpstr>次优查找树</vt:lpstr>
      <vt:lpstr>次优查找树</vt:lpstr>
      <vt:lpstr>次优查找树</vt:lpstr>
      <vt:lpstr>动态查找表</vt:lpstr>
      <vt:lpstr>二叉排序树（二叉查找树）</vt:lpstr>
      <vt:lpstr>二叉排序树</vt:lpstr>
      <vt:lpstr>二叉排序树</vt:lpstr>
      <vt:lpstr>二叉排序树</vt:lpstr>
      <vt:lpstr>二叉排序树</vt:lpstr>
      <vt:lpstr>PowerPoint 演示文稿</vt:lpstr>
      <vt:lpstr>PowerPoint 演示文稿</vt:lpstr>
      <vt:lpstr>PowerPoint 演示文稿</vt:lpstr>
      <vt:lpstr>二叉排序树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例：请从下面的二叉排序树中删除结点P。</vt:lpstr>
      <vt:lpstr>PowerPoint 演示文稿</vt:lpstr>
      <vt:lpstr>PowerPoint 演示文稿</vt:lpstr>
      <vt:lpstr>PowerPoint 演示文稿</vt:lpstr>
      <vt:lpstr>PowerPoint 演示文稿</vt:lpstr>
      <vt:lpstr>PowerPoint 演示文稿</vt:lpstr>
      <vt:lpstr>PowerPoint 演示文稿</vt:lpstr>
      <vt:lpstr>二叉排序树</vt:lpstr>
      <vt:lpstr>PowerPoint 演示文稿</vt:lpstr>
      <vt:lpstr>二叉平衡树</vt:lpstr>
      <vt:lpstr>二叉平衡树</vt:lpstr>
      <vt:lpstr>结点的平衡因子 (balance factor)</vt:lpstr>
      <vt:lpstr>平衡化旋转***</vt:lpstr>
      <vt:lpstr>PowerPoint 演示文稿</vt:lpstr>
      <vt:lpstr>1）LL平衡旋转：</vt:lpstr>
      <vt:lpstr>3）LR平衡旋转：</vt:lpstr>
      <vt:lpstr>左单旋转 (RotateLeft )</vt:lpstr>
      <vt:lpstr>右单旋转 (RotateRight )</vt:lpstr>
      <vt:lpstr>先左后右双旋转 (RotationLeftRight)</vt:lpstr>
      <vt:lpstr>PowerPoint 演示文稿</vt:lpstr>
      <vt:lpstr>先右后左双旋转 (RotationRightLeft)</vt:lpstr>
      <vt:lpstr>PowerPoint 演示文稿</vt:lpstr>
      <vt:lpstr>AVL树的插入</vt:lpstr>
      <vt:lpstr>PowerPoint 演示文稿</vt:lpstr>
      <vt:lpstr>PowerPoint 演示文稿</vt:lpstr>
      <vt:lpstr>二叉平衡树</vt:lpstr>
      <vt:lpstr>9.4 哈希查找表</vt:lpstr>
      <vt:lpstr>哈希表的概念</vt:lpstr>
      <vt:lpstr>PowerPoint 演示文稿</vt:lpstr>
      <vt:lpstr>Hash查找法</vt:lpstr>
      <vt:lpstr>冲突现象</vt:lpstr>
      <vt:lpstr>冲突现象</vt:lpstr>
      <vt:lpstr>1、直接定址法</vt:lpstr>
      <vt:lpstr>2、除留余数法</vt:lpstr>
      <vt:lpstr>3、数字分析法</vt:lpstr>
      <vt:lpstr>4、平方取中法 &amp; 5、折叠法  </vt:lpstr>
      <vt:lpstr>6、随机数法</vt:lpstr>
      <vt:lpstr>三、冲突处理方法</vt:lpstr>
      <vt:lpstr>1、开放定址法（开地址法） </vt:lpstr>
      <vt:lpstr>1）线性探测法</vt:lpstr>
      <vt:lpstr>1）线性探测法</vt:lpstr>
      <vt:lpstr>2） 二次探测法</vt:lpstr>
      <vt:lpstr>3）伪随机探测法</vt:lpstr>
      <vt:lpstr>2、链地址法(拉链法）</vt:lpstr>
      <vt:lpstr>2、链地址法(拉链法）</vt:lpstr>
      <vt:lpstr>2、链地址法(拉链法）</vt:lpstr>
      <vt:lpstr>2、链地址法(拉链法）</vt:lpstr>
      <vt:lpstr>3、再哈希法（双哈希函数法）</vt:lpstr>
      <vt:lpstr>4. 建立一个公共溢出区 </vt:lpstr>
      <vt:lpstr>四、哈希表的查找及分析</vt:lpstr>
      <vt:lpstr>SearchHash</vt:lpstr>
      <vt:lpstr>InsertHash</vt:lpstr>
      <vt:lpstr>四、哈希表的查找及分析</vt:lpstr>
      <vt:lpstr>四、哈希表的查找及分析</vt:lpstr>
      <vt:lpstr>四、哈希表的查找及分析</vt:lpstr>
      <vt:lpstr>md5散列算法——信息-摘要算法（1991年）</vt:lpstr>
      <vt:lpstr>md5散列算法</vt:lpstr>
      <vt:lpstr>科普小知识：Hash函数与数字签名（数字手印）</vt:lpstr>
      <vt:lpstr>科普小知识：Hash函数与数字签名（数字手印）</vt:lpstr>
      <vt:lpstr>科普小知识：Hash函数与数字签名（数字手印）</vt:lpstr>
      <vt:lpstr>王小云院士</vt:lpstr>
      <vt:lpstr>本章小结</vt:lpstr>
      <vt:lpstr>作业</vt:lpstr>
      <vt:lpstr>Any Question？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7.2  图的存储结构</dc:title>
  <dc:creator>Xinggang WANG</dc:creator>
  <cp:keywords/>
  <cp:lastModifiedBy>Xinggang WANG</cp:lastModifiedBy>
  <cp:revision>190</cp:revision>
  <dcterms:created xsi:type="dcterms:W3CDTF">2018-04-26T02:52:38Z</dcterms:created>
  <dcterms:modified xsi:type="dcterms:W3CDTF">2021-04-25T12:10:11Z</dcterms:modified>
  <cp:version/>
</cp:coreProperties>
</file>