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3" r:id="rId1"/>
  </p:sldMasterIdLst>
  <p:notesMasterIdLst>
    <p:notesMasterId r:id="rId74"/>
  </p:notesMasterIdLst>
  <p:handoutMasterIdLst>
    <p:handoutMasterId r:id="rId75"/>
  </p:handoutMasterIdLst>
  <p:sldIdLst>
    <p:sldId id="529" r:id="rId2"/>
    <p:sldId id="901" r:id="rId3"/>
    <p:sldId id="530" r:id="rId4"/>
    <p:sldId id="778" r:id="rId5"/>
    <p:sldId id="575" r:id="rId6"/>
    <p:sldId id="576" r:id="rId7"/>
    <p:sldId id="580" r:id="rId8"/>
    <p:sldId id="779" r:id="rId9"/>
    <p:sldId id="747" r:id="rId10"/>
    <p:sldId id="911" r:id="rId11"/>
    <p:sldId id="582" r:id="rId12"/>
    <p:sldId id="588" r:id="rId13"/>
    <p:sldId id="782" r:id="rId14"/>
    <p:sldId id="784" r:id="rId15"/>
    <p:sldId id="590" r:id="rId16"/>
    <p:sldId id="748" r:id="rId17"/>
    <p:sldId id="785" r:id="rId18"/>
    <p:sldId id="750" r:id="rId19"/>
    <p:sldId id="786" r:id="rId20"/>
    <p:sldId id="749" r:id="rId21"/>
    <p:sldId id="787" r:id="rId22"/>
    <p:sldId id="591" r:id="rId23"/>
    <p:sldId id="788" r:id="rId24"/>
    <p:sldId id="710" r:id="rId25"/>
    <p:sldId id="740" r:id="rId26"/>
    <p:sldId id="741" r:id="rId27"/>
    <p:sldId id="790" r:id="rId28"/>
    <p:sldId id="595" r:id="rId29"/>
    <p:sldId id="663" r:id="rId30"/>
    <p:sldId id="599" r:id="rId31"/>
    <p:sldId id="597" r:id="rId32"/>
    <p:sldId id="598" r:id="rId33"/>
    <p:sldId id="794" r:id="rId34"/>
    <p:sldId id="897" r:id="rId35"/>
    <p:sldId id="898" r:id="rId36"/>
    <p:sldId id="899" r:id="rId37"/>
    <p:sldId id="900" r:id="rId38"/>
    <p:sldId id="612" r:id="rId39"/>
    <p:sldId id="613" r:id="rId40"/>
    <p:sldId id="615" r:id="rId41"/>
    <p:sldId id="623" r:id="rId42"/>
    <p:sldId id="617" r:id="rId43"/>
    <p:sldId id="618" r:id="rId44"/>
    <p:sldId id="619" r:id="rId45"/>
    <p:sldId id="838" r:id="rId46"/>
    <p:sldId id="840" r:id="rId47"/>
    <p:sldId id="799" r:id="rId48"/>
    <p:sldId id="625" r:id="rId49"/>
    <p:sldId id="800" r:id="rId50"/>
    <p:sldId id="626" r:id="rId51"/>
    <p:sldId id="627" r:id="rId52"/>
    <p:sldId id="628" r:id="rId53"/>
    <p:sldId id="831" r:id="rId54"/>
    <p:sldId id="802" r:id="rId55"/>
    <p:sldId id="629" r:id="rId56"/>
    <p:sldId id="630" r:id="rId57"/>
    <p:sldId id="631" r:id="rId58"/>
    <p:sldId id="632" r:id="rId59"/>
    <p:sldId id="633" r:id="rId60"/>
    <p:sldId id="634" r:id="rId61"/>
    <p:sldId id="635" r:id="rId62"/>
    <p:sldId id="637" r:id="rId63"/>
    <p:sldId id="638" r:id="rId64"/>
    <p:sldId id="904" r:id="rId65"/>
    <p:sldId id="903" r:id="rId66"/>
    <p:sldId id="905" r:id="rId67"/>
    <p:sldId id="906" r:id="rId68"/>
    <p:sldId id="907" r:id="rId69"/>
    <p:sldId id="908" r:id="rId70"/>
    <p:sldId id="909" r:id="rId71"/>
    <p:sldId id="910" r:id="rId72"/>
    <p:sldId id="657" r:id="rId73"/>
  </p:sldIdLst>
  <p:sldSz cx="12198350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85FFFF"/>
    <a:srgbClr val="0099FF"/>
    <a:srgbClr val="79DCFF"/>
    <a:srgbClr val="009999"/>
    <a:srgbClr val="FFFF66"/>
    <a:srgbClr val="CCFFCC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11" autoAdjust="0"/>
    <p:restoredTop sz="83156" autoAdjust="0"/>
  </p:normalViewPr>
  <p:slideViewPr>
    <p:cSldViewPr>
      <p:cViewPr varScale="1">
        <p:scale>
          <a:sx n="70" d="100"/>
          <a:sy n="70" d="100"/>
        </p:scale>
        <p:origin x="701" y="62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008" y="2045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C7F13ADD-376A-4A7B-8625-7C19773B89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3430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46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10891B06-E25B-4739-B888-FB188B9F17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5499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1BC277AA-C1C8-47F5-A534-4A8B29D4A6F6}" type="slidenum">
              <a:rPr lang="en-US" altLang="zh-CN" sz="1300"/>
              <a:pPr eaLnBrk="1" hangingPunct="1"/>
              <a:t>1</a:t>
            </a:fld>
            <a:endParaRPr lang="en-US" altLang="zh-CN" sz="13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63790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91B06-E25B-4739-B888-FB188B9F17CF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0137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91B06-E25B-4739-B888-FB188B9F17CF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4803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5184A77D-FF81-4D80-8768-A05C28857233}" type="slidenum">
              <a:rPr lang="en-US" altLang="zh-CN" sz="1300">
                <a:ea typeface="宋体" panose="02010600030101010101" pitchFamily="2" charset="-122"/>
              </a:rPr>
              <a:pPr eaLnBrk="1" hangingPunct="1"/>
              <a:t>34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6988"/>
          </a:xfrm>
          <a:ln/>
        </p:spPr>
      </p:sp>
      <p:sp>
        <p:nvSpPr>
          <p:cNvPr id="14438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47596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5184A77D-FF81-4D80-8768-A05C28857233}" type="slidenum">
              <a:rPr lang="en-US" altLang="zh-CN" sz="1300">
                <a:ea typeface="宋体" panose="02010600030101010101" pitchFamily="2" charset="-122"/>
              </a:rPr>
              <a:pPr eaLnBrk="1" hangingPunct="1"/>
              <a:t>35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6988"/>
          </a:xfrm>
          <a:ln/>
        </p:spPr>
      </p:sp>
      <p:sp>
        <p:nvSpPr>
          <p:cNvPr id="14438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75958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47A5D289-2EBD-41B0-B4B6-1E3ECAA2D5C1}" type="slidenum">
              <a:rPr lang="en-US" altLang="zh-CN" sz="1300">
                <a:ea typeface="宋体" panose="02010600030101010101" pitchFamily="2" charset="-122"/>
              </a:rPr>
              <a:pPr eaLnBrk="1" hangingPunct="1"/>
              <a:t>36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6988"/>
          </a:xfrm>
          <a:ln/>
        </p:spPr>
      </p:sp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78131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AA8B993B-06DE-4774-9F56-0C7A2A02695B}" type="slidenum">
              <a:rPr lang="en-US" altLang="zh-CN" sz="1300">
                <a:ea typeface="宋体" panose="02010600030101010101" pitchFamily="2" charset="-122"/>
              </a:rPr>
              <a:pPr eaLnBrk="1" hangingPunct="1"/>
              <a:t>37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6988"/>
          </a:xfrm>
          <a:ln/>
        </p:spPr>
      </p:sp>
      <p:sp>
        <p:nvSpPr>
          <p:cNvPr id="14541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8261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9C2F6C16-B3B1-4DAE-A508-B9B782685DFC}" type="slidenum">
              <a:rPr lang="en-US" altLang="zh-CN" sz="1300"/>
              <a:pPr eaLnBrk="1" hangingPunct="1"/>
              <a:t>40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3654685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204776E2-A8AF-4417-8AB1-FBB729E7DD95}" type="slidenum">
              <a:rPr lang="en-US" altLang="zh-CN" sz="1300">
                <a:ea typeface="宋体" panose="02010600030101010101" pitchFamily="2" charset="-122"/>
              </a:rPr>
              <a:pPr eaLnBrk="1" hangingPunct="1"/>
              <a:t>42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6988"/>
          </a:xfrm>
          <a:ln/>
        </p:spPr>
      </p:sp>
      <p:sp>
        <p:nvSpPr>
          <p:cNvPr id="15155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1647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91B06-E25B-4739-B888-FB188B9F17CF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1883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91B06-E25B-4739-B888-FB188B9F17CF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258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91B06-E25B-4739-B888-FB188B9F17CF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863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CC20A064-D278-4AA6-88B2-E1AEDE2A276D}" type="slidenum">
              <a:rPr lang="en-US" altLang="zh-CN" sz="1300">
                <a:ea typeface="宋体" panose="02010600030101010101" pitchFamily="2" charset="-122"/>
              </a:rPr>
              <a:pPr eaLnBrk="1" hangingPunct="1"/>
              <a:t>48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6988"/>
          </a:xfrm>
          <a:ln/>
        </p:spPr>
      </p:sp>
      <p:sp>
        <p:nvSpPr>
          <p:cNvPr id="15360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1557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CC20A064-D278-4AA6-88B2-E1AEDE2A276D}" type="slidenum">
              <a:rPr lang="en-US" altLang="zh-CN" sz="1300">
                <a:ea typeface="宋体" panose="02010600030101010101" pitchFamily="2" charset="-122"/>
              </a:rPr>
              <a:pPr eaLnBrk="1" hangingPunct="1"/>
              <a:t>49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6988"/>
          </a:xfrm>
          <a:ln/>
        </p:spPr>
      </p:sp>
      <p:sp>
        <p:nvSpPr>
          <p:cNvPr id="15360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5327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DAE6D614-8F2C-4DA2-B953-70DE7DA72B02}" type="slidenum">
              <a:rPr lang="en-US" altLang="zh-CN" sz="1300">
                <a:ea typeface="宋体" panose="02010600030101010101" pitchFamily="2" charset="-122"/>
              </a:rPr>
              <a:pPr eaLnBrk="1" hangingPunct="1"/>
              <a:t>50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6988"/>
          </a:xfrm>
          <a:ln/>
        </p:spPr>
      </p:sp>
      <p:sp>
        <p:nvSpPr>
          <p:cNvPr id="15462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90982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93CB7D5A-84A9-46B3-BC32-038BDFC056B4}" type="slidenum">
              <a:rPr lang="en-US" altLang="zh-CN" sz="1300"/>
              <a:pPr eaLnBrk="1" hangingPunct="1"/>
              <a:t>52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159254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4CB6F986-E371-4287-A8CB-9AA2CF734AE5}" type="slidenum">
              <a:rPr lang="en-US" altLang="zh-CN" sz="1300">
                <a:ea typeface="宋体" panose="02010600030101010101" pitchFamily="2" charset="-122"/>
              </a:rPr>
              <a:pPr eaLnBrk="1" hangingPunct="1"/>
              <a:t>55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6988"/>
          </a:xfrm>
          <a:ln/>
        </p:spPr>
      </p:sp>
      <p:sp>
        <p:nvSpPr>
          <p:cNvPr id="15667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89716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5BF8BBAA-5425-475C-8B47-C3977869A8E1}" type="slidenum">
              <a:rPr lang="en-US" altLang="zh-CN" sz="1300"/>
              <a:pPr eaLnBrk="1" hangingPunct="1"/>
              <a:t>61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3656613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91B06-E25B-4739-B888-FB188B9F17CF}" type="slidenum">
              <a:rPr lang="en-US" altLang="zh-CN" smtClean="0"/>
              <a:pPr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8491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02A58B03-032C-4EDD-986F-65E30AEF8927}" type="slidenum">
              <a:rPr lang="en-US" altLang="zh-CN" sz="1300">
                <a:ea typeface="宋体" panose="02010600030101010101" pitchFamily="2" charset="-122"/>
              </a:rPr>
              <a:pPr eaLnBrk="1" hangingPunct="1"/>
              <a:t>72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6988"/>
          </a:xfrm>
          <a:ln/>
        </p:spPr>
      </p:sp>
      <p:sp>
        <p:nvSpPr>
          <p:cNvPr id="16282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3517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D19C0C9D-BD51-4501-ACA9-8E328693E05C}" type="slidenum">
              <a:rPr lang="en-US" altLang="zh-CN" sz="1300"/>
              <a:pPr eaLnBrk="1" hangingPunct="1"/>
              <a:t>3</a:t>
            </a:fld>
            <a:endParaRPr lang="en-US" altLang="zh-CN" sz="13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575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2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C88159C2-FE9E-48D1-8DD0-1FC9C3F41CEF}" type="slidenum">
              <a:rPr lang="en-US" altLang="zh-CN" sz="1300"/>
              <a:pPr eaLnBrk="1" hangingPunct="1"/>
              <a:t>5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3431924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70E0831F-6A7B-4254-A4B7-7A21954728D5}" type="slidenum">
              <a:rPr lang="en-US" altLang="zh-CN" sz="1300">
                <a:ea typeface="宋体" panose="02010600030101010101" pitchFamily="2" charset="-122"/>
              </a:rPr>
              <a:pPr eaLnBrk="1" hangingPunct="1"/>
              <a:t>7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6988"/>
          </a:xfrm>
          <a:ln/>
        </p:spPr>
      </p:sp>
      <p:sp>
        <p:nvSpPr>
          <p:cNvPr id="14234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94511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91B06-E25B-4739-B888-FB188B9F17CF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7278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91B06-E25B-4739-B888-FB188B9F17CF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6683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91B06-E25B-4739-B888-FB188B9F17CF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0035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52790185-0588-4881-9205-A015D0CCD343}" type="slidenum">
              <a:rPr lang="en-US" altLang="zh-CN" sz="1300"/>
              <a:pPr eaLnBrk="1" hangingPunct="1"/>
              <a:t>28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49754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:\PPT\C++\C++简单程序设计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835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917" y="2276872"/>
            <a:ext cx="11283474" cy="1470025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947934" y="4052664"/>
            <a:ext cx="660744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00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7690" y="1109161"/>
            <a:ext cx="782812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508" y="1143000"/>
            <a:ext cx="6099175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2152" y="3274309"/>
            <a:ext cx="3456199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4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62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7110" y="1143000"/>
            <a:ext cx="2541323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1143000"/>
            <a:ext cx="8335539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0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5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70"/>
            <a:ext cx="1219517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4758" y="44624"/>
            <a:ext cx="9233991" cy="864096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8488" y="1052736"/>
            <a:ext cx="10979150" cy="5184575"/>
          </a:xfrm>
        </p:spPr>
        <p:txBody>
          <a:bodyPr/>
          <a:lstStyle>
            <a:lvl1pPr marL="109537" indent="0">
              <a:buNone/>
              <a:defRPr/>
            </a:lvl1pPr>
            <a:lvl2pPr marL="411162" indent="0">
              <a:buNone/>
              <a:defRPr/>
            </a:lvl2pPr>
            <a:lvl3pPr marL="703263" indent="0">
              <a:buNone/>
              <a:defRPr/>
            </a:lvl3pPr>
            <a:lvl4pPr marL="979488" indent="0">
              <a:buNone/>
              <a:defRPr/>
            </a:lvl4pPr>
            <a:lvl5pPr marL="12065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Box 17"/>
          <p:cNvSpPr txBox="1"/>
          <p:nvPr userDrawn="1"/>
        </p:nvSpPr>
        <p:spPr>
          <a:xfrm>
            <a:off x="9170988" y="6572250"/>
            <a:ext cx="30226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100" dirty="0">
                <a:latin typeface="+mn-ea"/>
                <a:ea typeface="+mn-ea"/>
              </a:rPr>
              <a:t>C++</a:t>
            </a:r>
            <a:r>
              <a:rPr lang="zh-CN" altLang="en-US" sz="1100" dirty="0">
                <a:latin typeface="+mn-ea"/>
                <a:ea typeface="+mn-ea"/>
              </a:rPr>
              <a:t>语言程序设计（第</a:t>
            </a:r>
            <a:r>
              <a:rPr lang="en-US" altLang="zh-CN" sz="1100" dirty="0">
                <a:latin typeface="+mn-ea"/>
                <a:ea typeface="+mn-ea"/>
              </a:rPr>
              <a:t>4</a:t>
            </a:r>
            <a:r>
              <a:rPr lang="zh-CN" altLang="en-US" sz="1100" dirty="0">
                <a:latin typeface="+mn-ea"/>
                <a:ea typeface="+mn-ea"/>
              </a:rPr>
              <a:t>版），郑莉，清华大学</a:t>
            </a:r>
          </a:p>
        </p:txBody>
      </p:sp>
    </p:spTree>
    <p:extLst>
      <p:ext uri="{BB962C8B-B14F-4D97-AF65-F5344CB8AC3E}">
        <p14:creationId xmlns:p14="http://schemas.microsoft.com/office/powerpoint/2010/main" val="71081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585" y="1981201"/>
            <a:ext cx="10368598" cy="1362075"/>
          </a:xfrm>
        </p:spPr>
        <p:txBody>
          <a:bodyPr anchor="b">
            <a:noAutofit/>
          </a:bodyPr>
          <a:lstStyle>
            <a:lvl1pPr algn="l">
              <a:buNone/>
              <a:defRPr sz="40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585" y="3367088"/>
            <a:ext cx="10368598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786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917" y="1785927"/>
            <a:ext cx="5387605" cy="4989461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0828" y="1785927"/>
            <a:ext cx="5387605" cy="4989461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4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265" y="428604"/>
            <a:ext cx="11181821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264" y="1500174"/>
            <a:ext cx="5391671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298246" y="1500174"/>
            <a:ext cx="5391840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508264" y="1928803"/>
            <a:ext cx="5391671" cy="466591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4349" y="1928803"/>
            <a:ext cx="5391840" cy="466591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8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1143000"/>
            <a:ext cx="10978515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782050" y="612775"/>
            <a:ext cx="1277938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7013575" y="612775"/>
            <a:ext cx="17684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147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66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1712" y="1101970"/>
            <a:ext cx="451339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7141712" y="2010727"/>
            <a:ext cx="451339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03306" y="776287"/>
            <a:ext cx="6806679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6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609600" y="1428750"/>
            <a:ext cx="109791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单击此处编辑母版题样式标</a:t>
            </a:r>
            <a:endParaRPr lang="en-US" altLang="zh-CN"/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598488" y="2638425"/>
            <a:ext cx="1097915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8" name="TextBox 17"/>
          <p:cNvSpPr txBox="1"/>
          <p:nvPr userDrawn="1"/>
        </p:nvSpPr>
        <p:spPr>
          <a:xfrm>
            <a:off x="9170988" y="6572250"/>
            <a:ext cx="30226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100" dirty="0">
                <a:latin typeface="+mn-ea"/>
                <a:ea typeface="+mn-ea"/>
              </a:rPr>
              <a:t>C++</a:t>
            </a:r>
            <a:r>
              <a:rPr lang="zh-CN" altLang="en-US" sz="1100" dirty="0">
                <a:latin typeface="+mn-ea"/>
                <a:ea typeface="+mn-ea"/>
              </a:rPr>
              <a:t>语言程序设计（第</a:t>
            </a:r>
            <a:r>
              <a:rPr lang="en-US" altLang="zh-CN" sz="1100" dirty="0">
                <a:latin typeface="+mn-ea"/>
                <a:ea typeface="+mn-ea"/>
              </a:rPr>
              <a:t>4</a:t>
            </a:r>
            <a:r>
              <a:rPr lang="zh-CN" altLang="en-US" sz="1100" dirty="0">
                <a:latin typeface="+mn-ea"/>
                <a:ea typeface="+mn-ea"/>
              </a:rPr>
              <a:t>版），郑莉，清华大学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45" r:id="rId1"/>
    <p:sldLayoutId id="2147484936" r:id="rId2"/>
    <p:sldLayoutId id="2147484947" r:id="rId3"/>
    <p:sldLayoutId id="2147484937" r:id="rId4"/>
    <p:sldLayoutId id="2147484938" r:id="rId5"/>
    <p:sldLayoutId id="2147484939" r:id="rId6"/>
    <p:sldLayoutId id="2147484946" r:id="rId7"/>
    <p:sldLayoutId id="2147484940" r:id="rId8"/>
    <p:sldLayoutId id="2147484941" r:id="rId9"/>
    <p:sldLayoutId id="2147484942" r:id="rId10"/>
    <p:sldLayoutId id="2147484943" r:id="rId11"/>
    <p:sldLayoutId id="2147484944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0066FF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000" kern="1200">
          <a:solidFill>
            <a:schemeClr val="accent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kern="1200">
          <a:solidFill>
            <a:schemeClr val="accent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kern="1200">
          <a:solidFill>
            <a:schemeClr val="accent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kern="1200">
          <a:solidFill>
            <a:srgbClr val="A04DA3"/>
          </a:solidFill>
          <a:latin typeface="微软雅黑" pitchFamily="34" charset="-122"/>
          <a:ea typeface="微软雅黑" pitchFamily="34" charset="-122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5.tmp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r>
              <a:rPr lang="en-US" altLang="zh-CN" smtClean="0"/>
              <a:t>6 </a:t>
            </a:r>
            <a:r>
              <a:rPr lang="zh-CN" altLang="en-US" smtClean="0"/>
              <a:t>章   数组、指针与字符串（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郑 </a:t>
            </a:r>
            <a:r>
              <a:rPr lang="zh-CN" altLang="en-US" smtClean="0"/>
              <a:t>莉  清华大学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495601" y="5949280"/>
            <a:ext cx="5688210" cy="67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/>
          <a:lstStyle>
            <a:lvl1pPr marL="619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A04DA3"/>
              </a:buClr>
            </a:pPr>
            <a:r>
              <a:rPr kumimoji="0"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教材：</a:t>
            </a:r>
            <a:r>
              <a:rPr kumimoji="0"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C++</a:t>
            </a:r>
            <a:r>
              <a:rPr kumimoji="0"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语言程序设计（第</a:t>
            </a:r>
            <a:r>
              <a:rPr kumimoji="0" lang="en-US" altLang="zh-CN" sz="1600">
                <a:solidFill>
                  <a:schemeClr val="bg1"/>
                </a:solidFill>
                <a:latin typeface="+mn-ea"/>
                <a:ea typeface="+mn-ea"/>
              </a:rPr>
              <a:t>5</a:t>
            </a:r>
            <a:r>
              <a:rPr kumimoji="0" lang="zh-CN" altLang="en-US" sz="1600">
                <a:solidFill>
                  <a:schemeClr val="bg1"/>
                </a:solidFill>
                <a:latin typeface="+mn-ea"/>
                <a:ea typeface="+mn-ea"/>
              </a:rPr>
              <a:t>版） 郑莉  清华大学出版社</a:t>
            </a:r>
            <a:endParaRPr kumimoji="0" lang="en-US" altLang="zh-CN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 smtClean="0"/>
              <a:t>6-10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zh-CN" altLang="en-US"/>
              <a:t>读入三个浮点数，将整数部分和小数部分分别输出</a:t>
            </a:r>
          </a:p>
        </p:txBody>
      </p:sp>
    </p:spTree>
    <p:extLst>
      <p:ext uri="{BB962C8B-B14F-4D97-AF65-F5344CB8AC3E}">
        <p14:creationId xmlns:p14="http://schemas.microsoft.com/office/powerpoint/2010/main" val="2951637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 smtClean="0">
                <a:solidFill>
                  <a:schemeClr val="bg1"/>
                </a:solidFill>
              </a:rPr>
              <a:t>6-10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354758" y="1052736"/>
            <a:ext cx="9222880" cy="5184575"/>
          </a:xfrm>
        </p:spPr>
        <p:txBody>
          <a:bodyPr>
            <a:noAutofit/>
          </a:bodyPr>
          <a:lstStyle/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>
                <a:cs typeface="Consolas" pitchFamily="49" charset="0"/>
              </a:rPr>
              <a:t>#</a:t>
            </a:r>
            <a:r>
              <a:rPr lang="en-US" altLang="zh-CN" sz="2000" dirty="0">
                <a:cs typeface="Consolas" pitchFamily="49" charset="0"/>
              </a:rPr>
              <a:t>include &lt;</a:t>
            </a:r>
            <a:r>
              <a:rPr lang="en-US" altLang="zh-CN" sz="2000" dirty="0" err="1">
                <a:cs typeface="Consolas" pitchFamily="49" charset="0"/>
              </a:rPr>
              <a:t>iostream</a:t>
            </a:r>
            <a:r>
              <a:rPr lang="en-US" altLang="zh-CN" sz="2000" dirty="0">
                <a:cs typeface="Consolas" pitchFamily="49" charset="0"/>
              </a:rPr>
              <a:t>&gt;</a:t>
            </a:r>
          </a:p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cs typeface="Consolas" pitchFamily="49" charset="0"/>
              </a:rPr>
              <a:t>using namespace </a:t>
            </a:r>
            <a:r>
              <a:rPr lang="en-US" altLang="zh-CN" sz="2000" dirty="0" err="1">
                <a:cs typeface="Consolas" pitchFamily="49" charset="0"/>
              </a:rPr>
              <a:t>std</a:t>
            </a:r>
            <a:r>
              <a:rPr lang="en-US" altLang="zh-CN" sz="2000" dirty="0">
                <a:cs typeface="Consolas" pitchFamily="49" charset="0"/>
              </a:rPr>
              <a:t>;</a:t>
            </a:r>
          </a:p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cs typeface="Consolas" pitchFamily="49" charset="0"/>
              </a:rPr>
              <a:t>void </a:t>
            </a:r>
            <a:r>
              <a:rPr lang="en-US" altLang="zh-CN" sz="2000" dirty="0" err="1">
                <a:cs typeface="Consolas" pitchFamily="49" charset="0"/>
              </a:rPr>
              <a:t>splitFloat</a:t>
            </a:r>
            <a:r>
              <a:rPr lang="en-US" altLang="zh-CN" sz="2000" dirty="0">
                <a:cs typeface="Consolas" pitchFamily="49" charset="0"/>
              </a:rPr>
              <a:t>(float x, </a:t>
            </a:r>
            <a:r>
              <a:rPr lang="en-US" altLang="zh-CN" sz="2000" dirty="0">
                <a:solidFill>
                  <a:srgbClr val="C00000"/>
                </a:solidFill>
                <a:cs typeface="Consolas" pitchFamily="49" charset="0"/>
              </a:rPr>
              <a:t>int *</a:t>
            </a:r>
            <a:r>
              <a:rPr lang="en-US" altLang="zh-CN" sz="2000" dirty="0" err="1">
                <a:solidFill>
                  <a:srgbClr val="C00000"/>
                </a:solidFill>
                <a:cs typeface="Consolas" pitchFamily="49" charset="0"/>
              </a:rPr>
              <a:t>intPart</a:t>
            </a:r>
            <a:r>
              <a:rPr lang="en-US" altLang="zh-CN" sz="2000" dirty="0">
                <a:cs typeface="Consolas" pitchFamily="49" charset="0"/>
              </a:rPr>
              <a:t>, float </a:t>
            </a:r>
            <a:r>
              <a:rPr lang="en-US" altLang="zh-CN" sz="2000" dirty="0">
                <a:solidFill>
                  <a:srgbClr val="C00000"/>
                </a:solidFill>
                <a:cs typeface="Consolas" pitchFamily="49" charset="0"/>
              </a:rPr>
              <a:t>*</a:t>
            </a:r>
            <a:r>
              <a:rPr lang="en-US" altLang="zh-CN" sz="2000" dirty="0" err="1">
                <a:solidFill>
                  <a:srgbClr val="C00000"/>
                </a:solidFill>
                <a:cs typeface="Consolas" pitchFamily="49" charset="0"/>
              </a:rPr>
              <a:t>fracPart</a:t>
            </a:r>
            <a:r>
              <a:rPr lang="en-US" altLang="zh-CN" sz="2000" dirty="0">
                <a:cs typeface="Consolas" pitchFamily="49" charset="0"/>
              </a:rPr>
              <a:t>) {</a:t>
            </a:r>
          </a:p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>
                <a:cs typeface="Consolas" pitchFamily="49" charset="0"/>
              </a:rPr>
              <a:t> </a:t>
            </a:r>
            <a:r>
              <a:rPr lang="zh-CN" altLang="en-US" sz="2000">
                <a:cs typeface="Consolas" pitchFamily="49" charset="0"/>
              </a:rPr>
              <a:t>  </a:t>
            </a:r>
            <a:r>
              <a:rPr lang="zh-CN" altLang="en-US" sz="2000" dirty="0">
                <a:solidFill>
                  <a:srgbClr val="C00000"/>
                </a:solidFill>
                <a:cs typeface="Consolas" pitchFamily="49" charset="0"/>
              </a:rPr>
              <a:t>*</a:t>
            </a:r>
            <a:r>
              <a:rPr lang="en-US" altLang="zh-CN" sz="2000" dirty="0" err="1">
                <a:solidFill>
                  <a:srgbClr val="C00000"/>
                </a:solidFill>
                <a:cs typeface="Consolas" pitchFamily="49" charset="0"/>
              </a:rPr>
              <a:t>intPart</a:t>
            </a:r>
            <a:r>
              <a:rPr lang="en-US" altLang="zh-CN" sz="2000" dirty="0">
                <a:cs typeface="Consolas" pitchFamily="49" charset="0"/>
              </a:rPr>
              <a:t> = </a:t>
            </a:r>
            <a:r>
              <a:rPr lang="en-US" altLang="zh-CN" sz="2000" dirty="0" err="1">
                <a:cs typeface="Consolas" pitchFamily="49" charset="0"/>
              </a:rPr>
              <a:t>static_cast</a:t>
            </a:r>
            <a:r>
              <a:rPr lang="en-US" altLang="zh-CN" sz="2000" dirty="0">
                <a:cs typeface="Consolas" pitchFamily="49" charset="0"/>
              </a:rPr>
              <a:t>&lt;int&gt;(x</a:t>
            </a:r>
            <a:r>
              <a:rPr lang="en-US" altLang="zh-CN" sz="2000">
                <a:cs typeface="Consolas" pitchFamily="49" charset="0"/>
              </a:rPr>
              <a:t>); //</a:t>
            </a:r>
            <a:r>
              <a:rPr lang="zh-CN" altLang="en-US" sz="2000">
                <a:cs typeface="Consolas" pitchFamily="49" charset="0"/>
              </a:rPr>
              <a:t>取</a:t>
            </a:r>
            <a:r>
              <a:rPr lang="en-US" altLang="zh-CN" sz="2000">
                <a:cs typeface="Consolas" pitchFamily="49" charset="0"/>
              </a:rPr>
              <a:t>x</a:t>
            </a:r>
            <a:r>
              <a:rPr lang="zh-CN" altLang="en-US" sz="2000">
                <a:cs typeface="Consolas" pitchFamily="49" charset="0"/>
              </a:rPr>
              <a:t>的整数部分</a:t>
            </a:r>
            <a:endParaRPr lang="en-US" altLang="zh-CN" sz="2000" dirty="0">
              <a:cs typeface="Consolas" pitchFamily="49" charset="0"/>
            </a:endParaRPr>
          </a:p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>
                <a:cs typeface="Consolas" pitchFamily="49" charset="0"/>
              </a:rPr>
              <a:t>  </a:t>
            </a:r>
            <a:r>
              <a:rPr lang="zh-CN" altLang="en-US" sz="2000">
                <a:cs typeface="Consolas" pitchFamily="49" charset="0"/>
              </a:rPr>
              <a:t> </a:t>
            </a:r>
            <a:r>
              <a:rPr lang="zh-CN" altLang="en-US" sz="2000" dirty="0">
                <a:solidFill>
                  <a:srgbClr val="C00000"/>
                </a:solidFill>
                <a:cs typeface="Consolas" pitchFamily="49" charset="0"/>
              </a:rPr>
              <a:t>*</a:t>
            </a:r>
            <a:r>
              <a:rPr lang="en-US" altLang="zh-CN" sz="2000" dirty="0" err="1">
                <a:solidFill>
                  <a:srgbClr val="C00000"/>
                </a:solidFill>
                <a:cs typeface="Consolas" pitchFamily="49" charset="0"/>
              </a:rPr>
              <a:t>fracPart</a:t>
            </a:r>
            <a:r>
              <a:rPr lang="en-US" altLang="zh-CN" sz="2000" dirty="0">
                <a:cs typeface="Consolas" pitchFamily="49" charset="0"/>
              </a:rPr>
              <a:t> = x - *</a:t>
            </a:r>
            <a:r>
              <a:rPr lang="en-US" altLang="zh-CN" sz="2000" err="1">
                <a:cs typeface="Consolas" pitchFamily="49" charset="0"/>
              </a:rPr>
              <a:t>intPart</a:t>
            </a:r>
            <a:r>
              <a:rPr lang="en-US" altLang="zh-CN" sz="2000">
                <a:cs typeface="Consolas" pitchFamily="49" charset="0"/>
              </a:rPr>
              <a:t>; //</a:t>
            </a:r>
            <a:r>
              <a:rPr lang="zh-CN" altLang="en-US" sz="2000">
                <a:cs typeface="Consolas" pitchFamily="49" charset="0"/>
              </a:rPr>
              <a:t>取</a:t>
            </a:r>
            <a:r>
              <a:rPr lang="en-US" altLang="zh-CN" sz="2000">
                <a:cs typeface="Consolas" pitchFamily="49" charset="0"/>
              </a:rPr>
              <a:t>x</a:t>
            </a:r>
            <a:r>
              <a:rPr lang="zh-CN" altLang="en-US" sz="2000">
                <a:cs typeface="Consolas" pitchFamily="49" charset="0"/>
              </a:rPr>
              <a:t>的小数部分</a:t>
            </a:r>
            <a:endParaRPr lang="en-US" altLang="zh-CN" sz="2000" dirty="0">
              <a:cs typeface="Consolas" pitchFamily="49" charset="0"/>
            </a:endParaRPr>
          </a:p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cs typeface="Consolas" pitchFamily="49" charset="0"/>
              </a:rPr>
              <a:t>}</a:t>
            </a:r>
          </a:p>
          <a:p>
            <a:pPr marL="358775" indent="-250825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noProof="1"/>
              <a:t>int main() {</a:t>
            </a:r>
          </a:p>
          <a:p>
            <a:pPr marL="358775" indent="-250825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noProof="1"/>
              <a:t>  cout &lt;&lt; "Enter 3 float point numbers:" &lt;&lt; endl;</a:t>
            </a:r>
          </a:p>
          <a:p>
            <a:pPr marL="358775" indent="-250825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noProof="1"/>
              <a:t>  for(int i = 0; i &lt; 3; i++) {</a:t>
            </a:r>
          </a:p>
          <a:p>
            <a:pPr marL="358775" indent="-250825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noProof="1"/>
              <a:t>    float x, </a:t>
            </a:r>
            <a:r>
              <a:rPr lang="en-US" altLang="zh-CN" sz="2000" noProof="1">
                <a:solidFill>
                  <a:srgbClr val="0070C0"/>
                </a:solidFill>
              </a:rPr>
              <a:t>f</a:t>
            </a:r>
            <a:r>
              <a:rPr lang="en-US" altLang="zh-CN" sz="2000" noProof="1"/>
              <a:t>;</a:t>
            </a:r>
          </a:p>
          <a:p>
            <a:pPr marL="358775" indent="-250825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noProof="1"/>
              <a:t>    int </a:t>
            </a:r>
            <a:r>
              <a:rPr lang="en-US" altLang="zh-CN" sz="2000" noProof="1">
                <a:solidFill>
                  <a:srgbClr val="0070C0"/>
                </a:solidFill>
              </a:rPr>
              <a:t>n</a:t>
            </a:r>
            <a:r>
              <a:rPr lang="en-US" altLang="zh-CN" sz="2000" noProof="1"/>
              <a:t>;</a:t>
            </a:r>
          </a:p>
          <a:p>
            <a:pPr marL="358775" indent="-250825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noProof="1"/>
              <a:t>    cin &gt;&gt; x;</a:t>
            </a:r>
          </a:p>
          <a:p>
            <a:pPr marL="358775" indent="-250825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noProof="1"/>
              <a:t>    splitFloat(x, </a:t>
            </a:r>
            <a:r>
              <a:rPr lang="en-US" altLang="zh-CN" sz="2000" noProof="1">
                <a:solidFill>
                  <a:srgbClr val="0070C0"/>
                </a:solidFill>
              </a:rPr>
              <a:t>&amp;n</a:t>
            </a:r>
            <a:r>
              <a:rPr lang="en-US" altLang="zh-CN" sz="2000" noProof="1"/>
              <a:t>, </a:t>
            </a:r>
            <a:r>
              <a:rPr lang="en-US" altLang="zh-CN" sz="2000" noProof="1">
                <a:solidFill>
                  <a:srgbClr val="0070C0"/>
                </a:solidFill>
              </a:rPr>
              <a:t>&amp;f</a:t>
            </a:r>
            <a:r>
              <a:rPr lang="en-US" altLang="zh-CN" sz="2000" noProof="1"/>
              <a:t>);	//</a:t>
            </a:r>
            <a:r>
              <a:rPr lang="zh-CN" altLang="en-US" sz="2000" noProof="1"/>
              <a:t>变量地址作为实参</a:t>
            </a:r>
          </a:p>
          <a:p>
            <a:pPr marL="358775" indent="-250825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000" noProof="1"/>
              <a:t>    </a:t>
            </a:r>
            <a:r>
              <a:rPr lang="en-US" altLang="zh-CN" sz="2000" noProof="1"/>
              <a:t>cout &lt;&lt; "Integer Part = " &lt;&lt; </a:t>
            </a:r>
            <a:r>
              <a:rPr lang="en-US" altLang="zh-CN" sz="2000" noProof="1">
                <a:solidFill>
                  <a:srgbClr val="0070C0"/>
                </a:solidFill>
              </a:rPr>
              <a:t>n</a:t>
            </a:r>
            <a:r>
              <a:rPr lang="en-US" altLang="zh-CN" sz="2000" noProof="1"/>
              <a:t> &lt;&lt; " Fraction Part = " &lt;&lt; </a:t>
            </a:r>
            <a:r>
              <a:rPr lang="en-US" altLang="zh-CN" sz="2000" noProof="1">
                <a:solidFill>
                  <a:srgbClr val="0070C0"/>
                </a:solidFill>
              </a:rPr>
              <a:t>f</a:t>
            </a:r>
            <a:r>
              <a:rPr lang="en-US" altLang="zh-CN" sz="2000" noProof="1"/>
              <a:t> &lt;&lt; endl;</a:t>
            </a:r>
          </a:p>
          <a:p>
            <a:pPr marL="358775" indent="-250825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noProof="1"/>
              <a:t>  }</a:t>
            </a:r>
          </a:p>
          <a:p>
            <a:pPr marL="358775" indent="-250825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noProof="1"/>
              <a:t>  return 0;</a:t>
            </a:r>
          </a:p>
          <a:p>
            <a:pPr marL="358775" indent="-250825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noProof="1"/>
              <a:t>}</a:t>
            </a:r>
          </a:p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altLang="zh-CN" sz="2000" dirty="0">
              <a:cs typeface="Consolas" pitchFamily="49" charset="0"/>
            </a:endParaRPr>
          </a:p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altLang="zh-CN" sz="2000" dirty="0">
              <a:cs typeface="Consolas" pitchFamily="49" charset="0"/>
            </a:endParaRPr>
          </a:p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zh-CN" altLang="en-US" sz="2000" dirty="0"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: </a:t>
            </a:r>
            <a:r>
              <a:rPr lang="zh-CN" altLang="en-US"/>
              <a:t>指向常量的指针做形参</a:t>
            </a:r>
          </a:p>
        </p:txBody>
      </p:sp>
      <p:sp>
        <p:nvSpPr>
          <p:cNvPr id="57349" name="内容占位符 1"/>
          <p:cNvSpPr>
            <a:spLocks noGrp="1"/>
          </p:cNvSpPr>
          <p:nvPr>
            <p:ph idx="1"/>
          </p:nvPr>
        </p:nvSpPr>
        <p:spPr>
          <a:xfrm>
            <a:off x="2354758" y="1052736"/>
            <a:ext cx="9222880" cy="5184575"/>
          </a:xfrm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#include&lt;iostream&gt;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using namespace std;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const int N = 6;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void print(</a:t>
            </a:r>
            <a:r>
              <a:rPr lang="en-US" altLang="zh-CN" sz="2000">
                <a:solidFill>
                  <a:srgbClr val="C00000"/>
                </a:solidFill>
              </a:rPr>
              <a:t>const</a:t>
            </a:r>
            <a:r>
              <a:rPr lang="en-US" altLang="zh-CN" sz="2000"/>
              <a:t> int *p, int n);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int main()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  int array[N];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  for (int i = 0; i &lt; N; i++)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        cin&gt;&gt;array[i];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  print(</a:t>
            </a:r>
            <a:r>
              <a:rPr lang="en-US" altLang="zh-CN" sz="2000">
                <a:solidFill>
                  <a:srgbClr val="0070C0"/>
                </a:solidFill>
              </a:rPr>
              <a:t>array</a:t>
            </a:r>
            <a:r>
              <a:rPr lang="en-US" altLang="zh-CN" sz="2000"/>
              <a:t>, N);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  return 0;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void print(</a:t>
            </a:r>
            <a:r>
              <a:rPr lang="en-US" altLang="zh-CN" sz="2000">
                <a:solidFill>
                  <a:srgbClr val="C00000"/>
                </a:solidFill>
              </a:rPr>
              <a:t>const </a:t>
            </a:r>
            <a:r>
              <a:rPr lang="en-US" altLang="zh-CN" sz="2000"/>
              <a:t>int *p, int n)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  cout &lt;&lt; "{ " &lt;&lt; *p;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  for (int i = 1; i &lt; n; i++)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        cout &lt;&lt; ", " &lt;&lt; *(p+i);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  cout &lt;&lt; " }" &lt;&lt; endl;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/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/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/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指针类型的函数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852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指针函数的定义形式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zh-CN" altLang="en-US"/>
              <a:t>存储类型  数据类型  *函数名</a:t>
            </a:r>
            <a:r>
              <a:rPr lang="en-US" altLang="zh-CN"/>
              <a:t>() </a:t>
            </a:r>
          </a:p>
          <a:p>
            <a:pPr marL="109537" indent="0">
              <a:buNone/>
            </a:pPr>
            <a:r>
              <a:rPr lang="en-US" altLang="zh-CN"/>
              <a:t>{ //</a:t>
            </a:r>
            <a:r>
              <a:rPr lang="zh-CN" altLang="en-US"/>
              <a:t>函数体语句</a:t>
            </a:r>
          </a:p>
          <a:p>
            <a:pPr marL="109537" indent="0">
              <a:buNone/>
            </a:pPr>
            <a:r>
              <a:rPr lang="en-US" altLang="zh-CN"/>
              <a:t>}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384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xfrm>
            <a:off x="609600" y="1138238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/>
              <a:t>注意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609600" y="2133600"/>
            <a:ext cx="10961688" cy="4535488"/>
          </a:xfrm>
        </p:spPr>
        <p:txBody>
          <a:bodyPr>
            <a:normAutofit/>
          </a:bodyPr>
          <a:lstStyle/>
          <a:p>
            <a:pPr marL="366268" indent="-246888" eaLnBrk="1" fontAlgn="auto" hangingPunct="1">
              <a:lnSpc>
                <a:spcPct val="11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>
                <a:latin typeface="宋体" pitchFamily="2" charset="-122"/>
              </a:rPr>
              <a:t>不要</a:t>
            </a:r>
            <a:r>
              <a:rPr lang="zh-CN" altLang="en-US" dirty="0">
                <a:latin typeface="宋体" pitchFamily="2" charset="-122"/>
              </a:rPr>
              <a:t>将非静态局部地址用作函数的返</a:t>
            </a:r>
            <a:r>
              <a:rPr lang="zh-CN" altLang="en-US">
                <a:latin typeface="宋体" pitchFamily="2" charset="-122"/>
              </a:rPr>
              <a:t>回值</a:t>
            </a:r>
            <a:endParaRPr lang="en-US" altLang="zh-CN">
              <a:latin typeface="宋体" pitchFamily="2" charset="-122"/>
            </a:endParaRPr>
          </a:p>
          <a:p>
            <a:pPr marL="658368" lvl="1" indent="-246888" eaLnBrk="1" fontAlgn="auto" hangingPunct="1">
              <a:lnSpc>
                <a:spcPct val="11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错误的例子：在子函数中定义局部变量后将其地址返回给主函数，就是非法地址</a:t>
            </a:r>
            <a:endParaRPr lang="en-US" altLang="zh-CN" dirty="0">
              <a:solidFill>
                <a:schemeClr val="tx1"/>
              </a:solidFill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错误的例子</a:t>
            </a:r>
          </a:p>
        </p:txBody>
      </p:sp>
      <p:sp>
        <p:nvSpPr>
          <p:cNvPr id="59396" name="内容占位符 2"/>
          <p:cNvSpPr>
            <a:spLocks noGrp="1"/>
          </p:cNvSpPr>
          <p:nvPr>
            <p:ph idx="1"/>
          </p:nvPr>
        </p:nvSpPr>
        <p:spPr>
          <a:xfrm>
            <a:off x="2354757" y="1052736"/>
            <a:ext cx="9433049" cy="5184575"/>
          </a:xfrm>
        </p:spPr>
        <p:txBody>
          <a:bodyPr/>
          <a:lstStyle/>
          <a:p>
            <a:pPr>
              <a:buFont typeface="Georgia" panose="02040502050405020303" pitchFamily="18" charset="0"/>
              <a:buNone/>
            </a:pPr>
            <a:r>
              <a:rPr lang="en-US" altLang="zh-CN"/>
              <a:t>int main(){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/>
              <a:t>    int* function();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/>
              <a:t>    int* </a:t>
            </a:r>
            <a:r>
              <a:rPr lang="en-US" altLang="zh-CN">
                <a:solidFill>
                  <a:srgbClr val="0070C0"/>
                </a:solidFill>
              </a:rPr>
              <a:t>ptr</a:t>
            </a:r>
            <a:r>
              <a:rPr lang="en-US" altLang="zh-CN"/>
              <a:t>= function();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/>
              <a:t>    </a:t>
            </a:r>
            <a:r>
              <a:rPr lang="en-US" altLang="zh-CN">
                <a:solidFill>
                  <a:srgbClr val="0070C0"/>
                </a:solidFill>
              </a:rPr>
              <a:t>*prt</a:t>
            </a:r>
            <a:r>
              <a:rPr lang="en-US" altLang="zh-CN"/>
              <a:t>=5; </a:t>
            </a:r>
            <a:r>
              <a:rPr lang="en-US" altLang="zh-CN">
                <a:solidFill>
                  <a:srgbClr val="FF0000"/>
                </a:solidFill>
              </a:rPr>
              <a:t>//</a:t>
            </a:r>
            <a:r>
              <a:rPr lang="zh-CN" altLang="en-US">
                <a:solidFill>
                  <a:srgbClr val="FF0000"/>
                </a:solidFill>
              </a:rPr>
              <a:t>危险的访问！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/>
              <a:t>    </a:t>
            </a:r>
            <a:r>
              <a:rPr lang="en-US" altLang="zh-CN"/>
              <a:t>return 0;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/>
              <a:t>}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/>
              <a:t>int* function(){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/>
              <a:t>    int </a:t>
            </a:r>
            <a:r>
              <a:rPr lang="en-US" altLang="zh-CN">
                <a:solidFill>
                  <a:srgbClr val="C00000"/>
                </a:solidFill>
              </a:rPr>
              <a:t>local</a:t>
            </a:r>
            <a:r>
              <a:rPr lang="en-US" altLang="zh-CN"/>
              <a:t>=0; //</a:t>
            </a:r>
            <a:r>
              <a:rPr lang="zh-CN" altLang="en-US"/>
              <a:t>非静态局部变量作用域和寿命都仅限于本函数体内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/>
              <a:t>    </a:t>
            </a:r>
            <a:r>
              <a:rPr lang="en-US" altLang="zh-CN"/>
              <a:t>return </a:t>
            </a:r>
            <a:r>
              <a:rPr lang="en-US" altLang="zh-CN">
                <a:solidFill>
                  <a:srgbClr val="C00000"/>
                </a:solidFill>
              </a:rPr>
              <a:t>&amp;local</a:t>
            </a:r>
            <a:r>
              <a:rPr lang="en-US" altLang="zh-CN"/>
              <a:t>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/>
              <a:t>}//</a:t>
            </a:r>
            <a:r>
              <a:rPr lang="zh-CN" altLang="en-US"/>
              <a:t>函数运行结束时，变量</a:t>
            </a:r>
            <a:r>
              <a:rPr lang="en-US" altLang="zh-CN"/>
              <a:t>local</a:t>
            </a:r>
            <a:r>
              <a:rPr lang="zh-CN" altLang="en-US"/>
              <a:t>被释放</a:t>
            </a:r>
          </a:p>
          <a:p>
            <a:pPr>
              <a:buFont typeface="Georgia" panose="02040502050405020303" pitchFamily="18" charset="0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xfrm>
            <a:off x="609600" y="1138238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/>
              <a:t>注意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609600" y="2133600"/>
            <a:ext cx="10961688" cy="4535488"/>
          </a:xfrm>
        </p:spPr>
        <p:txBody>
          <a:bodyPr>
            <a:normAutofit/>
          </a:bodyPr>
          <a:lstStyle/>
          <a:p>
            <a:pPr marL="366268" indent="-246888" eaLnBrk="1" fontAlgn="auto" hangingPunct="1">
              <a:lnSpc>
                <a:spcPct val="11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>
                <a:latin typeface="宋体" pitchFamily="2" charset="-122"/>
              </a:rPr>
              <a:t>返回的</a:t>
            </a:r>
            <a:r>
              <a:rPr lang="zh-CN" altLang="en-US" dirty="0">
                <a:latin typeface="宋体" pitchFamily="2" charset="-122"/>
              </a:rPr>
              <a:t>指针要确保在主调函数中是有效、合法的地址</a:t>
            </a:r>
            <a:endParaRPr lang="en-US" altLang="zh-CN" dirty="0">
              <a:latin typeface="宋体" pitchFamily="2" charset="-122"/>
            </a:endParaRPr>
          </a:p>
          <a:p>
            <a:pPr marL="658368" lvl="1" indent="-246888" eaLnBrk="1" fontAlgn="auto" hangingPunct="1">
              <a:lnSpc>
                <a:spcPct val="11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正确的例子：</a:t>
            </a:r>
            <a:endParaRPr lang="en-US" altLang="zh-CN">
              <a:solidFill>
                <a:schemeClr val="tx1"/>
              </a:solidFill>
              <a:latin typeface="宋体" pitchFamily="2" charset="-122"/>
            </a:endParaRPr>
          </a:p>
          <a:p>
            <a:pPr marL="676593" lvl="2" indent="0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主</a:t>
            </a:r>
            <a:r>
              <a:rPr lang="zh-CN" altLang="en-US" dirty="0">
                <a:solidFill>
                  <a:schemeClr val="tx1"/>
                </a:solidFill>
                <a:latin typeface="宋体" pitchFamily="2" charset="-122"/>
              </a:rPr>
              <a:t>函数中定义的数组，在子函数中对该数组元素进行某种操作后，返回其中一个元素的地址，这就是合法有效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的地址</a:t>
            </a:r>
            <a:endParaRPr lang="zh-CN" altLang="en-US" dirty="0">
              <a:solidFill>
                <a:schemeClr val="tx1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616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正确的例子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0420" name="内容占位符 2"/>
          <p:cNvSpPr>
            <a:spLocks noGrp="1"/>
          </p:cNvSpPr>
          <p:nvPr>
            <p:ph idx="1"/>
          </p:nvPr>
        </p:nvSpPr>
        <p:spPr>
          <a:xfrm>
            <a:off x="2354758" y="1052736"/>
            <a:ext cx="9222880" cy="5184575"/>
          </a:xfrm>
        </p:spPr>
        <p:txBody>
          <a:bodyPr/>
          <a:lstStyle/>
          <a:p>
            <a:pPr>
              <a:buFont typeface="Georgia" panose="02040502050405020303" pitchFamily="18" charset="0"/>
              <a:buNone/>
            </a:pPr>
            <a:r>
              <a:rPr lang="en-US" altLang="zh-CN" sz="2000"/>
              <a:t>#include&lt;iostream&gt;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/>
              <a:t>using namespace std;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/>
              <a:t>int main(){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/>
              <a:t>    int </a:t>
            </a:r>
            <a:r>
              <a:rPr lang="en-US" altLang="zh-CN" sz="2000">
                <a:solidFill>
                  <a:srgbClr val="C00000"/>
                </a:solidFill>
              </a:rPr>
              <a:t>array[10]</a:t>
            </a:r>
            <a:r>
              <a:rPr lang="en-US" altLang="zh-CN" sz="2000"/>
              <a:t>; //</a:t>
            </a:r>
            <a:r>
              <a:rPr lang="zh-CN" altLang="en-US" sz="2000"/>
              <a:t>主函数中定义的数组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2000"/>
              <a:t>    </a:t>
            </a:r>
            <a:r>
              <a:rPr lang="en-US" altLang="zh-CN" sz="2000"/>
              <a:t>int* search(int* a, int num);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/>
              <a:t>    for(int i=0; i&lt;10; i++)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/>
              <a:t>      cin&gt;&gt;</a:t>
            </a:r>
            <a:r>
              <a:rPr lang="en-US" altLang="zh-CN" sz="2000">
                <a:solidFill>
                  <a:srgbClr val="C00000"/>
                </a:solidFill>
              </a:rPr>
              <a:t>array[i]</a:t>
            </a:r>
            <a:r>
              <a:rPr lang="en-US" altLang="zh-CN" sz="2000"/>
              <a:t>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/>
              <a:t>    int* zeroptr= search(</a:t>
            </a:r>
            <a:r>
              <a:rPr lang="en-US" altLang="zh-CN" sz="2000">
                <a:solidFill>
                  <a:srgbClr val="C00000"/>
                </a:solidFill>
              </a:rPr>
              <a:t>array</a:t>
            </a:r>
            <a:r>
              <a:rPr lang="en-US" altLang="zh-CN" sz="2000"/>
              <a:t>, 10);  //</a:t>
            </a:r>
            <a:r>
              <a:rPr lang="zh-CN" altLang="en-US" sz="2000"/>
              <a:t>将主函数中数组的首地址传给子函数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2000"/>
              <a:t>    </a:t>
            </a:r>
            <a:r>
              <a:rPr lang="en-US" altLang="zh-CN" sz="2000"/>
              <a:t>return 0;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/>
              <a:t>}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/>
              <a:t>int* search(int</a:t>
            </a:r>
            <a:r>
              <a:rPr lang="en-US" altLang="zh-CN" sz="2000">
                <a:solidFill>
                  <a:srgbClr val="C00000"/>
                </a:solidFill>
              </a:rPr>
              <a:t>* a</a:t>
            </a:r>
            <a:r>
              <a:rPr lang="en-US" altLang="zh-CN" sz="2000"/>
              <a:t>, int num){ //</a:t>
            </a:r>
            <a:r>
              <a:rPr lang="zh-CN" altLang="en-US" sz="2000"/>
              <a:t>指针</a:t>
            </a:r>
            <a:r>
              <a:rPr lang="en-US" altLang="zh-CN" sz="2000"/>
              <a:t>a</a:t>
            </a:r>
            <a:r>
              <a:rPr lang="zh-CN" altLang="en-US" sz="2000"/>
              <a:t>指向主函数中定义的数组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2000"/>
              <a:t>    </a:t>
            </a:r>
            <a:r>
              <a:rPr lang="en-US" altLang="zh-CN" sz="2000"/>
              <a:t>for(int i=0; i&lt;num; i++)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/>
              <a:t>      if(</a:t>
            </a:r>
            <a:r>
              <a:rPr lang="en-US" altLang="zh-CN" sz="2000">
                <a:solidFill>
                  <a:srgbClr val="C00000"/>
                </a:solidFill>
              </a:rPr>
              <a:t>a[i]</a:t>
            </a:r>
            <a:r>
              <a:rPr lang="en-US" altLang="zh-CN" sz="2000"/>
              <a:t>==0)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/>
              <a:t>        return </a:t>
            </a:r>
            <a:r>
              <a:rPr lang="en-US" altLang="zh-CN" sz="2000">
                <a:solidFill>
                  <a:srgbClr val="C00000"/>
                </a:solidFill>
              </a:rPr>
              <a:t>&amp;a[i];</a:t>
            </a:r>
            <a:r>
              <a:rPr lang="en-US" altLang="zh-CN" sz="2000"/>
              <a:t> //</a:t>
            </a:r>
            <a:r>
              <a:rPr lang="zh-CN" altLang="en-US" sz="2000"/>
              <a:t>返回的地址指向的元素是在主函数中定义的</a:t>
            </a:r>
            <a:endParaRPr lang="en-US" altLang="zh-CN" sz="2000"/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/>
              <a:t>    return 0;</a:t>
            </a:r>
            <a:endParaRPr lang="zh-CN" altLang="en-US" sz="2000"/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/>
              <a:t>}//</a:t>
            </a:r>
            <a:r>
              <a:rPr lang="zh-CN" altLang="en-US" sz="2000">
                <a:solidFill>
                  <a:srgbClr val="0066FF"/>
                </a:solidFill>
              </a:rPr>
              <a:t>函数运行结束时，</a:t>
            </a:r>
            <a:r>
              <a:rPr lang="en-US" altLang="zh-CN" sz="2000">
                <a:solidFill>
                  <a:srgbClr val="0066FF"/>
                </a:solidFill>
              </a:rPr>
              <a:t>a[i]</a:t>
            </a:r>
            <a:r>
              <a:rPr lang="zh-CN" altLang="en-US" sz="2000">
                <a:solidFill>
                  <a:srgbClr val="0066FF"/>
                </a:solidFill>
              </a:rPr>
              <a:t>的地址仍有效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xfrm>
            <a:off x="609600" y="1138238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/>
              <a:t>注意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609600" y="2133600"/>
            <a:ext cx="10961688" cy="4535488"/>
          </a:xfrm>
        </p:spPr>
        <p:txBody>
          <a:bodyPr>
            <a:normAutofit/>
          </a:bodyPr>
          <a:lstStyle/>
          <a:p>
            <a:pPr marL="366268" indent="-246888" eaLnBrk="1" fontAlgn="auto" hangingPunct="1">
              <a:lnSpc>
                <a:spcPct val="11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>
                <a:latin typeface="宋体" pitchFamily="2" charset="-122"/>
              </a:rPr>
              <a:t>返回的</a:t>
            </a:r>
            <a:r>
              <a:rPr lang="zh-CN" altLang="en-US" dirty="0">
                <a:latin typeface="宋体" pitchFamily="2" charset="-122"/>
              </a:rPr>
              <a:t>指针要确保在主调函数中是有效、合法的地址</a:t>
            </a:r>
            <a:endParaRPr lang="en-US" altLang="zh-CN" dirty="0">
              <a:latin typeface="宋体" pitchFamily="2" charset="-122"/>
            </a:endParaRPr>
          </a:p>
          <a:p>
            <a:pPr marL="658368" lvl="1" indent="-246888" eaLnBrk="1" fontAlgn="auto" hangingPunct="1">
              <a:lnSpc>
                <a:spcPct val="11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正确的例子：</a:t>
            </a:r>
            <a:endParaRPr lang="en-US" altLang="zh-CN">
              <a:solidFill>
                <a:schemeClr val="tx1"/>
              </a:solidFill>
              <a:latin typeface="宋体" pitchFamily="2" charset="-122"/>
            </a:endParaRPr>
          </a:p>
          <a:p>
            <a:pPr marL="676593" lvl="2" indent="0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在</a:t>
            </a:r>
            <a:r>
              <a:rPr lang="zh-CN" altLang="en-US" dirty="0">
                <a:solidFill>
                  <a:schemeClr val="tx1"/>
                </a:solidFill>
                <a:latin typeface="宋体" pitchFamily="2" charset="-122"/>
              </a:rPr>
              <a:t>子函数中通过动态内存分配</a:t>
            </a:r>
            <a:r>
              <a:rPr lang="en-US" altLang="zh-CN" dirty="0">
                <a:solidFill>
                  <a:schemeClr val="tx1"/>
                </a:solidFill>
                <a:latin typeface="宋体" pitchFamily="2" charset="-122"/>
              </a:rPr>
              <a:t>new</a:t>
            </a:r>
            <a:r>
              <a:rPr lang="zh-CN" altLang="en-US" dirty="0">
                <a:solidFill>
                  <a:schemeClr val="tx1"/>
                </a:solidFill>
                <a:latin typeface="宋体" pitchFamily="2" charset="-122"/>
              </a:rPr>
              <a:t>操作取得的内存地址返回给主函数是合法有效的，但是内存分配和释放不在同一级别，要注意不能忘记释放，避免内存泄漏</a:t>
            </a:r>
            <a:endParaRPr lang="en-US" altLang="zh-CN" dirty="0">
              <a:solidFill>
                <a:schemeClr val="tx1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769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72578" y="899646"/>
            <a:ext cx="9758680" cy="2143125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复习题：在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中，下列对二维数组的定义正确的是（）。</a:t>
            </a:r>
          </a:p>
        </p:txBody>
      </p:sp>
      <p:sp>
        <p:nvSpPr>
          <p:cNvPr id="6" name="矩形 5"/>
          <p:cNvSpPr/>
          <p:nvPr/>
        </p:nvSpPr>
        <p:spPr>
          <a:xfrm>
            <a:off x="2439670" y="2786063"/>
            <a:ext cx="8538846" cy="642937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a[5][];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39670" y="3643313"/>
            <a:ext cx="8538846" cy="642937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a[][5];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39670" y="4500563"/>
            <a:ext cx="8538846" cy="642937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a[][3] = {{1,3,5}, {2,4,6}};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39670" y="5357813"/>
            <a:ext cx="8538846" cy="642937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a[</a:t>
            </a:r>
            <a:r>
              <a:rPr lang="en-US" altLang="zh-Han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Han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[3]</a:t>
            </a:r>
            <a:r>
              <a:rPr lang="zh-Hans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Hans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{{1,2},{3,4},{5,6}}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572578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2578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2578" y="456485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2578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6"/>
            </p:custDataLst>
          </p:nvPr>
        </p:nvSpPr>
        <p:spPr>
          <a:xfrm>
            <a:off x="8921115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12198350" cy="635000"/>
            <a:chOff x="0" y="0"/>
            <a:chExt cx="12198350" cy="635000"/>
          </a:xfrm>
        </p:grpSpPr>
        <p:sp>
          <p:nvSpPr>
            <p:cNvPr id="3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2198350" cy="635000"/>
            </a:xfrm>
            <a:prstGeom prst="rect">
              <a:avLst/>
            </a:prstGeom>
            <a:solidFill>
              <a:srgbClr val="F6F7F8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639EF4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ypeText"/>
            <p:cNvSpPr/>
            <p:nvPr>
              <p:custDataLst>
                <p:tags r:id="rId11"/>
              </p:custDataLst>
            </p:nvPr>
          </p:nvSpPr>
          <p:spPr>
            <a:xfrm>
              <a:off x="254000" y="0"/>
              <a:ext cx="1270000" cy="635000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/>
            <p:nvPr>
              <p:custDataLst>
                <p:tags r:id="rId1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95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8240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正确的例子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1444" name="内容占位符 2"/>
          <p:cNvSpPr>
            <a:spLocks noGrp="1"/>
          </p:cNvSpPr>
          <p:nvPr>
            <p:ph idx="1"/>
          </p:nvPr>
        </p:nvSpPr>
        <p:spPr>
          <a:xfrm>
            <a:off x="2354758" y="1052736"/>
            <a:ext cx="9222880" cy="5184575"/>
          </a:xfrm>
        </p:spPr>
        <p:txBody>
          <a:bodyPr/>
          <a:lstStyle/>
          <a:p>
            <a:pPr>
              <a:buFont typeface="Georgia" panose="02040502050405020303" pitchFamily="18" charset="0"/>
              <a:buNone/>
            </a:pPr>
            <a:r>
              <a:rPr lang="en-US" altLang="zh-CN"/>
              <a:t>#include&lt;iostream&gt;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/>
              <a:t>using namespace std;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/>
              <a:t>int main(){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/>
              <a:t>    int* newintvar();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/>
              <a:t>    int* </a:t>
            </a:r>
            <a:r>
              <a:rPr lang="en-US" altLang="zh-CN">
                <a:solidFill>
                  <a:srgbClr val="0066FF"/>
                </a:solidFill>
              </a:rPr>
              <a:t>intptr</a:t>
            </a:r>
            <a:r>
              <a:rPr lang="en-US" altLang="zh-CN"/>
              <a:t>= newintvar();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/>
              <a:t>    </a:t>
            </a:r>
            <a:r>
              <a:rPr lang="en-US" altLang="zh-CN">
                <a:solidFill>
                  <a:srgbClr val="0066FF"/>
                </a:solidFill>
              </a:rPr>
              <a:t>*intptr=5</a:t>
            </a:r>
            <a:r>
              <a:rPr lang="en-US" altLang="zh-CN"/>
              <a:t>; //</a:t>
            </a:r>
            <a:r>
              <a:rPr lang="zh-CN" altLang="en-US"/>
              <a:t>访问的是合法有效的地址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/>
              <a:t>    </a:t>
            </a:r>
            <a:r>
              <a:rPr lang="en-US" altLang="zh-CN">
                <a:solidFill>
                  <a:srgbClr val="FF0000"/>
                </a:solidFill>
              </a:rPr>
              <a:t>delete intptr</a:t>
            </a:r>
            <a:r>
              <a:rPr lang="en-US" altLang="zh-CN"/>
              <a:t>; //</a:t>
            </a:r>
            <a:r>
              <a:rPr lang="zh-CN" altLang="en-US">
                <a:solidFill>
                  <a:srgbClr val="FF0000"/>
                </a:solidFill>
              </a:rPr>
              <a:t>如果忘记在这里释放，会造成内存泄漏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/>
              <a:t>    </a:t>
            </a:r>
            <a:r>
              <a:rPr lang="en-US" altLang="zh-CN"/>
              <a:t>return 0;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/>
              <a:t>}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/>
              <a:t>int* newintvar (){ 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/>
              <a:t>    int* </a:t>
            </a:r>
            <a:r>
              <a:rPr lang="en-US" altLang="zh-CN">
                <a:solidFill>
                  <a:srgbClr val="0066FF"/>
                </a:solidFill>
              </a:rPr>
              <a:t>p=new int()</a:t>
            </a:r>
            <a:r>
              <a:rPr lang="en-US" altLang="zh-CN"/>
              <a:t>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/>
              <a:t>    return </a:t>
            </a:r>
            <a:r>
              <a:rPr lang="en-US" altLang="zh-CN">
                <a:solidFill>
                  <a:srgbClr val="0066FF"/>
                </a:solidFill>
              </a:rPr>
              <a:t>p</a:t>
            </a:r>
            <a:r>
              <a:rPr lang="en-US" altLang="zh-CN"/>
              <a:t>; //</a:t>
            </a:r>
            <a:r>
              <a:rPr lang="zh-CN" altLang="en-US"/>
              <a:t>返回的地址指向的是动态分配的空间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/>
              <a:t>}//</a:t>
            </a:r>
            <a:r>
              <a:rPr lang="zh-CN" altLang="en-US">
                <a:solidFill>
                  <a:srgbClr val="0066FF"/>
                </a:solidFill>
              </a:rPr>
              <a:t>函数运行结束时，</a:t>
            </a:r>
            <a:r>
              <a:rPr lang="en-US" altLang="zh-CN">
                <a:solidFill>
                  <a:srgbClr val="0066FF"/>
                </a:solidFill>
              </a:rPr>
              <a:t>p</a:t>
            </a:r>
            <a:r>
              <a:rPr lang="zh-CN" altLang="en-US">
                <a:solidFill>
                  <a:srgbClr val="0066FF"/>
                </a:solidFill>
              </a:rPr>
              <a:t>中的地址仍有效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指向函数的指针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871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>
          <a:xfrm>
            <a:off x="609600" y="1147763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/>
              <a:t>函数指针的定义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966788" y="2197100"/>
            <a:ext cx="10028237" cy="4232275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>
                <a:latin typeface="宋体" pitchFamily="2" charset="-122"/>
              </a:rPr>
              <a:t>定义形</a:t>
            </a:r>
            <a:r>
              <a:rPr lang="zh-CN" altLang="en-US" dirty="0">
                <a:latin typeface="宋体" pitchFamily="2" charset="-122"/>
              </a:rPr>
              <a:t>式</a:t>
            </a:r>
            <a:endParaRPr lang="en-US" altLang="zh-CN" dirty="0">
              <a:latin typeface="宋体" pitchFamily="2" charset="-122"/>
            </a:endParaRPr>
          </a:p>
          <a:p>
            <a:pPr marL="109537" indent="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宋体" pitchFamily="2" charset="-122"/>
              </a:rPr>
              <a:t>	</a:t>
            </a:r>
            <a:r>
              <a:rPr lang="zh-CN" altLang="en-US" dirty="0">
                <a:latin typeface="宋体" pitchFamily="2" charset="-122"/>
              </a:rPr>
              <a:t>存储类型  数据类型  </a:t>
            </a:r>
            <a:r>
              <a:rPr lang="en-US" altLang="zh-CN" dirty="0">
                <a:latin typeface="宋体" pitchFamily="2" charset="-122"/>
              </a:rPr>
              <a:t>(*</a:t>
            </a:r>
            <a:r>
              <a:rPr lang="zh-CN" altLang="en-US" dirty="0">
                <a:latin typeface="宋体" pitchFamily="2" charset="-122"/>
              </a:rPr>
              <a:t>函数指针名</a:t>
            </a:r>
            <a:r>
              <a:rPr lang="en-US" altLang="zh-CN" dirty="0">
                <a:latin typeface="宋体" pitchFamily="2" charset="-122"/>
              </a:rPr>
              <a:t>)();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>
                <a:latin typeface="宋体" pitchFamily="2" charset="-122"/>
              </a:rPr>
              <a:t>含义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宋体" pitchFamily="2" charset="-122"/>
              </a:rPr>
              <a:t>函数指针指向的是程序代码存储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宋体" pitchFamily="2" charset="-122"/>
              </a:rPr>
              <a:t>区。</a:t>
            </a:r>
            <a:endParaRPr lang="zh-CN" altLang="en-US" sz="2400" dirty="0">
              <a:solidFill>
                <a:schemeClr val="accent6">
                  <a:lumMod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1884363" y="2715518"/>
            <a:ext cx="5654972" cy="425450"/>
          </a:xfrm>
          <a:prstGeom prst="rect">
            <a:avLst/>
          </a:prstGeom>
          <a:noFill/>
          <a:ln w="12699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>
          <a:xfrm>
            <a:off x="609600" y="1147763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/>
              <a:t>函数指针的</a:t>
            </a:r>
            <a:r>
              <a:rPr lang="zh-CN" altLang="en-US">
                <a:latin typeface="宋体" pitchFamily="2" charset="-122"/>
              </a:rPr>
              <a:t>典型用途</a:t>
            </a:r>
            <a:r>
              <a:rPr lang="en-US" altLang="zh-CN">
                <a:latin typeface="宋体" pitchFamily="2" charset="-122"/>
              </a:rPr>
              <a:t>——</a:t>
            </a:r>
            <a:r>
              <a:rPr lang="zh-CN" altLang="en-US">
                <a:latin typeface="宋体" pitchFamily="2" charset="-122"/>
              </a:rPr>
              <a:t>实现函数回调</a:t>
            </a:r>
            <a:endParaRPr lang="zh-CN" altLang="en-US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966788" y="2197100"/>
            <a:ext cx="10028237" cy="4232275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>
                <a:latin typeface="宋体" pitchFamily="2" charset="-122"/>
              </a:rPr>
              <a:t>通过</a:t>
            </a:r>
            <a:r>
              <a:rPr lang="zh-CN" altLang="en-US" dirty="0">
                <a:latin typeface="宋体" pitchFamily="2" charset="-122"/>
              </a:rPr>
              <a:t>函数指针调用</a:t>
            </a:r>
            <a:r>
              <a:rPr lang="zh-CN" altLang="en-US">
                <a:latin typeface="宋体" pitchFamily="2" charset="-122"/>
              </a:rPr>
              <a:t>的函数</a:t>
            </a:r>
            <a:endParaRPr lang="en-US" altLang="zh-CN">
              <a:latin typeface="宋体" pitchFamily="2" charset="-122"/>
            </a:endParaRPr>
          </a:p>
          <a:p>
            <a:pPr marL="657860" lvl="1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>
                <a:latin typeface="宋体" pitchFamily="2" charset="-122"/>
              </a:rPr>
              <a:t>例如</a:t>
            </a:r>
            <a:r>
              <a:rPr lang="zh-CN" altLang="en-US" dirty="0">
                <a:latin typeface="宋体" pitchFamily="2" charset="-122"/>
              </a:rPr>
              <a:t>将函数的指针作为参数传递给一个函数，使得在处理相似事件的时候可以灵活的使用不同的方法。</a:t>
            </a:r>
            <a:endParaRPr lang="en-US" altLang="zh-CN" dirty="0">
              <a:latin typeface="宋体" pitchFamily="2" charset="-122"/>
            </a:endParaRP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>
                <a:latin typeface="宋体" pitchFamily="2" charset="-122"/>
              </a:rPr>
              <a:t>调用者不关心谁是被</a:t>
            </a:r>
            <a:r>
              <a:rPr lang="zh-CN" altLang="en-US">
                <a:latin typeface="宋体" pitchFamily="2" charset="-122"/>
              </a:rPr>
              <a:t>调用者</a:t>
            </a:r>
            <a:endParaRPr lang="en-US" altLang="zh-CN">
              <a:latin typeface="宋体" pitchFamily="2" charset="-122"/>
            </a:endParaRPr>
          </a:p>
          <a:p>
            <a:pPr marL="657860" lvl="1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>
                <a:latin typeface="宋体" pitchFamily="2" charset="-122"/>
              </a:rPr>
              <a:t>需</a:t>
            </a:r>
            <a:r>
              <a:rPr lang="zh-CN" altLang="en-US" dirty="0">
                <a:latin typeface="宋体" pitchFamily="2" charset="-122"/>
              </a:rPr>
              <a:t>知道存在一个具有特定原型和限制条件的被调用</a:t>
            </a:r>
            <a:r>
              <a:rPr lang="zh-CN" altLang="en-US">
                <a:latin typeface="宋体" pitchFamily="2" charset="-122"/>
              </a:rPr>
              <a:t>函数。</a:t>
            </a:r>
            <a:endParaRPr lang="en-US" altLang="zh-CN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0959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函数指针举例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42963" y="2638425"/>
            <a:ext cx="10512425" cy="3454400"/>
          </a:xfrm>
        </p:spPr>
        <p:txBody>
          <a:bodyPr/>
          <a:lstStyle/>
          <a:p>
            <a:pPr>
              <a:defRPr/>
            </a:pPr>
            <a:endParaRPr lang="en-US" altLang="zh-CN"/>
          </a:p>
          <a:p>
            <a:pPr marL="0" indent="630238">
              <a:buFont typeface="Georgia" panose="02040502050405020303" pitchFamily="18" charset="0"/>
              <a:buNone/>
              <a:defRPr/>
            </a:pPr>
            <a:r>
              <a:rPr lang="zh-CN" altLang="en-US"/>
              <a:t>编写一个计算函数</a:t>
            </a:r>
            <a:r>
              <a:rPr lang="en-US" altLang="zh-CN">
                <a:latin typeface="Consolas" pitchFamily="49" charset="0"/>
              </a:rPr>
              <a:t>compute</a:t>
            </a:r>
            <a:r>
              <a:rPr lang="zh-CN" altLang="en-US"/>
              <a:t>，对两个整数进行各种计算。有一个形参为指向具体算法函数的指针，根据不同的实参函数，用不同的算法进行计算</a:t>
            </a:r>
            <a:endParaRPr lang="en-US" altLang="zh-CN"/>
          </a:p>
          <a:p>
            <a:pPr marL="0" indent="630238">
              <a:buFont typeface="Georgia" panose="02040502050405020303" pitchFamily="18" charset="0"/>
              <a:buNone/>
              <a:defRPr/>
            </a:pPr>
            <a:r>
              <a:rPr lang="zh-CN" altLang="en-US"/>
              <a:t>编写三个函数：求两个整数的最大值、最小值、和。分别用这三个函数作为实参，测试</a:t>
            </a:r>
            <a:r>
              <a:rPr lang="en-US" altLang="zh-CN">
                <a:latin typeface="Consolas" pitchFamily="49" charset="0"/>
              </a:rPr>
              <a:t>compute</a:t>
            </a:r>
            <a:r>
              <a:rPr lang="zh-CN" altLang="en-US">
                <a:latin typeface="Consolas" pitchFamily="49" charset="0"/>
              </a:rPr>
              <a:t>函数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函数指针举例</a:t>
            </a:r>
            <a:endParaRPr lang="zh-CN" altLang="en-US"/>
          </a:p>
        </p:txBody>
      </p:sp>
      <p:sp>
        <p:nvSpPr>
          <p:cNvPr id="64516" name="内容占位符 1"/>
          <p:cNvSpPr>
            <a:spLocks noGrp="1"/>
          </p:cNvSpPr>
          <p:nvPr>
            <p:ph idx="1"/>
          </p:nvPr>
        </p:nvSpPr>
        <p:spPr>
          <a:xfrm>
            <a:off x="2354758" y="1052736"/>
            <a:ext cx="9222880" cy="5184575"/>
          </a:xfrm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#include &lt;iostream&gt;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using namespace std;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/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int compute(int a, int b, int(*</a:t>
            </a:r>
            <a:r>
              <a:rPr lang="en-US" altLang="zh-CN" sz="2000">
                <a:solidFill>
                  <a:srgbClr val="0070C0"/>
                </a:solidFill>
              </a:rPr>
              <a:t>func</a:t>
            </a:r>
            <a:r>
              <a:rPr lang="en-US" altLang="zh-CN" sz="2000"/>
              <a:t>)(int, int))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{	return func(a, b);}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/>
          </a:p>
          <a:p>
            <a:pPr marL="358775" indent="-250825" eaLnBrk="1" hangingPunct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2000"/>
              <a:t>int max(int a, int b) // </a:t>
            </a:r>
            <a:r>
              <a:rPr lang="zh-CN" altLang="en-US" sz="2000"/>
              <a:t>求最大值</a:t>
            </a:r>
            <a:endParaRPr lang="en-US" altLang="zh-CN" sz="2000"/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{	return ((a &gt; b) ? a: b);}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/>
          </a:p>
          <a:p>
            <a:pPr marL="358775" indent="-250825" eaLnBrk="1" hangingPunct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2000"/>
              <a:t>int min(int a, int b) // </a:t>
            </a:r>
            <a:r>
              <a:rPr lang="zh-CN" altLang="en-US" sz="2000"/>
              <a:t>求最小值</a:t>
            </a:r>
            <a:endParaRPr lang="en-US" altLang="zh-CN" sz="2000"/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{	return ((a &lt; b) ? a: b);}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/>
          </a:p>
          <a:p>
            <a:pPr marL="358775" indent="-250825" eaLnBrk="1" hangingPunct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2000"/>
              <a:t>int sum(int a, int b) // </a:t>
            </a:r>
            <a:r>
              <a:rPr lang="zh-CN" altLang="en-US" sz="2000"/>
              <a:t>求和</a:t>
            </a:r>
            <a:endParaRPr lang="en-US" altLang="zh-CN" sz="2000"/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{	return a + b;}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函数指针</a:t>
            </a:r>
            <a:r>
              <a:rPr lang="zh-CN" altLang="en-US" smtClean="0"/>
              <a:t>举例</a:t>
            </a:r>
            <a:endParaRPr lang="zh-CN" altLang="en-US"/>
          </a:p>
        </p:txBody>
      </p:sp>
      <p:sp>
        <p:nvSpPr>
          <p:cNvPr id="65540" name="内容占位符 1"/>
          <p:cNvSpPr>
            <a:spLocks noGrp="1"/>
          </p:cNvSpPr>
          <p:nvPr>
            <p:ph idx="1"/>
          </p:nvPr>
        </p:nvSpPr>
        <p:spPr>
          <a:xfrm>
            <a:off x="2354758" y="1052736"/>
            <a:ext cx="9222880" cy="5184575"/>
          </a:xfrm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int main()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	int a, b, res;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	cout &lt;&lt; "</a:t>
            </a:r>
            <a:r>
              <a:rPr lang="zh-CN" altLang="en-US" sz="2000"/>
              <a:t>请输入整数</a:t>
            </a:r>
            <a:r>
              <a:rPr lang="en-US" altLang="zh-CN" sz="2000"/>
              <a:t>a</a:t>
            </a:r>
            <a:r>
              <a:rPr lang="zh-CN" altLang="en-US" sz="2000"/>
              <a:t>：</a:t>
            </a:r>
            <a:r>
              <a:rPr lang="en-US" altLang="zh-CN" sz="2000"/>
              <a:t>"; cin &gt;&gt; a;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	cout &lt;&lt; "</a:t>
            </a:r>
            <a:r>
              <a:rPr lang="zh-CN" altLang="en-US" sz="2000"/>
              <a:t>请输入整数</a:t>
            </a:r>
            <a:r>
              <a:rPr lang="en-US" altLang="zh-CN" sz="2000"/>
              <a:t>b</a:t>
            </a:r>
            <a:r>
              <a:rPr lang="zh-CN" altLang="en-US" sz="2000"/>
              <a:t>：</a:t>
            </a:r>
            <a:r>
              <a:rPr lang="en-US" altLang="zh-CN" sz="2000"/>
              <a:t>"; cin &gt;&gt; b;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/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	res = compute(a, b, </a:t>
            </a:r>
            <a:r>
              <a:rPr lang="en-US" altLang="zh-CN" sz="2000">
                <a:solidFill>
                  <a:srgbClr val="0070C0"/>
                </a:solidFill>
              </a:rPr>
              <a:t>&amp; max</a:t>
            </a:r>
            <a:r>
              <a:rPr lang="en-US" altLang="zh-CN" sz="2000"/>
              <a:t>); </a:t>
            </a:r>
            <a:endParaRPr lang="en-US" altLang="zh-CN" sz="2000">
              <a:solidFill>
                <a:srgbClr val="0070C0"/>
              </a:solidFill>
            </a:endParaRP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	cout &lt;&lt; "Max of " &lt;&lt; a &lt;&lt; " and " &lt;&lt; b &lt;&lt; " is " &lt;&lt; res &lt;&lt; endl;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	res = compute(a, b, </a:t>
            </a:r>
            <a:r>
              <a:rPr lang="en-US" altLang="zh-CN" sz="2000">
                <a:solidFill>
                  <a:srgbClr val="0070C0"/>
                </a:solidFill>
              </a:rPr>
              <a:t>&amp; min</a:t>
            </a:r>
            <a:r>
              <a:rPr lang="en-US" altLang="zh-CN" sz="2000"/>
              <a:t>); 	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   cout &lt;&lt; "Min of " &lt;&lt; a &lt;&lt; " and " &lt;&lt; b &lt;&lt; " is " &lt;&lt; res &lt;&lt; endl;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	res = compute(a, b, </a:t>
            </a:r>
            <a:r>
              <a:rPr lang="en-US" altLang="zh-CN" sz="2000">
                <a:solidFill>
                  <a:srgbClr val="0070C0"/>
                </a:solidFill>
              </a:rPr>
              <a:t>&amp; sum</a:t>
            </a:r>
            <a:r>
              <a:rPr lang="en-US" altLang="zh-CN" sz="2000"/>
              <a:t>); </a:t>
            </a:r>
            <a:endParaRPr lang="en-US" altLang="zh-CN" sz="2000">
              <a:solidFill>
                <a:srgbClr val="0070C0"/>
              </a:solidFill>
            </a:endParaRP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	cout &lt;&lt; "Sum of " &lt;&lt; a &lt;&lt; " and " &lt;&lt; b &lt;&lt; " is " &lt;&lt; res &lt;&lt; endl; 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对象指针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281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>
          <a:xfrm>
            <a:off x="609600" y="1357313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/>
              <a:t>对象指针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1049338" y="2786063"/>
            <a:ext cx="10090150" cy="3000375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>
                <a:latin typeface="宋体" pitchFamily="2" charset="-122"/>
              </a:rPr>
              <a:t>对象指针定义形</a:t>
            </a:r>
            <a:r>
              <a:rPr lang="zh-CN" altLang="en-US" dirty="0">
                <a:latin typeface="宋体" pitchFamily="2" charset="-122"/>
              </a:rPr>
              <a:t>式</a:t>
            </a:r>
          </a:p>
          <a:p>
            <a:pPr marL="411162" lvl="1" indent="0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None/>
              <a:defRPr/>
            </a:pPr>
            <a:r>
              <a:rPr lang="en-US" altLang="zh-CN" dirty="0">
                <a:latin typeface="宋体" pitchFamily="2" charset="-122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宋体" pitchFamily="2" charset="-122"/>
              </a:rPr>
              <a:t>类名  *对象指针名；</a:t>
            </a:r>
          </a:p>
          <a:p>
            <a:pPr marL="411162" lvl="1" indent="0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n-US" altLang="zh-CN" dirty="0">
                <a:solidFill>
                  <a:schemeClr val="tx1"/>
                </a:solidFill>
                <a:latin typeface="宋体" pitchFamily="2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宋体" pitchFamily="2" charset="-122"/>
              </a:rPr>
              <a:t>例</a:t>
            </a:r>
            <a:r>
              <a:rPr lang="en-US" altLang="zh-CN" dirty="0">
                <a:solidFill>
                  <a:schemeClr val="tx1"/>
                </a:solidFill>
                <a:latin typeface="宋体" pitchFamily="2" charset="-122"/>
              </a:rPr>
              <a:t>:	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Point a(5,10);</a:t>
            </a:r>
          </a:p>
          <a:p>
            <a:pPr marL="109537" indent="0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Piont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09537" indent="0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=&amp;a;</a:t>
            </a: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>
                <a:latin typeface="宋体" pitchFamily="2" charset="-122"/>
              </a:rPr>
              <a:t>通过指针访问对象成员</a:t>
            </a:r>
          </a:p>
          <a:p>
            <a:pPr marL="411162" lvl="1" indent="0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None/>
              <a:defRPr/>
            </a:pPr>
            <a:r>
              <a:rPr lang="en-US" altLang="zh-CN" dirty="0">
                <a:latin typeface="宋体" pitchFamily="2" charset="-122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宋体" pitchFamily="2" charset="-122"/>
              </a:rPr>
              <a:t>对象指针名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宋体" pitchFamily="2" charset="-122"/>
              </a:rPr>
              <a:t>-&gt;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宋体" pitchFamily="2" charset="-122"/>
              </a:rPr>
              <a:t>成员名</a:t>
            </a:r>
          </a:p>
          <a:p>
            <a:pPr marL="109537" indent="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chemeClr val="accent1"/>
                </a:solidFill>
                <a:latin typeface="宋体" pitchFamily="2" charset="-122"/>
              </a:rPr>
              <a:t>	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getx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zh-CN" altLang="en-US" dirty="0">
                <a:latin typeface="宋体" pitchFamily="2" charset="-122"/>
              </a:rPr>
              <a:t>相当于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(*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getx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();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6-12</a:t>
            </a:r>
            <a:r>
              <a:rPr lang="zh-CN" altLang="en-US" sz="3600"/>
              <a:t>使用指针来访问</a:t>
            </a:r>
            <a:r>
              <a:rPr lang="en-US" altLang="zh-CN" sz="3600"/>
              <a:t>Point</a:t>
            </a:r>
            <a:r>
              <a:rPr lang="zh-CN" altLang="en-US" sz="3600"/>
              <a:t>类的成员</a:t>
            </a:r>
            <a:endParaRPr lang="zh-CN" altLang="en-US"/>
          </a:p>
        </p:txBody>
      </p:sp>
      <p:sp>
        <p:nvSpPr>
          <p:cNvPr id="67588" name="内容占位符 2"/>
          <p:cNvSpPr>
            <a:spLocks noGrp="1"/>
          </p:cNvSpPr>
          <p:nvPr>
            <p:ph idx="1"/>
          </p:nvPr>
        </p:nvSpPr>
        <p:spPr>
          <a:xfrm>
            <a:off x="2354758" y="1052736"/>
            <a:ext cx="9222880" cy="5184575"/>
          </a:xfrm>
        </p:spPr>
        <p:txBody>
          <a:bodyPr/>
          <a:lstStyle/>
          <a:p>
            <a:pPr>
              <a:spcBef>
                <a:spcPts val="0"/>
              </a:spcBef>
              <a:buFont typeface="Georgia" panose="02040502050405020303" pitchFamily="18" charset="0"/>
              <a:buNone/>
              <a:defRPr/>
            </a:pPr>
            <a:r>
              <a:rPr lang="en-US" altLang="zh-CN" sz="2000"/>
              <a:t>//6_12.cpp</a:t>
            </a: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  <a:defRPr/>
            </a:pPr>
            <a:r>
              <a:rPr lang="en-US" altLang="zh-CN" sz="2000"/>
              <a:t>#include &lt;iostream&gt;</a:t>
            </a: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  <a:defRPr/>
            </a:pPr>
            <a:r>
              <a:rPr lang="en-US" altLang="zh-CN" sz="2000"/>
              <a:t>using namespace std;</a:t>
            </a: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  <a:defRPr/>
            </a:pPr>
            <a:r>
              <a:rPr lang="en-US" altLang="zh-CN" sz="2000"/>
              <a:t>class Point {</a:t>
            </a:r>
            <a:endParaRPr lang="zh-CN" altLang="en-US" sz="2000"/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  <a:defRPr/>
            </a:pPr>
            <a:r>
              <a:rPr lang="en-US" altLang="zh-CN" sz="2000"/>
              <a:t>public:</a:t>
            </a:r>
            <a:endParaRPr lang="zh-CN" altLang="en-US" sz="2000"/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  <a:defRPr/>
            </a:pPr>
            <a:r>
              <a:rPr lang="zh-CN" altLang="en-US" sz="2000"/>
              <a:t>  </a:t>
            </a:r>
            <a:r>
              <a:rPr lang="en-US" altLang="zh-CN" sz="2000"/>
              <a:t>Point(int x = 0, int y = 0) : x(x), y(y) { }</a:t>
            </a:r>
            <a:endParaRPr lang="zh-CN" altLang="en-US" sz="2000"/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  <a:defRPr/>
            </a:pPr>
            <a:r>
              <a:rPr lang="zh-CN" altLang="en-US" sz="2000"/>
              <a:t>	</a:t>
            </a:r>
            <a:r>
              <a:rPr lang="en-US" altLang="zh-CN" sz="2000"/>
              <a:t>int getX() const { return x; }	</a:t>
            </a: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  <a:defRPr/>
            </a:pPr>
            <a:r>
              <a:rPr lang="en-US" altLang="zh-CN" sz="2000"/>
              <a:t>	int getY() const { return y; }	</a:t>
            </a: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  <a:defRPr/>
            </a:pPr>
            <a:r>
              <a:rPr lang="en-US" altLang="zh-CN" sz="2000"/>
              <a:t>private:</a:t>
            </a:r>
            <a:endParaRPr lang="zh-CN" altLang="en-US" sz="2000"/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  <a:defRPr/>
            </a:pPr>
            <a:r>
              <a:rPr lang="zh-CN" altLang="en-US" sz="2000"/>
              <a:t>	</a:t>
            </a:r>
            <a:r>
              <a:rPr lang="en-US" altLang="zh-CN" sz="2000"/>
              <a:t>int x, y;</a:t>
            </a: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  <a:defRPr/>
            </a:pPr>
            <a:r>
              <a:rPr lang="en-US" altLang="zh-CN" sz="2000"/>
              <a:t>};</a:t>
            </a:r>
          </a:p>
          <a:p>
            <a:pPr marL="358775" indent="-250825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/>
              <a:t>int main() {	</a:t>
            </a:r>
            <a:endParaRPr lang="zh-CN" altLang="en-US" sz="2000"/>
          </a:p>
          <a:p>
            <a:pPr marL="358775" indent="-250825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zh-CN" altLang="en-US" sz="2000"/>
              <a:t>	</a:t>
            </a:r>
            <a:r>
              <a:rPr lang="en-US" altLang="zh-CN" sz="2000"/>
              <a:t>Point a(4, 5);</a:t>
            </a:r>
          </a:p>
          <a:p>
            <a:pPr marL="358775" indent="-250825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/>
              <a:t>	Point </a:t>
            </a:r>
            <a:r>
              <a:rPr lang="en-US" altLang="zh-CN" sz="2000">
                <a:solidFill>
                  <a:srgbClr val="C00000"/>
                </a:solidFill>
              </a:rPr>
              <a:t>*p1 </a:t>
            </a:r>
            <a:r>
              <a:rPr lang="en-US" altLang="zh-CN" sz="2000"/>
              <a:t>= &amp;a;	//</a:t>
            </a:r>
            <a:r>
              <a:rPr lang="zh-CN" altLang="en-US" sz="2000"/>
              <a:t>定义对象指针，用</a:t>
            </a:r>
            <a:r>
              <a:rPr lang="en-US" altLang="zh-CN" sz="2000"/>
              <a:t>a</a:t>
            </a:r>
            <a:r>
              <a:rPr lang="zh-CN" altLang="en-US" sz="2000"/>
              <a:t>的地址初始化</a:t>
            </a:r>
          </a:p>
          <a:p>
            <a:pPr marL="358775" indent="-250825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zh-CN" altLang="en-US" sz="2000"/>
              <a:t>	</a:t>
            </a:r>
            <a:r>
              <a:rPr lang="en-US" altLang="zh-CN" sz="2000"/>
              <a:t>cout &lt;&lt; </a:t>
            </a:r>
            <a:r>
              <a:rPr lang="en-US" altLang="zh-CN" sz="2000">
                <a:solidFill>
                  <a:srgbClr val="C00000"/>
                </a:solidFill>
              </a:rPr>
              <a:t>p1-&gt;getX() </a:t>
            </a:r>
            <a:r>
              <a:rPr lang="en-US" altLang="zh-CN" sz="2000"/>
              <a:t>&lt;&lt; endl;//</a:t>
            </a:r>
            <a:r>
              <a:rPr lang="zh-CN" altLang="en-US" sz="2000"/>
              <a:t>用指针访问对象成员</a:t>
            </a:r>
          </a:p>
          <a:p>
            <a:pPr marL="358775" indent="-250825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zh-CN" altLang="en-US" sz="2000"/>
              <a:t>	</a:t>
            </a:r>
            <a:r>
              <a:rPr lang="en-US" altLang="zh-CN" sz="2000"/>
              <a:t>cout &lt;&lt; a.getX() &lt;&lt; endl; //</a:t>
            </a:r>
            <a:r>
              <a:rPr lang="zh-CN" altLang="en-US" sz="2000"/>
              <a:t>用对象名访问对象成员</a:t>
            </a:r>
          </a:p>
          <a:p>
            <a:pPr marL="358775" indent="-250825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zh-CN" altLang="en-US" sz="2000"/>
              <a:t>	</a:t>
            </a:r>
            <a:r>
              <a:rPr lang="en-US" altLang="zh-CN" sz="2000"/>
              <a:t>return 0;</a:t>
            </a:r>
          </a:p>
          <a:p>
            <a:pPr marL="358775" indent="-250825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/>
              <a:t>}</a:t>
            </a: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  <a:defRPr/>
            </a:pPr>
            <a:endParaRPr lang="en-US" altLang="zh-CN" sz="2000"/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  <a:defRPr/>
            </a:pPr>
            <a:r>
              <a:rPr lang="en-US" altLang="zh-CN" sz="2000"/>
              <a:t> </a:t>
            </a: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  <a:defRPr/>
            </a:pPr>
            <a:endParaRPr lang="zh-C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1120775" y="1052736"/>
            <a:ext cx="1549400" cy="1066800"/>
          </a:xfrm>
        </p:spPr>
        <p:txBody>
          <a:bodyPr/>
          <a:lstStyle/>
          <a:p>
            <a:pPr eaLnBrk="1" hangingPunct="1"/>
            <a:r>
              <a:rPr lang="zh-CN" altLang="en-US"/>
              <a:t>目录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>
          <a:xfrm>
            <a:off x="1616075" y="2348880"/>
            <a:ext cx="9596438" cy="3651870"/>
          </a:xfrm>
        </p:spPr>
        <p:txBody>
          <a:bodyPr/>
          <a:lstStyle/>
          <a:p>
            <a:pPr marL="808038" eaLnBrk="1" hangingPunct="1">
              <a:spcAft>
                <a:spcPts val="600"/>
              </a:spcAft>
              <a:buFont typeface="Georgia" panose="02040502050405020303" pitchFamily="18" charset="0"/>
              <a:buNone/>
            </a:pPr>
            <a:r>
              <a:rPr lang="en-US" altLang="zh-CN" sz="2800"/>
              <a:t>6.2  </a:t>
            </a:r>
            <a:r>
              <a:rPr lang="zh-CN" altLang="en-US" sz="2800"/>
              <a:t>指针（</a:t>
            </a:r>
            <a:r>
              <a:rPr lang="en-US" altLang="zh-CN" sz="2800"/>
              <a:t>2</a:t>
            </a:r>
            <a:r>
              <a:rPr lang="zh-CN" altLang="en-US" sz="2800"/>
              <a:t>）</a:t>
            </a:r>
          </a:p>
          <a:p>
            <a:pPr marL="808038" eaLnBrk="1" hangingPunct="1">
              <a:spcAft>
                <a:spcPts val="600"/>
              </a:spcAft>
              <a:buFont typeface="Georgia" panose="02040502050405020303" pitchFamily="18" charset="0"/>
              <a:buNone/>
            </a:pPr>
            <a:r>
              <a:rPr lang="en-US" altLang="zh-CN" sz="2800"/>
              <a:t>6.3  </a:t>
            </a:r>
            <a:r>
              <a:rPr lang="zh-CN" altLang="en-US" sz="2800"/>
              <a:t>动态内存分配</a:t>
            </a:r>
            <a:endParaRPr lang="en-US" altLang="zh-CN" sz="2800"/>
          </a:p>
          <a:p>
            <a:pPr marL="808038" eaLnBrk="1" hangingPunct="1">
              <a:spcAft>
                <a:spcPts val="600"/>
              </a:spcAft>
              <a:buFont typeface="Georgia" panose="02040502050405020303" pitchFamily="18" charset="0"/>
              <a:buNone/>
            </a:pPr>
            <a:r>
              <a:rPr lang="en-US" altLang="zh-CN" sz="2800"/>
              <a:t>6.4  </a:t>
            </a:r>
            <a:r>
              <a:rPr lang="zh-CN" altLang="en-US" sz="2800"/>
              <a:t>用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zh-CN" altLang="en-US" sz="2800"/>
              <a:t>创建数组对象</a:t>
            </a:r>
            <a:endParaRPr lang="en-US" altLang="zh-CN" sz="2800"/>
          </a:p>
          <a:p>
            <a:pPr marL="808038" eaLnBrk="1" hangingPunct="1">
              <a:spcAft>
                <a:spcPts val="600"/>
              </a:spcAft>
              <a:buFont typeface="Georgia" panose="02040502050405020303" pitchFamily="18" charset="0"/>
              <a:buNone/>
            </a:pPr>
            <a:r>
              <a:rPr lang="en-US" altLang="zh-CN" sz="2800"/>
              <a:t>6.5  </a:t>
            </a:r>
            <a:r>
              <a:rPr lang="zh-CN" altLang="zh-CN" sz="2800"/>
              <a:t>深</a:t>
            </a:r>
            <a:r>
              <a:rPr lang="zh-CN" altLang="en-US" sz="2800"/>
              <a:t>层复制</a:t>
            </a:r>
            <a:r>
              <a:rPr lang="zh-CN" altLang="zh-CN" sz="2800"/>
              <a:t>与浅</a:t>
            </a:r>
            <a:r>
              <a:rPr lang="zh-CN" altLang="en-US" sz="2800"/>
              <a:t>层复制</a:t>
            </a:r>
            <a:endParaRPr lang="en-US" altLang="zh-CN" sz="2800"/>
          </a:p>
          <a:p>
            <a:pPr marL="808038" eaLnBrk="1" hangingPunct="1">
              <a:spcAft>
                <a:spcPts val="600"/>
              </a:spcAft>
              <a:buFont typeface="Georgia" panose="02040502050405020303" pitchFamily="18" charset="0"/>
              <a:buNone/>
            </a:pPr>
            <a:r>
              <a:rPr lang="en-US" altLang="zh-CN" sz="2800"/>
              <a:t>6.6  </a:t>
            </a:r>
            <a:r>
              <a:rPr lang="zh-CN" altLang="en-US" sz="2800"/>
              <a:t>字符串</a:t>
            </a:r>
            <a:endParaRPr lang="en-US" altLang="zh-CN" sz="2800"/>
          </a:p>
          <a:p>
            <a:pPr marL="808038" eaLnBrk="1" hangingPunct="1">
              <a:spcAft>
                <a:spcPts val="600"/>
              </a:spcAft>
              <a:buFont typeface="Georgia" panose="02040502050405020303" pitchFamily="18" charset="0"/>
              <a:buNone/>
            </a:pPr>
            <a:r>
              <a:rPr lang="zh-CN" altLang="en-US" sz="2800"/>
              <a:t>小结</a:t>
            </a:r>
          </a:p>
          <a:p>
            <a:pPr marL="808038" eaLnBrk="1" hangingPunct="1">
              <a:buFont typeface="Georgia" panose="02040502050405020303" pitchFamily="18" charset="0"/>
              <a:buNone/>
            </a:pPr>
            <a:endParaRPr lang="en-US" altLang="zh-CN" sz="2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609600" y="1066800"/>
            <a:ext cx="10979150" cy="1066800"/>
          </a:xfrm>
        </p:spPr>
        <p:txBody>
          <a:bodyPr/>
          <a:lstStyle/>
          <a:p>
            <a:pPr eaLnBrk="1" hangingPunct="1"/>
            <a:r>
              <a:rPr lang="en-US" altLang="zh-CN"/>
              <a:t>this</a:t>
            </a:r>
            <a:r>
              <a:rPr lang="zh-CN" altLang="en-US"/>
              <a:t>指针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812800" y="2060575"/>
            <a:ext cx="10255250" cy="446405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6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>
                <a:latin typeface="宋体" pitchFamily="2" charset="-122"/>
              </a:rPr>
              <a:t>隐</a:t>
            </a:r>
            <a:r>
              <a:rPr lang="zh-CN" altLang="en-US">
                <a:latin typeface="宋体" pitchFamily="2" charset="-122"/>
              </a:rPr>
              <a:t>含于类的每一个非静态成</a:t>
            </a:r>
            <a:r>
              <a:rPr lang="zh-CN" altLang="en-US" dirty="0">
                <a:latin typeface="宋体" pitchFamily="2" charset="-122"/>
              </a:rPr>
              <a:t>员函</a:t>
            </a:r>
            <a:r>
              <a:rPr lang="zh-CN" altLang="en-US">
                <a:latin typeface="宋体" pitchFamily="2" charset="-122"/>
              </a:rPr>
              <a:t>数中。</a:t>
            </a:r>
            <a:endParaRPr lang="zh-CN" altLang="en-US" dirty="0">
              <a:latin typeface="宋体" pitchFamily="2" charset="-122"/>
            </a:endParaRPr>
          </a:p>
          <a:p>
            <a:pPr marL="365760" indent="-256032" eaLnBrk="1" fontAlgn="auto" hangingPunct="1">
              <a:spcAft>
                <a:spcPts val="6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>
                <a:latin typeface="宋体" pitchFamily="2" charset="-122"/>
              </a:rPr>
              <a:t>指出成员函数所操作的</a:t>
            </a:r>
            <a:r>
              <a:rPr lang="zh-CN" altLang="en-US" dirty="0">
                <a:latin typeface="宋体" pitchFamily="2" charset="-122"/>
              </a:rPr>
              <a:t>对象。</a:t>
            </a:r>
          </a:p>
          <a:p>
            <a:pPr marL="658368" lvl="1" indent="-246888" eaLnBrk="1" fontAlgn="auto" hangingPunct="1">
              <a:spcAft>
                <a:spcPts val="600"/>
              </a:spcAft>
              <a:buFont typeface="Georgia"/>
              <a:buChar char="▫"/>
              <a:defRPr/>
            </a:pPr>
            <a:r>
              <a:rPr lang="zh-CN" altLang="en-US" sz="2200" dirty="0">
                <a:solidFill>
                  <a:schemeClr val="accent6">
                    <a:lumMod val="50000"/>
                  </a:schemeClr>
                </a:solidFill>
                <a:latin typeface="宋体" pitchFamily="2" charset="-122"/>
              </a:rPr>
              <a:t>当通过一个对象调用成员函数时，系统先将该对象的地址赋给</a:t>
            </a:r>
            <a:r>
              <a:rPr lang="en-US" altLang="zh-CN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zh-CN" altLang="en-US" sz="2200" dirty="0">
                <a:solidFill>
                  <a:schemeClr val="accent6">
                    <a:lumMod val="50000"/>
                  </a:schemeClr>
                </a:solidFill>
                <a:latin typeface="宋体" pitchFamily="2" charset="-122"/>
              </a:rPr>
              <a:t>指针，然后调用成员函数，成员函数对对象的数据成员进行操作时，就隐含使用了</a:t>
            </a:r>
            <a:r>
              <a:rPr lang="en-US" altLang="zh-CN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zh-CN" altLang="en-US" sz="2200" dirty="0">
                <a:solidFill>
                  <a:schemeClr val="accent6">
                    <a:lumMod val="50000"/>
                  </a:schemeClr>
                </a:solidFill>
                <a:latin typeface="宋体" pitchFamily="2" charset="-122"/>
              </a:rPr>
              <a:t>指</a:t>
            </a:r>
            <a:r>
              <a:rPr lang="zh-CN" altLang="en-US" sz="2200">
                <a:solidFill>
                  <a:schemeClr val="accent6">
                    <a:lumMod val="50000"/>
                  </a:schemeClr>
                </a:solidFill>
                <a:latin typeface="宋体" pitchFamily="2" charset="-122"/>
              </a:rPr>
              <a:t>针。</a:t>
            </a:r>
            <a:endParaRPr lang="en-US" altLang="zh-CN" sz="2200">
              <a:solidFill>
                <a:schemeClr val="accent6">
                  <a:lumMod val="50000"/>
                </a:schemeClr>
              </a:solidFill>
              <a:latin typeface="宋体" pitchFamily="2" charset="-122"/>
            </a:endParaRPr>
          </a:p>
          <a:p>
            <a:pPr eaLnBrk="1" hangingPunct="1">
              <a:defRPr/>
            </a:pPr>
            <a:r>
              <a:rPr lang="zh-CN" altLang="en-US">
                <a:latin typeface="宋体" pitchFamily="2" charset="-122"/>
              </a:rPr>
              <a:t>例如：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zh-CN" altLang="en-US">
                <a:latin typeface="宋体" pitchFamily="2" charset="-122"/>
              </a:rPr>
              <a:t>类的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getX</a:t>
            </a:r>
            <a:r>
              <a:rPr lang="zh-CN" altLang="en-US">
                <a:latin typeface="宋体" pitchFamily="2" charset="-122"/>
              </a:rPr>
              <a:t>函数中的语句：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return x;</a:t>
            </a:r>
            <a:endParaRPr lang="en-US" altLang="zh-CN" sz="2400">
              <a:latin typeface="宋体" pitchFamily="2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>
                <a:latin typeface="宋体" pitchFamily="2" charset="-122"/>
              </a:rPr>
              <a:t>  相当于：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return this-&gt;x;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曾经出现过的错误例子</a:t>
            </a:r>
          </a:p>
        </p:txBody>
      </p:sp>
      <p:sp>
        <p:nvSpPr>
          <p:cNvPr id="69636" name="内容占位符 1"/>
          <p:cNvSpPr>
            <a:spLocks noGrp="1"/>
          </p:cNvSpPr>
          <p:nvPr>
            <p:ph idx="1"/>
          </p:nvPr>
        </p:nvSpPr>
        <p:spPr>
          <a:xfrm>
            <a:off x="2354758" y="1052736"/>
            <a:ext cx="9222880" cy="5184575"/>
          </a:xfrm>
        </p:spPr>
        <p:txBody>
          <a:bodyPr/>
          <a:lstStyle/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class Fred;	//</a:t>
            </a:r>
            <a:r>
              <a:rPr lang="zh-CN" altLang="en-US"/>
              <a:t>前向引用声明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class Barney {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   Fred x;	</a:t>
            </a:r>
            <a:r>
              <a:rPr lang="en-US" altLang="zh-CN">
                <a:solidFill>
                  <a:srgbClr val="C00000"/>
                </a:solidFill>
              </a:rPr>
              <a:t>//</a:t>
            </a:r>
            <a:r>
              <a:rPr lang="zh-CN" altLang="en-US">
                <a:solidFill>
                  <a:srgbClr val="C00000"/>
                </a:solidFill>
              </a:rPr>
              <a:t>错误：类</a:t>
            </a:r>
            <a:r>
              <a:rPr lang="en-US" altLang="zh-CN">
                <a:solidFill>
                  <a:srgbClr val="C00000"/>
                </a:solidFill>
              </a:rPr>
              <a:t>Fred</a:t>
            </a:r>
            <a:r>
              <a:rPr lang="zh-CN" altLang="en-US">
                <a:solidFill>
                  <a:srgbClr val="C00000"/>
                </a:solidFill>
              </a:rPr>
              <a:t>的声明尚不完善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};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class Fred {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   Barney y;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};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正确的程序</a:t>
            </a:r>
          </a:p>
        </p:txBody>
      </p:sp>
      <p:sp>
        <p:nvSpPr>
          <p:cNvPr id="70660" name="内容占位符 1"/>
          <p:cNvSpPr>
            <a:spLocks noGrp="1"/>
          </p:cNvSpPr>
          <p:nvPr>
            <p:ph idx="1"/>
          </p:nvPr>
        </p:nvSpPr>
        <p:spPr>
          <a:xfrm>
            <a:off x="2354758" y="1052736"/>
            <a:ext cx="9222880" cy="5184575"/>
          </a:xfrm>
        </p:spPr>
        <p:txBody>
          <a:bodyPr/>
          <a:lstStyle/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Consolas" panose="020B0609020204030204" pitchFamily="49" charset="0"/>
              </a:rPr>
              <a:t>class Fred;	//</a:t>
            </a:r>
            <a:r>
              <a:rPr lang="zh-CN" altLang="en-US">
                <a:latin typeface="Consolas" panose="020B0609020204030204" pitchFamily="49" charset="0"/>
              </a:rPr>
              <a:t>前向引用声明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Consolas" panose="020B0609020204030204" pitchFamily="49" charset="0"/>
              </a:rPr>
              <a:t>class Barney {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Consolas" panose="020B0609020204030204" pitchFamily="49" charset="0"/>
              </a:rPr>
              <a:t>   Fred *x;	 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Consolas" panose="020B0609020204030204" pitchFamily="49" charset="0"/>
              </a:rPr>
              <a:t> };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Consolas" panose="020B0609020204030204" pitchFamily="49" charset="0"/>
              </a:rPr>
              <a:t>class Fred {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Consolas" panose="020B0609020204030204" pitchFamily="49" charset="0"/>
              </a:rPr>
              <a:t>   Barney y;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Consolas" panose="020B0609020204030204" pitchFamily="49" charset="0"/>
              </a:rPr>
              <a:t> };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>
                <a:solidFill>
                  <a:schemeClr val="bg1"/>
                </a:solidFill>
              </a:rPr>
              <a:t>动态内存分配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6775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标题 1"/>
          <p:cNvSpPr>
            <a:spLocks noGrp="1"/>
          </p:cNvSpPr>
          <p:nvPr>
            <p:ph type="title"/>
          </p:nvPr>
        </p:nvSpPr>
        <p:spPr>
          <a:xfrm>
            <a:off x="835025" y="1052736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/>
              <a:t>动态申请内存操作符 </a:t>
            </a:r>
            <a:r>
              <a:rPr lang="en-US" altLang="zh-CN"/>
              <a:t>new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4238" y="1916832"/>
            <a:ext cx="10544175" cy="4608512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new  </a:t>
            </a:r>
            <a:r>
              <a:rPr lang="zh-CN" altLang="en-US" dirty="0"/>
              <a:t>类型</a:t>
            </a:r>
            <a:r>
              <a:rPr lang="zh-CN" altLang="en-US"/>
              <a:t>名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/>
              <a:t>(</a:t>
            </a:r>
            <a:r>
              <a:rPr lang="zh-CN" altLang="en-US"/>
              <a:t>初始化参数</a:t>
            </a:r>
            <a:r>
              <a:rPr lang="en-US" altLang="zh-CN"/>
              <a:t>)</a:t>
            </a:r>
            <a:endParaRPr lang="zh-CN" altLang="en-US" dirty="0"/>
          </a:p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/>
              <a:t>功能：</a:t>
            </a:r>
            <a:endParaRPr lang="en-US" altLang="zh-CN"/>
          </a:p>
          <a:p>
            <a:pPr marL="657860" lvl="1" indent="-25603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在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程序执行期间，申请用于存放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类型对象的内存空间，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并依初始化参数进行初始化。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pPr marL="657860" lvl="1" indent="-25603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基本类型初始化：如果有初始化参数，依初始化参数进行初始化；如果没有括号和初始化参数，不进行初始化，新分配的内存中内容不确定；如果有括号但初始化参数为空，初始化为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。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pPr marL="657860" lvl="1" indent="-25603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对象类型：如果有初始化参数，以初始化参数中的值为参数调用构造函数进行初始化；如果没有括号和初始化参数或者有括号但初始化参数为空，用默认构造函数初始化。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/>
              <a:t>结果值：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成功：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类型的指针，指向新分配的内存；失败：抛出异常。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563616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标题 1"/>
          <p:cNvSpPr>
            <a:spLocks noGrp="1"/>
          </p:cNvSpPr>
          <p:nvPr>
            <p:ph type="title"/>
          </p:nvPr>
        </p:nvSpPr>
        <p:spPr>
          <a:xfrm>
            <a:off x="835025" y="1052736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/>
              <a:t>动态申请内存操作符 </a:t>
            </a:r>
            <a:r>
              <a:rPr lang="en-US" altLang="zh-CN"/>
              <a:t>new  </a:t>
            </a:r>
            <a:r>
              <a:rPr lang="zh-CN" altLang="en-US"/>
              <a:t>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4238" y="1916832"/>
            <a:ext cx="10544175" cy="4608512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new  </a:t>
            </a:r>
            <a:r>
              <a:rPr lang="zh-CN" altLang="en-US"/>
              <a:t>类型名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表达式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] [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常量表达式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]…… ()</a:t>
            </a:r>
            <a:endParaRPr lang="zh-CN" altLang="en-US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/>
              <a:t>功能：</a:t>
            </a:r>
            <a:endParaRPr lang="en-US" altLang="zh-CN"/>
          </a:p>
          <a:p>
            <a:pPr marL="657860" lvl="1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在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程序执行期间，申请用于存放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类型对象数组的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内存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空间，可以有“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”但初始化列表必须为空。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pPr marL="657860" lvl="1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如果有“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”，对每个元素的初始化与执行“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new T()”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所做进行初始化的方式相同。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pPr marL="657860" lvl="1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如果没有“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”，对每个元素的初始化与执行“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new T”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所做进行初始化的方式相同。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/>
              <a:t>结果</a:t>
            </a:r>
            <a:r>
              <a:rPr lang="zh-CN" altLang="en-US"/>
              <a:t>值：</a:t>
            </a:r>
            <a:endParaRPr lang="en-US" altLang="zh-CN"/>
          </a:p>
          <a:p>
            <a:pPr marL="657860" lvl="1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如果内存申请成功，返回一个指向新分配内存首地址的指针。</a:t>
            </a:r>
          </a:p>
          <a:p>
            <a:pPr marL="401828" lvl="1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	例如：</a:t>
            </a:r>
          </a:p>
          <a:p>
            <a:pPr marL="401828" lvl="1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       double* array=new double[n]()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；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pPr marL="401828" lvl="1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char (*fp)[3];</a:t>
            </a:r>
          </a:p>
          <a:p>
            <a:pPr marL="401828" lvl="1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	fp = new char[n][3];</a:t>
            </a:r>
          </a:p>
          <a:p>
            <a:pPr marL="657860" lvl="1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如果失败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：抛出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异常。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23528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Text Box 1026"/>
          <p:cNvSpPr txBox="1">
            <a:spLocks noChangeArrowheads="1"/>
          </p:cNvSpPr>
          <p:nvPr/>
        </p:nvSpPr>
        <p:spPr bwMode="auto">
          <a:xfrm>
            <a:off x="544513" y="1420813"/>
            <a:ext cx="50831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latin typeface="Consolas" panose="020B0609020204030204" pitchFamily="49" charset="0"/>
                <a:ea typeface="宋体" panose="02010600030101010101" pitchFamily="2" charset="-122"/>
              </a:rPr>
              <a:t>char (*</a:t>
            </a:r>
            <a:r>
              <a:rPr lang="en-US" altLang="zh-CN" sz="320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fp</a:t>
            </a:r>
            <a:r>
              <a:rPr lang="en-US" altLang="zh-CN" sz="3200">
                <a:latin typeface="Consolas" panose="020B0609020204030204" pitchFamily="49" charset="0"/>
                <a:ea typeface="宋体" panose="02010600030101010101" pitchFamily="2" charset="-122"/>
              </a:rPr>
              <a:t>)[3];</a:t>
            </a:r>
          </a:p>
        </p:txBody>
      </p:sp>
      <p:grpSp>
        <p:nvGrpSpPr>
          <p:cNvPr id="79876" name="组合 20"/>
          <p:cNvGrpSpPr>
            <a:grpSpLocks/>
          </p:cNvGrpSpPr>
          <p:nvPr/>
        </p:nvGrpSpPr>
        <p:grpSpPr bwMode="auto">
          <a:xfrm>
            <a:off x="1027113" y="2500313"/>
            <a:ext cx="4857750" cy="3686175"/>
            <a:chOff x="1027113" y="2500313"/>
            <a:chExt cx="4857750" cy="3686175"/>
          </a:xfrm>
        </p:grpSpPr>
        <p:sp>
          <p:nvSpPr>
            <p:cNvPr id="79877" name="Text Box 1038"/>
            <p:cNvSpPr txBox="1">
              <a:spLocks noChangeArrowheads="1"/>
            </p:cNvSpPr>
            <p:nvPr/>
          </p:nvSpPr>
          <p:spPr bwMode="auto">
            <a:xfrm>
              <a:off x="1027113" y="2500313"/>
              <a:ext cx="1196975" cy="40005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Consolas" panose="020B0609020204030204" pitchFamily="49" charset="0"/>
                  <a:ea typeface="宋体" panose="02010600030101010101" pitchFamily="2" charset="-122"/>
                </a:rPr>
                <a:t>fp</a:t>
              </a:r>
            </a:p>
          </p:txBody>
        </p:sp>
        <p:sp>
          <p:nvSpPr>
            <p:cNvPr id="79878" name="Line 1040"/>
            <p:cNvSpPr>
              <a:spLocks noChangeShapeType="1"/>
            </p:cNvSpPr>
            <p:nvPr/>
          </p:nvSpPr>
          <p:spPr bwMode="auto">
            <a:xfrm>
              <a:off x="2347913" y="2597150"/>
              <a:ext cx="55245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79" name="Text Box 1041"/>
            <p:cNvSpPr txBox="1">
              <a:spLocks noChangeArrowheads="1"/>
            </p:cNvSpPr>
            <p:nvPr/>
          </p:nvSpPr>
          <p:spPr bwMode="auto">
            <a:xfrm>
              <a:off x="1027113" y="4286250"/>
              <a:ext cx="1196975" cy="40005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Consolas" panose="020B0609020204030204" pitchFamily="49" charset="0"/>
                  <a:ea typeface="宋体" panose="02010600030101010101" pitchFamily="2" charset="-122"/>
                </a:rPr>
                <a:t>fp+1</a:t>
              </a:r>
            </a:p>
          </p:txBody>
        </p:sp>
        <p:sp>
          <p:nvSpPr>
            <p:cNvPr id="79880" name="Line 1042"/>
            <p:cNvSpPr>
              <a:spLocks noChangeShapeType="1"/>
            </p:cNvSpPr>
            <p:nvPr/>
          </p:nvSpPr>
          <p:spPr bwMode="auto">
            <a:xfrm>
              <a:off x="2347913" y="4383088"/>
              <a:ext cx="55245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9881" name="Group 1049"/>
            <p:cNvGrpSpPr>
              <a:grpSpLocks/>
            </p:cNvGrpSpPr>
            <p:nvPr/>
          </p:nvGrpSpPr>
          <p:grpSpPr bwMode="auto">
            <a:xfrm>
              <a:off x="3030538" y="2543175"/>
              <a:ext cx="2854325" cy="3643313"/>
              <a:chOff x="2208" y="1056"/>
              <a:chExt cx="1488" cy="2592"/>
            </a:xfrm>
          </p:grpSpPr>
          <p:sp>
            <p:nvSpPr>
              <p:cNvPr id="79882" name="Rectangle 1027"/>
              <p:cNvSpPr>
                <a:spLocks noChangeArrowheads="1"/>
              </p:cNvSpPr>
              <p:nvPr/>
            </p:nvSpPr>
            <p:spPr bwMode="auto">
              <a:xfrm>
                <a:off x="2208" y="1056"/>
                <a:ext cx="1488" cy="259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/>
                <a:endParaRPr lang="zh-CN" altLang="en-US" sz="2000">
                  <a:latin typeface="Consolas" panose="020B0609020204030204" pitchFamily="49" charset="0"/>
                </a:endParaRPr>
              </a:p>
            </p:txBody>
          </p:sp>
          <p:sp>
            <p:nvSpPr>
              <p:cNvPr id="79883" name="Line 1028"/>
              <p:cNvSpPr>
                <a:spLocks noChangeShapeType="1"/>
              </p:cNvSpPr>
              <p:nvPr/>
            </p:nvSpPr>
            <p:spPr bwMode="auto">
              <a:xfrm>
                <a:off x="2208" y="1488"/>
                <a:ext cx="14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84" name="Line 1030"/>
              <p:cNvSpPr>
                <a:spLocks noChangeShapeType="1"/>
              </p:cNvSpPr>
              <p:nvPr/>
            </p:nvSpPr>
            <p:spPr bwMode="auto">
              <a:xfrm>
                <a:off x="2208" y="1920"/>
                <a:ext cx="14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85" name="Line 1031"/>
              <p:cNvSpPr>
                <a:spLocks noChangeShapeType="1"/>
              </p:cNvSpPr>
              <p:nvPr/>
            </p:nvSpPr>
            <p:spPr bwMode="auto">
              <a:xfrm>
                <a:off x="2208" y="2352"/>
                <a:ext cx="14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86" name="Line 1032"/>
              <p:cNvSpPr>
                <a:spLocks noChangeShapeType="1"/>
              </p:cNvSpPr>
              <p:nvPr/>
            </p:nvSpPr>
            <p:spPr bwMode="auto">
              <a:xfrm>
                <a:off x="2208" y="2784"/>
                <a:ext cx="14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87" name="Line 1033"/>
              <p:cNvSpPr>
                <a:spLocks noChangeShapeType="1"/>
              </p:cNvSpPr>
              <p:nvPr/>
            </p:nvSpPr>
            <p:spPr bwMode="auto">
              <a:xfrm>
                <a:off x="2208" y="3216"/>
                <a:ext cx="14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88" name="Text Box 1043"/>
              <p:cNvSpPr txBox="1">
                <a:spLocks noChangeArrowheads="1"/>
              </p:cNvSpPr>
              <p:nvPr/>
            </p:nvSpPr>
            <p:spPr bwMode="auto">
              <a:xfrm>
                <a:off x="2616" y="1104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latin typeface="Consolas" panose="020B0609020204030204" pitchFamily="49" charset="0"/>
                    <a:ea typeface="宋体" panose="02010600030101010101" pitchFamily="2" charset="-122"/>
                  </a:rPr>
                  <a:t>fp[0][0]</a:t>
                </a:r>
              </a:p>
            </p:txBody>
          </p:sp>
          <p:sp>
            <p:nvSpPr>
              <p:cNvPr id="79889" name="Text Box 1044"/>
              <p:cNvSpPr txBox="1">
                <a:spLocks noChangeArrowheads="1"/>
              </p:cNvSpPr>
              <p:nvPr/>
            </p:nvSpPr>
            <p:spPr bwMode="auto">
              <a:xfrm>
                <a:off x="2616" y="1545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latin typeface="Consolas" panose="020B0609020204030204" pitchFamily="49" charset="0"/>
                    <a:ea typeface="宋体" panose="02010600030101010101" pitchFamily="2" charset="-122"/>
                  </a:rPr>
                  <a:t>fp[0][1]</a:t>
                </a:r>
              </a:p>
            </p:txBody>
          </p:sp>
          <p:sp>
            <p:nvSpPr>
              <p:cNvPr id="79890" name="Text Box 1045"/>
              <p:cNvSpPr txBox="1">
                <a:spLocks noChangeArrowheads="1"/>
              </p:cNvSpPr>
              <p:nvPr/>
            </p:nvSpPr>
            <p:spPr bwMode="auto">
              <a:xfrm>
                <a:off x="2616" y="1977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latin typeface="Consolas" panose="020B0609020204030204" pitchFamily="49" charset="0"/>
                    <a:ea typeface="宋体" panose="02010600030101010101" pitchFamily="2" charset="-122"/>
                  </a:rPr>
                  <a:t>fp[0][2]</a:t>
                </a:r>
              </a:p>
            </p:txBody>
          </p:sp>
          <p:sp>
            <p:nvSpPr>
              <p:cNvPr id="79891" name="Text Box 1046"/>
              <p:cNvSpPr txBox="1">
                <a:spLocks noChangeArrowheads="1"/>
              </p:cNvSpPr>
              <p:nvPr/>
            </p:nvSpPr>
            <p:spPr bwMode="auto">
              <a:xfrm>
                <a:off x="2616" y="240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latin typeface="Consolas" panose="020B0609020204030204" pitchFamily="49" charset="0"/>
                    <a:ea typeface="宋体" panose="02010600030101010101" pitchFamily="2" charset="-122"/>
                  </a:rPr>
                  <a:t>fp[1][0]</a:t>
                </a:r>
              </a:p>
            </p:txBody>
          </p:sp>
          <p:sp>
            <p:nvSpPr>
              <p:cNvPr id="79892" name="Text Box 1047"/>
              <p:cNvSpPr txBox="1">
                <a:spLocks noChangeArrowheads="1"/>
              </p:cNvSpPr>
              <p:nvPr/>
            </p:nvSpPr>
            <p:spPr bwMode="auto">
              <a:xfrm>
                <a:off x="2616" y="2841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latin typeface="Consolas" panose="020B0609020204030204" pitchFamily="49" charset="0"/>
                    <a:ea typeface="宋体" panose="02010600030101010101" pitchFamily="2" charset="-122"/>
                  </a:rPr>
                  <a:t>fp[1][1]</a:t>
                </a:r>
              </a:p>
            </p:txBody>
          </p:sp>
          <p:sp>
            <p:nvSpPr>
              <p:cNvPr id="79893" name="Text Box 1048"/>
              <p:cNvSpPr txBox="1">
                <a:spLocks noChangeArrowheads="1"/>
              </p:cNvSpPr>
              <p:nvPr/>
            </p:nvSpPr>
            <p:spPr bwMode="auto">
              <a:xfrm>
                <a:off x="2616" y="3273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latin typeface="Consolas" panose="020B0609020204030204" pitchFamily="49" charset="0"/>
                    <a:ea typeface="宋体" panose="02010600030101010101" pitchFamily="2" charset="-122"/>
                  </a:rPr>
                  <a:t>fp[1][2]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500023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标题 1"/>
          <p:cNvSpPr>
            <a:spLocks noGrp="1"/>
          </p:cNvSpPr>
          <p:nvPr>
            <p:ph type="title"/>
          </p:nvPr>
        </p:nvSpPr>
        <p:spPr>
          <a:xfrm>
            <a:off x="609600" y="1576388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/>
              <a:t>释放内存操作符</a:t>
            </a:r>
            <a:r>
              <a:rPr lang="en-US" altLang="zh-CN"/>
              <a:t>delete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363" y="2781300"/>
            <a:ext cx="10542587" cy="3362325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20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delete </a:t>
            </a:r>
            <a:r>
              <a:rPr lang="zh-CN" altLang="en-US" dirty="0"/>
              <a:t>指针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marL="365760" indent="-256032" eaLnBrk="1" fontAlgn="auto" hangingPunct="1">
              <a:lnSpc>
                <a:spcPct val="20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/>
              <a:t>功能：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释放指针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所指向的内存。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必须是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操作的返回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值。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pPr marL="365760" indent="-256032" eaLnBrk="1" fontAlgn="auto" hangingPunct="1">
              <a:lnSpc>
                <a:spcPct val="20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delete[]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指针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marL="365760" indent="-256032" eaLnBrk="1" fontAlgn="auto" hangingPunct="1">
              <a:lnSpc>
                <a:spcPct val="20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/>
              <a:t>功能：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释放指针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所指向的数组。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必须是用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new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分配得到的数组首地址。</a:t>
            </a:r>
          </a:p>
          <a:p>
            <a:pPr marL="365760" indent="-256032" eaLnBrk="1" fontAlgn="auto" hangingPunct="1">
              <a:lnSpc>
                <a:spcPct val="20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2633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6-16 </a:t>
            </a:r>
            <a:r>
              <a:rPr lang="zh-CN" altLang="en-US"/>
              <a:t>动态创建对象举例</a:t>
            </a:r>
          </a:p>
        </p:txBody>
      </p:sp>
      <p:sp>
        <p:nvSpPr>
          <p:cNvPr id="73732" name="内容占位符 1"/>
          <p:cNvSpPr>
            <a:spLocks noGrp="1"/>
          </p:cNvSpPr>
          <p:nvPr>
            <p:ph idx="1"/>
          </p:nvPr>
        </p:nvSpPr>
        <p:spPr>
          <a:xfrm>
            <a:off x="2354758" y="1052736"/>
            <a:ext cx="9222880" cy="5184575"/>
          </a:xfrm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#include &lt;iostream&gt;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using namespace std;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class Point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public: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	Point() : x(0), y(0)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		cout&lt;&lt;"Default Constructor called."&lt;&lt;endl;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	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	Point(int x, int y) : x(x), y(y)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		cout&lt;&lt; "Constructor called."&lt;&lt;endl;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	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	~Point() { cout&lt;&lt;"Destructor called."&lt;&lt;endl; 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	int getX() const { return x; 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	int getY() const { return y; 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	void move(int newX, int newY)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		x = newX;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		y = newY;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	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private: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	int x, y;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};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6-16 </a:t>
            </a:r>
            <a:r>
              <a:rPr lang="zh-CN" altLang="en-US"/>
              <a:t>动态创建对象举例</a:t>
            </a:r>
          </a:p>
        </p:txBody>
      </p:sp>
      <p:sp>
        <p:nvSpPr>
          <p:cNvPr id="74756" name="内容占位符 1"/>
          <p:cNvSpPr>
            <a:spLocks noGrp="1"/>
          </p:cNvSpPr>
          <p:nvPr>
            <p:ph idx="1"/>
          </p:nvPr>
        </p:nvSpPr>
        <p:spPr>
          <a:xfrm>
            <a:off x="2354758" y="1052736"/>
            <a:ext cx="9222880" cy="5184575"/>
          </a:xfrm>
        </p:spPr>
        <p:txBody>
          <a:bodyPr/>
          <a:lstStyle/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int main()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	cout &lt;&lt; "Step one: " &lt;&lt; endl;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	Point *ptr1 = </a:t>
            </a:r>
            <a:r>
              <a:rPr lang="en-US" altLang="zh-CN" sz="2200">
                <a:solidFill>
                  <a:srgbClr val="C00000"/>
                </a:solidFill>
              </a:rPr>
              <a:t>new Point</a:t>
            </a:r>
            <a:r>
              <a:rPr lang="en-US" altLang="zh-CN" sz="2200"/>
              <a:t>;   //</a:t>
            </a:r>
            <a:r>
              <a:rPr lang="zh-CN" altLang="en-US" sz="2200"/>
              <a:t>调用默认构造函数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/>
              <a:t>	</a:t>
            </a:r>
            <a:r>
              <a:rPr lang="en-US" altLang="zh-CN" sz="2200"/>
              <a:t>delete ptr1;   //</a:t>
            </a:r>
            <a:r>
              <a:rPr lang="zh-CN" altLang="en-US" sz="2200"/>
              <a:t>删除对象，自动调用析构函数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/>
              <a:t>	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/>
              <a:t>	</a:t>
            </a:r>
            <a:r>
              <a:rPr lang="en-US" altLang="zh-CN" sz="2200"/>
              <a:t>cout &lt;&lt; "Step two: " &lt;&lt; endl;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	ptr1 = </a:t>
            </a:r>
            <a:r>
              <a:rPr lang="en-US" altLang="zh-CN" sz="2200">
                <a:solidFill>
                  <a:srgbClr val="C00000"/>
                </a:solidFill>
              </a:rPr>
              <a:t>new Point(1,2)</a:t>
            </a:r>
            <a:r>
              <a:rPr lang="en-US" altLang="zh-CN" sz="2200"/>
              <a:t>;	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	delete ptr1;	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	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	return 0;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20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251303" y="4221088"/>
            <a:ext cx="3816350" cy="2124075"/>
          </a:xfrm>
          <a:prstGeom prst="rect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b="1" dirty="0">
                <a:latin typeface="宋体" pitchFamily="2" charset="-122"/>
              </a:rPr>
              <a:t>运行结果：</a:t>
            </a:r>
            <a:endParaRPr lang="zh-CN" altLang="en-US" b="1" dirty="0">
              <a:latin typeface="宋体" pitchFamily="2" charset="-122"/>
            </a:endParaRPr>
          </a:p>
          <a:p>
            <a:pPr eaLnBrk="1" hangingPunct="1">
              <a:defRPr/>
            </a:pPr>
            <a:r>
              <a:rPr lang="en-US" altLang="zh-CN" sz="1800" dirty="0">
                <a:latin typeface="Consolas" pitchFamily="49" charset="0"/>
                <a:ea typeface="+mn-ea"/>
                <a:cs typeface="Consolas" pitchFamily="49" charset="0"/>
              </a:rPr>
              <a:t>Step One:</a:t>
            </a:r>
          </a:p>
          <a:p>
            <a:pPr eaLnBrk="1" hangingPunct="1">
              <a:defRPr/>
            </a:pPr>
            <a:r>
              <a:rPr lang="en-US" altLang="zh-CN" sz="1800" dirty="0">
                <a:latin typeface="Consolas" pitchFamily="49" charset="0"/>
                <a:ea typeface="+mn-ea"/>
                <a:cs typeface="Consolas" pitchFamily="49" charset="0"/>
              </a:rPr>
              <a:t>Default Constructor called.</a:t>
            </a:r>
          </a:p>
          <a:p>
            <a:pPr eaLnBrk="1" hangingPunct="1">
              <a:defRPr/>
            </a:pPr>
            <a:r>
              <a:rPr lang="en-US" altLang="zh-CN" sz="1800" dirty="0">
                <a:latin typeface="Consolas" pitchFamily="49" charset="0"/>
                <a:ea typeface="+mn-ea"/>
                <a:cs typeface="Consolas" pitchFamily="49" charset="0"/>
              </a:rPr>
              <a:t>Destructor called.</a:t>
            </a:r>
          </a:p>
          <a:p>
            <a:pPr eaLnBrk="1" hangingPunct="1">
              <a:defRPr/>
            </a:pPr>
            <a:r>
              <a:rPr lang="en-US" altLang="zh-CN" sz="1800" dirty="0">
                <a:latin typeface="Consolas" pitchFamily="49" charset="0"/>
                <a:ea typeface="+mn-ea"/>
                <a:cs typeface="Consolas" pitchFamily="49" charset="0"/>
              </a:rPr>
              <a:t>Step Two:</a:t>
            </a:r>
          </a:p>
          <a:p>
            <a:pPr eaLnBrk="1" hangingPunct="1">
              <a:defRPr/>
            </a:pPr>
            <a:r>
              <a:rPr lang="en-US" altLang="zh-CN" sz="1800" dirty="0">
                <a:latin typeface="Consolas" pitchFamily="49" charset="0"/>
                <a:ea typeface="+mn-ea"/>
                <a:cs typeface="Consolas" pitchFamily="49" charset="0"/>
              </a:rPr>
              <a:t>Constructor called.</a:t>
            </a:r>
          </a:p>
          <a:p>
            <a:pPr eaLnBrk="1" hangingPunct="1">
              <a:defRPr/>
            </a:pPr>
            <a:r>
              <a:rPr lang="en-US" altLang="zh-CN" sz="1800" dirty="0">
                <a:latin typeface="Consolas" pitchFamily="49" charset="0"/>
                <a:ea typeface="+mn-ea"/>
                <a:cs typeface="Consolas" pitchFamily="49" charset="0"/>
              </a:rPr>
              <a:t>Destructor called.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指针数组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&lt; 6.2.7 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698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6-17 </a:t>
            </a:r>
            <a:r>
              <a:rPr lang="zh-CN" altLang="en-US"/>
              <a:t>动态创建对象数组举例</a:t>
            </a:r>
          </a:p>
        </p:txBody>
      </p:sp>
      <p:sp>
        <p:nvSpPr>
          <p:cNvPr id="76804" name="内容占位符 1"/>
          <p:cNvSpPr>
            <a:spLocks noGrp="1"/>
          </p:cNvSpPr>
          <p:nvPr>
            <p:ph idx="1"/>
          </p:nvPr>
        </p:nvSpPr>
        <p:spPr>
          <a:xfrm>
            <a:off x="1130623" y="1052736"/>
            <a:ext cx="10447015" cy="5184575"/>
          </a:xfrm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#include&lt;iostream&gt;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using namespace std;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class Point {   //</a:t>
            </a:r>
            <a:r>
              <a:rPr lang="zh-CN" altLang="en-US"/>
              <a:t>类的声明同例</a:t>
            </a:r>
            <a:r>
              <a:rPr lang="en-US" altLang="zh-CN"/>
              <a:t>6-16</a:t>
            </a:r>
            <a:r>
              <a:rPr lang="zh-CN" altLang="en-US"/>
              <a:t>，略 </a:t>
            </a:r>
            <a:r>
              <a:rPr lang="en-US" altLang="zh-CN"/>
              <a:t>};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int main()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	Point *ptr = </a:t>
            </a:r>
            <a:r>
              <a:rPr lang="en-US" altLang="zh-CN">
                <a:solidFill>
                  <a:srgbClr val="C00000"/>
                </a:solidFill>
              </a:rPr>
              <a:t>new Point[2]</a:t>
            </a:r>
            <a:r>
              <a:rPr lang="en-US" altLang="zh-CN"/>
              <a:t>;	//</a:t>
            </a:r>
            <a:r>
              <a:rPr lang="zh-CN" altLang="en-US"/>
              <a:t>创建对象数组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	</a:t>
            </a:r>
            <a:r>
              <a:rPr lang="en-US" altLang="zh-CN"/>
              <a:t>ptr[0].move(5, 10);  //</a:t>
            </a:r>
            <a:r>
              <a:rPr lang="zh-CN" altLang="en-US"/>
              <a:t>通过指针访问数组元素的成员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	</a:t>
            </a:r>
            <a:r>
              <a:rPr lang="en-US" altLang="zh-CN"/>
              <a:t>ptr[1].move(15, 20); //</a:t>
            </a:r>
            <a:r>
              <a:rPr lang="zh-CN" altLang="en-US"/>
              <a:t>通过指针访问数组元素的成员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	</a:t>
            </a:r>
            <a:r>
              <a:rPr lang="en-US" altLang="zh-CN"/>
              <a:t>cout &lt;&lt; "Deleting..." &lt;&lt; endl;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C00000"/>
                </a:solidFill>
              </a:rPr>
              <a:t>delete[] ptr</a:t>
            </a:r>
            <a:r>
              <a:rPr lang="en-US" altLang="zh-CN"/>
              <a:t>;	    //</a:t>
            </a:r>
            <a:r>
              <a:rPr lang="zh-CN" altLang="en-US"/>
              <a:t>删除整个对象数组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	</a:t>
            </a:r>
            <a:r>
              <a:rPr lang="en-US" altLang="zh-CN"/>
              <a:t>return 0;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10" name="内容占位符 1"/>
          <p:cNvSpPr txBox="1">
            <a:spLocks/>
          </p:cNvSpPr>
          <p:nvPr/>
        </p:nvSpPr>
        <p:spPr bwMode="auto">
          <a:xfrm>
            <a:off x="7179295" y="4051597"/>
            <a:ext cx="4608512" cy="252028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000"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kern="1200">
                <a:solidFill>
                  <a:srgbClr val="A04DA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kumimoji="0" lang="en-US" altLang="zh-CN">
              <a:latin typeface="宋体" pitchFamily="2" charset="-122"/>
            </a:endParaRP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kumimoji="0" lang="zh-CN" altLang="zh-CN">
                <a:latin typeface="宋体" pitchFamily="2" charset="-122"/>
              </a:rPr>
              <a:t>运行结果：</a:t>
            </a:r>
            <a:endParaRPr kumimoji="0" lang="en-US" altLang="zh-CN">
              <a:latin typeface="宋体" pitchFamily="2" charset="-122"/>
            </a:endParaRP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kumimoji="0" lang="en-US" altLang="zh-CN">
              <a:latin typeface="宋体" pitchFamily="2" charset="-122"/>
            </a:endParaRP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kumimoji="0" lang="en-US" altLang="zh-CN" sz="2000">
                <a:latin typeface="Consolas" pitchFamily="49" charset="0"/>
                <a:cs typeface="Consolas" pitchFamily="49" charset="0"/>
              </a:rPr>
              <a:t>Default Constructor called.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kumimoji="0" lang="en-US" altLang="zh-CN" sz="2000">
                <a:latin typeface="Consolas" pitchFamily="49" charset="0"/>
                <a:cs typeface="Consolas" pitchFamily="49" charset="0"/>
              </a:rPr>
              <a:t>Default Constructor called.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kumimoji="0" lang="en-US" altLang="zh-CN" sz="2000">
                <a:latin typeface="Consolas" pitchFamily="49" charset="0"/>
                <a:cs typeface="Consolas" pitchFamily="49" charset="0"/>
              </a:rPr>
              <a:t>Deleting...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kumimoji="0" lang="en-US" altLang="zh-CN" sz="2000">
                <a:latin typeface="Consolas" pitchFamily="49" charset="0"/>
                <a:cs typeface="Consolas" pitchFamily="49" charset="0"/>
              </a:rPr>
              <a:t>Destructor called.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kumimoji="0" lang="en-US" altLang="zh-CN" sz="2000">
                <a:latin typeface="Consolas" pitchFamily="49" charset="0"/>
                <a:cs typeface="Consolas" pitchFamily="49" charset="0"/>
              </a:rPr>
              <a:t>Destructor called.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kumimoji="0" lang="en-US" altLang="zh-CN">
              <a:latin typeface="宋体" pitchFamily="2" charset="-122"/>
            </a:endParaRP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kumimoji="0" lang="en-US" altLang="zh-CN" dirty="0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6-19 </a:t>
            </a:r>
            <a:r>
              <a:rPr lang="zh-CN" altLang="en-US"/>
              <a:t>动态创建多维数组</a:t>
            </a:r>
          </a:p>
        </p:txBody>
      </p:sp>
      <p:sp>
        <p:nvSpPr>
          <p:cNvPr id="80900" name="内容占位符 1"/>
          <p:cNvSpPr>
            <a:spLocks noGrp="1"/>
          </p:cNvSpPr>
          <p:nvPr>
            <p:ph idx="1"/>
          </p:nvPr>
        </p:nvSpPr>
        <p:spPr>
          <a:xfrm>
            <a:off x="2138734" y="1052736"/>
            <a:ext cx="9438903" cy="5184575"/>
          </a:xfrm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#include &lt;iostream&gt;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using namespace std;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int main()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  int (*</a:t>
            </a:r>
            <a:r>
              <a:rPr lang="en-US" altLang="zh-CN" sz="2000">
                <a:solidFill>
                  <a:srgbClr val="C00000"/>
                </a:solidFill>
              </a:rPr>
              <a:t>cp</a:t>
            </a:r>
            <a:r>
              <a:rPr lang="en-US" altLang="zh-CN" sz="2000"/>
              <a:t>)[9][8] = </a:t>
            </a:r>
            <a:r>
              <a:rPr lang="en-US" altLang="zh-CN" sz="2000">
                <a:solidFill>
                  <a:srgbClr val="0066FF"/>
                </a:solidFill>
              </a:rPr>
              <a:t>new int[7][9][8]</a:t>
            </a:r>
            <a:r>
              <a:rPr lang="en-US" altLang="zh-CN" sz="2000"/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  for (int i = 0; i &lt; 7; i++)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     for (int j = 0; j &lt; 9; j++)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        for (int k = 0; k &lt; 8; k++)</a:t>
            </a:r>
            <a:endParaRPr lang="zh-CN" altLang="en-US" sz="2000"/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C00000"/>
                </a:solidFill>
              </a:rPr>
              <a:t>            *</a:t>
            </a:r>
            <a:r>
              <a:rPr lang="en-US" altLang="zh-CN" sz="2000">
                <a:solidFill>
                  <a:srgbClr val="C00000"/>
                </a:solidFill>
              </a:rPr>
              <a:t>(*(*(cp + i) + j) + k) </a:t>
            </a:r>
            <a:r>
              <a:rPr lang="en-US" altLang="zh-CN" sz="2000"/>
              <a:t>=</a:t>
            </a:r>
            <a:r>
              <a:rPr lang="zh-CN" altLang="en-US" sz="2000"/>
              <a:t>（</a:t>
            </a:r>
            <a:r>
              <a:rPr lang="en-US" altLang="zh-CN" sz="2000"/>
              <a:t>i * 100 + j * 10 + k);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  for (int i = 0; i &lt; 7; i++)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	  for (int j = 0; j &lt; 9; j++)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	     for (int k = 0; k &lt; 8; k++)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		</a:t>
            </a:r>
            <a:r>
              <a:rPr lang="zh-CN" altLang="en-US" sz="2000"/>
              <a:t>  </a:t>
            </a:r>
            <a:r>
              <a:rPr lang="en-US" altLang="zh-CN" sz="2000"/>
              <a:t>cout &lt;&lt; </a:t>
            </a:r>
            <a:r>
              <a:rPr lang="en-US" altLang="zh-CN" sz="2000">
                <a:solidFill>
                  <a:srgbClr val="C00000"/>
                </a:solidFill>
              </a:rPr>
              <a:t>cp[i][j][k] </a:t>
            </a:r>
            <a:r>
              <a:rPr lang="en-US" altLang="zh-CN" sz="2000"/>
              <a:t>&lt;&lt; "  ";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	     cout &lt;&lt; endl;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	  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	  cout &lt;&lt; endl;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	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	delete[] cp;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	return 0;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标题 1"/>
          <p:cNvSpPr>
            <a:spLocks noGrp="1"/>
          </p:cNvSpPr>
          <p:nvPr>
            <p:ph type="title"/>
          </p:nvPr>
        </p:nvSpPr>
        <p:spPr>
          <a:xfrm>
            <a:off x="609600" y="1576388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/>
              <a:t>将动态数组封装成类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3000375"/>
            <a:ext cx="10809288" cy="3000375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/>
              <a:t>更加简洁，便于管理</a:t>
            </a:r>
          </a:p>
          <a:p>
            <a:pPr marL="658368" lvl="1" indent="-246888" eaLnBrk="1" fontAlgn="auto" hangingPunct="1">
              <a:lnSpc>
                <a:spcPct val="15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dirty="0"/>
              <a:t>建立和删除数组的过程比较繁琐</a:t>
            </a:r>
          </a:p>
          <a:p>
            <a:pPr marL="658368" lvl="1" indent="-246888" eaLnBrk="1" fontAlgn="auto" hangingPunct="1">
              <a:lnSpc>
                <a:spcPct val="15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dirty="0"/>
              <a:t>封装成类后更加简洁，便于管理</a:t>
            </a:r>
          </a:p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/>
              <a:t>可以在访问数组元素前检查下标是否越界</a:t>
            </a:r>
          </a:p>
          <a:p>
            <a:pPr marL="658368" lvl="1" indent="-246888" eaLnBrk="1" fontAlgn="auto" hangingPunct="1">
              <a:lnSpc>
                <a:spcPct val="15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dirty="0"/>
              <a:t>用</a:t>
            </a:r>
            <a:r>
              <a:rPr lang="en-US" altLang="zh-CN" dirty="0"/>
              <a:t>assert</a:t>
            </a:r>
            <a:r>
              <a:rPr lang="zh-CN" altLang="en-US" dirty="0"/>
              <a:t>来检查，</a:t>
            </a:r>
            <a:r>
              <a:rPr lang="en-US" altLang="zh-CN" dirty="0"/>
              <a:t>assert</a:t>
            </a:r>
            <a:r>
              <a:rPr lang="zh-CN" altLang="en-US" dirty="0"/>
              <a:t>只在调试时生效</a:t>
            </a:r>
          </a:p>
          <a:p>
            <a:pPr marL="109537" indent="0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70"/>
            <a:ext cx="1219517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947" name="标题 1"/>
          <p:cNvSpPr>
            <a:spLocks noGrp="1"/>
          </p:cNvSpPr>
          <p:nvPr>
            <p:ph type="title"/>
          </p:nvPr>
        </p:nvSpPr>
        <p:spPr>
          <a:xfrm>
            <a:off x="3146846" y="51470"/>
            <a:ext cx="8441903" cy="85725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6-18 </a:t>
            </a:r>
            <a:r>
              <a:rPr lang="zh-CN" altLang="en-US">
                <a:solidFill>
                  <a:schemeClr val="bg1"/>
                </a:solidFill>
              </a:rPr>
              <a:t>动态数组类</a:t>
            </a:r>
          </a:p>
        </p:txBody>
      </p:sp>
      <p:sp>
        <p:nvSpPr>
          <p:cNvPr id="82948" name="内容占位符 1"/>
          <p:cNvSpPr>
            <a:spLocks noGrp="1"/>
          </p:cNvSpPr>
          <p:nvPr>
            <p:ph idx="1"/>
          </p:nvPr>
        </p:nvSpPr>
        <p:spPr>
          <a:xfrm>
            <a:off x="2714798" y="1124745"/>
            <a:ext cx="8956501" cy="5544344"/>
          </a:xfrm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700"/>
              <a:t>#include &lt;iostream&gt;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700"/>
              <a:t>#include &lt;cassert&gt;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700"/>
              <a:t>using namespace std;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700"/>
              <a:t>class Point {   //</a:t>
            </a:r>
            <a:r>
              <a:rPr lang="zh-CN" altLang="en-US" sz="1700"/>
              <a:t>类的声明同例</a:t>
            </a:r>
            <a:r>
              <a:rPr lang="en-US" altLang="zh-CN" sz="1700"/>
              <a:t>6-16 …  };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700"/>
              <a:t>class ArrayOfPoints {	//</a:t>
            </a:r>
            <a:r>
              <a:rPr lang="zh-CN" altLang="en-US" sz="1700"/>
              <a:t>动态数组类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700"/>
              <a:t>public: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700"/>
              <a:t>	ArrayOfPoints(int size) : size(size)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700"/>
              <a:t>		points = </a:t>
            </a:r>
            <a:r>
              <a:rPr lang="en-US" altLang="zh-CN" sz="1700">
                <a:solidFill>
                  <a:srgbClr val="C00000"/>
                </a:solidFill>
              </a:rPr>
              <a:t>new Point[size]</a:t>
            </a:r>
            <a:r>
              <a:rPr lang="en-US" altLang="zh-CN" sz="1700"/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700"/>
              <a:t>	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700"/>
              <a:t>	~ArrayOfPoints()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700"/>
              <a:t>		cout &lt;&lt; "Deleting..." &lt;&lt; endl;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700"/>
              <a:t>		</a:t>
            </a:r>
            <a:r>
              <a:rPr lang="en-US" altLang="zh-CN" sz="1700">
                <a:solidFill>
                  <a:srgbClr val="C00000"/>
                </a:solidFill>
              </a:rPr>
              <a:t>delete[] points</a:t>
            </a:r>
            <a:r>
              <a:rPr lang="en-US" altLang="zh-CN" sz="1700"/>
              <a:t>;     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700"/>
              <a:t>	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700"/>
              <a:t>	Point&amp; element(int index)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700"/>
              <a:t>		assert(index &gt;= 0 &amp;&amp; index &lt; size);	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700"/>
              <a:t>		return points[index];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700"/>
              <a:t>	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700"/>
              <a:t>private: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700"/>
              <a:t>	Point </a:t>
            </a:r>
            <a:r>
              <a:rPr lang="en-US" altLang="zh-CN" sz="1700">
                <a:solidFill>
                  <a:srgbClr val="C00000"/>
                </a:solidFill>
              </a:rPr>
              <a:t>*points</a:t>
            </a:r>
            <a:r>
              <a:rPr lang="en-US" altLang="zh-CN" sz="1700"/>
              <a:t>;	//</a:t>
            </a:r>
            <a:r>
              <a:rPr lang="zh-CN" altLang="en-US" sz="1700"/>
              <a:t>指向动态数组首地址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700"/>
              <a:t>	</a:t>
            </a:r>
            <a:r>
              <a:rPr lang="en-US" altLang="zh-CN" sz="1700"/>
              <a:t>int size;		//</a:t>
            </a:r>
            <a:r>
              <a:rPr lang="zh-CN" altLang="en-US" sz="1700"/>
              <a:t>数组大小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700"/>
              <a:t>};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6-18 </a:t>
            </a:r>
            <a:r>
              <a:rPr lang="zh-CN" altLang="en-US"/>
              <a:t>动态数组类</a:t>
            </a:r>
          </a:p>
        </p:txBody>
      </p:sp>
      <p:sp>
        <p:nvSpPr>
          <p:cNvPr id="83972" name="内容占位符 1"/>
          <p:cNvSpPr>
            <a:spLocks noGrp="1"/>
          </p:cNvSpPr>
          <p:nvPr>
            <p:ph idx="1"/>
          </p:nvPr>
        </p:nvSpPr>
        <p:spPr>
          <a:xfrm>
            <a:off x="1274638" y="1052736"/>
            <a:ext cx="10302999" cy="5184575"/>
          </a:xfrm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int main()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	int count;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   cout &lt;&lt; "Please enter the count of points: ";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	cin &gt;&gt; count;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	ArrayOfPoints points(count);	//</a:t>
            </a:r>
            <a:r>
              <a:rPr lang="zh-CN" altLang="en-US"/>
              <a:t>创建数组对象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	</a:t>
            </a:r>
            <a:r>
              <a:rPr lang="en-US" altLang="zh-CN"/>
              <a:t>points.element(0).move(5, 0);   //</a:t>
            </a:r>
            <a:r>
              <a:rPr lang="zh-CN" altLang="en-US"/>
              <a:t>访问数组元素的成员</a:t>
            </a:r>
            <a:endParaRPr lang="en-US" altLang="zh-CN"/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	points.element(1).move(15, 20);  //</a:t>
            </a:r>
            <a:r>
              <a:rPr lang="zh-CN" altLang="en-US"/>
              <a:t>访问数组元素的成员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	return 0;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12" name="内容占位符 1"/>
          <p:cNvSpPr txBox="1">
            <a:spLocks/>
          </p:cNvSpPr>
          <p:nvPr/>
        </p:nvSpPr>
        <p:spPr bwMode="auto">
          <a:xfrm>
            <a:off x="7265097" y="4274603"/>
            <a:ext cx="4710881" cy="2375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000"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kern="1200">
                <a:solidFill>
                  <a:srgbClr val="A04DA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kumimoji="0" lang="zh-CN" altLang="zh-CN"/>
              <a:t>运行结果：</a:t>
            </a:r>
            <a:endParaRPr kumimoji="0" lang="en-US" altLang="zh-CN"/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kumimoji="0" lang="en-US" altLang="zh-CN" sz="2000">
                <a:cs typeface="Consolas" pitchFamily="49" charset="0"/>
              </a:rPr>
              <a:t>Please enter the number of points:2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kumimoji="0" lang="en-US" altLang="zh-CN" sz="2000">
                <a:cs typeface="Consolas" pitchFamily="49" charset="0"/>
              </a:rPr>
              <a:t>Default Constructor called.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kumimoji="0" lang="en-US" altLang="zh-CN" sz="2000">
                <a:cs typeface="Consolas" pitchFamily="49" charset="0"/>
              </a:rPr>
              <a:t>Default Constructor called.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kumimoji="0" lang="en-US" altLang="zh-CN" sz="2000">
                <a:cs typeface="Consolas" pitchFamily="49" charset="0"/>
              </a:rPr>
              <a:t>Deleting...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kumimoji="0" lang="en-US" altLang="zh-CN" sz="2000">
                <a:cs typeface="Consolas" pitchFamily="49" charset="0"/>
              </a:rPr>
              <a:t>Destructor called.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kumimoji="0" lang="en-US" altLang="zh-CN" sz="2000">
                <a:cs typeface="Consolas" pitchFamily="49" charset="0"/>
              </a:rPr>
              <a:t>Destructor called.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kumimoji="0" lang="en-US" altLang="zh-CN" sz="2000" dirty="0">
              <a:cs typeface="Consolas" pitchFamily="49" charset="0"/>
            </a:endParaRPr>
          </a:p>
        </p:txBody>
      </p:sp>
      <p:sp>
        <p:nvSpPr>
          <p:cNvPr id="13" name="内容占位符 1"/>
          <p:cNvSpPr txBox="1">
            <a:spLocks/>
          </p:cNvSpPr>
          <p:nvPr/>
        </p:nvSpPr>
        <p:spPr bwMode="auto">
          <a:xfrm>
            <a:off x="1493591" y="4441044"/>
            <a:ext cx="5400600" cy="17670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000"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kern="1200">
                <a:solidFill>
                  <a:srgbClr val="A04DA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kumimoji="0" lang="zh-CN" altLang="en-US" sz="20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思考：为什么</a:t>
            </a:r>
            <a:r>
              <a:rPr kumimoji="0" lang="en-US" altLang="zh-CN" sz="20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kumimoji="0" lang="zh-CN" altLang="en-US" sz="20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函数返回对象的引用？</a:t>
            </a:r>
            <a:endParaRPr kumimoji="0" lang="en-US" altLang="zh-CN" sz="20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365760" indent="-256032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kumimoji="0" lang="zh-CN" altLang="en-US" sz="20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返回“引用”可以用来操作封装数组对象内部的数组元素。如果返回“值”则只是返回了一个“副本”，通过“副本”是无法操作原来数组中的元素的</a:t>
            </a:r>
            <a:endParaRPr kumimoji="0" lang="en-US" altLang="zh-CN" sz="20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kumimoji="0" lang="en-US" altLang="zh-CN" sz="18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智能指针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显</a:t>
            </a:r>
            <a:r>
              <a:rPr lang="zh-CN" altLang="en-US" dirty="0"/>
              <a:t>式管理内存在是能上有优势，但容易</a:t>
            </a:r>
            <a:r>
              <a:rPr lang="zh-CN" altLang="en-US"/>
              <a:t>出错。</a:t>
            </a:r>
            <a:endParaRPr lang="en-US" altLang="zh-CN"/>
          </a:p>
          <a:p>
            <a:r>
              <a:rPr lang="en-US" altLang="zh-CN"/>
              <a:t>C++11</a:t>
            </a:r>
            <a:r>
              <a:rPr lang="zh-CN" altLang="en-US"/>
              <a:t>提供智能指针的数据类型，对垃圾回收技术提供了一些支持，实现一定程度的内存管理</a:t>
            </a:r>
          </a:p>
          <a:p>
            <a:pPr marL="109537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238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C++11</a:t>
            </a:r>
            <a:r>
              <a:rPr lang="zh-CN" altLang="en-US"/>
              <a:t>的智能指针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unique_ptr </a:t>
            </a:r>
            <a:r>
              <a:rPr lang="zh-CN" altLang="en-US"/>
              <a:t>：不允</a:t>
            </a:r>
            <a:r>
              <a:rPr lang="zh-CN" altLang="en-US" dirty="0"/>
              <a:t>许多个指针</a:t>
            </a:r>
            <a:r>
              <a:rPr lang="zh-CN" altLang="en-US"/>
              <a:t>共享资源，可以用标准库中的</a:t>
            </a:r>
            <a:r>
              <a:rPr lang="en-US" altLang="zh-CN"/>
              <a:t>move</a:t>
            </a:r>
            <a:r>
              <a:rPr lang="zh-CN" altLang="en-US"/>
              <a:t>函数转移指针</a:t>
            </a:r>
            <a:endParaRPr lang="en-US" altLang="zh-CN" dirty="0"/>
          </a:p>
          <a:p>
            <a:r>
              <a:rPr lang="en-US" altLang="zh-CN" err="1"/>
              <a:t>shared_ptr</a:t>
            </a:r>
            <a:r>
              <a:rPr lang="en-US" altLang="zh-CN"/>
              <a:t> </a:t>
            </a:r>
            <a:r>
              <a:rPr lang="zh-CN" altLang="en-US"/>
              <a:t>：多</a:t>
            </a:r>
            <a:r>
              <a:rPr lang="zh-CN" altLang="en-US" dirty="0"/>
              <a:t>个指针</a:t>
            </a:r>
            <a:r>
              <a:rPr lang="zh-CN" altLang="en-US"/>
              <a:t>共享资源</a:t>
            </a:r>
            <a:endParaRPr lang="en-US" altLang="zh-CN" dirty="0"/>
          </a:p>
          <a:p>
            <a:r>
              <a:rPr lang="en-US" altLang="zh-CN" err="1"/>
              <a:t>weak_ptr</a:t>
            </a:r>
            <a:r>
              <a:rPr lang="en-US" altLang="zh-CN"/>
              <a:t> </a:t>
            </a:r>
            <a:r>
              <a:rPr lang="zh-CN" altLang="en-US"/>
              <a:t>：可</a:t>
            </a:r>
            <a:r>
              <a:rPr lang="zh-CN" altLang="en-US" dirty="0"/>
              <a:t>复制</a:t>
            </a:r>
            <a:r>
              <a:rPr lang="en-US" altLang="zh-CN" dirty="0" err="1"/>
              <a:t>shared_ptr</a:t>
            </a:r>
            <a:r>
              <a:rPr lang="zh-CN" altLang="en-US" dirty="0"/>
              <a:t>，但其构造或者释放对资源不</a:t>
            </a:r>
            <a:r>
              <a:rPr lang="zh-CN" altLang="en-US"/>
              <a:t>产生影响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57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vector</a:t>
            </a:r>
            <a:r>
              <a:rPr lang="zh-CN" altLang="en-US"/>
              <a:t>对象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565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>
          <a:xfrm>
            <a:off x="609600" y="1285875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/>
              <a:t>为什么需要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zh-CN" altLang="en-US"/>
              <a:t>？</a:t>
            </a:r>
          </a:p>
        </p:txBody>
      </p:sp>
      <p:sp>
        <p:nvSpPr>
          <p:cNvPr id="86019" name="内容占位符 2"/>
          <p:cNvSpPr>
            <a:spLocks noGrp="1"/>
          </p:cNvSpPr>
          <p:nvPr>
            <p:ph idx="1"/>
          </p:nvPr>
        </p:nvSpPr>
        <p:spPr>
          <a:xfrm>
            <a:off x="741363" y="2565400"/>
            <a:ext cx="10542587" cy="3654425"/>
          </a:xfrm>
        </p:spPr>
        <p:txBody>
          <a:bodyPr/>
          <a:lstStyle/>
          <a:p>
            <a:pPr eaLnBrk="1" hangingPunct="1"/>
            <a:r>
              <a:rPr lang="zh-CN" altLang="en-US"/>
              <a:t>封装任何类型的动态数组，自动创建和删除。</a:t>
            </a:r>
          </a:p>
          <a:p>
            <a:pPr eaLnBrk="1" hangingPunct="1"/>
            <a:r>
              <a:rPr lang="zh-CN" altLang="en-US"/>
              <a:t>数组下标越界检查。</a:t>
            </a:r>
          </a:p>
          <a:p>
            <a:pPr eaLnBrk="1" hangingPunct="1"/>
            <a:r>
              <a:rPr lang="zh-CN" altLang="en-US"/>
              <a:t>例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6-18</a:t>
            </a:r>
            <a:r>
              <a:rPr lang="zh-CN" altLang="en-US"/>
              <a:t>中封装的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ArrayOfPoints</a:t>
            </a:r>
            <a:r>
              <a:rPr lang="zh-CN" altLang="en-US"/>
              <a:t>也提供了类似功能，但只适用于一种类型的数组。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>
          <a:xfrm>
            <a:off x="609600" y="1285875"/>
            <a:ext cx="10979150" cy="10668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zh-CN" altLang="en-US"/>
              <a:t>对象的定义</a:t>
            </a:r>
          </a:p>
        </p:txBody>
      </p:sp>
      <p:sp>
        <p:nvSpPr>
          <p:cNvPr id="86019" name="内容占位符 2"/>
          <p:cNvSpPr>
            <a:spLocks noGrp="1"/>
          </p:cNvSpPr>
          <p:nvPr>
            <p:ph idx="1"/>
          </p:nvPr>
        </p:nvSpPr>
        <p:spPr>
          <a:xfrm>
            <a:off x="741363" y="2565400"/>
            <a:ext cx="10542587" cy="365442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vector&lt;</a:t>
            </a:r>
            <a:r>
              <a:rPr lang="zh-CN" altLang="en-US"/>
              <a:t>元素类型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/>
              <a:t> </a:t>
            </a:r>
            <a:r>
              <a:rPr lang="zh-CN" altLang="en-US"/>
              <a:t>数组对象名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/>
              <a:t>数组长度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/>
            <a:r>
              <a:rPr lang="zh-CN" altLang="en-US"/>
              <a:t>例：</a:t>
            </a:r>
            <a:endParaRPr lang="en-US" altLang="zh-CN"/>
          </a:p>
          <a:p>
            <a:pPr marL="411162" lvl="1" indent="0" eaLnBrk="1" hangingPunct="1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vector&lt;int&gt; arr(5)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/>
              <a:t>建立大小为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/>
              <a:t>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/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349213930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>
          <a:xfrm>
            <a:off x="620713" y="1504950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/>
              <a:t>指针数组</a:t>
            </a: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>
          <a:xfrm>
            <a:off x="955675" y="2995613"/>
            <a:ext cx="10183813" cy="22907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数组的元素是指针型</a:t>
            </a:r>
          </a:p>
          <a:p>
            <a:pPr marL="409575" lvl="1" indent="0" eaLnBrk="1" hangingPunct="1">
              <a:lnSpc>
                <a:spcPct val="120000"/>
              </a:lnSpc>
              <a:buFont typeface="Georgia" panose="02040502050405020303" pitchFamily="18" charset="0"/>
              <a:buNone/>
            </a:pPr>
            <a:r>
              <a:rPr lang="zh-CN" altLang="en-US" sz="2800">
                <a:solidFill>
                  <a:srgbClr val="0070C0"/>
                </a:solidFill>
                <a:latin typeface="宋体" panose="02010600030101010101" pitchFamily="2" charset="-122"/>
              </a:rPr>
              <a:t>例：</a:t>
            </a:r>
            <a:r>
              <a:rPr lang="en-US" altLang="zh-CN"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*pa[2];</a:t>
            </a:r>
          </a:p>
          <a:p>
            <a:pPr marL="409575" lvl="1" indent="0" eaLnBrk="1" hangingPunct="1">
              <a:lnSpc>
                <a:spcPct val="120000"/>
              </a:lnSpc>
              <a:buFont typeface="Georgia" panose="02040502050405020303" pitchFamily="18" charset="0"/>
              <a:buNone/>
            </a:pPr>
            <a:endParaRPr lang="en-US" altLang="zh-CN" sz="240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409575" lvl="1" indent="0" eaLnBrk="1" hangingPunct="1">
              <a:lnSpc>
                <a:spcPct val="120000"/>
              </a:lnSpc>
              <a:buFont typeface="Georgia" panose="02040502050405020303" pitchFamily="18" charset="0"/>
              <a:buNone/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		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由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pa[0],pa[1]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两个指针组成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409575" lvl="1" indent="0" eaLnBrk="1" hangingPunct="1">
              <a:lnSpc>
                <a:spcPct val="120000"/>
              </a:lnSpc>
              <a:buFont typeface="Georgia" panose="02040502050405020303" pitchFamily="18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857250" y="0"/>
            <a:ext cx="6956425" cy="4286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6.2 </a:t>
            </a:r>
            <a:r>
              <a:rPr kumimoji="0"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指针</a:t>
            </a:r>
          </a:p>
        </p:txBody>
      </p:sp>
      <p:sp>
        <p:nvSpPr>
          <p:cNvPr id="50181" name="Line 7"/>
          <p:cNvSpPr>
            <a:spLocks noChangeShapeType="1"/>
          </p:cNvSpPr>
          <p:nvPr/>
        </p:nvSpPr>
        <p:spPr bwMode="auto">
          <a:xfrm flipV="1">
            <a:off x="3362871" y="4077890"/>
            <a:ext cx="0" cy="503238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vector</a:t>
            </a:r>
            <a:r>
              <a:rPr lang="zh-CN" altLang="en-US"/>
              <a:t>对象的使用</a:t>
            </a:r>
          </a:p>
        </p:txBody>
      </p:sp>
      <p:sp>
        <p:nvSpPr>
          <p:cNvPr id="87044" name="内容占位符 2"/>
          <p:cNvSpPr>
            <a:spLocks noGrp="1"/>
          </p:cNvSpPr>
          <p:nvPr>
            <p:ph idx="1"/>
          </p:nvPr>
        </p:nvSpPr>
        <p:spPr>
          <a:xfrm>
            <a:off x="884238" y="2781300"/>
            <a:ext cx="10399712" cy="3505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/>
              <a:t>对数组元素的引用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/>
              <a:t>与普通数组具有相同形式：</a:t>
            </a:r>
          </a:p>
          <a:p>
            <a:pPr lvl="2" eaLnBrk="1" hangingPunct="1">
              <a:spcAft>
                <a:spcPts val="600"/>
              </a:spcAft>
            </a:pPr>
            <a:r>
              <a:rPr lang="en-US" altLang="zh-CN"/>
              <a:t>vector</a:t>
            </a:r>
            <a:r>
              <a:rPr lang="zh-CN" altLang="en-US"/>
              <a:t>对象名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zh-CN" altLang="en-US"/>
              <a:t>下标表达式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zh-CN" altLang="en-US"/>
              <a:t>数组对象名不表示数组首地址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/>
              <a:t>获得数组长度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/>
              <a:t>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/>
              <a:t>函数</a:t>
            </a:r>
          </a:p>
          <a:p>
            <a:pPr lvl="2" eaLnBrk="1" hangingPunct="1">
              <a:spcAft>
                <a:spcPts val="600"/>
              </a:spcAft>
            </a:pPr>
            <a:r>
              <a:rPr lang="zh-CN" altLang="en-US"/>
              <a:t>数组对象名</a:t>
            </a:r>
            <a:r>
              <a:rPr lang="en-US" altLang="zh-CN"/>
              <a:t>.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zh-CN"/>
              <a:t>()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6-20 vector</a:t>
            </a:r>
            <a:r>
              <a:rPr lang="zh-CN" altLang="en-US"/>
              <a:t>应用举例</a:t>
            </a:r>
          </a:p>
        </p:txBody>
      </p:sp>
      <p:sp>
        <p:nvSpPr>
          <p:cNvPr id="88068" name="内容占位符 1"/>
          <p:cNvSpPr>
            <a:spLocks noGrp="1"/>
          </p:cNvSpPr>
          <p:nvPr>
            <p:ph idx="1"/>
          </p:nvPr>
        </p:nvSpPr>
        <p:spPr>
          <a:xfrm>
            <a:off x="2354758" y="1052736"/>
            <a:ext cx="9222880" cy="5184575"/>
          </a:xfrm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#include &lt;iostream&gt;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#include &lt;vector&gt;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using namespace std;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/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//</a:t>
            </a:r>
            <a:r>
              <a:rPr lang="zh-CN" altLang="en-US"/>
              <a:t>计算数组</a:t>
            </a:r>
            <a:r>
              <a:rPr lang="en-US" altLang="zh-CN"/>
              <a:t>arr</a:t>
            </a:r>
            <a:r>
              <a:rPr lang="zh-CN" altLang="en-US"/>
              <a:t>中元素的平均值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double average(</a:t>
            </a:r>
            <a:r>
              <a:rPr lang="en-US" altLang="zh-CN">
                <a:solidFill>
                  <a:srgbClr val="0070C0"/>
                </a:solidFill>
              </a:rPr>
              <a:t>const vector&lt;double&gt; &amp;arr</a:t>
            </a:r>
            <a:r>
              <a:rPr lang="en-US" altLang="zh-CN"/>
              <a:t>) 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	double sum = 0;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	for (unsigned i = 0; i&lt;</a:t>
            </a:r>
            <a:r>
              <a:rPr lang="en-US" altLang="zh-CN">
                <a:solidFill>
                  <a:srgbClr val="0070C0"/>
                </a:solidFill>
              </a:rPr>
              <a:t>arr.size()</a:t>
            </a:r>
            <a:r>
              <a:rPr lang="en-US" altLang="zh-CN"/>
              <a:t>; i++)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		sum += </a:t>
            </a:r>
            <a:r>
              <a:rPr lang="en-US" altLang="zh-CN">
                <a:solidFill>
                  <a:srgbClr val="0070C0"/>
                </a:solidFill>
              </a:rPr>
              <a:t>arr[i]</a:t>
            </a:r>
            <a:r>
              <a:rPr lang="en-US" altLang="zh-CN"/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	return sum / </a:t>
            </a:r>
            <a:r>
              <a:rPr lang="en-US" altLang="zh-CN">
                <a:solidFill>
                  <a:srgbClr val="0070C0"/>
                </a:solidFill>
              </a:rPr>
              <a:t>arr.size()</a:t>
            </a:r>
            <a:r>
              <a:rPr lang="en-US" altLang="zh-CN"/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6-20 vector</a:t>
            </a:r>
            <a:r>
              <a:rPr lang="zh-CN" altLang="en-US"/>
              <a:t>应用举例</a:t>
            </a:r>
          </a:p>
        </p:txBody>
      </p:sp>
      <p:sp>
        <p:nvSpPr>
          <p:cNvPr id="89092" name="内容占位符 1"/>
          <p:cNvSpPr>
            <a:spLocks noGrp="1"/>
          </p:cNvSpPr>
          <p:nvPr>
            <p:ph idx="1"/>
          </p:nvPr>
        </p:nvSpPr>
        <p:spPr>
          <a:xfrm>
            <a:off x="2354758" y="1052736"/>
            <a:ext cx="9222880" cy="5184575"/>
          </a:xfrm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int main()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	unsigned n;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	cout &lt;&lt; "n = ";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	cin &gt;&gt; n;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/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</a:rPr>
              <a:t>	vector&lt;double&gt; arr(n)</a:t>
            </a:r>
            <a:r>
              <a:rPr lang="en-US" altLang="zh-CN"/>
              <a:t>;	//</a:t>
            </a:r>
            <a:r>
              <a:rPr lang="zh-CN" altLang="en-US"/>
              <a:t>创建数组对象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	</a:t>
            </a:r>
            <a:r>
              <a:rPr lang="en-US" altLang="zh-CN"/>
              <a:t>cout &lt;&lt; "Please input " &lt;&lt; n &lt;&lt; " real numbers:" &lt;&lt; endl;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	for (unsigned i = 0; i &lt; n; i++)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		cin &gt;&gt; </a:t>
            </a:r>
            <a:r>
              <a:rPr lang="en-US" altLang="zh-CN">
                <a:solidFill>
                  <a:srgbClr val="0070C0"/>
                </a:solidFill>
              </a:rPr>
              <a:t>arr[i]</a:t>
            </a:r>
            <a:r>
              <a:rPr lang="en-US" altLang="zh-CN"/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/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	cout &lt;&lt; "Average = " &lt;&lt; average(arr) &lt;&lt; endl;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	return 0;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基于范围的</a:t>
            </a:r>
            <a:r>
              <a:rPr lang="en-US" altLang="zh-CN">
                <a:solidFill>
                  <a:schemeClr val="tx1"/>
                </a:solidFill>
              </a:rPr>
              <a:t>for</a:t>
            </a:r>
            <a:r>
              <a:rPr lang="zh-CN" altLang="en-US">
                <a:solidFill>
                  <a:schemeClr val="tx1"/>
                </a:solidFill>
              </a:rPr>
              <a:t>循环配合</a:t>
            </a:r>
            <a:r>
              <a:rPr lang="en-US" altLang="zh-CN">
                <a:solidFill>
                  <a:schemeClr val="tx1"/>
                </a:solidFill>
              </a:rPr>
              <a:t>auto</a:t>
            </a:r>
            <a:r>
              <a:rPr lang="zh-CN" altLang="en-US">
                <a:solidFill>
                  <a:schemeClr val="tx1"/>
                </a:solidFill>
              </a:rPr>
              <a:t>举例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4758" y="1052736"/>
            <a:ext cx="9222880" cy="5184575"/>
          </a:xfrm>
        </p:spPr>
        <p:txBody>
          <a:bodyPr/>
          <a:lstStyle/>
          <a:p>
            <a:r>
              <a:rPr lang="en-US" altLang="zh-CN"/>
              <a:t>#include &lt;vector&gt;</a:t>
            </a:r>
          </a:p>
          <a:p>
            <a:r>
              <a:rPr lang="en-US" altLang="zh-CN"/>
              <a:t>#include &lt;iostream&gt;</a:t>
            </a:r>
          </a:p>
          <a:p>
            <a:r>
              <a:rPr lang="en-US" altLang="zh-CN"/>
              <a:t>int main()</a:t>
            </a:r>
          </a:p>
          <a:p>
            <a:r>
              <a:rPr lang="en-US" altLang="zh-CN"/>
              <a:t>{</a:t>
            </a:r>
          </a:p>
          <a:p>
            <a:r>
              <a:rPr lang="en-US" altLang="zh-CN" smtClean="0"/>
              <a:t>    std</a:t>
            </a:r>
            <a:r>
              <a:rPr lang="en-US" altLang="zh-CN"/>
              <a:t>::vector&lt;int&gt; v = {1,2,3};</a:t>
            </a:r>
          </a:p>
          <a:p>
            <a:r>
              <a:rPr lang="en-US" altLang="zh-CN" smtClean="0"/>
              <a:t>    for(auto </a:t>
            </a:r>
            <a:r>
              <a:rPr lang="en-US" altLang="zh-CN"/>
              <a:t>i = </a:t>
            </a:r>
            <a:r>
              <a:rPr lang="en-US" altLang="zh-CN">
                <a:solidFill>
                  <a:srgbClr val="0066FF"/>
                </a:solidFill>
              </a:rPr>
              <a:t>v.begin()</a:t>
            </a:r>
            <a:r>
              <a:rPr lang="en-US" altLang="zh-CN"/>
              <a:t>; i != </a:t>
            </a:r>
            <a:r>
              <a:rPr lang="en-US" altLang="zh-CN">
                <a:solidFill>
                  <a:srgbClr val="0066FF"/>
                </a:solidFill>
              </a:rPr>
              <a:t>v.end()</a:t>
            </a:r>
            <a:r>
              <a:rPr lang="en-US" altLang="zh-CN"/>
              <a:t>; ++i)</a:t>
            </a:r>
          </a:p>
          <a:p>
            <a:r>
              <a:rPr lang="en-US" altLang="zh-CN"/>
              <a:t>    </a:t>
            </a:r>
            <a:r>
              <a:rPr lang="en-US" altLang="zh-CN" smtClean="0"/>
              <a:t>    std</a:t>
            </a:r>
            <a:r>
              <a:rPr lang="en-US" altLang="zh-CN"/>
              <a:t>::cout &lt;&lt; *i &lt;&lt; std::endl;</a:t>
            </a:r>
          </a:p>
          <a:p>
            <a:endParaRPr lang="zh-CN" altLang="en-US"/>
          </a:p>
          <a:p>
            <a:r>
              <a:rPr lang="en-US" altLang="zh-CN"/>
              <a:t>for(</a:t>
            </a:r>
            <a:r>
              <a:rPr lang="en-US" altLang="zh-CN">
                <a:solidFill>
                  <a:srgbClr val="0066FF"/>
                </a:solidFill>
              </a:rPr>
              <a:t>auto e : v</a:t>
            </a:r>
            <a:r>
              <a:rPr lang="en-US" altLang="zh-CN"/>
              <a:t>)</a:t>
            </a:r>
          </a:p>
          <a:p>
            <a:r>
              <a:rPr lang="de-DE" altLang="zh-CN"/>
              <a:t>    </a:t>
            </a:r>
            <a:r>
              <a:rPr lang="de-DE" altLang="zh-CN" smtClean="0"/>
              <a:t>std</a:t>
            </a:r>
            <a:r>
              <a:rPr lang="de-DE" altLang="zh-CN"/>
              <a:t>::cout &lt;&lt; e &lt;&lt; std::endl;</a:t>
            </a:r>
          </a:p>
          <a:p>
            <a:r>
              <a:rPr lang="en-US" altLang="zh-CN"/>
              <a:t>}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5900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对象复制与移动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480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 txBox="1">
            <a:spLocks/>
          </p:cNvSpPr>
          <p:nvPr/>
        </p:nvSpPr>
        <p:spPr>
          <a:xfrm>
            <a:off x="1022350" y="0"/>
            <a:ext cx="8791575" cy="4286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zh-CN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6.5 </a:t>
            </a:r>
            <a:r>
              <a:rPr kumimoji="0" lang="zh-CN" altLang="en-US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对象复制与移动</a:t>
            </a:r>
            <a:endParaRPr kumimoji="0"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0115" name="标题 1"/>
          <p:cNvSpPr>
            <a:spLocks noGrp="1"/>
          </p:cNvSpPr>
          <p:nvPr>
            <p:ph type="title"/>
          </p:nvPr>
        </p:nvSpPr>
        <p:spPr>
          <a:xfrm>
            <a:off x="609600" y="1576388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/>
              <a:t>深层复制与浅层复制</a:t>
            </a:r>
          </a:p>
        </p:txBody>
      </p:sp>
      <p:sp>
        <p:nvSpPr>
          <p:cNvPr id="90116" name="内容占位符 2"/>
          <p:cNvSpPr>
            <a:spLocks noGrp="1"/>
          </p:cNvSpPr>
          <p:nvPr>
            <p:ph idx="1"/>
          </p:nvPr>
        </p:nvSpPr>
        <p:spPr>
          <a:xfrm>
            <a:off x="1098550" y="3000375"/>
            <a:ext cx="10401300" cy="2290763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/>
              <a:t>浅层复制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/>
              <a:t>实现对象间数据元素的一一对应复制。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/>
              <a:t>深层复制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/>
              <a:t>当被复制的对象数据成员是指针类型时，不是复制该指针成员本身，而是将指针所指对象进行复制。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6-21 </a:t>
            </a:r>
            <a:r>
              <a:rPr lang="zh-CN" altLang="en-US"/>
              <a:t>对象的浅层复制</a:t>
            </a:r>
          </a:p>
        </p:txBody>
      </p:sp>
      <p:sp>
        <p:nvSpPr>
          <p:cNvPr id="91140" name="内容占位符 1"/>
          <p:cNvSpPr>
            <a:spLocks noGrp="1"/>
          </p:cNvSpPr>
          <p:nvPr>
            <p:ph idx="1"/>
          </p:nvPr>
        </p:nvSpPr>
        <p:spPr>
          <a:xfrm>
            <a:off x="2354758" y="1052736"/>
            <a:ext cx="9222880" cy="5184575"/>
          </a:xfrm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#include &lt;iostream&gt;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#include &lt;cassert&gt;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using namespace std;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class Point { 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   //</a:t>
            </a:r>
            <a:r>
              <a:rPr lang="zh-CN" altLang="en-US"/>
              <a:t>类的声明同例</a:t>
            </a:r>
            <a:r>
              <a:rPr lang="en-US" altLang="zh-CN"/>
              <a:t>6-16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   //……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};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class ArrayOfPoints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   //</a:t>
            </a:r>
            <a:r>
              <a:rPr lang="zh-CN" altLang="en-US"/>
              <a:t>类的声明同例</a:t>
            </a:r>
            <a:r>
              <a:rPr lang="en-US" altLang="zh-CN"/>
              <a:t>6-18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   //……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};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6-21 </a:t>
            </a:r>
            <a:r>
              <a:rPr lang="zh-CN" altLang="en-US"/>
              <a:t>对象的浅层复制</a:t>
            </a:r>
          </a:p>
        </p:txBody>
      </p:sp>
      <p:sp>
        <p:nvSpPr>
          <p:cNvPr id="92164" name="内容占位符 1"/>
          <p:cNvSpPr>
            <a:spLocks noGrp="1"/>
          </p:cNvSpPr>
          <p:nvPr>
            <p:ph idx="1"/>
          </p:nvPr>
        </p:nvSpPr>
        <p:spPr>
          <a:xfrm>
            <a:off x="1490663" y="1052736"/>
            <a:ext cx="10086974" cy="5184575"/>
          </a:xfrm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int main()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	int count;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	cout &lt;&lt; "Please enter the count of points: ";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	cin &gt;&gt; count;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	ArrayOfPoints pointsArray1(count); //</a:t>
            </a:r>
            <a:r>
              <a:rPr lang="zh-CN" altLang="en-US" sz="2000"/>
              <a:t>创建对象数组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/>
              <a:t>	</a:t>
            </a:r>
            <a:r>
              <a:rPr lang="en-US" altLang="zh-CN" sz="2000"/>
              <a:t>pointsArray1.element(0).move(5,10);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	pointsArray1.element(1).move(15,20);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	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	ArrayOfPoints </a:t>
            </a:r>
            <a:r>
              <a:rPr lang="en-US" altLang="zh-CN" sz="2000">
                <a:solidFill>
                  <a:srgbClr val="C00000"/>
                </a:solidFill>
              </a:rPr>
              <a:t>pointsArray2(pointsArray1)</a:t>
            </a:r>
            <a:r>
              <a:rPr lang="en-US" altLang="zh-CN" sz="2000"/>
              <a:t>; //</a:t>
            </a:r>
            <a:r>
              <a:rPr lang="zh-CN" altLang="en-US" sz="2000"/>
              <a:t>创建副本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/>
              <a:t>	</a:t>
            </a:r>
            <a:endParaRPr lang="en-US" altLang="zh-CN" sz="2000"/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  cout &lt;&lt; "Copy of pointsArray1:" &lt;&lt; endl;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	cout &lt;&lt; "Point_0 of array2: " &lt;&lt; pointsArray2.element(0).getX() &lt;&lt; ", "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		&lt;&lt; pointsArray2.element(0).getY() &lt;&lt; endl;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	cout &lt;&lt; "Point_1 of array2: " &lt;&lt; pointsArray2.element(1).getX() &lt;&lt; ", "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		&lt;&lt; pointsArray2.element(1).getY() &lt;&lt; endl;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6-21 </a:t>
            </a:r>
            <a:r>
              <a:rPr lang="zh-CN" altLang="en-US"/>
              <a:t>对象的浅层复制</a:t>
            </a:r>
          </a:p>
        </p:txBody>
      </p:sp>
      <p:sp>
        <p:nvSpPr>
          <p:cNvPr id="93188" name="内容占位符 1"/>
          <p:cNvSpPr>
            <a:spLocks noGrp="1"/>
          </p:cNvSpPr>
          <p:nvPr>
            <p:ph idx="1"/>
          </p:nvPr>
        </p:nvSpPr>
        <p:spPr>
          <a:xfrm>
            <a:off x="1634678" y="1052736"/>
            <a:ext cx="9942959" cy="5184575"/>
          </a:xfrm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	pointsArray1.element(0).move(25, 30);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	pointsArray1.element(1).move(35, 40);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	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  </a:t>
            </a:r>
            <a:r>
              <a:rPr lang="en-US" altLang="zh-CN" sz="2000"/>
              <a:t>cout&lt;&lt;"After the moving of pointsArray1:"&lt;&lt;endl;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/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	cout &lt;&lt; "Point_0 of array2: " &lt;&lt; pointsArray2.element(0).getX() &lt;&lt; ", "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		&lt;&lt; pointsArray2.element(0).getY() &lt;&lt; endl;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	cout &lt;&lt; "Point_1 of array2: " &lt;&lt; pointsArray2.element(1).getX() &lt;&lt; ", "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		&lt;&lt; pointsArray2.element(1).getY() &lt;&lt; endl;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/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	return 0;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818"/>
            <a:ext cx="1219517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650903" y="1124744"/>
            <a:ext cx="5832648" cy="5544344"/>
          </a:xfrm>
          <a:solidFill>
            <a:srgbClr val="FFFF00"/>
          </a:solidFill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en-US" sz="2000"/>
              <a:t>运</a:t>
            </a:r>
            <a:r>
              <a:rPr lang="zh-CN" altLang="en-US" sz="2000" dirty="0"/>
              <a:t>行结果如下：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cs typeface="Consolas" pitchFamily="49" charset="0"/>
              </a:rPr>
              <a:t>Please enter the number of points:2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cs typeface="Consolas" pitchFamily="49" charset="0"/>
              </a:rPr>
              <a:t>Default Constructor called.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cs typeface="Consolas" pitchFamily="49" charset="0"/>
              </a:rPr>
              <a:t>Default Constructor called.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cs typeface="Consolas" pitchFamily="49" charset="0"/>
              </a:rPr>
              <a:t>Copy of pointsArray1: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cs typeface="Consolas" pitchFamily="49" charset="0"/>
              </a:rPr>
              <a:t>Point_0 of array2: 5, 10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cs typeface="Consolas" pitchFamily="49" charset="0"/>
              </a:rPr>
              <a:t>Point_1 of array2: 15, 20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cs typeface="Consolas" pitchFamily="49" charset="0"/>
              </a:rPr>
              <a:t>After the moving of pointsArray1: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cs typeface="Consolas" pitchFamily="49" charset="0"/>
              </a:rPr>
              <a:t>Point_0 of array2: 25, 30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cs typeface="Consolas" pitchFamily="49" charset="0"/>
              </a:rPr>
              <a:t>Point_1 of array2: 35, 40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cs typeface="Consolas" pitchFamily="49" charset="0"/>
              </a:rPr>
              <a:t>Deleting...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cs typeface="Consolas" pitchFamily="49" charset="0"/>
              </a:rPr>
              <a:t>Destructor called.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cs typeface="Consolas" pitchFamily="49" charset="0"/>
              </a:rPr>
              <a:t>Destructor called.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cs typeface="Consolas" pitchFamily="49" charset="0"/>
              </a:rPr>
              <a:t>Deleting...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en-US" sz="2000" dirty="0"/>
              <a:t>接下来程序</a:t>
            </a:r>
            <a:r>
              <a:rPr lang="zh-CN" altLang="en-US" sz="2000"/>
              <a:t>出现运</a:t>
            </a:r>
            <a:r>
              <a:rPr lang="zh-CN" altLang="en-US" sz="2000" dirty="0"/>
              <a:t>行错误。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714798" y="44624"/>
            <a:ext cx="8873951" cy="85725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6-21 </a:t>
            </a:r>
            <a:r>
              <a:rPr lang="zh-CN" altLang="en-US">
                <a:solidFill>
                  <a:schemeClr val="bg1"/>
                </a:solidFill>
              </a:rPr>
              <a:t>对象的浅层复制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6-8 </a:t>
            </a:r>
            <a:r>
              <a:rPr lang="zh-CN" altLang="en-US"/>
              <a:t>利用指针数组存放矩阵</a:t>
            </a:r>
          </a:p>
        </p:txBody>
      </p:sp>
      <p:sp>
        <p:nvSpPr>
          <p:cNvPr id="51205" name="内容占位符 1"/>
          <p:cNvSpPr>
            <a:spLocks noGrp="1"/>
          </p:cNvSpPr>
          <p:nvPr>
            <p:ph idx="1"/>
          </p:nvPr>
        </p:nvSpPr>
        <p:spPr>
          <a:xfrm>
            <a:off x="2354758" y="1052736"/>
            <a:ext cx="9222880" cy="5616624"/>
          </a:xfrm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#include &lt;iostream&gt;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using namespace std;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int main()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	int line1[] = { 1, 0, 0 };	//</a:t>
            </a:r>
            <a:r>
              <a:rPr lang="zh-CN" altLang="en-US" sz="2000"/>
              <a:t>矩阵的第一行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/>
              <a:t>	</a:t>
            </a:r>
            <a:r>
              <a:rPr lang="en-US" altLang="zh-CN" sz="2000"/>
              <a:t>int line2[] = { 0, 1, 0 };	//</a:t>
            </a:r>
            <a:r>
              <a:rPr lang="zh-CN" altLang="en-US" sz="2000"/>
              <a:t>矩阵的第二行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/>
              <a:t>	</a:t>
            </a:r>
            <a:r>
              <a:rPr lang="en-US" altLang="zh-CN" sz="2000"/>
              <a:t>int line3[] = { 0, 0, 1 };	//</a:t>
            </a:r>
            <a:r>
              <a:rPr lang="zh-CN" altLang="en-US" sz="2000"/>
              <a:t>矩阵的第三行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/>
              <a:t>	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/>
              <a:t>	</a:t>
            </a:r>
            <a:r>
              <a:rPr lang="en-US" altLang="zh-CN" sz="2000"/>
              <a:t>//</a:t>
            </a:r>
            <a:r>
              <a:rPr lang="zh-CN" altLang="en-US" sz="2000"/>
              <a:t>定义整型指针数组并初始化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/>
              <a:t>	</a:t>
            </a:r>
            <a:r>
              <a:rPr lang="en-US" altLang="zh-CN" sz="2000"/>
              <a:t>int *pLine[3] = { line1, line2, line3 };	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	cout &lt;&lt; "Matrix test:" &lt;&lt; endl;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  //</a:t>
            </a:r>
            <a:r>
              <a:rPr lang="zh-CN" altLang="en-US" sz="2000"/>
              <a:t>输出矩阵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/>
              <a:t>	</a:t>
            </a:r>
            <a:r>
              <a:rPr lang="en-US" altLang="zh-CN" sz="2000"/>
              <a:t>for (int i = 0; i &lt; 3; i++) {</a:t>
            </a:r>
            <a:endParaRPr lang="zh-CN" altLang="en-US" sz="2000"/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/>
              <a:t>	  </a:t>
            </a:r>
            <a:r>
              <a:rPr lang="en-US" altLang="zh-CN" sz="2000"/>
              <a:t>for (int j = 0; j &lt; 3; j++)</a:t>
            </a:r>
            <a:endParaRPr lang="zh-CN" altLang="en-US" sz="2000"/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/>
              <a:t>	    </a:t>
            </a:r>
            <a:r>
              <a:rPr lang="en-US" altLang="zh-CN" sz="2000"/>
              <a:t>cout &lt;&lt; </a:t>
            </a:r>
            <a:r>
              <a:rPr lang="en-US" altLang="zh-CN" sz="2000" b="1">
                <a:solidFill>
                  <a:srgbClr val="0070C0"/>
                </a:solidFill>
              </a:rPr>
              <a:t>pLine[i]</a:t>
            </a:r>
            <a:r>
              <a:rPr lang="en-US" altLang="zh-CN" sz="2000"/>
              <a:t>[j] &lt;&lt; " ";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    cout &lt;&lt; endl;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	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	return 0;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/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/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/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00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8115399" y="4419602"/>
            <a:ext cx="2663825" cy="1692771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输出结果为：</a:t>
            </a:r>
          </a:p>
          <a:p>
            <a:pPr eaLnBrk="1" hangingPunct="1">
              <a:defRPr/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Matrix test:</a:t>
            </a:r>
          </a:p>
          <a:p>
            <a:pPr eaLnBrk="1" hangingPunct="1">
              <a:defRPr/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1,0,0</a:t>
            </a:r>
          </a:p>
          <a:p>
            <a:pPr eaLnBrk="1" hangingPunct="1">
              <a:defRPr/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0,1,0</a:t>
            </a:r>
          </a:p>
          <a:p>
            <a:pPr eaLnBrk="1" hangingPunct="1">
              <a:defRPr/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0,0,1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70"/>
            <a:ext cx="1219517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131226" y="1851620"/>
            <a:ext cx="1119188" cy="388937"/>
          </a:xfrm>
          <a:prstGeom prst="rect">
            <a:avLst/>
          </a:prstGeom>
          <a:noFill/>
          <a:ln>
            <a:noFill/>
          </a:ln>
        </p:spPr>
        <p:txBody>
          <a:bodyPr t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zh-CN" altLang="en-US">
                <a:solidFill>
                  <a:schemeClr val="accent6">
                    <a:lumMod val="75000"/>
                  </a:schemeClr>
                </a:solidFill>
              </a:rPr>
              <a:t>复制前</a:t>
            </a:r>
            <a:endParaRPr kumimoji="0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10059789" y="3651845"/>
            <a:ext cx="1139825" cy="388937"/>
          </a:xfrm>
          <a:prstGeom prst="rect">
            <a:avLst/>
          </a:prstGeom>
          <a:noFill/>
          <a:ln>
            <a:noFill/>
          </a:ln>
        </p:spPr>
        <p:txBody>
          <a:bodyPr t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zh-CN" altLang="en-US">
                <a:solidFill>
                  <a:schemeClr val="accent6">
                    <a:lumMod val="75000"/>
                  </a:schemeClr>
                </a:solidFill>
              </a:rPr>
              <a:t>复制后</a:t>
            </a:r>
            <a:endParaRPr kumimoji="0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95237" name="Group 27"/>
          <p:cNvGrpSpPr>
            <a:grpSpLocks/>
          </p:cNvGrpSpPr>
          <p:nvPr/>
        </p:nvGrpSpPr>
        <p:grpSpPr bwMode="auto">
          <a:xfrm>
            <a:off x="2927151" y="1346795"/>
            <a:ext cx="6942138" cy="1231900"/>
            <a:chOff x="77" y="703"/>
            <a:chExt cx="2551" cy="776"/>
          </a:xfrm>
        </p:grpSpPr>
        <p:grpSp>
          <p:nvGrpSpPr>
            <p:cNvPr id="95252" name="Group 3"/>
            <p:cNvGrpSpPr>
              <a:grpSpLocks/>
            </p:cNvGrpSpPr>
            <p:nvPr/>
          </p:nvGrpSpPr>
          <p:grpSpPr bwMode="auto">
            <a:xfrm>
              <a:off x="1848" y="1035"/>
              <a:ext cx="780" cy="345"/>
              <a:chOff x="4477" y="8257"/>
              <a:chExt cx="1051" cy="465"/>
            </a:xfrm>
          </p:grpSpPr>
          <p:sp>
            <p:nvSpPr>
              <p:cNvPr id="95257" name="Rectangle 4"/>
              <p:cNvSpPr>
                <a:spLocks noChangeArrowheads="1"/>
              </p:cNvSpPr>
              <p:nvPr/>
            </p:nvSpPr>
            <p:spPr bwMode="auto">
              <a:xfrm>
                <a:off x="4477" y="8257"/>
                <a:ext cx="1051" cy="4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/>
                <a:endParaRPr lang="zh-CN" altLang="en-US" sz="1800">
                  <a:latin typeface="Consolas" panose="020B0609020204030204" pitchFamily="49" charset="0"/>
                </a:endParaRPr>
              </a:p>
            </p:txBody>
          </p:sp>
          <p:sp>
            <p:nvSpPr>
              <p:cNvPr id="95258" name="Line 5"/>
              <p:cNvSpPr>
                <a:spLocks noChangeShapeType="1"/>
              </p:cNvSpPr>
              <p:nvPr/>
            </p:nvSpPr>
            <p:spPr bwMode="auto">
              <a:xfrm>
                <a:off x="4477" y="8497"/>
                <a:ext cx="10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5253" name="Text Box 6"/>
            <p:cNvSpPr txBox="1">
              <a:spLocks noChangeArrowheads="1"/>
            </p:cNvSpPr>
            <p:nvPr/>
          </p:nvSpPr>
          <p:spPr bwMode="auto">
            <a:xfrm>
              <a:off x="1838" y="703"/>
              <a:ext cx="780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/>
              <a:r>
                <a:rPr kumimoji="0" lang="en-US" altLang="zh-CN" sz="1600">
                  <a:latin typeface="Consolas" panose="020B0609020204030204" pitchFamily="49" charset="0"/>
                  <a:ea typeface="宋体" panose="02010600030101010101" pitchFamily="2" charset="-122"/>
                </a:rPr>
                <a:t>pointsArray1</a:t>
              </a:r>
              <a:r>
                <a:rPr kumimoji="0" lang="zh-CN" altLang="en-US" sz="1600">
                  <a:latin typeface="Consolas" panose="020B0609020204030204" pitchFamily="49" charset="0"/>
                  <a:ea typeface="宋体" panose="02010600030101010101" pitchFamily="2" charset="-122"/>
                </a:rPr>
                <a:t>的数组元素占用的内存</a:t>
              </a:r>
            </a:p>
          </p:txBody>
        </p:sp>
        <p:sp>
          <p:nvSpPr>
            <p:cNvPr id="95254" name="Line 7"/>
            <p:cNvSpPr>
              <a:spLocks noChangeShapeType="1"/>
            </p:cNvSpPr>
            <p:nvPr/>
          </p:nvSpPr>
          <p:spPr bwMode="auto">
            <a:xfrm>
              <a:off x="1292" y="1046"/>
              <a:ext cx="5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5" name="Text Box 21"/>
            <p:cNvSpPr txBox="1">
              <a:spLocks noChangeArrowheads="1"/>
            </p:cNvSpPr>
            <p:nvPr/>
          </p:nvSpPr>
          <p:spPr bwMode="auto">
            <a:xfrm>
              <a:off x="665" y="932"/>
              <a:ext cx="907" cy="5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kumimoji="0" lang="en-US" altLang="zh-CN" sz="1800">
                  <a:latin typeface="Consolas" panose="020B0609020204030204" pitchFamily="49" charset="0"/>
                  <a:ea typeface="宋体" panose="02010600030101010101" pitchFamily="2" charset="-122"/>
                </a:rPr>
                <a:t>points</a:t>
              </a:r>
            </a:p>
            <a:p>
              <a:pPr algn="ctr"/>
              <a:r>
                <a:rPr kumimoji="0" lang="en-US" altLang="zh-CN" sz="1800">
                  <a:latin typeface="Consolas" panose="020B0609020204030204" pitchFamily="49" charset="0"/>
                  <a:ea typeface="宋体" panose="02010600030101010101" pitchFamily="2" charset="-122"/>
                </a:rPr>
                <a:t>size</a:t>
              </a:r>
            </a:p>
          </p:txBody>
        </p:sp>
        <p:sp>
          <p:nvSpPr>
            <p:cNvPr id="95256" name="Text Box 22"/>
            <p:cNvSpPr txBox="1">
              <a:spLocks noChangeArrowheads="1"/>
            </p:cNvSpPr>
            <p:nvPr/>
          </p:nvSpPr>
          <p:spPr bwMode="auto">
            <a:xfrm>
              <a:off x="77" y="1070"/>
              <a:ext cx="76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/>
              <a:r>
                <a:rPr kumimoji="0" lang="en-US" altLang="zh-CN" sz="1800">
                  <a:latin typeface="Consolas" panose="020B0609020204030204" pitchFamily="49" charset="0"/>
                  <a:ea typeface="宋体" panose="02010600030101010101" pitchFamily="2" charset="-122"/>
                </a:rPr>
                <a:t>pointsArray1</a:t>
              </a:r>
            </a:p>
          </p:txBody>
        </p:sp>
      </p:grpSp>
      <p:grpSp>
        <p:nvGrpSpPr>
          <p:cNvPr id="95238" name="Group 28"/>
          <p:cNvGrpSpPr>
            <a:grpSpLocks/>
          </p:cNvGrpSpPr>
          <p:nvPr/>
        </p:nvGrpSpPr>
        <p:grpSpPr bwMode="auto">
          <a:xfrm>
            <a:off x="2858889" y="3147020"/>
            <a:ext cx="7031037" cy="3162300"/>
            <a:chOff x="2790" y="755"/>
            <a:chExt cx="2579" cy="1992"/>
          </a:xfrm>
        </p:grpSpPr>
        <p:sp>
          <p:nvSpPr>
            <p:cNvPr id="95241" name="Text Box 10"/>
            <p:cNvSpPr txBox="1">
              <a:spLocks noChangeArrowheads="1"/>
            </p:cNvSpPr>
            <p:nvPr/>
          </p:nvSpPr>
          <p:spPr bwMode="auto">
            <a:xfrm>
              <a:off x="3365" y="989"/>
              <a:ext cx="907" cy="5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kumimoji="0" lang="en-US" altLang="zh-CN" sz="1800">
                  <a:latin typeface="Consolas" panose="020B0609020204030204" pitchFamily="49" charset="0"/>
                  <a:ea typeface="宋体" panose="02010600030101010101" pitchFamily="2" charset="-122"/>
                </a:rPr>
                <a:t>points</a:t>
              </a:r>
            </a:p>
            <a:p>
              <a:pPr algn="ctr"/>
              <a:r>
                <a:rPr kumimoji="0" lang="en-US" altLang="zh-CN" sz="1800">
                  <a:latin typeface="Consolas" panose="020B0609020204030204" pitchFamily="49" charset="0"/>
                  <a:ea typeface="宋体" panose="02010600030101010101" pitchFamily="2" charset="-122"/>
                </a:rPr>
                <a:t>size</a:t>
              </a:r>
            </a:p>
          </p:txBody>
        </p:sp>
        <p:sp>
          <p:nvSpPr>
            <p:cNvPr id="95242" name="Text Box 11"/>
            <p:cNvSpPr txBox="1">
              <a:spLocks noChangeArrowheads="1"/>
            </p:cNvSpPr>
            <p:nvPr/>
          </p:nvSpPr>
          <p:spPr bwMode="auto">
            <a:xfrm>
              <a:off x="2790" y="1070"/>
              <a:ext cx="72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/>
              <a:r>
                <a:rPr kumimoji="0" lang="en-US" altLang="zh-CN" sz="1800">
                  <a:latin typeface="Consolas" panose="020B0609020204030204" pitchFamily="49" charset="0"/>
                  <a:ea typeface="宋体" panose="02010600030101010101" pitchFamily="2" charset="-122"/>
                </a:rPr>
                <a:t>pointsArray1</a:t>
              </a:r>
            </a:p>
          </p:txBody>
        </p:sp>
        <p:sp>
          <p:nvSpPr>
            <p:cNvPr id="95243" name="Text Box 12"/>
            <p:cNvSpPr txBox="1">
              <a:spLocks noChangeArrowheads="1"/>
            </p:cNvSpPr>
            <p:nvPr/>
          </p:nvSpPr>
          <p:spPr bwMode="auto">
            <a:xfrm>
              <a:off x="4597" y="755"/>
              <a:ext cx="755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/>
              <a:r>
                <a:rPr kumimoji="0" lang="en-US" altLang="zh-CN" sz="1600">
                  <a:latin typeface="Consolas" panose="020B0609020204030204" pitchFamily="49" charset="0"/>
                  <a:ea typeface="宋体" panose="02010600030101010101" pitchFamily="2" charset="-122"/>
                </a:rPr>
                <a:t>pointsArray1</a:t>
              </a:r>
              <a:r>
                <a:rPr kumimoji="0" lang="zh-CN" altLang="en-US" sz="1600">
                  <a:latin typeface="Consolas" panose="020B0609020204030204" pitchFamily="49" charset="0"/>
                  <a:ea typeface="宋体" panose="02010600030101010101" pitchFamily="2" charset="-122"/>
                </a:rPr>
                <a:t>的数组元素占用的内存</a:t>
              </a:r>
            </a:p>
            <a:p>
              <a:pPr algn="just"/>
              <a:endParaRPr kumimoji="0" lang="en-US" altLang="zh-CN" sz="160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5244" name="Line 13"/>
            <p:cNvSpPr>
              <a:spLocks noChangeShapeType="1"/>
            </p:cNvSpPr>
            <p:nvPr/>
          </p:nvSpPr>
          <p:spPr bwMode="auto">
            <a:xfrm>
              <a:off x="4009" y="1103"/>
              <a:ext cx="5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5" name="Line 15"/>
            <p:cNvSpPr>
              <a:spLocks noChangeShapeType="1"/>
            </p:cNvSpPr>
            <p:nvPr/>
          </p:nvSpPr>
          <p:spPr bwMode="auto">
            <a:xfrm flipV="1">
              <a:off x="3987" y="1092"/>
              <a:ext cx="580" cy="1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6" name="AutoShape 16"/>
            <p:cNvSpPr>
              <a:spLocks noChangeArrowheads="1"/>
            </p:cNvSpPr>
            <p:nvPr/>
          </p:nvSpPr>
          <p:spPr bwMode="auto">
            <a:xfrm>
              <a:off x="3764" y="1615"/>
              <a:ext cx="156" cy="479"/>
            </a:xfrm>
            <a:prstGeom prst="downArrow">
              <a:avLst>
                <a:gd name="adj1" fmla="val 50000"/>
                <a:gd name="adj2" fmla="val 7676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 sz="1800">
                <a:latin typeface="Consolas" panose="020B0609020204030204" pitchFamily="49" charset="0"/>
              </a:endParaRPr>
            </a:p>
          </p:txBody>
        </p:sp>
        <p:sp>
          <p:nvSpPr>
            <p:cNvPr id="95247" name="Text Box 18"/>
            <p:cNvSpPr txBox="1">
              <a:spLocks noChangeArrowheads="1"/>
            </p:cNvSpPr>
            <p:nvPr/>
          </p:nvSpPr>
          <p:spPr bwMode="auto">
            <a:xfrm>
              <a:off x="3365" y="2202"/>
              <a:ext cx="907" cy="5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kumimoji="0" lang="en-US" altLang="zh-CN" sz="1800">
                  <a:latin typeface="Consolas" panose="020B0609020204030204" pitchFamily="49" charset="0"/>
                  <a:ea typeface="宋体" panose="02010600030101010101" pitchFamily="2" charset="-122"/>
                </a:rPr>
                <a:t>points</a:t>
              </a:r>
            </a:p>
            <a:p>
              <a:pPr algn="ctr"/>
              <a:r>
                <a:rPr kumimoji="0" lang="en-US" altLang="zh-CN" sz="1800">
                  <a:latin typeface="Consolas" panose="020B0609020204030204" pitchFamily="49" charset="0"/>
                  <a:ea typeface="宋体" panose="02010600030101010101" pitchFamily="2" charset="-122"/>
                </a:rPr>
                <a:t>size</a:t>
              </a:r>
            </a:p>
          </p:txBody>
        </p:sp>
        <p:sp>
          <p:nvSpPr>
            <p:cNvPr id="95248" name="Text Box 19"/>
            <p:cNvSpPr txBox="1">
              <a:spLocks noChangeArrowheads="1"/>
            </p:cNvSpPr>
            <p:nvPr/>
          </p:nvSpPr>
          <p:spPr bwMode="auto">
            <a:xfrm>
              <a:off x="2790" y="2281"/>
              <a:ext cx="7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/>
              <a:r>
                <a:rPr kumimoji="0" lang="en-US" altLang="zh-CN" sz="1800">
                  <a:latin typeface="Consolas" panose="020B0609020204030204" pitchFamily="49" charset="0"/>
                  <a:ea typeface="宋体" panose="02010600030101010101" pitchFamily="2" charset="-122"/>
                </a:rPr>
                <a:t>pointsArray2</a:t>
              </a:r>
            </a:p>
          </p:txBody>
        </p:sp>
        <p:grpSp>
          <p:nvGrpSpPr>
            <p:cNvPr id="95249" name="Group 23"/>
            <p:cNvGrpSpPr>
              <a:grpSpLocks/>
            </p:cNvGrpSpPr>
            <p:nvPr/>
          </p:nvGrpSpPr>
          <p:grpSpPr bwMode="auto">
            <a:xfrm>
              <a:off x="4583" y="1092"/>
              <a:ext cx="786" cy="345"/>
              <a:chOff x="4313" y="8334"/>
              <a:chExt cx="1061" cy="465"/>
            </a:xfrm>
          </p:grpSpPr>
          <p:sp>
            <p:nvSpPr>
              <p:cNvPr id="95250" name="Rectangle 24"/>
              <p:cNvSpPr>
                <a:spLocks noChangeArrowheads="1"/>
              </p:cNvSpPr>
              <p:nvPr/>
            </p:nvSpPr>
            <p:spPr bwMode="auto">
              <a:xfrm>
                <a:off x="4313" y="8334"/>
                <a:ext cx="1050" cy="4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/>
                <a:endParaRPr lang="zh-CN" altLang="en-US" sz="1800">
                  <a:latin typeface="Consolas" panose="020B0609020204030204" pitchFamily="49" charset="0"/>
                </a:endParaRPr>
              </a:p>
            </p:txBody>
          </p:sp>
          <p:sp>
            <p:nvSpPr>
              <p:cNvPr id="95251" name="Line 25"/>
              <p:cNvSpPr>
                <a:spLocks noChangeShapeType="1"/>
              </p:cNvSpPr>
              <p:nvPr/>
            </p:nvSpPr>
            <p:spPr bwMode="auto">
              <a:xfrm>
                <a:off x="4338" y="8574"/>
                <a:ext cx="10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5239" name="Line 29"/>
          <p:cNvSpPr>
            <a:spLocks noChangeShapeType="1"/>
          </p:cNvSpPr>
          <p:nvPr/>
        </p:nvSpPr>
        <p:spPr bwMode="auto">
          <a:xfrm>
            <a:off x="2398514" y="2932707"/>
            <a:ext cx="88852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2714798" y="44624"/>
            <a:ext cx="8873951" cy="85725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6-21 </a:t>
            </a:r>
            <a:r>
              <a:rPr lang="zh-CN" altLang="en-US">
                <a:solidFill>
                  <a:schemeClr val="bg1"/>
                </a:solidFill>
              </a:rPr>
              <a:t>对象的浅层复制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6-22 </a:t>
            </a:r>
            <a:r>
              <a:rPr lang="zh-CN" altLang="en-US"/>
              <a:t>对象的深层复制</a:t>
            </a:r>
          </a:p>
        </p:txBody>
      </p:sp>
      <p:sp>
        <p:nvSpPr>
          <p:cNvPr id="96260" name="内容占位符 1"/>
          <p:cNvSpPr>
            <a:spLocks noGrp="1"/>
          </p:cNvSpPr>
          <p:nvPr>
            <p:ph idx="1"/>
          </p:nvPr>
        </p:nvSpPr>
        <p:spPr>
          <a:xfrm>
            <a:off x="2354758" y="1052736"/>
            <a:ext cx="9222880" cy="5184575"/>
          </a:xfrm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#include &lt;iostream&gt;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#include &lt;cassert&gt;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using namespace std;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class Point { //</a:t>
            </a:r>
            <a:r>
              <a:rPr lang="zh-CN" altLang="en-US" sz="1800"/>
              <a:t>类的声明同例</a:t>
            </a:r>
            <a:r>
              <a:rPr lang="en-US" altLang="zh-CN" sz="1800"/>
              <a:t>6-16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}; 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class ArrayOfPoints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public: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   ArrayOfPoints(const ArrayOfPoints&amp; pointsArray);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    //</a:t>
            </a:r>
            <a:r>
              <a:rPr lang="zh-CN" altLang="en-US" sz="1800"/>
              <a:t>其他成员同例</a:t>
            </a:r>
            <a:r>
              <a:rPr lang="en-US" altLang="zh-CN" sz="1800"/>
              <a:t>6-18        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};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ArrayOfPoints::ArrayOfPoints(const ArrayOfPoints&amp; v)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	size = v.size;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	points = new Point[size];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	for (int i = 0; i &lt; size; i++)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		points[i] = v.points[i];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int main()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	//</a:t>
            </a:r>
            <a:r>
              <a:rPr lang="zh-CN" altLang="en-US" sz="1800"/>
              <a:t>同例</a:t>
            </a:r>
            <a:r>
              <a:rPr lang="en-US" altLang="zh-CN" sz="1800"/>
              <a:t>6-20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6-22 </a:t>
            </a:r>
            <a:r>
              <a:rPr lang="zh-CN" altLang="en-US"/>
              <a:t>对象的深层复制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98488" y="1052737"/>
            <a:ext cx="10979150" cy="5040560"/>
          </a:xfrm>
          <a:solidFill>
            <a:srgbClr val="FFFF00"/>
          </a:solidFill>
        </p:spPr>
        <p:txBody>
          <a:bodyPr>
            <a:noAutofit/>
          </a:bodyPr>
          <a:lstStyle/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en-US" sz="1800" smtClean="0"/>
              <a:t>程序</a:t>
            </a:r>
            <a:r>
              <a:rPr lang="zh-CN" altLang="en-US" sz="1800" dirty="0"/>
              <a:t>的运行结果如下：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cs typeface="Consolas" pitchFamily="49" charset="0"/>
              </a:rPr>
              <a:t>Please enter the number of points:2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cs typeface="Consolas" pitchFamily="49" charset="0"/>
              </a:rPr>
              <a:t>Default Constructor called.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cs typeface="Consolas" pitchFamily="49" charset="0"/>
              </a:rPr>
              <a:t>Default Constructor called.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cs typeface="Consolas" pitchFamily="49" charset="0"/>
              </a:rPr>
              <a:t>Default Constructor called.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cs typeface="Consolas" pitchFamily="49" charset="0"/>
              </a:rPr>
              <a:t>Default Constructor called.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cs typeface="Consolas" pitchFamily="49" charset="0"/>
              </a:rPr>
              <a:t>Copy of pointsArray1: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cs typeface="Consolas" pitchFamily="49" charset="0"/>
              </a:rPr>
              <a:t>Point_0 of array2: 5, 10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cs typeface="Consolas" pitchFamily="49" charset="0"/>
              </a:rPr>
              <a:t>Point_1 of array2: 15, 20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cs typeface="Consolas" pitchFamily="49" charset="0"/>
              </a:rPr>
              <a:t>After the moving of pointsArray1: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cs typeface="Consolas" pitchFamily="49" charset="0"/>
              </a:rPr>
              <a:t>Point_0 of array2: 5, 10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cs typeface="Consolas" pitchFamily="49" charset="0"/>
              </a:rPr>
              <a:t>Point_1 of array2: 15, 20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cs typeface="Consolas" pitchFamily="49" charset="0"/>
              </a:rPr>
              <a:t>Deleting...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cs typeface="Consolas" pitchFamily="49" charset="0"/>
              </a:rPr>
              <a:t>Destructor called.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cs typeface="Consolas" pitchFamily="49" charset="0"/>
              </a:rPr>
              <a:t>Destructor called.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cs typeface="Consolas" pitchFamily="49" charset="0"/>
              </a:rPr>
              <a:t>Deleting...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cs typeface="Consolas" pitchFamily="49" charset="0"/>
              </a:rPr>
              <a:t>Destructor called.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cs typeface="Consolas" pitchFamily="49" charset="0"/>
              </a:rPr>
              <a:t>Destructor </a:t>
            </a:r>
            <a:r>
              <a:rPr lang="en-US" altLang="zh-CN" sz="1800">
                <a:cs typeface="Consolas" pitchFamily="49" charset="0"/>
              </a:rPr>
              <a:t>called.</a:t>
            </a:r>
            <a:endParaRPr lang="en-US" altLang="zh-CN" sz="1800" dirty="0"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9053438" y="1628775"/>
            <a:ext cx="1830388" cy="368300"/>
          </a:xfrm>
          <a:prstGeom prst="rect">
            <a:avLst/>
          </a:prstGeom>
          <a:noFill/>
          <a:ln>
            <a:noFill/>
          </a:ln>
        </p:spPr>
        <p:txBody>
          <a:bodyPr t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zh-CN" altLang="en-US">
                <a:solidFill>
                  <a:srgbClr val="002060"/>
                </a:solidFill>
              </a:rPr>
              <a:t>复制前</a:t>
            </a:r>
            <a:endParaRPr kumimoji="0" lang="zh-CN" altLang="en-US" dirty="0">
              <a:solidFill>
                <a:srgbClr val="002060"/>
              </a:solidFill>
            </a:endParaRPr>
          </a:p>
        </p:txBody>
      </p:sp>
      <p:grpSp>
        <p:nvGrpSpPr>
          <p:cNvPr id="98308" name="Group 30"/>
          <p:cNvGrpSpPr>
            <a:grpSpLocks/>
          </p:cNvGrpSpPr>
          <p:nvPr/>
        </p:nvGrpSpPr>
        <p:grpSpPr bwMode="auto">
          <a:xfrm>
            <a:off x="2282751" y="1098550"/>
            <a:ext cx="6699250" cy="1187449"/>
            <a:chOff x="67" y="886"/>
            <a:chExt cx="2586" cy="748"/>
          </a:xfrm>
        </p:grpSpPr>
        <p:sp>
          <p:nvSpPr>
            <p:cNvPr id="98327" name="Rectangle 4"/>
            <p:cNvSpPr>
              <a:spLocks noChangeArrowheads="1"/>
            </p:cNvSpPr>
            <p:nvPr/>
          </p:nvSpPr>
          <p:spPr bwMode="auto">
            <a:xfrm>
              <a:off x="1890" y="1212"/>
              <a:ext cx="740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 sz="2000">
                <a:latin typeface="Consolas" panose="020B0609020204030204" pitchFamily="49" charset="0"/>
              </a:endParaRPr>
            </a:p>
          </p:txBody>
        </p:sp>
        <p:sp>
          <p:nvSpPr>
            <p:cNvPr id="98328" name="Line 5"/>
            <p:cNvSpPr>
              <a:spLocks noChangeShapeType="1"/>
            </p:cNvSpPr>
            <p:nvPr/>
          </p:nvSpPr>
          <p:spPr bwMode="auto">
            <a:xfrm>
              <a:off x="1890" y="1381"/>
              <a:ext cx="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9" name="Text Box 6"/>
            <p:cNvSpPr txBox="1">
              <a:spLocks noChangeArrowheads="1"/>
            </p:cNvSpPr>
            <p:nvPr/>
          </p:nvSpPr>
          <p:spPr bwMode="auto">
            <a:xfrm>
              <a:off x="1897" y="886"/>
              <a:ext cx="756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/>
              <a:r>
                <a:rPr kumimoji="0" lang="en-US" altLang="zh-CN" sz="1600">
                  <a:latin typeface="Consolas" panose="020B0609020204030204" pitchFamily="49" charset="0"/>
                  <a:ea typeface="宋体" panose="02010600030101010101" pitchFamily="2" charset="-122"/>
                </a:rPr>
                <a:t>pointsArray1</a:t>
              </a:r>
              <a:r>
                <a:rPr kumimoji="0" lang="zh-CN" altLang="en-US" sz="1600">
                  <a:latin typeface="Consolas" panose="020B0609020204030204" pitchFamily="49" charset="0"/>
                  <a:ea typeface="宋体" panose="02010600030101010101" pitchFamily="2" charset="-122"/>
                </a:rPr>
                <a:t>的数组元素占用的内存</a:t>
              </a:r>
            </a:p>
          </p:txBody>
        </p:sp>
        <p:sp>
          <p:nvSpPr>
            <p:cNvPr id="98330" name="Line 7"/>
            <p:cNvSpPr>
              <a:spLocks noChangeShapeType="1"/>
            </p:cNvSpPr>
            <p:nvPr/>
          </p:nvSpPr>
          <p:spPr bwMode="auto">
            <a:xfrm>
              <a:off x="1361" y="1223"/>
              <a:ext cx="5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1" name="Text Box 20"/>
            <p:cNvSpPr txBox="1">
              <a:spLocks noChangeArrowheads="1"/>
            </p:cNvSpPr>
            <p:nvPr/>
          </p:nvSpPr>
          <p:spPr bwMode="auto">
            <a:xfrm>
              <a:off x="766" y="1115"/>
              <a:ext cx="861" cy="5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kumimoji="0" lang="en-US" altLang="zh-CN" sz="2000">
                  <a:latin typeface="Consolas" panose="020B0609020204030204" pitchFamily="49" charset="0"/>
                  <a:ea typeface="宋体" panose="02010600030101010101" pitchFamily="2" charset="-122"/>
                </a:rPr>
                <a:t>points</a:t>
              </a:r>
            </a:p>
            <a:p>
              <a:pPr algn="ctr"/>
              <a:r>
                <a:rPr kumimoji="0" lang="en-US" altLang="zh-CN" sz="2000">
                  <a:latin typeface="Consolas" panose="020B0609020204030204" pitchFamily="49" charset="0"/>
                  <a:ea typeface="宋体" panose="02010600030101010101" pitchFamily="2" charset="-122"/>
                </a:rPr>
                <a:t>size</a:t>
              </a:r>
            </a:p>
            <a:p>
              <a:pPr algn="ctr"/>
              <a:endParaRPr kumimoji="0" lang="en-US" altLang="zh-CN" sz="200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8332" name="Text Box 21"/>
            <p:cNvSpPr txBox="1">
              <a:spLocks noChangeArrowheads="1"/>
            </p:cNvSpPr>
            <p:nvPr/>
          </p:nvSpPr>
          <p:spPr bwMode="auto">
            <a:xfrm>
              <a:off x="67" y="1191"/>
              <a:ext cx="68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/>
              <a:r>
                <a:rPr kumimoji="0" lang="en-US" altLang="zh-CN" sz="2000">
                  <a:latin typeface="Consolas" panose="020B0609020204030204" pitchFamily="49" charset="0"/>
                  <a:ea typeface="宋体" panose="02010600030101010101" pitchFamily="2" charset="-122"/>
                </a:rPr>
                <a:t>pointsArray1</a:t>
              </a:r>
            </a:p>
          </p:txBody>
        </p:sp>
      </p:grp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9053438" y="3644900"/>
            <a:ext cx="1811338" cy="368300"/>
          </a:xfrm>
          <a:prstGeom prst="rect">
            <a:avLst/>
          </a:prstGeom>
          <a:noFill/>
          <a:ln>
            <a:noFill/>
          </a:ln>
        </p:spPr>
        <p:txBody>
          <a:bodyPr t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zh-CN" altLang="en-US">
                <a:solidFill>
                  <a:srgbClr val="002060"/>
                </a:solidFill>
              </a:rPr>
              <a:t>复制后</a:t>
            </a:r>
            <a:endParaRPr kumimoji="0" lang="zh-CN" altLang="en-US" dirty="0">
              <a:solidFill>
                <a:srgbClr val="002060"/>
              </a:solidFill>
            </a:endParaRPr>
          </a:p>
        </p:txBody>
      </p:sp>
      <p:grpSp>
        <p:nvGrpSpPr>
          <p:cNvPr id="98310" name="Group 32"/>
          <p:cNvGrpSpPr>
            <a:grpSpLocks/>
          </p:cNvGrpSpPr>
          <p:nvPr/>
        </p:nvGrpSpPr>
        <p:grpSpPr bwMode="auto">
          <a:xfrm>
            <a:off x="2355776" y="3108490"/>
            <a:ext cx="6696075" cy="2850985"/>
            <a:chOff x="1047" y="1562"/>
            <a:chExt cx="2613" cy="1943"/>
          </a:xfrm>
        </p:grpSpPr>
        <p:sp>
          <p:nvSpPr>
            <p:cNvPr id="98314" name="Text Box 10"/>
            <p:cNvSpPr txBox="1">
              <a:spLocks noChangeArrowheads="1"/>
            </p:cNvSpPr>
            <p:nvPr/>
          </p:nvSpPr>
          <p:spPr bwMode="auto">
            <a:xfrm>
              <a:off x="1726" y="1835"/>
              <a:ext cx="862" cy="5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kumimoji="0" lang="en-US" altLang="zh-CN" sz="2000">
                  <a:latin typeface="Consolas" panose="020B0609020204030204" pitchFamily="49" charset="0"/>
                  <a:ea typeface="宋体" panose="02010600030101010101" pitchFamily="2" charset="-122"/>
                </a:rPr>
                <a:t>points</a:t>
              </a:r>
            </a:p>
            <a:p>
              <a:pPr algn="ctr"/>
              <a:r>
                <a:rPr kumimoji="0" lang="en-US" altLang="zh-CN" sz="2000">
                  <a:latin typeface="Consolas" panose="020B0609020204030204" pitchFamily="49" charset="0"/>
                  <a:ea typeface="宋体" panose="02010600030101010101" pitchFamily="2" charset="-122"/>
                </a:rPr>
                <a:t>size</a:t>
              </a:r>
            </a:p>
            <a:p>
              <a:pPr algn="ctr"/>
              <a:endParaRPr kumimoji="0" lang="en-US" altLang="zh-CN" sz="200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8315" name="Text Box 11"/>
            <p:cNvSpPr txBox="1">
              <a:spLocks noChangeArrowheads="1"/>
            </p:cNvSpPr>
            <p:nvPr/>
          </p:nvSpPr>
          <p:spPr bwMode="auto">
            <a:xfrm>
              <a:off x="1047" y="1911"/>
              <a:ext cx="66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/>
              <a:r>
                <a:rPr kumimoji="0" lang="en-US" altLang="zh-CN" sz="2000">
                  <a:latin typeface="Consolas" panose="020B0609020204030204" pitchFamily="49" charset="0"/>
                  <a:ea typeface="宋体" panose="02010600030101010101" pitchFamily="2" charset="-122"/>
                </a:rPr>
                <a:t>pointsArray1</a:t>
              </a:r>
            </a:p>
          </p:txBody>
        </p:sp>
        <p:sp>
          <p:nvSpPr>
            <p:cNvPr id="98316" name="Text Box 12"/>
            <p:cNvSpPr txBox="1">
              <a:spLocks noChangeArrowheads="1"/>
            </p:cNvSpPr>
            <p:nvPr/>
          </p:nvSpPr>
          <p:spPr bwMode="auto">
            <a:xfrm>
              <a:off x="2894" y="1562"/>
              <a:ext cx="76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/>
              <a:r>
                <a:rPr kumimoji="0" lang="en-US" altLang="zh-CN" sz="1600">
                  <a:latin typeface="Consolas" panose="020B0609020204030204" pitchFamily="49" charset="0"/>
                  <a:ea typeface="宋体" panose="02010600030101010101" pitchFamily="2" charset="-122"/>
                </a:rPr>
                <a:t>pointsArray1</a:t>
              </a:r>
              <a:r>
                <a:rPr kumimoji="0" lang="zh-CN" altLang="en-US" sz="1600">
                  <a:latin typeface="Consolas" panose="020B0609020204030204" pitchFamily="49" charset="0"/>
                  <a:ea typeface="宋体" panose="02010600030101010101" pitchFamily="2" charset="-122"/>
                </a:rPr>
                <a:t>的数组元素占用的内存</a:t>
              </a:r>
            </a:p>
            <a:p>
              <a:pPr algn="just"/>
              <a:endParaRPr kumimoji="0" lang="en-US" altLang="zh-CN" sz="160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8317" name="Line 13"/>
            <p:cNvSpPr>
              <a:spLocks noChangeShapeType="1"/>
            </p:cNvSpPr>
            <p:nvPr/>
          </p:nvSpPr>
          <p:spPr bwMode="auto">
            <a:xfrm>
              <a:off x="2338" y="1943"/>
              <a:ext cx="5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18" name="AutoShape 15"/>
            <p:cNvSpPr>
              <a:spLocks noChangeArrowheads="1"/>
            </p:cNvSpPr>
            <p:nvPr/>
          </p:nvSpPr>
          <p:spPr bwMode="auto">
            <a:xfrm>
              <a:off x="3180" y="2379"/>
              <a:ext cx="148" cy="641"/>
            </a:xfrm>
            <a:prstGeom prst="downArrow">
              <a:avLst>
                <a:gd name="adj1" fmla="val 50000"/>
                <a:gd name="adj2" fmla="val 10827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 sz="2000">
                <a:latin typeface="Consolas" panose="020B0609020204030204" pitchFamily="49" charset="0"/>
              </a:endParaRPr>
            </a:p>
          </p:txBody>
        </p:sp>
        <p:sp>
          <p:nvSpPr>
            <p:cNvPr id="98319" name="Text Box 17"/>
            <p:cNvSpPr txBox="1">
              <a:spLocks noChangeArrowheads="1"/>
            </p:cNvSpPr>
            <p:nvPr/>
          </p:nvSpPr>
          <p:spPr bwMode="auto">
            <a:xfrm>
              <a:off x="1726" y="2986"/>
              <a:ext cx="862" cy="5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kumimoji="0" lang="en-US" altLang="zh-CN" sz="2000">
                  <a:latin typeface="Consolas" panose="020B0609020204030204" pitchFamily="49" charset="0"/>
                  <a:ea typeface="宋体" panose="02010600030101010101" pitchFamily="2" charset="-122"/>
                </a:rPr>
                <a:t>points</a:t>
              </a:r>
            </a:p>
            <a:p>
              <a:pPr algn="ctr"/>
              <a:r>
                <a:rPr kumimoji="0" lang="en-US" altLang="zh-CN" sz="2000">
                  <a:latin typeface="Consolas" panose="020B0609020204030204" pitchFamily="49" charset="0"/>
                  <a:ea typeface="宋体" panose="02010600030101010101" pitchFamily="2" charset="-122"/>
                </a:rPr>
                <a:t>size</a:t>
              </a:r>
            </a:p>
            <a:p>
              <a:pPr algn="ctr"/>
              <a:endParaRPr kumimoji="0" lang="en-US" altLang="zh-CN" sz="200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8320" name="Text Box 18"/>
            <p:cNvSpPr txBox="1">
              <a:spLocks noChangeArrowheads="1"/>
            </p:cNvSpPr>
            <p:nvPr/>
          </p:nvSpPr>
          <p:spPr bwMode="auto">
            <a:xfrm>
              <a:off x="1055" y="3062"/>
              <a:ext cx="72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/>
              <a:r>
                <a:rPr kumimoji="0" lang="en-US" altLang="zh-CN" sz="2000">
                  <a:latin typeface="Consolas" panose="020B0609020204030204" pitchFamily="49" charset="0"/>
                  <a:ea typeface="宋体" panose="02010600030101010101" pitchFamily="2" charset="-122"/>
                </a:rPr>
                <a:t>pointsArray2</a:t>
              </a:r>
            </a:p>
          </p:txBody>
        </p:sp>
        <p:sp>
          <p:nvSpPr>
            <p:cNvPr id="98321" name="Rectangle 23"/>
            <p:cNvSpPr>
              <a:spLocks noChangeArrowheads="1"/>
            </p:cNvSpPr>
            <p:nvPr/>
          </p:nvSpPr>
          <p:spPr bwMode="auto">
            <a:xfrm>
              <a:off x="2892" y="1932"/>
              <a:ext cx="741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 sz="2000">
                <a:latin typeface="Consolas" panose="020B0609020204030204" pitchFamily="49" charset="0"/>
              </a:endParaRPr>
            </a:p>
          </p:txBody>
        </p:sp>
        <p:sp>
          <p:nvSpPr>
            <p:cNvPr id="98322" name="Line 24"/>
            <p:cNvSpPr>
              <a:spLocks noChangeShapeType="1"/>
            </p:cNvSpPr>
            <p:nvPr/>
          </p:nvSpPr>
          <p:spPr bwMode="auto">
            <a:xfrm>
              <a:off x="2892" y="2101"/>
              <a:ext cx="7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3" name="Rectangle 26"/>
            <p:cNvSpPr>
              <a:spLocks noChangeArrowheads="1"/>
            </p:cNvSpPr>
            <p:nvPr/>
          </p:nvSpPr>
          <p:spPr bwMode="auto">
            <a:xfrm>
              <a:off x="2892" y="3101"/>
              <a:ext cx="741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 sz="2000">
                <a:latin typeface="Consolas" panose="020B0609020204030204" pitchFamily="49" charset="0"/>
              </a:endParaRPr>
            </a:p>
          </p:txBody>
        </p:sp>
        <p:sp>
          <p:nvSpPr>
            <p:cNvPr id="98324" name="Line 27"/>
            <p:cNvSpPr>
              <a:spLocks noChangeShapeType="1"/>
            </p:cNvSpPr>
            <p:nvPr/>
          </p:nvSpPr>
          <p:spPr bwMode="auto">
            <a:xfrm>
              <a:off x="2892" y="3270"/>
              <a:ext cx="7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5" name="Line 28"/>
            <p:cNvSpPr>
              <a:spLocks noChangeShapeType="1"/>
            </p:cNvSpPr>
            <p:nvPr/>
          </p:nvSpPr>
          <p:spPr bwMode="auto">
            <a:xfrm>
              <a:off x="2338" y="3120"/>
              <a:ext cx="5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6" name="AutoShape 29"/>
            <p:cNvSpPr>
              <a:spLocks noChangeArrowheads="1"/>
            </p:cNvSpPr>
            <p:nvPr/>
          </p:nvSpPr>
          <p:spPr bwMode="auto">
            <a:xfrm>
              <a:off x="1814" y="2140"/>
              <a:ext cx="152" cy="1066"/>
            </a:xfrm>
            <a:prstGeom prst="downArrow">
              <a:avLst>
                <a:gd name="adj1" fmla="val 50000"/>
                <a:gd name="adj2" fmla="val 17532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 sz="2000">
                <a:latin typeface="Consolas" panose="020B0609020204030204" pitchFamily="49" charset="0"/>
              </a:endParaRPr>
            </a:p>
          </p:txBody>
        </p:sp>
      </p:grpSp>
      <p:sp>
        <p:nvSpPr>
          <p:cNvPr id="98311" name="Line 33"/>
          <p:cNvSpPr>
            <a:spLocks noChangeShapeType="1"/>
          </p:cNvSpPr>
          <p:nvPr/>
        </p:nvSpPr>
        <p:spPr bwMode="auto">
          <a:xfrm>
            <a:off x="239713" y="2667000"/>
            <a:ext cx="117919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13" name="Text Box 12"/>
          <p:cNvSpPr txBox="1">
            <a:spLocks noChangeArrowheads="1"/>
          </p:cNvSpPr>
          <p:nvPr/>
        </p:nvSpPr>
        <p:spPr bwMode="auto">
          <a:xfrm>
            <a:off x="7037313" y="5876925"/>
            <a:ext cx="19621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just"/>
            <a:r>
              <a:rPr kumimoji="0" lang="en-US" altLang="zh-CN" sz="1600">
                <a:latin typeface="Consolas" panose="020B0609020204030204" pitchFamily="49" charset="0"/>
                <a:ea typeface="宋体" panose="02010600030101010101" pitchFamily="2" charset="-122"/>
              </a:rPr>
              <a:t>pointsArray2</a:t>
            </a:r>
            <a:r>
              <a:rPr kumimoji="0" lang="zh-CN" altLang="en-US" sz="1600">
                <a:latin typeface="Consolas" panose="020B0609020204030204" pitchFamily="49" charset="0"/>
                <a:ea typeface="宋体" panose="02010600030101010101" pitchFamily="2" charset="-122"/>
              </a:rPr>
              <a:t>的数组元素占用的内存</a:t>
            </a:r>
          </a:p>
          <a:p>
            <a:pPr algn="just"/>
            <a:endParaRPr kumimoji="0" lang="en-US" altLang="zh-CN" sz="160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6-22 </a:t>
            </a:r>
            <a:r>
              <a:rPr lang="zh-CN" altLang="en-US"/>
              <a:t>对象的深层复制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移动构造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什么时候该触发移动构造？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有可被利用的</a:t>
            </a:r>
            <a:r>
              <a:rPr lang="zh-CN" altLang="en-US" smtClean="0"/>
              <a:t>临时对象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5291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52736"/>
            <a:ext cx="10979150" cy="1066800"/>
          </a:xfrm>
        </p:spPr>
        <p:txBody>
          <a:bodyPr/>
          <a:lstStyle/>
          <a:p>
            <a:r>
              <a:rPr lang="zh-CN" altLang="en-US" smtClean="0"/>
              <a:t>问题与解决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8488" y="2119537"/>
            <a:ext cx="10979150" cy="3519264"/>
          </a:xfrm>
        </p:spPr>
        <p:txBody>
          <a:bodyPr/>
          <a:lstStyle/>
          <a:p>
            <a:r>
              <a:rPr lang="zh-CN" altLang="en-US" smtClean="0"/>
              <a:t>当</a:t>
            </a:r>
            <a:r>
              <a:rPr lang="zh-CN" altLang="zh-CN" smtClean="0"/>
              <a:t>临时</a:t>
            </a:r>
            <a:r>
              <a:rPr lang="zh-CN" altLang="zh-CN" dirty="0"/>
              <a:t>对象在被复制后，就不再被利用了。我们完全可以把临时对象的</a:t>
            </a:r>
            <a:r>
              <a:rPr lang="zh-CN" altLang="zh-CN"/>
              <a:t>资源</a:t>
            </a:r>
            <a:r>
              <a:rPr lang="zh-CN" altLang="zh-CN" smtClean="0"/>
              <a:t>直接</a:t>
            </a:r>
            <a:r>
              <a:rPr lang="zh-CN" altLang="en-US" smtClean="0"/>
              <a:t>移动</a:t>
            </a:r>
            <a:r>
              <a:rPr lang="zh-CN" altLang="zh-CN" smtClean="0"/>
              <a:t>，</a:t>
            </a:r>
            <a:r>
              <a:rPr lang="zh-CN" altLang="zh-CN" dirty="0"/>
              <a:t>这样就避免了多余的复制操作。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706688" y="3544539"/>
          <a:ext cx="8482873" cy="266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Microsoft Office Visio 绘图" r:id="rId4" imgW="6173278" imgH="1943252" progId="Visio.Drawing.11">
                  <p:embed/>
                </p:oleObj>
              </mc:Choice>
              <mc:Fallback>
                <p:oleObj name="Microsoft Office Visio 绘图" r:id="rId4" imgW="6173278" imgH="194325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688" y="3544539"/>
                        <a:ext cx="8482873" cy="26642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706687" y="3551374"/>
            <a:ext cx="1296144" cy="757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270000"/>
              </a:lnSpc>
            </a:pPr>
            <a:r>
              <a:rPr lang="zh-CN" altLang="en-US" sz="1600" smtClean="0">
                <a:latin typeface="+mn-ea"/>
                <a:ea typeface="+mn-ea"/>
              </a:rPr>
              <a:t>临时对象</a:t>
            </a:r>
            <a:endParaRPr lang="zh-CN" altLang="en-US" sz="1600"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43191" y="3645024"/>
            <a:ext cx="1296144" cy="757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270000"/>
              </a:lnSpc>
            </a:pPr>
            <a:r>
              <a:rPr lang="zh-CN" altLang="en-US" sz="1600" smtClean="0">
                <a:latin typeface="+mn-ea"/>
                <a:ea typeface="+mn-ea"/>
              </a:rPr>
              <a:t>临时对象</a:t>
            </a:r>
            <a:endParaRPr lang="zh-CN" altLang="en-US" sz="16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854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 smtClean="0"/>
              <a:t>移动构造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zh-CN" altLang="zh-CN" b="1" smtClean="0"/>
              <a:t>移动</a:t>
            </a:r>
            <a:r>
              <a:rPr lang="zh-CN" altLang="zh-CN" b="1" dirty="0" smtClean="0"/>
              <a:t>构造</a:t>
            </a:r>
            <a:r>
              <a:rPr lang="zh-CN" altLang="en-US" b="1" dirty="0" smtClean="0"/>
              <a:t>函数</a:t>
            </a:r>
            <a:r>
              <a:rPr lang="en-US" altLang="zh-CN" b="1" dirty="0" smtClean="0"/>
              <a:t>:</a:t>
            </a:r>
          </a:p>
          <a:p>
            <a:pPr lvl="3"/>
            <a:r>
              <a:rPr lang="en-US" altLang="zh-CN" dirty="0" err="1"/>
              <a:t>class_name</a:t>
            </a:r>
            <a:r>
              <a:rPr lang="en-US" altLang="zh-CN" dirty="0"/>
              <a:t> ( </a:t>
            </a:r>
            <a:r>
              <a:rPr lang="en-US" altLang="zh-CN" dirty="0" err="1"/>
              <a:t>class_name</a:t>
            </a:r>
            <a:r>
              <a:rPr lang="en-US" altLang="zh-CN" dirty="0"/>
              <a:t> </a:t>
            </a:r>
            <a:r>
              <a:rPr lang="en-US" altLang="zh-CN"/>
              <a:t>&amp;&amp; </a:t>
            </a:r>
            <a:r>
              <a:rPr lang="en-US" altLang="zh-CN" smtClean="0"/>
              <a:t>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1589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例：函数返回含有指针成员的对象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版本一：使用深层复制构造函数</a:t>
            </a:r>
            <a:endParaRPr lang="en-US" altLang="zh-CN" smtClean="0"/>
          </a:p>
          <a:p>
            <a:pPr lvl="1"/>
            <a:r>
              <a:rPr lang="zh-CN" altLang="en-US" smtClean="0"/>
              <a:t>返回时构造临时对象，动态分配将临时对象返回到主调函数，然后删除临时对象。</a:t>
            </a:r>
            <a:endParaRPr lang="en-US" altLang="zh-CN" smtClean="0"/>
          </a:p>
          <a:p>
            <a:r>
              <a:rPr lang="zh-CN" altLang="en-US" smtClean="0"/>
              <a:t>版本二：使用移动构造函数</a:t>
            </a:r>
            <a:endParaRPr lang="en-US" altLang="zh-CN" smtClean="0"/>
          </a:p>
          <a:p>
            <a:pPr lvl="1"/>
            <a:r>
              <a:rPr lang="zh-CN" altLang="en-US" smtClean="0"/>
              <a:t>将要返回的局部对象转移到主调函数，省去了构造和删除临时对象的过程。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48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版本一：使用复制构造</a:t>
            </a:r>
            <a:endParaRPr lang="zh-CN" altLang="en-US" dirty="0"/>
          </a:p>
        </p:txBody>
      </p:sp>
      <p:sp>
        <p:nvSpPr>
          <p:cNvPr id="27652" name="内容占位符 2"/>
          <p:cNvSpPr>
            <a:spLocks noGrp="1"/>
          </p:cNvSpPr>
          <p:nvPr>
            <p:ph idx="1"/>
          </p:nvPr>
        </p:nvSpPr>
        <p:spPr>
          <a:xfrm>
            <a:off x="2354758" y="1052736"/>
            <a:ext cx="9222880" cy="5184575"/>
          </a:xfrm>
        </p:spPr>
        <p:txBody>
          <a:bodyPr/>
          <a:lstStyle/>
          <a:p>
            <a:pPr marL="109537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/>
              <a:t>#include&lt;iostream&gt;</a:t>
            </a:r>
          </a:p>
          <a:p>
            <a:pPr marL="109537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/>
              <a:t>using namespace std;</a:t>
            </a:r>
          </a:p>
          <a:p>
            <a:pPr marL="109537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/>
              <a:t>class IntNum {</a:t>
            </a:r>
          </a:p>
          <a:p>
            <a:pPr marL="109537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/>
              <a:t>public:</a:t>
            </a:r>
          </a:p>
          <a:p>
            <a:pPr marL="109537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/>
              <a:t>	IntNum(int x = 0) : xptr(new int(x)){ //</a:t>
            </a:r>
            <a:r>
              <a:rPr lang="zh-CN" altLang="en-US" sz="2000"/>
              <a:t>构造函数</a:t>
            </a:r>
          </a:p>
          <a:p>
            <a:pPr marL="109537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000"/>
              <a:t>		</a:t>
            </a:r>
            <a:r>
              <a:rPr lang="en-US" altLang="zh-CN" sz="2000"/>
              <a:t>cout &lt;&lt; "Calling constructor..." &lt;&lt; endl;</a:t>
            </a:r>
          </a:p>
          <a:p>
            <a:pPr marL="109537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/>
              <a:t>	}</a:t>
            </a:r>
          </a:p>
          <a:p>
            <a:pPr marL="109537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/>
              <a:t>	IntNum(const IntNum &amp; n) : xptr(new int(*n.xptr)){//</a:t>
            </a:r>
            <a:r>
              <a:rPr lang="zh-CN" altLang="en-US" sz="2000"/>
              <a:t>复制构造函数</a:t>
            </a:r>
          </a:p>
          <a:p>
            <a:pPr marL="109537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000"/>
              <a:t>		</a:t>
            </a:r>
            <a:r>
              <a:rPr lang="en-US" altLang="zh-CN" sz="2000"/>
              <a:t>cout &lt;&lt; "Calling copy constructor..." &lt;&lt; endl;</a:t>
            </a:r>
          </a:p>
          <a:p>
            <a:pPr marL="109537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/>
              <a:t>	};</a:t>
            </a:r>
          </a:p>
          <a:p>
            <a:pPr marL="109537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/>
              <a:t>	~IntNum(){ //</a:t>
            </a:r>
            <a:r>
              <a:rPr lang="zh-CN" altLang="en-US" sz="2000"/>
              <a:t>析构函数</a:t>
            </a:r>
          </a:p>
          <a:p>
            <a:pPr marL="109537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000"/>
              <a:t>		</a:t>
            </a:r>
            <a:r>
              <a:rPr lang="en-US" altLang="zh-CN" sz="2000"/>
              <a:t>delete xptr;</a:t>
            </a:r>
          </a:p>
          <a:p>
            <a:pPr marL="109537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/>
              <a:t>		cout &lt;&lt; "Destructing..." &lt;&lt; endl;</a:t>
            </a:r>
          </a:p>
          <a:p>
            <a:pPr marL="109537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/>
              <a:t>	}</a:t>
            </a:r>
          </a:p>
          <a:p>
            <a:pPr marL="109537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/>
              <a:t>	int getInt</a:t>
            </a:r>
            <a:r>
              <a:rPr lang="en-US" altLang="zh-CN" sz="2000" smtClean="0"/>
              <a:t>() {   return </a:t>
            </a:r>
            <a:r>
              <a:rPr lang="en-US" altLang="zh-CN" sz="2000"/>
              <a:t>*xptr</a:t>
            </a:r>
            <a:r>
              <a:rPr lang="en-US" altLang="zh-CN" sz="2000" smtClean="0"/>
              <a:t>;   }</a:t>
            </a:r>
            <a:endParaRPr lang="en-US" altLang="zh-CN" sz="2000"/>
          </a:p>
          <a:p>
            <a:pPr marL="109537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/>
              <a:t>private:</a:t>
            </a:r>
          </a:p>
          <a:p>
            <a:pPr marL="109537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/>
              <a:t>	int *xptr;</a:t>
            </a:r>
          </a:p>
          <a:p>
            <a:pPr marL="109537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/>
              <a:t>};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986607" y="0"/>
            <a:ext cx="9973494" cy="83671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0727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版本一：使用复制</a:t>
            </a:r>
            <a:r>
              <a:rPr lang="zh-CN" altLang="en-US" smtClean="0"/>
              <a:t>构造</a:t>
            </a:r>
            <a:endParaRPr lang="zh-CN" altLang="en-US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2354758" y="1052736"/>
            <a:ext cx="9222880" cy="5184575"/>
          </a:xfrm>
        </p:spPr>
        <p:txBody>
          <a:bodyPr/>
          <a:lstStyle/>
          <a:p>
            <a:pPr marL="109537" indent="0">
              <a:buNone/>
            </a:pPr>
            <a:r>
              <a:rPr lang="en-US" altLang="zh-CN"/>
              <a:t>//</a:t>
            </a:r>
            <a:r>
              <a:rPr lang="zh-CN" altLang="en-US"/>
              <a:t>返回值为</a:t>
            </a:r>
            <a:r>
              <a:rPr lang="en-US" altLang="zh-CN"/>
              <a:t>IntNum</a:t>
            </a:r>
            <a:r>
              <a:rPr lang="zh-CN" altLang="en-US"/>
              <a:t>类对象</a:t>
            </a:r>
          </a:p>
          <a:p>
            <a:pPr marL="109537" indent="0">
              <a:buNone/>
            </a:pPr>
            <a:r>
              <a:rPr lang="en-US" altLang="zh-CN"/>
              <a:t>IntNum getNum() {</a:t>
            </a:r>
          </a:p>
          <a:p>
            <a:pPr marL="109537" indent="0">
              <a:buNone/>
            </a:pPr>
            <a:r>
              <a:rPr lang="en-US" altLang="zh-CN"/>
              <a:t>	IntNum </a:t>
            </a:r>
            <a:r>
              <a:rPr lang="en-US" altLang="zh-CN" smtClean="0"/>
              <a:t>a;</a:t>
            </a:r>
            <a:endParaRPr lang="en-US" altLang="zh-CN"/>
          </a:p>
          <a:p>
            <a:pPr marL="109537" indent="0">
              <a:buNone/>
            </a:pPr>
            <a:r>
              <a:rPr lang="en-US" altLang="zh-CN"/>
              <a:t>	return </a:t>
            </a:r>
            <a:r>
              <a:rPr lang="en-US" altLang="zh-CN" smtClean="0"/>
              <a:t>a;</a:t>
            </a:r>
            <a:endParaRPr lang="en-US" altLang="zh-CN"/>
          </a:p>
          <a:p>
            <a:pPr marL="109537" indent="0">
              <a:buNone/>
            </a:pPr>
            <a:r>
              <a:rPr lang="en-US" altLang="zh-CN"/>
              <a:t>}</a:t>
            </a:r>
          </a:p>
          <a:p>
            <a:pPr marL="109537" indent="0">
              <a:buNone/>
            </a:pPr>
            <a:r>
              <a:rPr lang="en-US" altLang="zh-CN"/>
              <a:t>int main() {</a:t>
            </a:r>
          </a:p>
          <a:p>
            <a:pPr marL="109537" indent="0">
              <a:buNone/>
            </a:pPr>
            <a:r>
              <a:rPr lang="en-US" altLang="zh-CN"/>
              <a:t>	cout&lt;&lt;getNum().getInt()&lt;&lt;endl;</a:t>
            </a:r>
          </a:p>
          <a:p>
            <a:pPr marL="109537" indent="0">
              <a:buNone/>
            </a:pPr>
            <a:r>
              <a:rPr lang="en-US" altLang="zh-CN"/>
              <a:t>	return 0;</a:t>
            </a:r>
          </a:p>
          <a:p>
            <a:pPr marL="109537" indent="0">
              <a:buNone/>
            </a:pPr>
            <a:r>
              <a:rPr lang="en-US" altLang="zh-CN"/>
              <a:t>}</a:t>
            </a:r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986607" y="0"/>
            <a:ext cx="9973494" cy="83671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58323" y="4293096"/>
            <a:ext cx="4428878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结果：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Calling constructor...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Calling copy constructor...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Destructing...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Destructing...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964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指针数组与二维数组对比</a:t>
            </a:r>
          </a:p>
        </p:txBody>
      </p:sp>
      <p:sp>
        <p:nvSpPr>
          <p:cNvPr id="53251" name="内容占位符 46"/>
          <p:cNvSpPr>
            <a:spLocks noGrp="1"/>
          </p:cNvSpPr>
          <p:nvPr>
            <p:ph idx="1"/>
          </p:nvPr>
        </p:nvSpPr>
        <p:spPr>
          <a:xfrm>
            <a:off x="2354758" y="1052736"/>
            <a:ext cx="9222880" cy="5184575"/>
          </a:xfrm>
        </p:spPr>
        <p:txBody>
          <a:bodyPr/>
          <a:lstStyle/>
          <a:p>
            <a:pPr>
              <a:buFont typeface="Georgia" panose="02040502050405020303" pitchFamily="18" charset="0"/>
              <a:buNone/>
            </a:pPr>
            <a:r>
              <a:rPr lang="zh-CN" altLang="en-US" sz="2800"/>
              <a:t>对比例</a:t>
            </a:r>
            <a:r>
              <a:rPr lang="en-US" altLang="zh-CN" sz="2800"/>
              <a:t>6-8</a:t>
            </a:r>
            <a:r>
              <a:rPr lang="zh-CN" altLang="en-US" sz="2800"/>
              <a:t>中的指针数组和如下二维数组</a:t>
            </a:r>
            <a:endParaRPr lang="en-US" altLang="zh-CN" sz="2800"/>
          </a:p>
          <a:p>
            <a:pPr lvl="1">
              <a:buFont typeface="Georgia" panose="02040502050405020303" pitchFamily="18" charset="0"/>
              <a:buNone/>
            </a:pPr>
            <a:r>
              <a:rPr lang="en-US" altLang="zh-CN" sz="2400"/>
              <a:t>int array2[3][3] ={ { 1,0,0 }, { 0,1,0 }, { 0,0,1 } };</a:t>
            </a:r>
            <a:endParaRPr lang="zh-CN" altLang="en-US" sz="2400"/>
          </a:p>
        </p:txBody>
      </p:sp>
      <p:sp>
        <p:nvSpPr>
          <p:cNvPr id="53253" name="Rectangle 2"/>
          <p:cNvSpPr>
            <a:spLocks noChangeArrowheads="1"/>
          </p:cNvSpPr>
          <p:nvPr/>
        </p:nvSpPr>
        <p:spPr bwMode="auto">
          <a:xfrm>
            <a:off x="2762770" y="2720231"/>
            <a:ext cx="690563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3254" name="Rectangle 3"/>
          <p:cNvSpPr>
            <a:spLocks noChangeArrowheads="1"/>
          </p:cNvSpPr>
          <p:nvPr/>
        </p:nvSpPr>
        <p:spPr bwMode="auto">
          <a:xfrm>
            <a:off x="3453333" y="2720231"/>
            <a:ext cx="692150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5" name="Rectangle 4"/>
          <p:cNvSpPr>
            <a:spLocks noChangeArrowheads="1"/>
          </p:cNvSpPr>
          <p:nvPr/>
        </p:nvSpPr>
        <p:spPr bwMode="auto">
          <a:xfrm>
            <a:off x="4135337" y="2720231"/>
            <a:ext cx="683246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6" name="Rectangle 5"/>
          <p:cNvSpPr>
            <a:spLocks noChangeArrowheads="1"/>
          </p:cNvSpPr>
          <p:nvPr/>
        </p:nvSpPr>
        <p:spPr bwMode="auto">
          <a:xfrm>
            <a:off x="2762770" y="3598119"/>
            <a:ext cx="690563" cy="4429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7" name="Rectangle 6"/>
          <p:cNvSpPr>
            <a:spLocks noChangeArrowheads="1"/>
          </p:cNvSpPr>
          <p:nvPr/>
        </p:nvSpPr>
        <p:spPr bwMode="auto">
          <a:xfrm>
            <a:off x="3453333" y="3598119"/>
            <a:ext cx="692150" cy="4429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8" name="Rectangle 7"/>
          <p:cNvSpPr>
            <a:spLocks noChangeArrowheads="1"/>
          </p:cNvSpPr>
          <p:nvPr/>
        </p:nvSpPr>
        <p:spPr bwMode="auto">
          <a:xfrm>
            <a:off x="4134370" y="3598119"/>
            <a:ext cx="684213" cy="4429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9" name="Rectangle 9"/>
          <p:cNvSpPr>
            <a:spLocks noChangeArrowheads="1"/>
          </p:cNvSpPr>
          <p:nvPr/>
        </p:nvSpPr>
        <p:spPr bwMode="auto">
          <a:xfrm>
            <a:off x="5936182" y="3598119"/>
            <a:ext cx="685799" cy="43973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60" name="Rectangle 10"/>
          <p:cNvSpPr>
            <a:spLocks noChangeArrowheads="1"/>
          </p:cNvSpPr>
          <p:nvPr/>
        </p:nvSpPr>
        <p:spPr bwMode="auto">
          <a:xfrm>
            <a:off x="6610870" y="3598119"/>
            <a:ext cx="690563" cy="43973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61" name="Rectangle 11"/>
          <p:cNvSpPr>
            <a:spLocks noChangeArrowheads="1"/>
          </p:cNvSpPr>
          <p:nvPr/>
        </p:nvSpPr>
        <p:spPr bwMode="auto">
          <a:xfrm>
            <a:off x="7703070" y="3598119"/>
            <a:ext cx="690563" cy="4429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62" name="Rectangle 12"/>
          <p:cNvSpPr>
            <a:spLocks noChangeArrowheads="1"/>
          </p:cNvSpPr>
          <p:nvPr/>
        </p:nvSpPr>
        <p:spPr bwMode="auto">
          <a:xfrm>
            <a:off x="8393633" y="3598119"/>
            <a:ext cx="682004" cy="4429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63" name="Rectangle 13"/>
          <p:cNvSpPr>
            <a:spLocks noChangeArrowheads="1"/>
          </p:cNvSpPr>
          <p:nvPr/>
        </p:nvSpPr>
        <p:spPr bwMode="auto">
          <a:xfrm>
            <a:off x="9081020" y="3598119"/>
            <a:ext cx="690563" cy="4429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53264" name="AutoShape 23"/>
          <p:cNvCxnSpPr>
            <a:cxnSpLocks noChangeShapeType="1"/>
          </p:cNvCxnSpPr>
          <p:nvPr/>
        </p:nvCxnSpPr>
        <p:spPr bwMode="auto">
          <a:xfrm flipH="1">
            <a:off x="3234258" y="2415431"/>
            <a:ext cx="6350" cy="287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5" name="AutoShape 24"/>
          <p:cNvCxnSpPr>
            <a:cxnSpLocks noChangeShapeType="1"/>
          </p:cNvCxnSpPr>
          <p:nvPr/>
        </p:nvCxnSpPr>
        <p:spPr bwMode="auto">
          <a:xfrm flipH="1">
            <a:off x="3107258" y="3018681"/>
            <a:ext cx="11112" cy="579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6" name="AutoShape 25"/>
          <p:cNvCxnSpPr>
            <a:cxnSpLocks noChangeShapeType="1"/>
          </p:cNvCxnSpPr>
          <p:nvPr/>
        </p:nvCxnSpPr>
        <p:spPr bwMode="auto">
          <a:xfrm flipH="1">
            <a:off x="5609158" y="3390156"/>
            <a:ext cx="9525" cy="207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7" name="AutoShape 26"/>
          <p:cNvCxnSpPr>
            <a:cxnSpLocks noChangeShapeType="1"/>
          </p:cNvCxnSpPr>
          <p:nvPr/>
        </p:nvCxnSpPr>
        <p:spPr bwMode="auto">
          <a:xfrm flipH="1">
            <a:off x="3799408" y="3390156"/>
            <a:ext cx="18097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8" name="AutoShape 27"/>
          <p:cNvCxnSpPr>
            <a:cxnSpLocks noChangeShapeType="1"/>
          </p:cNvCxnSpPr>
          <p:nvPr/>
        </p:nvCxnSpPr>
        <p:spPr bwMode="auto">
          <a:xfrm flipV="1">
            <a:off x="3802583" y="3018681"/>
            <a:ext cx="0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9" name="AutoShape 28"/>
          <p:cNvCxnSpPr>
            <a:cxnSpLocks noChangeShapeType="1"/>
          </p:cNvCxnSpPr>
          <p:nvPr/>
        </p:nvCxnSpPr>
        <p:spPr bwMode="auto">
          <a:xfrm flipV="1">
            <a:off x="4515370" y="3018681"/>
            <a:ext cx="4763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0" name="AutoShape 29"/>
          <p:cNvCxnSpPr>
            <a:cxnSpLocks noChangeShapeType="1"/>
          </p:cNvCxnSpPr>
          <p:nvPr/>
        </p:nvCxnSpPr>
        <p:spPr bwMode="auto">
          <a:xfrm>
            <a:off x="4524895" y="3298081"/>
            <a:ext cx="352266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1" name="AutoShape 30"/>
          <p:cNvCxnSpPr>
            <a:cxnSpLocks noChangeShapeType="1"/>
          </p:cNvCxnSpPr>
          <p:nvPr/>
        </p:nvCxnSpPr>
        <p:spPr bwMode="auto">
          <a:xfrm flipH="1">
            <a:off x="8039620" y="3299669"/>
            <a:ext cx="14288" cy="298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72" name="Text Box 39"/>
          <p:cNvSpPr txBox="1">
            <a:spLocks noChangeArrowheads="1"/>
          </p:cNvSpPr>
          <p:nvPr/>
        </p:nvSpPr>
        <p:spPr bwMode="auto">
          <a:xfrm>
            <a:off x="2591320" y="2772619"/>
            <a:ext cx="1027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/>
            <a:r>
              <a:rPr lang="en-US" altLang="zh-CN" sz="1400">
                <a:latin typeface="Calibri" panose="020F0502020204030204" pitchFamily="34" charset="0"/>
                <a:ea typeface="宋体" panose="02010600030101010101" pitchFamily="2" charset="-122"/>
              </a:rPr>
              <a:t>pLine[0]</a:t>
            </a:r>
            <a:endParaRPr lang="zh-CN" altLang="zh-CN" sz="1400">
              <a:ea typeface="宋体" panose="02010600030101010101" pitchFamily="2" charset="-122"/>
            </a:endParaRPr>
          </a:p>
        </p:txBody>
      </p:sp>
      <p:sp>
        <p:nvSpPr>
          <p:cNvPr id="53273" name="Text Box 40"/>
          <p:cNvSpPr txBox="1">
            <a:spLocks noChangeArrowheads="1"/>
          </p:cNvSpPr>
          <p:nvPr/>
        </p:nvSpPr>
        <p:spPr bwMode="auto">
          <a:xfrm>
            <a:off x="3308870" y="2772619"/>
            <a:ext cx="1027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/>
            <a:r>
              <a:rPr lang="en-US" altLang="zh-CN" sz="1400">
                <a:latin typeface="Calibri" panose="020F0502020204030204" pitchFamily="34" charset="0"/>
                <a:ea typeface="宋体" panose="02010600030101010101" pitchFamily="2" charset="-122"/>
              </a:rPr>
              <a:t>pLine[1]</a:t>
            </a:r>
            <a:endParaRPr lang="zh-CN" altLang="zh-CN" sz="1400">
              <a:ea typeface="宋体" panose="02010600030101010101" pitchFamily="2" charset="-122"/>
            </a:endParaRPr>
          </a:p>
        </p:txBody>
      </p:sp>
      <p:sp>
        <p:nvSpPr>
          <p:cNvPr id="53274" name="Text Box 41"/>
          <p:cNvSpPr txBox="1">
            <a:spLocks noChangeArrowheads="1"/>
          </p:cNvSpPr>
          <p:nvPr/>
        </p:nvSpPr>
        <p:spPr bwMode="auto">
          <a:xfrm>
            <a:off x="4013720" y="2772619"/>
            <a:ext cx="1027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/>
            <a:r>
              <a:rPr lang="en-US" altLang="zh-CN" sz="1400">
                <a:latin typeface="Calibri" panose="020F0502020204030204" pitchFamily="34" charset="0"/>
                <a:ea typeface="宋体" panose="02010600030101010101" pitchFamily="2" charset="-122"/>
              </a:rPr>
              <a:t>pLine[2]</a:t>
            </a:r>
            <a:endParaRPr lang="zh-CN" altLang="zh-CN" sz="1400">
              <a:ea typeface="宋体" panose="02010600030101010101" pitchFamily="2" charset="-122"/>
            </a:endParaRPr>
          </a:p>
        </p:txBody>
      </p:sp>
      <p:sp>
        <p:nvSpPr>
          <p:cNvPr id="53275" name="Text Box 42"/>
          <p:cNvSpPr txBox="1">
            <a:spLocks noChangeArrowheads="1"/>
          </p:cNvSpPr>
          <p:nvPr/>
        </p:nvSpPr>
        <p:spPr bwMode="auto">
          <a:xfrm>
            <a:off x="5248795" y="4120405"/>
            <a:ext cx="2147888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latin typeface="Calibri" panose="020F0502020204030204" pitchFamily="34" charset="0"/>
                <a:ea typeface="宋体" panose="02010600030101010101" pitchFamily="2" charset="-122"/>
              </a:rPr>
              <a:t>指针数组</a:t>
            </a:r>
            <a:endParaRPr lang="zh-CN" altLang="zh-CN" sz="2000">
              <a:ea typeface="宋体" panose="02010600030101010101" pitchFamily="2" charset="-122"/>
            </a:endParaRPr>
          </a:p>
        </p:txBody>
      </p:sp>
      <p:sp>
        <p:nvSpPr>
          <p:cNvPr id="53276" name="Rectangle 14"/>
          <p:cNvSpPr>
            <a:spLocks noChangeArrowheads="1"/>
          </p:cNvSpPr>
          <p:nvPr/>
        </p:nvSpPr>
        <p:spPr bwMode="auto">
          <a:xfrm>
            <a:off x="2999308" y="5068144"/>
            <a:ext cx="690562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53277" name="Rectangle 15"/>
          <p:cNvSpPr>
            <a:spLocks noChangeArrowheads="1"/>
          </p:cNvSpPr>
          <p:nvPr/>
        </p:nvSpPr>
        <p:spPr bwMode="auto">
          <a:xfrm>
            <a:off x="3701703" y="5068144"/>
            <a:ext cx="699467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53278" name="Rectangle 16"/>
          <p:cNvSpPr>
            <a:spLocks noChangeArrowheads="1"/>
          </p:cNvSpPr>
          <p:nvPr/>
        </p:nvSpPr>
        <p:spPr bwMode="auto">
          <a:xfrm>
            <a:off x="4407818" y="5068144"/>
            <a:ext cx="683245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53279" name="Rectangle 17"/>
          <p:cNvSpPr>
            <a:spLocks noChangeArrowheads="1"/>
          </p:cNvSpPr>
          <p:nvPr/>
        </p:nvSpPr>
        <p:spPr bwMode="auto">
          <a:xfrm>
            <a:off x="5096395" y="5068144"/>
            <a:ext cx="690563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53280" name="Rectangle 18"/>
          <p:cNvSpPr>
            <a:spLocks noChangeArrowheads="1"/>
          </p:cNvSpPr>
          <p:nvPr/>
        </p:nvSpPr>
        <p:spPr bwMode="auto">
          <a:xfrm>
            <a:off x="5786957" y="5068144"/>
            <a:ext cx="693737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53281" name="Rectangle 19"/>
          <p:cNvSpPr>
            <a:spLocks noChangeArrowheads="1"/>
          </p:cNvSpPr>
          <p:nvPr/>
        </p:nvSpPr>
        <p:spPr bwMode="auto">
          <a:xfrm>
            <a:off x="6480696" y="5068144"/>
            <a:ext cx="679450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53282" name="Rectangle 20"/>
          <p:cNvSpPr>
            <a:spLocks noChangeArrowheads="1"/>
          </p:cNvSpPr>
          <p:nvPr/>
        </p:nvSpPr>
        <p:spPr bwMode="auto">
          <a:xfrm>
            <a:off x="7160145" y="5068144"/>
            <a:ext cx="693738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53283" name="Rectangle 21"/>
          <p:cNvSpPr>
            <a:spLocks noChangeArrowheads="1"/>
          </p:cNvSpPr>
          <p:nvPr/>
        </p:nvSpPr>
        <p:spPr bwMode="auto">
          <a:xfrm>
            <a:off x="7853883" y="5068144"/>
            <a:ext cx="690562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53284" name="Rectangle 22"/>
          <p:cNvSpPr>
            <a:spLocks noChangeArrowheads="1"/>
          </p:cNvSpPr>
          <p:nvPr/>
        </p:nvSpPr>
        <p:spPr bwMode="auto">
          <a:xfrm>
            <a:off x="8547447" y="5068144"/>
            <a:ext cx="690562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53285" name="Text Box 31"/>
          <p:cNvSpPr txBox="1">
            <a:spLocks noChangeArrowheads="1"/>
          </p:cNvSpPr>
          <p:nvPr/>
        </p:nvSpPr>
        <p:spPr bwMode="auto">
          <a:xfrm>
            <a:off x="2784995" y="5765056"/>
            <a:ext cx="1169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alibri" panose="020F0502020204030204" pitchFamily="34" charset="0"/>
                <a:ea typeface="宋体" panose="02010600030101010101" pitchFamily="2" charset="-122"/>
              </a:rPr>
              <a:t>array2[0]</a:t>
            </a:r>
            <a:endParaRPr lang="zh-CN" altLang="zh-CN" sz="2000">
              <a:ea typeface="宋体" panose="02010600030101010101" pitchFamily="2" charset="-122"/>
            </a:endParaRPr>
          </a:p>
        </p:txBody>
      </p:sp>
      <p:sp>
        <p:nvSpPr>
          <p:cNvPr id="53286" name="Text Box 32"/>
          <p:cNvSpPr txBox="1">
            <a:spLocks noChangeArrowheads="1"/>
          </p:cNvSpPr>
          <p:nvPr/>
        </p:nvSpPr>
        <p:spPr bwMode="auto">
          <a:xfrm>
            <a:off x="4850333" y="5765056"/>
            <a:ext cx="1168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alibri" panose="020F0502020204030204" pitchFamily="34" charset="0"/>
                <a:ea typeface="宋体" panose="02010600030101010101" pitchFamily="2" charset="-122"/>
              </a:rPr>
              <a:t>array2[1]</a:t>
            </a:r>
            <a:endParaRPr lang="zh-CN" altLang="zh-CN" sz="2000">
              <a:ea typeface="宋体" panose="02010600030101010101" pitchFamily="2" charset="-122"/>
            </a:endParaRPr>
          </a:p>
        </p:txBody>
      </p:sp>
      <p:sp>
        <p:nvSpPr>
          <p:cNvPr id="53287" name="Text Box 33"/>
          <p:cNvSpPr txBox="1">
            <a:spLocks noChangeArrowheads="1"/>
          </p:cNvSpPr>
          <p:nvPr/>
        </p:nvSpPr>
        <p:spPr bwMode="auto">
          <a:xfrm>
            <a:off x="6923608" y="5765056"/>
            <a:ext cx="1166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alibri" panose="020F0502020204030204" pitchFamily="34" charset="0"/>
                <a:ea typeface="宋体" panose="02010600030101010101" pitchFamily="2" charset="-122"/>
              </a:rPr>
              <a:t>array2[2]</a:t>
            </a:r>
            <a:endParaRPr lang="zh-CN" altLang="zh-CN" sz="2000">
              <a:ea typeface="宋体" panose="02010600030101010101" pitchFamily="2" charset="-122"/>
            </a:endParaRPr>
          </a:p>
        </p:txBody>
      </p:sp>
      <p:cxnSp>
        <p:nvCxnSpPr>
          <p:cNvPr id="53288" name="AutoShape 34"/>
          <p:cNvCxnSpPr>
            <a:cxnSpLocks noChangeShapeType="1"/>
          </p:cNvCxnSpPr>
          <p:nvPr/>
        </p:nvCxnSpPr>
        <p:spPr bwMode="auto">
          <a:xfrm flipV="1">
            <a:off x="3370783" y="5512644"/>
            <a:ext cx="0" cy="252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89" name="AutoShape 35"/>
          <p:cNvCxnSpPr>
            <a:cxnSpLocks noChangeShapeType="1"/>
          </p:cNvCxnSpPr>
          <p:nvPr/>
        </p:nvCxnSpPr>
        <p:spPr bwMode="auto">
          <a:xfrm flipV="1">
            <a:off x="5434533" y="5512644"/>
            <a:ext cx="6350" cy="252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90" name="Text Box 36"/>
          <p:cNvSpPr txBox="1">
            <a:spLocks noChangeArrowheads="1"/>
          </p:cNvSpPr>
          <p:nvPr/>
        </p:nvSpPr>
        <p:spPr bwMode="auto">
          <a:xfrm>
            <a:off x="2784995" y="4433144"/>
            <a:ext cx="1169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alibri" panose="020F0502020204030204" pitchFamily="34" charset="0"/>
                <a:ea typeface="宋体" panose="02010600030101010101" pitchFamily="2" charset="-122"/>
              </a:rPr>
              <a:t>array2</a:t>
            </a:r>
            <a:endParaRPr lang="zh-CN" altLang="zh-CN" sz="2000">
              <a:ea typeface="宋体" panose="02010600030101010101" pitchFamily="2" charset="-122"/>
            </a:endParaRPr>
          </a:p>
        </p:txBody>
      </p:sp>
      <p:cxnSp>
        <p:nvCxnSpPr>
          <p:cNvPr id="53291" name="AutoShape 37"/>
          <p:cNvCxnSpPr>
            <a:cxnSpLocks noChangeShapeType="1"/>
          </p:cNvCxnSpPr>
          <p:nvPr/>
        </p:nvCxnSpPr>
        <p:spPr bwMode="auto">
          <a:xfrm flipV="1">
            <a:off x="7507808" y="5512644"/>
            <a:ext cx="0" cy="252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92" name="AutoShape 38"/>
          <p:cNvCxnSpPr>
            <a:cxnSpLocks noChangeShapeType="1"/>
          </p:cNvCxnSpPr>
          <p:nvPr/>
        </p:nvCxnSpPr>
        <p:spPr bwMode="auto">
          <a:xfrm>
            <a:off x="3370783" y="4769694"/>
            <a:ext cx="0" cy="298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93" name="Text Box 43"/>
          <p:cNvSpPr txBox="1">
            <a:spLocks noChangeArrowheads="1"/>
          </p:cNvSpPr>
          <p:nvPr/>
        </p:nvSpPr>
        <p:spPr bwMode="auto">
          <a:xfrm>
            <a:off x="5186883" y="6151389"/>
            <a:ext cx="2149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latin typeface="Calibri" panose="020F0502020204030204" pitchFamily="34" charset="0"/>
                <a:ea typeface="宋体" panose="02010600030101010101" pitchFamily="2" charset="-122"/>
              </a:rPr>
              <a:t>二维数组</a:t>
            </a:r>
            <a:endParaRPr lang="zh-CN" altLang="zh-CN" sz="2000">
              <a:ea typeface="宋体" panose="02010600030101010101" pitchFamily="2" charset="-122"/>
            </a:endParaRPr>
          </a:p>
        </p:txBody>
      </p:sp>
      <p:sp>
        <p:nvSpPr>
          <p:cNvPr id="53294" name="Text Box 36"/>
          <p:cNvSpPr txBox="1">
            <a:spLocks noChangeArrowheads="1"/>
          </p:cNvSpPr>
          <p:nvPr/>
        </p:nvSpPr>
        <p:spPr bwMode="auto">
          <a:xfrm>
            <a:off x="2662758" y="2132856"/>
            <a:ext cx="1168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/>
            <a:r>
              <a:rPr lang="en-US" altLang="zh-CN" sz="2000">
                <a:ea typeface="宋体" panose="02010600030101010101" pitchFamily="2" charset="-122"/>
              </a:rPr>
              <a:t>pLine</a:t>
            </a:r>
            <a:endParaRPr lang="zh-CN" altLang="zh-CN" sz="2000">
              <a:ea typeface="宋体" panose="02010600030101010101" pitchFamily="2" charset="-122"/>
            </a:endParaRPr>
          </a:p>
        </p:txBody>
      </p:sp>
      <p:sp>
        <p:nvSpPr>
          <p:cNvPr id="53295" name="Rectangle 9"/>
          <p:cNvSpPr>
            <a:spLocks noChangeArrowheads="1"/>
          </p:cNvSpPr>
          <p:nvPr/>
        </p:nvSpPr>
        <p:spPr bwMode="auto">
          <a:xfrm>
            <a:off x="5244033" y="3598118"/>
            <a:ext cx="690562" cy="4397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版本二：使用移动</a:t>
            </a:r>
            <a:r>
              <a:rPr lang="zh-CN" altLang="en-US" smtClean="0"/>
              <a:t>构造</a:t>
            </a:r>
            <a:endParaRPr lang="zh-CN" altLang="en-US"/>
          </a:p>
        </p:txBody>
      </p:sp>
      <p:sp>
        <p:nvSpPr>
          <p:cNvPr id="27652" name="内容占位符 2"/>
          <p:cNvSpPr>
            <a:spLocks noGrp="1"/>
          </p:cNvSpPr>
          <p:nvPr>
            <p:ph idx="1"/>
          </p:nvPr>
        </p:nvSpPr>
        <p:spPr>
          <a:xfrm>
            <a:off x="2138734" y="1052736"/>
            <a:ext cx="9438903" cy="51845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800"/>
              <a:t>#include&lt;iostream&gt;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800"/>
              <a:t>using namespace std;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800"/>
              <a:t>class IntNum {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800"/>
              <a:t>public: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800" smtClean="0"/>
              <a:t>	IntNum(int x = 0) : xptr(new int(x)){ //</a:t>
            </a:r>
            <a:r>
              <a:rPr lang="zh-CN" altLang="en-US" sz="1800" smtClean="0"/>
              <a:t>构造函数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1800" smtClean="0"/>
              <a:t>		</a:t>
            </a:r>
            <a:r>
              <a:rPr lang="en-US" altLang="zh-CN" sz="1800" smtClean="0"/>
              <a:t>cout &lt;&lt; "Calling constructor..." &lt;&lt; endl;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800"/>
              <a:t>	}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800"/>
              <a:t>	IntNum(const IntNum &amp; n) : xptr(new int(*n.xptr)){//</a:t>
            </a:r>
            <a:r>
              <a:rPr lang="zh-CN" altLang="en-US" sz="1800"/>
              <a:t>复制构造函数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1800"/>
              <a:t>		</a:t>
            </a:r>
            <a:r>
              <a:rPr lang="en-US" altLang="zh-CN" sz="1800"/>
              <a:t>cout &lt;&lt; "Calling copy constructor..." &lt;&lt; endl;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800"/>
              <a:t>	}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800"/>
              <a:t>	</a:t>
            </a:r>
            <a:r>
              <a:rPr lang="en-US" altLang="zh-CN" sz="1800">
                <a:solidFill>
                  <a:srgbClr val="C00000"/>
                </a:solidFill>
              </a:rPr>
              <a:t>IntNum(IntNum </a:t>
            </a:r>
            <a:r>
              <a:rPr lang="en-US" altLang="zh-CN" sz="1800" smtClean="0">
                <a:solidFill>
                  <a:srgbClr val="C00000"/>
                </a:solidFill>
              </a:rPr>
              <a:t>&amp;&amp; </a:t>
            </a:r>
            <a:r>
              <a:rPr lang="en-US" altLang="zh-CN" sz="1800">
                <a:solidFill>
                  <a:srgbClr val="C00000"/>
                </a:solidFill>
              </a:rPr>
              <a:t>n</a:t>
            </a:r>
            <a:r>
              <a:rPr lang="en-US" altLang="zh-CN" sz="1800" smtClean="0">
                <a:solidFill>
                  <a:srgbClr val="C00000"/>
                </a:solidFill>
              </a:rPr>
              <a:t>): </a:t>
            </a:r>
            <a:r>
              <a:rPr lang="en-US" altLang="zh-CN" sz="1800" smtClean="0">
                <a:solidFill>
                  <a:srgbClr val="0066FF"/>
                </a:solidFill>
              </a:rPr>
              <a:t>xptr</a:t>
            </a:r>
            <a:r>
              <a:rPr lang="en-US" altLang="zh-CN" sz="1800">
                <a:solidFill>
                  <a:srgbClr val="0066FF"/>
                </a:solidFill>
              </a:rPr>
              <a:t>( n.xptr</a:t>
            </a:r>
            <a:r>
              <a:rPr lang="en-US" altLang="zh-CN" sz="1800" smtClean="0">
                <a:solidFill>
                  <a:srgbClr val="0066FF"/>
                </a:solidFill>
              </a:rPr>
              <a:t>)</a:t>
            </a:r>
            <a:r>
              <a:rPr lang="en-US" altLang="zh-CN" sz="1800" smtClean="0">
                <a:solidFill>
                  <a:srgbClr val="C00000"/>
                </a:solidFill>
              </a:rPr>
              <a:t>{   //</a:t>
            </a:r>
            <a:r>
              <a:rPr lang="zh-CN" altLang="en-US" sz="1800" smtClean="0">
                <a:solidFill>
                  <a:srgbClr val="C00000"/>
                </a:solidFill>
              </a:rPr>
              <a:t>移动构造函数</a:t>
            </a:r>
            <a:endParaRPr lang="en-US" altLang="zh-CN" sz="180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800">
                <a:solidFill>
                  <a:srgbClr val="C00000"/>
                </a:solidFill>
              </a:rPr>
              <a:t>		</a:t>
            </a:r>
            <a:r>
              <a:rPr lang="en-US" altLang="zh-CN" sz="1800">
                <a:solidFill>
                  <a:srgbClr val="0066FF"/>
                </a:solidFill>
              </a:rPr>
              <a:t>n.xptr = nullptr;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800">
                <a:solidFill>
                  <a:srgbClr val="C00000"/>
                </a:solidFill>
              </a:rPr>
              <a:t>		cout &lt;&lt; "Calling </a:t>
            </a:r>
            <a:r>
              <a:rPr lang="en-US" altLang="zh-CN" sz="1800" smtClean="0">
                <a:solidFill>
                  <a:srgbClr val="C00000"/>
                </a:solidFill>
              </a:rPr>
              <a:t>move </a:t>
            </a:r>
            <a:r>
              <a:rPr lang="en-US" altLang="zh-CN" sz="1800">
                <a:solidFill>
                  <a:srgbClr val="C00000"/>
                </a:solidFill>
              </a:rPr>
              <a:t>constructor..." &lt;&lt; endl;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800">
                <a:solidFill>
                  <a:srgbClr val="C00000"/>
                </a:solidFill>
              </a:rPr>
              <a:t>	}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800"/>
              <a:t>	~IntNum(){ //</a:t>
            </a:r>
            <a:r>
              <a:rPr lang="zh-CN" altLang="en-US" sz="1800"/>
              <a:t>析构函数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1800"/>
              <a:t>		</a:t>
            </a:r>
            <a:r>
              <a:rPr lang="en-US" altLang="zh-CN" sz="1800"/>
              <a:t>delete xptr;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800"/>
              <a:t>		cout &lt;&lt; "Destructing..." &lt;&lt; endl;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800"/>
              <a:t>	}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800"/>
              <a:t>private: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800"/>
              <a:t>	int *xptr;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800"/>
              <a:t>};</a:t>
            </a: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986607" y="0"/>
            <a:ext cx="9973494" cy="83671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43391" y="5365492"/>
            <a:ext cx="3456384" cy="9233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是右值引用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返回的临时变量是右值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32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版本二：使用移动</a:t>
            </a:r>
            <a:r>
              <a:rPr lang="zh-CN" altLang="en-US" smtClean="0"/>
              <a:t>构造</a:t>
            </a:r>
            <a:endParaRPr lang="zh-CN" altLang="en-US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1202630" y="1052736"/>
            <a:ext cx="10375007" cy="5184575"/>
          </a:xfrm>
        </p:spPr>
        <p:txBody>
          <a:bodyPr/>
          <a:lstStyle/>
          <a:p>
            <a:pPr marL="109537" indent="0">
              <a:buNone/>
            </a:pPr>
            <a:r>
              <a:rPr lang="en-US" altLang="zh-CN"/>
              <a:t>//</a:t>
            </a:r>
            <a:r>
              <a:rPr lang="zh-CN" altLang="en-US"/>
              <a:t>返回值为</a:t>
            </a:r>
            <a:r>
              <a:rPr lang="en-US" altLang="zh-CN"/>
              <a:t>IntNum</a:t>
            </a:r>
            <a:r>
              <a:rPr lang="zh-CN" altLang="en-US"/>
              <a:t>类对象</a:t>
            </a:r>
          </a:p>
          <a:p>
            <a:pPr marL="109537" indent="0">
              <a:buNone/>
            </a:pPr>
            <a:r>
              <a:rPr lang="en-US" altLang="zh-CN"/>
              <a:t>IntNum getNum() {</a:t>
            </a:r>
          </a:p>
          <a:p>
            <a:pPr marL="109537" indent="0">
              <a:buNone/>
            </a:pPr>
            <a:r>
              <a:rPr lang="en-US" altLang="zh-CN" smtClean="0"/>
              <a:t>  IntNum a;</a:t>
            </a:r>
            <a:endParaRPr lang="en-US" altLang="zh-CN"/>
          </a:p>
          <a:p>
            <a:pPr marL="109537" indent="0">
              <a:buNone/>
            </a:pPr>
            <a:r>
              <a:rPr lang="en-US" altLang="zh-CN" smtClean="0"/>
              <a:t>  return a;  </a:t>
            </a:r>
          </a:p>
          <a:p>
            <a:pPr marL="109537" indent="0">
              <a:buNone/>
            </a:pPr>
            <a:r>
              <a:rPr lang="en-US" altLang="zh-CN" sz="1800" smtClean="0"/>
              <a:t>   //a</a:t>
            </a:r>
            <a:r>
              <a:rPr lang="zh-CN" altLang="en-US" sz="1800" smtClean="0"/>
              <a:t>是“将死之值”，</a:t>
            </a:r>
            <a:r>
              <a:rPr lang="en-US" altLang="zh-CN" sz="1800" smtClean="0"/>
              <a:t>a</a:t>
            </a:r>
            <a:r>
              <a:rPr lang="zh-CN" altLang="en-US" sz="1800" smtClean="0"/>
              <a:t>的引用是右值引用，于是调用移动构造函数，构造临时无名对象作为返回值</a:t>
            </a:r>
            <a:endParaRPr lang="en-US" altLang="zh-CN" sz="1800"/>
          </a:p>
          <a:p>
            <a:pPr marL="109537" indent="0">
              <a:buNone/>
            </a:pPr>
            <a:r>
              <a:rPr lang="en-US" altLang="zh-CN"/>
              <a:t>}</a:t>
            </a:r>
          </a:p>
          <a:p>
            <a:pPr marL="109537" indent="0">
              <a:buNone/>
            </a:pPr>
            <a:r>
              <a:rPr lang="en-US" altLang="zh-CN"/>
              <a:t>int main() {</a:t>
            </a:r>
          </a:p>
          <a:p>
            <a:pPr marL="109537" indent="0">
              <a:buNone/>
            </a:pPr>
            <a:r>
              <a:rPr lang="en-US" altLang="zh-CN"/>
              <a:t>cout &lt;&lt; getNum().getInt() &lt;&lt; endl; </a:t>
            </a:r>
            <a:r>
              <a:rPr lang="en-US" altLang="zh-CN" smtClean="0"/>
              <a:t>return </a:t>
            </a:r>
            <a:r>
              <a:rPr lang="en-US" altLang="zh-CN"/>
              <a:t>0;</a:t>
            </a:r>
          </a:p>
          <a:p>
            <a:pPr marL="109537" indent="0">
              <a:buNone/>
            </a:pPr>
            <a:r>
              <a:rPr lang="en-US" altLang="zh-CN"/>
              <a:t>}</a:t>
            </a:r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986607" y="0"/>
            <a:ext cx="9973494" cy="83671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79295" y="4365104"/>
            <a:ext cx="4398342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Calling constructor...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Calling move constructor...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Destructing...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Destructing...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99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1"/>
          <p:cNvSpPr>
            <a:spLocks noGrp="1"/>
          </p:cNvSpPr>
          <p:nvPr>
            <p:ph type="title"/>
          </p:nvPr>
        </p:nvSpPr>
        <p:spPr>
          <a:xfrm>
            <a:off x="955675" y="1210072"/>
            <a:ext cx="5215508" cy="10668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/>
              <a:t>本章主要内容回顾</a:t>
            </a:r>
          </a:p>
        </p:txBody>
      </p:sp>
      <p:sp>
        <p:nvSpPr>
          <p:cNvPr id="107523" name="内容占位符 2"/>
          <p:cNvSpPr>
            <a:spLocks noGrp="1"/>
          </p:cNvSpPr>
          <p:nvPr>
            <p:ph idx="1"/>
          </p:nvPr>
        </p:nvSpPr>
        <p:spPr>
          <a:xfrm>
            <a:off x="1312863" y="2708919"/>
            <a:ext cx="10115550" cy="3815705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/>
              <a:t>数组</a:t>
            </a:r>
            <a:endParaRPr lang="en-US" altLang="zh-CN"/>
          </a:p>
          <a:p>
            <a:pPr eaLnBrk="1" hangingPunct="1">
              <a:spcAft>
                <a:spcPts val="600"/>
              </a:spcAft>
            </a:pPr>
            <a:r>
              <a:rPr lang="zh-CN" altLang="en-US"/>
              <a:t>指针</a:t>
            </a:r>
            <a:endParaRPr lang="en-US" altLang="zh-CN"/>
          </a:p>
          <a:p>
            <a:pPr eaLnBrk="1" hangingPunct="1">
              <a:spcAft>
                <a:spcPts val="600"/>
              </a:spcAft>
            </a:pPr>
            <a:r>
              <a:rPr lang="zh-CN" altLang="en-US"/>
              <a:t>动态存储分配</a:t>
            </a:r>
            <a:endParaRPr lang="en-US" altLang="zh-CN"/>
          </a:p>
          <a:p>
            <a:pPr eaLnBrk="1" hangingPunct="1">
              <a:spcAft>
                <a:spcPts val="600"/>
              </a:spcAft>
            </a:pPr>
            <a:r>
              <a:rPr lang="zh-CN" altLang="en-US"/>
              <a:t>指针与数组</a:t>
            </a:r>
            <a:endParaRPr lang="en-US" altLang="zh-CN"/>
          </a:p>
          <a:p>
            <a:pPr eaLnBrk="1" hangingPunct="1">
              <a:spcAft>
                <a:spcPts val="600"/>
              </a:spcAft>
            </a:pPr>
            <a:r>
              <a:rPr lang="zh-CN" altLang="en-US"/>
              <a:t>指针与函数</a:t>
            </a:r>
            <a:endParaRPr lang="en-US" altLang="zh-CN"/>
          </a:p>
          <a:p>
            <a:pPr eaLnBrk="1" hangingPunct="1">
              <a:spcAft>
                <a:spcPts val="600"/>
              </a:spcAft>
            </a:pPr>
            <a:r>
              <a:rPr lang="zh-CN" altLang="en-US"/>
              <a:t>字符串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以指针作为函数参数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89854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>
          <a:xfrm>
            <a:off x="609600" y="1647825"/>
            <a:ext cx="10979150" cy="1066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Georgia" panose="02040502050405020303" pitchFamily="18" charset="0"/>
              <a:buNone/>
            </a:pPr>
            <a:r>
              <a:rPr lang="zh-CN" altLang="en-US">
                <a:latin typeface="宋体" panose="02010600030101010101" pitchFamily="2" charset="-122"/>
              </a:rPr>
              <a:t>为什么需要用指针做参数？</a:t>
            </a:r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>
          <a:xfrm>
            <a:off x="598488" y="2995613"/>
            <a:ext cx="10469562" cy="317023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需要数据双向传递时（引用也可以达到此效果）</a:t>
            </a:r>
            <a:endParaRPr lang="en-US" altLang="zh-CN" sz="280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用指针作为函数的参数，可以使被调函数通过形参指针存取主调函数中实参指针指向的数据，实现数据的双向传递</a:t>
            </a:r>
            <a:endParaRPr lang="en-US" altLang="zh-CN" sz="240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需要传递一组数据，只传首地址运行效率比较高</a:t>
            </a:r>
            <a:endParaRPr lang="en-US" altLang="zh-CN" sz="280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实参是数组名时形参可以是指针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++程序设计教程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12068</TotalTime>
  <Words>3159</Words>
  <Application>Microsoft Office PowerPoint</Application>
  <PresentationFormat>自定义</PresentationFormat>
  <Paragraphs>756</Paragraphs>
  <Slides>72</Slides>
  <Notes>27</Notes>
  <HiddenSlides>10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7" baseType="lpstr">
      <vt:lpstr>Microsoft Yahei</vt:lpstr>
      <vt:lpstr>方正姚体</vt:lpstr>
      <vt:lpstr>隶书</vt:lpstr>
      <vt:lpstr>宋体</vt:lpstr>
      <vt:lpstr>微软雅黑</vt:lpstr>
      <vt:lpstr>Arial</vt:lpstr>
      <vt:lpstr>Calibri</vt:lpstr>
      <vt:lpstr>Consolas</vt:lpstr>
      <vt:lpstr>Georgia</vt:lpstr>
      <vt:lpstr>Times New Roman</vt:lpstr>
      <vt:lpstr>Trebuchet MS</vt:lpstr>
      <vt:lpstr>Wingdings</vt:lpstr>
      <vt:lpstr>Wingdings 2</vt:lpstr>
      <vt:lpstr>C++程序设计教程</vt:lpstr>
      <vt:lpstr>Microsoft Office Visio 绘图</vt:lpstr>
      <vt:lpstr>第 6 章   数组、指针与字符串（2）</vt:lpstr>
      <vt:lpstr>PowerPoint 演示文稿</vt:lpstr>
      <vt:lpstr>目录</vt:lpstr>
      <vt:lpstr>指针数组</vt:lpstr>
      <vt:lpstr>指针数组</vt:lpstr>
      <vt:lpstr>例6-8 利用指针数组存放矩阵</vt:lpstr>
      <vt:lpstr>指针数组与二维数组对比</vt:lpstr>
      <vt:lpstr>以指针作为函数参数</vt:lpstr>
      <vt:lpstr>为什么需要用指针做参数？</vt:lpstr>
      <vt:lpstr>例6-10</vt:lpstr>
      <vt:lpstr>例6-10</vt:lpstr>
      <vt:lpstr>例: 指向常量的指针做形参</vt:lpstr>
      <vt:lpstr>指针类型的函数</vt:lpstr>
      <vt:lpstr>指针函数的定义形式</vt:lpstr>
      <vt:lpstr>注意</vt:lpstr>
      <vt:lpstr>错误的例子</vt:lpstr>
      <vt:lpstr>注意</vt:lpstr>
      <vt:lpstr>正确的例子1</vt:lpstr>
      <vt:lpstr>注意</vt:lpstr>
      <vt:lpstr>正确的例子2</vt:lpstr>
      <vt:lpstr>指向函数的指针</vt:lpstr>
      <vt:lpstr>函数指针的定义</vt:lpstr>
      <vt:lpstr>函数指针的典型用途——实现函数回调</vt:lpstr>
      <vt:lpstr>函数指针举例</vt:lpstr>
      <vt:lpstr>函数指针举例</vt:lpstr>
      <vt:lpstr>函数指针举例</vt:lpstr>
      <vt:lpstr>对象指针</vt:lpstr>
      <vt:lpstr>对象指针</vt:lpstr>
      <vt:lpstr>例6-12使用指针来访问Point类的成员</vt:lpstr>
      <vt:lpstr>this指针</vt:lpstr>
      <vt:lpstr>曾经出现过的错误例子</vt:lpstr>
      <vt:lpstr>正确的程序</vt:lpstr>
      <vt:lpstr>动态内存分配</vt:lpstr>
      <vt:lpstr>动态申请内存操作符 new</vt:lpstr>
      <vt:lpstr>动态申请内存操作符 new  （续）</vt:lpstr>
      <vt:lpstr>PowerPoint 演示文稿</vt:lpstr>
      <vt:lpstr>释放内存操作符delete</vt:lpstr>
      <vt:lpstr>例6-16 动态创建对象举例</vt:lpstr>
      <vt:lpstr>例6-16 动态创建对象举例</vt:lpstr>
      <vt:lpstr>例6-17 动态创建对象数组举例</vt:lpstr>
      <vt:lpstr>例6-19 动态创建多维数组</vt:lpstr>
      <vt:lpstr>将动态数组封装成类</vt:lpstr>
      <vt:lpstr>例6-18 动态数组类</vt:lpstr>
      <vt:lpstr>例6-18 动态数组类</vt:lpstr>
      <vt:lpstr>智能指针</vt:lpstr>
      <vt:lpstr>C++11的智能指针</vt:lpstr>
      <vt:lpstr>vector对象</vt:lpstr>
      <vt:lpstr>为什么需要vector？</vt:lpstr>
      <vt:lpstr>vector对象的定义</vt:lpstr>
      <vt:lpstr>vector对象的使用</vt:lpstr>
      <vt:lpstr>例6-20 vector应用举例</vt:lpstr>
      <vt:lpstr>例6-20 vector应用举例</vt:lpstr>
      <vt:lpstr>基于范围的for循环配合auto举例</vt:lpstr>
      <vt:lpstr>对象复制与移动</vt:lpstr>
      <vt:lpstr>深层复制与浅层复制</vt:lpstr>
      <vt:lpstr>例6-21 对象的浅层复制</vt:lpstr>
      <vt:lpstr>例6-21 对象的浅层复制</vt:lpstr>
      <vt:lpstr>例6-21 对象的浅层复制</vt:lpstr>
      <vt:lpstr>例6-21 对象的浅层复制</vt:lpstr>
      <vt:lpstr>例6-21 对象的浅层复制</vt:lpstr>
      <vt:lpstr>例6-22 对象的深层复制</vt:lpstr>
      <vt:lpstr>例6-22 对象的深层复制</vt:lpstr>
      <vt:lpstr>例6-22 对象的深层复制</vt:lpstr>
      <vt:lpstr>移动构造</vt:lpstr>
      <vt:lpstr>问题与解决</vt:lpstr>
      <vt:lpstr>移动构造</vt:lpstr>
      <vt:lpstr>例：函数返回含有指针成员的对象</vt:lpstr>
      <vt:lpstr>版本一：使用复制构造</vt:lpstr>
      <vt:lpstr>版本一：使用复制构造</vt:lpstr>
      <vt:lpstr>版本二：使用移动构造</vt:lpstr>
      <vt:lpstr>版本二：使用移动构造</vt:lpstr>
      <vt:lpstr>本章主要内容回顾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第十章 多态性</dc:title>
  <dc:creator>Zhengli</dc:creator>
  <cp:lastModifiedBy>ZhengLi</cp:lastModifiedBy>
  <cp:revision>330</cp:revision>
  <dcterms:created xsi:type="dcterms:W3CDTF">2010-07-16T02:03:42Z</dcterms:created>
  <dcterms:modified xsi:type="dcterms:W3CDTF">2021-02-19T18:00:33Z</dcterms:modified>
</cp:coreProperties>
</file>