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人月神话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画蛇添足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如何来约束结构师的创造性热情呢？ 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5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结构师的交互准则和机制</a:t>
            </a:r>
            <a:endParaRPr sz="3800">
              <a:solidFill>
                <a:srgbClr val="FFFFFF"/>
              </a:solidFill>
            </a:endParaRPr>
          </a:p>
          <a:p>
            <a:pPr lvl="5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自律—开发第二个系统所带来的后果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贯彻执行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       </a:t>
            </a:r>
            <a:r>
              <a:rPr sz="3800">
                <a:solidFill>
                  <a:srgbClr val="FFFFFF"/>
                </a:solidFill>
              </a:rPr>
              <a:t>如何确保每个人听从、理解并实现结构师的决策？如何保持系统概念上的完整性？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文档化的规格说明—手册</a:t>
            </a:r>
            <a:endParaRPr sz="3800">
              <a:solidFill>
                <a:srgbClr val="FFFFFF"/>
              </a:solidFill>
            </a:endParaRPr>
          </a:p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形式化定义</a:t>
            </a:r>
            <a:endParaRPr sz="3800">
              <a:solidFill>
                <a:srgbClr val="FFFFFF"/>
              </a:solidFill>
            </a:endParaRPr>
          </a:p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直接整合</a:t>
            </a:r>
            <a:endParaRPr sz="3800">
              <a:solidFill>
                <a:srgbClr val="FFFFFF"/>
              </a:solidFill>
            </a:endParaRPr>
          </a:p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会议和大会</a:t>
            </a:r>
            <a:endParaRPr sz="3800">
              <a:solidFill>
                <a:srgbClr val="FFFFFF"/>
              </a:solidFill>
            </a:endParaRPr>
          </a:p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多重实现</a:t>
            </a:r>
            <a:endParaRPr sz="3800">
              <a:solidFill>
                <a:srgbClr val="FFFFFF"/>
              </a:solidFill>
            </a:endParaRPr>
          </a:p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电话日志</a:t>
            </a:r>
            <a:endParaRPr sz="3800">
              <a:solidFill>
                <a:srgbClr val="FFFFFF"/>
              </a:solidFill>
            </a:endParaRPr>
          </a:p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产品测试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为什么巴比伦塔会失败？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工程中，需要交流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5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巴比伦塔的管理教训</a:t>
            </a:r>
            <a:endParaRPr sz="3800">
              <a:solidFill>
                <a:srgbClr val="FFFFFF"/>
              </a:solidFill>
            </a:endParaRPr>
          </a:p>
          <a:p>
            <a:pPr lvl="5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大型编程项目中的交流</a:t>
            </a:r>
            <a:endParaRPr sz="3800">
              <a:solidFill>
                <a:srgbClr val="FFFFFF"/>
              </a:solidFill>
            </a:endParaRPr>
          </a:p>
          <a:p>
            <a:pPr lvl="5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项目工作手册</a:t>
            </a:r>
            <a:endParaRPr sz="3800">
              <a:solidFill>
                <a:srgbClr val="FFFFFF"/>
              </a:solidFill>
            </a:endParaRPr>
          </a:p>
          <a:p>
            <a:pPr lvl="5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大型编程项目的组织架构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胸有成竹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预估和现实的区别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PORTMAN的数据</a:t>
            </a:r>
            <a:endParaRPr sz="3800">
              <a:solidFill>
                <a:srgbClr val="FFFFFF"/>
              </a:solidFill>
            </a:endParaRPr>
          </a:p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ARON的数据</a:t>
            </a:r>
            <a:endParaRPr sz="3800">
              <a:solidFill>
                <a:srgbClr val="FFFFFF"/>
              </a:solidFill>
            </a:endParaRPr>
          </a:p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HARR的数据</a:t>
            </a:r>
            <a:endParaRPr sz="3800">
              <a:solidFill>
                <a:srgbClr val="FFFFFF"/>
              </a:solidFill>
            </a:endParaRPr>
          </a:p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OS/360的数据</a:t>
            </a:r>
            <a:endParaRPr sz="3800">
              <a:solidFill>
                <a:srgbClr val="FFFFFF"/>
              </a:solidFill>
            </a:endParaRPr>
          </a:p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CORBATO的数据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削足适履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如何控制软件的规模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7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作为成本的程序空间</a:t>
            </a:r>
            <a:endParaRPr sz="3800">
              <a:solidFill>
                <a:srgbClr val="FFFFFF"/>
              </a:solidFill>
            </a:endParaRPr>
          </a:p>
          <a:p>
            <a:pPr lvl="7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规模控制</a:t>
            </a:r>
            <a:endParaRPr sz="3800">
              <a:solidFill>
                <a:srgbClr val="FFFFFF"/>
              </a:solidFill>
            </a:endParaRPr>
          </a:p>
          <a:p>
            <a:pPr lvl="7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空间技能</a:t>
            </a:r>
            <a:endParaRPr sz="3800">
              <a:solidFill>
                <a:srgbClr val="FFFFFF"/>
              </a:solidFill>
            </a:endParaRPr>
          </a:p>
          <a:p>
            <a:pPr lvl="7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数据的表现形式是编程的根本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焦油坑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       史前史中，没有别的场景比巨兽在焦油坑中垂死挣扎的场面更令人震撼。上帝见证着恐龙、猛犸象、剑齿虎在焦油中挣扎。它们挣扎得越是猛烈，焦油纠缠得越紧，没有任何猛兽足够强壮或具有足够的技巧，能够挣脱束缚，它们最后都沉到了坑底。 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提纲挈领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文档先行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7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计算机产品的文档</a:t>
            </a:r>
            <a:endParaRPr sz="3800">
              <a:solidFill>
                <a:srgbClr val="FFFFFF"/>
              </a:solidFill>
            </a:endParaRPr>
          </a:p>
          <a:p>
            <a:pPr lvl="7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大学科系的文档</a:t>
            </a:r>
            <a:endParaRPr sz="3800">
              <a:solidFill>
                <a:srgbClr val="FFFFFF"/>
              </a:solidFill>
            </a:endParaRPr>
          </a:p>
          <a:p>
            <a:pPr lvl="7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软件项目的文档</a:t>
            </a:r>
            <a:endParaRPr sz="3800">
              <a:solidFill>
                <a:srgbClr val="FFFFFF"/>
              </a:solidFill>
            </a:endParaRPr>
          </a:p>
          <a:p>
            <a:pPr lvl="7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为什么要有正式的文档？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未雨绸缪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为舍弃而计划</a:t>
            </a:r>
            <a:endParaRPr sz="3800">
              <a:solidFill>
                <a:srgbClr val="FFFFFF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当需要变化时，请让变化来临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6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试验性工厂和增大规模</a:t>
            </a:r>
            <a:endParaRPr sz="3800">
              <a:solidFill>
                <a:srgbClr val="FFFFFF"/>
              </a:solidFill>
            </a:endParaRPr>
          </a:p>
          <a:p>
            <a:pPr lvl="6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唯一不变的就是变化本身</a:t>
            </a:r>
            <a:endParaRPr sz="3800">
              <a:solidFill>
                <a:srgbClr val="FFFFFF"/>
              </a:solidFill>
            </a:endParaRPr>
          </a:p>
          <a:p>
            <a:pPr lvl="6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为变更计划系统</a:t>
            </a:r>
            <a:endParaRPr sz="3800">
              <a:solidFill>
                <a:srgbClr val="FFFFFF"/>
              </a:solidFill>
            </a:endParaRPr>
          </a:p>
          <a:p>
            <a:pPr lvl="6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前进两步，后退一步</a:t>
            </a:r>
            <a:endParaRPr sz="3800">
              <a:solidFill>
                <a:srgbClr val="FFFFFF"/>
              </a:solidFill>
            </a:endParaRPr>
          </a:p>
          <a:p>
            <a:pPr lvl="6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前进一步，后退一步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干将莫邪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一场战争需要优良的武器装备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6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目标机器</a:t>
            </a:r>
            <a:endParaRPr sz="3800">
              <a:solidFill>
                <a:srgbClr val="FFFFFF"/>
              </a:solidFill>
            </a:endParaRPr>
          </a:p>
          <a:p>
            <a:pPr lvl="6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辅助机器和数据服务</a:t>
            </a:r>
            <a:endParaRPr sz="3800">
              <a:solidFill>
                <a:srgbClr val="FFFFFF"/>
              </a:solidFill>
            </a:endParaRPr>
          </a:p>
          <a:p>
            <a:pPr lvl="6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高级语言和交互式编程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整体部分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如何更好的测试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剔除BUG的设计</a:t>
            </a:r>
            <a:endParaRPr sz="3800">
              <a:solidFill>
                <a:srgbClr val="FFFFFF"/>
              </a:solidFill>
            </a:endParaRPr>
          </a:p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构件单元调试</a:t>
            </a:r>
            <a:endParaRPr sz="3800">
              <a:solidFill>
                <a:srgbClr val="FFFFFF"/>
              </a:solidFill>
            </a:endParaRPr>
          </a:p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系统集成调试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祸起萧墙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如何控制进度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6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里程碑还是沉重的负担？</a:t>
            </a:r>
            <a:endParaRPr sz="3800">
              <a:solidFill>
                <a:srgbClr val="FFFFFF"/>
              </a:solidFill>
            </a:endParaRPr>
          </a:p>
          <a:p>
            <a:pPr lvl="6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“其他的部分反正还会落后”</a:t>
            </a:r>
            <a:endParaRPr sz="3800">
              <a:solidFill>
                <a:srgbClr val="FFFFFF"/>
              </a:solidFill>
            </a:endParaRPr>
          </a:p>
          <a:p>
            <a:pPr lvl="6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地毯的下面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编程系统产品</a:t>
            </a:r>
            <a:endParaRPr sz="3800">
              <a:solidFill>
                <a:srgbClr val="FFFFFF"/>
              </a:solidFill>
            </a:endParaRPr>
          </a:p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职业的乐趣</a:t>
            </a:r>
            <a:endParaRPr sz="3800">
              <a:solidFill>
                <a:srgbClr val="FFFFFF"/>
              </a:solidFill>
            </a:endParaRPr>
          </a:p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职业的苦恼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另外一面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文档，让人更好的开发项目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7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需要什么样的文档</a:t>
            </a:r>
            <a:endParaRPr sz="3800">
              <a:solidFill>
                <a:srgbClr val="FFFFFF"/>
              </a:solidFill>
            </a:endParaRPr>
          </a:p>
          <a:p>
            <a:pPr lvl="7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流程图</a:t>
            </a:r>
            <a:endParaRPr sz="3800">
              <a:solidFill>
                <a:srgbClr val="FFFFFF"/>
              </a:solidFill>
            </a:endParaRPr>
          </a:p>
          <a:p>
            <a:pPr lvl="7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自文档化的程序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没有银弹</a:t>
            </a:r>
            <a:endParaRPr sz="6640">
              <a:solidFill>
                <a:srgbClr val="FFFFFF"/>
              </a:solidFill>
            </a:endParaRPr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软件工程中的根本和次要问题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软件不是人狼，没有银弹</a:t>
            </a:r>
            <a:endParaRPr sz="3800">
              <a:solidFill>
                <a:srgbClr val="FFFFFF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最彻底的解决方案是不开发软件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是否一定那么困难呢？—根本困难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以往解决次要困难的一些突破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银弹的希望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针对概念上根本问题的颇具前途的方法—NO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再论《没有银弹》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没有银弹</a:t>
            </a:r>
            <a:endParaRPr sz="3800">
              <a:solidFill>
                <a:srgbClr val="FFFFFF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但是困难可以改善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4" marL="1444624" indent="-288925" defTabSz="379729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sz="2470">
                <a:solidFill>
                  <a:srgbClr val="FFFFFF"/>
                </a:solidFill>
              </a:rPr>
              <a:t>人狼和其他恐怖传说</a:t>
            </a:r>
            <a:endParaRPr sz="2470">
              <a:solidFill>
                <a:srgbClr val="FFFFFF"/>
              </a:solidFill>
            </a:endParaRPr>
          </a:p>
          <a:p>
            <a:pPr lvl="4" marL="1444624" indent="-288925" defTabSz="379729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sz="2470">
                <a:solidFill>
                  <a:srgbClr val="FFFFFF"/>
                </a:solidFill>
              </a:rPr>
              <a:t>存在着银弹 - 就在这里！</a:t>
            </a:r>
            <a:endParaRPr sz="2470">
              <a:solidFill>
                <a:srgbClr val="FFFFFF"/>
              </a:solidFill>
            </a:endParaRPr>
          </a:p>
          <a:p>
            <a:pPr lvl="4" marL="1444624" indent="-288925" defTabSz="379729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sz="2470">
                <a:solidFill>
                  <a:srgbClr val="FFFFFF"/>
                </a:solidFill>
              </a:rPr>
              <a:t>含糊的表达将会导致误解</a:t>
            </a:r>
            <a:endParaRPr sz="2470">
              <a:solidFill>
                <a:srgbClr val="FFFFFF"/>
              </a:solidFill>
            </a:endParaRPr>
          </a:p>
          <a:p>
            <a:pPr lvl="4" marL="1444624" indent="-288925" defTabSz="379729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sz="2470">
                <a:solidFill>
                  <a:srgbClr val="FFFFFF"/>
                </a:solidFill>
              </a:rPr>
              <a:t>HAREL的分析</a:t>
            </a:r>
            <a:endParaRPr sz="2470">
              <a:solidFill>
                <a:srgbClr val="FFFFFF"/>
              </a:solidFill>
            </a:endParaRPr>
          </a:p>
          <a:p>
            <a:pPr lvl="4" marL="1444624" indent="-288925" defTabSz="379729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sz="2470">
                <a:solidFill>
                  <a:srgbClr val="FFFFFF"/>
                </a:solidFill>
              </a:rPr>
              <a:t>JONE的观点—质量带来生产率</a:t>
            </a:r>
            <a:endParaRPr sz="2470">
              <a:solidFill>
                <a:srgbClr val="FFFFFF"/>
              </a:solidFill>
            </a:endParaRPr>
          </a:p>
          <a:p>
            <a:pPr lvl="4" marL="1444624" indent="-288925" defTabSz="379729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sz="2470">
                <a:solidFill>
                  <a:srgbClr val="FFFFFF"/>
                </a:solidFill>
              </a:rPr>
              <a:t>那么，生产率的情形如何？</a:t>
            </a:r>
            <a:endParaRPr sz="2470">
              <a:solidFill>
                <a:srgbClr val="FFFFFF"/>
              </a:solidFill>
            </a:endParaRPr>
          </a:p>
          <a:p>
            <a:pPr lvl="4" marL="1444624" indent="-288925" defTabSz="379729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sz="2470">
                <a:solidFill>
                  <a:srgbClr val="FFFFFF"/>
                </a:solidFill>
              </a:rPr>
              <a:t>面向对象编程—这颗铜质子弹可以吗？</a:t>
            </a:r>
            <a:endParaRPr sz="2470">
              <a:solidFill>
                <a:srgbClr val="FFFFFF"/>
              </a:solidFill>
            </a:endParaRPr>
          </a:p>
          <a:p>
            <a:pPr lvl="4" marL="1444624" indent="-288925" defTabSz="379729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sz="2470">
                <a:solidFill>
                  <a:srgbClr val="FFFFFF"/>
                </a:solidFill>
              </a:rPr>
              <a:t>重用的情况怎么样？</a:t>
            </a:r>
            <a:endParaRPr sz="2470">
              <a:solidFill>
                <a:srgbClr val="FFFFFF"/>
              </a:solidFill>
            </a:endParaRPr>
          </a:p>
          <a:p>
            <a:pPr lvl="4" marL="1444624" indent="-288925" defTabSz="379729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sz="2470">
                <a:solidFill>
                  <a:srgbClr val="FFFFFF"/>
                </a:solidFill>
              </a:rPr>
              <a:t>学习大量的词汇—对软件重用的一个可预见，但还没有被预言的问题</a:t>
            </a:r>
            <a:endParaRPr sz="2470">
              <a:solidFill>
                <a:srgbClr val="FFFFFF"/>
              </a:solidFill>
            </a:endParaRPr>
          </a:p>
          <a:p>
            <a:pPr lvl="4" marL="1444624" indent="-288925" defTabSz="379729">
              <a:spcBef>
                <a:spcPts val="2700"/>
              </a:spcBef>
              <a:defRPr sz="1800">
                <a:solidFill>
                  <a:srgbClr val="000000"/>
                </a:solidFill>
              </a:defRPr>
            </a:pPr>
            <a:r>
              <a:rPr sz="2470">
                <a:solidFill>
                  <a:srgbClr val="FFFFFF"/>
                </a:solidFill>
              </a:rPr>
              <a:t>子弹的本质—形势没有发生改变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20年后的人月神话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7" marL="1529080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为什么会出现二十周年纪念版本？</a:t>
            </a:r>
            <a:endParaRPr sz="1634">
              <a:solidFill>
                <a:srgbClr val="FFFFFF"/>
              </a:solidFill>
            </a:endParaRPr>
          </a:p>
          <a:p>
            <a:pPr lvl="7" marL="1529080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核心观点：概念完整性和结构师</a:t>
            </a:r>
            <a:endParaRPr sz="1634">
              <a:solidFill>
                <a:srgbClr val="FFFFFF"/>
              </a:solidFill>
            </a:endParaRPr>
          </a:p>
          <a:p>
            <a:pPr lvl="7" marL="1529080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开发第二个系统所引起的后果：盲目的功能和频率猜测</a:t>
            </a:r>
            <a:endParaRPr sz="1634">
              <a:solidFill>
                <a:srgbClr val="FFFFFF"/>
              </a:solidFill>
            </a:endParaRPr>
          </a:p>
          <a:p>
            <a:pPr lvl="7" marL="1529080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图形界面的成功</a:t>
            </a:r>
            <a:endParaRPr sz="1634">
              <a:solidFill>
                <a:srgbClr val="FFFFFF"/>
              </a:solidFill>
            </a:endParaRPr>
          </a:p>
          <a:p>
            <a:pPr lvl="7" marL="1529080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没有构建舍弃原型—瀑布模型是错误的！</a:t>
            </a:r>
            <a:endParaRPr sz="1634">
              <a:solidFill>
                <a:srgbClr val="FFFFFF"/>
              </a:solidFill>
            </a:endParaRPr>
          </a:p>
          <a:p>
            <a:pPr lvl="7" marL="1529080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增量开发模型更佳—渐进地精化</a:t>
            </a:r>
            <a:endParaRPr sz="1634">
              <a:solidFill>
                <a:srgbClr val="FFFFFF"/>
              </a:solidFill>
            </a:endParaRPr>
          </a:p>
          <a:p>
            <a:pPr lvl="7" marL="1529080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关于信息隐藏，PARNAS是正确的，我是错误的</a:t>
            </a:r>
            <a:endParaRPr sz="1634">
              <a:solidFill>
                <a:srgbClr val="FFFFFF"/>
              </a:solidFill>
            </a:endParaRPr>
          </a:p>
          <a:p>
            <a:pPr lvl="7" marL="1529080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人月到底有多少神话色彩？BOEHM的模型和数据</a:t>
            </a:r>
            <a:endParaRPr sz="1634">
              <a:solidFill>
                <a:srgbClr val="FFFFFF"/>
              </a:solidFill>
            </a:endParaRPr>
          </a:p>
          <a:p>
            <a:pPr lvl="7" marL="1529080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人就是一切（或者说，几乎是一切）</a:t>
            </a:r>
            <a:endParaRPr sz="1634">
              <a:solidFill>
                <a:srgbClr val="FFFFFF"/>
              </a:solidFill>
            </a:endParaRPr>
          </a:p>
          <a:p>
            <a:pPr lvl="7" marL="1529080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放弃权利的力量</a:t>
            </a:r>
            <a:endParaRPr sz="1634">
              <a:solidFill>
                <a:srgbClr val="FFFFFF"/>
              </a:solidFill>
            </a:endParaRPr>
          </a:p>
          <a:p>
            <a:pPr lvl="7" marL="1529080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最令人惊讶的新事物是什么？数百万的计算机</a:t>
            </a:r>
            <a:endParaRPr sz="1634">
              <a:solidFill>
                <a:srgbClr val="FFFFFF"/>
              </a:solidFill>
            </a:endParaRPr>
          </a:p>
          <a:p>
            <a:pPr lvl="7" marL="1529080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全新的软件产业—塑料薄膜包装的成品软件</a:t>
            </a:r>
            <a:endParaRPr sz="1634">
              <a:solidFill>
                <a:srgbClr val="FFFFFF"/>
              </a:solidFill>
            </a:endParaRPr>
          </a:p>
          <a:p>
            <a:pPr lvl="7" marL="1529080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买来开发—使用塑料包装的成品软件包作为构件</a:t>
            </a:r>
            <a:endParaRPr sz="1634">
              <a:solidFill>
                <a:srgbClr val="FFFFFF"/>
              </a:solidFill>
            </a:endParaRPr>
          </a:p>
          <a:p>
            <a:pPr lvl="7" marL="1529080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软件工程的状态和未来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Thank you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人月神话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       在众多软件项目中，缺乏合理的时间进度是造成项目滞后的最主要原因，它比其他所有因素加起来的影响还大。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乐观主义</a:t>
            </a:r>
            <a:endParaRPr sz="3800">
              <a:solidFill>
                <a:srgbClr val="FFFFFF"/>
              </a:solidFill>
            </a:endParaRPr>
          </a:p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人月</a:t>
            </a:r>
            <a:endParaRPr sz="3800">
              <a:solidFill>
                <a:srgbClr val="FFFFFF"/>
              </a:solidFill>
            </a:endParaRPr>
          </a:p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系统测试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外科手术队伍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4" marL="0" indent="91440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如何在有意义的时间进度内创建大型的系统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问题</a:t>
            </a:r>
            <a:endParaRPr sz="3800">
              <a:solidFill>
                <a:srgbClr val="FFFFFF"/>
              </a:solidFill>
            </a:endParaRPr>
          </a:p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MILLS的建议</a:t>
            </a:r>
            <a:endParaRPr sz="3800">
              <a:solidFill>
                <a:srgbClr val="FFFFFF"/>
              </a:solidFill>
            </a:endParaRPr>
          </a:p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如何运作</a:t>
            </a:r>
            <a:endParaRPr sz="3800">
              <a:solidFill>
                <a:srgbClr val="FFFFFF"/>
              </a:solidFill>
            </a:endParaRPr>
          </a:p>
          <a:p>
            <a:pPr lvl="8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团队的扩建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贵族专制、民主政治和系统设计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如何进行合理的概念设计？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6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概念一致性</a:t>
            </a:r>
            <a:endParaRPr sz="3800">
              <a:solidFill>
                <a:srgbClr val="FFFFFF"/>
              </a:solidFill>
            </a:endParaRPr>
          </a:p>
          <a:p>
            <a:pPr lvl="6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获得概念的完整性</a:t>
            </a:r>
            <a:endParaRPr sz="3800">
              <a:solidFill>
                <a:srgbClr val="FFFFFF"/>
              </a:solidFill>
            </a:endParaRPr>
          </a:p>
          <a:p>
            <a:pPr lvl="6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贵族专制统治和民主政治</a:t>
            </a:r>
            <a:endParaRPr sz="3800">
              <a:solidFill>
                <a:srgbClr val="FFFFFF"/>
              </a:solidFill>
            </a:endParaRPr>
          </a:p>
          <a:p>
            <a:pPr lvl="6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在等待时，实现人员应该做什么？</a:t>
            </a:r>
          </a:p>
        </p:txBody>
      </p:sp>
    </p:spTree>
  </p:cSld>
  <p:clrMapOvr>
    <a:masterClrMapping/>
  </p:clrMapOvr>
  <p:transition spd="slow" advClick="1">
    <p:dissolve/>
  </p:transition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