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9" r:id="rId4"/>
    <p:sldId id="260" r:id="rId5"/>
    <p:sldId id="263" r:id="rId6"/>
    <p:sldId id="262" r:id="rId7"/>
    <p:sldId id="264" r:id="rId8"/>
    <p:sldId id="265" r:id="rId9"/>
    <p:sldId id="268" r:id="rId10"/>
    <p:sldId id="269" r:id="rId11"/>
    <p:sldId id="270" r:id="rId12"/>
    <p:sldId id="271" r:id="rId13"/>
    <p:sldId id="328" r:id="rId14"/>
    <p:sldId id="272"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329" r:id="rId34"/>
    <p:sldId id="330" r:id="rId35"/>
    <p:sldId id="294" r:id="rId36"/>
    <p:sldId id="295" r:id="rId37"/>
    <p:sldId id="296" r:id="rId38"/>
    <p:sldId id="297" r:id="rId39"/>
    <p:sldId id="298" r:id="rId40"/>
    <p:sldId id="299" r:id="rId41"/>
    <p:sldId id="300" r:id="rId42"/>
    <p:sldId id="301" r:id="rId43"/>
    <p:sldId id="331" r:id="rId44"/>
    <p:sldId id="302" r:id="rId45"/>
    <p:sldId id="303" r:id="rId46"/>
    <p:sldId id="304" r:id="rId47"/>
    <p:sldId id="305" r:id="rId48"/>
    <p:sldId id="306" r:id="rId49"/>
    <p:sldId id="307" r:id="rId50"/>
    <p:sldId id="308" r:id="rId51"/>
    <p:sldId id="310" r:id="rId52"/>
    <p:sldId id="311" r:id="rId53"/>
    <p:sldId id="312" r:id="rId54"/>
    <p:sldId id="313" r:id="rId55"/>
    <p:sldId id="314" r:id="rId56"/>
    <p:sldId id="315" r:id="rId57"/>
    <p:sldId id="316" r:id="rId58"/>
    <p:sldId id="318" r:id="rId59"/>
    <p:sldId id="332" r:id="rId60"/>
    <p:sldId id="333" r:id="rId61"/>
    <p:sldId id="334" r:id="rId62"/>
    <p:sldId id="319" r:id="rId63"/>
    <p:sldId id="320" r:id="rId64"/>
    <p:sldId id="321" r:id="rId65"/>
    <p:sldId id="342" r:id="rId66"/>
    <p:sldId id="323" r:id="rId67"/>
    <p:sldId id="324" r:id="rId68"/>
    <p:sldId id="325" r:id="rId69"/>
    <p:sldId id="326" r:id="rId70"/>
    <p:sldId id="327"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D2A1F1-49FB-46AC-8591-62AB40A0A114}">
          <p14:sldIdLst>
            <p14:sldId id="256"/>
            <p14:sldId id="257"/>
            <p14:sldId id="259"/>
            <p14:sldId id="260"/>
            <p14:sldId id="263"/>
            <p14:sldId id="262"/>
            <p14:sldId id="264"/>
            <p14:sldId id="265"/>
            <p14:sldId id="268"/>
            <p14:sldId id="269"/>
            <p14:sldId id="270"/>
            <p14:sldId id="271"/>
            <p14:sldId id="328"/>
            <p14:sldId id="272"/>
            <p14:sldId id="273"/>
            <p14:sldId id="274"/>
            <p14:sldId id="276"/>
            <p14:sldId id="277"/>
            <p14:sldId id="278"/>
            <p14:sldId id="279"/>
            <p14:sldId id="280"/>
            <p14:sldId id="281"/>
            <p14:sldId id="282"/>
            <p14:sldId id="283"/>
            <p14:sldId id="284"/>
            <p14:sldId id="285"/>
            <p14:sldId id="286"/>
            <p14:sldId id="287"/>
            <p14:sldId id="288"/>
            <p14:sldId id="289"/>
            <p14:sldId id="290"/>
            <p14:sldId id="291"/>
            <p14:sldId id="329"/>
            <p14:sldId id="330"/>
            <p14:sldId id="294"/>
            <p14:sldId id="295"/>
            <p14:sldId id="296"/>
            <p14:sldId id="297"/>
            <p14:sldId id="298"/>
            <p14:sldId id="299"/>
            <p14:sldId id="300"/>
            <p14:sldId id="301"/>
            <p14:sldId id="331"/>
            <p14:sldId id="302"/>
            <p14:sldId id="303"/>
            <p14:sldId id="304"/>
            <p14:sldId id="305"/>
            <p14:sldId id="306"/>
            <p14:sldId id="307"/>
            <p14:sldId id="308"/>
            <p14:sldId id="310"/>
            <p14:sldId id="311"/>
            <p14:sldId id="312"/>
            <p14:sldId id="313"/>
            <p14:sldId id="314"/>
            <p14:sldId id="315"/>
            <p14:sldId id="316"/>
            <p14:sldId id="318"/>
            <p14:sldId id="332"/>
            <p14:sldId id="333"/>
            <p14:sldId id="334"/>
            <p14:sldId id="319"/>
            <p14:sldId id="320"/>
            <p14:sldId id="321"/>
            <p14:sldId id="342"/>
            <p14:sldId id="323"/>
            <p14:sldId id="324"/>
            <p14:sldId id="325"/>
            <p14:sldId id="326"/>
            <p14:sldId id="32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405668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358970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060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324066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777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2370175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148359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291585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348757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1AF4-DBEE-48A1-81FC-06989836231A}" type="datetimeFigureOut">
              <a:rPr lang="id-ID" smtClean="0"/>
              <a:t>08/07/2020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314838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211AF4-DBEE-48A1-81FC-06989836231A}" type="datetimeFigureOut">
              <a:rPr lang="id-ID" smtClean="0"/>
              <a:t>08/07/2020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2957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211AF4-DBEE-48A1-81FC-06989836231A}" type="datetimeFigureOut">
              <a:rPr lang="id-ID" smtClean="0"/>
              <a:t>08/07/2020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367482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211AF4-DBEE-48A1-81FC-06989836231A}" type="datetimeFigureOut">
              <a:rPr lang="id-ID" smtClean="0"/>
              <a:t>08/07/2020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50558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11AF4-DBEE-48A1-81FC-06989836231A}" type="datetimeFigureOut">
              <a:rPr lang="id-ID" smtClean="0"/>
              <a:t>08/07/2020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190862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11AF4-DBEE-48A1-81FC-06989836231A}" type="datetimeFigureOut">
              <a:rPr lang="id-ID" smtClean="0"/>
              <a:t>08/07/2020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81EDE57-101A-4063-8397-26CD157420BF}" type="slidenum">
              <a:rPr lang="id-ID" smtClean="0"/>
              <a:t>‹#›</a:t>
            </a:fld>
            <a:endParaRPr lang="id-ID"/>
          </a:p>
        </p:txBody>
      </p:sp>
    </p:spTree>
    <p:extLst>
      <p:ext uri="{BB962C8B-B14F-4D97-AF65-F5344CB8AC3E}">
        <p14:creationId xmlns:p14="http://schemas.microsoft.com/office/powerpoint/2010/main" val="209124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81EDE57-101A-4063-8397-26CD157420BF}" type="slidenum">
              <a:rPr lang="id-ID" smtClean="0"/>
              <a:t>‹#›</a:t>
            </a:fld>
            <a:endParaRPr lang="id-ID"/>
          </a:p>
        </p:txBody>
      </p:sp>
      <p:sp>
        <p:nvSpPr>
          <p:cNvPr id="5" name="Date Placeholder 4"/>
          <p:cNvSpPr>
            <a:spLocks noGrp="1"/>
          </p:cNvSpPr>
          <p:nvPr>
            <p:ph type="dt" sz="half" idx="10"/>
          </p:nvPr>
        </p:nvSpPr>
        <p:spPr/>
        <p:txBody>
          <a:bodyPr/>
          <a:lstStyle/>
          <a:p>
            <a:fld id="{41211AF4-DBEE-48A1-81FC-06989836231A}" type="datetimeFigureOut">
              <a:rPr lang="id-ID" smtClean="0"/>
              <a:t>08/07/2020</a:t>
            </a:fld>
            <a:endParaRPr lang="id-ID"/>
          </a:p>
        </p:txBody>
      </p:sp>
    </p:spTree>
    <p:extLst>
      <p:ext uri="{BB962C8B-B14F-4D97-AF65-F5344CB8AC3E}">
        <p14:creationId xmlns:p14="http://schemas.microsoft.com/office/powerpoint/2010/main" val="188643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211AF4-DBEE-48A1-81FC-06989836231A}" type="datetimeFigureOut">
              <a:rPr lang="id-ID" smtClean="0"/>
              <a:t>08/07/2020</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DE57-101A-4063-8397-26CD157420BF}" type="slidenum">
              <a:rPr lang="id-ID" smtClean="0"/>
              <a:t>‹#›</a:t>
            </a:fld>
            <a:endParaRPr lang="id-ID"/>
          </a:p>
        </p:txBody>
      </p:sp>
    </p:spTree>
    <p:extLst>
      <p:ext uri="{BB962C8B-B14F-4D97-AF65-F5344CB8AC3E}">
        <p14:creationId xmlns:p14="http://schemas.microsoft.com/office/powerpoint/2010/main" val="339420858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56D4-2F5E-4093-89F5-917434539CBB}"/>
              </a:ext>
            </a:extLst>
          </p:cNvPr>
          <p:cNvSpPr>
            <a:spLocks noGrp="1"/>
          </p:cNvSpPr>
          <p:nvPr>
            <p:ph type="ctrTitle"/>
          </p:nvPr>
        </p:nvSpPr>
        <p:spPr>
          <a:xfrm>
            <a:off x="2403495" y="2191560"/>
            <a:ext cx="2487160" cy="426948"/>
          </a:xfrm>
        </p:spPr>
        <p:txBody>
          <a:bodyPr/>
          <a:lstStyle/>
          <a:p>
            <a:r>
              <a:rPr lang="id-ID" sz="1800" dirty="0">
                <a:solidFill>
                  <a:schemeClr val="tx1"/>
                </a:solidFill>
                <a:latin typeface="Times New Roman" panose="02020603050405020304" pitchFamily="18" charset="0"/>
                <a:cs typeface="Times New Roman" panose="02020603050405020304" pitchFamily="18" charset="0"/>
              </a:rPr>
              <a:t>Disusun oleh</a:t>
            </a:r>
          </a:p>
        </p:txBody>
      </p:sp>
      <p:sp>
        <p:nvSpPr>
          <p:cNvPr id="3" name="Subtitle 2">
            <a:extLst>
              <a:ext uri="{FF2B5EF4-FFF2-40B4-BE49-F238E27FC236}">
                <a16:creationId xmlns:a16="http://schemas.microsoft.com/office/drawing/2014/main" id="{8180295A-44DE-4FFC-B63B-168895819687}"/>
              </a:ext>
            </a:extLst>
          </p:cNvPr>
          <p:cNvSpPr>
            <a:spLocks noGrp="1"/>
          </p:cNvSpPr>
          <p:nvPr>
            <p:ph type="subTitle" idx="1"/>
          </p:nvPr>
        </p:nvSpPr>
        <p:spPr>
          <a:xfrm>
            <a:off x="955964" y="3034145"/>
            <a:ext cx="1859316" cy="914393"/>
          </a:xfrm>
        </p:spPr>
        <p:txBody>
          <a:bodyPr>
            <a:normAutofit/>
          </a:bodyPr>
          <a:lstStyle/>
          <a:p>
            <a:pPr algn="ctr"/>
            <a:r>
              <a:rPr lang="en-US" sz="1800"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Huswatun</a:t>
            </a:r>
            <a:r>
              <a:rPr lang="en-US"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Nisah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11180137</a:t>
            </a:r>
            <a:endParaRPr lang="id-ID"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id-ID" dirty="0"/>
          </a:p>
        </p:txBody>
      </p:sp>
      <p:pic>
        <p:nvPicPr>
          <p:cNvPr id="5" name="Picture 4">
            <a:extLst>
              <a:ext uri="{FF2B5EF4-FFF2-40B4-BE49-F238E27FC236}">
                <a16:creationId xmlns:a16="http://schemas.microsoft.com/office/drawing/2014/main" id="{60FC516B-C716-4278-8DDD-DD781C8A7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874" y="286745"/>
            <a:ext cx="2601846" cy="2248637"/>
          </a:xfrm>
          <a:prstGeom prst="rect">
            <a:avLst/>
          </a:prstGeom>
        </p:spPr>
      </p:pic>
      <p:sp>
        <p:nvSpPr>
          <p:cNvPr id="6" name="Title 1">
            <a:extLst>
              <a:ext uri="{FF2B5EF4-FFF2-40B4-BE49-F238E27FC236}">
                <a16:creationId xmlns:a16="http://schemas.microsoft.com/office/drawing/2014/main" id="{679FD011-F898-4746-84C0-AFC2377750F3}"/>
              </a:ext>
            </a:extLst>
          </p:cNvPr>
          <p:cNvSpPr txBox="1">
            <a:spLocks/>
          </p:cNvSpPr>
          <p:nvPr/>
        </p:nvSpPr>
        <p:spPr>
          <a:xfrm>
            <a:off x="619857" y="152220"/>
            <a:ext cx="6054435" cy="207817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id-ID" sz="2000" dirty="0">
                <a:latin typeface="Calibri" panose="020F0502020204030204" pitchFamily="34" charset="0"/>
                <a:ea typeface="Calibri" panose="020F0502020204030204" pitchFamily="34" charset="0"/>
                <a:cs typeface="Mangal" panose="02040503050203030202" pitchFamily="18" charset="0"/>
              </a:rPr>
              <a:t> </a:t>
            </a:r>
            <a:br>
              <a:rPr lang="id-ID" sz="2000" dirty="0">
                <a:latin typeface="Calibri" panose="020F0502020204030204" pitchFamily="34" charset="0"/>
                <a:ea typeface="Calibri" panose="020F0502020204030204" pitchFamily="34" charset="0"/>
                <a:cs typeface="Mangal" panose="02040503050203030202" pitchFamily="18" charset="0"/>
              </a:rPr>
            </a:br>
            <a:r>
              <a:rPr lang="en-US" sz="2000" b="1" dirty="0">
                <a:solidFill>
                  <a:schemeClr val="tx1"/>
                </a:solidFill>
                <a:latin typeface="Times New Roman" panose="02020603050405020304" pitchFamily="18" charset="0"/>
                <a:ea typeface="Calibri" panose="020F0502020204030204" pitchFamily="34" charset="0"/>
                <a:cs typeface="Mangal" panose="02040503050203030202" pitchFamily="18" charset="0"/>
              </a:rPr>
              <a:t>MAKALAH</a:t>
            </a:r>
            <a:br>
              <a:rPr lang="id-ID" sz="2000" dirty="0">
                <a:solidFill>
                  <a:schemeClr val="tx1"/>
                </a:solidFill>
                <a:latin typeface="Calibri" panose="020F0502020204030204" pitchFamily="34" charset="0"/>
                <a:ea typeface="Calibri" panose="020F0502020204030204" pitchFamily="34" charset="0"/>
                <a:cs typeface="Mangal" panose="02040503050203030202" pitchFamily="18" charset="0"/>
              </a:rPr>
            </a:br>
            <a:r>
              <a:rPr lang="id-ID" sz="2000" b="1" dirty="0">
                <a:solidFill>
                  <a:schemeClr val="tx1"/>
                </a:solidFill>
                <a:latin typeface="Times New Roman" panose="02020603050405020304" pitchFamily="18" charset="0"/>
                <a:ea typeface="Calibri" panose="020F0502020204030204" pitchFamily="34" charset="0"/>
                <a:cs typeface="Mangal" panose="02040503050203030202" pitchFamily="18" charset="0"/>
              </a:rPr>
              <a:t>PEMROGRAMAN AKUNTANSI II </a:t>
            </a:r>
            <a:br>
              <a:rPr lang="id-ID" sz="2000" dirty="0">
                <a:solidFill>
                  <a:schemeClr val="tx1"/>
                </a:solidFill>
                <a:latin typeface="Calibri" panose="020F0502020204030204" pitchFamily="34" charset="0"/>
                <a:ea typeface="Calibri" panose="020F0502020204030204" pitchFamily="34" charset="0"/>
                <a:cs typeface="Mangal" panose="02040503050203030202" pitchFamily="18" charset="0"/>
              </a:rPr>
            </a:br>
            <a:r>
              <a:rPr lang="id-ID" sz="2000" b="1" dirty="0">
                <a:solidFill>
                  <a:schemeClr val="tx1"/>
                </a:solidFill>
                <a:latin typeface="Times New Roman" panose="02020603050405020304" pitchFamily="18" charset="0"/>
                <a:ea typeface="Calibri" panose="020F0502020204030204" pitchFamily="34" charset="0"/>
                <a:cs typeface="Mangal" panose="02040503050203030202" pitchFamily="18" charset="0"/>
              </a:rPr>
              <a:t>“ Project Penjualan Batik “</a:t>
            </a:r>
            <a:br>
              <a:rPr lang="id-ID" sz="2000" dirty="0">
                <a:solidFill>
                  <a:schemeClr val="tx1"/>
                </a:solidFill>
                <a:latin typeface="Calibri" panose="020F0502020204030204" pitchFamily="34" charset="0"/>
                <a:ea typeface="Calibri" panose="020F0502020204030204" pitchFamily="34" charset="0"/>
                <a:cs typeface="Mangal" panose="02040503050203030202" pitchFamily="18" charset="0"/>
              </a:rPr>
            </a:br>
            <a:endParaRPr lang="id-ID" sz="2000" dirty="0">
              <a:solidFill>
                <a:schemeClr val="tx1"/>
              </a:solidFill>
            </a:endParaRPr>
          </a:p>
        </p:txBody>
      </p:sp>
      <p:sp>
        <p:nvSpPr>
          <p:cNvPr id="9" name="Subtitle 2">
            <a:extLst>
              <a:ext uri="{FF2B5EF4-FFF2-40B4-BE49-F238E27FC236}">
                <a16:creationId xmlns:a16="http://schemas.microsoft.com/office/drawing/2014/main" id="{BCE19636-3BE6-4602-9F7A-9E5254BF3604}"/>
              </a:ext>
            </a:extLst>
          </p:cNvPr>
          <p:cNvSpPr txBox="1">
            <a:spLocks/>
          </p:cNvSpPr>
          <p:nvPr/>
        </p:nvSpPr>
        <p:spPr>
          <a:xfrm>
            <a:off x="3176153" y="3096500"/>
            <a:ext cx="1898073" cy="105566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Leni </a:t>
            </a:r>
            <a:r>
              <a:rPr lang="en-US" sz="1800"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Triwardani</a:t>
            </a:r>
            <a:r>
              <a:rPr lang="en-US"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11180134</a:t>
            </a:r>
            <a:endParaRPr lang="id-ID"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id-ID" dirty="0"/>
          </a:p>
        </p:txBody>
      </p:sp>
      <p:sp>
        <p:nvSpPr>
          <p:cNvPr id="11" name="Subtitle 2">
            <a:extLst>
              <a:ext uri="{FF2B5EF4-FFF2-40B4-BE49-F238E27FC236}">
                <a16:creationId xmlns:a16="http://schemas.microsoft.com/office/drawing/2014/main" id="{B5D55B25-84A2-4021-B281-B4C721CF907B}"/>
              </a:ext>
            </a:extLst>
          </p:cNvPr>
          <p:cNvSpPr txBox="1">
            <a:spLocks/>
          </p:cNvSpPr>
          <p:nvPr/>
        </p:nvSpPr>
        <p:spPr>
          <a:xfrm>
            <a:off x="7689929" y="3172683"/>
            <a:ext cx="1898072" cy="85203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d-ID" dirty="0">
                <a:solidFill>
                  <a:schemeClr val="tx1"/>
                </a:solidFill>
                <a:latin typeface="Times New Roman" panose="02020603050405020304" pitchFamily="18" charset="0"/>
                <a:ea typeface="Calibri" panose="020F0502020204030204" pitchFamily="34" charset="0"/>
                <a:cs typeface="Calibri" panose="020F0502020204030204" pitchFamily="34" charset="0"/>
              </a:rPr>
              <a:t>Andini Roeke</a:t>
            </a:r>
            <a:r>
              <a:rPr lang="en-US" dirty="0">
                <a:solidFill>
                  <a:schemeClr val="tx1"/>
                </a:solidFill>
                <a:latin typeface="Times New Roman" panose="02020603050405020304" pitchFamily="18" charset="0"/>
                <a:ea typeface="Calibri" panose="020F0502020204030204" pitchFamily="34" charset="0"/>
                <a:cs typeface="Calibri" panose="020F0502020204030204" pitchFamily="34" charset="0"/>
              </a:rPr>
              <a:t>	111</a:t>
            </a:r>
            <a:r>
              <a:rPr lang="id-ID" dirty="0">
                <a:solidFill>
                  <a:schemeClr val="tx1"/>
                </a:solidFill>
                <a:latin typeface="Times New Roman" panose="02020603050405020304" pitchFamily="18" charset="0"/>
                <a:ea typeface="Calibri" panose="020F0502020204030204" pitchFamily="34" charset="0"/>
                <a:cs typeface="Calibri" panose="020F0502020204030204" pitchFamily="34" charset="0"/>
              </a:rPr>
              <a:t>80580</a:t>
            </a:r>
            <a:endParaRPr lang="id-ID"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Subtitle 2">
            <a:extLst>
              <a:ext uri="{FF2B5EF4-FFF2-40B4-BE49-F238E27FC236}">
                <a16:creationId xmlns:a16="http://schemas.microsoft.com/office/drawing/2014/main" id="{8E51B683-DB3E-41AF-AE59-92303860D3A9}"/>
              </a:ext>
            </a:extLst>
          </p:cNvPr>
          <p:cNvSpPr txBox="1">
            <a:spLocks/>
          </p:cNvSpPr>
          <p:nvPr/>
        </p:nvSpPr>
        <p:spPr>
          <a:xfrm>
            <a:off x="5396345" y="3172683"/>
            <a:ext cx="2029691" cy="97948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1800"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Anik</a:t>
            </a:r>
            <a:r>
              <a:rPr lang="en-US" sz="18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Wulandari</a:t>
            </a:r>
            <a:r>
              <a:rPr lang="en-US"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11180172</a:t>
            </a:r>
            <a:endParaRPr lang="id-ID"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id-ID" dirty="0"/>
          </a:p>
        </p:txBody>
      </p:sp>
      <p:sp>
        <p:nvSpPr>
          <p:cNvPr id="10" name="Title 1">
            <a:extLst>
              <a:ext uri="{FF2B5EF4-FFF2-40B4-BE49-F238E27FC236}">
                <a16:creationId xmlns:a16="http://schemas.microsoft.com/office/drawing/2014/main" id="{784216A8-7287-4A23-AD3B-2FA1FEAE0BD6}"/>
              </a:ext>
            </a:extLst>
          </p:cNvPr>
          <p:cNvSpPr txBox="1">
            <a:spLocks/>
          </p:cNvSpPr>
          <p:nvPr/>
        </p:nvSpPr>
        <p:spPr>
          <a:xfrm>
            <a:off x="411517" y="4619011"/>
            <a:ext cx="9633028" cy="16113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id-ID" sz="1800" dirty="0">
                <a:latin typeface="Calibri" panose="020F0502020204030204" pitchFamily="34" charset="0"/>
                <a:ea typeface="Calibri" panose="020F0502020204030204" pitchFamily="34" charset="0"/>
                <a:cs typeface="Mangal" panose="02040503050203030202" pitchFamily="18" charset="0"/>
              </a:rPr>
              <a:t> </a:t>
            </a:r>
            <a:br>
              <a:rPr lang="id-ID" sz="1800" dirty="0">
                <a:latin typeface="Calibri" panose="020F0502020204030204" pitchFamily="34" charset="0"/>
                <a:ea typeface="Calibri" panose="020F0502020204030204" pitchFamily="34" charset="0"/>
                <a:cs typeface="Mangal" panose="02040503050203030202" pitchFamily="18" charset="0"/>
              </a:rPr>
            </a:br>
            <a:r>
              <a:rPr lang="id-ID"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SISTEM INFORMASI AKUNTANSI </a:t>
            </a:r>
          </a:p>
          <a:p>
            <a:pPr algn="ctr">
              <a:lnSpc>
                <a:spcPct val="107000"/>
              </a:lnSpc>
              <a:spcAft>
                <a:spcPts val="800"/>
              </a:spcAft>
            </a:pPr>
            <a:r>
              <a:rPr lang="id-ID" sz="1800" b="1" dirty="0">
                <a:solidFill>
                  <a:schemeClr val="tx1"/>
                </a:solidFill>
                <a:latin typeface="Times New Roman" panose="02020603050405020304" pitchFamily="18" charset="0"/>
                <a:cs typeface="Times New Roman" panose="02020603050405020304" pitchFamily="18" charset="0"/>
              </a:rPr>
              <a:t>UNIVERSITAS BINA SARANA INFORMATIKA </a:t>
            </a:r>
          </a:p>
          <a:p>
            <a:pPr algn="ctr">
              <a:lnSpc>
                <a:spcPct val="107000"/>
              </a:lnSpc>
              <a:spcAft>
                <a:spcPts val="800"/>
              </a:spcAft>
            </a:pPr>
            <a:r>
              <a:rPr lang="id-ID" sz="1800" b="1" dirty="0">
                <a:solidFill>
                  <a:schemeClr val="tx1"/>
                </a:solidFill>
                <a:latin typeface="Times New Roman" panose="02020603050405020304" pitchFamily="18" charset="0"/>
                <a:cs typeface="Times New Roman" panose="02020603050405020304" pitchFamily="18" charset="0"/>
              </a:rPr>
              <a:t>Jakarta , </a:t>
            </a:r>
            <a:r>
              <a:rPr lang="en-US" sz="1800" b="1" dirty="0">
                <a:solidFill>
                  <a:schemeClr val="tx1"/>
                </a:solidFill>
                <a:latin typeface="Times New Roman" panose="02020603050405020304" pitchFamily="18" charset="0"/>
                <a:cs typeface="Times New Roman" panose="02020603050405020304" pitchFamily="18" charset="0"/>
              </a:rPr>
              <a:t>07 </a:t>
            </a:r>
            <a:r>
              <a:rPr lang="en-US" sz="1800" b="1" dirty="0" err="1">
                <a:solidFill>
                  <a:schemeClr val="tx1"/>
                </a:solidFill>
                <a:latin typeface="Times New Roman" panose="02020603050405020304" pitchFamily="18" charset="0"/>
                <a:cs typeface="Times New Roman" panose="02020603050405020304" pitchFamily="18" charset="0"/>
              </a:rPr>
              <a:t>Juli</a:t>
            </a:r>
            <a:r>
              <a:rPr lang="en-US" sz="1800" b="1" dirty="0">
                <a:solidFill>
                  <a:schemeClr val="tx1"/>
                </a:solidFill>
                <a:latin typeface="Times New Roman" panose="02020603050405020304" pitchFamily="18" charset="0"/>
                <a:cs typeface="Times New Roman" panose="02020603050405020304" pitchFamily="18" charset="0"/>
              </a:rPr>
              <a:t> </a:t>
            </a:r>
            <a:r>
              <a:rPr lang="id-ID" sz="1800" b="1" dirty="0">
                <a:solidFill>
                  <a:schemeClr val="tx1"/>
                </a:solidFill>
                <a:latin typeface="Times New Roman" panose="02020603050405020304" pitchFamily="18" charset="0"/>
                <a:cs typeface="Times New Roman" panose="02020603050405020304" pitchFamily="18" charset="0"/>
              </a:rPr>
              <a:t>2020 .</a:t>
            </a:r>
            <a:endParaRPr lang="id-ID"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232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additive="base">
                                        <p:cTn id="3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 calcmode="lin" valueType="num">
                                      <p:cBhvr additive="base">
                                        <p:cTn id="36"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 calcmode="lin" valueType="num">
                                      <p:cBhvr additive="base">
                                        <p:cTn id="4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 calcmode="lin" valueType="num">
                                      <p:cBhvr additive="base">
                                        <p:cTn id="4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xEl>
                                              <p:pRg st="1" end="1"/>
                                            </p:txEl>
                                          </p:spTgt>
                                        </p:tgtEl>
                                        <p:attrNameLst>
                                          <p:attrName>style.visibility</p:attrName>
                                        </p:attrNameLst>
                                      </p:cBhvr>
                                      <p:to>
                                        <p:strVal val="visible"/>
                                      </p:to>
                                    </p:set>
                                    <p:anim calcmode="lin" valueType="num">
                                      <p:cBhvr additive="base">
                                        <p:cTn id="5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2" end="2"/>
                                            </p:txEl>
                                          </p:spTgt>
                                        </p:tgtEl>
                                        <p:attrNameLst>
                                          <p:attrName>style.visibility</p:attrName>
                                        </p:attrNameLst>
                                      </p:cBhvr>
                                      <p:to>
                                        <p:strVal val="visible"/>
                                      </p:to>
                                    </p:set>
                                    <p:anim calcmode="lin" valueType="num">
                                      <p:cBhvr additive="base">
                                        <p:cTn id="6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346" y="78885"/>
            <a:ext cx="10449059" cy="2585323"/>
          </a:xfrm>
          <a:prstGeom prst="rect">
            <a:avLst/>
          </a:prstGeom>
        </p:spPr>
        <p:txBody>
          <a:bodyPr wrap="square">
            <a:spAutoFit/>
          </a:bodyPr>
          <a:lstStyle/>
          <a:p>
            <a:r>
              <a:rPr lang="id-ID" dirty="0">
                <a:latin typeface="Times New Roman" pitchFamily="18" charset="0"/>
                <a:cs typeface="Times New Roman" pitchFamily="18" charset="0"/>
              </a:rPr>
              <a:t>Adapun diagram UML untuk penulisan Tugas Akhir ini adalah: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342900" lvl="0" indent="-342900" fontAlgn="base">
              <a:buFont typeface="+mj-lt"/>
              <a:buAutoNum type="arabicPeriod"/>
            </a:pPr>
            <a:r>
              <a:rPr lang="id-ID" dirty="0">
                <a:latin typeface="Times New Roman" pitchFamily="18" charset="0"/>
                <a:cs typeface="Times New Roman" pitchFamily="18" charset="0"/>
              </a:rPr>
              <a:t>Use Case Diagram </a:t>
            </a:r>
            <a:endParaRPr lang="en-US" dirty="0">
              <a:latin typeface="Times New Roman" pitchFamily="18" charset="0"/>
              <a:cs typeface="Times New Roman" pitchFamily="18" charset="0"/>
            </a:endParaRPr>
          </a:p>
          <a:p>
            <a:pPr lvl="0" fontAlgn="base"/>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Use Case merupakan permodelan untuk kelakukan (behavior) sistem informasi yang akan dibuat. Use Case mendeskripsikan sebuah interaksi antara satu atau lebih actor dengan sistem informasi yang akan dibuat. Secara kasar, Use Case digunakan untuk mengetahui fungsi apa saja yang ada didalam sebuah sistem informasi dan siapa saja yang berhak menggunakan fungsi-fungsi itu.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6" name="Rectangle 1"/>
          <p:cNvSpPr>
            <a:spLocks noChangeArrowheads="1"/>
          </p:cNvSpPr>
          <p:nvPr/>
        </p:nvSpPr>
        <p:spPr bwMode="auto">
          <a:xfrm>
            <a:off x="459346" y="2337256"/>
            <a:ext cx="103224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AutoNum type="arabicPeriod" startAt="2"/>
              <a:tabLst/>
            </a:pPr>
            <a:r>
              <a:rPr kumimoji="0" lang="id-ID" b="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Activity Diagram </a:t>
            </a:r>
            <a:endParaRPr kumimoji="0" lang="en-US" b="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R="0" lvl="0" algn="just" defTabSz="914400" rtl="0" eaLnBrk="1" fontAlgn="base" latinLnBrk="0" hangingPunct="1">
              <a:lnSpc>
                <a:spcPct val="100000"/>
              </a:lnSpc>
              <a:spcBef>
                <a:spcPct val="0"/>
              </a:spcBef>
              <a:spcAft>
                <a:spcPct val="0"/>
              </a:spcAft>
              <a:buClrTx/>
              <a:buSzTx/>
              <a:tabLst/>
            </a:pPr>
            <a:endParaRPr kumimoji="0" lang="en-US" b="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id-ID" b="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Activity Diagram menggambarkan workflow (aliran kerja) atau aktivitas dari sebuah sistem atau proses bisnis atau menu yang ada pada perangkat lunak. Yang perlu diperhatikan disini adalah bahwa Activity Diagram menggambarkan aktivitas sistem bukan apa yng dilakukan actor, jadi aktivitas yang dapat di lakukan oleh sistem. </a:t>
            </a:r>
            <a:endParaRPr kumimoji="0" lang="id-ID" b="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459345" y="4054971"/>
            <a:ext cx="10912699" cy="369332"/>
          </a:xfrm>
          <a:prstGeom prst="rect">
            <a:avLst/>
          </a:prstGeom>
        </p:spPr>
        <p:txBody>
          <a:bodyPr wrap="square">
            <a:spAutoFit/>
          </a:bodyPr>
          <a:lstStyle/>
          <a:p>
            <a:r>
              <a:rPr lang="id-ID" dirty="0">
                <a:latin typeface="Times New Roman" pitchFamily="18" charset="0"/>
                <a:cs typeface="Times New Roman" pitchFamily="18" charset="0"/>
              </a:rPr>
              <a:t>Diagram aktivitas juga banyak digunakan untuk mendefinisikan hal-hal berikut : </a:t>
            </a:r>
            <a:endParaRPr lang="en-US" dirty="0">
              <a:latin typeface="Times New Roman" pitchFamily="18" charset="0"/>
              <a:cs typeface="Times New Roman" pitchFamily="18" charset="0"/>
            </a:endParaRPr>
          </a:p>
        </p:txBody>
      </p:sp>
      <p:sp>
        <p:nvSpPr>
          <p:cNvPr id="8" name="Rectangle 7"/>
          <p:cNvSpPr/>
          <p:nvPr/>
        </p:nvSpPr>
        <p:spPr>
          <a:xfrm>
            <a:off x="652529" y="4419943"/>
            <a:ext cx="10423302" cy="2031325"/>
          </a:xfrm>
          <a:prstGeom prst="rect">
            <a:avLst/>
          </a:prstGeom>
        </p:spPr>
        <p:txBody>
          <a:bodyPr wrap="square">
            <a:spAutoFit/>
          </a:bodyPr>
          <a:lstStyle/>
          <a:p>
            <a:pPr marL="742950" lvl="1" indent="-285750" fontAlgn="base">
              <a:buFont typeface="Wingdings" pitchFamily="2" charset="2"/>
              <a:buChar char="§"/>
            </a:pPr>
            <a:r>
              <a:rPr lang="id-ID" dirty="0">
                <a:latin typeface="Times New Roman" pitchFamily="18" charset="0"/>
                <a:cs typeface="Times New Roman" pitchFamily="18" charset="0"/>
              </a:rPr>
              <a:t>Rancangan proses bisnis dimana setiap urutan aktivitas yang digambarkan merupakan proses bisnis sistem yang didefinisikan </a:t>
            </a:r>
            <a:endParaRPr lang="en-US" dirty="0">
              <a:latin typeface="Times New Roman" pitchFamily="18" charset="0"/>
              <a:cs typeface="Times New Roman" pitchFamily="18" charset="0"/>
            </a:endParaRPr>
          </a:p>
          <a:p>
            <a:pPr marL="742950" lvl="1" indent="-285750" fontAlgn="base">
              <a:buFont typeface="Wingdings" pitchFamily="2" charset="2"/>
              <a:buChar char="§"/>
            </a:pPr>
            <a:r>
              <a:rPr lang="id-ID" dirty="0">
                <a:latin typeface="Times New Roman" pitchFamily="18" charset="0"/>
                <a:cs typeface="Times New Roman" pitchFamily="18" charset="0"/>
              </a:rPr>
              <a:t>Urutan atau pengelompokan tampilan dari sistem / user interface dimana setiap aktivitas dianggap memiliki sebuah rancangan antar muka tampilan. </a:t>
            </a:r>
            <a:endParaRPr lang="en-US" dirty="0">
              <a:latin typeface="Times New Roman" pitchFamily="18" charset="0"/>
              <a:cs typeface="Times New Roman" pitchFamily="18" charset="0"/>
            </a:endParaRPr>
          </a:p>
          <a:p>
            <a:pPr marL="742950" lvl="1" indent="-285750" fontAlgn="base">
              <a:buFont typeface="Wingdings" pitchFamily="2" charset="2"/>
              <a:buChar char="§"/>
            </a:pPr>
            <a:r>
              <a:rPr lang="id-ID" dirty="0">
                <a:latin typeface="Times New Roman" pitchFamily="18" charset="0"/>
                <a:cs typeface="Times New Roman" pitchFamily="18" charset="0"/>
              </a:rPr>
              <a:t>Rancangan pengujian dimana setiap aktivitas dianggap memerlukan sebuah pengujian yang perlu didefenisikn kasus ujinya. </a:t>
            </a:r>
            <a:endParaRPr lang="en-US" dirty="0">
              <a:latin typeface="Times New Roman" pitchFamily="18" charset="0"/>
              <a:cs typeface="Times New Roman" pitchFamily="18" charset="0"/>
            </a:endParaRPr>
          </a:p>
          <a:p>
            <a:pPr marL="742950" lvl="1" indent="-285750" fontAlgn="base">
              <a:buFont typeface="Wingdings" pitchFamily="2" charset="2"/>
              <a:buChar char="§"/>
            </a:pPr>
            <a:r>
              <a:rPr lang="id-ID" dirty="0">
                <a:latin typeface="Times New Roman" pitchFamily="18" charset="0"/>
                <a:cs typeface="Times New Roman" pitchFamily="18" charset="0"/>
              </a:rPr>
              <a:t>Rancangan menu yang di tampilkan pada perankat lunak.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2624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6"/>
            <a:ext cx="11183740" cy="6191793"/>
          </a:xfrm>
        </p:spPr>
        <p:txBody>
          <a:bodyPr>
            <a:normAutofit/>
          </a:bodyPr>
          <a:lstStyle/>
          <a:p>
            <a:pPr marL="0" lvl="0" indent="0" fontAlgn="base">
              <a:buNone/>
            </a:pPr>
            <a:r>
              <a:rPr lang="en-US" dirty="0">
                <a:latin typeface="Times New Roman" pitchFamily="18" charset="0"/>
                <a:cs typeface="Times New Roman" pitchFamily="18" charset="0"/>
              </a:rPr>
              <a:t>3.	</a:t>
            </a:r>
            <a:r>
              <a:rPr lang="id-ID" dirty="0">
                <a:latin typeface="Times New Roman" pitchFamily="18" charset="0"/>
                <a:cs typeface="Times New Roman" pitchFamily="18" charset="0"/>
              </a:rPr>
              <a:t>Sequence Diagram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Diagram sekuen menggambarkan kelakuan objek pada use case dengan mendeskripsikan waktu hidup objek dan message yang dikirimkan dan diterima antar objek. Banyaknya sequence diagram yang harus digambar adalah minimal sebanyak pendefinisian use case yang memiliki proses sendiri atau yang penting semua use case yang telah didefenisian interaksi jalannya pesan sudah dicakup pada diagram sequence sehingga semakin banyak use case yang didefinisikan maka diagram sequence yang harus dibuat juga semakin banyak. </a:t>
            </a:r>
            <a:endParaRPr lang="en-US" dirty="0">
              <a:latin typeface="Times New Roman" pitchFamily="18" charset="0"/>
              <a:cs typeface="Times New Roman" pitchFamily="18" charset="0"/>
            </a:endParaRPr>
          </a:p>
          <a:p>
            <a:pPr marL="0" lvl="0" indent="0" fontAlgn="base">
              <a:buNone/>
            </a:pPr>
            <a:r>
              <a:rPr lang="en-US" dirty="0">
                <a:latin typeface="Times New Roman" pitchFamily="18" charset="0"/>
                <a:cs typeface="Times New Roman" pitchFamily="18" charset="0"/>
              </a:rPr>
              <a:t>4. 	</a:t>
            </a:r>
            <a:r>
              <a:rPr lang="id-ID" dirty="0">
                <a:latin typeface="Times New Roman" pitchFamily="18" charset="0"/>
                <a:cs typeface="Times New Roman" pitchFamily="18" charset="0"/>
              </a:rPr>
              <a:t>Deployment Diagram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Deployment diagram atau deploymen diagram menunjukkan konfigurasi komponen dalam proses eksekusi aplikasi. Deployment diagram menunjukan konfigurasi komponen dalam proses eksekusi aplikasi. Diagram deployment juga dapat digunakan untuk memodelkan hal-hal </a:t>
            </a:r>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berikut : </a:t>
            </a:r>
            <a:endParaRPr lang="en-US" dirty="0">
              <a:latin typeface="Times New Roman" pitchFamily="18" charset="0"/>
              <a:cs typeface="Times New Roman" pitchFamily="18" charset="0"/>
            </a:endParaRPr>
          </a:p>
          <a:p>
            <a:pPr lvl="1" fontAlgn="base"/>
            <a:r>
              <a:rPr lang="id-ID" sz="1800" dirty="0">
                <a:latin typeface="Times New Roman" pitchFamily="18" charset="0"/>
                <a:cs typeface="Times New Roman" pitchFamily="18" charset="0"/>
              </a:rPr>
              <a:t>Sistem tambahan (embedded system) yang menggambarkan ancangan device, note, dan hardware. </a:t>
            </a:r>
            <a:endParaRPr lang="en-US" sz="1800" dirty="0">
              <a:latin typeface="Times New Roman" pitchFamily="18" charset="0"/>
              <a:cs typeface="Times New Roman" pitchFamily="18" charset="0"/>
            </a:endParaRPr>
          </a:p>
          <a:p>
            <a:pPr lvl="1" fontAlgn="base"/>
            <a:r>
              <a:rPr lang="id-ID" sz="1800" dirty="0">
                <a:latin typeface="Times New Roman" pitchFamily="18" charset="0"/>
                <a:cs typeface="Times New Roman" pitchFamily="18" charset="0"/>
              </a:rPr>
              <a:t>Sistem client/server </a:t>
            </a:r>
            <a:endParaRPr lang="en-US"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305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5761"/>
            <a:ext cx="11092300" cy="6296296"/>
          </a:xfrm>
        </p:spPr>
        <p:txBody>
          <a:bodyPr/>
          <a:lstStyle/>
          <a:p>
            <a:pPr marL="0" lvl="0" indent="0" fontAlgn="base">
              <a:buNone/>
            </a:pPr>
            <a:r>
              <a:rPr lang="en-US" dirty="0">
                <a:latin typeface="Times New Roman" pitchFamily="18" charset="0"/>
                <a:cs typeface="Times New Roman" pitchFamily="18" charset="0"/>
              </a:rPr>
              <a:t>5. 	</a:t>
            </a:r>
            <a:r>
              <a:rPr lang="id-ID" dirty="0">
                <a:latin typeface="Times New Roman" pitchFamily="18" charset="0"/>
                <a:cs typeface="Times New Roman" pitchFamily="18" charset="0"/>
              </a:rPr>
              <a:t>Entity Relationship Diagram </a:t>
            </a:r>
            <a:r>
              <a:rPr lang="id-ID" i="1" dirty="0">
                <a:latin typeface="Times New Roman" pitchFamily="18" charset="0"/>
                <a:cs typeface="Times New Roman" pitchFamily="18" charset="0"/>
              </a:rPr>
              <a:t>(ERD)</a:t>
            </a:r>
            <a:r>
              <a:rPr lang="id-ID"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ERD merupakan suatu model untuk menjelaskan hubungan antar data dalam basis data berdasarkan objek-objek dasar data yang mempunyai hubungan antar relasi. ERD untuk memodelkan struktur data dan hubungan antar data, untuk menggambarkannya digunakan beberapa notasi dan simbol.           </a:t>
            </a:r>
            <a:endParaRPr lang="en-US" dirty="0">
              <a:latin typeface="Times New Roman" pitchFamily="18" charset="0"/>
              <a:cs typeface="Times New Roman" pitchFamily="18" charset="0"/>
            </a:endParaRPr>
          </a:p>
          <a:p>
            <a:pPr marL="0" indent="0">
              <a:buNone/>
            </a:pPr>
            <a:r>
              <a:rPr lang="id-ID" dirty="0">
                <a:latin typeface="Times New Roman" pitchFamily="18" charset="0"/>
                <a:cs typeface="Times New Roman" pitchFamily="18" charset="0"/>
              </a:rPr>
              <a:t>Menurut salah satu para ahli, Brady dan Loonam (2010), Entity Relationship diagram (ERD) merupakan teknik yang digunakan untuk memodelkan kebutuhan data dari suatu organisasi, biasanya oleh </a:t>
            </a:r>
            <a:r>
              <a:rPr lang="id-ID" i="1" dirty="0">
                <a:latin typeface="Times New Roman" pitchFamily="18" charset="0"/>
                <a:cs typeface="Times New Roman" pitchFamily="18" charset="0"/>
              </a:rPr>
              <a:t>System Analys</a:t>
            </a:r>
            <a:r>
              <a:rPr lang="id-ID" dirty="0">
                <a:latin typeface="Times New Roman" pitchFamily="18" charset="0"/>
                <a:cs typeface="Times New Roman" pitchFamily="18" charset="0"/>
              </a:rPr>
              <a:t> dalam tahap analisis persyaratan proyek pengembangan system. Sementara seolah-olah teknik diagram atau alat peraga memberikan dasar untuk desain database relasional yang mendasari sistem informasi yang dikembangkan. ERD bersama-sama dengan detail pendukung merupakan model data yang pada gilirannya digunakan sebagai spesifikasi untuk database. </a:t>
            </a:r>
            <a:endParaRPr lang="en-US" dirty="0">
              <a:latin typeface="Times New Roman" pitchFamily="18" charset="0"/>
              <a:cs typeface="Times New Roman" pitchFamily="18" charset="0"/>
            </a:endParaRPr>
          </a:p>
          <a:p>
            <a:pPr marL="0" indent="0">
              <a:buNone/>
            </a:pPr>
            <a:r>
              <a:rPr lang="id-ID" b="1" dirty="0">
                <a:latin typeface="Times New Roman" pitchFamily="18" charset="0"/>
                <a:cs typeface="Times New Roman" pitchFamily="18" charset="0"/>
              </a:rPr>
              <a:t>Komponen penyusun ERD adalah sebagai berikut :</a:t>
            </a:r>
            <a:r>
              <a:rPr lang="id-ID"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2220935" y="3578315"/>
            <a:ext cx="6910186" cy="3112260"/>
          </a:xfrm>
          <a:prstGeom prst="rect">
            <a:avLst/>
          </a:prstGeom>
        </p:spPr>
      </p:pic>
    </p:spTree>
    <p:extLst>
      <p:ext uri="{BB962C8B-B14F-4D97-AF65-F5344CB8AC3E}">
        <p14:creationId xmlns:p14="http://schemas.microsoft.com/office/powerpoint/2010/main" val="3753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378" y="252854"/>
            <a:ext cx="10680878" cy="1477328"/>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Entitas adalah objek dalam dunia nyata yang dapat dibedakan dengan objek lain, sebagai contoh mahasiswa,dosen,departemen. Entitias terdiri atas beberapa atribut sebagai contoh atribut dari entitas mahasiswa adalah nim,nama,alamat,email, dll. Atribut nim merupakan unik untuk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mengidentifikasikan / membedakan mahasiswa yg satu dengan yg lainnya. Pada setiap entitas harus memiliki 1 atribut unik atau yang disebut dengan primary key. </a:t>
            </a:r>
            <a:endParaRPr lang="en-US" dirty="0">
              <a:latin typeface="Times New Roman" pitchFamily="18" charset="0"/>
              <a:cs typeface="Times New Roman" pitchFamily="18" charset="0"/>
            </a:endParaRPr>
          </a:p>
        </p:txBody>
      </p:sp>
      <p:sp>
        <p:nvSpPr>
          <p:cNvPr id="5" name="Rectangle 4"/>
          <p:cNvSpPr/>
          <p:nvPr/>
        </p:nvSpPr>
        <p:spPr>
          <a:xfrm>
            <a:off x="562378" y="1783518"/>
            <a:ext cx="10552090" cy="923330"/>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Atribut adalah</a:t>
            </a:r>
            <a:r>
              <a:rPr lang="id-ID" b="1" dirty="0">
                <a:latin typeface="Times New Roman" pitchFamily="18" charset="0"/>
                <a:cs typeface="Times New Roman" pitchFamily="18" charset="0"/>
              </a:rPr>
              <a:t> </a:t>
            </a:r>
            <a:r>
              <a:rPr lang="id-ID" dirty="0">
                <a:latin typeface="Times New Roman" pitchFamily="18" charset="0"/>
                <a:cs typeface="Times New Roman" pitchFamily="18" charset="0"/>
              </a:rPr>
              <a:t>Setiap entitas pasti mempunyai elemen yang disebut atribut yang berfungsi untuk mendeskripsikan karakteristik dari entitas tersebut. Isi dari atribut mempunyai sesuatu yang dapat mengidentifikasikan isi elemen satu dengan yang lain. Gambar atribut diwakili oleh simbol elips</a:t>
            </a:r>
            <a:endParaRPr lang="en-US" dirty="0">
              <a:latin typeface="Times New Roman" pitchFamily="18" charset="0"/>
              <a:cs typeface="Times New Roman" pitchFamily="18" charset="0"/>
            </a:endParaRPr>
          </a:p>
        </p:txBody>
      </p:sp>
      <p:sp>
        <p:nvSpPr>
          <p:cNvPr id="6" name="Rectangle 5"/>
          <p:cNvSpPr/>
          <p:nvPr/>
        </p:nvSpPr>
        <p:spPr>
          <a:xfrm>
            <a:off x="562378" y="2724716"/>
            <a:ext cx="10874248" cy="1477328"/>
          </a:xfrm>
          <a:prstGeom prst="rect">
            <a:avLst/>
          </a:prstGeom>
        </p:spPr>
        <p:txBody>
          <a:bodyPr wrap="square">
            <a:spAutoFit/>
          </a:bodyPr>
          <a:lstStyle/>
          <a:p>
            <a:r>
              <a:rPr lang="id-ID" dirty="0">
                <a:latin typeface="Times New Roman" pitchFamily="18" charset="0"/>
                <a:cs typeface="Times New Roman" pitchFamily="18" charset="0"/>
              </a:rPr>
              <a:t>Ada dua jenis Atribut : </a:t>
            </a:r>
            <a:endParaRPr lang="en-US" dirty="0">
              <a:latin typeface="Times New Roman" pitchFamily="18" charset="0"/>
              <a:cs typeface="Times New Roman" pitchFamily="18" charset="0"/>
            </a:endParaRPr>
          </a:p>
          <a:p>
            <a:pPr lvl="0" fontAlgn="base"/>
            <a:r>
              <a:rPr lang="en-US" dirty="0">
                <a:latin typeface="Times New Roman" pitchFamily="18" charset="0"/>
                <a:cs typeface="Times New Roman" pitchFamily="18" charset="0"/>
              </a:rPr>
              <a:t>1. </a:t>
            </a:r>
            <a:r>
              <a:rPr lang="id-ID" dirty="0">
                <a:latin typeface="Times New Roman" pitchFamily="18" charset="0"/>
                <a:cs typeface="Times New Roman" pitchFamily="18" charset="0"/>
              </a:rPr>
              <a:t>Identifier 	(key) digunakan 	untuk 	menentukan 	suatuentity  	secara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unik (primary key). </a:t>
            </a:r>
            <a:endParaRPr lang="en-US" dirty="0">
              <a:latin typeface="Times New Roman" pitchFamily="18" charset="0"/>
              <a:cs typeface="Times New Roman" pitchFamily="18" charset="0"/>
            </a:endParaRPr>
          </a:p>
          <a:p>
            <a:pPr lvl="0" fontAlgn="base"/>
            <a:r>
              <a:rPr lang="en-US" dirty="0">
                <a:latin typeface="Times New Roman" pitchFamily="18" charset="0"/>
                <a:cs typeface="Times New Roman" pitchFamily="18" charset="0"/>
              </a:rPr>
              <a:t>2. </a:t>
            </a:r>
            <a:r>
              <a:rPr lang="id-ID" dirty="0">
                <a:latin typeface="Times New Roman" pitchFamily="18" charset="0"/>
                <a:cs typeface="Times New Roman" pitchFamily="18" charset="0"/>
              </a:rPr>
              <a:t>Descriptor 	(nonkey 	attribute) digunakan 	untuk 	menspesifikasikan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karakteristik dari suatu entity yang tidak unik. </a:t>
            </a:r>
            <a:endParaRPr lang="en-US" dirty="0">
              <a:latin typeface="Times New Roman" pitchFamily="18" charset="0"/>
              <a:cs typeface="Times New Roman" pitchFamily="18" charset="0"/>
            </a:endParaRPr>
          </a:p>
        </p:txBody>
      </p:sp>
      <p:sp>
        <p:nvSpPr>
          <p:cNvPr id="2" name="Rectangle 1"/>
          <p:cNvSpPr/>
          <p:nvPr/>
        </p:nvSpPr>
        <p:spPr>
          <a:xfrm>
            <a:off x="562377" y="4202044"/>
            <a:ext cx="11391083" cy="923330"/>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Relasi adalah hubungan antara beberapa entitas. sebagai contoh relasi antar mahaiswa dengan mata kuliah dimana setiap mahasiswa bisa mengambil beberapa mata kuliah dan setiap mata kuliah bisa diambil oleh lebih dari 1 mahasiswa. relasi tersebut memiliki hubungan banyak ke banyak. Berikut adalah contoh ERD.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3913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0086" y="322591"/>
            <a:ext cx="11489635" cy="369332"/>
          </a:xfrm>
          <a:prstGeom prst="rect">
            <a:avLst/>
          </a:prstGeom>
        </p:spPr>
        <p:txBody>
          <a:bodyPr wrap="square">
            <a:spAutoFit/>
          </a:bodyPr>
          <a:lstStyle/>
          <a:p>
            <a:r>
              <a:rPr lang="id-ID" dirty="0">
                <a:latin typeface="Times New Roman" pitchFamily="18" charset="0"/>
                <a:cs typeface="Times New Roman" pitchFamily="18" charset="0"/>
              </a:rPr>
              <a:t>Kardinalitas</a:t>
            </a:r>
            <a:r>
              <a:rPr lang="id-ID" b="1" dirty="0">
                <a:latin typeface="Times New Roman" pitchFamily="18" charset="0"/>
                <a:cs typeface="Times New Roman" pitchFamily="18" charset="0"/>
              </a:rPr>
              <a:t> </a:t>
            </a:r>
            <a:r>
              <a:rPr lang="id-ID" dirty="0">
                <a:latin typeface="Times New Roman" pitchFamily="18" charset="0"/>
                <a:cs typeface="Times New Roman" pitchFamily="18" charset="0"/>
              </a:rPr>
              <a:t>menyatakan jumlah himpunan relasi antar entitias. pemetaan kardiniliat terdiri dari: </a:t>
            </a:r>
            <a:endParaRPr lang="en-US" dirty="0">
              <a:latin typeface="Times New Roman" pitchFamily="18" charset="0"/>
              <a:cs typeface="Times New Roman" pitchFamily="18" charset="0"/>
            </a:endParaRPr>
          </a:p>
        </p:txBody>
      </p:sp>
      <p:sp>
        <p:nvSpPr>
          <p:cNvPr id="5" name="Rectangle 4"/>
          <p:cNvSpPr/>
          <p:nvPr/>
        </p:nvSpPr>
        <p:spPr>
          <a:xfrm>
            <a:off x="530086" y="735715"/>
            <a:ext cx="10919792" cy="1754326"/>
          </a:xfrm>
          <a:prstGeom prst="rect">
            <a:avLst/>
          </a:prstGeom>
        </p:spPr>
        <p:txBody>
          <a:bodyPr wrap="square">
            <a:spAutoFit/>
          </a:bodyPr>
          <a:lstStyle/>
          <a:p>
            <a:pPr marL="285750" lvl="0" indent="-285750" fontAlgn="base">
              <a:buFont typeface="Wingdings" pitchFamily="2" charset="2"/>
              <a:buChar char="Ø"/>
            </a:pPr>
            <a:r>
              <a:rPr lang="id-ID" dirty="0">
                <a:latin typeface="Times New Roman" pitchFamily="18" charset="0"/>
                <a:cs typeface="Times New Roman" pitchFamily="18" charset="0"/>
              </a:rPr>
              <a:t>one-to-one : sebuah entitas pada A berhubungan dengan entitas B paling banyak 1contoh diatas relasi pegawai dan departemen dimana setiap pegawai hanya bekerja pada 1 departemen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one-to-many : sebuah entitas pada A berhubungan dengan entitas B lebih dari satu contoh diatas adalah 1 depertemen memiliki banyak pegawai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many-to-many : sebuah entitas pada A berhubungan dengan entitas B lebih dari satu dan B berhubungan dengan A lebih dari satu jugan contoh diatas adalah relasi mahasiswa dengan mata kuliah. </a:t>
            </a:r>
            <a:endParaRPr lang="en-US" dirty="0">
              <a:latin typeface="Times New Roman" pitchFamily="18" charset="0"/>
              <a:cs typeface="Times New Roman" pitchFamily="18" charset="0"/>
            </a:endParaRPr>
          </a:p>
        </p:txBody>
      </p:sp>
      <p:sp>
        <p:nvSpPr>
          <p:cNvPr id="6" name="Rectangle 5"/>
          <p:cNvSpPr/>
          <p:nvPr/>
        </p:nvSpPr>
        <p:spPr>
          <a:xfrm>
            <a:off x="530086" y="2608229"/>
            <a:ext cx="5038559" cy="369332"/>
          </a:xfrm>
          <a:prstGeom prst="rect">
            <a:avLst/>
          </a:prstGeom>
        </p:spPr>
        <p:txBody>
          <a:bodyPr wrap="none">
            <a:spAutoFit/>
          </a:bodyPr>
          <a:lstStyle/>
          <a:p>
            <a:r>
              <a:rPr lang="id-ID" dirty="0">
                <a:latin typeface="Times New Roman" pitchFamily="18" charset="0"/>
                <a:cs typeface="Times New Roman" pitchFamily="18" charset="0"/>
              </a:rPr>
              <a:t>Berikut adalah metode/tahap untuk membuat ERD : </a:t>
            </a:r>
            <a:endParaRPr lang="en-US" dirty="0">
              <a:latin typeface="Times New Roman" pitchFamily="18" charset="0"/>
              <a:cs typeface="Times New Roman" pitchFamily="18" charset="0"/>
            </a:endParaRPr>
          </a:p>
        </p:txBody>
      </p:sp>
      <p:sp>
        <p:nvSpPr>
          <p:cNvPr id="7" name="Rectangle 6"/>
          <p:cNvSpPr/>
          <p:nvPr/>
        </p:nvSpPr>
        <p:spPr>
          <a:xfrm>
            <a:off x="530086" y="3020057"/>
            <a:ext cx="6096000" cy="2585323"/>
          </a:xfrm>
          <a:prstGeom prst="rect">
            <a:avLst/>
          </a:prstGeom>
        </p:spPr>
        <p:txBody>
          <a:bodyPr>
            <a:spAutoFit/>
          </a:bodyPr>
          <a:lstStyle/>
          <a:p>
            <a:pPr marL="285750" lvl="0" indent="-285750" fontAlgn="base">
              <a:buFont typeface="Wingdings" pitchFamily="2" charset="2"/>
              <a:buChar char="Ø"/>
            </a:pPr>
            <a:r>
              <a:rPr lang="id-ID" dirty="0">
                <a:latin typeface="Times New Roman" pitchFamily="18" charset="0"/>
                <a:cs typeface="Times New Roman" pitchFamily="18" charset="0"/>
              </a:rPr>
              <a:t>Menentukan Entitas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Menentukan Relasi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Menggambar ERD sementara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Mengisi Kardinalitas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Menentukan Kunci Utama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Menggambar ERD berdasar Key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Menentukan Atribut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Memetakan Atribut </a:t>
            </a:r>
            <a:endParaRPr lang="en-US" dirty="0">
              <a:latin typeface="Times New Roman" pitchFamily="18" charset="0"/>
              <a:cs typeface="Times New Roman" pitchFamily="18" charset="0"/>
            </a:endParaRPr>
          </a:p>
          <a:p>
            <a:pPr marL="285750" lvl="0" indent="-285750" fontAlgn="base">
              <a:buFont typeface="Wingdings" pitchFamily="2" charset="2"/>
              <a:buChar char="Ø"/>
            </a:pPr>
            <a:r>
              <a:rPr lang="id-ID" dirty="0">
                <a:latin typeface="Times New Roman" pitchFamily="18" charset="0"/>
                <a:cs typeface="Times New Roman" pitchFamily="18" charset="0"/>
              </a:rPr>
              <a:t>Menggambar ERD dengan Atribut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1507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360" y="275847"/>
            <a:ext cx="3518912" cy="369332"/>
          </a:xfrm>
          <a:prstGeom prst="rect">
            <a:avLst/>
          </a:prstGeom>
        </p:spPr>
        <p:txBody>
          <a:bodyPr wrap="none">
            <a:spAutoFit/>
          </a:bodyPr>
          <a:lstStyle/>
          <a:p>
            <a:pPr lvl="0" fontAlgn="base"/>
            <a:r>
              <a:rPr lang="en-US" dirty="0">
                <a:latin typeface="Times New Roman" pitchFamily="18" charset="0"/>
                <a:cs typeface="Times New Roman" pitchFamily="18" charset="0"/>
              </a:rPr>
              <a:t>6. </a:t>
            </a:r>
            <a:r>
              <a:rPr lang="id-ID" dirty="0">
                <a:latin typeface="Times New Roman" pitchFamily="18" charset="0"/>
                <a:cs typeface="Times New Roman" pitchFamily="18" charset="0"/>
              </a:rPr>
              <a:t>Logical Relation Structure </a:t>
            </a:r>
            <a:r>
              <a:rPr lang="id-ID" i="1" dirty="0">
                <a:latin typeface="Times New Roman" pitchFamily="18" charset="0"/>
                <a:cs typeface="Times New Roman" pitchFamily="18" charset="0"/>
              </a:rPr>
              <a:t>(LRS)</a:t>
            </a:r>
            <a:r>
              <a:rPr lang="id-ID"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Rectangle 4"/>
          <p:cNvSpPr/>
          <p:nvPr/>
        </p:nvSpPr>
        <p:spPr>
          <a:xfrm>
            <a:off x="407359" y="686379"/>
            <a:ext cx="10936501" cy="1200329"/>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Menurut Hasugian dan Shidiq (2012:608) “Logical relation structure (LRS) adalah sebuah model sistem yang digambarkan dengan sebuah diagam-ER akan LRS”. Dua metode yang dapat digunakan, dimulai dengan hubungan kedua model yang dapat dikonversikan ke LRS. Metode yang lain dimulai dengan Entity Relationship diagram dan langsung dikonversikan ke LRS. </a:t>
            </a:r>
            <a:endParaRPr lang="en-US" dirty="0">
              <a:latin typeface="Times New Roman" pitchFamily="18" charset="0"/>
              <a:cs typeface="Times New Roman" pitchFamily="18" charset="0"/>
            </a:endParaRPr>
          </a:p>
        </p:txBody>
      </p:sp>
      <p:sp>
        <p:nvSpPr>
          <p:cNvPr id="6" name="Rectangle 5"/>
          <p:cNvSpPr/>
          <p:nvPr/>
        </p:nvSpPr>
        <p:spPr>
          <a:xfrm>
            <a:off x="407360" y="1935181"/>
            <a:ext cx="10936500" cy="1200329"/>
          </a:xfrm>
          <a:prstGeom prst="rect">
            <a:avLst/>
          </a:prstGeom>
        </p:spPr>
        <p:txBody>
          <a:bodyPr wrap="square">
            <a:spAutoFit/>
          </a:bodyPr>
          <a:lstStyle/>
          <a:p>
            <a:pPr lvl="0"/>
            <a:r>
              <a:rPr lang="en-US" dirty="0">
                <a:latin typeface="Times New Roman" pitchFamily="18" charset="0"/>
                <a:cs typeface="Times New Roman" pitchFamily="18" charset="0"/>
              </a:rPr>
              <a:t>1. </a:t>
            </a:r>
            <a:r>
              <a:rPr lang="id-ID" dirty="0">
                <a:latin typeface="Times New Roman" pitchFamily="18" charset="0"/>
                <a:cs typeface="Times New Roman" pitchFamily="18" charset="0"/>
              </a:rPr>
              <a:t>Konversi ERD ke LRS Diagram entity relationship diagram harus diubah ke bentuk LRS (struktur record secara logik). Dari bentuk LRS inilah yang nantinya dapat ditransformasikan ke bentuk relasi (tabel). Sebuah model sistem yang digambarkan dengan sebuah ERD akan mengikuti pola permodelan tertentu. Dalam kaitannya dengan konversi ke LRS, untuk perubahan yang terjadi adalah mengikuti aturan-aturan berikut: </a:t>
            </a:r>
            <a:endParaRPr lang="en-US" dirty="0">
              <a:latin typeface="Times New Roman" pitchFamily="18" charset="0"/>
              <a:cs typeface="Times New Roman" pitchFamily="18" charset="0"/>
            </a:endParaRPr>
          </a:p>
        </p:txBody>
      </p:sp>
      <p:sp>
        <p:nvSpPr>
          <p:cNvPr id="7" name="Rectangle 6"/>
          <p:cNvSpPr/>
          <p:nvPr/>
        </p:nvSpPr>
        <p:spPr>
          <a:xfrm>
            <a:off x="407360" y="3152002"/>
            <a:ext cx="10936500" cy="923330"/>
          </a:xfrm>
          <a:prstGeom prst="rect">
            <a:avLst/>
          </a:prstGeom>
        </p:spPr>
        <p:txBody>
          <a:bodyPr wrap="square">
            <a:spAutoFit/>
          </a:bodyPr>
          <a:lstStyle/>
          <a:p>
            <a:pPr marL="285750" lvl="0" indent="-285750">
              <a:buFont typeface="Wingdings" pitchFamily="2" charset="2"/>
              <a:buChar char="Ø"/>
            </a:pPr>
            <a:r>
              <a:rPr lang="id-ID" dirty="0">
                <a:latin typeface="Times New Roman" pitchFamily="18" charset="0"/>
                <a:cs typeface="Times New Roman" pitchFamily="18" charset="0"/>
              </a:rPr>
              <a:t>Setiap entitas diubah kebentuk kotak dengan nama entitas, berada diluar kotak dan atribut berada didalam kotak.</a:t>
            </a:r>
            <a:endParaRPr lang="en-US" dirty="0">
              <a:latin typeface="Times New Roman" pitchFamily="18" charset="0"/>
              <a:cs typeface="Times New Roman" pitchFamily="18" charset="0"/>
            </a:endParaRPr>
          </a:p>
          <a:p>
            <a:pPr marL="285750" lvl="0" indent="-285750">
              <a:buFont typeface="Wingdings" pitchFamily="2" charset="2"/>
              <a:buChar char="Ø"/>
            </a:pPr>
            <a:r>
              <a:rPr lang="id-ID" dirty="0">
                <a:latin typeface="Times New Roman" pitchFamily="18" charset="0"/>
                <a:cs typeface="Times New Roman" pitchFamily="18" charset="0"/>
              </a:rPr>
              <a:t>Sebuah relationship kadang disatukan, dalam sebuah kotak bersama entitas, kadang sebuah kotak bersama-sama dengan entitas, kadang disatukan dalam sebuah kotak tersendiri. </a:t>
            </a:r>
            <a:endParaRPr lang="en-US" dirty="0">
              <a:latin typeface="Times New Roman" pitchFamily="18" charset="0"/>
              <a:cs typeface="Times New Roman" pitchFamily="18" charset="0"/>
            </a:endParaRPr>
          </a:p>
        </p:txBody>
      </p:sp>
      <p:sp>
        <p:nvSpPr>
          <p:cNvPr id="8" name="Rectangle 7"/>
          <p:cNvSpPr/>
          <p:nvPr/>
        </p:nvSpPr>
        <p:spPr>
          <a:xfrm>
            <a:off x="407360" y="4075332"/>
            <a:ext cx="10936500" cy="1200329"/>
          </a:xfrm>
          <a:prstGeom prst="rect">
            <a:avLst/>
          </a:prstGeom>
        </p:spPr>
        <p:txBody>
          <a:bodyPr wrap="square">
            <a:spAutoFit/>
          </a:bodyPr>
          <a:lstStyle/>
          <a:p>
            <a:pPr lvl="0"/>
            <a:r>
              <a:rPr lang="en-US" dirty="0">
                <a:latin typeface="Times New Roman" pitchFamily="18" charset="0"/>
                <a:cs typeface="Times New Roman" pitchFamily="18" charset="0"/>
              </a:rPr>
              <a:t>2. </a:t>
            </a:r>
            <a:r>
              <a:rPr lang="id-ID" dirty="0">
                <a:latin typeface="Times New Roman" pitchFamily="18" charset="0"/>
                <a:cs typeface="Times New Roman" pitchFamily="18" charset="0"/>
              </a:rPr>
              <a:t>Konversi LRS ke relasi (tabel) Relasi atau tabel adalah bentuk pernyataan data secara grafis 2 (dua) dimensi, yang terdiri dari kolom dan baris. Relasi adalah bentuk visual dari sebuah file, dan tiap tuple dalam sebuah field, atau yang dalam bentuk lingkaran Diagram entity relationship dikenal dengan sebutan atribut. Konversi dari logical record structure, dilakukan dengan cara : </a:t>
            </a:r>
            <a:endParaRPr lang="en-US" dirty="0">
              <a:latin typeface="Times New Roman" pitchFamily="18" charset="0"/>
              <a:cs typeface="Times New Roman" pitchFamily="18" charset="0"/>
            </a:endParaRPr>
          </a:p>
        </p:txBody>
      </p:sp>
      <p:sp>
        <p:nvSpPr>
          <p:cNvPr id="9" name="Rectangle 8"/>
          <p:cNvSpPr/>
          <p:nvPr/>
        </p:nvSpPr>
        <p:spPr>
          <a:xfrm>
            <a:off x="407360" y="5280487"/>
            <a:ext cx="6096000" cy="646331"/>
          </a:xfrm>
          <a:prstGeom prst="rect">
            <a:avLst/>
          </a:prstGeom>
        </p:spPr>
        <p:txBody>
          <a:bodyPr>
            <a:spAutoFit/>
          </a:bodyPr>
          <a:lstStyle/>
          <a:p>
            <a:pPr marL="742950" lvl="1" indent="-285750" fontAlgn="base">
              <a:buFont typeface="Wingdings" pitchFamily="2" charset="2"/>
              <a:buChar char="Ø"/>
            </a:pPr>
            <a:r>
              <a:rPr lang="id-ID" dirty="0">
                <a:latin typeface="Times New Roman" pitchFamily="18" charset="0"/>
                <a:cs typeface="Times New Roman" pitchFamily="18" charset="0"/>
              </a:rPr>
              <a:t>Nama logical record structure menjadi nama relasi. </a:t>
            </a:r>
            <a:endParaRPr lang="en-US" sz="1600" dirty="0">
              <a:latin typeface="Times New Roman" pitchFamily="18" charset="0"/>
              <a:cs typeface="Times New Roman" pitchFamily="18" charset="0"/>
            </a:endParaRPr>
          </a:p>
          <a:p>
            <a:pPr marL="742950" lvl="1" indent="-285750" fontAlgn="base">
              <a:buFont typeface="Wingdings" pitchFamily="2" charset="2"/>
              <a:buChar char="Ø"/>
            </a:pPr>
            <a:r>
              <a:rPr lang="id-ID" dirty="0">
                <a:latin typeface="Times New Roman" pitchFamily="18" charset="0"/>
                <a:cs typeface="Times New Roman" pitchFamily="18" charset="0"/>
              </a:rPr>
              <a:t>Tiap atribut menjadi sebuah kolom didalam relasi.</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16445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303" y="302351"/>
            <a:ext cx="3575081" cy="369332"/>
          </a:xfrm>
          <a:prstGeom prst="rect">
            <a:avLst/>
          </a:prstGeom>
        </p:spPr>
        <p:txBody>
          <a:bodyPr wrap="none">
            <a:spAutoFit/>
          </a:bodyPr>
          <a:lstStyle/>
          <a:p>
            <a:r>
              <a:rPr lang="en-US" b="1" dirty="0"/>
              <a:t>3.1 </a:t>
            </a:r>
            <a:r>
              <a:rPr lang="en-US" b="1" dirty="0" err="1"/>
              <a:t>Analisi</a:t>
            </a:r>
            <a:r>
              <a:rPr lang="en-US" b="1" dirty="0"/>
              <a:t> </a:t>
            </a:r>
            <a:r>
              <a:rPr lang="en-US" b="1" dirty="0" err="1"/>
              <a:t>Kebutuhan</a:t>
            </a:r>
            <a:r>
              <a:rPr lang="en-US" b="1" dirty="0"/>
              <a:t> Software</a:t>
            </a:r>
            <a:endParaRPr lang="en-US" dirty="0"/>
          </a:p>
        </p:txBody>
      </p:sp>
      <p:sp>
        <p:nvSpPr>
          <p:cNvPr id="5" name="Rectangle 4"/>
          <p:cNvSpPr/>
          <p:nvPr/>
        </p:nvSpPr>
        <p:spPr>
          <a:xfrm>
            <a:off x="306301" y="671683"/>
            <a:ext cx="11262845" cy="1754326"/>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Analisa kebutuhan secara garis besar membahas tentang kebutuhan sistem aplikasi, pengguna yang akan memanfaatkan aplikasi ini dapat menggunakan aplikasi penjualan berbasis web. Yang perlu dilakukan dalam analisis kebutuhan adalah menentukan dan mengungkapkan kebutuhan sistem. Yang diperlukan untuk mencapai tujuan yang ingin dicapai dapat menggunakan kebutuhan sistem fungsional dan nonfungsional. Penulisan tugas </a:t>
            </a:r>
            <a:r>
              <a:rPr lang="en-US" dirty="0">
                <a:latin typeface="Times New Roman" pitchFamily="18" charset="0"/>
                <a:cs typeface="Times New Roman" pitchFamily="18" charset="0"/>
              </a:rPr>
              <a:t>UAS</a:t>
            </a:r>
            <a:r>
              <a:rPr lang="id-ID" dirty="0">
                <a:latin typeface="Times New Roman" pitchFamily="18" charset="0"/>
                <a:cs typeface="Times New Roman" pitchFamily="18" charset="0"/>
              </a:rPr>
              <a:t> ini merupakan sebuah aplikasi penjualan berbasis web yang akan dibangun dengan menggunakan bahasa pemograman web seperti HTML, PHP, CSS, MySQL dan JavaScript sebagai media untuk tempat penyimpanan data.</a:t>
            </a:r>
            <a:endParaRPr lang="en-US" dirty="0">
              <a:latin typeface="Times New Roman" pitchFamily="18" charset="0"/>
              <a:cs typeface="Times New Roman" pitchFamily="18" charset="0"/>
            </a:endParaRPr>
          </a:p>
        </p:txBody>
      </p:sp>
      <p:sp>
        <p:nvSpPr>
          <p:cNvPr id="6" name="Rectangle 5"/>
          <p:cNvSpPr/>
          <p:nvPr/>
        </p:nvSpPr>
        <p:spPr>
          <a:xfrm>
            <a:off x="638281" y="2541969"/>
            <a:ext cx="3756221" cy="369332"/>
          </a:xfrm>
          <a:prstGeom prst="rect">
            <a:avLst/>
          </a:prstGeom>
        </p:spPr>
        <p:txBody>
          <a:bodyPr wrap="none">
            <a:spAutoFit/>
          </a:bodyPr>
          <a:lstStyle/>
          <a:p>
            <a:r>
              <a:rPr lang="en-US" b="1" dirty="0">
                <a:latin typeface="Times New Roman" pitchFamily="18" charset="0"/>
                <a:cs typeface="Times New Roman" pitchFamily="18" charset="0"/>
              </a:rPr>
              <a:t>3.1.1 </a:t>
            </a:r>
            <a:r>
              <a:rPr lang="en-US" b="1" dirty="0" err="1">
                <a:latin typeface="Times New Roman" pitchFamily="18" charset="0"/>
                <a:cs typeface="Times New Roman" pitchFamily="18" charset="0"/>
              </a:rPr>
              <a:t>Analisa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Kebutuhan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Fungsional</a:t>
            </a:r>
            <a:endParaRPr lang="en-US" dirty="0">
              <a:latin typeface="Times New Roman" pitchFamily="18" charset="0"/>
              <a:cs typeface="Times New Roman" pitchFamily="18" charset="0"/>
            </a:endParaRPr>
          </a:p>
        </p:txBody>
      </p:sp>
      <p:sp>
        <p:nvSpPr>
          <p:cNvPr id="7" name="Rectangle 6"/>
          <p:cNvSpPr/>
          <p:nvPr/>
        </p:nvSpPr>
        <p:spPr>
          <a:xfrm>
            <a:off x="638281" y="3108428"/>
            <a:ext cx="10586310" cy="923330"/>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Kebutuhan Fungsional Jenis kebutuhan yang berisi proses-proses apa saja yang nantinya dilakukan oleh sistem. Kebutuhan fungsional juga berisi informasi-informasi apa saja yang harus ada dan dihasilkan sistem prosedur-prosedur yang bisa dilakukan oleh sistem. </a:t>
            </a:r>
            <a:r>
              <a:rPr lang="en-US" dirty="0" err="1">
                <a:latin typeface="Times New Roman" pitchFamily="18" charset="0"/>
                <a:cs typeface="Times New Roman" pitchFamily="18" charset="0"/>
              </a:rPr>
              <a:t>Berikut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Struktur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Organisasi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fungsinya</a:t>
            </a:r>
            <a:r>
              <a:rPr lang="en-US" dirty="0">
                <a:latin typeface="Times New Roman" pitchFamily="18" charset="0"/>
                <a:cs typeface="Times New Roman" pitchFamily="18" charset="0"/>
              </a:rPr>
              <a:t>:</a:t>
            </a:r>
          </a:p>
        </p:txBody>
      </p:sp>
      <p:pic>
        <p:nvPicPr>
          <p:cNvPr id="8" name="Picture 7"/>
          <p:cNvPicPr/>
          <p:nvPr/>
        </p:nvPicPr>
        <p:blipFill rotWithShape="1">
          <a:blip r:embed="rId2"/>
          <a:srcRect l="32341" t="42553" r="34800" b="24175"/>
          <a:stretch/>
        </p:blipFill>
        <p:spPr bwMode="auto">
          <a:xfrm>
            <a:off x="3442252" y="4192879"/>
            <a:ext cx="4114800" cy="2341880"/>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2723613" y="6416353"/>
            <a:ext cx="5128007" cy="369332"/>
          </a:xfrm>
          <a:prstGeom prst="rect">
            <a:avLst/>
          </a:prstGeom>
        </p:spPr>
        <p:txBody>
          <a:bodyPr wrap="none">
            <a:spAutoFit/>
          </a:bodyPr>
          <a:lstStyle/>
          <a:p>
            <a:r>
              <a:rPr lang="id-ID" b="1" dirty="0">
                <a:latin typeface="Times New Roman" pitchFamily="18" charset="0"/>
                <a:cs typeface="Times New Roman" pitchFamily="18" charset="0"/>
              </a:rPr>
              <a:t>Gambar III.1 Struktur Organisasi </a:t>
            </a:r>
            <a:r>
              <a:rPr lang="en-US" b="1" dirty="0">
                <a:latin typeface="Times New Roman" pitchFamily="18" charset="0"/>
                <a:cs typeface="Times New Roman" pitchFamily="18" charset="0"/>
              </a:rPr>
              <a:t>CV. </a:t>
            </a:r>
            <a:r>
              <a:rPr lang="en-US" b="1" dirty="0" err="1">
                <a:latin typeface="Times New Roman" pitchFamily="18" charset="0"/>
                <a:cs typeface="Times New Roman" pitchFamily="18" charset="0"/>
              </a:rPr>
              <a:t>Kiya</a:t>
            </a:r>
            <a:r>
              <a:rPr lang="en-US" b="1" dirty="0">
                <a:latin typeface="Times New Roman" pitchFamily="18" charset="0"/>
                <a:cs typeface="Times New Roman" pitchFamily="18" charset="0"/>
              </a:rPr>
              <a:t> Batik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020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304800" y="203609"/>
            <a:ext cx="6096000" cy="369332"/>
          </a:xfrm>
          <a:prstGeom prst="rect">
            <a:avLst/>
          </a:prstGeom>
        </p:spPr>
        <p:txBody>
          <a:bodyPr>
            <a:spAutoFit/>
          </a:bodyPr>
          <a:lstStyle/>
          <a:p>
            <a:r>
              <a:rPr lang="id-ID" b="1" dirty="0">
                <a:latin typeface="Times New Roman" pitchFamily="18" charset="0"/>
                <a:cs typeface="Times New Roman" pitchFamily="18" charset="0"/>
              </a:rPr>
              <a:t> </a:t>
            </a:r>
            <a:r>
              <a:rPr lang="en-US" b="1" dirty="0">
                <a:latin typeface="Times New Roman" pitchFamily="18" charset="0"/>
                <a:cs typeface="Times New Roman" pitchFamily="18" charset="0"/>
              </a:rPr>
              <a:t>3.1.2 Use Case Diagram</a:t>
            </a:r>
          </a:p>
        </p:txBody>
      </p:sp>
      <p:sp>
        <p:nvSpPr>
          <p:cNvPr id="111" name="Rectangle 110"/>
          <p:cNvSpPr/>
          <p:nvPr/>
        </p:nvSpPr>
        <p:spPr>
          <a:xfrm>
            <a:off x="715045" y="572941"/>
            <a:ext cx="2980303" cy="369332"/>
          </a:xfrm>
          <a:prstGeom prst="rect">
            <a:avLst/>
          </a:prstGeom>
        </p:spPr>
        <p:txBody>
          <a:bodyPr wrap="none">
            <a:spAutoFit/>
          </a:bodyPr>
          <a:lstStyle/>
          <a:p>
            <a:r>
              <a:rPr lang="en-US" dirty="0"/>
              <a:t>1. </a:t>
            </a:r>
            <a:r>
              <a:rPr lang="id-ID" dirty="0"/>
              <a:t>Use Case Diagram Login </a:t>
            </a:r>
            <a:endParaRPr lang="en-US" dirty="0"/>
          </a:p>
        </p:txBody>
      </p:sp>
      <p:grpSp>
        <p:nvGrpSpPr>
          <p:cNvPr id="112" name="Group 111"/>
          <p:cNvGrpSpPr/>
          <p:nvPr/>
        </p:nvGrpSpPr>
        <p:grpSpPr>
          <a:xfrm>
            <a:off x="144720" y="1025109"/>
            <a:ext cx="6627141" cy="5031134"/>
            <a:chOff x="-17797" y="-25400"/>
            <a:chExt cx="5075870" cy="3339586"/>
          </a:xfrm>
        </p:grpSpPr>
        <p:sp>
          <p:nvSpPr>
            <p:cNvPr id="113" name="Rectangle 112"/>
            <p:cNvSpPr/>
            <p:nvPr/>
          </p:nvSpPr>
          <p:spPr>
            <a:xfrm>
              <a:off x="5007400" y="3089806"/>
              <a:ext cx="50673" cy="224380"/>
            </a:xfrm>
            <a:prstGeom prst="rect">
              <a:avLst/>
            </a:prstGeom>
            <a:ln>
              <a:noFill/>
            </a:ln>
          </p:spPr>
          <p:txBody>
            <a:bodyPr vert="horz" lIns="0" tIns="0" rIns="0" bIns="0" rtlCol="0">
              <a:noAutofit/>
            </a:bodyPr>
            <a:lstStyle/>
            <a:p>
              <a:pPr>
                <a:lnSpc>
                  <a:spcPct val="107000"/>
                </a:lnSpc>
                <a:spcAft>
                  <a:spcPts val="800"/>
                </a:spcAft>
              </a:pPr>
              <a:r>
                <a:rPr lang="en-US" sz="1100" b="1">
                  <a:effectLst/>
                  <a:latin typeface="Calibri"/>
                  <a:ea typeface="Calibri"/>
                  <a:cs typeface="Mangal"/>
                </a:rPr>
                <a:t> </a:t>
              </a:r>
              <a:endParaRPr lang="en-US" sz="1100">
                <a:effectLst/>
                <a:latin typeface="Calibri"/>
                <a:ea typeface="Calibri"/>
                <a:cs typeface="Mangal"/>
              </a:endParaRPr>
            </a:p>
          </p:txBody>
        </p:sp>
        <p:sp>
          <p:nvSpPr>
            <p:cNvPr id="114" name="Shape 4341"/>
            <p:cNvSpPr/>
            <p:nvPr/>
          </p:nvSpPr>
          <p:spPr>
            <a:xfrm>
              <a:off x="0" y="0"/>
              <a:ext cx="4975405" cy="3182490"/>
            </a:xfrm>
            <a:custGeom>
              <a:avLst/>
              <a:gdLst/>
              <a:ahLst/>
              <a:cxnLst/>
              <a:rect l="0" t="0" r="0" b="0"/>
              <a:pathLst>
                <a:path w="4975405" h="3182490">
                  <a:moveTo>
                    <a:pt x="0" y="0"/>
                  </a:moveTo>
                  <a:lnTo>
                    <a:pt x="0" y="3182490"/>
                  </a:lnTo>
                  <a:lnTo>
                    <a:pt x="4975405" y="3182490"/>
                  </a:lnTo>
                  <a:lnTo>
                    <a:pt x="4975405" y="0"/>
                  </a:lnTo>
                  <a:lnTo>
                    <a:pt x="0" y="0"/>
                  </a:lnTo>
                </a:path>
              </a:pathLst>
            </a:custGeom>
            <a:ln w="1435"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5" name="Shape 4342"/>
            <p:cNvSpPr/>
            <p:nvPr/>
          </p:nvSpPr>
          <p:spPr>
            <a:xfrm>
              <a:off x="0" y="0"/>
              <a:ext cx="1176564" cy="204281"/>
            </a:xfrm>
            <a:custGeom>
              <a:avLst/>
              <a:gdLst/>
              <a:ahLst/>
              <a:cxnLst/>
              <a:rect l="0" t="0" r="0" b="0"/>
              <a:pathLst>
                <a:path w="1176564" h="204281">
                  <a:moveTo>
                    <a:pt x="0" y="0"/>
                  </a:moveTo>
                  <a:lnTo>
                    <a:pt x="1176564" y="0"/>
                  </a:lnTo>
                  <a:lnTo>
                    <a:pt x="1176564" y="53758"/>
                  </a:lnTo>
                  <a:lnTo>
                    <a:pt x="1076595" y="204281"/>
                  </a:lnTo>
                  <a:lnTo>
                    <a:pt x="0" y="204281"/>
                  </a:lnTo>
                  <a:lnTo>
                    <a:pt x="0" y="0"/>
                  </a:lnTo>
                  <a:close/>
                </a:path>
              </a:pathLst>
            </a:custGeom>
            <a:ln w="0" cap="sq">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6" name="Shape 4343"/>
            <p:cNvSpPr/>
            <p:nvPr/>
          </p:nvSpPr>
          <p:spPr>
            <a:xfrm>
              <a:off x="-17797" y="-25400"/>
              <a:ext cx="1176564" cy="204281"/>
            </a:xfrm>
            <a:custGeom>
              <a:avLst/>
              <a:gdLst/>
              <a:ahLst/>
              <a:cxnLst/>
              <a:rect l="0" t="0" r="0" b="0"/>
              <a:pathLst>
                <a:path w="1176564" h="204281">
                  <a:moveTo>
                    <a:pt x="0" y="204281"/>
                  </a:moveTo>
                  <a:lnTo>
                    <a:pt x="1076595" y="204281"/>
                  </a:lnTo>
                  <a:lnTo>
                    <a:pt x="1176564" y="53758"/>
                  </a:lnTo>
                  <a:lnTo>
                    <a:pt x="1176564" y="0"/>
                  </a:lnTo>
                  <a:lnTo>
                    <a:pt x="0" y="0"/>
                  </a:lnTo>
                  <a:lnTo>
                    <a:pt x="0" y="204281"/>
                  </a:lnTo>
                  <a:lnTo>
                    <a:pt x="0" y="204281"/>
                  </a:lnTo>
                </a:path>
              </a:pathLst>
            </a:custGeom>
            <a:ln w="1435"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7" name="Shape 91951"/>
            <p:cNvSpPr/>
            <p:nvPr/>
          </p:nvSpPr>
          <p:spPr>
            <a:xfrm>
              <a:off x="38450" y="32614"/>
              <a:ext cx="1024303" cy="118626"/>
            </a:xfrm>
            <a:custGeom>
              <a:avLst/>
              <a:gdLst/>
              <a:ahLst/>
              <a:cxnLst/>
              <a:rect l="0" t="0" r="0" b="0"/>
              <a:pathLst>
                <a:path w="1024303" h="118626">
                  <a:moveTo>
                    <a:pt x="0" y="0"/>
                  </a:moveTo>
                  <a:lnTo>
                    <a:pt x="1024303" y="0"/>
                  </a:lnTo>
                  <a:lnTo>
                    <a:pt x="1024303" y="118626"/>
                  </a:lnTo>
                  <a:lnTo>
                    <a:pt x="0" y="118626"/>
                  </a:lnTo>
                  <a:lnTo>
                    <a:pt x="0" y="0"/>
                  </a:lnTo>
                </a:path>
              </a:pathLst>
            </a:custGeom>
            <a:ln w="0" cap="sq">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8" name="Rectangle 117"/>
            <p:cNvSpPr/>
            <p:nvPr/>
          </p:nvSpPr>
          <p:spPr>
            <a:xfrm>
              <a:off x="38450" y="42861"/>
              <a:ext cx="28510" cy="159973"/>
            </a:xfrm>
            <a:prstGeom prst="rect">
              <a:avLst/>
            </a:prstGeom>
            <a:ln>
              <a:noFill/>
            </a:ln>
          </p:spPr>
          <p:txBody>
            <a:bodyPr vert="horz" lIns="0" tIns="0" rIns="0" bIns="0" rtlCol="0">
              <a:noAutofit/>
            </a:bodyPr>
            <a:lstStyle/>
            <a:p>
              <a:pPr>
                <a:lnSpc>
                  <a:spcPct val="107000"/>
                </a:lnSpc>
                <a:spcAft>
                  <a:spcPts val="800"/>
                </a:spcAft>
              </a:pPr>
              <a:r>
                <a:rPr lang="en-US" sz="850" b="1">
                  <a:effectLst/>
                  <a:latin typeface="Arial"/>
                  <a:ea typeface="Arial"/>
                  <a:cs typeface="Mangal"/>
                </a:rPr>
                <a:t> </a:t>
              </a:r>
              <a:endParaRPr lang="en-US" sz="1100">
                <a:effectLst/>
                <a:latin typeface="Calibri"/>
                <a:ea typeface="Calibri"/>
                <a:cs typeface="Mangal"/>
              </a:endParaRPr>
            </a:p>
          </p:txBody>
        </p:sp>
        <p:sp>
          <p:nvSpPr>
            <p:cNvPr id="119" name="Rectangle 118"/>
            <p:cNvSpPr/>
            <p:nvPr/>
          </p:nvSpPr>
          <p:spPr>
            <a:xfrm>
              <a:off x="38450" y="42861"/>
              <a:ext cx="1359989" cy="159973"/>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uc Melakukan Acces Login</a:t>
              </a:r>
              <a:endParaRPr lang="en-US" sz="1100">
                <a:effectLst/>
                <a:latin typeface="Calibri"/>
                <a:ea typeface="Calibri"/>
                <a:cs typeface="Mangal"/>
              </a:endParaRPr>
            </a:p>
          </p:txBody>
        </p:sp>
        <p:sp>
          <p:nvSpPr>
            <p:cNvPr id="120" name="Shape 4347"/>
            <p:cNvSpPr/>
            <p:nvPr/>
          </p:nvSpPr>
          <p:spPr>
            <a:xfrm>
              <a:off x="776686" y="344052"/>
              <a:ext cx="0" cy="2601904"/>
            </a:xfrm>
            <a:custGeom>
              <a:avLst/>
              <a:gdLst/>
              <a:ahLst/>
              <a:cxnLst/>
              <a:rect l="0" t="0" r="0" b="0"/>
              <a:pathLst>
                <a:path h="2601904">
                  <a:moveTo>
                    <a:pt x="0" y="0"/>
                  </a:moveTo>
                  <a:lnTo>
                    <a:pt x="0" y="2601904"/>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1" name="Shape 4348"/>
            <p:cNvSpPr/>
            <p:nvPr/>
          </p:nvSpPr>
          <p:spPr>
            <a:xfrm>
              <a:off x="776686" y="2945956"/>
              <a:ext cx="4029539" cy="0"/>
            </a:xfrm>
            <a:custGeom>
              <a:avLst/>
              <a:gdLst/>
              <a:ahLst/>
              <a:cxnLst/>
              <a:rect l="0" t="0" r="0" b="0"/>
              <a:pathLst>
                <a:path w="4029539">
                  <a:moveTo>
                    <a:pt x="0" y="0"/>
                  </a:moveTo>
                  <a:lnTo>
                    <a:pt x="4029539"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2" name="Shape 4349"/>
            <p:cNvSpPr/>
            <p:nvPr/>
          </p:nvSpPr>
          <p:spPr>
            <a:xfrm>
              <a:off x="4806226" y="344052"/>
              <a:ext cx="0" cy="2601904"/>
            </a:xfrm>
            <a:custGeom>
              <a:avLst/>
              <a:gdLst/>
              <a:ahLst/>
              <a:cxnLst/>
              <a:rect l="0" t="0" r="0" b="0"/>
              <a:pathLst>
                <a:path h="2601904">
                  <a:moveTo>
                    <a:pt x="0" y="2601904"/>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3" name="Shape 4350"/>
            <p:cNvSpPr/>
            <p:nvPr/>
          </p:nvSpPr>
          <p:spPr>
            <a:xfrm>
              <a:off x="776686" y="344052"/>
              <a:ext cx="4029539" cy="0"/>
            </a:xfrm>
            <a:custGeom>
              <a:avLst/>
              <a:gdLst/>
              <a:ahLst/>
              <a:cxnLst/>
              <a:rect l="0" t="0" r="0" b="0"/>
              <a:pathLst>
                <a:path w="4029539">
                  <a:moveTo>
                    <a:pt x="4029539"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4" name="Shape 4351"/>
            <p:cNvSpPr/>
            <p:nvPr/>
          </p:nvSpPr>
          <p:spPr>
            <a:xfrm>
              <a:off x="392188" y="1741761"/>
              <a:ext cx="161489" cy="225799"/>
            </a:xfrm>
            <a:custGeom>
              <a:avLst/>
              <a:gdLst/>
              <a:ahLst/>
              <a:cxnLst/>
              <a:rect l="0" t="0" r="0" b="0"/>
              <a:pathLst>
                <a:path w="161489" h="225799">
                  <a:moveTo>
                    <a:pt x="80745" y="0"/>
                  </a:moveTo>
                  <a:cubicBezTo>
                    <a:pt x="125336" y="0"/>
                    <a:pt x="161489" y="50561"/>
                    <a:pt x="161489" y="112906"/>
                  </a:cubicBezTo>
                  <a:cubicBezTo>
                    <a:pt x="161489" y="175251"/>
                    <a:pt x="125336" y="225799"/>
                    <a:pt x="80745" y="225799"/>
                  </a:cubicBezTo>
                  <a:cubicBezTo>
                    <a:pt x="36153" y="225799"/>
                    <a:pt x="0" y="175251"/>
                    <a:pt x="0" y="112906"/>
                  </a:cubicBezTo>
                  <a:cubicBezTo>
                    <a:pt x="0" y="50561"/>
                    <a:pt x="36153" y="0"/>
                    <a:pt x="80745" y="0"/>
                  </a:cubicBezTo>
                  <a:close/>
                </a:path>
              </a:pathLst>
            </a:custGeom>
            <a:ln w="0" cap="flat">
              <a:round/>
            </a:ln>
          </p:spPr>
          <p:style>
            <a:lnRef idx="0">
              <a:srgbClr val="000000">
                <a:alpha val="0"/>
              </a:srgbClr>
            </a:lnRef>
            <a:fillRef idx="1">
              <a:srgbClr val="C0BFC0"/>
            </a:fillRef>
            <a:effectRef idx="0">
              <a:scrgbClr r="0" g="0" b="0"/>
            </a:effectRef>
            <a:fontRef idx="none"/>
          </p:style>
          <p:txBody>
            <a:bodyPr/>
            <a:lstStyle/>
            <a:p>
              <a:endParaRPr lang="en-US"/>
            </a:p>
          </p:txBody>
        </p:sp>
        <p:sp>
          <p:nvSpPr>
            <p:cNvPr id="125" name="Shape 4352"/>
            <p:cNvSpPr/>
            <p:nvPr/>
          </p:nvSpPr>
          <p:spPr>
            <a:xfrm>
              <a:off x="392188" y="1741761"/>
              <a:ext cx="161489" cy="225799"/>
            </a:xfrm>
            <a:custGeom>
              <a:avLst/>
              <a:gdLst/>
              <a:ahLst/>
              <a:cxnLst/>
              <a:rect l="0" t="0" r="0" b="0"/>
              <a:pathLst>
                <a:path w="161489" h="225799">
                  <a:moveTo>
                    <a:pt x="161489" y="112906"/>
                  </a:moveTo>
                  <a:cubicBezTo>
                    <a:pt x="161489" y="50561"/>
                    <a:pt x="125336" y="0"/>
                    <a:pt x="80745" y="0"/>
                  </a:cubicBezTo>
                  <a:cubicBezTo>
                    <a:pt x="36153" y="0"/>
                    <a:pt x="0" y="50561"/>
                    <a:pt x="0" y="112906"/>
                  </a:cubicBezTo>
                  <a:cubicBezTo>
                    <a:pt x="0" y="175251"/>
                    <a:pt x="36153" y="225799"/>
                    <a:pt x="80745" y="225799"/>
                  </a:cubicBezTo>
                  <a:cubicBezTo>
                    <a:pt x="125336" y="225799"/>
                    <a:pt x="161489" y="175251"/>
                    <a:pt x="161489" y="112906"/>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26" name="Picture 125"/>
            <p:cNvPicPr/>
            <p:nvPr/>
          </p:nvPicPr>
          <p:blipFill>
            <a:blip r:embed="rId2"/>
            <a:stretch>
              <a:fillRect/>
            </a:stretch>
          </p:blipFill>
          <p:spPr>
            <a:xfrm>
              <a:off x="373678" y="1715564"/>
              <a:ext cx="164592" cy="231648"/>
            </a:xfrm>
            <a:prstGeom prst="rect">
              <a:avLst/>
            </a:prstGeom>
          </p:spPr>
        </p:pic>
        <p:sp>
          <p:nvSpPr>
            <p:cNvPr id="127" name="Shape 4354"/>
            <p:cNvSpPr/>
            <p:nvPr/>
          </p:nvSpPr>
          <p:spPr>
            <a:xfrm>
              <a:off x="376808" y="1720258"/>
              <a:ext cx="161489" cy="225799"/>
            </a:xfrm>
            <a:custGeom>
              <a:avLst/>
              <a:gdLst/>
              <a:ahLst/>
              <a:cxnLst/>
              <a:rect l="0" t="0" r="0" b="0"/>
              <a:pathLst>
                <a:path w="161489" h="225799">
                  <a:moveTo>
                    <a:pt x="161489" y="112906"/>
                  </a:moveTo>
                  <a:cubicBezTo>
                    <a:pt x="161489" y="50605"/>
                    <a:pt x="125336" y="0"/>
                    <a:pt x="80744" y="0"/>
                  </a:cubicBezTo>
                  <a:cubicBezTo>
                    <a:pt x="36153" y="0"/>
                    <a:pt x="0" y="50605"/>
                    <a:pt x="0" y="112906"/>
                  </a:cubicBezTo>
                  <a:cubicBezTo>
                    <a:pt x="0" y="175251"/>
                    <a:pt x="36153" y="225799"/>
                    <a:pt x="80744" y="225799"/>
                  </a:cubicBezTo>
                  <a:cubicBezTo>
                    <a:pt x="125336" y="225799"/>
                    <a:pt x="161489" y="175251"/>
                    <a:pt x="161489" y="112906"/>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8" name="Shape 4355"/>
            <p:cNvSpPr/>
            <p:nvPr/>
          </p:nvSpPr>
          <p:spPr>
            <a:xfrm>
              <a:off x="461398" y="1956808"/>
              <a:ext cx="0" cy="225784"/>
            </a:xfrm>
            <a:custGeom>
              <a:avLst/>
              <a:gdLst/>
              <a:ahLst/>
              <a:cxnLst/>
              <a:rect l="0" t="0" r="0" b="0"/>
              <a:pathLst>
                <a:path h="225784">
                  <a:moveTo>
                    <a:pt x="0" y="0"/>
                  </a:moveTo>
                  <a:lnTo>
                    <a:pt x="0" y="225784"/>
                  </a:lnTo>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9" name="Shape 4356"/>
            <p:cNvSpPr/>
            <p:nvPr/>
          </p:nvSpPr>
          <p:spPr>
            <a:xfrm>
              <a:off x="346048" y="2010566"/>
              <a:ext cx="115350" cy="0"/>
            </a:xfrm>
            <a:custGeom>
              <a:avLst/>
              <a:gdLst/>
              <a:ahLst/>
              <a:cxnLst/>
              <a:rect l="0" t="0" r="0" b="0"/>
              <a:pathLst>
                <a:path w="115350">
                  <a:moveTo>
                    <a:pt x="0" y="0"/>
                  </a:moveTo>
                  <a:lnTo>
                    <a:pt x="115350" y="0"/>
                  </a:lnTo>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0" name="Shape 4357"/>
            <p:cNvSpPr/>
            <p:nvPr/>
          </p:nvSpPr>
          <p:spPr>
            <a:xfrm>
              <a:off x="461398" y="2010566"/>
              <a:ext cx="115349" cy="0"/>
            </a:xfrm>
            <a:custGeom>
              <a:avLst/>
              <a:gdLst/>
              <a:ahLst/>
              <a:cxnLst/>
              <a:rect l="0" t="0" r="0" b="0"/>
              <a:pathLst>
                <a:path w="115349">
                  <a:moveTo>
                    <a:pt x="115349" y="0"/>
                  </a:moveTo>
                  <a:lnTo>
                    <a:pt x="0" y="0"/>
                  </a:lnTo>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1" name="Shape 4358"/>
            <p:cNvSpPr/>
            <p:nvPr/>
          </p:nvSpPr>
          <p:spPr>
            <a:xfrm>
              <a:off x="461398" y="2182592"/>
              <a:ext cx="92279" cy="225784"/>
            </a:xfrm>
            <a:custGeom>
              <a:avLst/>
              <a:gdLst/>
              <a:ahLst/>
              <a:cxnLst/>
              <a:rect l="0" t="0" r="0" b="0"/>
              <a:pathLst>
                <a:path w="92279" h="225784">
                  <a:moveTo>
                    <a:pt x="0" y="0"/>
                  </a:moveTo>
                  <a:lnTo>
                    <a:pt x="92279" y="225784"/>
                  </a:lnTo>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2" name="Shape 4359"/>
            <p:cNvSpPr/>
            <p:nvPr/>
          </p:nvSpPr>
          <p:spPr>
            <a:xfrm>
              <a:off x="369118" y="2182592"/>
              <a:ext cx="92280" cy="225784"/>
            </a:xfrm>
            <a:custGeom>
              <a:avLst/>
              <a:gdLst/>
              <a:ahLst/>
              <a:cxnLst/>
              <a:rect l="0" t="0" r="0" b="0"/>
              <a:pathLst>
                <a:path w="92280" h="225784">
                  <a:moveTo>
                    <a:pt x="92280" y="0"/>
                  </a:moveTo>
                  <a:lnTo>
                    <a:pt x="0" y="225784"/>
                  </a:lnTo>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3" name="Rectangle 132"/>
            <p:cNvSpPr/>
            <p:nvPr/>
          </p:nvSpPr>
          <p:spPr>
            <a:xfrm>
              <a:off x="130986" y="2426867"/>
              <a:ext cx="890206" cy="159973"/>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Bagian Penjualan</a:t>
              </a:r>
              <a:endParaRPr lang="en-US" sz="1100">
                <a:effectLst/>
                <a:latin typeface="Calibri"/>
                <a:ea typeface="Calibri"/>
                <a:cs typeface="Mangal"/>
              </a:endParaRPr>
            </a:p>
          </p:txBody>
        </p:sp>
        <p:sp>
          <p:nvSpPr>
            <p:cNvPr id="134" name="Shape 4361"/>
            <p:cNvSpPr/>
            <p:nvPr/>
          </p:nvSpPr>
          <p:spPr>
            <a:xfrm>
              <a:off x="845896" y="462319"/>
              <a:ext cx="799756" cy="741861"/>
            </a:xfrm>
            <a:custGeom>
              <a:avLst/>
              <a:gdLst/>
              <a:ahLst/>
              <a:cxnLst/>
              <a:rect l="0" t="0" r="0" b="0"/>
              <a:pathLst>
                <a:path w="799756" h="741861">
                  <a:moveTo>
                    <a:pt x="399878" y="0"/>
                  </a:moveTo>
                  <a:cubicBezTo>
                    <a:pt x="620734" y="0"/>
                    <a:pt x="799756" y="166148"/>
                    <a:pt x="799756" y="371003"/>
                  </a:cubicBezTo>
                  <a:cubicBezTo>
                    <a:pt x="799756" y="575856"/>
                    <a:pt x="620734" y="741861"/>
                    <a:pt x="399878" y="741861"/>
                  </a:cubicBezTo>
                  <a:cubicBezTo>
                    <a:pt x="179022" y="741861"/>
                    <a:pt x="0" y="575856"/>
                    <a:pt x="0" y="371003"/>
                  </a:cubicBezTo>
                  <a:cubicBezTo>
                    <a:pt x="0" y="166148"/>
                    <a:pt x="179022" y="0"/>
                    <a:pt x="399878"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US"/>
            </a:p>
          </p:txBody>
        </p:sp>
        <p:sp>
          <p:nvSpPr>
            <p:cNvPr id="135" name="Shape 4362"/>
            <p:cNvSpPr/>
            <p:nvPr/>
          </p:nvSpPr>
          <p:spPr>
            <a:xfrm>
              <a:off x="845896" y="462319"/>
              <a:ext cx="799756" cy="741861"/>
            </a:xfrm>
            <a:custGeom>
              <a:avLst/>
              <a:gdLst/>
              <a:ahLst/>
              <a:cxnLst/>
              <a:rect l="0" t="0" r="0" b="0"/>
              <a:pathLst>
                <a:path w="799756" h="741861">
                  <a:moveTo>
                    <a:pt x="799756" y="371003"/>
                  </a:moveTo>
                  <a:cubicBezTo>
                    <a:pt x="799756" y="166148"/>
                    <a:pt x="620734" y="0"/>
                    <a:pt x="399878" y="0"/>
                  </a:cubicBezTo>
                  <a:cubicBezTo>
                    <a:pt x="179022" y="0"/>
                    <a:pt x="0" y="166148"/>
                    <a:pt x="0" y="371003"/>
                  </a:cubicBezTo>
                  <a:cubicBezTo>
                    <a:pt x="0" y="575856"/>
                    <a:pt x="179022" y="741861"/>
                    <a:pt x="399878" y="741861"/>
                  </a:cubicBezTo>
                  <a:cubicBezTo>
                    <a:pt x="620734" y="741861"/>
                    <a:pt x="799756" y="575856"/>
                    <a:pt x="799756" y="371003"/>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36" name="Picture 135"/>
            <p:cNvPicPr/>
            <p:nvPr/>
          </p:nvPicPr>
          <p:blipFill>
            <a:blip r:embed="rId3"/>
            <a:stretch>
              <a:fillRect/>
            </a:stretch>
          </p:blipFill>
          <p:spPr>
            <a:xfrm>
              <a:off x="827830" y="435404"/>
              <a:ext cx="804672" cy="749808"/>
            </a:xfrm>
            <a:prstGeom prst="rect">
              <a:avLst/>
            </a:prstGeom>
          </p:spPr>
        </p:pic>
        <p:sp>
          <p:nvSpPr>
            <p:cNvPr id="137" name="Shape 4364"/>
            <p:cNvSpPr/>
            <p:nvPr/>
          </p:nvSpPr>
          <p:spPr>
            <a:xfrm>
              <a:off x="830516" y="440817"/>
              <a:ext cx="799756" cy="741861"/>
            </a:xfrm>
            <a:custGeom>
              <a:avLst/>
              <a:gdLst/>
              <a:ahLst/>
              <a:cxnLst/>
              <a:rect l="0" t="0" r="0" b="0"/>
              <a:pathLst>
                <a:path w="799756" h="741861">
                  <a:moveTo>
                    <a:pt x="799756" y="371002"/>
                  </a:moveTo>
                  <a:cubicBezTo>
                    <a:pt x="799756" y="166148"/>
                    <a:pt x="620733" y="0"/>
                    <a:pt x="399878" y="0"/>
                  </a:cubicBezTo>
                  <a:cubicBezTo>
                    <a:pt x="179022" y="0"/>
                    <a:pt x="0" y="166148"/>
                    <a:pt x="0" y="371002"/>
                  </a:cubicBezTo>
                  <a:cubicBezTo>
                    <a:pt x="0" y="575856"/>
                    <a:pt x="179022" y="741861"/>
                    <a:pt x="399878" y="741861"/>
                  </a:cubicBezTo>
                  <a:cubicBezTo>
                    <a:pt x="620733" y="741861"/>
                    <a:pt x="799756" y="575856"/>
                    <a:pt x="799756" y="371002"/>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8" name="Rectangle 137"/>
            <p:cNvSpPr/>
            <p:nvPr/>
          </p:nvSpPr>
          <p:spPr>
            <a:xfrm>
              <a:off x="1132270" y="754618"/>
              <a:ext cx="277358" cy="159973"/>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Login</a:t>
              </a:r>
              <a:endParaRPr lang="en-US" sz="1100">
                <a:effectLst/>
                <a:latin typeface="Calibri"/>
                <a:ea typeface="Calibri"/>
                <a:cs typeface="Mangal"/>
              </a:endParaRPr>
            </a:p>
          </p:txBody>
        </p:sp>
        <p:sp>
          <p:nvSpPr>
            <p:cNvPr id="139" name="Shape 4366"/>
            <p:cNvSpPr/>
            <p:nvPr/>
          </p:nvSpPr>
          <p:spPr>
            <a:xfrm>
              <a:off x="2268539" y="483823"/>
              <a:ext cx="799756" cy="741861"/>
            </a:xfrm>
            <a:custGeom>
              <a:avLst/>
              <a:gdLst/>
              <a:ahLst/>
              <a:cxnLst/>
              <a:rect l="0" t="0" r="0" b="0"/>
              <a:pathLst>
                <a:path w="799756" h="741861">
                  <a:moveTo>
                    <a:pt x="399878" y="0"/>
                  </a:moveTo>
                  <a:cubicBezTo>
                    <a:pt x="620733" y="0"/>
                    <a:pt x="799756" y="166148"/>
                    <a:pt x="799756" y="371003"/>
                  </a:cubicBezTo>
                  <a:cubicBezTo>
                    <a:pt x="799756" y="575856"/>
                    <a:pt x="620733" y="741861"/>
                    <a:pt x="399878" y="741861"/>
                  </a:cubicBezTo>
                  <a:cubicBezTo>
                    <a:pt x="179022" y="741861"/>
                    <a:pt x="0" y="575856"/>
                    <a:pt x="0" y="371003"/>
                  </a:cubicBezTo>
                  <a:cubicBezTo>
                    <a:pt x="0" y="166148"/>
                    <a:pt x="179022" y="0"/>
                    <a:pt x="399878"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US"/>
            </a:p>
          </p:txBody>
        </p:sp>
        <p:sp>
          <p:nvSpPr>
            <p:cNvPr id="140" name="Shape 4367"/>
            <p:cNvSpPr/>
            <p:nvPr/>
          </p:nvSpPr>
          <p:spPr>
            <a:xfrm>
              <a:off x="2268539" y="483823"/>
              <a:ext cx="799756" cy="741861"/>
            </a:xfrm>
            <a:custGeom>
              <a:avLst/>
              <a:gdLst/>
              <a:ahLst/>
              <a:cxnLst/>
              <a:rect l="0" t="0" r="0" b="0"/>
              <a:pathLst>
                <a:path w="799756" h="741861">
                  <a:moveTo>
                    <a:pt x="799756" y="371003"/>
                  </a:moveTo>
                  <a:cubicBezTo>
                    <a:pt x="799756" y="166148"/>
                    <a:pt x="620733" y="0"/>
                    <a:pt x="399878" y="0"/>
                  </a:cubicBezTo>
                  <a:cubicBezTo>
                    <a:pt x="179022" y="0"/>
                    <a:pt x="0" y="166148"/>
                    <a:pt x="0" y="371003"/>
                  </a:cubicBezTo>
                  <a:cubicBezTo>
                    <a:pt x="0" y="575856"/>
                    <a:pt x="179022" y="741861"/>
                    <a:pt x="399878" y="741861"/>
                  </a:cubicBezTo>
                  <a:cubicBezTo>
                    <a:pt x="620733" y="741861"/>
                    <a:pt x="799756" y="575856"/>
                    <a:pt x="799756" y="371003"/>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41" name="Picture 140"/>
            <p:cNvPicPr/>
            <p:nvPr/>
          </p:nvPicPr>
          <p:blipFill>
            <a:blip r:embed="rId4"/>
            <a:stretch>
              <a:fillRect/>
            </a:stretch>
          </p:blipFill>
          <p:spPr>
            <a:xfrm>
              <a:off x="2250230" y="457756"/>
              <a:ext cx="804672" cy="746760"/>
            </a:xfrm>
            <a:prstGeom prst="rect">
              <a:avLst/>
            </a:prstGeom>
          </p:spPr>
        </p:pic>
        <p:sp>
          <p:nvSpPr>
            <p:cNvPr id="142" name="Shape 4369"/>
            <p:cNvSpPr/>
            <p:nvPr/>
          </p:nvSpPr>
          <p:spPr>
            <a:xfrm>
              <a:off x="2253159" y="462319"/>
              <a:ext cx="799756" cy="741861"/>
            </a:xfrm>
            <a:custGeom>
              <a:avLst/>
              <a:gdLst/>
              <a:ahLst/>
              <a:cxnLst/>
              <a:rect l="0" t="0" r="0" b="0"/>
              <a:pathLst>
                <a:path w="799756" h="741861">
                  <a:moveTo>
                    <a:pt x="799756" y="371003"/>
                  </a:moveTo>
                  <a:cubicBezTo>
                    <a:pt x="799756" y="166148"/>
                    <a:pt x="620734" y="0"/>
                    <a:pt x="399878" y="0"/>
                  </a:cubicBezTo>
                  <a:cubicBezTo>
                    <a:pt x="179022" y="0"/>
                    <a:pt x="0" y="166148"/>
                    <a:pt x="0" y="371003"/>
                  </a:cubicBezTo>
                  <a:cubicBezTo>
                    <a:pt x="0" y="575856"/>
                    <a:pt x="179022" y="741861"/>
                    <a:pt x="399878" y="741861"/>
                  </a:cubicBezTo>
                  <a:cubicBezTo>
                    <a:pt x="620734" y="741861"/>
                    <a:pt x="799756" y="575856"/>
                    <a:pt x="799756" y="371003"/>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3" name="Rectangle 142"/>
            <p:cNvSpPr/>
            <p:nvPr/>
          </p:nvSpPr>
          <p:spPr>
            <a:xfrm>
              <a:off x="2349027" y="776122"/>
              <a:ext cx="815295" cy="159972"/>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Input Username </a:t>
              </a:r>
              <a:endParaRPr lang="en-US" sz="1100">
                <a:effectLst/>
                <a:latin typeface="Calibri"/>
                <a:ea typeface="Calibri"/>
                <a:cs typeface="Mangal"/>
              </a:endParaRPr>
            </a:p>
          </p:txBody>
        </p:sp>
        <p:sp>
          <p:nvSpPr>
            <p:cNvPr id="144" name="Shape 4371"/>
            <p:cNvSpPr/>
            <p:nvPr/>
          </p:nvSpPr>
          <p:spPr>
            <a:xfrm>
              <a:off x="2337748" y="1429965"/>
              <a:ext cx="799756" cy="741876"/>
            </a:xfrm>
            <a:custGeom>
              <a:avLst/>
              <a:gdLst/>
              <a:ahLst/>
              <a:cxnLst/>
              <a:rect l="0" t="0" r="0" b="0"/>
              <a:pathLst>
                <a:path w="799756" h="741876">
                  <a:moveTo>
                    <a:pt x="399878" y="0"/>
                  </a:moveTo>
                  <a:cubicBezTo>
                    <a:pt x="620734" y="0"/>
                    <a:pt x="799756" y="166148"/>
                    <a:pt x="799756" y="370945"/>
                  </a:cubicBezTo>
                  <a:cubicBezTo>
                    <a:pt x="799756" y="575799"/>
                    <a:pt x="620734" y="741876"/>
                    <a:pt x="399878" y="741876"/>
                  </a:cubicBezTo>
                  <a:cubicBezTo>
                    <a:pt x="179022" y="741876"/>
                    <a:pt x="0" y="575799"/>
                    <a:pt x="0" y="370945"/>
                  </a:cubicBezTo>
                  <a:cubicBezTo>
                    <a:pt x="0" y="166148"/>
                    <a:pt x="179022" y="0"/>
                    <a:pt x="399878"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US"/>
            </a:p>
          </p:txBody>
        </p:sp>
        <p:sp>
          <p:nvSpPr>
            <p:cNvPr id="145" name="Shape 4372"/>
            <p:cNvSpPr/>
            <p:nvPr/>
          </p:nvSpPr>
          <p:spPr>
            <a:xfrm>
              <a:off x="2337748" y="1429965"/>
              <a:ext cx="799756" cy="741876"/>
            </a:xfrm>
            <a:custGeom>
              <a:avLst/>
              <a:gdLst/>
              <a:ahLst/>
              <a:cxnLst/>
              <a:rect l="0" t="0" r="0" b="0"/>
              <a:pathLst>
                <a:path w="799756" h="741876">
                  <a:moveTo>
                    <a:pt x="799756" y="370945"/>
                  </a:moveTo>
                  <a:cubicBezTo>
                    <a:pt x="799756" y="166148"/>
                    <a:pt x="620734" y="0"/>
                    <a:pt x="399878" y="0"/>
                  </a:cubicBezTo>
                  <a:cubicBezTo>
                    <a:pt x="179022" y="0"/>
                    <a:pt x="0" y="166148"/>
                    <a:pt x="0" y="370945"/>
                  </a:cubicBezTo>
                  <a:cubicBezTo>
                    <a:pt x="0" y="575799"/>
                    <a:pt x="179022" y="741876"/>
                    <a:pt x="399878" y="741876"/>
                  </a:cubicBezTo>
                  <a:cubicBezTo>
                    <a:pt x="620734" y="741876"/>
                    <a:pt x="799756" y="575799"/>
                    <a:pt x="799756" y="370945"/>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46" name="Picture 145"/>
            <p:cNvPicPr/>
            <p:nvPr/>
          </p:nvPicPr>
          <p:blipFill>
            <a:blip r:embed="rId5"/>
            <a:stretch>
              <a:fillRect/>
            </a:stretch>
          </p:blipFill>
          <p:spPr>
            <a:xfrm>
              <a:off x="2317286" y="1403652"/>
              <a:ext cx="804672" cy="746760"/>
            </a:xfrm>
            <a:prstGeom prst="rect">
              <a:avLst/>
            </a:prstGeom>
          </p:spPr>
        </p:pic>
        <p:sp>
          <p:nvSpPr>
            <p:cNvPr id="147" name="Shape 4374"/>
            <p:cNvSpPr/>
            <p:nvPr/>
          </p:nvSpPr>
          <p:spPr>
            <a:xfrm>
              <a:off x="2322368" y="1408461"/>
              <a:ext cx="799756" cy="741876"/>
            </a:xfrm>
            <a:custGeom>
              <a:avLst/>
              <a:gdLst/>
              <a:ahLst/>
              <a:cxnLst/>
              <a:rect l="0" t="0" r="0" b="0"/>
              <a:pathLst>
                <a:path w="799756" h="741876">
                  <a:moveTo>
                    <a:pt x="799756" y="371002"/>
                  </a:moveTo>
                  <a:cubicBezTo>
                    <a:pt x="799756" y="166148"/>
                    <a:pt x="620734" y="0"/>
                    <a:pt x="399878" y="0"/>
                  </a:cubicBezTo>
                  <a:cubicBezTo>
                    <a:pt x="179022" y="0"/>
                    <a:pt x="0" y="166148"/>
                    <a:pt x="0" y="371002"/>
                  </a:cubicBezTo>
                  <a:cubicBezTo>
                    <a:pt x="0" y="575799"/>
                    <a:pt x="179022" y="741876"/>
                    <a:pt x="399878" y="741876"/>
                  </a:cubicBezTo>
                  <a:cubicBezTo>
                    <a:pt x="620734" y="741876"/>
                    <a:pt x="799756" y="575799"/>
                    <a:pt x="799756" y="371002"/>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8" name="Rectangle 147"/>
            <p:cNvSpPr/>
            <p:nvPr/>
          </p:nvSpPr>
          <p:spPr>
            <a:xfrm>
              <a:off x="2533894" y="1725503"/>
              <a:ext cx="512164" cy="159973"/>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Password</a:t>
              </a:r>
              <a:endParaRPr lang="en-US" sz="1100">
                <a:effectLst/>
                <a:latin typeface="Calibri"/>
                <a:ea typeface="Calibri"/>
                <a:cs typeface="Mangal"/>
              </a:endParaRPr>
            </a:p>
          </p:txBody>
        </p:sp>
        <p:sp>
          <p:nvSpPr>
            <p:cNvPr id="149" name="Shape 4376"/>
            <p:cNvSpPr/>
            <p:nvPr/>
          </p:nvSpPr>
          <p:spPr>
            <a:xfrm>
              <a:off x="3729631" y="473071"/>
              <a:ext cx="799756" cy="741861"/>
            </a:xfrm>
            <a:custGeom>
              <a:avLst/>
              <a:gdLst/>
              <a:ahLst/>
              <a:cxnLst/>
              <a:rect l="0" t="0" r="0" b="0"/>
              <a:pathLst>
                <a:path w="799756" h="741861">
                  <a:moveTo>
                    <a:pt x="399878" y="0"/>
                  </a:moveTo>
                  <a:cubicBezTo>
                    <a:pt x="620734" y="0"/>
                    <a:pt x="799756" y="166149"/>
                    <a:pt x="799756" y="371002"/>
                  </a:cubicBezTo>
                  <a:cubicBezTo>
                    <a:pt x="799756" y="575856"/>
                    <a:pt x="620734" y="741861"/>
                    <a:pt x="399878" y="741861"/>
                  </a:cubicBezTo>
                  <a:cubicBezTo>
                    <a:pt x="179022" y="741861"/>
                    <a:pt x="0" y="575856"/>
                    <a:pt x="0" y="371002"/>
                  </a:cubicBezTo>
                  <a:cubicBezTo>
                    <a:pt x="0" y="166149"/>
                    <a:pt x="179022" y="0"/>
                    <a:pt x="399878"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US"/>
            </a:p>
          </p:txBody>
        </p:sp>
        <p:sp>
          <p:nvSpPr>
            <p:cNvPr id="150" name="Shape 4377"/>
            <p:cNvSpPr/>
            <p:nvPr/>
          </p:nvSpPr>
          <p:spPr>
            <a:xfrm>
              <a:off x="3729631" y="473071"/>
              <a:ext cx="799756" cy="741861"/>
            </a:xfrm>
            <a:custGeom>
              <a:avLst/>
              <a:gdLst/>
              <a:ahLst/>
              <a:cxnLst/>
              <a:rect l="0" t="0" r="0" b="0"/>
              <a:pathLst>
                <a:path w="799756" h="741861">
                  <a:moveTo>
                    <a:pt x="799756" y="371002"/>
                  </a:moveTo>
                  <a:cubicBezTo>
                    <a:pt x="799756" y="166149"/>
                    <a:pt x="620734" y="0"/>
                    <a:pt x="399878" y="0"/>
                  </a:cubicBezTo>
                  <a:cubicBezTo>
                    <a:pt x="179022" y="0"/>
                    <a:pt x="0" y="166149"/>
                    <a:pt x="0" y="371002"/>
                  </a:cubicBezTo>
                  <a:cubicBezTo>
                    <a:pt x="0" y="575856"/>
                    <a:pt x="179022" y="741861"/>
                    <a:pt x="399878" y="741861"/>
                  </a:cubicBezTo>
                  <a:cubicBezTo>
                    <a:pt x="620734" y="741861"/>
                    <a:pt x="799756" y="575856"/>
                    <a:pt x="799756" y="371002"/>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51" name="Picture 150"/>
            <p:cNvPicPr/>
            <p:nvPr/>
          </p:nvPicPr>
          <p:blipFill>
            <a:blip r:embed="rId6"/>
            <a:stretch>
              <a:fillRect/>
            </a:stretch>
          </p:blipFill>
          <p:spPr>
            <a:xfrm>
              <a:off x="3710222" y="448612"/>
              <a:ext cx="804672" cy="746760"/>
            </a:xfrm>
            <a:prstGeom prst="rect">
              <a:avLst/>
            </a:prstGeom>
          </p:spPr>
        </p:pic>
        <p:sp>
          <p:nvSpPr>
            <p:cNvPr id="152" name="Shape 4379"/>
            <p:cNvSpPr/>
            <p:nvPr/>
          </p:nvSpPr>
          <p:spPr>
            <a:xfrm>
              <a:off x="3714251" y="451568"/>
              <a:ext cx="799756" cy="741862"/>
            </a:xfrm>
            <a:custGeom>
              <a:avLst/>
              <a:gdLst/>
              <a:ahLst/>
              <a:cxnLst/>
              <a:rect l="0" t="0" r="0" b="0"/>
              <a:pathLst>
                <a:path w="799756" h="741862">
                  <a:moveTo>
                    <a:pt x="799756" y="371002"/>
                  </a:moveTo>
                  <a:cubicBezTo>
                    <a:pt x="799756" y="166149"/>
                    <a:pt x="620733" y="0"/>
                    <a:pt x="399878" y="0"/>
                  </a:cubicBezTo>
                  <a:cubicBezTo>
                    <a:pt x="179022" y="0"/>
                    <a:pt x="0" y="166149"/>
                    <a:pt x="0" y="371002"/>
                  </a:cubicBezTo>
                  <a:cubicBezTo>
                    <a:pt x="0" y="575856"/>
                    <a:pt x="179022" y="741862"/>
                    <a:pt x="399878" y="741862"/>
                  </a:cubicBezTo>
                  <a:cubicBezTo>
                    <a:pt x="620733" y="741862"/>
                    <a:pt x="799756" y="575856"/>
                    <a:pt x="799756" y="371002"/>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3" name="Rectangle 152"/>
            <p:cNvSpPr/>
            <p:nvPr/>
          </p:nvSpPr>
          <p:spPr>
            <a:xfrm>
              <a:off x="3797097" y="765370"/>
              <a:ext cx="856958" cy="159973"/>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Verifikasi Sistem</a:t>
              </a:r>
              <a:endParaRPr lang="en-US" sz="1100">
                <a:effectLst/>
                <a:latin typeface="Calibri"/>
                <a:ea typeface="Calibri"/>
                <a:cs typeface="Mangal"/>
              </a:endParaRPr>
            </a:p>
          </p:txBody>
        </p:sp>
        <p:sp>
          <p:nvSpPr>
            <p:cNvPr id="154" name="Shape 4381"/>
            <p:cNvSpPr/>
            <p:nvPr/>
          </p:nvSpPr>
          <p:spPr>
            <a:xfrm>
              <a:off x="3914190" y="1558984"/>
              <a:ext cx="799756" cy="741876"/>
            </a:xfrm>
            <a:custGeom>
              <a:avLst/>
              <a:gdLst/>
              <a:ahLst/>
              <a:cxnLst/>
              <a:rect l="0" t="0" r="0" b="0"/>
              <a:pathLst>
                <a:path w="799756" h="741876">
                  <a:moveTo>
                    <a:pt x="399878" y="0"/>
                  </a:moveTo>
                  <a:cubicBezTo>
                    <a:pt x="620734" y="0"/>
                    <a:pt x="799756" y="166148"/>
                    <a:pt x="799756" y="370945"/>
                  </a:cubicBezTo>
                  <a:cubicBezTo>
                    <a:pt x="799756" y="575799"/>
                    <a:pt x="620734" y="741876"/>
                    <a:pt x="399878" y="741876"/>
                  </a:cubicBezTo>
                  <a:cubicBezTo>
                    <a:pt x="179022" y="741876"/>
                    <a:pt x="0" y="575799"/>
                    <a:pt x="0" y="370945"/>
                  </a:cubicBezTo>
                  <a:cubicBezTo>
                    <a:pt x="0" y="166148"/>
                    <a:pt x="179022" y="0"/>
                    <a:pt x="399878"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US"/>
            </a:p>
          </p:txBody>
        </p:sp>
        <p:sp>
          <p:nvSpPr>
            <p:cNvPr id="155" name="Shape 4382"/>
            <p:cNvSpPr/>
            <p:nvPr/>
          </p:nvSpPr>
          <p:spPr>
            <a:xfrm>
              <a:off x="3914190" y="1558984"/>
              <a:ext cx="799756" cy="741876"/>
            </a:xfrm>
            <a:custGeom>
              <a:avLst/>
              <a:gdLst/>
              <a:ahLst/>
              <a:cxnLst/>
              <a:rect l="0" t="0" r="0" b="0"/>
              <a:pathLst>
                <a:path w="799756" h="741876">
                  <a:moveTo>
                    <a:pt x="799756" y="370945"/>
                  </a:moveTo>
                  <a:cubicBezTo>
                    <a:pt x="799756" y="166148"/>
                    <a:pt x="620734" y="0"/>
                    <a:pt x="399878" y="0"/>
                  </a:cubicBezTo>
                  <a:cubicBezTo>
                    <a:pt x="179022" y="0"/>
                    <a:pt x="0" y="166148"/>
                    <a:pt x="0" y="370945"/>
                  </a:cubicBezTo>
                  <a:cubicBezTo>
                    <a:pt x="0" y="575799"/>
                    <a:pt x="179022" y="741876"/>
                    <a:pt x="399878" y="741876"/>
                  </a:cubicBezTo>
                  <a:cubicBezTo>
                    <a:pt x="620734" y="741876"/>
                    <a:pt x="799756" y="575799"/>
                    <a:pt x="799756" y="370945"/>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56" name="Picture 155"/>
            <p:cNvPicPr/>
            <p:nvPr/>
          </p:nvPicPr>
          <p:blipFill>
            <a:blip r:embed="rId7"/>
            <a:stretch>
              <a:fillRect/>
            </a:stretch>
          </p:blipFill>
          <p:spPr>
            <a:xfrm>
              <a:off x="3895134" y="1533700"/>
              <a:ext cx="804672" cy="746760"/>
            </a:xfrm>
            <a:prstGeom prst="rect">
              <a:avLst/>
            </a:prstGeom>
          </p:spPr>
        </p:pic>
        <p:sp>
          <p:nvSpPr>
            <p:cNvPr id="157" name="Shape 4384"/>
            <p:cNvSpPr/>
            <p:nvPr/>
          </p:nvSpPr>
          <p:spPr>
            <a:xfrm>
              <a:off x="3898810" y="1537481"/>
              <a:ext cx="799756" cy="741876"/>
            </a:xfrm>
            <a:custGeom>
              <a:avLst/>
              <a:gdLst/>
              <a:ahLst/>
              <a:cxnLst/>
              <a:rect l="0" t="0" r="0" b="0"/>
              <a:pathLst>
                <a:path w="799756" h="741876">
                  <a:moveTo>
                    <a:pt x="799756" y="370945"/>
                  </a:moveTo>
                  <a:cubicBezTo>
                    <a:pt x="799756" y="166149"/>
                    <a:pt x="620734" y="0"/>
                    <a:pt x="399878" y="0"/>
                  </a:cubicBezTo>
                  <a:cubicBezTo>
                    <a:pt x="179022" y="0"/>
                    <a:pt x="0" y="166149"/>
                    <a:pt x="0" y="370945"/>
                  </a:cubicBezTo>
                  <a:cubicBezTo>
                    <a:pt x="0" y="575799"/>
                    <a:pt x="179022" y="741876"/>
                    <a:pt x="399878" y="741876"/>
                  </a:cubicBezTo>
                  <a:cubicBezTo>
                    <a:pt x="620734" y="741876"/>
                    <a:pt x="799756" y="575799"/>
                    <a:pt x="799756" y="370945"/>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8" name="Rectangle 157"/>
            <p:cNvSpPr/>
            <p:nvPr/>
          </p:nvSpPr>
          <p:spPr>
            <a:xfrm>
              <a:off x="3981862" y="1855239"/>
              <a:ext cx="856958" cy="159973"/>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Verifikasi Sistem</a:t>
              </a:r>
              <a:endParaRPr lang="en-US" sz="1100">
                <a:effectLst/>
                <a:latin typeface="Calibri"/>
                <a:ea typeface="Calibri"/>
                <a:cs typeface="Mangal"/>
              </a:endParaRPr>
            </a:p>
          </p:txBody>
        </p:sp>
        <p:sp>
          <p:nvSpPr>
            <p:cNvPr id="159" name="Shape 4386"/>
            <p:cNvSpPr/>
            <p:nvPr/>
          </p:nvSpPr>
          <p:spPr>
            <a:xfrm>
              <a:off x="999695" y="1956808"/>
              <a:ext cx="799756" cy="741862"/>
            </a:xfrm>
            <a:custGeom>
              <a:avLst/>
              <a:gdLst/>
              <a:ahLst/>
              <a:cxnLst/>
              <a:rect l="0" t="0" r="0" b="0"/>
              <a:pathLst>
                <a:path w="799756" h="741862">
                  <a:moveTo>
                    <a:pt x="399878" y="0"/>
                  </a:moveTo>
                  <a:cubicBezTo>
                    <a:pt x="620734" y="0"/>
                    <a:pt x="799756" y="166077"/>
                    <a:pt x="799756" y="370931"/>
                  </a:cubicBezTo>
                  <a:cubicBezTo>
                    <a:pt x="799756" y="575785"/>
                    <a:pt x="620734" y="741862"/>
                    <a:pt x="399878" y="741862"/>
                  </a:cubicBezTo>
                  <a:cubicBezTo>
                    <a:pt x="179022" y="741862"/>
                    <a:pt x="0" y="575785"/>
                    <a:pt x="0" y="370931"/>
                  </a:cubicBezTo>
                  <a:cubicBezTo>
                    <a:pt x="0" y="166077"/>
                    <a:pt x="179022" y="0"/>
                    <a:pt x="399878"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US"/>
            </a:p>
          </p:txBody>
        </p:sp>
        <p:sp>
          <p:nvSpPr>
            <p:cNvPr id="160" name="Shape 4387"/>
            <p:cNvSpPr/>
            <p:nvPr/>
          </p:nvSpPr>
          <p:spPr>
            <a:xfrm>
              <a:off x="999695" y="1956808"/>
              <a:ext cx="799756" cy="741862"/>
            </a:xfrm>
            <a:custGeom>
              <a:avLst/>
              <a:gdLst/>
              <a:ahLst/>
              <a:cxnLst/>
              <a:rect l="0" t="0" r="0" b="0"/>
              <a:pathLst>
                <a:path w="799756" h="741862">
                  <a:moveTo>
                    <a:pt x="799756" y="370931"/>
                  </a:moveTo>
                  <a:cubicBezTo>
                    <a:pt x="799756" y="166077"/>
                    <a:pt x="620734" y="0"/>
                    <a:pt x="399878" y="0"/>
                  </a:cubicBezTo>
                  <a:cubicBezTo>
                    <a:pt x="179022" y="0"/>
                    <a:pt x="0" y="166077"/>
                    <a:pt x="0" y="370931"/>
                  </a:cubicBezTo>
                  <a:cubicBezTo>
                    <a:pt x="0" y="575785"/>
                    <a:pt x="179022" y="741862"/>
                    <a:pt x="399878" y="741862"/>
                  </a:cubicBezTo>
                  <a:cubicBezTo>
                    <a:pt x="620734" y="741862"/>
                    <a:pt x="799756" y="575785"/>
                    <a:pt x="799756" y="370931"/>
                  </a:cubicBezTo>
                  <a:close/>
                </a:path>
              </a:pathLst>
            </a:custGeom>
            <a:ln w="7690" cap="sq">
              <a:miter lim="127000"/>
            </a:ln>
          </p:spPr>
          <p:style>
            <a:lnRef idx="1">
              <a:srgbClr val="C0BFC0"/>
            </a:lnRef>
            <a:fillRef idx="0">
              <a:srgbClr val="000000">
                <a:alpha val="0"/>
              </a:srgbClr>
            </a:fillRef>
            <a:effectRef idx="0">
              <a:scrgbClr r="0" g="0" b="0"/>
            </a:effectRef>
            <a:fontRef idx="none"/>
          </p:style>
          <p:txBody>
            <a:bodyPr/>
            <a:lstStyle/>
            <a:p>
              <a:endParaRPr lang="en-US"/>
            </a:p>
          </p:txBody>
        </p:sp>
        <p:pic>
          <p:nvPicPr>
            <p:cNvPr id="161" name="Picture 160"/>
            <p:cNvPicPr/>
            <p:nvPr/>
          </p:nvPicPr>
          <p:blipFill>
            <a:blip r:embed="rId8"/>
            <a:stretch>
              <a:fillRect/>
            </a:stretch>
          </p:blipFill>
          <p:spPr>
            <a:xfrm>
              <a:off x="980230" y="1930957"/>
              <a:ext cx="804672" cy="746760"/>
            </a:xfrm>
            <a:prstGeom prst="rect">
              <a:avLst/>
            </a:prstGeom>
          </p:spPr>
        </p:pic>
        <p:sp>
          <p:nvSpPr>
            <p:cNvPr id="162" name="Shape 4389"/>
            <p:cNvSpPr/>
            <p:nvPr/>
          </p:nvSpPr>
          <p:spPr>
            <a:xfrm>
              <a:off x="984315" y="1935304"/>
              <a:ext cx="799756" cy="741862"/>
            </a:xfrm>
            <a:custGeom>
              <a:avLst/>
              <a:gdLst/>
              <a:ahLst/>
              <a:cxnLst/>
              <a:rect l="0" t="0" r="0" b="0"/>
              <a:pathLst>
                <a:path w="799756" h="741862">
                  <a:moveTo>
                    <a:pt x="799756" y="370931"/>
                  </a:moveTo>
                  <a:cubicBezTo>
                    <a:pt x="799756" y="166077"/>
                    <a:pt x="620733" y="0"/>
                    <a:pt x="399878" y="0"/>
                  </a:cubicBezTo>
                  <a:cubicBezTo>
                    <a:pt x="179022" y="0"/>
                    <a:pt x="0" y="166077"/>
                    <a:pt x="0" y="370931"/>
                  </a:cubicBezTo>
                  <a:cubicBezTo>
                    <a:pt x="0" y="575785"/>
                    <a:pt x="179022" y="741862"/>
                    <a:pt x="399878" y="741862"/>
                  </a:cubicBezTo>
                  <a:cubicBezTo>
                    <a:pt x="620733" y="741862"/>
                    <a:pt x="799756" y="575785"/>
                    <a:pt x="799756" y="370931"/>
                  </a:cubicBezTo>
                  <a:close/>
                </a:path>
              </a:pathLst>
            </a:custGeom>
            <a:ln w="7690" cap="sq">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3" name="Rectangle 162"/>
            <p:cNvSpPr/>
            <p:nvPr/>
          </p:nvSpPr>
          <p:spPr>
            <a:xfrm>
              <a:off x="1293964" y="2254125"/>
              <a:ext cx="253362" cy="159972"/>
            </a:xfrm>
            <a:prstGeom prst="rect">
              <a:avLst/>
            </a:prstGeom>
            <a:ln>
              <a:noFill/>
            </a:ln>
          </p:spPr>
          <p:txBody>
            <a:bodyPr vert="horz" lIns="0" tIns="0" rIns="0" bIns="0" rtlCol="0">
              <a:noAutofit/>
            </a:bodyPr>
            <a:lstStyle/>
            <a:p>
              <a:pPr>
                <a:lnSpc>
                  <a:spcPct val="107000"/>
                </a:lnSpc>
                <a:spcAft>
                  <a:spcPts val="800"/>
                </a:spcAft>
              </a:pPr>
              <a:r>
                <a:rPr lang="id-ID" sz="850" b="1">
                  <a:effectLst/>
                  <a:latin typeface="Arial"/>
                  <a:ea typeface="Arial"/>
                  <a:cs typeface="Mangal"/>
                </a:rPr>
                <a:t>Batal</a:t>
              </a:r>
              <a:endParaRPr lang="en-US" sz="1100">
                <a:effectLst/>
                <a:latin typeface="Calibri"/>
                <a:ea typeface="Calibri"/>
                <a:cs typeface="Mangal"/>
              </a:endParaRPr>
            </a:p>
          </p:txBody>
        </p:sp>
        <p:sp>
          <p:nvSpPr>
            <p:cNvPr id="164" name="Shape 4391"/>
            <p:cNvSpPr/>
            <p:nvPr/>
          </p:nvSpPr>
          <p:spPr>
            <a:xfrm>
              <a:off x="615197" y="2128834"/>
              <a:ext cx="369118" cy="86013"/>
            </a:xfrm>
            <a:custGeom>
              <a:avLst/>
              <a:gdLst/>
              <a:ahLst/>
              <a:cxnLst/>
              <a:rect l="0" t="0" r="0" b="0"/>
              <a:pathLst>
                <a:path w="369118" h="86013">
                  <a:moveTo>
                    <a:pt x="0" y="0"/>
                  </a:moveTo>
                  <a:lnTo>
                    <a:pt x="369118" y="86013"/>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165" name="Shape 4392"/>
            <p:cNvSpPr/>
            <p:nvPr/>
          </p:nvSpPr>
          <p:spPr>
            <a:xfrm>
              <a:off x="615197" y="1193430"/>
              <a:ext cx="384498" cy="645111"/>
            </a:xfrm>
            <a:custGeom>
              <a:avLst/>
              <a:gdLst/>
              <a:ahLst/>
              <a:cxnLst/>
              <a:rect l="0" t="0" r="0" b="0"/>
              <a:pathLst>
                <a:path w="384498" h="645111">
                  <a:moveTo>
                    <a:pt x="0" y="645111"/>
                  </a:moveTo>
                  <a:lnTo>
                    <a:pt x="384498" y="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166" name="Shape 4393"/>
            <p:cNvSpPr/>
            <p:nvPr/>
          </p:nvSpPr>
          <p:spPr>
            <a:xfrm>
              <a:off x="2199329"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67" name="Shape 4394"/>
            <p:cNvSpPr/>
            <p:nvPr/>
          </p:nvSpPr>
          <p:spPr>
            <a:xfrm>
              <a:off x="2114739"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68" name="Shape 4395"/>
            <p:cNvSpPr/>
            <p:nvPr/>
          </p:nvSpPr>
          <p:spPr>
            <a:xfrm>
              <a:off x="2030150"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69" name="Shape 4396"/>
            <p:cNvSpPr/>
            <p:nvPr/>
          </p:nvSpPr>
          <p:spPr>
            <a:xfrm>
              <a:off x="1945560"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0" name="Shape 4397"/>
            <p:cNvSpPr/>
            <p:nvPr/>
          </p:nvSpPr>
          <p:spPr>
            <a:xfrm>
              <a:off x="1860971"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1" name="Shape 4398"/>
            <p:cNvSpPr/>
            <p:nvPr/>
          </p:nvSpPr>
          <p:spPr>
            <a:xfrm>
              <a:off x="1776381"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2" name="Shape 4399"/>
            <p:cNvSpPr/>
            <p:nvPr/>
          </p:nvSpPr>
          <p:spPr>
            <a:xfrm>
              <a:off x="1691791"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3" name="Shape 4400"/>
            <p:cNvSpPr/>
            <p:nvPr/>
          </p:nvSpPr>
          <p:spPr>
            <a:xfrm>
              <a:off x="1637962" y="817122"/>
              <a:ext cx="23070" cy="10752"/>
            </a:xfrm>
            <a:custGeom>
              <a:avLst/>
              <a:gdLst/>
              <a:ahLst/>
              <a:cxnLst/>
              <a:rect l="0" t="0" r="0" b="0"/>
              <a:pathLst>
                <a:path w="23070" h="10752">
                  <a:moveTo>
                    <a:pt x="23070" y="10752"/>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4" name="Shape 4401"/>
            <p:cNvSpPr/>
            <p:nvPr/>
          </p:nvSpPr>
          <p:spPr>
            <a:xfrm>
              <a:off x="2137809" y="827874"/>
              <a:ext cx="115350" cy="64510"/>
            </a:xfrm>
            <a:custGeom>
              <a:avLst/>
              <a:gdLst/>
              <a:ahLst/>
              <a:cxnLst/>
              <a:rect l="0" t="0" r="0" b="0"/>
              <a:pathLst>
                <a:path w="115350" h="64510">
                  <a:moveTo>
                    <a:pt x="115350" y="0"/>
                  </a:moveTo>
                  <a:lnTo>
                    <a:pt x="0" y="6451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175" name="Shape 4402"/>
            <p:cNvSpPr/>
            <p:nvPr/>
          </p:nvSpPr>
          <p:spPr>
            <a:xfrm>
              <a:off x="2137809" y="763364"/>
              <a:ext cx="115350" cy="64510"/>
            </a:xfrm>
            <a:custGeom>
              <a:avLst/>
              <a:gdLst/>
              <a:ahLst/>
              <a:cxnLst/>
              <a:rect l="0" t="0" r="0" b="0"/>
              <a:pathLst>
                <a:path w="115350" h="64510">
                  <a:moveTo>
                    <a:pt x="115350" y="64510"/>
                  </a:moveTo>
                  <a:lnTo>
                    <a:pt x="0" y="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176" name="Shape 91952"/>
            <p:cNvSpPr/>
            <p:nvPr/>
          </p:nvSpPr>
          <p:spPr>
            <a:xfrm>
              <a:off x="1771562" y="863068"/>
              <a:ext cx="361941" cy="118626"/>
            </a:xfrm>
            <a:custGeom>
              <a:avLst/>
              <a:gdLst/>
              <a:ahLst/>
              <a:cxnLst/>
              <a:rect l="0" t="0" r="0" b="0"/>
              <a:pathLst>
                <a:path w="361941" h="118626">
                  <a:moveTo>
                    <a:pt x="0" y="0"/>
                  </a:moveTo>
                  <a:lnTo>
                    <a:pt x="361941" y="0"/>
                  </a:lnTo>
                  <a:lnTo>
                    <a:pt x="361941" y="118626"/>
                  </a:lnTo>
                  <a:lnTo>
                    <a:pt x="0" y="118626"/>
                  </a:lnTo>
                  <a:lnTo>
                    <a:pt x="0" y="0"/>
                  </a:lnTo>
                </a:path>
              </a:pathLst>
            </a:custGeom>
            <a:ln w="0" cap="rnd">
              <a:bevel/>
            </a:ln>
          </p:spPr>
          <p:style>
            <a:lnRef idx="0">
              <a:srgbClr val="000000">
                <a:alpha val="0"/>
              </a:srgbClr>
            </a:lnRef>
            <a:fillRef idx="1">
              <a:srgbClr val="FFFFFF"/>
            </a:fillRef>
            <a:effectRef idx="0">
              <a:scrgbClr r="0" g="0" b="0"/>
            </a:effectRef>
            <a:fontRef idx="none"/>
          </p:style>
          <p:txBody>
            <a:bodyPr/>
            <a:lstStyle/>
            <a:p>
              <a:endParaRPr lang="en-US"/>
            </a:p>
          </p:txBody>
        </p:sp>
        <p:sp>
          <p:nvSpPr>
            <p:cNvPr id="177" name="Rectangle 176"/>
            <p:cNvSpPr/>
            <p:nvPr/>
          </p:nvSpPr>
          <p:spPr>
            <a:xfrm>
              <a:off x="1771459" y="892407"/>
              <a:ext cx="475632" cy="134857"/>
            </a:xfrm>
            <a:prstGeom prst="rect">
              <a:avLst/>
            </a:prstGeom>
            <a:ln>
              <a:noFill/>
            </a:ln>
          </p:spPr>
          <p:txBody>
            <a:bodyPr vert="horz" lIns="0" tIns="0" rIns="0" bIns="0" rtlCol="0">
              <a:noAutofit/>
            </a:bodyPr>
            <a:lstStyle/>
            <a:p>
              <a:pPr>
                <a:lnSpc>
                  <a:spcPct val="107000"/>
                </a:lnSpc>
                <a:spcAft>
                  <a:spcPts val="800"/>
                </a:spcAft>
              </a:pPr>
              <a:r>
                <a:rPr lang="id-ID" sz="850">
                  <a:effectLst/>
                  <a:latin typeface="Arial"/>
                  <a:ea typeface="Arial"/>
                  <a:cs typeface="Mangal"/>
                </a:rPr>
                <a:t>«include»</a:t>
              </a:r>
              <a:endParaRPr lang="en-US" sz="1100">
                <a:effectLst/>
                <a:latin typeface="Calibri"/>
                <a:ea typeface="Calibri"/>
                <a:cs typeface="Mangal"/>
              </a:endParaRPr>
            </a:p>
          </p:txBody>
        </p:sp>
        <p:sp>
          <p:nvSpPr>
            <p:cNvPr id="178" name="Shape 4405"/>
            <p:cNvSpPr/>
            <p:nvPr/>
          </p:nvSpPr>
          <p:spPr>
            <a:xfrm>
              <a:off x="2268539" y="1483723"/>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9" name="Shape 4406"/>
            <p:cNvSpPr/>
            <p:nvPr/>
          </p:nvSpPr>
          <p:spPr>
            <a:xfrm>
              <a:off x="2183949" y="1429965"/>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0" name="Shape 4408"/>
            <p:cNvSpPr/>
            <p:nvPr/>
          </p:nvSpPr>
          <p:spPr>
            <a:xfrm>
              <a:off x="2014770" y="1322448"/>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1" name="Shape 4409"/>
            <p:cNvSpPr/>
            <p:nvPr/>
          </p:nvSpPr>
          <p:spPr>
            <a:xfrm>
              <a:off x="1930180" y="1268690"/>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2" name="Shape 4410"/>
            <p:cNvSpPr/>
            <p:nvPr/>
          </p:nvSpPr>
          <p:spPr>
            <a:xfrm>
              <a:off x="1845591" y="1214932"/>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3" name="Shape 4411"/>
            <p:cNvSpPr/>
            <p:nvPr/>
          </p:nvSpPr>
          <p:spPr>
            <a:xfrm>
              <a:off x="1761001" y="1161174"/>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4" name="Shape 4412"/>
            <p:cNvSpPr/>
            <p:nvPr/>
          </p:nvSpPr>
          <p:spPr>
            <a:xfrm>
              <a:off x="1676412" y="1107416"/>
              <a:ext cx="53830" cy="32255"/>
            </a:xfrm>
            <a:custGeom>
              <a:avLst/>
              <a:gdLst/>
              <a:ahLst/>
              <a:cxnLst/>
              <a:rect l="0" t="0" r="0" b="0"/>
              <a:pathLst>
                <a:path w="53830" h="32255">
                  <a:moveTo>
                    <a:pt x="53830" y="32255"/>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5" name="Shape 4413"/>
            <p:cNvSpPr/>
            <p:nvPr/>
          </p:nvSpPr>
          <p:spPr>
            <a:xfrm>
              <a:off x="1637962" y="1075162"/>
              <a:ext cx="7690" cy="10751"/>
            </a:xfrm>
            <a:custGeom>
              <a:avLst/>
              <a:gdLst/>
              <a:ahLst/>
              <a:cxnLst/>
              <a:rect l="0" t="0" r="0" b="0"/>
              <a:pathLst>
                <a:path w="7690" h="10751">
                  <a:moveTo>
                    <a:pt x="7690" y="10751"/>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6" name="Shape 4414"/>
            <p:cNvSpPr/>
            <p:nvPr/>
          </p:nvSpPr>
          <p:spPr>
            <a:xfrm>
              <a:off x="2199329" y="1505226"/>
              <a:ext cx="123039" cy="10751"/>
            </a:xfrm>
            <a:custGeom>
              <a:avLst/>
              <a:gdLst/>
              <a:ahLst/>
              <a:cxnLst/>
              <a:rect l="0" t="0" r="0" b="0"/>
              <a:pathLst>
                <a:path w="123039" h="10751">
                  <a:moveTo>
                    <a:pt x="123039" y="10751"/>
                  </a:moveTo>
                  <a:lnTo>
                    <a:pt x="0" y="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187" name="Shape 4415"/>
            <p:cNvSpPr/>
            <p:nvPr/>
          </p:nvSpPr>
          <p:spPr>
            <a:xfrm>
              <a:off x="2237779" y="1386958"/>
              <a:ext cx="84590" cy="129019"/>
            </a:xfrm>
            <a:custGeom>
              <a:avLst/>
              <a:gdLst/>
              <a:ahLst/>
              <a:cxnLst/>
              <a:rect l="0" t="0" r="0" b="0"/>
              <a:pathLst>
                <a:path w="84590" h="129019">
                  <a:moveTo>
                    <a:pt x="84590" y="129019"/>
                  </a:moveTo>
                  <a:lnTo>
                    <a:pt x="0" y="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188" name="Shape 91953"/>
            <p:cNvSpPr/>
            <p:nvPr/>
          </p:nvSpPr>
          <p:spPr>
            <a:xfrm>
              <a:off x="1810012" y="1337859"/>
              <a:ext cx="361941" cy="118626"/>
            </a:xfrm>
            <a:custGeom>
              <a:avLst/>
              <a:gdLst/>
              <a:ahLst/>
              <a:cxnLst/>
              <a:rect l="0" t="0" r="0" b="0"/>
              <a:pathLst>
                <a:path w="361941" h="118626">
                  <a:moveTo>
                    <a:pt x="0" y="0"/>
                  </a:moveTo>
                  <a:lnTo>
                    <a:pt x="361941" y="0"/>
                  </a:lnTo>
                  <a:lnTo>
                    <a:pt x="361941" y="118626"/>
                  </a:lnTo>
                  <a:lnTo>
                    <a:pt x="0" y="118626"/>
                  </a:lnTo>
                  <a:lnTo>
                    <a:pt x="0" y="0"/>
                  </a:lnTo>
                </a:path>
              </a:pathLst>
            </a:custGeom>
            <a:ln w="0" cap="rnd">
              <a:bevel/>
            </a:ln>
          </p:spPr>
          <p:style>
            <a:lnRef idx="0">
              <a:srgbClr val="000000">
                <a:alpha val="0"/>
              </a:srgbClr>
            </a:lnRef>
            <a:fillRef idx="1">
              <a:srgbClr val="FFFFFF"/>
            </a:fillRef>
            <a:effectRef idx="0">
              <a:scrgbClr r="0" g="0" b="0"/>
            </a:effectRef>
            <a:fontRef idx="none"/>
          </p:style>
          <p:txBody>
            <a:bodyPr/>
            <a:lstStyle/>
            <a:p>
              <a:endParaRPr lang="en-US"/>
            </a:p>
          </p:txBody>
        </p:sp>
        <p:sp>
          <p:nvSpPr>
            <p:cNvPr id="189" name="Rectangle 188"/>
            <p:cNvSpPr/>
            <p:nvPr/>
          </p:nvSpPr>
          <p:spPr>
            <a:xfrm>
              <a:off x="1809909" y="1367198"/>
              <a:ext cx="353106" cy="134857"/>
            </a:xfrm>
            <a:prstGeom prst="rect">
              <a:avLst/>
            </a:prstGeom>
            <a:ln>
              <a:noFill/>
            </a:ln>
          </p:spPr>
          <p:txBody>
            <a:bodyPr vert="horz" lIns="0" tIns="0" rIns="0" bIns="0" rtlCol="0">
              <a:noAutofit/>
            </a:bodyPr>
            <a:lstStyle/>
            <a:p>
              <a:pPr>
                <a:lnSpc>
                  <a:spcPct val="107000"/>
                </a:lnSpc>
                <a:spcAft>
                  <a:spcPts val="800"/>
                </a:spcAft>
              </a:pPr>
              <a:r>
                <a:rPr lang="id-ID" sz="850">
                  <a:effectLst/>
                  <a:latin typeface="Arial"/>
                  <a:ea typeface="Arial"/>
                  <a:cs typeface="Mangal"/>
                </a:rPr>
                <a:t>«includ</a:t>
              </a:r>
              <a:endParaRPr lang="en-US" sz="1100">
                <a:effectLst/>
                <a:latin typeface="Calibri"/>
                <a:ea typeface="Calibri"/>
                <a:cs typeface="Mangal"/>
              </a:endParaRPr>
            </a:p>
          </p:txBody>
        </p:sp>
        <p:sp>
          <p:nvSpPr>
            <p:cNvPr id="190" name="Rectangle 189"/>
            <p:cNvSpPr/>
            <p:nvPr/>
          </p:nvSpPr>
          <p:spPr>
            <a:xfrm>
              <a:off x="2078566" y="1367198"/>
              <a:ext cx="118318" cy="134857"/>
            </a:xfrm>
            <a:prstGeom prst="rect">
              <a:avLst/>
            </a:prstGeom>
            <a:ln>
              <a:noFill/>
            </a:ln>
          </p:spPr>
          <p:txBody>
            <a:bodyPr vert="horz" lIns="0" tIns="0" rIns="0" bIns="0" rtlCol="0">
              <a:noAutofit/>
            </a:bodyPr>
            <a:lstStyle/>
            <a:p>
              <a:pPr>
                <a:lnSpc>
                  <a:spcPct val="107000"/>
                </a:lnSpc>
                <a:spcAft>
                  <a:spcPts val="800"/>
                </a:spcAft>
              </a:pPr>
              <a:r>
                <a:rPr lang="id-ID" sz="850" strike="sngStrike">
                  <a:effectLst/>
                  <a:latin typeface="Arial"/>
                  <a:ea typeface="Arial"/>
                  <a:cs typeface="Mangal"/>
                </a:rPr>
                <a:t>e»</a:t>
              </a:r>
              <a:endParaRPr lang="en-US" sz="1100">
                <a:effectLst/>
                <a:latin typeface="Calibri"/>
                <a:ea typeface="Calibri"/>
                <a:cs typeface="Mangal"/>
              </a:endParaRPr>
            </a:p>
          </p:txBody>
        </p:sp>
        <p:sp>
          <p:nvSpPr>
            <p:cNvPr id="191" name="Shape 4418"/>
            <p:cNvSpPr/>
            <p:nvPr/>
          </p:nvSpPr>
          <p:spPr>
            <a:xfrm>
              <a:off x="3844981" y="1870795"/>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2" name="Shape 4419"/>
            <p:cNvSpPr/>
            <p:nvPr/>
          </p:nvSpPr>
          <p:spPr>
            <a:xfrm>
              <a:off x="3760391" y="1870795"/>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3" name="Shape 4420"/>
            <p:cNvSpPr/>
            <p:nvPr/>
          </p:nvSpPr>
          <p:spPr>
            <a:xfrm>
              <a:off x="3675801" y="1860043"/>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4" name="Shape 4421"/>
            <p:cNvSpPr/>
            <p:nvPr/>
          </p:nvSpPr>
          <p:spPr>
            <a:xfrm>
              <a:off x="3591212" y="1849292"/>
              <a:ext cx="53830" cy="10751"/>
            </a:xfrm>
            <a:custGeom>
              <a:avLst/>
              <a:gdLst/>
              <a:ahLst/>
              <a:cxnLst/>
              <a:rect l="0" t="0" r="0" b="0"/>
              <a:pathLst>
                <a:path w="53830" h="10751">
                  <a:moveTo>
                    <a:pt x="53830" y="10751"/>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5" name="Shape 4422"/>
            <p:cNvSpPr/>
            <p:nvPr/>
          </p:nvSpPr>
          <p:spPr>
            <a:xfrm>
              <a:off x="3506622" y="1849292"/>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6" name="Shape 4423"/>
            <p:cNvSpPr/>
            <p:nvPr/>
          </p:nvSpPr>
          <p:spPr>
            <a:xfrm>
              <a:off x="3422033" y="1838541"/>
              <a:ext cx="53830" cy="10751"/>
            </a:xfrm>
            <a:custGeom>
              <a:avLst/>
              <a:gdLst/>
              <a:ahLst/>
              <a:cxnLst/>
              <a:rect l="0" t="0" r="0" b="0"/>
              <a:pathLst>
                <a:path w="53830" h="10751">
                  <a:moveTo>
                    <a:pt x="53830" y="10751"/>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7" name="Shape 4424"/>
            <p:cNvSpPr/>
            <p:nvPr/>
          </p:nvSpPr>
          <p:spPr>
            <a:xfrm>
              <a:off x="3337443" y="1838541"/>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8" name="Shape 4425"/>
            <p:cNvSpPr/>
            <p:nvPr/>
          </p:nvSpPr>
          <p:spPr>
            <a:xfrm>
              <a:off x="3252854" y="1827788"/>
              <a:ext cx="53830" cy="10752"/>
            </a:xfrm>
            <a:custGeom>
              <a:avLst/>
              <a:gdLst/>
              <a:ahLst/>
              <a:cxnLst/>
              <a:rect l="0" t="0" r="0" b="0"/>
              <a:pathLst>
                <a:path w="53830" h="10752">
                  <a:moveTo>
                    <a:pt x="53830" y="10752"/>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9" name="Shape 4426"/>
            <p:cNvSpPr/>
            <p:nvPr/>
          </p:nvSpPr>
          <p:spPr>
            <a:xfrm>
              <a:off x="3168264" y="1827788"/>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0" name="Shape 4427"/>
            <p:cNvSpPr/>
            <p:nvPr/>
          </p:nvSpPr>
          <p:spPr>
            <a:xfrm>
              <a:off x="3129814" y="1817037"/>
              <a:ext cx="7690" cy="10751"/>
            </a:xfrm>
            <a:custGeom>
              <a:avLst/>
              <a:gdLst/>
              <a:ahLst/>
              <a:cxnLst/>
              <a:rect l="0" t="0" r="0" b="0"/>
              <a:pathLst>
                <a:path w="7690" h="10751">
                  <a:moveTo>
                    <a:pt x="7690" y="10751"/>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1" name="Shape 4428"/>
            <p:cNvSpPr/>
            <p:nvPr/>
          </p:nvSpPr>
          <p:spPr>
            <a:xfrm>
              <a:off x="3783461" y="1870795"/>
              <a:ext cx="115350" cy="53758"/>
            </a:xfrm>
            <a:custGeom>
              <a:avLst/>
              <a:gdLst/>
              <a:ahLst/>
              <a:cxnLst/>
              <a:rect l="0" t="0" r="0" b="0"/>
              <a:pathLst>
                <a:path w="115350" h="53758">
                  <a:moveTo>
                    <a:pt x="115350" y="0"/>
                  </a:moveTo>
                  <a:lnTo>
                    <a:pt x="0" y="53758"/>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202" name="Shape 4429"/>
            <p:cNvSpPr/>
            <p:nvPr/>
          </p:nvSpPr>
          <p:spPr>
            <a:xfrm>
              <a:off x="3783461" y="1795534"/>
              <a:ext cx="115350" cy="75261"/>
            </a:xfrm>
            <a:custGeom>
              <a:avLst/>
              <a:gdLst/>
              <a:ahLst/>
              <a:cxnLst/>
              <a:rect l="0" t="0" r="0" b="0"/>
              <a:pathLst>
                <a:path w="115350" h="75261">
                  <a:moveTo>
                    <a:pt x="115350" y="75261"/>
                  </a:moveTo>
                  <a:lnTo>
                    <a:pt x="0" y="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203" name="Shape 91954"/>
            <p:cNvSpPr/>
            <p:nvPr/>
          </p:nvSpPr>
          <p:spPr>
            <a:xfrm>
              <a:off x="3342570" y="1887998"/>
              <a:ext cx="361941" cy="118625"/>
            </a:xfrm>
            <a:custGeom>
              <a:avLst/>
              <a:gdLst/>
              <a:ahLst/>
              <a:cxnLst/>
              <a:rect l="0" t="0" r="0" b="0"/>
              <a:pathLst>
                <a:path w="361941" h="118625">
                  <a:moveTo>
                    <a:pt x="0" y="0"/>
                  </a:moveTo>
                  <a:lnTo>
                    <a:pt x="361941" y="0"/>
                  </a:lnTo>
                  <a:lnTo>
                    <a:pt x="361941" y="118625"/>
                  </a:lnTo>
                  <a:lnTo>
                    <a:pt x="0" y="118625"/>
                  </a:lnTo>
                  <a:lnTo>
                    <a:pt x="0" y="0"/>
                  </a:lnTo>
                </a:path>
              </a:pathLst>
            </a:custGeom>
            <a:ln w="0" cap="rnd">
              <a:bevel/>
            </a:ln>
          </p:spPr>
          <p:style>
            <a:lnRef idx="0">
              <a:srgbClr val="000000">
                <a:alpha val="0"/>
              </a:srgbClr>
            </a:lnRef>
            <a:fillRef idx="1">
              <a:srgbClr val="FFFFFF"/>
            </a:fillRef>
            <a:effectRef idx="0">
              <a:scrgbClr r="0" g="0" b="0"/>
            </a:effectRef>
            <a:fontRef idx="none"/>
          </p:style>
          <p:txBody>
            <a:bodyPr/>
            <a:lstStyle/>
            <a:p>
              <a:endParaRPr lang="en-US"/>
            </a:p>
          </p:txBody>
        </p:sp>
        <p:sp>
          <p:nvSpPr>
            <p:cNvPr id="204" name="Rectangle 203"/>
            <p:cNvSpPr/>
            <p:nvPr/>
          </p:nvSpPr>
          <p:spPr>
            <a:xfrm>
              <a:off x="3342570" y="1917337"/>
              <a:ext cx="475632" cy="134856"/>
            </a:xfrm>
            <a:prstGeom prst="rect">
              <a:avLst/>
            </a:prstGeom>
            <a:ln>
              <a:noFill/>
            </a:ln>
          </p:spPr>
          <p:txBody>
            <a:bodyPr vert="horz" lIns="0" tIns="0" rIns="0" bIns="0" rtlCol="0">
              <a:noAutofit/>
            </a:bodyPr>
            <a:lstStyle/>
            <a:p>
              <a:pPr>
                <a:lnSpc>
                  <a:spcPct val="107000"/>
                </a:lnSpc>
                <a:spcAft>
                  <a:spcPts val="800"/>
                </a:spcAft>
              </a:pPr>
              <a:r>
                <a:rPr lang="id-ID" sz="850">
                  <a:effectLst/>
                  <a:latin typeface="Arial"/>
                  <a:ea typeface="Arial"/>
                  <a:cs typeface="Mangal"/>
                </a:rPr>
                <a:t>«include»</a:t>
              </a:r>
              <a:endParaRPr lang="en-US" sz="1100">
                <a:effectLst/>
                <a:latin typeface="Calibri"/>
                <a:ea typeface="Calibri"/>
                <a:cs typeface="Mangal"/>
              </a:endParaRPr>
            </a:p>
          </p:txBody>
        </p:sp>
        <p:sp>
          <p:nvSpPr>
            <p:cNvPr id="205" name="Shape 4432"/>
            <p:cNvSpPr/>
            <p:nvPr/>
          </p:nvSpPr>
          <p:spPr>
            <a:xfrm>
              <a:off x="3660422"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6" name="Shape 4433"/>
            <p:cNvSpPr/>
            <p:nvPr/>
          </p:nvSpPr>
          <p:spPr>
            <a:xfrm>
              <a:off x="3575832"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7" name="Shape 4434"/>
            <p:cNvSpPr/>
            <p:nvPr/>
          </p:nvSpPr>
          <p:spPr>
            <a:xfrm>
              <a:off x="3491242"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8" name="Shape 4435"/>
            <p:cNvSpPr/>
            <p:nvPr/>
          </p:nvSpPr>
          <p:spPr>
            <a:xfrm>
              <a:off x="3406653"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9" name="Shape 4436"/>
            <p:cNvSpPr/>
            <p:nvPr/>
          </p:nvSpPr>
          <p:spPr>
            <a:xfrm>
              <a:off x="3322063"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0" name="Shape 4437"/>
            <p:cNvSpPr/>
            <p:nvPr/>
          </p:nvSpPr>
          <p:spPr>
            <a:xfrm>
              <a:off x="3237473"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1" name="Shape 4438"/>
            <p:cNvSpPr/>
            <p:nvPr/>
          </p:nvSpPr>
          <p:spPr>
            <a:xfrm>
              <a:off x="3152884"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2" name="Shape 4439"/>
            <p:cNvSpPr/>
            <p:nvPr/>
          </p:nvSpPr>
          <p:spPr>
            <a:xfrm>
              <a:off x="3068295" y="827874"/>
              <a:ext cx="53830" cy="0"/>
            </a:xfrm>
            <a:custGeom>
              <a:avLst/>
              <a:gdLst/>
              <a:ahLst/>
              <a:cxnLst/>
              <a:rect l="0" t="0" r="0" b="0"/>
              <a:pathLst>
                <a:path w="53830">
                  <a:moveTo>
                    <a:pt x="53830" y="0"/>
                  </a:moveTo>
                  <a:lnTo>
                    <a:pt x="0" y="0"/>
                  </a:lnTo>
                </a:path>
              </a:pathLst>
            </a:custGeom>
            <a:ln w="769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3" name="Shape 4440"/>
            <p:cNvSpPr/>
            <p:nvPr/>
          </p:nvSpPr>
          <p:spPr>
            <a:xfrm>
              <a:off x="3598902" y="827874"/>
              <a:ext cx="115350" cy="64510"/>
            </a:xfrm>
            <a:custGeom>
              <a:avLst/>
              <a:gdLst/>
              <a:ahLst/>
              <a:cxnLst/>
              <a:rect l="0" t="0" r="0" b="0"/>
              <a:pathLst>
                <a:path w="115350" h="64510">
                  <a:moveTo>
                    <a:pt x="115350" y="0"/>
                  </a:moveTo>
                  <a:lnTo>
                    <a:pt x="0" y="6451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214" name="Shape 4441"/>
            <p:cNvSpPr/>
            <p:nvPr/>
          </p:nvSpPr>
          <p:spPr>
            <a:xfrm>
              <a:off x="3598902" y="763364"/>
              <a:ext cx="115350" cy="64510"/>
            </a:xfrm>
            <a:custGeom>
              <a:avLst/>
              <a:gdLst/>
              <a:ahLst/>
              <a:cxnLst/>
              <a:rect l="0" t="0" r="0" b="0"/>
              <a:pathLst>
                <a:path w="115350" h="64510">
                  <a:moveTo>
                    <a:pt x="115350" y="64510"/>
                  </a:moveTo>
                  <a:lnTo>
                    <a:pt x="0" y="0"/>
                  </a:lnTo>
                </a:path>
              </a:pathLst>
            </a:custGeom>
            <a:ln w="7690" cap="rnd">
              <a:bevel/>
            </a:ln>
          </p:spPr>
          <p:style>
            <a:lnRef idx="1">
              <a:srgbClr val="000000"/>
            </a:lnRef>
            <a:fillRef idx="0">
              <a:srgbClr val="000000">
                <a:alpha val="0"/>
              </a:srgbClr>
            </a:fillRef>
            <a:effectRef idx="0">
              <a:scrgbClr r="0" g="0" b="0"/>
            </a:effectRef>
            <a:fontRef idx="none"/>
          </p:style>
          <p:txBody>
            <a:bodyPr/>
            <a:lstStyle/>
            <a:p>
              <a:endParaRPr lang="en-US"/>
            </a:p>
          </p:txBody>
        </p:sp>
        <p:sp>
          <p:nvSpPr>
            <p:cNvPr id="215" name="Shape 91955"/>
            <p:cNvSpPr/>
            <p:nvPr/>
          </p:nvSpPr>
          <p:spPr>
            <a:xfrm>
              <a:off x="3219530" y="863068"/>
              <a:ext cx="361941" cy="118626"/>
            </a:xfrm>
            <a:custGeom>
              <a:avLst/>
              <a:gdLst/>
              <a:ahLst/>
              <a:cxnLst/>
              <a:rect l="0" t="0" r="0" b="0"/>
              <a:pathLst>
                <a:path w="361941" h="118626">
                  <a:moveTo>
                    <a:pt x="0" y="0"/>
                  </a:moveTo>
                  <a:lnTo>
                    <a:pt x="361941" y="0"/>
                  </a:lnTo>
                  <a:lnTo>
                    <a:pt x="361941" y="118626"/>
                  </a:lnTo>
                  <a:lnTo>
                    <a:pt x="0" y="118626"/>
                  </a:lnTo>
                  <a:lnTo>
                    <a:pt x="0" y="0"/>
                  </a:lnTo>
                </a:path>
              </a:pathLst>
            </a:custGeom>
            <a:ln w="0" cap="rnd">
              <a:bevel/>
            </a:ln>
          </p:spPr>
          <p:style>
            <a:lnRef idx="0">
              <a:srgbClr val="000000">
                <a:alpha val="0"/>
              </a:srgbClr>
            </a:lnRef>
            <a:fillRef idx="1">
              <a:srgbClr val="FFFFFF"/>
            </a:fillRef>
            <a:effectRef idx="0">
              <a:scrgbClr r="0" g="0" b="0"/>
            </a:effectRef>
            <a:fontRef idx="none"/>
          </p:style>
          <p:txBody>
            <a:bodyPr/>
            <a:lstStyle/>
            <a:p>
              <a:endParaRPr lang="en-US"/>
            </a:p>
          </p:txBody>
        </p:sp>
        <p:sp>
          <p:nvSpPr>
            <p:cNvPr id="216" name="Rectangle 215"/>
            <p:cNvSpPr/>
            <p:nvPr/>
          </p:nvSpPr>
          <p:spPr>
            <a:xfrm>
              <a:off x="3219530" y="892407"/>
              <a:ext cx="475632" cy="134857"/>
            </a:xfrm>
            <a:prstGeom prst="rect">
              <a:avLst/>
            </a:prstGeom>
            <a:ln>
              <a:noFill/>
            </a:ln>
          </p:spPr>
          <p:txBody>
            <a:bodyPr vert="horz" lIns="0" tIns="0" rIns="0" bIns="0" rtlCol="0">
              <a:noAutofit/>
            </a:bodyPr>
            <a:lstStyle/>
            <a:p>
              <a:pPr>
                <a:lnSpc>
                  <a:spcPct val="107000"/>
                </a:lnSpc>
                <a:spcAft>
                  <a:spcPts val="800"/>
                </a:spcAft>
              </a:pPr>
              <a:r>
                <a:rPr lang="id-ID" sz="850">
                  <a:effectLst/>
                  <a:latin typeface="Arial"/>
                  <a:ea typeface="Arial"/>
                  <a:cs typeface="Mangal"/>
                </a:rPr>
                <a:t>«include»</a:t>
              </a:r>
              <a:endParaRPr lang="en-US" sz="1100">
                <a:effectLst/>
                <a:latin typeface="Calibri"/>
                <a:ea typeface="Calibri"/>
                <a:cs typeface="Mangal"/>
              </a:endParaRPr>
            </a:p>
          </p:txBody>
        </p:sp>
      </p:grpSp>
      <p:sp>
        <p:nvSpPr>
          <p:cNvPr id="217" name="Rectangle 216"/>
          <p:cNvSpPr/>
          <p:nvPr/>
        </p:nvSpPr>
        <p:spPr>
          <a:xfrm>
            <a:off x="1445306" y="6067047"/>
            <a:ext cx="3172663"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III.2 Use Case Login</a:t>
            </a:r>
            <a:endParaRPr lang="en-US" dirty="0">
              <a:latin typeface="Times New Roman" pitchFamily="18" charset="0"/>
              <a:cs typeface="Times New Roman" pitchFamily="18" charset="0"/>
            </a:endParaRPr>
          </a:p>
        </p:txBody>
      </p:sp>
      <p:graphicFrame>
        <p:nvGraphicFramePr>
          <p:cNvPr id="218" name="Table 217"/>
          <p:cNvGraphicFramePr>
            <a:graphicFrameLocks noGrp="1"/>
          </p:cNvGraphicFramePr>
          <p:nvPr>
            <p:extLst>
              <p:ext uri="{D42A27DB-BD31-4B8C-83A1-F6EECF244321}">
                <p14:modId xmlns:p14="http://schemas.microsoft.com/office/powerpoint/2010/main" val="3577944611"/>
              </p:ext>
            </p:extLst>
          </p:nvPr>
        </p:nvGraphicFramePr>
        <p:xfrm>
          <a:off x="6771861" y="1063373"/>
          <a:ext cx="5261114" cy="4842216"/>
        </p:xfrm>
        <a:graphic>
          <a:graphicData uri="http://schemas.openxmlformats.org/drawingml/2006/table">
            <a:tbl>
              <a:tblPr firstRow="1" firstCol="1" bandRow="1">
                <a:tableStyleId>{5C22544A-7EE6-4342-B048-85BDC9FD1C3A}</a:tableStyleId>
              </a:tblPr>
              <a:tblGrid>
                <a:gridCol w="1982514">
                  <a:extLst>
                    <a:ext uri="{9D8B030D-6E8A-4147-A177-3AD203B41FA5}">
                      <a16:colId xmlns:a16="http://schemas.microsoft.com/office/drawing/2014/main" val="20000"/>
                    </a:ext>
                  </a:extLst>
                </a:gridCol>
                <a:gridCol w="3278600">
                  <a:extLst>
                    <a:ext uri="{9D8B030D-6E8A-4147-A177-3AD203B41FA5}">
                      <a16:colId xmlns:a16="http://schemas.microsoft.com/office/drawing/2014/main" val="20001"/>
                    </a:ext>
                  </a:extLst>
                </a:gridCol>
              </a:tblGrid>
              <a:tr h="294583">
                <a:tc gridSpan="2">
                  <a:txBody>
                    <a:bodyPr/>
                    <a:lstStyle/>
                    <a:p>
                      <a:pPr marR="70485" algn="ct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Login </a:t>
                      </a:r>
                      <a:endParaRPr lang="en-US" sz="1100" dirty="0">
                        <a:effectLst/>
                        <a:latin typeface="Times New Roman" pitchFamily="18" charset="0"/>
                        <a:ea typeface="Calibri"/>
                        <a:cs typeface="Times New Roman" pitchFamily="18" charset="0"/>
                      </a:endParaRPr>
                    </a:p>
                  </a:txBody>
                  <a:tcPr marL="68580" marR="635" marT="4445" marB="0"/>
                </a:tc>
                <a:tc hMerge="1">
                  <a:txBody>
                    <a:bodyPr/>
                    <a:lstStyle/>
                    <a:p>
                      <a:endParaRPr lang="en-US"/>
                    </a:p>
                  </a:txBody>
                  <a:tcPr/>
                </a:tc>
                <a:extLst>
                  <a:ext uri="{0D108BD9-81ED-4DB2-BD59-A6C34878D82A}">
                    <a16:rowId xmlns:a16="http://schemas.microsoft.com/office/drawing/2014/main" val="10000"/>
                  </a:ext>
                </a:extLst>
              </a:tr>
              <a:tr h="535401">
                <a:tc>
                  <a:txBody>
                    <a:bodyPr/>
                    <a:lstStyle/>
                    <a:p>
                      <a:pPr algn="just">
                        <a:lnSpc>
                          <a:spcPct val="107000"/>
                        </a:lnSpc>
                        <a:spcAft>
                          <a:spcPts val="0"/>
                        </a:spcAft>
                      </a:pPr>
                      <a:r>
                        <a:rPr lang="en-US" sz="1600" dirty="0" err="1">
                          <a:effectLst/>
                          <a:latin typeface="Times New Roman" pitchFamily="18" charset="0"/>
                          <a:cs typeface="Times New Roman" pitchFamily="18" charset="0"/>
                        </a:rPr>
                        <a:t>Tujuan</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algn="just">
                        <a:lnSpc>
                          <a:spcPct val="107000"/>
                        </a:lnSpc>
                        <a:spcAft>
                          <a:spcPts val="0"/>
                        </a:spcAft>
                      </a:pPr>
                      <a:r>
                        <a:rPr lang="en-US" sz="1400" dirty="0" err="1">
                          <a:effectLst/>
                          <a:latin typeface="Times New Roman" pitchFamily="18" charset="0"/>
                          <a:cs typeface="Times New Roman" pitchFamily="18" charset="0"/>
                        </a:rPr>
                        <a:t>Melakukan</a:t>
                      </a:r>
                      <a:r>
                        <a:rPr lang="en-US" sz="1400" dirty="0">
                          <a:effectLst/>
                          <a:latin typeface="Times New Roman" pitchFamily="18" charset="0"/>
                          <a:cs typeface="Times New Roman" pitchFamily="18" charset="0"/>
                        </a:rPr>
                        <a:t> Login </a:t>
                      </a:r>
                      <a:r>
                        <a:rPr lang="en-US" sz="1400" dirty="0" err="1">
                          <a:effectLst/>
                          <a:latin typeface="Times New Roman" pitchFamily="18" charset="0"/>
                          <a:cs typeface="Times New Roman" pitchFamily="18" charset="0"/>
                        </a:rPr>
                        <a:t>dan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Masuk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kedalam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Aplikasi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Pejualan</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1"/>
                  </a:ext>
                </a:extLst>
              </a:tr>
              <a:tr h="602047">
                <a:tc>
                  <a:txBody>
                    <a:bodyPr/>
                    <a:lstStyle/>
                    <a:p>
                      <a:pPr algn="just">
                        <a:lnSpc>
                          <a:spcPct val="107000"/>
                        </a:lnSpc>
                        <a:spcAft>
                          <a:spcPts val="0"/>
                        </a:spcAft>
                      </a:pPr>
                      <a:r>
                        <a:rPr lang="en-US" sz="1600" dirty="0" err="1">
                          <a:effectLst/>
                          <a:latin typeface="Times New Roman" pitchFamily="18" charset="0"/>
                          <a:cs typeface="Times New Roman" pitchFamily="18" charset="0"/>
                        </a:rPr>
                        <a:t>Deskripsi</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algn="just">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ini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memungkinkan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untuk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mengakses</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aplikasi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Barang</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2"/>
                  </a:ext>
                </a:extLst>
              </a:tr>
              <a:tr h="290288">
                <a:tc gridSpan="2">
                  <a:txBody>
                    <a:bodyPr/>
                    <a:lstStyle/>
                    <a:p>
                      <a:pPr marR="71755" algn="just">
                        <a:lnSpc>
                          <a:spcPct val="107000"/>
                        </a:lnSpc>
                        <a:spcAft>
                          <a:spcPts val="0"/>
                        </a:spcAft>
                      </a:pPr>
                      <a:r>
                        <a:rPr lang="en-US" sz="1600" dirty="0" err="1">
                          <a:effectLst/>
                          <a:latin typeface="Times New Roman" pitchFamily="18" charset="0"/>
                          <a:cs typeface="Times New Roman" pitchFamily="18" charset="0"/>
                        </a:rPr>
                        <a:t>Skenario</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Utama</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hMerge="1">
                  <a:txBody>
                    <a:bodyPr/>
                    <a:lstStyle/>
                    <a:p>
                      <a:endParaRPr lang="en-US"/>
                    </a:p>
                  </a:txBody>
                  <a:tcPr/>
                </a:tc>
                <a:extLst>
                  <a:ext uri="{0D108BD9-81ED-4DB2-BD59-A6C34878D82A}">
                    <a16:rowId xmlns:a16="http://schemas.microsoft.com/office/drawing/2014/main" val="10003"/>
                  </a:ext>
                </a:extLst>
              </a:tr>
              <a:tr h="290288">
                <a:tc>
                  <a:txBody>
                    <a:bodyPr/>
                    <a:lstStyle/>
                    <a:p>
                      <a:pPr algn="just">
                        <a:lnSpc>
                          <a:spcPct val="107000"/>
                        </a:lnSpc>
                        <a:spcAft>
                          <a:spcPts val="0"/>
                        </a:spcAft>
                      </a:pP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algn="just">
                        <a:lnSpc>
                          <a:spcPct val="107000"/>
                        </a:lnSpc>
                        <a:spcAft>
                          <a:spcPts val="0"/>
                        </a:spcAft>
                      </a:pPr>
                      <a:r>
                        <a:rPr lang="en-US" sz="1400" dirty="0" err="1">
                          <a:effectLst/>
                          <a:latin typeface="Times New Roman" pitchFamily="18" charset="0"/>
                          <a:cs typeface="Times New Roman" pitchFamily="18" charset="0"/>
                        </a:rPr>
                        <a:t>Bagian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4"/>
                  </a:ext>
                </a:extLst>
              </a:tr>
              <a:tr h="292006">
                <a:tc>
                  <a:txBody>
                    <a:bodyPr/>
                    <a:lstStyle/>
                    <a:p>
                      <a:pPr algn="just">
                        <a:lnSpc>
                          <a:spcPct val="107000"/>
                        </a:lnSpc>
                        <a:spcAft>
                          <a:spcPts val="0"/>
                        </a:spcAft>
                      </a:pPr>
                      <a:r>
                        <a:rPr lang="en-US" sz="1600" dirty="0" err="1">
                          <a:effectLst/>
                          <a:latin typeface="Times New Roman" pitchFamily="18" charset="0"/>
                          <a:cs typeface="Times New Roman" pitchFamily="18" charset="0"/>
                        </a:rPr>
                        <a:t>Kondisi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Awal</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algn="just">
                        <a:lnSpc>
                          <a:spcPct val="107000"/>
                        </a:lnSpc>
                        <a:spcAft>
                          <a:spcPts val="0"/>
                        </a:spcAft>
                      </a:pP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aplikasi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5"/>
                  </a:ext>
                </a:extLst>
              </a:tr>
              <a:tr h="291147">
                <a:tc>
                  <a:txBody>
                    <a:bodyPr/>
                    <a:lstStyle/>
                    <a:p>
                      <a:pPr marR="67945" algn="just">
                        <a:lnSpc>
                          <a:spcPct val="107000"/>
                        </a:lnSpc>
                        <a:spcAft>
                          <a:spcPts val="0"/>
                        </a:spcAft>
                      </a:pPr>
                      <a:r>
                        <a:rPr lang="en-US" sz="1600" dirty="0" err="1">
                          <a:effectLst/>
                          <a:latin typeface="Times New Roman" pitchFamily="18" charset="0"/>
                          <a:cs typeface="Times New Roman" pitchFamily="18" charset="0"/>
                        </a:rPr>
                        <a:t>Aksi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marR="67945" algn="just">
                        <a:lnSpc>
                          <a:spcPct val="107000"/>
                        </a:lnSpc>
                        <a:spcAft>
                          <a:spcPts val="0"/>
                        </a:spcAft>
                      </a:pPr>
                      <a:r>
                        <a:rPr lang="en-US" sz="1400" dirty="0" err="1">
                          <a:effectLst/>
                          <a:latin typeface="Times New Roman" pitchFamily="18" charset="0"/>
                          <a:cs typeface="Times New Roman" pitchFamily="18" charset="0"/>
                        </a:rPr>
                        <a:t>Reaksi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6"/>
                  </a:ext>
                </a:extLst>
              </a:tr>
              <a:tr h="741365">
                <a:tc>
                  <a:txBody>
                    <a:bodyPr/>
                    <a:lstStyle/>
                    <a:p>
                      <a:pPr algn="just">
                        <a:lnSpc>
                          <a:spcPct val="107000"/>
                        </a:lnSpc>
                        <a:spcAft>
                          <a:spcPts val="0"/>
                        </a:spcAft>
                      </a:pPr>
                      <a:r>
                        <a:rPr lang="en-US" sz="1600" dirty="0">
                          <a:effectLst/>
                          <a:latin typeface="Times New Roman" pitchFamily="18" charset="0"/>
                          <a:cs typeface="Times New Roman" pitchFamily="18" charset="0"/>
                        </a:rPr>
                        <a:t>1.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algn="just">
                        <a:lnSpc>
                          <a:spcPct val="107000"/>
                        </a:lnSpc>
                        <a:spcAft>
                          <a:spcPts val="0"/>
                        </a:spcAft>
                      </a:pPr>
                      <a:r>
                        <a:rPr lang="en-US" sz="1600" dirty="0">
                          <a:effectLst/>
                          <a:latin typeface="Times New Roman" pitchFamily="18" charset="0"/>
                          <a:cs typeface="Times New Roman" pitchFamily="18" charset="0"/>
                        </a:rPr>
                        <a:t>Login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algn="just">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menampilkan</a:t>
                      </a:r>
                      <a:r>
                        <a:rPr lang="en-US" sz="1400" dirty="0">
                          <a:effectLst/>
                          <a:latin typeface="Times New Roman" pitchFamily="18" charset="0"/>
                          <a:cs typeface="Times New Roman" pitchFamily="18" charset="0"/>
                        </a:rPr>
                        <a:t> input username </a:t>
                      </a:r>
                      <a:r>
                        <a:rPr lang="en-US" sz="1400" dirty="0" err="1">
                          <a:effectLst/>
                          <a:latin typeface="Times New Roman" pitchFamily="18" charset="0"/>
                          <a:cs typeface="Times New Roman" pitchFamily="18" charset="0"/>
                        </a:rPr>
                        <a:t>dan</a:t>
                      </a:r>
                      <a:r>
                        <a:rPr lang="en-US" sz="1400" dirty="0">
                          <a:effectLst/>
                          <a:latin typeface="Times New Roman" pitchFamily="18" charset="0"/>
                          <a:cs typeface="Times New Roman" pitchFamily="18" charset="0"/>
                        </a:rPr>
                        <a:t> password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7"/>
                  </a:ext>
                </a:extLst>
              </a:tr>
              <a:tr h="574564">
                <a:tc>
                  <a:txBody>
                    <a:bodyPr/>
                    <a:lstStyle/>
                    <a:p>
                      <a:pPr marR="112395" algn="just">
                        <a:lnSpc>
                          <a:spcPct val="107000"/>
                        </a:lnSpc>
                        <a:spcAft>
                          <a:spcPts val="0"/>
                        </a:spcAft>
                      </a:pPr>
                      <a:r>
                        <a:rPr lang="en-US" sz="1600" dirty="0">
                          <a:effectLst/>
                          <a:latin typeface="Times New Roman" pitchFamily="18" charset="0"/>
                          <a:cs typeface="Times New Roman" pitchFamily="18" charset="0"/>
                        </a:rPr>
                        <a:t>2.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Batal</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algn="just">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membatalkan</a:t>
                      </a:r>
                      <a:r>
                        <a:rPr lang="en-US" sz="1400" dirty="0">
                          <a:effectLst/>
                          <a:latin typeface="Times New Roman" pitchFamily="18" charset="0"/>
                          <a:cs typeface="Times New Roman" pitchFamily="18" charset="0"/>
                        </a:rPr>
                        <a:t> proses </a:t>
                      </a:r>
                      <a:r>
                        <a:rPr lang="en-US" sz="1400" dirty="0" err="1">
                          <a:effectLst/>
                          <a:latin typeface="Times New Roman" pitchFamily="18" charset="0"/>
                          <a:cs typeface="Times New Roman" pitchFamily="18" charset="0"/>
                        </a:rPr>
                        <a:t>dan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keluar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dari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aktivitas</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8"/>
                  </a:ext>
                </a:extLst>
              </a:tr>
              <a:tr h="869146">
                <a:tc>
                  <a:txBody>
                    <a:bodyPr/>
                    <a:lstStyle/>
                    <a:p>
                      <a:pPr algn="just">
                        <a:lnSpc>
                          <a:spcPct val="107000"/>
                        </a:lnSpc>
                        <a:spcAft>
                          <a:spcPts val="0"/>
                        </a:spcAft>
                      </a:pPr>
                      <a:r>
                        <a:rPr lang="en-US" sz="1600" dirty="0" err="1">
                          <a:effectLst/>
                          <a:latin typeface="Times New Roman" pitchFamily="18" charset="0"/>
                          <a:cs typeface="Times New Roman" pitchFamily="18" charset="0"/>
                        </a:rPr>
                        <a:t>Kondisi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Akhir</a:t>
                      </a:r>
                      <a:r>
                        <a:rPr lang="en-US" sz="16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35" marT="4445" marB="0"/>
                </a:tc>
                <a:tc>
                  <a:txBody>
                    <a:bodyPr/>
                    <a:lstStyle/>
                    <a:p>
                      <a:pPr marR="69850" algn="just">
                        <a:lnSpc>
                          <a:spcPct val="107000"/>
                        </a:lnSpc>
                        <a:spcAft>
                          <a:spcPts val="0"/>
                        </a:spcAft>
                      </a:pPr>
                      <a:r>
                        <a:rPr lang="en-US" sz="1400" dirty="0" err="1">
                          <a:effectLst/>
                          <a:latin typeface="Times New Roman" pitchFamily="18" charset="0"/>
                          <a:cs typeface="Times New Roman" pitchFamily="18" charset="0"/>
                        </a:rPr>
                        <a:t>Jika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perintah</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sesuai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maka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masuk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kedalam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aplikasi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pelayanan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jasa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dan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dapat</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melakukan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aktivitas</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kedalam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35" marT="4445" marB="0"/>
                </a:tc>
                <a:extLst>
                  <a:ext uri="{0D108BD9-81ED-4DB2-BD59-A6C34878D82A}">
                    <a16:rowId xmlns:a16="http://schemas.microsoft.com/office/drawing/2014/main" val="10009"/>
                  </a:ext>
                </a:extLst>
              </a:tr>
            </a:tbl>
          </a:graphicData>
        </a:graphic>
      </p:graphicFrame>
      <p:sp>
        <p:nvSpPr>
          <p:cNvPr id="219" name="Rectangle 218"/>
          <p:cNvSpPr/>
          <p:nvPr/>
        </p:nvSpPr>
        <p:spPr>
          <a:xfrm>
            <a:off x="7538784" y="6056243"/>
            <a:ext cx="3581493" cy="369332"/>
          </a:xfrm>
          <a:prstGeom prst="rect">
            <a:avLst/>
          </a:prstGeom>
        </p:spPr>
        <p:txBody>
          <a:bodyPr wrap="none">
            <a:spAutoFit/>
          </a:bodyPr>
          <a:lstStyle/>
          <a:p>
            <a:r>
              <a:rPr lang="id-ID" b="1" dirty="0">
                <a:latin typeface="Times New Roman" pitchFamily="18" charset="0"/>
                <a:cs typeface="Times New Roman" pitchFamily="18" charset="0"/>
              </a:rPr>
              <a:t>Tabel </a:t>
            </a:r>
            <a:r>
              <a:rPr lang="en-US" b="1" dirty="0">
                <a:latin typeface="Times New Roman" pitchFamily="18" charset="0"/>
                <a:cs typeface="Times New Roman" pitchFamily="18" charset="0"/>
              </a:rPr>
              <a:t>III.1</a:t>
            </a:r>
            <a:r>
              <a:rPr lang="id-ID" b="1" dirty="0">
                <a:latin typeface="Times New Roman" pitchFamily="18" charset="0"/>
                <a:cs typeface="Times New Roman" pitchFamily="18" charset="0"/>
              </a:rPr>
              <a:t> Deskripsi Menu L</a:t>
            </a:r>
            <a:r>
              <a:rPr lang="en-US" b="1" dirty="0" err="1">
                <a:latin typeface="Times New Roman" pitchFamily="18" charset="0"/>
                <a:cs typeface="Times New Roman" pitchFamily="18" charset="0"/>
              </a:rPr>
              <a:t>ogin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9555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296727" y="169830"/>
            <a:ext cx="3999813" cy="369332"/>
          </a:xfrm>
          <a:prstGeom prst="rect">
            <a:avLst/>
          </a:prstGeom>
        </p:spPr>
        <p:txBody>
          <a:bodyPr wrap="none">
            <a:spAutoFit/>
          </a:bodyPr>
          <a:lstStyle/>
          <a:p>
            <a:pPr lvl="1"/>
            <a:r>
              <a:rPr lang="en-US" dirty="0">
                <a:latin typeface="Times New Roman" pitchFamily="18" charset="0"/>
                <a:cs typeface="Times New Roman" pitchFamily="18" charset="0"/>
              </a:rPr>
              <a:t>2. </a:t>
            </a:r>
            <a:r>
              <a:rPr lang="id-ID" dirty="0">
                <a:latin typeface="Times New Roman" pitchFamily="18" charset="0"/>
                <a:cs typeface="Times New Roman" pitchFamily="18" charset="0"/>
              </a:rPr>
              <a:t>Use Case Diagram Menu Utama :</a:t>
            </a:r>
            <a:endParaRPr lang="en-US" sz="1600" dirty="0">
              <a:latin typeface="Times New Roman" pitchFamily="18" charset="0"/>
              <a:cs typeface="Times New Roman" pitchFamily="18" charset="0"/>
            </a:endParaRPr>
          </a:p>
        </p:txBody>
      </p:sp>
      <p:pic>
        <p:nvPicPr>
          <p:cNvPr id="117" name="Picture 116"/>
          <p:cNvPicPr/>
          <p:nvPr/>
        </p:nvPicPr>
        <p:blipFill>
          <a:blip r:embed="rId2">
            <a:extLst>
              <a:ext uri="{28A0092B-C50C-407E-A947-70E740481C1C}">
                <a14:useLocalDpi xmlns:a14="http://schemas.microsoft.com/office/drawing/2010/main" val="0"/>
              </a:ext>
            </a:extLst>
          </a:blip>
          <a:srcRect/>
          <a:stretch>
            <a:fillRect/>
          </a:stretch>
        </p:blipFill>
        <p:spPr bwMode="auto">
          <a:xfrm>
            <a:off x="1021246" y="571851"/>
            <a:ext cx="5219700" cy="3850640"/>
          </a:xfrm>
          <a:prstGeom prst="rect">
            <a:avLst/>
          </a:prstGeom>
          <a:noFill/>
          <a:ln>
            <a:noFill/>
          </a:ln>
        </p:spPr>
      </p:pic>
      <p:sp>
        <p:nvSpPr>
          <p:cNvPr id="118" name="Rectangle 117"/>
          <p:cNvSpPr/>
          <p:nvPr/>
        </p:nvSpPr>
        <p:spPr>
          <a:xfrm>
            <a:off x="1629586" y="4993621"/>
            <a:ext cx="4003019"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III.3 Use Case Menu </a:t>
            </a:r>
            <a:r>
              <a:rPr lang="en-US" b="1" dirty="0" err="1">
                <a:latin typeface="Times New Roman" pitchFamily="18" charset="0"/>
                <a:cs typeface="Times New Roman" pitchFamily="18" charset="0"/>
              </a:rPr>
              <a:t>Utama</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graphicFrame>
        <p:nvGraphicFramePr>
          <p:cNvPr id="119" name="Table 118"/>
          <p:cNvGraphicFramePr>
            <a:graphicFrameLocks noGrp="1"/>
          </p:cNvGraphicFramePr>
          <p:nvPr>
            <p:extLst>
              <p:ext uri="{D42A27DB-BD31-4B8C-83A1-F6EECF244321}">
                <p14:modId xmlns:p14="http://schemas.microsoft.com/office/powerpoint/2010/main" val="2612087605"/>
              </p:ext>
            </p:extLst>
          </p:nvPr>
        </p:nvGraphicFramePr>
        <p:xfrm>
          <a:off x="6397841" y="77066"/>
          <a:ext cx="5237567" cy="6452467"/>
        </p:xfrm>
        <a:graphic>
          <a:graphicData uri="http://schemas.openxmlformats.org/drawingml/2006/table">
            <a:tbl>
              <a:tblPr firstRow="1" firstCol="1" bandRow="1">
                <a:tableStyleId>{5C22544A-7EE6-4342-B048-85BDC9FD1C3A}</a:tableStyleId>
              </a:tblPr>
              <a:tblGrid>
                <a:gridCol w="2309452">
                  <a:extLst>
                    <a:ext uri="{9D8B030D-6E8A-4147-A177-3AD203B41FA5}">
                      <a16:colId xmlns:a16="http://schemas.microsoft.com/office/drawing/2014/main" val="20000"/>
                    </a:ext>
                  </a:extLst>
                </a:gridCol>
                <a:gridCol w="2928115">
                  <a:extLst>
                    <a:ext uri="{9D8B030D-6E8A-4147-A177-3AD203B41FA5}">
                      <a16:colId xmlns:a16="http://schemas.microsoft.com/office/drawing/2014/main" val="20001"/>
                    </a:ext>
                  </a:extLst>
                </a:gridCol>
              </a:tblGrid>
              <a:tr h="318817">
                <a:tc gridSpan="2">
                  <a:txBody>
                    <a:bodyPr/>
                    <a:lstStyle/>
                    <a:p>
                      <a:pPr marR="36830" algn="ctr">
                        <a:lnSpc>
                          <a:spcPct val="107000"/>
                        </a:lnSpc>
                        <a:spcAft>
                          <a:spcPts val="0"/>
                        </a:spcAft>
                      </a:pPr>
                      <a:r>
                        <a:rPr lang="en-US" sz="1600" dirty="0">
                          <a:effectLst/>
                        </a:rPr>
                        <a:t>Use Case </a:t>
                      </a:r>
                      <a:r>
                        <a:rPr lang="en-US" sz="1600" dirty="0" err="1">
                          <a:effectLst/>
                        </a:rPr>
                        <a:t>Narative</a:t>
                      </a:r>
                      <a:r>
                        <a:rPr lang="en-US" sz="1600" dirty="0">
                          <a:effectLst/>
                        </a:rPr>
                        <a:t> Menu </a:t>
                      </a:r>
                      <a:r>
                        <a:rPr lang="en-US" sz="1600" dirty="0" err="1">
                          <a:effectLst/>
                        </a:rPr>
                        <a:t>Utama</a:t>
                      </a:r>
                      <a:r>
                        <a:rPr lang="en-US" sz="1600" dirty="0">
                          <a:effectLst/>
                        </a:rPr>
                        <a:t> </a:t>
                      </a:r>
                      <a:endParaRPr lang="en-US" sz="1600" dirty="0">
                        <a:effectLst/>
                        <a:latin typeface="Calibri"/>
                        <a:ea typeface="Calibri"/>
                        <a:cs typeface="Mangal"/>
                      </a:endParaRPr>
                    </a:p>
                  </a:txBody>
                  <a:tcPr marL="36260" marR="18130" marT="3079" marB="0"/>
                </a:tc>
                <a:tc hMerge="1">
                  <a:txBody>
                    <a:bodyPr/>
                    <a:lstStyle/>
                    <a:p>
                      <a:endParaRPr lang="en-US"/>
                    </a:p>
                  </a:txBody>
                  <a:tcPr/>
                </a:tc>
                <a:extLst>
                  <a:ext uri="{0D108BD9-81ED-4DB2-BD59-A6C34878D82A}">
                    <a16:rowId xmlns:a16="http://schemas.microsoft.com/office/drawing/2014/main" val="10000"/>
                  </a:ext>
                </a:extLst>
              </a:tr>
              <a:tr h="306483">
                <a:tc>
                  <a:txBody>
                    <a:bodyPr/>
                    <a:lstStyle/>
                    <a:p>
                      <a:pPr>
                        <a:lnSpc>
                          <a:spcPct val="107000"/>
                        </a:lnSpc>
                        <a:spcAft>
                          <a:spcPts val="0"/>
                        </a:spcAft>
                      </a:pPr>
                      <a:r>
                        <a:rPr lang="en-US" sz="1200" dirty="0" err="1">
                          <a:effectLst/>
                        </a:rPr>
                        <a:t>Tujuan</a:t>
                      </a:r>
                      <a:r>
                        <a:rPr lang="en-US" sz="1200" dirty="0">
                          <a:effectLst/>
                        </a:rPr>
                        <a:t> </a:t>
                      </a:r>
                      <a:endParaRPr lang="en-US" sz="1200" dirty="0">
                        <a:effectLst/>
                        <a:latin typeface="Calibri"/>
                        <a:ea typeface="Calibri"/>
                        <a:cs typeface="Mangal"/>
                      </a:endParaRPr>
                    </a:p>
                  </a:txBody>
                  <a:tcPr marL="36260" marR="18130" marT="3079" marB="0"/>
                </a:tc>
                <a:tc>
                  <a:txBody>
                    <a:bodyPr/>
                    <a:lstStyle/>
                    <a:p>
                      <a:pPr marL="1270">
                        <a:lnSpc>
                          <a:spcPct val="107000"/>
                        </a:lnSpc>
                        <a:spcAft>
                          <a:spcPts val="560"/>
                        </a:spcAft>
                      </a:pPr>
                      <a:r>
                        <a:rPr lang="en-US" sz="1200">
                          <a:effectLst/>
                        </a:rPr>
                        <a:t>Melakukan Login kedalam Sistem </a:t>
                      </a:r>
                    </a:p>
                    <a:p>
                      <a:pPr marL="1270">
                        <a:lnSpc>
                          <a:spcPct val="107000"/>
                        </a:lnSpc>
                        <a:spcAft>
                          <a:spcPts val="0"/>
                        </a:spcAft>
                      </a:pPr>
                      <a:r>
                        <a:rPr lang="en-US" sz="1200">
                          <a:effectLst/>
                        </a:rPr>
                        <a:t>Penjualan Barang </a:t>
                      </a:r>
                      <a:endParaRPr lang="en-US" sz="1200">
                        <a:effectLst/>
                        <a:latin typeface="Calibri"/>
                        <a:ea typeface="Calibri"/>
                        <a:cs typeface="Mangal"/>
                      </a:endParaRPr>
                    </a:p>
                  </a:txBody>
                  <a:tcPr marL="36260" marR="18130" marT="3079" marB="0"/>
                </a:tc>
                <a:extLst>
                  <a:ext uri="{0D108BD9-81ED-4DB2-BD59-A6C34878D82A}">
                    <a16:rowId xmlns:a16="http://schemas.microsoft.com/office/drawing/2014/main" val="10001"/>
                  </a:ext>
                </a:extLst>
              </a:tr>
              <a:tr h="355992">
                <a:tc>
                  <a:txBody>
                    <a:bodyPr/>
                    <a:lstStyle/>
                    <a:p>
                      <a:pPr>
                        <a:lnSpc>
                          <a:spcPct val="107000"/>
                        </a:lnSpc>
                        <a:spcAft>
                          <a:spcPts val="0"/>
                        </a:spcAft>
                      </a:pPr>
                      <a:r>
                        <a:rPr lang="en-US" sz="1200" dirty="0" err="1">
                          <a:effectLst/>
                        </a:rPr>
                        <a:t>Deskripsi</a:t>
                      </a:r>
                      <a:r>
                        <a:rPr lang="en-US" sz="1200" dirty="0">
                          <a:effectLst/>
                        </a:rPr>
                        <a:t> </a:t>
                      </a:r>
                      <a:endParaRPr lang="en-US" sz="1200" dirty="0">
                        <a:effectLst/>
                        <a:latin typeface="Calibri"/>
                        <a:ea typeface="Calibri"/>
                        <a:cs typeface="Mangal"/>
                      </a:endParaRPr>
                    </a:p>
                  </a:txBody>
                  <a:tcPr marL="36260" marR="18130" marT="3079" marB="0"/>
                </a:tc>
                <a:tc>
                  <a:txBody>
                    <a:bodyPr/>
                    <a:lstStyle/>
                    <a:p>
                      <a:pPr marL="1270">
                        <a:lnSpc>
                          <a:spcPct val="107000"/>
                        </a:lnSpc>
                        <a:spcAft>
                          <a:spcPts val="0"/>
                        </a:spcAft>
                      </a:pPr>
                      <a:r>
                        <a:rPr lang="en-US" sz="1200">
                          <a:effectLst/>
                        </a:rPr>
                        <a:t>Sistem ini memungkinkan aktor untuk mengakses sistem Penjuaan Barang </a:t>
                      </a:r>
                      <a:endParaRPr lang="en-US" sz="1200">
                        <a:effectLst/>
                        <a:latin typeface="Calibri"/>
                        <a:ea typeface="Calibri"/>
                        <a:cs typeface="Mangal"/>
                      </a:endParaRPr>
                    </a:p>
                  </a:txBody>
                  <a:tcPr marL="36260" marR="18130" marT="3079" marB="0"/>
                </a:tc>
                <a:extLst>
                  <a:ext uri="{0D108BD9-81ED-4DB2-BD59-A6C34878D82A}">
                    <a16:rowId xmlns:a16="http://schemas.microsoft.com/office/drawing/2014/main" val="10002"/>
                  </a:ext>
                </a:extLst>
              </a:tr>
              <a:tr h="174896">
                <a:tc gridSpan="2">
                  <a:txBody>
                    <a:bodyPr/>
                    <a:lstStyle/>
                    <a:p>
                      <a:pPr marR="38735" algn="ctr">
                        <a:lnSpc>
                          <a:spcPct val="107000"/>
                        </a:lnSpc>
                        <a:spcAft>
                          <a:spcPts val="0"/>
                        </a:spcAft>
                      </a:pPr>
                      <a:r>
                        <a:rPr lang="en-US" sz="1400" dirty="0" err="1">
                          <a:effectLst/>
                        </a:rPr>
                        <a:t>Skenario</a:t>
                      </a:r>
                      <a:r>
                        <a:rPr lang="en-US" sz="1400" dirty="0">
                          <a:effectLst/>
                        </a:rPr>
                        <a:t> </a:t>
                      </a:r>
                      <a:r>
                        <a:rPr lang="en-US" sz="1400" dirty="0" err="1">
                          <a:effectLst/>
                        </a:rPr>
                        <a:t>Utama</a:t>
                      </a:r>
                      <a:r>
                        <a:rPr lang="en-US" sz="1400" dirty="0">
                          <a:effectLst/>
                        </a:rPr>
                        <a:t> </a:t>
                      </a:r>
                      <a:endParaRPr lang="en-US" sz="1400" dirty="0">
                        <a:effectLst/>
                        <a:latin typeface="Calibri"/>
                        <a:ea typeface="Calibri"/>
                        <a:cs typeface="Mangal"/>
                      </a:endParaRPr>
                    </a:p>
                  </a:txBody>
                  <a:tcPr marL="36260" marR="18130" marT="3079" marB="0"/>
                </a:tc>
                <a:tc hMerge="1">
                  <a:txBody>
                    <a:bodyPr/>
                    <a:lstStyle/>
                    <a:p>
                      <a:endParaRPr lang="en-US"/>
                    </a:p>
                  </a:txBody>
                  <a:tcPr/>
                </a:tc>
                <a:extLst>
                  <a:ext uri="{0D108BD9-81ED-4DB2-BD59-A6C34878D82A}">
                    <a16:rowId xmlns:a16="http://schemas.microsoft.com/office/drawing/2014/main" val="10003"/>
                  </a:ext>
                </a:extLst>
              </a:tr>
              <a:tr h="174896">
                <a:tc>
                  <a:txBody>
                    <a:bodyPr/>
                    <a:lstStyle/>
                    <a:p>
                      <a:pPr>
                        <a:lnSpc>
                          <a:spcPct val="107000"/>
                        </a:lnSpc>
                        <a:spcAft>
                          <a:spcPts val="0"/>
                        </a:spcAft>
                      </a:pPr>
                      <a:r>
                        <a:rPr lang="en-US" sz="1200" dirty="0" err="1">
                          <a:effectLst/>
                        </a:rPr>
                        <a:t>Aktor</a:t>
                      </a:r>
                      <a:r>
                        <a:rPr lang="en-US" sz="1200" dirty="0">
                          <a:effectLst/>
                        </a:rPr>
                        <a:t> </a:t>
                      </a:r>
                      <a:endParaRPr lang="en-US" sz="1200" dirty="0">
                        <a:effectLst/>
                        <a:latin typeface="Calibri"/>
                        <a:ea typeface="Calibri"/>
                        <a:cs typeface="Mangal"/>
                      </a:endParaRPr>
                    </a:p>
                  </a:txBody>
                  <a:tcPr marL="36260" marR="18130" marT="3079" marB="0"/>
                </a:tc>
                <a:tc>
                  <a:txBody>
                    <a:bodyPr/>
                    <a:lstStyle/>
                    <a:p>
                      <a:pPr marL="1270">
                        <a:lnSpc>
                          <a:spcPct val="107000"/>
                        </a:lnSpc>
                        <a:spcAft>
                          <a:spcPts val="0"/>
                        </a:spcAft>
                      </a:pPr>
                      <a:r>
                        <a:rPr lang="en-US" sz="1200">
                          <a:effectLst/>
                        </a:rPr>
                        <a:t>Bagian Penjualan </a:t>
                      </a:r>
                      <a:endParaRPr lang="en-US" sz="1200">
                        <a:effectLst/>
                        <a:latin typeface="Calibri"/>
                        <a:ea typeface="Calibri"/>
                        <a:cs typeface="Mangal"/>
                      </a:endParaRPr>
                    </a:p>
                  </a:txBody>
                  <a:tcPr marL="36260" marR="18130" marT="3079" marB="0"/>
                </a:tc>
                <a:extLst>
                  <a:ext uri="{0D108BD9-81ED-4DB2-BD59-A6C34878D82A}">
                    <a16:rowId xmlns:a16="http://schemas.microsoft.com/office/drawing/2014/main" val="10004"/>
                  </a:ext>
                </a:extLst>
              </a:tr>
              <a:tr h="174896">
                <a:tc>
                  <a:txBody>
                    <a:bodyPr/>
                    <a:lstStyle/>
                    <a:p>
                      <a:pPr>
                        <a:lnSpc>
                          <a:spcPct val="107000"/>
                        </a:lnSpc>
                        <a:spcAft>
                          <a:spcPts val="0"/>
                        </a:spcAft>
                      </a:pPr>
                      <a:r>
                        <a:rPr lang="en-US" sz="1200" dirty="0" err="1">
                          <a:effectLst/>
                        </a:rPr>
                        <a:t>Kondisi</a:t>
                      </a:r>
                      <a:r>
                        <a:rPr lang="en-US" sz="1200" dirty="0">
                          <a:effectLst/>
                        </a:rPr>
                        <a:t> </a:t>
                      </a:r>
                      <a:r>
                        <a:rPr lang="en-US" sz="1200" dirty="0" err="1">
                          <a:effectLst/>
                        </a:rPr>
                        <a:t>Awal</a:t>
                      </a:r>
                      <a:r>
                        <a:rPr lang="en-US" sz="1200" dirty="0">
                          <a:effectLst/>
                        </a:rPr>
                        <a:t> </a:t>
                      </a:r>
                      <a:endParaRPr lang="en-US" sz="1200" dirty="0">
                        <a:effectLst/>
                        <a:latin typeface="Calibri"/>
                        <a:ea typeface="Calibri"/>
                        <a:cs typeface="Mangal"/>
                      </a:endParaRPr>
                    </a:p>
                  </a:txBody>
                  <a:tcPr marL="36260" marR="18130" marT="3079" marB="0"/>
                </a:tc>
                <a:tc>
                  <a:txBody>
                    <a:bodyPr/>
                    <a:lstStyle/>
                    <a:p>
                      <a:pPr marL="1270">
                        <a:lnSpc>
                          <a:spcPct val="107000"/>
                        </a:lnSpc>
                        <a:spcAft>
                          <a:spcPts val="0"/>
                        </a:spcAft>
                      </a:pPr>
                      <a:r>
                        <a:rPr lang="en-US" sz="1200" dirty="0" err="1">
                          <a:effectLst/>
                        </a:rPr>
                        <a:t>Aktor</a:t>
                      </a:r>
                      <a:r>
                        <a:rPr lang="en-US" sz="1200" dirty="0">
                          <a:effectLst/>
                        </a:rPr>
                        <a:t> </a:t>
                      </a:r>
                      <a:r>
                        <a:rPr lang="en-US" sz="1200" dirty="0" err="1">
                          <a:effectLst/>
                        </a:rPr>
                        <a:t>Membuka</a:t>
                      </a:r>
                      <a:r>
                        <a:rPr lang="en-US" sz="1200" dirty="0">
                          <a:effectLst/>
                        </a:rPr>
                        <a:t> </a:t>
                      </a:r>
                      <a:r>
                        <a:rPr lang="en-US" sz="1200" dirty="0" err="1">
                          <a:effectLst/>
                        </a:rPr>
                        <a:t>Aplikasi</a:t>
                      </a:r>
                      <a:r>
                        <a:rPr lang="en-US" sz="1200" dirty="0">
                          <a:effectLst/>
                        </a:rPr>
                        <a:t> </a:t>
                      </a:r>
                      <a:r>
                        <a:rPr lang="en-US" sz="1200" dirty="0" err="1">
                          <a:effectLst/>
                        </a:rPr>
                        <a:t>Penjualan</a:t>
                      </a:r>
                      <a:r>
                        <a:rPr lang="en-US" sz="1200" dirty="0">
                          <a:effectLst/>
                        </a:rPr>
                        <a:t> </a:t>
                      </a:r>
                      <a:r>
                        <a:rPr lang="en-US" sz="1200" dirty="0" err="1">
                          <a:effectLst/>
                        </a:rPr>
                        <a:t>Barang</a:t>
                      </a:r>
                      <a:r>
                        <a:rPr lang="en-US" sz="1200" dirty="0">
                          <a:effectLst/>
                        </a:rPr>
                        <a:t> </a:t>
                      </a:r>
                      <a:endParaRPr lang="en-US" sz="1200" dirty="0">
                        <a:effectLst/>
                        <a:latin typeface="Calibri"/>
                        <a:ea typeface="Calibri"/>
                        <a:cs typeface="Mangal"/>
                      </a:endParaRPr>
                    </a:p>
                  </a:txBody>
                  <a:tcPr marL="36260" marR="18130" marT="3079" marB="0"/>
                </a:tc>
                <a:extLst>
                  <a:ext uri="{0D108BD9-81ED-4DB2-BD59-A6C34878D82A}">
                    <a16:rowId xmlns:a16="http://schemas.microsoft.com/office/drawing/2014/main" val="10005"/>
                  </a:ext>
                </a:extLst>
              </a:tr>
              <a:tr h="174896">
                <a:tc>
                  <a:txBody>
                    <a:bodyPr/>
                    <a:lstStyle/>
                    <a:p>
                      <a:pPr marR="38100" algn="ctr">
                        <a:lnSpc>
                          <a:spcPct val="107000"/>
                        </a:lnSpc>
                        <a:spcAft>
                          <a:spcPts val="0"/>
                        </a:spcAft>
                      </a:pPr>
                      <a:r>
                        <a:rPr lang="en-US" sz="1200">
                          <a:effectLst/>
                        </a:rPr>
                        <a:t>Aksi Aktor </a:t>
                      </a:r>
                      <a:endParaRPr lang="en-US" sz="1200">
                        <a:effectLst/>
                        <a:latin typeface="Calibri"/>
                        <a:ea typeface="Calibri"/>
                        <a:cs typeface="Mangal"/>
                      </a:endParaRPr>
                    </a:p>
                  </a:txBody>
                  <a:tcPr marL="36260" marR="18130" marT="3079" marB="0"/>
                </a:tc>
                <a:tc>
                  <a:txBody>
                    <a:bodyPr/>
                    <a:lstStyle/>
                    <a:p>
                      <a:pPr marR="33655" algn="ctr">
                        <a:lnSpc>
                          <a:spcPct val="107000"/>
                        </a:lnSpc>
                        <a:spcAft>
                          <a:spcPts val="0"/>
                        </a:spcAft>
                      </a:pPr>
                      <a:r>
                        <a:rPr lang="en-US" sz="1200" dirty="0" err="1">
                          <a:effectLst/>
                        </a:rPr>
                        <a:t>Reaksi</a:t>
                      </a:r>
                      <a:r>
                        <a:rPr lang="en-US" sz="1200" dirty="0">
                          <a:effectLst/>
                        </a:rPr>
                        <a:t> </a:t>
                      </a:r>
                      <a:r>
                        <a:rPr lang="en-US" sz="1200" dirty="0" err="1">
                          <a:effectLst/>
                        </a:rPr>
                        <a:t>Sistem</a:t>
                      </a:r>
                      <a:r>
                        <a:rPr lang="en-US" sz="1200" dirty="0">
                          <a:effectLst/>
                        </a:rPr>
                        <a:t> </a:t>
                      </a:r>
                      <a:endParaRPr lang="en-US" sz="1200" dirty="0">
                        <a:effectLst/>
                        <a:latin typeface="Calibri"/>
                        <a:ea typeface="Calibri"/>
                        <a:cs typeface="Mangal"/>
                      </a:endParaRPr>
                    </a:p>
                  </a:txBody>
                  <a:tcPr marL="36260" marR="18130" marT="3079" marB="0"/>
                </a:tc>
                <a:extLst>
                  <a:ext uri="{0D108BD9-81ED-4DB2-BD59-A6C34878D82A}">
                    <a16:rowId xmlns:a16="http://schemas.microsoft.com/office/drawing/2014/main" val="10006"/>
                  </a:ext>
                </a:extLst>
              </a:tr>
              <a:tr h="3446846">
                <a:tc>
                  <a:txBody>
                    <a:bodyPr/>
                    <a:lstStyle/>
                    <a:p>
                      <a:pPr marL="342900" lvl="0" indent="-342900" fontAlgn="base">
                        <a:lnSpc>
                          <a:spcPct val="107000"/>
                        </a:lnSpc>
                        <a:spcAft>
                          <a:spcPts val="57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p>
                    <a:p>
                      <a:pPr marL="457200">
                        <a:lnSpc>
                          <a:spcPct val="107000"/>
                        </a:lnSpc>
                        <a:spcAft>
                          <a:spcPts val="580"/>
                        </a:spcAft>
                      </a:pPr>
                      <a:r>
                        <a:rPr lang="en-US" sz="1200" dirty="0">
                          <a:effectLst/>
                        </a:rPr>
                        <a:t>Login </a:t>
                      </a:r>
                    </a:p>
                    <a:p>
                      <a:pPr marL="342900" lvl="0" indent="-342900" fontAlgn="base">
                        <a:lnSpc>
                          <a:spcPct val="107000"/>
                        </a:lnSpc>
                        <a:spcAft>
                          <a:spcPts val="57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p>
                    <a:p>
                      <a:pPr marL="457200">
                        <a:lnSpc>
                          <a:spcPct val="107000"/>
                        </a:lnSpc>
                        <a:spcAft>
                          <a:spcPts val="580"/>
                        </a:spcAft>
                      </a:pPr>
                      <a:r>
                        <a:rPr lang="en-US" sz="1200" dirty="0">
                          <a:effectLst/>
                        </a:rPr>
                        <a:t>Customer </a:t>
                      </a:r>
                    </a:p>
                    <a:p>
                      <a:pPr marL="342900" lvl="0" indent="-342900" fontAlgn="base">
                        <a:lnSpc>
                          <a:spcPct val="107000"/>
                        </a:lnSpc>
                        <a:spcAft>
                          <a:spcPts val="57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p>
                    <a:p>
                      <a:pPr marL="457200">
                        <a:lnSpc>
                          <a:spcPct val="107000"/>
                        </a:lnSpc>
                        <a:spcAft>
                          <a:spcPts val="580"/>
                        </a:spcAft>
                      </a:pPr>
                      <a:r>
                        <a:rPr lang="en-US" sz="1200" dirty="0" err="1">
                          <a:effectLst/>
                        </a:rPr>
                        <a:t>Pesanan</a:t>
                      </a:r>
                      <a:r>
                        <a:rPr lang="en-US" sz="1200" dirty="0">
                          <a:effectLst/>
                        </a:rPr>
                        <a:t> </a:t>
                      </a:r>
                    </a:p>
                    <a:p>
                      <a:pPr marL="342900" lvl="0" indent="-342900" fontAlgn="base">
                        <a:lnSpc>
                          <a:spcPct val="149000"/>
                        </a:lnSpc>
                        <a:spcAft>
                          <a:spcPts val="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r>
                        <a:rPr lang="en-US" sz="1200" u="none" strike="noStrike" dirty="0" err="1">
                          <a:effectLst/>
                          <a:uFill>
                            <a:solidFill>
                              <a:srgbClr val="000000"/>
                            </a:solidFill>
                          </a:uFill>
                        </a:rPr>
                        <a:t>Barang</a:t>
                      </a:r>
                      <a:r>
                        <a:rPr lang="en-US" sz="1200" u="none" strike="noStrike" dirty="0">
                          <a:effectLst/>
                          <a:uFill>
                            <a:solidFill>
                              <a:srgbClr val="000000"/>
                            </a:solidFill>
                          </a:uFill>
                        </a:rPr>
                        <a:t> </a:t>
                      </a:r>
                    </a:p>
                    <a:p>
                      <a:pPr marL="342900" lvl="0" indent="-342900" fontAlgn="base">
                        <a:lnSpc>
                          <a:spcPct val="107000"/>
                        </a:lnSpc>
                        <a:spcAft>
                          <a:spcPts val="57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p>
                    <a:p>
                      <a:pPr marL="457200">
                        <a:lnSpc>
                          <a:spcPct val="107000"/>
                        </a:lnSpc>
                        <a:spcAft>
                          <a:spcPts val="580"/>
                        </a:spcAft>
                      </a:pPr>
                      <a:r>
                        <a:rPr lang="en-US" sz="1200" dirty="0" err="1">
                          <a:effectLst/>
                        </a:rPr>
                        <a:t>Transaksi</a:t>
                      </a:r>
                      <a:r>
                        <a:rPr lang="en-US" sz="1200" dirty="0">
                          <a:effectLst/>
                        </a:rPr>
                        <a:t> </a:t>
                      </a:r>
                    </a:p>
                    <a:p>
                      <a:pPr marL="342900" lvl="0" indent="-342900" fontAlgn="base">
                        <a:lnSpc>
                          <a:spcPct val="107000"/>
                        </a:lnSpc>
                        <a:spcAft>
                          <a:spcPts val="57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p>
                    <a:p>
                      <a:pPr marL="457200">
                        <a:lnSpc>
                          <a:spcPct val="107000"/>
                        </a:lnSpc>
                        <a:spcAft>
                          <a:spcPts val="580"/>
                        </a:spcAft>
                      </a:pPr>
                      <a:r>
                        <a:rPr lang="en-US" sz="1200" dirty="0" err="1">
                          <a:effectLst/>
                        </a:rPr>
                        <a:t>Laporan</a:t>
                      </a:r>
                      <a:r>
                        <a:rPr lang="en-US" sz="1200" dirty="0">
                          <a:effectLst/>
                        </a:rPr>
                        <a:t> </a:t>
                      </a:r>
                    </a:p>
                    <a:p>
                      <a:pPr marL="342900" lvl="0" indent="-342900" fontAlgn="base">
                        <a:lnSpc>
                          <a:spcPct val="107000"/>
                        </a:lnSpc>
                        <a:spcAft>
                          <a:spcPts val="575"/>
                        </a:spcAft>
                        <a:buClr>
                          <a:srgbClr val="000000"/>
                        </a:buClr>
                        <a:buSzPts val="1200"/>
                        <a:buFont typeface="+mj-lt"/>
                        <a:buAutoNum type="arabicPeriod"/>
                      </a:pPr>
                      <a:r>
                        <a:rPr lang="en-US" sz="1200" u="none" strike="noStrike" dirty="0" err="1">
                          <a:effectLst/>
                          <a:uFill>
                            <a:solidFill>
                              <a:srgbClr val="000000"/>
                            </a:solidFill>
                          </a:uFill>
                        </a:rPr>
                        <a:t>Aktor</a:t>
                      </a:r>
                      <a:r>
                        <a:rPr lang="en-US" sz="1200" u="none" strike="noStrike" dirty="0">
                          <a:effectLst/>
                          <a:uFill>
                            <a:solidFill>
                              <a:srgbClr val="000000"/>
                            </a:solidFill>
                          </a:uFill>
                        </a:rPr>
                        <a:t> </a:t>
                      </a:r>
                      <a:r>
                        <a:rPr lang="en-US" sz="1200" u="none" strike="noStrike" dirty="0" err="1">
                          <a:effectLst/>
                          <a:uFill>
                            <a:solidFill>
                              <a:srgbClr val="000000"/>
                            </a:solidFill>
                          </a:uFill>
                        </a:rPr>
                        <a:t>Memilih</a:t>
                      </a:r>
                      <a:r>
                        <a:rPr lang="en-US" sz="1200" u="none" strike="noStrike" dirty="0">
                          <a:effectLst/>
                          <a:uFill>
                            <a:solidFill>
                              <a:srgbClr val="000000"/>
                            </a:solidFill>
                          </a:uFill>
                        </a:rPr>
                        <a:t> </a:t>
                      </a:r>
                      <a:r>
                        <a:rPr lang="en-US" sz="1200" u="none" strike="noStrike" dirty="0" err="1">
                          <a:effectLst/>
                          <a:uFill>
                            <a:solidFill>
                              <a:srgbClr val="000000"/>
                            </a:solidFill>
                          </a:uFill>
                        </a:rPr>
                        <a:t>Tombol</a:t>
                      </a:r>
                      <a:r>
                        <a:rPr lang="en-US" sz="1200" u="none" strike="noStrike" dirty="0">
                          <a:effectLst/>
                          <a:uFill>
                            <a:solidFill>
                              <a:srgbClr val="000000"/>
                            </a:solidFill>
                          </a:uFill>
                        </a:rPr>
                        <a:t> </a:t>
                      </a:r>
                    </a:p>
                    <a:p>
                      <a:pPr marL="457200">
                        <a:lnSpc>
                          <a:spcPct val="107000"/>
                        </a:lnSpc>
                        <a:spcAft>
                          <a:spcPts val="0"/>
                        </a:spcAft>
                      </a:pPr>
                      <a:r>
                        <a:rPr lang="en-US" sz="1200" dirty="0">
                          <a:effectLst/>
                        </a:rPr>
                        <a:t>Logout </a:t>
                      </a:r>
                      <a:endParaRPr lang="en-US" sz="1200" dirty="0">
                        <a:effectLst/>
                        <a:latin typeface="Calibri"/>
                        <a:ea typeface="Calibri"/>
                        <a:cs typeface="Mangal"/>
                      </a:endParaRPr>
                    </a:p>
                  </a:txBody>
                  <a:tcPr marL="36260" marR="18130" marT="3079" marB="0"/>
                </a:tc>
                <a:tc>
                  <a:txBody>
                    <a:bodyPr/>
                    <a:lstStyle/>
                    <a:p>
                      <a:pPr marL="1270">
                        <a:lnSpc>
                          <a:spcPct val="107000"/>
                        </a:lnSpc>
                        <a:spcAft>
                          <a:spcPts val="575"/>
                        </a:spcAft>
                      </a:pP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Melakukan</a:t>
                      </a:r>
                      <a:r>
                        <a:rPr lang="en-US" sz="1200" dirty="0">
                          <a:effectLst/>
                        </a:rPr>
                        <a:t> Login </a:t>
                      </a:r>
                    </a:p>
                    <a:p>
                      <a:pPr marL="1270">
                        <a:lnSpc>
                          <a:spcPct val="107000"/>
                        </a:lnSpc>
                        <a:spcAft>
                          <a:spcPts val="560"/>
                        </a:spcAft>
                      </a:pPr>
                      <a:r>
                        <a:rPr lang="en-US" sz="1200" dirty="0">
                          <a:effectLst/>
                        </a:rPr>
                        <a:t> </a:t>
                      </a:r>
                    </a:p>
                    <a:p>
                      <a:pPr marL="1270">
                        <a:lnSpc>
                          <a:spcPct val="107000"/>
                        </a:lnSpc>
                        <a:spcAft>
                          <a:spcPts val="575"/>
                        </a:spcAft>
                      </a:pP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Mengelola</a:t>
                      </a:r>
                      <a:r>
                        <a:rPr lang="en-US" sz="1200" dirty="0">
                          <a:effectLst/>
                        </a:rPr>
                        <a:t> Customer </a:t>
                      </a:r>
                    </a:p>
                    <a:p>
                      <a:pPr marL="1270">
                        <a:lnSpc>
                          <a:spcPct val="107000"/>
                        </a:lnSpc>
                        <a:spcAft>
                          <a:spcPts val="565"/>
                        </a:spcAft>
                      </a:pPr>
                      <a:r>
                        <a:rPr lang="en-US" sz="1200" dirty="0">
                          <a:effectLst/>
                        </a:rPr>
                        <a:t> </a:t>
                      </a:r>
                    </a:p>
                    <a:p>
                      <a:pPr marL="1270">
                        <a:lnSpc>
                          <a:spcPct val="107000"/>
                        </a:lnSpc>
                        <a:spcAft>
                          <a:spcPts val="575"/>
                        </a:spcAft>
                      </a:pP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Mengelola</a:t>
                      </a:r>
                      <a:r>
                        <a:rPr lang="en-US" sz="1200" dirty="0">
                          <a:effectLst/>
                        </a:rPr>
                        <a:t> </a:t>
                      </a:r>
                      <a:r>
                        <a:rPr lang="en-US" sz="1200" dirty="0" err="1">
                          <a:effectLst/>
                        </a:rPr>
                        <a:t>Pesanan</a:t>
                      </a:r>
                      <a:r>
                        <a:rPr lang="en-US" sz="1200" dirty="0">
                          <a:effectLst/>
                        </a:rPr>
                        <a:t> </a:t>
                      </a:r>
                    </a:p>
                    <a:p>
                      <a:pPr marL="1270">
                        <a:lnSpc>
                          <a:spcPct val="107000"/>
                        </a:lnSpc>
                        <a:spcAft>
                          <a:spcPts val="560"/>
                        </a:spcAft>
                      </a:pPr>
                      <a:r>
                        <a:rPr lang="en-US" sz="1200" dirty="0">
                          <a:effectLst/>
                        </a:rPr>
                        <a:t> </a:t>
                      </a:r>
                    </a:p>
                    <a:p>
                      <a:pPr marL="1270">
                        <a:lnSpc>
                          <a:spcPct val="107000"/>
                        </a:lnSpc>
                        <a:spcAft>
                          <a:spcPts val="575"/>
                        </a:spcAft>
                      </a:pP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Mengelola</a:t>
                      </a:r>
                      <a:r>
                        <a:rPr lang="en-US" sz="1200" dirty="0">
                          <a:effectLst/>
                        </a:rPr>
                        <a:t> </a:t>
                      </a:r>
                      <a:r>
                        <a:rPr lang="en-US" sz="1200" dirty="0" err="1">
                          <a:effectLst/>
                        </a:rPr>
                        <a:t>Barang</a:t>
                      </a:r>
                      <a:r>
                        <a:rPr lang="en-US" sz="1200" dirty="0">
                          <a:effectLst/>
                        </a:rPr>
                        <a:t> </a:t>
                      </a:r>
                    </a:p>
                    <a:p>
                      <a:pPr marL="1270">
                        <a:lnSpc>
                          <a:spcPct val="107000"/>
                        </a:lnSpc>
                        <a:spcAft>
                          <a:spcPts val="560"/>
                        </a:spcAft>
                      </a:pPr>
                      <a:r>
                        <a:rPr lang="en-US" sz="1200" dirty="0">
                          <a:effectLst/>
                        </a:rPr>
                        <a:t> </a:t>
                      </a:r>
                    </a:p>
                    <a:p>
                      <a:pPr marL="1270">
                        <a:lnSpc>
                          <a:spcPct val="107000"/>
                        </a:lnSpc>
                        <a:spcAft>
                          <a:spcPts val="575"/>
                        </a:spcAft>
                      </a:pP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Mengelola</a:t>
                      </a:r>
                      <a:r>
                        <a:rPr lang="en-US" sz="1200" dirty="0">
                          <a:effectLst/>
                        </a:rPr>
                        <a:t> </a:t>
                      </a:r>
                      <a:r>
                        <a:rPr lang="en-US" sz="1200" dirty="0" err="1">
                          <a:effectLst/>
                        </a:rPr>
                        <a:t>Transaksi</a:t>
                      </a:r>
                      <a:r>
                        <a:rPr lang="en-US" sz="1200" dirty="0">
                          <a:effectLst/>
                        </a:rPr>
                        <a:t> </a:t>
                      </a:r>
                    </a:p>
                    <a:p>
                      <a:pPr marL="1270">
                        <a:lnSpc>
                          <a:spcPct val="107000"/>
                        </a:lnSpc>
                        <a:spcAft>
                          <a:spcPts val="560"/>
                        </a:spcAft>
                      </a:pPr>
                      <a:r>
                        <a:rPr lang="en-US" sz="1200" dirty="0">
                          <a:effectLst/>
                        </a:rPr>
                        <a:t> </a:t>
                      </a:r>
                    </a:p>
                    <a:p>
                      <a:pPr marL="1270">
                        <a:lnSpc>
                          <a:spcPct val="107000"/>
                        </a:lnSpc>
                        <a:spcAft>
                          <a:spcPts val="575"/>
                        </a:spcAft>
                      </a:pP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Mengelola</a:t>
                      </a:r>
                      <a:r>
                        <a:rPr lang="en-US" sz="1200" dirty="0">
                          <a:effectLst/>
                        </a:rPr>
                        <a:t> </a:t>
                      </a:r>
                      <a:r>
                        <a:rPr lang="en-US" sz="1200" dirty="0" err="1">
                          <a:effectLst/>
                        </a:rPr>
                        <a:t>Laporan</a:t>
                      </a:r>
                      <a:r>
                        <a:rPr lang="en-US" sz="1200" dirty="0">
                          <a:effectLst/>
                        </a:rPr>
                        <a:t> </a:t>
                      </a:r>
                    </a:p>
                    <a:p>
                      <a:pPr marL="1270">
                        <a:lnSpc>
                          <a:spcPct val="107000"/>
                        </a:lnSpc>
                        <a:spcAft>
                          <a:spcPts val="565"/>
                        </a:spcAft>
                      </a:pPr>
                      <a:r>
                        <a:rPr lang="en-US" sz="1200" dirty="0">
                          <a:effectLst/>
                        </a:rPr>
                        <a:t> </a:t>
                      </a:r>
                    </a:p>
                    <a:p>
                      <a:pPr marL="1270">
                        <a:lnSpc>
                          <a:spcPct val="107000"/>
                        </a:lnSpc>
                        <a:spcAft>
                          <a:spcPts val="0"/>
                        </a:spcAft>
                      </a:pPr>
                      <a:r>
                        <a:rPr lang="en-US" sz="1200" dirty="0" err="1">
                          <a:effectLst/>
                        </a:rPr>
                        <a:t>Keluar</a:t>
                      </a:r>
                      <a:r>
                        <a:rPr lang="en-US" sz="1200" dirty="0">
                          <a:effectLst/>
                        </a:rPr>
                        <a:t> </a:t>
                      </a:r>
                      <a:r>
                        <a:rPr lang="en-US" sz="1200" dirty="0" err="1">
                          <a:effectLst/>
                        </a:rPr>
                        <a:t>dari</a:t>
                      </a:r>
                      <a:r>
                        <a:rPr lang="en-US" sz="1200" dirty="0">
                          <a:effectLst/>
                        </a:rPr>
                        <a:t> </a:t>
                      </a:r>
                      <a:r>
                        <a:rPr lang="en-US" sz="1200" dirty="0" err="1">
                          <a:effectLst/>
                        </a:rPr>
                        <a:t>sistem</a:t>
                      </a:r>
                      <a:r>
                        <a:rPr lang="en-US" sz="1200" dirty="0">
                          <a:effectLst/>
                        </a:rPr>
                        <a:t> </a:t>
                      </a:r>
                      <a:endParaRPr lang="en-US" sz="1200" dirty="0">
                        <a:effectLst/>
                        <a:latin typeface="Calibri"/>
                        <a:ea typeface="Calibri"/>
                        <a:cs typeface="Mangal"/>
                      </a:endParaRPr>
                    </a:p>
                  </a:txBody>
                  <a:tcPr marL="36260" marR="18130" marT="3079" marB="0"/>
                </a:tc>
                <a:extLst>
                  <a:ext uri="{0D108BD9-81ED-4DB2-BD59-A6C34878D82A}">
                    <a16:rowId xmlns:a16="http://schemas.microsoft.com/office/drawing/2014/main" val="10007"/>
                  </a:ext>
                </a:extLst>
              </a:tr>
              <a:tr h="718184">
                <a:tc>
                  <a:txBody>
                    <a:bodyPr/>
                    <a:lstStyle/>
                    <a:p>
                      <a:pPr>
                        <a:lnSpc>
                          <a:spcPct val="107000"/>
                        </a:lnSpc>
                        <a:spcAft>
                          <a:spcPts val="0"/>
                        </a:spcAft>
                      </a:pPr>
                      <a:r>
                        <a:rPr lang="en-US" sz="1200" dirty="0" err="1">
                          <a:effectLst/>
                        </a:rPr>
                        <a:t>Kondisi</a:t>
                      </a:r>
                      <a:r>
                        <a:rPr lang="en-US" sz="1200" dirty="0">
                          <a:effectLst/>
                        </a:rPr>
                        <a:t> </a:t>
                      </a:r>
                      <a:r>
                        <a:rPr lang="en-US" sz="1200" dirty="0" err="1">
                          <a:effectLst/>
                        </a:rPr>
                        <a:t>Akhir</a:t>
                      </a:r>
                      <a:r>
                        <a:rPr lang="en-US" sz="1200" dirty="0">
                          <a:effectLst/>
                        </a:rPr>
                        <a:t> </a:t>
                      </a:r>
                      <a:endParaRPr lang="en-US" sz="1200" dirty="0">
                        <a:effectLst/>
                        <a:latin typeface="Calibri"/>
                        <a:ea typeface="Calibri"/>
                        <a:cs typeface="Mangal"/>
                      </a:endParaRPr>
                    </a:p>
                  </a:txBody>
                  <a:tcPr marL="36260" marR="18130" marT="3079" marB="0"/>
                </a:tc>
                <a:tc>
                  <a:txBody>
                    <a:bodyPr/>
                    <a:lstStyle/>
                    <a:p>
                      <a:pPr marL="1270">
                        <a:lnSpc>
                          <a:spcPct val="107000"/>
                        </a:lnSpc>
                        <a:spcAft>
                          <a:spcPts val="0"/>
                        </a:spcAft>
                      </a:pPr>
                      <a:r>
                        <a:rPr lang="en-US" sz="1200" dirty="0" err="1">
                          <a:effectLst/>
                        </a:rPr>
                        <a:t>Jika</a:t>
                      </a:r>
                      <a:r>
                        <a:rPr lang="en-US" sz="1200" dirty="0">
                          <a:effectLst/>
                        </a:rPr>
                        <a:t> </a:t>
                      </a:r>
                      <a:r>
                        <a:rPr lang="en-US" sz="1200" dirty="0" err="1">
                          <a:effectLst/>
                        </a:rPr>
                        <a:t>perintah</a:t>
                      </a:r>
                      <a:r>
                        <a:rPr lang="en-US" sz="1200" dirty="0">
                          <a:effectLst/>
                        </a:rPr>
                        <a:t> </a:t>
                      </a:r>
                      <a:r>
                        <a:rPr lang="en-US" sz="1200" dirty="0" err="1">
                          <a:effectLst/>
                        </a:rPr>
                        <a:t>sesuai</a:t>
                      </a:r>
                      <a:r>
                        <a:rPr lang="en-US" sz="1200" dirty="0">
                          <a:effectLst/>
                        </a:rPr>
                        <a:t> </a:t>
                      </a:r>
                      <a:r>
                        <a:rPr lang="en-US" sz="1200" dirty="0" err="1">
                          <a:effectLst/>
                        </a:rPr>
                        <a:t>maka</a:t>
                      </a:r>
                      <a:r>
                        <a:rPr lang="en-US" sz="1200" dirty="0">
                          <a:effectLst/>
                        </a:rPr>
                        <a:t> </a:t>
                      </a:r>
                      <a:r>
                        <a:rPr lang="en-US" sz="1200" dirty="0" err="1">
                          <a:effectLst/>
                        </a:rPr>
                        <a:t>sistem</a:t>
                      </a:r>
                      <a:r>
                        <a:rPr lang="en-US" sz="1200" dirty="0">
                          <a:effectLst/>
                        </a:rPr>
                        <a:t> </a:t>
                      </a:r>
                      <a:r>
                        <a:rPr lang="en-US" sz="1200" dirty="0" err="1">
                          <a:effectLst/>
                        </a:rPr>
                        <a:t>akan</a:t>
                      </a:r>
                      <a:r>
                        <a:rPr lang="en-US" sz="1200" dirty="0">
                          <a:effectLst/>
                        </a:rPr>
                        <a:t> </a:t>
                      </a:r>
                      <a:r>
                        <a:rPr lang="en-US" sz="1200" dirty="0" err="1">
                          <a:effectLst/>
                        </a:rPr>
                        <a:t>masuk</a:t>
                      </a:r>
                      <a:r>
                        <a:rPr lang="en-US" sz="1200" dirty="0">
                          <a:effectLst/>
                        </a:rPr>
                        <a:t> </a:t>
                      </a:r>
                      <a:r>
                        <a:rPr lang="en-US" sz="1200" dirty="0" err="1">
                          <a:effectLst/>
                        </a:rPr>
                        <a:t>kedalam</a:t>
                      </a:r>
                      <a:r>
                        <a:rPr lang="en-US" sz="1200" dirty="0">
                          <a:effectLst/>
                        </a:rPr>
                        <a:t> </a:t>
                      </a:r>
                      <a:r>
                        <a:rPr lang="en-US" sz="1200" dirty="0" err="1">
                          <a:effectLst/>
                        </a:rPr>
                        <a:t>aplikasi</a:t>
                      </a:r>
                      <a:r>
                        <a:rPr lang="en-US" sz="1200" dirty="0">
                          <a:effectLst/>
                        </a:rPr>
                        <a:t> </a:t>
                      </a:r>
                      <a:r>
                        <a:rPr lang="en-US" sz="1200" dirty="0" err="1">
                          <a:effectLst/>
                        </a:rPr>
                        <a:t>penjualan</a:t>
                      </a:r>
                      <a:r>
                        <a:rPr lang="en-US" sz="1200" dirty="0">
                          <a:effectLst/>
                        </a:rPr>
                        <a:t> </a:t>
                      </a:r>
                      <a:r>
                        <a:rPr lang="en-US" sz="1200" dirty="0" err="1">
                          <a:effectLst/>
                        </a:rPr>
                        <a:t>barang</a:t>
                      </a:r>
                      <a:r>
                        <a:rPr lang="en-US" sz="1200" dirty="0">
                          <a:effectLst/>
                        </a:rPr>
                        <a:t> </a:t>
                      </a:r>
                      <a:r>
                        <a:rPr lang="en-US" sz="1200" dirty="0" err="1">
                          <a:effectLst/>
                        </a:rPr>
                        <a:t>dan</a:t>
                      </a:r>
                      <a:r>
                        <a:rPr lang="en-US" sz="1200" dirty="0">
                          <a:effectLst/>
                        </a:rPr>
                        <a:t> </a:t>
                      </a:r>
                      <a:r>
                        <a:rPr lang="en-US" sz="1200" dirty="0" err="1">
                          <a:effectLst/>
                        </a:rPr>
                        <a:t>aktor</a:t>
                      </a:r>
                      <a:r>
                        <a:rPr lang="en-US" sz="1200" dirty="0">
                          <a:effectLst/>
                        </a:rPr>
                        <a:t> </a:t>
                      </a:r>
                      <a:r>
                        <a:rPr lang="en-US" sz="1200" dirty="0" err="1">
                          <a:effectLst/>
                        </a:rPr>
                        <a:t>dapat</a:t>
                      </a:r>
                      <a:r>
                        <a:rPr lang="en-US" sz="1200" dirty="0">
                          <a:effectLst/>
                        </a:rPr>
                        <a:t> </a:t>
                      </a:r>
                      <a:r>
                        <a:rPr lang="en-US" sz="1200" dirty="0" err="1">
                          <a:effectLst/>
                        </a:rPr>
                        <a:t>melakukan</a:t>
                      </a:r>
                      <a:r>
                        <a:rPr lang="en-US" sz="1200" dirty="0">
                          <a:effectLst/>
                        </a:rPr>
                        <a:t> </a:t>
                      </a:r>
                      <a:r>
                        <a:rPr lang="en-US" sz="1200" dirty="0" err="1">
                          <a:effectLst/>
                        </a:rPr>
                        <a:t>aktivitas</a:t>
                      </a:r>
                      <a:r>
                        <a:rPr lang="en-US" sz="1200" dirty="0">
                          <a:effectLst/>
                        </a:rPr>
                        <a:t> </a:t>
                      </a:r>
                      <a:r>
                        <a:rPr lang="en-US" sz="1200" dirty="0" err="1">
                          <a:effectLst/>
                        </a:rPr>
                        <a:t>didalam</a:t>
                      </a:r>
                      <a:r>
                        <a:rPr lang="en-US" sz="1200" dirty="0">
                          <a:effectLst/>
                        </a:rPr>
                        <a:t> </a:t>
                      </a:r>
                      <a:r>
                        <a:rPr lang="en-US" sz="1200" dirty="0" err="1">
                          <a:effectLst/>
                        </a:rPr>
                        <a:t>sistem</a:t>
                      </a:r>
                      <a:r>
                        <a:rPr lang="en-US" sz="1200" dirty="0">
                          <a:effectLst/>
                        </a:rPr>
                        <a:t> </a:t>
                      </a:r>
                      <a:r>
                        <a:rPr lang="en-US" sz="1200" dirty="0" err="1">
                          <a:effectLst/>
                        </a:rPr>
                        <a:t>tersebut</a:t>
                      </a:r>
                      <a:r>
                        <a:rPr lang="en-US" sz="1200" dirty="0">
                          <a:effectLst/>
                        </a:rPr>
                        <a:t>. </a:t>
                      </a:r>
                      <a:endParaRPr lang="en-US" sz="1200" dirty="0">
                        <a:effectLst/>
                        <a:latin typeface="Calibri"/>
                        <a:ea typeface="Calibri"/>
                        <a:cs typeface="Mangal"/>
                      </a:endParaRPr>
                    </a:p>
                  </a:txBody>
                  <a:tcPr marL="36260" marR="18130" marT="3079" marB="0"/>
                </a:tc>
                <a:extLst>
                  <a:ext uri="{0D108BD9-81ED-4DB2-BD59-A6C34878D82A}">
                    <a16:rowId xmlns:a16="http://schemas.microsoft.com/office/drawing/2014/main" val="10008"/>
                  </a:ext>
                </a:extLst>
              </a:tr>
            </a:tbl>
          </a:graphicData>
        </a:graphic>
      </p:graphicFrame>
      <p:sp>
        <p:nvSpPr>
          <p:cNvPr id="120" name="Rectangle 119"/>
          <p:cNvSpPr/>
          <p:nvPr/>
        </p:nvSpPr>
        <p:spPr>
          <a:xfrm>
            <a:off x="7255789" y="6519446"/>
            <a:ext cx="3206712" cy="338554"/>
          </a:xfrm>
          <a:prstGeom prst="rect">
            <a:avLst/>
          </a:prstGeom>
        </p:spPr>
        <p:txBody>
          <a:bodyPr wrap="none">
            <a:spAutoFit/>
          </a:bodyPr>
          <a:lstStyle/>
          <a:p>
            <a:r>
              <a:rPr lang="id-ID" sz="1600" b="1" dirty="0">
                <a:latin typeface="Times New Roman" pitchFamily="18" charset="0"/>
                <a:cs typeface="Times New Roman" pitchFamily="18" charset="0"/>
              </a:rPr>
              <a:t>Tabel I</a:t>
            </a:r>
            <a:r>
              <a:rPr lang="en-US" sz="1600" b="1" dirty="0">
                <a:latin typeface="Times New Roman" pitchFamily="18" charset="0"/>
                <a:cs typeface="Times New Roman" pitchFamily="18" charset="0"/>
              </a:rPr>
              <a:t>II</a:t>
            </a:r>
            <a:r>
              <a:rPr lang="id-ID" sz="1600" b="1" dirty="0">
                <a:latin typeface="Times New Roman" pitchFamily="18" charset="0"/>
                <a:cs typeface="Times New Roman" pitchFamily="18" charset="0"/>
              </a:rPr>
              <a:t>.2 Deskripsi Menu Utama</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8211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827176-EA7C-4B79-9373-11AA988FA8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2122" y="1033669"/>
            <a:ext cx="9992139" cy="4492487"/>
          </a:xfrm>
          <a:prstGeom prst="rect">
            <a:avLst/>
          </a:prstGeom>
          <a:noFill/>
          <a:ln>
            <a:noFill/>
          </a:ln>
        </p:spPr>
      </p:pic>
      <p:sp>
        <p:nvSpPr>
          <p:cNvPr id="5" name="Rectangle 4"/>
          <p:cNvSpPr/>
          <p:nvPr/>
        </p:nvSpPr>
        <p:spPr>
          <a:xfrm>
            <a:off x="3339548" y="5676757"/>
            <a:ext cx="6096000" cy="369332"/>
          </a:xfrm>
          <a:prstGeom prst="rect">
            <a:avLst/>
          </a:prstGeom>
        </p:spPr>
        <p:txBody>
          <a:bodyPr>
            <a:spAutoFit/>
          </a:bodyPr>
          <a:lstStyle/>
          <a:p>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III.4 Use Case Menu </a:t>
            </a:r>
            <a:r>
              <a:rPr lang="en-US" b="1" dirty="0" err="1">
                <a:latin typeface="Times New Roman" pitchFamily="18" charset="0"/>
                <a:cs typeface="Times New Roman" pitchFamily="18" charset="0"/>
              </a:rPr>
              <a:t>Pelanggan</a:t>
            </a:r>
            <a:endParaRPr lang="en-US" dirty="0">
              <a:latin typeface="Times New Roman" pitchFamily="18" charset="0"/>
              <a:cs typeface="Times New Roman" pitchFamily="18" charset="0"/>
            </a:endParaRPr>
          </a:p>
        </p:txBody>
      </p:sp>
      <p:sp>
        <p:nvSpPr>
          <p:cNvPr id="6" name="Rectangle 5"/>
          <p:cNvSpPr/>
          <p:nvPr/>
        </p:nvSpPr>
        <p:spPr>
          <a:xfrm>
            <a:off x="471975" y="196334"/>
            <a:ext cx="4294765" cy="369332"/>
          </a:xfrm>
          <a:prstGeom prst="rect">
            <a:avLst/>
          </a:prstGeom>
        </p:spPr>
        <p:txBody>
          <a:bodyPr wrap="none">
            <a:spAutoFit/>
          </a:bodyPr>
          <a:lstStyle/>
          <a:p>
            <a:pPr lvl="1"/>
            <a:r>
              <a:rPr lang="en-US" dirty="0">
                <a:latin typeface="Times New Roman" pitchFamily="18" charset="0"/>
                <a:cs typeface="Times New Roman" pitchFamily="18" charset="0"/>
              </a:rPr>
              <a:t>3.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Pelanggan</a:t>
            </a:r>
            <a:r>
              <a:rPr lang="id-ID"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47248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D3B74-796D-43AE-8217-651AA1E941C2}"/>
              </a:ext>
            </a:extLst>
          </p:cNvPr>
          <p:cNvSpPr txBox="1"/>
          <p:nvPr/>
        </p:nvSpPr>
        <p:spPr>
          <a:xfrm>
            <a:off x="706581" y="439592"/>
            <a:ext cx="9074728" cy="5978816"/>
          </a:xfrm>
          <a:prstGeom prst="rect">
            <a:avLst/>
          </a:prstGeom>
          <a:noFill/>
        </p:spPr>
        <p:txBody>
          <a:bodyPr wrap="square">
            <a:spAutoFit/>
          </a:bodyPr>
          <a:lstStyle/>
          <a:p>
            <a:pPr algn="ctr">
              <a:lnSpc>
                <a:spcPct val="20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KATA PENGANTAR</a:t>
            </a:r>
            <a:endParaRPr lang="id-ID"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20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Segala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puji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Allah SWT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memberikan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kemudahan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sehingga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menyelesaikan</a:t>
            </a:r>
            <a:r>
              <a:rPr lang="id-ID"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P</a:t>
            </a: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rograman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Akutansi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berjudul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Penjualan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Batik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lupa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pula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shal</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haturkan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besar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Muhammad SAW,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terimakasih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juga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Bapak</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Deni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Gunawan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M.Kom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selaku dosen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membimbing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kami.</a:t>
            </a:r>
            <a:endParaRPr lang="id-ID"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bahwa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pembuatan project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masih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jauh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sempurna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kritik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saran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membangun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pembaca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sangat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perlukan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penyempurnaan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project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berikutnya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d-ID"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974009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02386866"/>
              </p:ext>
            </p:extLst>
          </p:nvPr>
        </p:nvGraphicFramePr>
        <p:xfrm>
          <a:off x="850734" y="451058"/>
          <a:ext cx="10135318" cy="5180817"/>
        </p:xfrm>
        <a:graphic>
          <a:graphicData uri="http://schemas.openxmlformats.org/drawingml/2006/table">
            <a:tbl>
              <a:tblPr firstRow="1" firstCol="1" bandRow="1">
                <a:tableStyleId>{5C22544A-7EE6-4342-B048-85BDC9FD1C3A}</a:tableStyleId>
              </a:tblPr>
              <a:tblGrid>
                <a:gridCol w="2481827">
                  <a:extLst>
                    <a:ext uri="{9D8B030D-6E8A-4147-A177-3AD203B41FA5}">
                      <a16:colId xmlns:a16="http://schemas.microsoft.com/office/drawing/2014/main" val="20000"/>
                    </a:ext>
                  </a:extLst>
                </a:gridCol>
                <a:gridCol w="7653491">
                  <a:extLst>
                    <a:ext uri="{9D8B030D-6E8A-4147-A177-3AD203B41FA5}">
                      <a16:colId xmlns:a16="http://schemas.microsoft.com/office/drawing/2014/main" val="20001"/>
                    </a:ext>
                  </a:extLst>
                </a:gridCol>
              </a:tblGrid>
              <a:tr h="243523">
                <a:tc>
                  <a:txBody>
                    <a:bodyPr/>
                    <a:lstStyle/>
                    <a:p>
                      <a:pPr algn="l">
                        <a:lnSpc>
                          <a:spcPct val="107000"/>
                        </a:lnSpc>
                        <a:spcAft>
                          <a:spcPts val="80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tc>
                  <a:txBody>
                    <a:bodyPr/>
                    <a:lstStyle/>
                    <a:p>
                      <a:pPr marL="3175" algn="l">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Pelanggan</a:t>
                      </a:r>
                      <a:endParaRPr lang="en-US" sz="1800" dirty="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0"/>
                  </a:ext>
                </a:extLst>
              </a:tr>
              <a:tr h="243523">
                <a:tc>
                  <a:txBody>
                    <a:bodyPr/>
                    <a:lstStyle/>
                    <a:p>
                      <a:pPr>
                        <a:lnSpc>
                          <a:spcPct val="107000"/>
                        </a:lnSpc>
                        <a:spcAft>
                          <a:spcPts val="0"/>
                        </a:spcAft>
                      </a:pPr>
                      <a:r>
                        <a:rPr lang="en-US" sz="1800" dirty="0" err="1">
                          <a:effectLst/>
                          <a:latin typeface="Times New Roman" pitchFamily="18" charset="0"/>
                          <a:cs typeface="Times New Roman" pitchFamily="18" charset="0"/>
                        </a:rPr>
                        <a:t>Tujuan</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tc>
                  <a:txBody>
                    <a:bodyPr/>
                    <a:lstStyle/>
                    <a:p>
                      <a:pPr>
                        <a:lnSpc>
                          <a:spcPct val="107000"/>
                        </a:lnSpc>
                        <a:spcAft>
                          <a:spcPts val="0"/>
                        </a:spcAft>
                      </a:pPr>
                      <a:r>
                        <a:rPr lang="en-US" sz="1800">
                          <a:effectLst/>
                          <a:latin typeface="Times New Roman" pitchFamily="18" charset="0"/>
                          <a:cs typeface="Times New Roman" pitchFamily="18" charset="0"/>
                        </a:rPr>
                        <a:t>Bagian Penjualan dapat membuat form pelanggan</a:t>
                      </a:r>
                      <a:endParaRPr lang="en-US" sz="180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1"/>
                  </a:ext>
                </a:extLst>
              </a:tr>
              <a:tr h="494284">
                <a:tc>
                  <a:txBody>
                    <a:bodyPr/>
                    <a:lstStyle/>
                    <a:p>
                      <a:pPr>
                        <a:lnSpc>
                          <a:spcPct val="107000"/>
                        </a:lnSpc>
                        <a:spcAft>
                          <a:spcPts val="0"/>
                        </a:spcAft>
                      </a:pPr>
                      <a:r>
                        <a:rPr lang="en-US" sz="1800" dirty="0" err="1">
                          <a:effectLst/>
                          <a:latin typeface="Times New Roman" pitchFamily="18" charset="0"/>
                          <a:cs typeface="Times New Roman" pitchFamily="18" charset="0"/>
                        </a:rPr>
                        <a:t>Deskripsi</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tc>
                  <a:txBody>
                    <a:bodyPr/>
                    <a:lstStyle/>
                    <a:p>
                      <a:pPr>
                        <a:lnSpc>
                          <a:spcPct val="107000"/>
                        </a:lnSpc>
                        <a:spcAft>
                          <a:spcPts val="0"/>
                        </a:spcAft>
                      </a:pPr>
                      <a:r>
                        <a:rPr lang="en-US" sz="1800">
                          <a:effectLst/>
                          <a:latin typeface="Times New Roman" pitchFamily="18" charset="0"/>
                          <a:cs typeface="Times New Roman" pitchFamily="18" charset="0"/>
                        </a:rPr>
                        <a:t>Sistem ini memungkinkan aktor untuk membuat form pelanggan </a:t>
                      </a:r>
                      <a:endParaRPr lang="en-US" sz="180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2"/>
                  </a:ext>
                </a:extLst>
              </a:tr>
              <a:tr h="243523">
                <a:tc>
                  <a:txBody>
                    <a:bodyPr/>
                    <a:lstStyle/>
                    <a:p>
                      <a:pPr>
                        <a:lnSpc>
                          <a:spcPct val="107000"/>
                        </a:lnSpc>
                        <a:spcAft>
                          <a:spcPts val="80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tc>
                  <a:txBody>
                    <a:bodyPr/>
                    <a:lstStyle/>
                    <a:p>
                      <a:pPr marL="601980">
                        <a:lnSpc>
                          <a:spcPct val="107000"/>
                        </a:lnSpc>
                        <a:spcAft>
                          <a:spcPts val="0"/>
                        </a:spcAft>
                      </a:pPr>
                      <a:r>
                        <a:rPr lang="en-US" sz="1800">
                          <a:effectLst/>
                          <a:latin typeface="Times New Roman" pitchFamily="18" charset="0"/>
                          <a:cs typeface="Times New Roman" pitchFamily="18" charset="0"/>
                        </a:rPr>
                        <a:t>Skenario Utama </a:t>
                      </a:r>
                      <a:endParaRPr lang="en-US" sz="180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3"/>
                  </a:ext>
                </a:extLst>
              </a:tr>
              <a:tr h="243523">
                <a:tc>
                  <a:txBody>
                    <a:bodyPr/>
                    <a:lstStyle/>
                    <a:p>
                      <a:pPr>
                        <a:lnSpc>
                          <a:spcPct val="107000"/>
                        </a:lnSpc>
                        <a:spcAft>
                          <a:spcPts val="0"/>
                        </a:spcAft>
                      </a:pPr>
                      <a:r>
                        <a:rPr lang="en-US" sz="1800" dirty="0" err="1">
                          <a:effectLst/>
                          <a:latin typeface="Times New Roman" pitchFamily="18" charset="0"/>
                          <a:cs typeface="Times New Roman" pitchFamily="18" charset="0"/>
                        </a:rPr>
                        <a:t>Aktor</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tc>
                  <a:txBody>
                    <a:bodyPr/>
                    <a:lstStyle/>
                    <a:p>
                      <a:pPr>
                        <a:lnSpc>
                          <a:spcPct val="107000"/>
                        </a:lnSpc>
                        <a:spcAft>
                          <a:spcPts val="0"/>
                        </a:spcAft>
                      </a:pPr>
                      <a:r>
                        <a:rPr lang="en-US" sz="1800" dirty="0" err="1">
                          <a:effectLst/>
                          <a:latin typeface="Times New Roman" pitchFamily="18" charset="0"/>
                          <a:cs typeface="Times New Roman" pitchFamily="18" charset="0"/>
                        </a:rPr>
                        <a:t>Bagian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Penjualan</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4"/>
                  </a:ext>
                </a:extLst>
              </a:tr>
              <a:tr h="243523">
                <a:tc>
                  <a:txBody>
                    <a:bodyPr/>
                    <a:lstStyle/>
                    <a:p>
                      <a:pPr>
                        <a:lnSpc>
                          <a:spcPct val="107000"/>
                        </a:lnSpc>
                        <a:spcAft>
                          <a:spcPts val="0"/>
                        </a:spcAft>
                      </a:pPr>
                      <a:r>
                        <a:rPr lang="en-US" sz="1800">
                          <a:effectLst/>
                          <a:latin typeface="Times New Roman" pitchFamily="18" charset="0"/>
                          <a:cs typeface="Times New Roman" pitchFamily="18" charset="0"/>
                        </a:rPr>
                        <a:t>Kondisi Awal </a:t>
                      </a:r>
                      <a:endParaRPr lang="en-US" sz="1800">
                        <a:effectLst/>
                        <a:latin typeface="Times New Roman" pitchFamily="18" charset="0"/>
                        <a:ea typeface="Calibri"/>
                        <a:cs typeface="Times New Roman" pitchFamily="18" charset="0"/>
                      </a:endParaRPr>
                    </a:p>
                  </a:txBody>
                  <a:tcPr marL="58487" marR="103977" marT="3791" marB="0"/>
                </a:tc>
                <a:tc>
                  <a:txBody>
                    <a:bodyPr/>
                    <a:lstStyle/>
                    <a:p>
                      <a:pPr>
                        <a:lnSpc>
                          <a:spcPct val="107000"/>
                        </a:lnSpc>
                        <a:spcAft>
                          <a:spcPts val="0"/>
                        </a:spcAft>
                      </a:pPr>
                      <a:r>
                        <a:rPr lang="en-US" sz="1800" dirty="0" err="1">
                          <a:effectLst/>
                          <a:latin typeface="Times New Roman" pitchFamily="18" charset="0"/>
                          <a:cs typeface="Times New Roman" pitchFamily="18" charset="0"/>
                        </a:rPr>
                        <a:t>Aktor</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Membuka</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Aplikasi</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Penjualan</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5"/>
                  </a:ext>
                </a:extLst>
              </a:tr>
              <a:tr h="243523">
                <a:tc>
                  <a:txBody>
                    <a:bodyPr/>
                    <a:lstStyle/>
                    <a:p>
                      <a:pPr marL="53975" algn="ctr">
                        <a:lnSpc>
                          <a:spcPct val="107000"/>
                        </a:lnSpc>
                        <a:spcAft>
                          <a:spcPts val="0"/>
                        </a:spcAft>
                      </a:pPr>
                      <a:r>
                        <a:rPr lang="en-US" sz="1800">
                          <a:effectLst/>
                          <a:latin typeface="Times New Roman" pitchFamily="18" charset="0"/>
                          <a:cs typeface="Times New Roman" pitchFamily="18" charset="0"/>
                        </a:rPr>
                        <a:t>Aksi Aktor </a:t>
                      </a:r>
                      <a:endParaRPr lang="en-US" sz="1800">
                        <a:effectLst/>
                        <a:latin typeface="Times New Roman" pitchFamily="18" charset="0"/>
                        <a:ea typeface="Calibri"/>
                        <a:cs typeface="Times New Roman" pitchFamily="18" charset="0"/>
                      </a:endParaRPr>
                    </a:p>
                  </a:txBody>
                  <a:tcPr marL="58487" marR="103977" marT="3791" marB="0"/>
                </a:tc>
                <a:tc>
                  <a:txBody>
                    <a:bodyPr/>
                    <a:lstStyle/>
                    <a:p>
                      <a:pPr marL="53340" algn="ctr">
                        <a:lnSpc>
                          <a:spcPct val="107000"/>
                        </a:lnSpc>
                        <a:spcAft>
                          <a:spcPts val="0"/>
                        </a:spcAft>
                      </a:pPr>
                      <a:r>
                        <a:rPr lang="en-US" sz="1800" dirty="0" err="1">
                          <a:effectLst/>
                          <a:latin typeface="Times New Roman" pitchFamily="18" charset="0"/>
                          <a:cs typeface="Times New Roman" pitchFamily="18" charset="0"/>
                        </a:rPr>
                        <a:t>Reaksi</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Sistem</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6"/>
                  </a:ext>
                </a:extLst>
              </a:tr>
              <a:tr h="2255082">
                <a:tc>
                  <a:txBody>
                    <a:bodyPr/>
                    <a:lstStyle/>
                    <a:p>
                      <a:pPr marL="342900" lvl="0" indent="-342900" fontAlgn="base">
                        <a:lnSpc>
                          <a:spcPct val="99000"/>
                        </a:lnSpc>
                        <a:spcAft>
                          <a:spcPts val="0"/>
                        </a:spcAft>
                        <a:buClr>
                          <a:srgbClr val="000000"/>
                        </a:buClr>
                        <a:buSzPts val="1200"/>
                        <a:buFont typeface="+mj-lt"/>
                        <a:buAutoNum type="arabicPeriod"/>
                      </a:pPr>
                      <a:r>
                        <a:rPr lang="en-US" sz="1800" u="none" strike="noStrike">
                          <a:effectLst/>
                          <a:uFill>
                            <a:solidFill>
                              <a:srgbClr val="000000"/>
                            </a:solidFill>
                          </a:uFill>
                          <a:latin typeface="Times New Roman" pitchFamily="18" charset="0"/>
                          <a:cs typeface="Times New Roman" pitchFamily="18" charset="0"/>
                        </a:rPr>
                        <a:t>Aktor Memilih Tombol Baru </a:t>
                      </a:r>
                    </a:p>
                    <a:p>
                      <a:pPr marL="342900" lvl="0" indent="-342900" fontAlgn="base">
                        <a:lnSpc>
                          <a:spcPct val="99000"/>
                        </a:lnSpc>
                        <a:spcAft>
                          <a:spcPts val="0"/>
                        </a:spcAft>
                        <a:buClr>
                          <a:srgbClr val="000000"/>
                        </a:buClr>
                        <a:buSzPts val="1200"/>
                        <a:buFont typeface="+mj-lt"/>
                        <a:buAutoNum type="arabicPeriod"/>
                      </a:pPr>
                      <a:r>
                        <a:rPr lang="en-US" sz="1800" u="none" strike="noStrike">
                          <a:effectLst/>
                          <a:uFill>
                            <a:solidFill>
                              <a:srgbClr val="000000"/>
                            </a:solidFill>
                          </a:uFill>
                          <a:latin typeface="Times New Roman" pitchFamily="18" charset="0"/>
                          <a:cs typeface="Times New Roman" pitchFamily="18" charset="0"/>
                        </a:rPr>
                        <a:t>Aktor Memilih Tombol Cari </a:t>
                      </a:r>
                    </a:p>
                    <a:p>
                      <a:pPr marL="342900" lvl="0" indent="-342900" fontAlgn="base">
                        <a:lnSpc>
                          <a:spcPct val="99000"/>
                        </a:lnSpc>
                        <a:spcAft>
                          <a:spcPts val="0"/>
                        </a:spcAft>
                        <a:buClr>
                          <a:srgbClr val="000000"/>
                        </a:buClr>
                        <a:buSzPts val="1200"/>
                        <a:buFont typeface="+mj-lt"/>
                        <a:buAutoNum type="arabicPeriod"/>
                      </a:pPr>
                      <a:r>
                        <a:rPr lang="en-US" sz="1800" u="none" strike="noStrike">
                          <a:effectLst/>
                          <a:uFill>
                            <a:solidFill>
                              <a:srgbClr val="000000"/>
                            </a:solidFill>
                          </a:uFill>
                          <a:latin typeface="Times New Roman" pitchFamily="18" charset="0"/>
                          <a:cs typeface="Times New Roman" pitchFamily="18" charset="0"/>
                        </a:rPr>
                        <a:t>Aktor Memilih Tombol Simpan </a:t>
                      </a:r>
                    </a:p>
                    <a:p>
                      <a:pPr marL="342900" lvl="0" indent="-342900" fontAlgn="base">
                        <a:lnSpc>
                          <a:spcPct val="99000"/>
                        </a:lnSpc>
                        <a:spcAft>
                          <a:spcPts val="0"/>
                        </a:spcAft>
                        <a:buClr>
                          <a:srgbClr val="000000"/>
                        </a:buClr>
                        <a:buSzPts val="1200"/>
                        <a:buFont typeface="+mj-lt"/>
                        <a:buAutoNum type="arabicPeriod"/>
                      </a:pPr>
                      <a:r>
                        <a:rPr lang="en-US" sz="1800" u="none" strike="noStrike">
                          <a:effectLst/>
                          <a:uFill>
                            <a:solidFill>
                              <a:srgbClr val="000000"/>
                            </a:solidFill>
                          </a:uFill>
                          <a:latin typeface="Times New Roman" pitchFamily="18" charset="0"/>
                          <a:cs typeface="Times New Roman" pitchFamily="18" charset="0"/>
                        </a:rPr>
                        <a:t>Aktor Memilih Tombol edit </a:t>
                      </a:r>
                    </a:p>
                    <a:p>
                      <a:pPr marR="26670" algn="ctr">
                        <a:lnSpc>
                          <a:spcPct val="107000"/>
                        </a:lnSpc>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58487" marR="103977" marT="3791" marB="0"/>
                </a:tc>
                <a:tc>
                  <a:txBody>
                    <a:bodyPr/>
                    <a:lstStyle/>
                    <a:p>
                      <a:pPr>
                        <a:lnSpc>
                          <a:spcPct val="99000"/>
                        </a:lnSpc>
                        <a:spcAft>
                          <a:spcPts val="0"/>
                        </a:spcAft>
                      </a:pPr>
                      <a:r>
                        <a:rPr lang="en-US" sz="1800" dirty="0" err="1">
                          <a:effectLst/>
                          <a:latin typeface="Times New Roman" pitchFamily="18" charset="0"/>
                          <a:cs typeface="Times New Roman" pitchFamily="18" charset="0"/>
                        </a:rPr>
                        <a:t>Sistem</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menampilkan</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baru</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untuk</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mengisi</a:t>
                      </a:r>
                      <a:r>
                        <a:rPr lang="en-US" sz="1800" dirty="0">
                          <a:effectLst/>
                          <a:latin typeface="Times New Roman" pitchFamily="18" charset="0"/>
                          <a:cs typeface="Times New Roman" pitchFamily="18" charset="0"/>
                        </a:rPr>
                        <a:t> form </a:t>
                      </a:r>
                      <a:r>
                        <a:rPr lang="en-US" sz="1800" dirty="0" err="1">
                          <a:effectLst/>
                          <a:latin typeface="Times New Roman" pitchFamily="18" charset="0"/>
                          <a:cs typeface="Times New Roman" pitchFamily="18" charset="0"/>
                        </a:rPr>
                        <a:t>pelanggan</a:t>
                      </a:r>
                      <a:r>
                        <a:rPr lang="en-US" sz="1800" dirty="0">
                          <a:effectLst/>
                          <a:latin typeface="Times New Roman" pitchFamily="18" charset="0"/>
                          <a:cs typeface="Times New Roman" pitchFamily="18" charset="0"/>
                        </a:rPr>
                        <a:t> </a:t>
                      </a:r>
                    </a:p>
                    <a:p>
                      <a:pPr>
                        <a:lnSpc>
                          <a:spcPct val="107000"/>
                        </a:lnSpc>
                        <a:spcAft>
                          <a:spcPts val="0"/>
                        </a:spcAft>
                      </a:pPr>
                      <a:r>
                        <a:rPr lang="en-US" sz="1800" dirty="0" err="1">
                          <a:effectLst/>
                          <a:latin typeface="Times New Roman" pitchFamily="18" charset="0"/>
                          <a:cs typeface="Times New Roman" pitchFamily="18" charset="0"/>
                        </a:rPr>
                        <a:t>Sistem</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mencari</a:t>
                      </a:r>
                      <a:r>
                        <a:rPr lang="en-US" sz="1800" dirty="0">
                          <a:effectLst/>
                          <a:latin typeface="Times New Roman" pitchFamily="18" charset="0"/>
                          <a:cs typeface="Times New Roman" pitchFamily="18" charset="0"/>
                        </a:rPr>
                        <a:t> form </a:t>
                      </a:r>
                      <a:r>
                        <a:rPr lang="en-US" sz="1800" dirty="0" err="1">
                          <a:effectLst/>
                          <a:latin typeface="Times New Roman" pitchFamily="18" charset="0"/>
                          <a:cs typeface="Times New Roman" pitchFamily="18" charset="0"/>
                        </a:rPr>
                        <a:t>pelanggan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sebelumnya</a:t>
                      </a:r>
                      <a:r>
                        <a:rPr lang="en-US" sz="1800" dirty="0">
                          <a:effectLst/>
                          <a:latin typeface="Times New Roman" pitchFamily="18" charset="0"/>
                          <a:cs typeface="Times New Roman" pitchFamily="18" charset="0"/>
                        </a:rPr>
                        <a:t> </a:t>
                      </a:r>
                    </a:p>
                    <a:p>
                      <a:pPr>
                        <a:lnSpc>
                          <a:spcPct val="107000"/>
                        </a:lnSpc>
                        <a:spcAft>
                          <a:spcPts val="0"/>
                        </a:spcAft>
                      </a:pPr>
                      <a:r>
                        <a:rPr lang="en-US" sz="1800" dirty="0">
                          <a:effectLst/>
                          <a:latin typeface="Times New Roman" pitchFamily="18" charset="0"/>
                          <a:cs typeface="Times New Roman" pitchFamily="18" charset="0"/>
                        </a:rPr>
                        <a:t> </a:t>
                      </a:r>
                    </a:p>
                    <a:p>
                      <a:pPr>
                        <a:lnSpc>
                          <a:spcPct val="107000"/>
                        </a:lnSpc>
                        <a:spcAft>
                          <a:spcPts val="0"/>
                        </a:spcAft>
                      </a:pPr>
                      <a:r>
                        <a:rPr lang="en-US" sz="1800" dirty="0" err="1">
                          <a:effectLst/>
                          <a:latin typeface="Times New Roman" pitchFamily="18" charset="0"/>
                          <a:cs typeface="Times New Roman" pitchFamily="18" charset="0"/>
                        </a:rPr>
                        <a:t>Sistem</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menyimpan</a:t>
                      </a:r>
                      <a:r>
                        <a:rPr lang="en-US" sz="1800" dirty="0">
                          <a:effectLst/>
                          <a:latin typeface="Times New Roman" pitchFamily="18" charset="0"/>
                          <a:cs typeface="Times New Roman" pitchFamily="18" charset="0"/>
                        </a:rPr>
                        <a:t> form </a:t>
                      </a:r>
                      <a:r>
                        <a:rPr lang="en-US" sz="1800" dirty="0" err="1">
                          <a:effectLst/>
                          <a:latin typeface="Times New Roman" pitchFamily="18" charset="0"/>
                          <a:cs typeface="Times New Roman" pitchFamily="18" charset="0"/>
                        </a:rPr>
                        <a:t>pelanggan</a:t>
                      </a:r>
                      <a:endParaRPr lang="en-US" sz="1800" dirty="0">
                        <a:effectLst/>
                        <a:latin typeface="Times New Roman" pitchFamily="18" charset="0"/>
                        <a:cs typeface="Times New Roman" pitchFamily="18" charset="0"/>
                      </a:endParaRPr>
                    </a:p>
                    <a:p>
                      <a:pPr>
                        <a:lnSpc>
                          <a:spcPct val="107000"/>
                        </a:lnSpc>
                        <a:spcAft>
                          <a:spcPts val="0"/>
                        </a:spcAft>
                      </a:pPr>
                      <a:r>
                        <a:rPr lang="en-US" sz="1800" dirty="0">
                          <a:effectLst/>
                          <a:latin typeface="Times New Roman" pitchFamily="18" charset="0"/>
                          <a:cs typeface="Times New Roman" pitchFamily="18" charset="0"/>
                        </a:rPr>
                        <a:t> </a:t>
                      </a:r>
                    </a:p>
                    <a:p>
                      <a:pPr>
                        <a:lnSpc>
                          <a:spcPct val="107000"/>
                        </a:lnSpc>
                        <a:spcAft>
                          <a:spcPts val="0"/>
                        </a:spcAft>
                      </a:pPr>
                      <a:r>
                        <a:rPr lang="en-US" sz="1800" dirty="0" err="1">
                          <a:effectLst/>
                          <a:latin typeface="Times New Roman" pitchFamily="18" charset="0"/>
                          <a:cs typeface="Times New Roman" pitchFamily="18" charset="0"/>
                        </a:rPr>
                        <a:t>Sistem</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batal</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mengedit</a:t>
                      </a:r>
                      <a:r>
                        <a:rPr lang="en-US" sz="1800" dirty="0">
                          <a:effectLst/>
                          <a:latin typeface="Times New Roman" pitchFamily="18" charset="0"/>
                          <a:cs typeface="Times New Roman" pitchFamily="18" charset="0"/>
                        </a:rPr>
                        <a:t> form </a:t>
                      </a:r>
                      <a:r>
                        <a:rPr lang="en-US" sz="1800" dirty="0" err="1">
                          <a:effectLst/>
                          <a:latin typeface="Times New Roman" pitchFamily="18" charset="0"/>
                          <a:cs typeface="Times New Roman" pitchFamily="18" charset="0"/>
                        </a:rPr>
                        <a:t>pelanggan</a:t>
                      </a:r>
                      <a:endParaRPr lang="en-US" sz="1800" dirty="0">
                        <a:effectLst/>
                        <a:latin typeface="Times New Roman" pitchFamily="18" charset="0"/>
                        <a:cs typeface="Times New Roman" pitchFamily="18" charset="0"/>
                      </a:endParaRPr>
                    </a:p>
                    <a:p>
                      <a:pPr>
                        <a:lnSpc>
                          <a:spcPct val="107000"/>
                        </a:lnSpc>
                        <a:spcAft>
                          <a:spcPts val="0"/>
                        </a:spcAft>
                      </a:pPr>
                      <a:r>
                        <a:rPr lang="en-US" sz="1800" dirty="0">
                          <a:effectLst/>
                          <a:latin typeface="Times New Roman" pitchFamily="18" charset="0"/>
                          <a:cs typeface="Times New Roman" pitchFamily="18" charset="0"/>
                        </a:rPr>
                        <a:t> </a:t>
                      </a:r>
                    </a:p>
                    <a:p>
                      <a:pPr>
                        <a:lnSpc>
                          <a:spcPct val="107000"/>
                        </a:lnSpc>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7"/>
                  </a:ext>
                </a:extLst>
              </a:tr>
              <a:tr h="506790">
                <a:tc>
                  <a:txBody>
                    <a:bodyPr/>
                    <a:lstStyle/>
                    <a:p>
                      <a:pPr>
                        <a:lnSpc>
                          <a:spcPct val="107000"/>
                        </a:lnSpc>
                        <a:spcAft>
                          <a:spcPts val="0"/>
                        </a:spcAft>
                      </a:pPr>
                      <a:r>
                        <a:rPr lang="en-US" sz="1800" dirty="0" err="1">
                          <a:effectLst/>
                          <a:latin typeface="Times New Roman" pitchFamily="18" charset="0"/>
                          <a:cs typeface="Times New Roman" pitchFamily="18" charset="0"/>
                        </a:rPr>
                        <a:t>Kondisi</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Akhir</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tc>
                  <a:txBody>
                    <a:bodyPr/>
                    <a:lstStyle/>
                    <a:p>
                      <a:pPr>
                        <a:lnSpc>
                          <a:spcPct val="107000"/>
                        </a:lnSpc>
                        <a:spcAft>
                          <a:spcPts val="0"/>
                        </a:spcAft>
                      </a:pPr>
                      <a:r>
                        <a:rPr lang="en-US" sz="1800" dirty="0" err="1">
                          <a:effectLst/>
                          <a:latin typeface="Times New Roman" pitchFamily="18" charset="0"/>
                          <a:cs typeface="Times New Roman" pitchFamily="18" charset="0"/>
                        </a:rPr>
                        <a:t>Jika</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perintah</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sesuai</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maka</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sistem</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menampilkan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seperti</a:t>
                      </a:r>
                      <a:r>
                        <a:rPr lang="en-US" sz="1800" dirty="0">
                          <a:effectLst/>
                          <a:latin typeface="Times New Roman" pitchFamily="18" charset="0"/>
                          <a:cs typeface="Times New Roman" pitchFamily="18" charset="0"/>
                        </a:rPr>
                        <a:t> yang </a:t>
                      </a:r>
                      <a:r>
                        <a:rPr lang="en-US" sz="1800" dirty="0" err="1">
                          <a:effectLst/>
                          <a:latin typeface="Times New Roman" pitchFamily="18" charset="0"/>
                          <a:cs typeface="Times New Roman" pitchFamily="18" charset="0"/>
                        </a:rPr>
                        <a:t>diinginkan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oleh</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Aktor</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58487" marR="103977" marT="3791" marB="0"/>
                </a:tc>
                <a:extLst>
                  <a:ext uri="{0D108BD9-81ED-4DB2-BD59-A6C34878D82A}">
                    <a16:rowId xmlns:a16="http://schemas.microsoft.com/office/drawing/2014/main" val="10008"/>
                  </a:ext>
                </a:extLst>
              </a:tr>
            </a:tbl>
          </a:graphicData>
        </a:graphic>
      </p:graphicFrame>
      <p:sp>
        <p:nvSpPr>
          <p:cNvPr id="6" name="Rectangle 5"/>
          <p:cNvSpPr/>
          <p:nvPr/>
        </p:nvSpPr>
        <p:spPr>
          <a:xfrm>
            <a:off x="4022258" y="5881516"/>
            <a:ext cx="3696909"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.3 Deskripsi Menu Utama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9695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6B4701-BEDF-4AAB-A39D-B88F6F10EA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4643" y="1046921"/>
            <a:ext cx="9872870" cy="4598505"/>
          </a:xfrm>
          <a:prstGeom prst="rect">
            <a:avLst/>
          </a:prstGeom>
          <a:noFill/>
          <a:ln>
            <a:noFill/>
          </a:ln>
        </p:spPr>
      </p:pic>
      <p:sp>
        <p:nvSpPr>
          <p:cNvPr id="5" name="Rectangle 4"/>
          <p:cNvSpPr/>
          <p:nvPr/>
        </p:nvSpPr>
        <p:spPr>
          <a:xfrm>
            <a:off x="424070" y="322879"/>
            <a:ext cx="6096000" cy="369332"/>
          </a:xfrm>
          <a:prstGeom prst="rect">
            <a:avLst/>
          </a:prstGeom>
        </p:spPr>
        <p:txBody>
          <a:bodyPr>
            <a:spAutoFit/>
          </a:bodyPr>
          <a:lstStyle/>
          <a:p>
            <a:r>
              <a:rPr lang="id-ID" dirty="0">
                <a:latin typeface="Times New Roman" pitchFamily="18" charset="0"/>
                <a:cs typeface="Times New Roman" pitchFamily="18" charset="0"/>
              </a:rPr>
              <a:t> </a:t>
            </a:r>
            <a:r>
              <a:rPr lang="en-US" dirty="0">
                <a:latin typeface="Times New Roman" pitchFamily="18" charset="0"/>
                <a:cs typeface="Times New Roman" pitchFamily="18" charset="0"/>
              </a:rPr>
              <a:t>4.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Barang</a:t>
            </a:r>
            <a:r>
              <a:rPr lang="id-ID"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Rectangle 5"/>
          <p:cNvSpPr/>
          <p:nvPr/>
        </p:nvSpPr>
        <p:spPr>
          <a:xfrm>
            <a:off x="4018974" y="5908021"/>
            <a:ext cx="3968522"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III.5 Use Case Menu </a:t>
            </a:r>
            <a:r>
              <a:rPr lang="en-US" b="1" dirty="0" err="1">
                <a:latin typeface="Times New Roman" pitchFamily="18" charset="0"/>
                <a:cs typeface="Times New Roman" pitchFamily="18" charset="0"/>
              </a:rPr>
              <a:t>Barang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1984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055EBA9-611D-4DCB-ADF6-695B85E9CB13}"/>
              </a:ext>
            </a:extLst>
          </p:cNvPr>
          <p:cNvGraphicFramePr>
            <a:graphicFrameLocks noGrp="1"/>
          </p:cNvGraphicFramePr>
          <p:nvPr>
            <p:ph idx="1"/>
            <p:extLst>
              <p:ext uri="{D42A27DB-BD31-4B8C-83A1-F6EECF244321}">
                <p14:modId xmlns:p14="http://schemas.microsoft.com/office/powerpoint/2010/main" val="1959193520"/>
              </p:ext>
            </p:extLst>
          </p:nvPr>
        </p:nvGraphicFramePr>
        <p:xfrm>
          <a:off x="755374" y="417843"/>
          <a:ext cx="10243930" cy="5291523"/>
        </p:xfrm>
        <a:graphic>
          <a:graphicData uri="http://schemas.openxmlformats.org/drawingml/2006/table">
            <a:tbl>
              <a:tblPr firstRow="1" firstCol="1" bandRow="1">
                <a:tableStyleId>{5C22544A-7EE6-4342-B048-85BDC9FD1C3A}</a:tableStyleId>
              </a:tblPr>
              <a:tblGrid>
                <a:gridCol w="2799075">
                  <a:extLst>
                    <a:ext uri="{9D8B030D-6E8A-4147-A177-3AD203B41FA5}">
                      <a16:colId xmlns:a16="http://schemas.microsoft.com/office/drawing/2014/main" val="2245276140"/>
                    </a:ext>
                  </a:extLst>
                </a:gridCol>
                <a:gridCol w="7444855">
                  <a:extLst>
                    <a:ext uri="{9D8B030D-6E8A-4147-A177-3AD203B41FA5}">
                      <a16:colId xmlns:a16="http://schemas.microsoft.com/office/drawing/2014/main" val="1316103913"/>
                    </a:ext>
                  </a:extLst>
                </a:gridCol>
              </a:tblGrid>
              <a:tr h="296744">
                <a:tc>
                  <a:txBody>
                    <a:bodyPr/>
                    <a:lstStyle/>
                    <a:p>
                      <a:pPr>
                        <a:lnSpc>
                          <a:spcPct val="107000"/>
                        </a:lnSpc>
                        <a:spcAft>
                          <a:spcPts val="800"/>
                        </a:spcAft>
                      </a:pPr>
                      <a:r>
                        <a:rPr lang="en-US" sz="1100" dirty="0">
                          <a:effectLst/>
                          <a:latin typeface="Times New Roman" pitchFamily="18" charset="0"/>
                          <a:cs typeface="Times New Roman" pitchFamily="18" charset="0"/>
                        </a:rPr>
                        <a:t> </a:t>
                      </a:r>
                      <a:endParaRPr lang="en-GB" sz="11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Barang</a:t>
                      </a:r>
                      <a:r>
                        <a:rPr lang="en-US" sz="1800" dirty="0">
                          <a:effectLst/>
                          <a:latin typeface="Times New Roman" pitchFamily="18" charset="0"/>
                          <a:cs typeface="Times New Roman" pitchFamily="18" charset="0"/>
                        </a:rPr>
                        <a:t> </a:t>
                      </a:r>
                      <a:endParaRPr lang="en-GB" sz="18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4056613138"/>
                  </a:ext>
                </a:extLst>
              </a:tr>
              <a:tr h="261298">
                <a:tc>
                  <a:txBody>
                    <a:bodyPr/>
                    <a:lstStyle/>
                    <a:p>
                      <a:pPr marL="18415">
                        <a:lnSpc>
                          <a:spcPct val="107000"/>
                        </a:lnSpc>
                        <a:spcAft>
                          <a:spcPts val="0"/>
                        </a:spcAft>
                      </a:pPr>
                      <a:r>
                        <a:rPr lang="en-US" sz="1600" dirty="0" err="1">
                          <a:effectLst/>
                          <a:latin typeface="Times New Roman" pitchFamily="18" charset="0"/>
                          <a:cs typeface="Times New Roman" pitchFamily="18" charset="0"/>
                        </a:rPr>
                        <a:t>Tujuan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18415">
                        <a:lnSpc>
                          <a:spcPct val="107000"/>
                        </a:lnSpc>
                        <a:spcAft>
                          <a:spcPts val="0"/>
                        </a:spcAft>
                      </a:pPr>
                      <a:r>
                        <a:rPr lang="en-US" sz="1600" dirty="0" err="1">
                          <a:effectLst/>
                          <a:latin typeface="Times New Roman" pitchFamily="18" charset="0"/>
                          <a:cs typeface="Times New Roman" pitchFamily="18" charset="0"/>
                        </a:rPr>
                        <a:t>Bagian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dapat</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membuat</a:t>
                      </a:r>
                      <a:r>
                        <a:rPr lang="en-US" sz="1600" dirty="0">
                          <a:effectLst/>
                          <a:latin typeface="Times New Roman" pitchFamily="18" charset="0"/>
                          <a:cs typeface="Times New Roman" pitchFamily="18" charset="0"/>
                        </a:rPr>
                        <a:t> form customer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994624935"/>
                  </a:ext>
                </a:extLst>
              </a:tr>
              <a:tr h="529194">
                <a:tc>
                  <a:txBody>
                    <a:bodyPr/>
                    <a:lstStyle/>
                    <a:p>
                      <a:pPr marL="18415">
                        <a:lnSpc>
                          <a:spcPct val="107000"/>
                        </a:lnSpc>
                        <a:spcAft>
                          <a:spcPts val="0"/>
                        </a:spcAft>
                      </a:pPr>
                      <a:r>
                        <a:rPr lang="en-US" sz="1600" dirty="0" err="1">
                          <a:effectLst/>
                          <a:latin typeface="Times New Roman" pitchFamily="18" charset="0"/>
                          <a:cs typeface="Times New Roman" pitchFamily="18" charset="0"/>
                        </a:rPr>
                        <a:t>Deskripsi</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18415">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ini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memungkinkan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untuk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membuat</a:t>
                      </a:r>
                      <a:r>
                        <a:rPr lang="en-US" sz="1600" dirty="0">
                          <a:effectLst/>
                          <a:latin typeface="Times New Roman" pitchFamily="18" charset="0"/>
                          <a:cs typeface="Times New Roman" pitchFamily="18" charset="0"/>
                        </a:rPr>
                        <a:t> form customer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3350333621"/>
                  </a:ext>
                </a:extLst>
              </a:tr>
              <a:tr h="261298">
                <a:tc>
                  <a:txBody>
                    <a:bodyPr/>
                    <a:lstStyle/>
                    <a:p>
                      <a:pPr>
                        <a:lnSpc>
                          <a:spcPct val="107000"/>
                        </a:lnSpc>
                        <a:spcAft>
                          <a:spcPts val="800"/>
                        </a:spcAft>
                      </a:pP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536575">
                        <a:lnSpc>
                          <a:spcPct val="107000"/>
                        </a:lnSpc>
                        <a:spcAft>
                          <a:spcPts val="0"/>
                        </a:spcAft>
                      </a:pPr>
                      <a:r>
                        <a:rPr lang="en-US" sz="1600" dirty="0" err="1">
                          <a:effectLst/>
                          <a:latin typeface="Times New Roman" pitchFamily="18" charset="0"/>
                          <a:cs typeface="Times New Roman" pitchFamily="18" charset="0"/>
                        </a:rPr>
                        <a:t>Skenario</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Utama</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165636486"/>
                  </a:ext>
                </a:extLst>
              </a:tr>
              <a:tr h="259978">
                <a:tc>
                  <a:txBody>
                    <a:bodyPr/>
                    <a:lstStyle/>
                    <a:p>
                      <a:pPr marL="18415">
                        <a:lnSpc>
                          <a:spcPct val="107000"/>
                        </a:lnSpc>
                        <a:spcAft>
                          <a:spcPts val="0"/>
                        </a:spcAft>
                      </a:pP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18415">
                        <a:lnSpc>
                          <a:spcPct val="107000"/>
                        </a:lnSpc>
                        <a:spcAft>
                          <a:spcPts val="0"/>
                        </a:spcAft>
                      </a:pPr>
                      <a:r>
                        <a:rPr lang="en-US" sz="1600" dirty="0" err="1">
                          <a:effectLst/>
                          <a:latin typeface="Times New Roman" pitchFamily="18" charset="0"/>
                          <a:cs typeface="Times New Roman" pitchFamily="18" charset="0"/>
                        </a:rPr>
                        <a:t>Bagian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87239554"/>
                  </a:ext>
                </a:extLst>
              </a:tr>
              <a:tr h="261298">
                <a:tc>
                  <a:txBody>
                    <a:bodyPr/>
                    <a:lstStyle/>
                    <a:p>
                      <a:pPr marL="18415">
                        <a:lnSpc>
                          <a:spcPct val="107000"/>
                        </a:lnSpc>
                        <a:spcAft>
                          <a:spcPts val="0"/>
                        </a:spcAft>
                      </a:pPr>
                      <a:r>
                        <a:rPr lang="en-US" sz="1600" dirty="0" err="1">
                          <a:effectLst/>
                          <a:latin typeface="Times New Roman" pitchFamily="18" charset="0"/>
                          <a:cs typeface="Times New Roman" pitchFamily="18" charset="0"/>
                        </a:rPr>
                        <a:t>Kondisi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Awal</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18415">
                        <a:lnSpc>
                          <a:spcPct val="107000"/>
                        </a:lnSpc>
                        <a:spcAft>
                          <a:spcPts val="0"/>
                        </a:spcAft>
                      </a:pP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Aplikasi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642836751"/>
                  </a:ext>
                </a:extLst>
              </a:tr>
              <a:tr h="259978">
                <a:tc>
                  <a:txBody>
                    <a:bodyPr/>
                    <a:lstStyle/>
                    <a:p>
                      <a:pPr marL="3810" algn="ctr">
                        <a:lnSpc>
                          <a:spcPct val="107000"/>
                        </a:lnSpc>
                        <a:spcAft>
                          <a:spcPts val="0"/>
                        </a:spcAft>
                      </a:pPr>
                      <a:r>
                        <a:rPr lang="en-US" sz="1600">
                          <a:effectLst/>
                          <a:latin typeface="Times New Roman" pitchFamily="18" charset="0"/>
                          <a:cs typeface="Times New Roman" pitchFamily="18" charset="0"/>
                        </a:rPr>
                        <a:t>Aksi Aktor </a:t>
                      </a:r>
                      <a:endParaRPr lang="en-GB" sz="160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5715" algn="ctr">
                        <a:lnSpc>
                          <a:spcPct val="107000"/>
                        </a:lnSpc>
                        <a:spcAft>
                          <a:spcPts val="0"/>
                        </a:spcAft>
                      </a:pPr>
                      <a:r>
                        <a:rPr lang="en-US" sz="1600" dirty="0" err="1">
                          <a:effectLst/>
                          <a:latin typeface="Times New Roman" pitchFamily="18" charset="0"/>
                          <a:cs typeface="Times New Roman" pitchFamily="18" charset="0"/>
                        </a:rPr>
                        <a:t>Reaksi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2696592560"/>
                  </a:ext>
                </a:extLst>
              </a:tr>
              <a:tr h="2594501">
                <a:tc>
                  <a:txBody>
                    <a:bodyPr/>
                    <a:lstStyle/>
                    <a:p>
                      <a:pPr marL="342900" lvl="0" indent="-342900" fontAlgn="base">
                        <a:lnSpc>
                          <a:spcPct val="99000"/>
                        </a:lnSpc>
                        <a:spcAft>
                          <a:spcPts val="0"/>
                        </a:spcAft>
                        <a:buClr>
                          <a:srgbClr val="000000"/>
                        </a:buClr>
                        <a:buSzPts val="1200"/>
                        <a:buFont typeface="+mj-lt"/>
                        <a:buAutoNum type="arabicPeriod"/>
                      </a:pPr>
                      <a:r>
                        <a:rPr lang="en-US" sz="1600" u="none" strike="noStrike">
                          <a:effectLst/>
                          <a:uFill>
                            <a:solidFill>
                              <a:srgbClr val="000000"/>
                            </a:solidFill>
                          </a:uFill>
                          <a:latin typeface="Times New Roman" pitchFamily="18" charset="0"/>
                          <a:cs typeface="Times New Roman" pitchFamily="18" charset="0"/>
                        </a:rPr>
                        <a:t>Aktor Memilih Tombol Baru </a:t>
                      </a:r>
                      <a:endParaRPr lang="en-GB" sz="1600" u="none" strike="noStrike">
                        <a:effectLst/>
                        <a:uFill>
                          <a:solidFill>
                            <a:srgbClr val="000000"/>
                          </a:solidFill>
                        </a:uFill>
                        <a:latin typeface="Times New Roman" pitchFamily="18" charset="0"/>
                        <a:cs typeface="Times New Roman" pitchFamily="18" charset="0"/>
                      </a:endParaRPr>
                    </a:p>
                    <a:p>
                      <a:pPr marL="342900" lvl="0" indent="-342900" fontAlgn="base">
                        <a:lnSpc>
                          <a:spcPct val="99000"/>
                        </a:lnSpc>
                        <a:spcAft>
                          <a:spcPts val="0"/>
                        </a:spcAft>
                        <a:buClr>
                          <a:srgbClr val="000000"/>
                        </a:buClr>
                        <a:buSzPts val="1200"/>
                        <a:buFont typeface="+mj-lt"/>
                        <a:buAutoNum type="arabicPeriod"/>
                      </a:pPr>
                      <a:r>
                        <a:rPr lang="en-US" sz="1600" u="none" strike="noStrike">
                          <a:effectLst/>
                          <a:uFill>
                            <a:solidFill>
                              <a:srgbClr val="000000"/>
                            </a:solidFill>
                          </a:uFill>
                          <a:latin typeface="Times New Roman" pitchFamily="18" charset="0"/>
                          <a:cs typeface="Times New Roman" pitchFamily="18" charset="0"/>
                        </a:rPr>
                        <a:t>Aktor Memilih Tombol Cari </a:t>
                      </a:r>
                      <a:endParaRPr lang="en-GB" sz="1600" u="none" strike="noStrike">
                        <a:effectLst/>
                        <a:uFill>
                          <a:solidFill>
                            <a:srgbClr val="000000"/>
                          </a:solidFill>
                        </a:uFill>
                        <a:latin typeface="Times New Roman" pitchFamily="18" charset="0"/>
                        <a:cs typeface="Times New Roman" pitchFamily="18" charset="0"/>
                      </a:endParaRPr>
                    </a:p>
                    <a:p>
                      <a:pPr marL="342900" lvl="0" indent="-342900" fontAlgn="base">
                        <a:lnSpc>
                          <a:spcPct val="107000"/>
                        </a:lnSpc>
                        <a:spcAft>
                          <a:spcPts val="0"/>
                        </a:spcAft>
                        <a:buClr>
                          <a:srgbClr val="000000"/>
                        </a:buClr>
                        <a:buSzPts val="1200"/>
                        <a:buFont typeface="+mj-lt"/>
                        <a:buAutoNum type="arabicPeriod"/>
                      </a:pPr>
                      <a:r>
                        <a:rPr lang="en-US" sz="1600" u="none" strike="noStrike">
                          <a:effectLst/>
                          <a:uFill>
                            <a:solidFill>
                              <a:srgbClr val="000000"/>
                            </a:solidFill>
                          </a:uFill>
                          <a:latin typeface="Times New Roman" pitchFamily="18" charset="0"/>
                          <a:cs typeface="Times New Roman" pitchFamily="18" charset="0"/>
                        </a:rPr>
                        <a:t>Aktor Memilih </a:t>
                      </a:r>
                      <a:endParaRPr lang="en-GB" sz="1600" u="none" strike="noStrike">
                        <a:effectLst/>
                        <a:uFill>
                          <a:solidFill>
                            <a:srgbClr val="000000"/>
                          </a:solidFill>
                        </a:uFill>
                        <a:latin typeface="Times New Roman" pitchFamily="18" charset="0"/>
                        <a:cs typeface="Times New Roman" pitchFamily="18" charset="0"/>
                      </a:endParaRPr>
                    </a:p>
                    <a:p>
                      <a:pPr marL="247015">
                        <a:lnSpc>
                          <a:spcPct val="107000"/>
                        </a:lnSpc>
                        <a:spcAft>
                          <a:spcPts val="0"/>
                        </a:spcAft>
                      </a:pPr>
                      <a:r>
                        <a:rPr lang="en-US" sz="1600">
                          <a:effectLst/>
                          <a:latin typeface="Times New Roman" pitchFamily="18" charset="0"/>
                          <a:cs typeface="Times New Roman" pitchFamily="18" charset="0"/>
                        </a:rPr>
                        <a:t>Tombol </a:t>
                      </a:r>
                      <a:endParaRPr lang="en-GB" sz="1600">
                        <a:effectLst/>
                        <a:latin typeface="Times New Roman" pitchFamily="18" charset="0"/>
                        <a:cs typeface="Times New Roman" pitchFamily="18" charset="0"/>
                      </a:endParaRPr>
                    </a:p>
                    <a:p>
                      <a:pPr marL="247015">
                        <a:lnSpc>
                          <a:spcPct val="107000"/>
                        </a:lnSpc>
                        <a:spcAft>
                          <a:spcPts val="0"/>
                        </a:spcAft>
                      </a:pPr>
                      <a:r>
                        <a:rPr lang="en-US" sz="1600">
                          <a:effectLst/>
                          <a:latin typeface="Times New Roman" pitchFamily="18" charset="0"/>
                          <a:cs typeface="Times New Roman" pitchFamily="18" charset="0"/>
                        </a:rPr>
                        <a:t>Simpan </a:t>
                      </a:r>
                      <a:endParaRPr lang="en-GB" sz="1600">
                        <a:effectLst/>
                        <a:latin typeface="Times New Roman" pitchFamily="18" charset="0"/>
                        <a:cs typeface="Times New Roman" pitchFamily="18" charset="0"/>
                      </a:endParaRPr>
                    </a:p>
                    <a:p>
                      <a:pPr marL="342900" lvl="0" indent="-342900" fontAlgn="base">
                        <a:lnSpc>
                          <a:spcPct val="99000"/>
                        </a:lnSpc>
                        <a:spcAft>
                          <a:spcPts val="0"/>
                        </a:spcAft>
                        <a:buClr>
                          <a:srgbClr val="000000"/>
                        </a:buClr>
                        <a:buSzPts val="1200"/>
                        <a:buFont typeface="+mj-lt"/>
                        <a:buAutoNum type="arabicPeriod"/>
                      </a:pPr>
                      <a:r>
                        <a:rPr lang="en-US" sz="1600" u="none" strike="noStrike">
                          <a:effectLst/>
                          <a:uFill>
                            <a:solidFill>
                              <a:srgbClr val="000000"/>
                            </a:solidFill>
                          </a:uFill>
                          <a:latin typeface="Times New Roman" pitchFamily="18" charset="0"/>
                          <a:cs typeface="Times New Roman" pitchFamily="18" charset="0"/>
                        </a:rPr>
                        <a:t>Aktor Memilih Tombol edit</a:t>
                      </a:r>
                      <a:endParaRPr lang="en-GB" sz="1600" u="none" strike="noStrike">
                        <a:effectLst/>
                        <a:uFill>
                          <a:solidFill>
                            <a:srgbClr val="000000"/>
                          </a:solidFill>
                        </a:uFill>
                        <a:latin typeface="Times New Roman" pitchFamily="18" charset="0"/>
                        <a:cs typeface="Times New Roman" pitchFamily="18" charset="0"/>
                      </a:endParaRPr>
                    </a:p>
                    <a:p>
                      <a:pPr marL="27305" algn="ctr">
                        <a:lnSpc>
                          <a:spcPct val="107000"/>
                        </a:lnSpc>
                        <a:spcAft>
                          <a:spcPts val="0"/>
                        </a:spcAft>
                      </a:pPr>
                      <a:r>
                        <a:rPr lang="en-US" sz="1600">
                          <a:effectLst/>
                          <a:latin typeface="Times New Roman" pitchFamily="18" charset="0"/>
                          <a:cs typeface="Times New Roman" pitchFamily="18" charset="0"/>
                        </a:rPr>
                        <a:t> </a:t>
                      </a:r>
                      <a:endParaRPr lang="en-GB" sz="160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18415">
                        <a:lnSpc>
                          <a:spcPct val="99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menu </a:t>
                      </a:r>
                      <a:r>
                        <a:rPr lang="en-US" sz="1600" dirty="0" err="1">
                          <a:effectLst/>
                          <a:latin typeface="Times New Roman" pitchFamily="18" charset="0"/>
                          <a:cs typeface="Times New Roman" pitchFamily="18" charset="0"/>
                        </a:rPr>
                        <a:t>baru</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untuk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mengisi</a:t>
                      </a:r>
                      <a:r>
                        <a:rPr lang="en-US" sz="1600" dirty="0">
                          <a:effectLst/>
                          <a:latin typeface="Times New Roman" pitchFamily="18" charset="0"/>
                          <a:cs typeface="Times New Roman" pitchFamily="18" charset="0"/>
                        </a:rPr>
                        <a:t> form </a:t>
                      </a:r>
                      <a:r>
                        <a:rPr lang="en-US" sz="1600" dirty="0" err="1">
                          <a:effectLst/>
                          <a:latin typeface="Times New Roman" pitchFamily="18" charset="0"/>
                          <a:cs typeface="Times New Roman" pitchFamily="18" charset="0"/>
                        </a:rPr>
                        <a:t>barang</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mencari</a:t>
                      </a:r>
                      <a:r>
                        <a:rPr lang="en-US" sz="1600" dirty="0">
                          <a:effectLst/>
                          <a:latin typeface="Times New Roman" pitchFamily="18" charset="0"/>
                          <a:cs typeface="Times New Roman" pitchFamily="18" charset="0"/>
                        </a:rPr>
                        <a:t> form </a:t>
                      </a:r>
                      <a:r>
                        <a:rPr lang="en-US" sz="1600" dirty="0" err="1">
                          <a:effectLst/>
                          <a:latin typeface="Times New Roman" pitchFamily="18" charset="0"/>
                          <a:cs typeface="Times New Roman" pitchFamily="18" charset="0"/>
                        </a:rPr>
                        <a:t>barang</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sebelumnya</a:t>
                      </a: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menyimpan</a:t>
                      </a:r>
                      <a:r>
                        <a:rPr lang="en-US" sz="1600" dirty="0">
                          <a:effectLst/>
                          <a:latin typeface="Times New Roman" pitchFamily="18" charset="0"/>
                          <a:cs typeface="Times New Roman" pitchFamily="18" charset="0"/>
                        </a:rPr>
                        <a:t> form </a:t>
                      </a:r>
                      <a:r>
                        <a:rPr lang="en-US" sz="1600" dirty="0" err="1">
                          <a:effectLst/>
                          <a:latin typeface="Times New Roman" pitchFamily="18" charset="0"/>
                          <a:cs typeface="Times New Roman" pitchFamily="18" charset="0"/>
                        </a:rPr>
                        <a:t>barang</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batal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mengedit</a:t>
                      </a:r>
                      <a:r>
                        <a:rPr lang="en-US" sz="1600" dirty="0">
                          <a:effectLst/>
                          <a:latin typeface="Times New Roman" pitchFamily="18" charset="0"/>
                          <a:cs typeface="Times New Roman" pitchFamily="18" charset="0"/>
                        </a:rPr>
                        <a:t> form </a:t>
                      </a:r>
                      <a:r>
                        <a:rPr lang="en-US" sz="1600" dirty="0" err="1">
                          <a:effectLst/>
                          <a:latin typeface="Times New Roman" pitchFamily="18" charset="0"/>
                          <a:cs typeface="Times New Roman" pitchFamily="18" charset="0"/>
                        </a:rPr>
                        <a:t>barang</a:t>
                      </a: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18415">
                        <a:lnSpc>
                          <a:spcPct val="107000"/>
                        </a:lnSpc>
                        <a:spcAft>
                          <a:spcPts val="0"/>
                        </a:spcAft>
                      </a:pP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264047267"/>
                  </a:ext>
                </a:extLst>
              </a:tr>
              <a:tr h="543051">
                <a:tc>
                  <a:txBody>
                    <a:bodyPr/>
                    <a:lstStyle/>
                    <a:p>
                      <a:pPr marL="18415">
                        <a:lnSpc>
                          <a:spcPct val="107000"/>
                        </a:lnSpc>
                        <a:spcAft>
                          <a:spcPts val="0"/>
                        </a:spcAft>
                      </a:pPr>
                      <a:r>
                        <a:rPr lang="en-US" sz="1600" dirty="0" err="1">
                          <a:effectLst/>
                          <a:latin typeface="Times New Roman" pitchFamily="18" charset="0"/>
                          <a:cs typeface="Times New Roman" pitchFamily="18" charset="0"/>
                        </a:rPr>
                        <a:t>Kondisi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Akhir</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tc>
                  <a:txBody>
                    <a:bodyPr/>
                    <a:lstStyle/>
                    <a:p>
                      <a:pPr marL="18415">
                        <a:lnSpc>
                          <a:spcPct val="107000"/>
                        </a:lnSpc>
                        <a:spcAft>
                          <a:spcPts val="0"/>
                        </a:spcAft>
                      </a:pPr>
                      <a:r>
                        <a:rPr lang="en-US" sz="1600" dirty="0">
                          <a:effectLst/>
                          <a:latin typeface="Times New Roman" pitchFamily="18" charset="0"/>
                          <a:cs typeface="Times New Roman" pitchFamily="18" charset="0"/>
                        </a:rPr>
                        <a:t>Jika </a:t>
                      </a:r>
                      <a:r>
                        <a:rPr lang="en-US" sz="1600" dirty="0" err="1">
                          <a:effectLst/>
                          <a:latin typeface="Times New Roman" pitchFamily="18" charset="0"/>
                          <a:cs typeface="Times New Roman" pitchFamily="18" charset="0"/>
                        </a:rPr>
                        <a:t>perintah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sesuai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maka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seperti</a:t>
                      </a:r>
                      <a:r>
                        <a:rPr lang="en-US" sz="1600" dirty="0">
                          <a:effectLst/>
                          <a:latin typeface="Times New Roman" pitchFamily="18" charset="0"/>
                          <a:cs typeface="Times New Roman" pitchFamily="18" charset="0"/>
                        </a:rPr>
                        <a:t> yang </a:t>
                      </a:r>
                      <a:r>
                        <a:rPr lang="en-US" sz="1600" dirty="0" err="1">
                          <a:effectLst/>
                          <a:latin typeface="Times New Roman" pitchFamily="18" charset="0"/>
                          <a:cs typeface="Times New Roman" pitchFamily="18" charset="0"/>
                        </a:rPr>
                        <a:t>diinginkan</a:t>
                      </a:r>
                      <a:r>
                        <a:rPr lang="en-US" sz="1600" dirty="0">
                          <a:effectLst/>
                          <a:latin typeface="Times New Roman" pitchFamily="18" charset="0"/>
                          <a:cs typeface="Times New Roman" pitchFamily="18" charset="0"/>
                        </a:rPr>
                        <a:t> oleh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50165" marR="55880" marT="4445" marB="0"/>
                </a:tc>
                <a:extLst>
                  <a:ext uri="{0D108BD9-81ED-4DB2-BD59-A6C34878D82A}">
                    <a16:rowId xmlns:a16="http://schemas.microsoft.com/office/drawing/2014/main" val="883117969"/>
                  </a:ext>
                </a:extLst>
              </a:tr>
            </a:tbl>
          </a:graphicData>
        </a:graphic>
      </p:graphicFrame>
      <p:sp>
        <p:nvSpPr>
          <p:cNvPr id="2" name="Rectangle 1"/>
          <p:cNvSpPr/>
          <p:nvPr/>
        </p:nvSpPr>
        <p:spPr>
          <a:xfrm>
            <a:off x="3965286" y="5894769"/>
            <a:ext cx="3731342"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.4 Deskripsi Menu </a:t>
            </a:r>
            <a:r>
              <a:rPr lang="en-US" b="1" dirty="0" err="1">
                <a:latin typeface="Times New Roman" pitchFamily="18" charset="0"/>
                <a:cs typeface="Times New Roman" pitchFamily="18" charset="0"/>
              </a:rPr>
              <a:t>Barang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4649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BAEAA-D9FF-466F-8CD0-97D4C4E456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9113" y="901149"/>
            <a:ext cx="9833112" cy="4744278"/>
          </a:xfrm>
          <a:prstGeom prst="rect">
            <a:avLst/>
          </a:prstGeom>
          <a:noFill/>
          <a:ln>
            <a:noFill/>
          </a:ln>
        </p:spPr>
      </p:pic>
      <p:sp>
        <p:nvSpPr>
          <p:cNvPr id="5" name="Rectangle 4"/>
          <p:cNvSpPr/>
          <p:nvPr/>
        </p:nvSpPr>
        <p:spPr>
          <a:xfrm>
            <a:off x="689113" y="322879"/>
            <a:ext cx="6096000" cy="369332"/>
          </a:xfrm>
          <a:prstGeom prst="rect">
            <a:avLst/>
          </a:prstGeom>
        </p:spPr>
        <p:txBody>
          <a:bodyPr>
            <a:spAutoFit/>
          </a:bodyPr>
          <a:lstStyle/>
          <a:p>
            <a:r>
              <a:rPr lang="id-ID" dirty="0">
                <a:latin typeface="Times New Roman" pitchFamily="18" charset="0"/>
                <a:cs typeface="Times New Roman" pitchFamily="18" charset="0"/>
              </a:rPr>
              <a:t> </a:t>
            </a:r>
            <a:r>
              <a:rPr lang="en-US" sz="1600" dirty="0">
                <a:latin typeface="Times New Roman" pitchFamily="18" charset="0"/>
                <a:cs typeface="Times New Roman" pitchFamily="18" charset="0"/>
              </a:rPr>
              <a:t>5.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Pesanan</a:t>
            </a:r>
            <a:r>
              <a:rPr lang="id-ID"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Rectangle 5"/>
          <p:cNvSpPr/>
          <p:nvPr/>
        </p:nvSpPr>
        <p:spPr>
          <a:xfrm>
            <a:off x="4037390" y="5855012"/>
            <a:ext cx="4117217"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III.6 Use Case Menu </a:t>
            </a:r>
            <a:r>
              <a:rPr lang="en-US" b="1" dirty="0" err="1">
                <a:latin typeface="Times New Roman" pitchFamily="18" charset="0"/>
                <a:cs typeface="Times New Roman" pitchFamily="18" charset="0"/>
              </a:rPr>
              <a:t>Pesanan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890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361CB0-09E3-43F3-9E9E-B25906A72CCB}"/>
              </a:ext>
            </a:extLst>
          </p:cNvPr>
          <p:cNvGraphicFramePr>
            <a:graphicFrameLocks noGrp="1"/>
          </p:cNvGraphicFramePr>
          <p:nvPr>
            <p:ph idx="1"/>
            <p:extLst>
              <p:ext uri="{D42A27DB-BD31-4B8C-83A1-F6EECF244321}">
                <p14:modId xmlns:p14="http://schemas.microsoft.com/office/powerpoint/2010/main" val="279581403"/>
              </p:ext>
            </p:extLst>
          </p:nvPr>
        </p:nvGraphicFramePr>
        <p:xfrm>
          <a:off x="641445" y="423081"/>
          <a:ext cx="10160461" cy="5280273"/>
        </p:xfrm>
        <a:graphic>
          <a:graphicData uri="http://schemas.openxmlformats.org/drawingml/2006/table">
            <a:tbl>
              <a:tblPr firstRow="1" firstCol="1" bandRow="1">
                <a:tableStyleId>{5C22544A-7EE6-4342-B048-85BDC9FD1C3A}</a:tableStyleId>
              </a:tblPr>
              <a:tblGrid>
                <a:gridCol w="2401658">
                  <a:extLst>
                    <a:ext uri="{9D8B030D-6E8A-4147-A177-3AD203B41FA5}">
                      <a16:colId xmlns:a16="http://schemas.microsoft.com/office/drawing/2014/main" val="4050881636"/>
                    </a:ext>
                  </a:extLst>
                </a:gridCol>
                <a:gridCol w="7758803">
                  <a:extLst>
                    <a:ext uri="{9D8B030D-6E8A-4147-A177-3AD203B41FA5}">
                      <a16:colId xmlns:a16="http://schemas.microsoft.com/office/drawing/2014/main" val="1876932538"/>
                    </a:ext>
                  </a:extLst>
                </a:gridCol>
              </a:tblGrid>
              <a:tr h="370498">
                <a:tc>
                  <a:txBody>
                    <a:bodyPr/>
                    <a:lstStyle/>
                    <a:p>
                      <a:pPr>
                        <a:lnSpc>
                          <a:spcPct val="107000"/>
                        </a:lnSpc>
                        <a:spcAft>
                          <a:spcPts val="800"/>
                        </a:spcAft>
                      </a:pPr>
                      <a:r>
                        <a:rPr lang="en-US" sz="1100" dirty="0">
                          <a:effectLst/>
                          <a:latin typeface="Times New Roman" pitchFamily="18" charset="0"/>
                          <a:cs typeface="Times New Roman" pitchFamily="18" charset="0"/>
                        </a:rPr>
                        <a:t> </a:t>
                      </a:r>
                      <a:endParaRPr lang="en-GB" sz="1100" dirty="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Pesanan</a:t>
                      </a:r>
                      <a:r>
                        <a:rPr lang="en-US" sz="1800" dirty="0">
                          <a:effectLst/>
                          <a:latin typeface="Times New Roman" pitchFamily="18" charset="0"/>
                          <a:cs typeface="Times New Roman" pitchFamily="18" charset="0"/>
                        </a:rPr>
                        <a:t> </a:t>
                      </a:r>
                      <a:endParaRPr lang="en-GB" sz="18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2242473681"/>
                  </a:ext>
                </a:extLst>
              </a:tr>
              <a:tr h="286396">
                <a:tc>
                  <a:txBody>
                    <a:bodyPr/>
                    <a:lstStyle/>
                    <a:p>
                      <a:pPr marL="4445">
                        <a:lnSpc>
                          <a:spcPct val="107000"/>
                        </a:lnSpc>
                        <a:spcAft>
                          <a:spcPts val="0"/>
                        </a:spcAft>
                      </a:pPr>
                      <a:r>
                        <a:rPr lang="en-US" sz="1400" dirty="0" err="1">
                          <a:effectLst/>
                          <a:latin typeface="Times New Roman" pitchFamily="18" charset="0"/>
                          <a:cs typeface="Times New Roman" pitchFamily="18" charset="0"/>
                        </a:rPr>
                        <a:t>Tujuan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4445">
                        <a:lnSpc>
                          <a:spcPct val="107000"/>
                        </a:lnSpc>
                        <a:spcAft>
                          <a:spcPts val="0"/>
                        </a:spcAft>
                      </a:pPr>
                      <a:r>
                        <a:rPr lang="en-US" sz="1400" dirty="0" err="1">
                          <a:effectLst/>
                          <a:latin typeface="Times New Roman" pitchFamily="18" charset="0"/>
                          <a:cs typeface="Times New Roman" pitchFamily="18" charset="0"/>
                        </a:rPr>
                        <a:t>Bagian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dapat</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membuat</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2643637174"/>
                  </a:ext>
                </a:extLst>
              </a:tr>
              <a:tr h="578887">
                <a:tc>
                  <a:txBody>
                    <a:bodyPr/>
                    <a:lstStyle/>
                    <a:p>
                      <a:pPr marL="4445">
                        <a:lnSpc>
                          <a:spcPct val="107000"/>
                        </a:lnSpc>
                        <a:spcAft>
                          <a:spcPts val="0"/>
                        </a:spcAft>
                      </a:pPr>
                      <a:r>
                        <a:rPr lang="en-US" sz="1400" dirty="0" err="1">
                          <a:effectLst/>
                          <a:latin typeface="Times New Roman" pitchFamily="18" charset="0"/>
                          <a:cs typeface="Times New Roman" pitchFamily="18" charset="0"/>
                        </a:rPr>
                        <a:t>Deskripsi</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4445">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ini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memungkinkan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untuk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membuat</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2374567688"/>
                  </a:ext>
                </a:extLst>
              </a:tr>
              <a:tr h="283785">
                <a:tc>
                  <a:txBody>
                    <a:bodyPr/>
                    <a:lstStyle/>
                    <a:p>
                      <a:pPr>
                        <a:lnSpc>
                          <a:spcPct val="107000"/>
                        </a:lnSpc>
                        <a:spcAft>
                          <a:spcPts val="800"/>
                        </a:spcAft>
                      </a:pP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565150">
                        <a:lnSpc>
                          <a:spcPct val="107000"/>
                        </a:lnSpc>
                        <a:spcAft>
                          <a:spcPts val="0"/>
                        </a:spcAft>
                      </a:pPr>
                      <a:r>
                        <a:rPr lang="en-US" sz="1400" dirty="0" err="1">
                          <a:effectLst/>
                          <a:latin typeface="Times New Roman" pitchFamily="18" charset="0"/>
                          <a:cs typeface="Times New Roman" pitchFamily="18" charset="0"/>
                        </a:rPr>
                        <a:t>Skenario</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Utama</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3618464025"/>
                  </a:ext>
                </a:extLst>
              </a:tr>
              <a:tr h="286396">
                <a:tc>
                  <a:txBody>
                    <a:bodyPr/>
                    <a:lstStyle/>
                    <a:p>
                      <a:pPr marL="4445">
                        <a:lnSpc>
                          <a:spcPct val="107000"/>
                        </a:lnSpc>
                        <a:spcAft>
                          <a:spcPts val="0"/>
                        </a:spcAft>
                      </a:pP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4445">
                        <a:lnSpc>
                          <a:spcPct val="107000"/>
                        </a:lnSpc>
                        <a:spcAft>
                          <a:spcPts val="0"/>
                        </a:spcAft>
                      </a:pPr>
                      <a:r>
                        <a:rPr lang="en-US" sz="1400" dirty="0" err="1">
                          <a:effectLst/>
                          <a:latin typeface="Times New Roman" pitchFamily="18" charset="0"/>
                          <a:cs typeface="Times New Roman" pitchFamily="18" charset="0"/>
                        </a:rPr>
                        <a:t>Bagian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4182574854"/>
                  </a:ext>
                </a:extLst>
              </a:tr>
              <a:tr h="286396">
                <a:tc>
                  <a:txBody>
                    <a:bodyPr/>
                    <a:lstStyle/>
                    <a:p>
                      <a:pPr marL="4445">
                        <a:lnSpc>
                          <a:spcPct val="107000"/>
                        </a:lnSpc>
                        <a:spcAft>
                          <a:spcPts val="0"/>
                        </a:spcAft>
                      </a:pPr>
                      <a:r>
                        <a:rPr lang="en-US" sz="1400">
                          <a:effectLst/>
                          <a:latin typeface="Times New Roman" pitchFamily="18" charset="0"/>
                          <a:cs typeface="Times New Roman" pitchFamily="18" charset="0"/>
                        </a:rPr>
                        <a:t>Kondisi Awal </a:t>
                      </a:r>
                      <a:endParaRPr lang="en-GB" sz="140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4445">
                        <a:lnSpc>
                          <a:spcPct val="107000"/>
                        </a:lnSpc>
                        <a:spcAft>
                          <a:spcPts val="0"/>
                        </a:spcAft>
                      </a:pP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Aplikasi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245266426"/>
                  </a:ext>
                </a:extLst>
              </a:tr>
              <a:tr h="283785">
                <a:tc>
                  <a:txBody>
                    <a:bodyPr/>
                    <a:lstStyle/>
                    <a:p>
                      <a:pPr marL="9525" algn="ctr">
                        <a:lnSpc>
                          <a:spcPct val="107000"/>
                        </a:lnSpc>
                        <a:spcAft>
                          <a:spcPts val="0"/>
                        </a:spcAft>
                      </a:pPr>
                      <a:r>
                        <a:rPr lang="en-US" sz="1400">
                          <a:effectLst/>
                          <a:latin typeface="Times New Roman" pitchFamily="18" charset="0"/>
                          <a:cs typeface="Times New Roman" pitchFamily="18" charset="0"/>
                        </a:rPr>
                        <a:t>Aksi Aktor </a:t>
                      </a:r>
                      <a:endParaRPr lang="en-GB" sz="140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8255" algn="ctr">
                        <a:lnSpc>
                          <a:spcPct val="107000"/>
                        </a:lnSpc>
                        <a:spcAft>
                          <a:spcPts val="0"/>
                        </a:spcAft>
                      </a:pPr>
                      <a:r>
                        <a:rPr lang="en-US" sz="1400" dirty="0" err="1">
                          <a:effectLst/>
                          <a:latin typeface="Times New Roman" pitchFamily="18" charset="0"/>
                          <a:cs typeface="Times New Roman" pitchFamily="18" charset="0"/>
                        </a:rPr>
                        <a:t>Reaksi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260496960"/>
                  </a:ext>
                </a:extLst>
              </a:tr>
              <a:tr h="2086675">
                <a:tc>
                  <a:txBody>
                    <a:bodyPr/>
                    <a:lstStyle/>
                    <a:p>
                      <a:pPr marL="342900" lvl="0" indent="-342900" algn="just" fontAlgn="base">
                        <a:lnSpc>
                          <a:spcPct val="99000"/>
                        </a:lnSpc>
                        <a:spcAft>
                          <a:spcPts val="0"/>
                        </a:spcAft>
                        <a:buClr>
                          <a:srgbClr val="000000"/>
                        </a:buClr>
                        <a:buSzPts val="1200"/>
                        <a:buFont typeface="+mj-lt"/>
                        <a:buAutoNum type="arabicPeriod"/>
                      </a:pPr>
                      <a:r>
                        <a:rPr lang="en-US" sz="1400" u="none" strike="noStrike">
                          <a:effectLst/>
                          <a:uFill>
                            <a:solidFill>
                              <a:srgbClr val="000000"/>
                            </a:solidFill>
                          </a:uFill>
                          <a:latin typeface="Times New Roman" pitchFamily="18" charset="0"/>
                          <a:cs typeface="Times New Roman" pitchFamily="18" charset="0"/>
                        </a:rPr>
                        <a:t>Aktor Memilih Tombol Baru </a:t>
                      </a:r>
                      <a:endParaRPr lang="en-GB" sz="1400" u="none" strike="noStrike">
                        <a:effectLst/>
                        <a:uFill>
                          <a:solidFill>
                            <a:srgbClr val="000000"/>
                          </a:solidFill>
                        </a:uFill>
                        <a:latin typeface="Times New Roman" pitchFamily="18" charset="0"/>
                        <a:cs typeface="Times New Roman" pitchFamily="18" charset="0"/>
                      </a:endParaRPr>
                    </a:p>
                    <a:p>
                      <a:pPr marL="342900" lvl="0" indent="-342900" algn="just" fontAlgn="base">
                        <a:lnSpc>
                          <a:spcPct val="99000"/>
                        </a:lnSpc>
                        <a:spcAft>
                          <a:spcPts val="0"/>
                        </a:spcAft>
                        <a:buClr>
                          <a:srgbClr val="000000"/>
                        </a:buClr>
                        <a:buSzPts val="1200"/>
                        <a:buFont typeface="+mj-lt"/>
                        <a:buAutoNum type="arabicPeriod"/>
                      </a:pPr>
                      <a:r>
                        <a:rPr lang="en-US" sz="1400" u="none" strike="noStrike">
                          <a:effectLst/>
                          <a:uFill>
                            <a:solidFill>
                              <a:srgbClr val="000000"/>
                            </a:solidFill>
                          </a:uFill>
                          <a:latin typeface="Times New Roman" pitchFamily="18" charset="0"/>
                          <a:cs typeface="Times New Roman" pitchFamily="18" charset="0"/>
                        </a:rPr>
                        <a:t>Aktor Memilih Tombol Cari </a:t>
                      </a:r>
                      <a:endParaRPr lang="en-GB" sz="1400" u="none" strike="noStrike">
                        <a:effectLst/>
                        <a:uFill>
                          <a:solidFill>
                            <a:srgbClr val="000000"/>
                          </a:solidFill>
                        </a:uFill>
                        <a:latin typeface="Times New Roman" pitchFamily="18" charset="0"/>
                        <a:cs typeface="Times New Roman" pitchFamily="18" charset="0"/>
                      </a:endParaRPr>
                    </a:p>
                    <a:p>
                      <a:pPr marL="342900" lvl="0" indent="-342900" algn="just" fontAlgn="base">
                        <a:lnSpc>
                          <a:spcPct val="98000"/>
                        </a:lnSpc>
                        <a:spcAft>
                          <a:spcPts val="10"/>
                        </a:spcAft>
                        <a:buClr>
                          <a:srgbClr val="000000"/>
                        </a:buClr>
                        <a:buSzPts val="1200"/>
                        <a:buFont typeface="+mj-lt"/>
                        <a:buAutoNum type="arabicPeriod"/>
                      </a:pPr>
                      <a:r>
                        <a:rPr lang="en-US" sz="1400" u="none" strike="noStrike">
                          <a:effectLst/>
                          <a:uFill>
                            <a:solidFill>
                              <a:srgbClr val="000000"/>
                            </a:solidFill>
                          </a:uFill>
                          <a:latin typeface="Times New Roman" pitchFamily="18" charset="0"/>
                          <a:cs typeface="Times New Roman" pitchFamily="18" charset="0"/>
                        </a:rPr>
                        <a:t>Aktor Memilih Tombol Simpan </a:t>
                      </a:r>
                      <a:endParaRPr lang="en-GB" sz="1400" u="none" strike="noStrike">
                        <a:effectLst/>
                        <a:uFill>
                          <a:solidFill>
                            <a:srgbClr val="000000"/>
                          </a:solidFill>
                        </a:uFill>
                        <a:latin typeface="Times New Roman" pitchFamily="18" charset="0"/>
                        <a:cs typeface="Times New Roman" pitchFamily="18" charset="0"/>
                      </a:endParaRPr>
                    </a:p>
                    <a:p>
                      <a:pPr marL="342900" lvl="0" indent="-342900" algn="just" fontAlgn="base">
                        <a:lnSpc>
                          <a:spcPct val="99000"/>
                        </a:lnSpc>
                        <a:spcAft>
                          <a:spcPts val="0"/>
                        </a:spcAft>
                        <a:buClr>
                          <a:srgbClr val="000000"/>
                        </a:buClr>
                        <a:buSzPts val="1200"/>
                        <a:buFont typeface="+mj-lt"/>
                        <a:buAutoNum type="arabicPeriod"/>
                      </a:pPr>
                      <a:r>
                        <a:rPr lang="en-US" sz="1400" u="none" strike="noStrike">
                          <a:effectLst/>
                          <a:uFill>
                            <a:solidFill>
                              <a:srgbClr val="000000"/>
                            </a:solidFill>
                          </a:uFill>
                          <a:latin typeface="Times New Roman" pitchFamily="18" charset="0"/>
                          <a:cs typeface="Times New Roman" pitchFamily="18" charset="0"/>
                        </a:rPr>
                        <a:t>Aktor Memilih Tombol batal </a:t>
                      </a:r>
                      <a:endParaRPr lang="en-GB" sz="1400" u="none" strike="noStrike">
                        <a:effectLst/>
                        <a:uFill>
                          <a:solidFill>
                            <a:srgbClr val="000000"/>
                          </a:solidFill>
                        </a:uFill>
                        <a:latin typeface="Times New Roman" pitchFamily="18" charset="0"/>
                        <a:cs typeface="Times New Roman" pitchFamily="18" charset="0"/>
                      </a:endParaRPr>
                    </a:p>
                    <a:p>
                      <a:pPr marL="342900" lvl="0" indent="-342900" algn="just" fontAlgn="base">
                        <a:lnSpc>
                          <a:spcPct val="99000"/>
                        </a:lnSpc>
                        <a:spcAft>
                          <a:spcPts val="0"/>
                        </a:spcAft>
                        <a:buClr>
                          <a:srgbClr val="000000"/>
                        </a:buClr>
                        <a:buSzPts val="1200"/>
                        <a:buFont typeface="+mj-lt"/>
                        <a:buAutoNum type="arabicPeriod"/>
                      </a:pPr>
                      <a:r>
                        <a:rPr lang="en-US" sz="1400" u="none" strike="noStrike">
                          <a:effectLst/>
                          <a:uFill>
                            <a:solidFill>
                              <a:srgbClr val="000000"/>
                            </a:solidFill>
                          </a:uFill>
                          <a:latin typeface="Times New Roman" pitchFamily="18" charset="0"/>
                          <a:cs typeface="Times New Roman" pitchFamily="18" charset="0"/>
                        </a:rPr>
                        <a:t>Aktor Memilih Tombol Edit </a:t>
                      </a:r>
                      <a:endParaRPr lang="en-GB" sz="1400" u="none" strike="noStrike">
                        <a:effectLst/>
                        <a:uFill>
                          <a:solidFill>
                            <a:srgbClr val="000000"/>
                          </a:solidFill>
                        </a:uFill>
                        <a:latin typeface="Times New Roman" pitchFamily="18" charset="0"/>
                        <a:cs typeface="Times New Roman" pitchFamily="18" charset="0"/>
                      </a:endParaRPr>
                    </a:p>
                    <a:p>
                      <a:pPr marL="4445">
                        <a:lnSpc>
                          <a:spcPct val="107000"/>
                        </a:lnSpc>
                        <a:spcAft>
                          <a:spcPts val="0"/>
                        </a:spcAft>
                      </a:pPr>
                      <a:r>
                        <a:rPr lang="en-US" sz="1400">
                          <a:effectLst/>
                          <a:latin typeface="Times New Roman" pitchFamily="18" charset="0"/>
                          <a:cs typeface="Times New Roman" pitchFamily="18" charset="0"/>
                        </a:rPr>
                        <a:t> </a:t>
                      </a:r>
                      <a:endParaRPr lang="en-GB" sz="140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4445">
                        <a:lnSpc>
                          <a:spcPct val="99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menampilkan</a:t>
                      </a:r>
                      <a:r>
                        <a:rPr lang="en-US" sz="1400" dirty="0">
                          <a:effectLst/>
                          <a:latin typeface="Times New Roman" pitchFamily="18" charset="0"/>
                          <a:cs typeface="Times New Roman" pitchFamily="18" charset="0"/>
                        </a:rPr>
                        <a:t> menu </a:t>
                      </a:r>
                      <a:r>
                        <a:rPr lang="en-US" sz="1400" dirty="0" err="1">
                          <a:effectLst/>
                          <a:latin typeface="Times New Roman" pitchFamily="18" charset="0"/>
                          <a:cs typeface="Times New Roman" pitchFamily="18" charset="0"/>
                        </a:rPr>
                        <a:t>baru</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untuk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mengisi</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mencari</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sebelumnya</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menyimpan</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batal</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mengisi</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445">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edit </a:t>
                      </a:r>
                      <a:r>
                        <a:rPr lang="en-US" sz="1400" dirty="0" err="1">
                          <a:effectLst/>
                          <a:latin typeface="Times New Roman" pitchFamily="18" charset="0"/>
                          <a:cs typeface="Times New Roman" pitchFamily="18" charset="0"/>
                        </a:rPr>
                        <a:t>mengedit</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pesanan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3897823319"/>
                  </a:ext>
                </a:extLst>
              </a:tr>
              <a:tr h="578887">
                <a:tc>
                  <a:txBody>
                    <a:bodyPr/>
                    <a:lstStyle/>
                    <a:p>
                      <a:pPr marL="4445">
                        <a:lnSpc>
                          <a:spcPct val="107000"/>
                        </a:lnSpc>
                        <a:spcAft>
                          <a:spcPts val="0"/>
                        </a:spcAft>
                      </a:pPr>
                      <a:r>
                        <a:rPr lang="en-US" sz="1400">
                          <a:effectLst/>
                          <a:latin typeface="Times New Roman" pitchFamily="18" charset="0"/>
                          <a:cs typeface="Times New Roman" pitchFamily="18" charset="0"/>
                        </a:rPr>
                        <a:t>Kondisi Akhir </a:t>
                      </a:r>
                      <a:endParaRPr lang="en-GB" sz="1400">
                        <a:effectLst/>
                        <a:latin typeface="Times New Roman" pitchFamily="18" charset="0"/>
                        <a:ea typeface="Calibri" panose="020F0502020204030204" pitchFamily="34" charset="0"/>
                        <a:cs typeface="Times New Roman" pitchFamily="18" charset="0"/>
                      </a:endParaRPr>
                    </a:p>
                  </a:txBody>
                  <a:tcPr marL="64135" marR="74930" marT="4445" marB="0"/>
                </a:tc>
                <a:tc>
                  <a:txBody>
                    <a:bodyPr/>
                    <a:lstStyle/>
                    <a:p>
                      <a:pPr marL="4445">
                        <a:lnSpc>
                          <a:spcPct val="107000"/>
                        </a:lnSpc>
                        <a:spcAft>
                          <a:spcPts val="0"/>
                        </a:spcAft>
                      </a:pPr>
                      <a:r>
                        <a:rPr lang="en-US" sz="1400" dirty="0">
                          <a:effectLst/>
                          <a:latin typeface="Times New Roman" pitchFamily="18" charset="0"/>
                          <a:cs typeface="Times New Roman" pitchFamily="18" charset="0"/>
                        </a:rPr>
                        <a:t>Jika </a:t>
                      </a:r>
                      <a:r>
                        <a:rPr lang="en-US" sz="1400" dirty="0" err="1">
                          <a:effectLst/>
                          <a:latin typeface="Times New Roman" pitchFamily="18" charset="0"/>
                          <a:cs typeface="Times New Roman" pitchFamily="18" charset="0"/>
                        </a:rPr>
                        <a:t>perintah</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sesuai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maka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menampilkan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seperti</a:t>
                      </a:r>
                      <a:r>
                        <a:rPr lang="en-US" sz="1400" dirty="0">
                          <a:effectLst/>
                          <a:latin typeface="Times New Roman" pitchFamily="18" charset="0"/>
                          <a:cs typeface="Times New Roman" pitchFamily="18" charset="0"/>
                        </a:rPr>
                        <a:t> yang </a:t>
                      </a:r>
                      <a:r>
                        <a:rPr lang="en-US" sz="1400" dirty="0" err="1">
                          <a:effectLst/>
                          <a:latin typeface="Times New Roman" pitchFamily="18" charset="0"/>
                          <a:cs typeface="Times New Roman" pitchFamily="18" charset="0"/>
                        </a:rPr>
                        <a:t>diinginkan</a:t>
                      </a:r>
                      <a:r>
                        <a:rPr lang="en-US" sz="1400" dirty="0">
                          <a:effectLst/>
                          <a:latin typeface="Times New Roman" pitchFamily="18" charset="0"/>
                          <a:cs typeface="Times New Roman" pitchFamily="18" charset="0"/>
                        </a:rPr>
                        <a:t> oleh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64135" marR="74930" marT="4445" marB="0"/>
                </a:tc>
                <a:extLst>
                  <a:ext uri="{0D108BD9-81ED-4DB2-BD59-A6C34878D82A}">
                    <a16:rowId xmlns:a16="http://schemas.microsoft.com/office/drawing/2014/main" val="54723657"/>
                  </a:ext>
                </a:extLst>
              </a:tr>
            </a:tbl>
          </a:graphicData>
        </a:graphic>
      </p:graphicFrame>
      <p:sp>
        <p:nvSpPr>
          <p:cNvPr id="5" name="Rectangle 1">
            <a:extLst>
              <a:ext uri="{FF2B5EF4-FFF2-40B4-BE49-F238E27FC236}">
                <a16:creationId xmlns:a16="http://schemas.microsoft.com/office/drawing/2014/main" id="{B1B2EE5D-A3C7-443C-B470-F55B2F6FFEB0}"/>
              </a:ext>
            </a:extLst>
          </p:cNvPr>
          <p:cNvSpPr>
            <a:spLocks noChangeArrowheads="1"/>
          </p:cNvSpPr>
          <p:nvPr/>
        </p:nvSpPr>
        <p:spPr bwMode="auto">
          <a:xfrm>
            <a:off x="-5905349" y="0"/>
            <a:ext cx="250199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1"/>
          <p:cNvSpPr/>
          <p:nvPr/>
        </p:nvSpPr>
        <p:spPr>
          <a:xfrm>
            <a:off x="3951265" y="6028477"/>
            <a:ext cx="3880037"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.5 Deskripsi Menu </a:t>
            </a:r>
            <a:r>
              <a:rPr lang="en-US" b="1" dirty="0" err="1">
                <a:latin typeface="Times New Roman" pitchFamily="18" charset="0"/>
                <a:cs typeface="Times New Roman" pitchFamily="18" charset="0"/>
              </a:rPr>
              <a:t>Pesanan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658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C996AA-AE54-423A-B554-09E9A59416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1634" y="980660"/>
            <a:ext cx="10270435" cy="4784035"/>
          </a:xfrm>
          <a:prstGeom prst="rect">
            <a:avLst/>
          </a:prstGeom>
          <a:noFill/>
          <a:ln>
            <a:noFill/>
          </a:ln>
        </p:spPr>
      </p:pic>
      <p:sp>
        <p:nvSpPr>
          <p:cNvPr id="5" name="Rectangle 4"/>
          <p:cNvSpPr/>
          <p:nvPr/>
        </p:nvSpPr>
        <p:spPr>
          <a:xfrm>
            <a:off x="491875" y="222839"/>
            <a:ext cx="4654351" cy="369332"/>
          </a:xfrm>
          <a:prstGeom prst="rect">
            <a:avLst/>
          </a:prstGeom>
        </p:spPr>
        <p:txBody>
          <a:bodyPr wrap="none">
            <a:spAutoFit/>
          </a:bodyPr>
          <a:lstStyle/>
          <a:p>
            <a:pPr lvl="0" fontAlgn="base"/>
            <a:r>
              <a:rPr lang="en-US" dirty="0">
                <a:latin typeface="Times New Roman" pitchFamily="18" charset="0"/>
                <a:cs typeface="Times New Roman" pitchFamily="18" charset="0"/>
              </a:rPr>
              <a:t>6.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Transaksi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penjualan</a:t>
            </a:r>
            <a:r>
              <a:rPr lang="id-ID"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7" name="Rectangle 6"/>
          <p:cNvSpPr/>
          <p:nvPr/>
        </p:nvSpPr>
        <p:spPr>
          <a:xfrm>
            <a:off x="4117110" y="5934525"/>
            <a:ext cx="4222823"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III.7 Use Case Menu </a:t>
            </a:r>
            <a:r>
              <a:rPr lang="en-US" b="1" dirty="0" err="1">
                <a:latin typeface="Times New Roman" pitchFamily="18" charset="0"/>
                <a:cs typeface="Times New Roman" pitchFamily="18" charset="0"/>
              </a:rPr>
              <a:t>Transaksi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5617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3A9A166-23A9-44DC-BDDE-B2243A7F0C4D}"/>
              </a:ext>
            </a:extLst>
          </p:cNvPr>
          <p:cNvGraphicFramePr>
            <a:graphicFrameLocks noGrp="1"/>
          </p:cNvGraphicFramePr>
          <p:nvPr>
            <p:ph idx="1"/>
            <p:extLst>
              <p:ext uri="{D42A27DB-BD31-4B8C-83A1-F6EECF244321}">
                <p14:modId xmlns:p14="http://schemas.microsoft.com/office/powerpoint/2010/main" val="433085671"/>
              </p:ext>
            </p:extLst>
          </p:nvPr>
        </p:nvGraphicFramePr>
        <p:xfrm>
          <a:off x="715618" y="463826"/>
          <a:ext cx="10482470" cy="4999447"/>
        </p:xfrm>
        <a:graphic>
          <a:graphicData uri="http://schemas.openxmlformats.org/drawingml/2006/table">
            <a:tbl>
              <a:tblPr firstRow="1" firstCol="1" bandRow="1">
                <a:tableStyleId>{5C22544A-7EE6-4342-B048-85BDC9FD1C3A}</a:tableStyleId>
              </a:tblPr>
              <a:tblGrid>
                <a:gridCol w="2862469">
                  <a:extLst>
                    <a:ext uri="{9D8B030D-6E8A-4147-A177-3AD203B41FA5}">
                      <a16:colId xmlns:a16="http://schemas.microsoft.com/office/drawing/2014/main" val="1161361020"/>
                    </a:ext>
                  </a:extLst>
                </a:gridCol>
                <a:gridCol w="7620001">
                  <a:extLst>
                    <a:ext uri="{9D8B030D-6E8A-4147-A177-3AD203B41FA5}">
                      <a16:colId xmlns:a16="http://schemas.microsoft.com/office/drawing/2014/main" val="2795300562"/>
                    </a:ext>
                  </a:extLst>
                </a:gridCol>
              </a:tblGrid>
              <a:tr h="344557">
                <a:tc>
                  <a:txBody>
                    <a:bodyPr/>
                    <a:lstStyle/>
                    <a:p>
                      <a:pPr>
                        <a:lnSpc>
                          <a:spcPct val="107000"/>
                        </a:lnSpc>
                        <a:spcAft>
                          <a:spcPts val="800"/>
                        </a:spcAft>
                      </a:pPr>
                      <a:r>
                        <a:rPr lang="en-US" sz="1100">
                          <a:effectLst/>
                          <a:latin typeface="Times New Roman" pitchFamily="18" charset="0"/>
                          <a:cs typeface="Times New Roman" pitchFamily="18" charset="0"/>
                        </a:rPr>
                        <a:t> </a:t>
                      </a:r>
                      <a:endParaRPr lang="en-GB" sz="110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Transaksi</a:t>
                      </a:r>
                      <a:r>
                        <a:rPr lang="en-US" sz="1800" dirty="0">
                          <a:effectLst/>
                          <a:latin typeface="Times New Roman" pitchFamily="18" charset="0"/>
                          <a:cs typeface="Times New Roman" pitchFamily="18" charset="0"/>
                        </a:rPr>
                        <a:t> </a:t>
                      </a:r>
                      <a:endParaRPr lang="en-GB" sz="11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2847695042"/>
                  </a:ext>
                </a:extLst>
              </a:tr>
              <a:tr h="280274">
                <a:tc>
                  <a:txBody>
                    <a:bodyPr/>
                    <a:lstStyle/>
                    <a:p>
                      <a:pPr marL="45720">
                        <a:lnSpc>
                          <a:spcPct val="107000"/>
                        </a:lnSpc>
                        <a:spcAft>
                          <a:spcPts val="0"/>
                        </a:spcAft>
                      </a:pPr>
                      <a:r>
                        <a:rPr lang="en-US" sz="1400" dirty="0" err="1">
                          <a:effectLst/>
                          <a:latin typeface="Times New Roman" pitchFamily="18" charset="0"/>
                          <a:cs typeface="Times New Roman" pitchFamily="18" charset="0"/>
                        </a:rPr>
                        <a:t>Tujuan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45720">
                        <a:lnSpc>
                          <a:spcPct val="107000"/>
                        </a:lnSpc>
                        <a:spcAft>
                          <a:spcPts val="0"/>
                        </a:spcAft>
                      </a:pPr>
                      <a:r>
                        <a:rPr lang="en-US" sz="1400" dirty="0" err="1">
                          <a:effectLst/>
                          <a:latin typeface="Times New Roman" pitchFamily="18" charset="0"/>
                          <a:cs typeface="Times New Roman" pitchFamily="18" charset="0"/>
                        </a:rPr>
                        <a:t>Bagian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dapat</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membuat</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2662095926"/>
                  </a:ext>
                </a:extLst>
              </a:tr>
              <a:tr h="550750">
                <a:tc>
                  <a:txBody>
                    <a:bodyPr/>
                    <a:lstStyle/>
                    <a:p>
                      <a:pPr marL="45720">
                        <a:lnSpc>
                          <a:spcPct val="107000"/>
                        </a:lnSpc>
                        <a:spcAft>
                          <a:spcPts val="0"/>
                        </a:spcAft>
                      </a:pPr>
                      <a:r>
                        <a:rPr lang="en-US" sz="1400" dirty="0" err="1">
                          <a:effectLst/>
                          <a:latin typeface="Times New Roman" pitchFamily="18" charset="0"/>
                          <a:cs typeface="Times New Roman" pitchFamily="18" charset="0"/>
                        </a:rPr>
                        <a:t>Deskripsi</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45720">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ini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memungkinkan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untuk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membuat</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2776771013"/>
                  </a:ext>
                </a:extLst>
              </a:tr>
              <a:tr h="282235">
                <a:tc>
                  <a:txBody>
                    <a:bodyPr/>
                    <a:lstStyle/>
                    <a:p>
                      <a:pPr>
                        <a:lnSpc>
                          <a:spcPct val="107000"/>
                        </a:lnSpc>
                        <a:spcAft>
                          <a:spcPts val="800"/>
                        </a:spcAft>
                      </a:pP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620395">
                        <a:lnSpc>
                          <a:spcPct val="107000"/>
                        </a:lnSpc>
                        <a:spcAft>
                          <a:spcPts val="0"/>
                        </a:spcAft>
                      </a:pPr>
                      <a:r>
                        <a:rPr lang="en-US" sz="1400" dirty="0" err="1">
                          <a:effectLst/>
                          <a:latin typeface="Times New Roman" pitchFamily="18" charset="0"/>
                          <a:cs typeface="Times New Roman" pitchFamily="18" charset="0"/>
                        </a:rPr>
                        <a:t>Skenario</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Utama</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3452927626"/>
                  </a:ext>
                </a:extLst>
              </a:tr>
              <a:tr h="280274">
                <a:tc>
                  <a:txBody>
                    <a:bodyPr/>
                    <a:lstStyle/>
                    <a:p>
                      <a:pPr marL="45720">
                        <a:lnSpc>
                          <a:spcPct val="107000"/>
                        </a:lnSpc>
                        <a:spcAft>
                          <a:spcPts val="0"/>
                        </a:spcAft>
                      </a:pP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45720">
                        <a:lnSpc>
                          <a:spcPct val="107000"/>
                        </a:lnSpc>
                        <a:spcAft>
                          <a:spcPts val="0"/>
                        </a:spcAft>
                      </a:pPr>
                      <a:r>
                        <a:rPr lang="en-US" sz="1400" dirty="0" err="1">
                          <a:effectLst/>
                          <a:latin typeface="Times New Roman" pitchFamily="18" charset="0"/>
                          <a:cs typeface="Times New Roman" pitchFamily="18" charset="0"/>
                        </a:rPr>
                        <a:t>Bagian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1527443362"/>
                  </a:ext>
                </a:extLst>
              </a:tr>
              <a:tr h="395510">
                <a:tc>
                  <a:txBody>
                    <a:bodyPr/>
                    <a:lstStyle/>
                    <a:p>
                      <a:pPr marL="45720">
                        <a:lnSpc>
                          <a:spcPct val="107000"/>
                        </a:lnSpc>
                        <a:spcAft>
                          <a:spcPts val="0"/>
                        </a:spcAft>
                      </a:pPr>
                      <a:r>
                        <a:rPr lang="en-US" sz="1400" dirty="0" err="1">
                          <a:effectLst/>
                          <a:latin typeface="Times New Roman" pitchFamily="18" charset="0"/>
                          <a:cs typeface="Times New Roman" pitchFamily="18" charset="0"/>
                        </a:rPr>
                        <a:t>Kondisi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Awal</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45720">
                        <a:lnSpc>
                          <a:spcPct val="107000"/>
                        </a:lnSpc>
                        <a:spcAft>
                          <a:spcPts val="0"/>
                        </a:spcAft>
                      </a:pP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Membuka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Aplikasi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Penjualan</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774783667"/>
                  </a:ext>
                </a:extLst>
              </a:tr>
              <a:tr h="280274">
                <a:tc>
                  <a:txBody>
                    <a:bodyPr/>
                    <a:lstStyle/>
                    <a:p>
                      <a:pPr marL="8255" algn="ctr">
                        <a:lnSpc>
                          <a:spcPct val="107000"/>
                        </a:lnSpc>
                        <a:spcAft>
                          <a:spcPts val="0"/>
                        </a:spcAft>
                      </a:pPr>
                      <a:r>
                        <a:rPr lang="en-US" sz="1400" dirty="0" err="1">
                          <a:effectLst/>
                          <a:latin typeface="Times New Roman" pitchFamily="18" charset="0"/>
                          <a:cs typeface="Times New Roman" pitchFamily="18" charset="0"/>
                        </a:rPr>
                        <a:t>Aksi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7620" algn="l">
                        <a:lnSpc>
                          <a:spcPct val="107000"/>
                        </a:lnSpc>
                        <a:spcAft>
                          <a:spcPts val="0"/>
                        </a:spcAft>
                      </a:pP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Reaksi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1893316449"/>
                  </a:ext>
                </a:extLst>
              </a:tr>
              <a:tr h="2034823">
                <a:tc>
                  <a:txBody>
                    <a:bodyPr/>
                    <a:lstStyle/>
                    <a:p>
                      <a:pPr marL="342900" lvl="0" indent="-342900" algn="just" fontAlgn="base">
                        <a:lnSpc>
                          <a:spcPct val="99000"/>
                        </a:lnSpc>
                        <a:spcAft>
                          <a:spcPts val="0"/>
                        </a:spcAft>
                        <a:buClr>
                          <a:srgbClr val="000000"/>
                        </a:buClr>
                        <a:buSzPts val="1200"/>
                        <a:buFont typeface="+mj-lt"/>
                        <a:buAutoNum type="arabicPeriod"/>
                      </a:pPr>
                      <a:r>
                        <a:rPr lang="en-US" sz="1400" u="none" strike="noStrike" dirty="0" err="1">
                          <a:effectLst/>
                          <a:uFill>
                            <a:solidFill>
                              <a:srgbClr val="000000"/>
                            </a:solidFill>
                          </a:uFill>
                          <a:latin typeface="Times New Roman" pitchFamily="18" charset="0"/>
                          <a:cs typeface="Times New Roman" pitchFamily="18" charset="0"/>
                        </a:rPr>
                        <a:t>Aktor</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Memilih</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Tombol</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Baru</a:t>
                      </a:r>
                      <a:r>
                        <a:rPr lang="en-US" sz="1400" u="none" strike="noStrike" dirty="0">
                          <a:effectLst/>
                          <a:uFill>
                            <a:solidFill>
                              <a:srgbClr val="000000"/>
                            </a:solidFill>
                          </a:uFill>
                          <a:latin typeface="Times New Roman" pitchFamily="18" charset="0"/>
                          <a:cs typeface="Times New Roman" pitchFamily="18" charset="0"/>
                        </a:rPr>
                        <a:t> </a:t>
                      </a:r>
                      <a:endParaRPr lang="en-GB" sz="1400" u="none" strike="noStrike" dirty="0">
                        <a:effectLst/>
                        <a:uFill>
                          <a:solidFill>
                            <a:srgbClr val="000000"/>
                          </a:solidFill>
                        </a:uFill>
                        <a:latin typeface="Times New Roman" pitchFamily="18" charset="0"/>
                        <a:cs typeface="Times New Roman" pitchFamily="18" charset="0"/>
                      </a:endParaRPr>
                    </a:p>
                    <a:p>
                      <a:pPr marL="342900" lvl="0" indent="-342900" algn="just" fontAlgn="base">
                        <a:lnSpc>
                          <a:spcPct val="99000"/>
                        </a:lnSpc>
                        <a:spcAft>
                          <a:spcPts val="0"/>
                        </a:spcAft>
                        <a:buClr>
                          <a:srgbClr val="000000"/>
                        </a:buClr>
                        <a:buSzPts val="1200"/>
                        <a:buFont typeface="+mj-lt"/>
                        <a:buAutoNum type="arabicPeriod"/>
                      </a:pPr>
                      <a:r>
                        <a:rPr lang="en-US" sz="1400" u="none" strike="noStrike" dirty="0" err="1">
                          <a:effectLst/>
                          <a:uFill>
                            <a:solidFill>
                              <a:srgbClr val="000000"/>
                            </a:solidFill>
                          </a:uFill>
                          <a:latin typeface="Times New Roman" pitchFamily="18" charset="0"/>
                          <a:cs typeface="Times New Roman" pitchFamily="18" charset="0"/>
                        </a:rPr>
                        <a:t>Aktor</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Memilih</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Tombol</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Cari</a:t>
                      </a:r>
                      <a:r>
                        <a:rPr lang="en-US" sz="1400" u="none" strike="noStrike" dirty="0">
                          <a:effectLst/>
                          <a:uFill>
                            <a:solidFill>
                              <a:srgbClr val="000000"/>
                            </a:solidFill>
                          </a:uFill>
                          <a:latin typeface="Times New Roman" pitchFamily="18" charset="0"/>
                          <a:cs typeface="Times New Roman" pitchFamily="18" charset="0"/>
                        </a:rPr>
                        <a:t> </a:t>
                      </a:r>
                      <a:endParaRPr lang="en-GB" sz="1400" u="none" strike="noStrike" dirty="0">
                        <a:effectLst/>
                        <a:uFill>
                          <a:solidFill>
                            <a:srgbClr val="000000"/>
                          </a:solidFill>
                        </a:uFill>
                        <a:latin typeface="Times New Roman" pitchFamily="18" charset="0"/>
                        <a:cs typeface="Times New Roman" pitchFamily="18" charset="0"/>
                      </a:endParaRPr>
                    </a:p>
                    <a:p>
                      <a:pPr marL="342900" lvl="0" indent="-342900" algn="just" fontAlgn="base">
                        <a:lnSpc>
                          <a:spcPct val="99000"/>
                        </a:lnSpc>
                        <a:spcAft>
                          <a:spcPts val="0"/>
                        </a:spcAft>
                        <a:buClr>
                          <a:srgbClr val="000000"/>
                        </a:buClr>
                        <a:buSzPts val="1200"/>
                        <a:buFont typeface="+mj-lt"/>
                        <a:buAutoNum type="arabicPeriod"/>
                      </a:pPr>
                      <a:r>
                        <a:rPr lang="en-US" sz="1400" u="none" strike="noStrike" dirty="0" err="1">
                          <a:effectLst/>
                          <a:uFill>
                            <a:solidFill>
                              <a:srgbClr val="000000"/>
                            </a:solidFill>
                          </a:uFill>
                          <a:latin typeface="Times New Roman" pitchFamily="18" charset="0"/>
                          <a:cs typeface="Times New Roman" pitchFamily="18" charset="0"/>
                        </a:rPr>
                        <a:t>Aktor</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Memilih</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Tombol</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Simpan</a:t>
                      </a:r>
                      <a:r>
                        <a:rPr lang="en-US" sz="1400" u="none" strike="noStrike" dirty="0">
                          <a:effectLst/>
                          <a:uFill>
                            <a:solidFill>
                              <a:srgbClr val="000000"/>
                            </a:solidFill>
                          </a:uFill>
                          <a:latin typeface="Times New Roman" pitchFamily="18" charset="0"/>
                          <a:cs typeface="Times New Roman" pitchFamily="18" charset="0"/>
                        </a:rPr>
                        <a:t> </a:t>
                      </a:r>
                      <a:endParaRPr lang="en-GB" sz="1400" u="none" strike="noStrike" dirty="0">
                        <a:effectLst/>
                        <a:uFill>
                          <a:solidFill>
                            <a:srgbClr val="000000"/>
                          </a:solidFill>
                        </a:uFill>
                        <a:latin typeface="Times New Roman" pitchFamily="18" charset="0"/>
                        <a:cs typeface="Times New Roman" pitchFamily="18" charset="0"/>
                      </a:endParaRPr>
                    </a:p>
                    <a:p>
                      <a:pPr marL="342900" lvl="0" indent="-342900" algn="just" fontAlgn="base">
                        <a:lnSpc>
                          <a:spcPct val="99000"/>
                        </a:lnSpc>
                        <a:spcAft>
                          <a:spcPts val="0"/>
                        </a:spcAft>
                        <a:buClr>
                          <a:srgbClr val="000000"/>
                        </a:buClr>
                        <a:buSzPts val="1200"/>
                        <a:buFont typeface="+mj-lt"/>
                        <a:buAutoNum type="arabicPeriod"/>
                      </a:pPr>
                      <a:r>
                        <a:rPr lang="en-US" sz="1400" u="none" strike="noStrike" dirty="0" err="1">
                          <a:effectLst/>
                          <a:uFill>
                            <a:solidFill>
                              <a:srgbClr val="000000"/>
                            </a:solidFill>
                          </a:uFill>
                          <a:latin typeface="Times New Roman" pitchFamily="18" charset="0"/>
                          <a:cs typeface="Times New Roman" pitchFamily="18" charset="0"/>
                        </a:rPr>
                        <a:t>Aktor</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Memilih</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Tombol</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batal</a:t>
                      </a:r>
                      <a:r>
                        <a:rPr lang="en-US" sz="1400" u="none" strike="noStrike" dirty="0">
                          <a:effectLst/>
                          <a:uFill>
                            <a:solidFill>
                              <a:srgbClr val="000000"/>
                            </a:solidFill>
                          </a:uFill>
                          <a:latin typeface="Times New Roman" pitchFamily="18" charset="0"/>
                          <a:cs typeface="Times New Roman" pitchFamily="18" charset="0"/>
                        </a:rPr>
                        <a:t> </a:t>
                      </a:r>
                      <a:endParaRPr lang="en-GB" sz="1400" u="none" strike="noStrike" dirty="0">
                        <a:effectLst/>
                        <a:uFill>
                          <a:solidFill>
                            <a:srgbClr val="000000"/>
                          </a:solidFill>
                        </a:uFill>
                        <a:latin typeface="Times New Roman" pitchFamily="18" charset="0"/>
                        <a:cs typeface="Times New Roman" pitchFamily="18" charset="0"/>
                      </a:endParaRPr>
                    </a:p>
                    <a:p>
                      <a:pPr marL="342900" lvl="0" indent="-342900" algn="just" fontAlgn="base">
                        <a:lnSpc>
                          <a:spcPct val="107000"/>
                        </a:lnSpc>
                        <a:spcAft>
                          <a:spcPts val="0"/>
                        </a:spcAft>
                        <a:buClr>
                          <a:srgbClr val="000000"/>
                        </a:buClr>
                        <a:buSzPts val="1200"/>
                        <a:buFont typeface="+mj-lt"/>
                        <a:buAutoNum type="arabicPeriod"/>
                      </a:pPr>
                      <a:r>
                        <a:rPr lang="en-US" sz="1400" u="none" strike="noStrike" dirty="0" err="1">
                          <a:effectLst/>
                          <a:uFill>
                            <a:solidFill>
                              <a:srgbClr val="000000"/>
                            </a:solidFill>
                          </a:uFill>
                          <a:latin typeface="Times New Roman" pitchFamily="18" charset="0"/>
                          <a:cs typeface="Times New Roman" pitchFamily="18" charset="0"/>
                        </a:rPr>
                        <a:t>Aktor</a:t>
                      </a:r>
                      <a:r>
                        <a:rPr lang="en-US" sz="1400" u="none" strike="noStrike" dirty="0">
                          <a:effectLst/>
                          <a:uFill>
                            <a:solidFill>
                              <a:srgbClr val="000000"/>
                            </a:solidFill>
                          </a:uFill>
                          <a:latin typeface="Times New Roman" pitchFamily="18" charset="0"/>
                          <a:cs typeface="Times New Roman" pitchFamily="18" charset="0"/>
                        </a:rPr>
                        <a:t> </a:t>
                      </a:r>
                      <a:r>
                        <a:rPr lang="en-US" sz="1400" u="none" strike="noStrike" dirty="0" err="1">
                          <a:effectLst/>
                          <a:uFill>
                            <a:solidFill>
                              <a:srgbClr val="000000"/>
                            </a:solidFill>
                          </a:uFill>
                          <a:latin typeface="Times New Roman" pitchFamily="18" charset="0"/>
                          <a:cs typeface="Times New Roman" pitchFamily="18" charset="0"/>
                        </a:rPr>
                        <a:t>Memilih</a:t>
                      </a:r>
                      <a:r>
                        <a:rPr lang="en-US" sz="1400" u="none" strike="noStrike" dirty="0">
                          <a:effectLst/>
                          <a:uFill>
                            <a:solidFill>
                              <a:srgbClr val="000000"/>
                            </a:solidFill>
                          </a:uFill>
                          <a:latin typeface="Times New Roman" pitchFamily="18" charset="0"/>
                          <a:cs typeface="Times New Roman" pitchFamily="18" charset="0"/>
                        </a:rPr>
                        <a:t> </a:t>
                      </a:r>
                      <a:endParaRPr lang="en-GB" sz="1400" u="none" strike="noStrike" dirty="0">
                        <a:effectLst/>
                        <a:uFill>
                          <a:solidFill>
                            <a:srgbClr val="000000"/>
                          </a:solidFill>
                        </a:uFill>
                        <a:latin typeface="Times New Roman" pitchFamily="18" charset="0"/>
                        <a:cs typeface="Times New Roman" pitchFamily="18" charset="0"/>
                      </a:endParaRPr>
                    </a:p>
                    <a:p>
                      <a:pPr marR="36195" algn="ctr">
                        <a:lnSpc>
                          <a:spcPct val="107000"/>
                        </a:lnSpc>
                        <a:spcAft>
                          <a:spcPts val="0"/>
                        </a:spcAft>
                      </a:pPr>
                      <a:r>
                        <a:rPr lang="en-US" sz="1400" dirty="0" err="1">
                          <a:effectLst/>
                          <a:latin typeface="Times New Roman" pitchFamily="18" charset="0"/>
                          <a:cs typeface="Times New Roman" pitchFamily="18" charset="0"/>
                        </a:rPr>
                        <a:t>Tombol</a:t>
                      </a:r>
                      <a:r>
                        <a:rPr lang="en-US" sz="1400" dirty="0">
                          <a:effectLst/>
                          <a:latin typeface="Times New Roman" pitchFamily="18" charset="0"/>
                          <a:cs typeface="Times New Roman" pitchFamily="18" charset="0"/>
                        </a:rPr>
                        <a:t> Edit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45720">
                        <a:lnSpc>
                          <a:spcPct val="99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menampilkan</a:t>
                      </a:r>
                      <a:r>
                        <a:rPr lang="en-US" sz="1400" dirty="0">
                          <a:effectLst/>
                          <a:latin typeface="Times New Roman" pitchFamily="18" charset="0"/>
                          <a:cs typeface="Times New Roman" pitchFamily="18" charset="0"/>
                        </a:rPr>
                        <a:t> menu </a:t>
                      </a:r>
                      <a:r>
                        <a:rPr lang="en-US" sz="1400" dirty="0" err="1">
                          <a:effectLst/>
                          <a:latin typeface="Times New Roman" pitchFamily="18" charset="0"/>
                          <a:cs typeface="Times New Roman" pitchFamily="18" charset="0"/>
                        </a:rPr>
                        <a:t>baru</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untuk</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mengisi</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mencari</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sebelumnya</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menyimpan</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batal</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mengisi</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a:effectLst/>
                          <a:latin typeface="Times New Roman" pitchFamily="18" charset="0"/>
                          <a:cs typeface="Times New Roman" pitchFamily="18" charset="0"/>
                        </a:rPr>
                        <a:t> </a:t>
                      </a:r>
                      <a:endParaRPr lang="en-GB" sz="1400" dirty="0">
                        <a:effectLst/>
                        <a:latin typeface="Times New Roman" pitchFamily="18" charset="0"/>
                        <a:cs typeface="Times New Roman" pitchFamily="18" charset="0"/>
                      </a:endParaRPr>
                    </a:p>
                    <a:p>
                      <a:pPr marL="45720">
                        <a:lnSpc>
                          <a:spcPct val="107000"/>
                        </a:lnSpc>
                        <a:spcAft>
                          <a:spcPts val="0"/>
                        </a:spcAft>
                      </a:pP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edit </a:t>
                      </a:r>
                      <a:r>
                        <a:rPr lang="en-US" sz="1400" dirty="0" err="1">
                          <a:effectLst/>
                          <a:latin typeface="Times New Roman" pitchFamily="18" charset="0"/>
                          <a:cs typeface="Times New Roman" pitchFamily="18" charset="0"/>
                        </a:rPr>
                        <a:t>mengedit</a:t>
                      </a:r>
                      <a:r>
                        <a:rPr lang="en-US" sz="1400" dirty="0">
                          <a:effectLst/>
                          <a:latin typeface="Times New Roman" pitchFamily="18" charset="0"/>
                          <a:cs typeface="Times New Roman" pitchFamily="18" charset="0"/>
                        </a:rPr>
                        <a:t> form </a:t>
                      </a:r>
                      <a:r>
                        <a:rPr lang="en-US" sz="1400" dirty="0" err="1">
                          <a:effectLst/>
                          <a:latin typeface="Times New Roman" pitchFamily="18" charset="0"/>
                          <a:cs typeface="Times New Roman" pitchFamily="18" charset="0"/>
                        </a:rPr>
                        <a:t>transaksi</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1544462271"/>
                  </a:ext>
                </a:extLst>
              </a:tr>
              <a:tr h="550750">
                <a:tc>
                  <a:txBody>
                    <a:bodyPr/>
                    <a:lstStyle/>
                    <a:p>
                      <a:pPr marL="45720">
                        <a:lnSpc>
                          <a:spcPct val="107000"/>
                        </a:lnSpc>
                        <a:spcAft>
                          <a:spcPts val="0"/>
                        </a:spcAft>
                      </a:pPr>
                      <a:r>
                        <a:rPr lang="en-US" sz="1400" dirty="0" err="1">
                          <a:effectLst/>
                          <a:latin typeface="Times New Roman" pitchFamily="18" charset="0"/>
                          <a:cs typeface="Times New Roman" pitchFamily="18" charset="0"/>
                        </a:rPr>
                        <a:t>Kondisi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Akhir</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tc>
                  <a:txBody>
                    <a:bodyPr/>
                    <a:lstStyle/>
                    <a:p>
                      <a:pPr marL="45720">
                        <a:lnSpc>
                          <a:spcPct val="107000"/>
                        </a:lnSpc>
                        <a:spcAft>
                          <a:spcPts val="0"/>
                        </a:spcAft>
                      </a:pPr>
                      <a:r>
                        <a:rPr lang="en-US" sz="1400" dirty="0">
                          <a:effectLst/>
                          <a:latin typeface="Times New Roman" pitchFamily="18" charset="0"/>
                          <a:cs typeface="Times New Roman" pitchFamily="18" charset="0"/>
                        </a:rPr>
                        <a:t>Jika </a:t>
                      </a:r>
                      <a:r>
                        <a:rPr lang="en-US" sz="1400" dirty="0" err="1">
                          <a:effectLst/>
                          <a:latin typeface="Times New Roman" pitchFamily="18" charset="0"/>
                          <a:cs typeface="Times New Roman" pitchFamily="18" charset="0"/>
                        </a:rPr>
                        <a:t>perintah</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sesuai</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maka</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sistem</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akan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menampilkan</a:t>
                      </a: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seperti</a:t>
                      </a:r>
                      <a:r>
                        <a:rPr lang="en-US" sz="1400" dirty="0">
                          <a:effectLst/>
                          <a:latin typeface="Times New Roman" pitchFamily="18" charset="0"/>
                          <a:cs typeface="Times New Roman" pitchFamily="18" charset="0"/>
                        </a:rPr>
                        <a:t> yang </a:t>
                      </a:r>
                      <a:r>
                        <a:rPr lang="en-US" sz="1400" dirty="0" err="1">
                          <a:effectLst/>
                          <a:latin typeface="Times New Roman" pitchFamily="18" charset="0"/>
                          <a:cs typeface="Times New Roman" pitchFamily="18" charset="0"/>
                        </a:rPr>
                        <a:t>diinginkan</a:t>
                      </a:r>
                      <a:r>
                        <a:rPr lang="en-US" sz="1400" dirty="0">
                          <a:effectLst/>
                          <a:latin typeface="Times New Roman" pitchFamily="18" charset="0"/>
                          <a:cs typeface="Times New Roman" pitchFamily="18" charset="0"/>
                        </a:rPr>
                        <a:t> oleh </a:t>
                      </a:r>
                      <a:r>
                        <a:rPr lang="en-US" sz="1400" dirty="0" err="1">
                          <a:effectLst/>
                          <a:latin typeface="Times New Roman" pitchFamily="18" charset="0"/>
                          <a:cs typeface="Times New Roman" pitchFamily="18" charset="0"/>
                        </a:rPr>
                        <a:t>Aktor</a:t>
                      </a:r>
                      <a:r>
                        <a:rPr lang="en-US" sz="1400" dirty="0">
                          <a:effectLst/>
                          <a:latin typeface="Times New Roman" pitchFamily="18" charset="0"/>
                          <a:cs typeface="Times New Roman" pitchFamily="18" charset="0"/>
                        </a:rPr>
                        <a:t> </a:t>
                      </a:r>
                      <a:endParaRPr lang="en-GB" sz="1400" dirty="0">
                        <a:effectLst/>
                        <a:latin typeface="Times New Roman" pitchFamily="18" charset="0"/>
                        <a:ea typeface="Calibri" panose="020F0502020204030204" pitchFamily="34" charset="0"/>
                        <a:cs typeface="Times New Roman" pitchFamily="18" charset="0"/>
                      </a:endParaRPr>
                    </a:p>
                  </a:txBody>
                  <a:tcPr marL="22860" marR="32385" marT="4445" marB="0"/>
                </a:tc>
                <a:extLst>
                  <a:ext uri="{0D108BD9-81ED-4DB2-BD59-A6C34878D82A}">
                    <a16:rowId xmlns:a16="http://schemas.microsoft.com/office/drawing/2014/main" val="295486058"/>
                  </a:ext>
                </a:extLst>
              </a:tr>
            </a:tbl>
          </a:graphicData>
        </a:graphic>
      </p:graphicFrame>
      <p:sp>
        <p:nvSpPr>
          <p:cNvPr id="2" name="Rectangle 1"/>
          <p:cNvSpPr/>
          <p:nvPr/>
        </p:nvSpPr>
        <p:spPr>
          <a:xfrm>
            <a:off x="4315213" y="5855013"/>
            <a:ext cx="3985643"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.6 Deskripsi Menu </a:t>
            </a:r>
            <a:r>
              <a:rPr lang="en-US" b="1" dirty="0" err="1">
                <a:latin typeface="Times New Roman" pitchFamily="18" charset="0"/>
                <a:cs typeface="Times New Roman" pitchFamily="18" charset="0"/>
              </a:rPr>
              <a:t>Transaksi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75586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3AB921-76F8-4AC7-9803-84B0EBA621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967407"/>
            <a:ext cx="10561983" cy="4333461"/>
          </a:xfrm>
          <a:prstGeom prst="rect">
            <a:avLst/>
          </a:prstGeom>
          <a:noFill/>
          <a:ln>
            <a:noFill/>
          </a:ln>
        </p:spPr>
      </p:pic>
      <p:sp>
        <p:nvSpPr>
          <p:cNvPr id="5" name="Rectangle 4"/>
          <p:cNvSpPr/>
          <p:nvPr/>
        </p:nvSpPr>
        <p:spPr>
          <a:xfrm>
            <a:off x="4042008" y="5629726"/>
            <a:ext cx="4107984"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III.8 Use Case Menu </a:t>
            </a:r>
            <a:r>
              <a:rPr lang="en-US" b="1" dirty="0" err="1">
                <a:latin typeface="Times New Roman" pitchFamily="18" charset="0"/>
                <a:cs typeface="Times New Roman" pitchFamily="18" charset="0"/>
              </a:rPr>
              <a:t>Laporan</a:t>
            </a:r>
            <a:endParaRPr lang="en-US" dirty="0">
              <a:latin typeface="Times New Roman" pitchFamily="18" charset="0"/>
              <a:cs typeface="Times New Roman" pitchFamily="18" charset="0"/>
            </a:endParaRPr>
          </a:p>
        </p:txBody>
      </p:sp>
      <p:sp>
        <p:nvSpPr>
          <p:cNvPr id="6" name="Rectangle 5"/>
          <p:cNvSpPr/>
          <p:nvPr/>
        </p:nvSpPr>
        <p:spPr>
          <a:xfrm>
            <a:off x="312374" y="236091"/>
            <a:ext cx="3583032" cy="369332"/>
          </a:xfrm>
          <a:prstGeom prst="rect">
            <a:avLst/>
          </a:prstGeom>
        </p:spPr>
        <p:txBody>
          <a:bodyPr wrap="none">
            <a:spAutoFit/>
          </a:bodyPr>
          <a:lstStyle/>
          <a:p>
            <a:pPr lvl="0" fontAlgn="base"/>
            <a:r>
              <a:rPr lang="en-US" dirty="0">
                <a:latin typeface="Times New Roman" pitchFamily="18" charset="0"/>
                <a:cs typeface="Times New Roman" pitchFamily="18" charset="0"/>
              </a:rPr>
              <a:t>7.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Laporan</a:t>
            </a:r>
            <a:r>
              <a:rPr lang="id-ID"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30008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0419B4-26A0-43F5-8E05-EBCC0812BD9E}"/>
              </a:ext>
            </a:extLst>
          </p:cNvPr>
          <p:cNvGraphicFramePr>
            <a:graphicFrameLocks noGrp="1"/>
          </p:cNvGraphicFramePr>
          <p:nvPr>
            <p:ph idx="1"/>
            <p:extLst>
              <p:ext uri="{D42A27DB-BD31-4B8C-83A1-F6EECF244321}">
                <p14:modId xmlns:p14="http://schemas.microsoft.com/office/powerpoint/2010/main" val="3159728328"/>
              </p:ext>
            </p:extLst>
          </p:nvPr>
        </p:nvGraphicFramePr>
        <p:xfrm>
          <a:off x="712454" y="641445"/>
          <a:ext cx="10287642" cy="4626958"/>
        </p:xfrm>
        <a:graphic>
          <a:graphicData uri="http://schemas.openxmlformats.org/drawingml/2006/table">
            <a:tbl>
              <a:tblPr firstRow="1" firstCol="1" bandRow="1">
                <a:tableStyleId>{5C22544A-7EE6-4342-B048-85BDC9FD1C3A}</a:tableStyleId>
              </a:tblPr>
              <a:tblGrid>
                <a:gridCol w="3088689">
                  <a:extLst>
                    <a:ext uri="{9D8B030D-6E8A-4147-A177-3AD203B41FA5}">
                      <a16:colId xmlns:a16="http://schemas.microsoft.com/office/drawing/2014/main" val="1967283717"/>
                    </a:ext>
                  </a:extLst>
                </a:gridCol>
                <a:gridCol w="7198953">
                  <a:extLst>
                    <a:ext uri="{9D8B030D-6E8A-4147-A177-3AD203B41FA5}">
                      <a16:colId xmlns:a16="http://schemas.microsoft.com/office/drawing/2014/main" val="2367582294"/>
                    </a:ext>
                  </a:extLst>
                </a:gridCol>
              </a:tblGrid>
              <a:tr h="380699">
                <a:tc>
                  <a:txBody>
                    <a:bodyPr/>
                    <a:lstStyle/>
                    <a:p>
                      <a:pPr>
                        <a:lnSpc>
                          <a:spcPct val="107000"/>
                        </a:lnSpc>
                        <a:spcAft>
                          <a:spcPts val="800"/>
                        </a:spcAft>
                      </a:pP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Laporan</a:t>
                      </a:r>
                      <a:r>
                        <a:rPr lang="en-US" sz="1800" dirty="0">
                          <a:effectLst/>
                          <a:latin typeface="Times New Roman" pitchFamily="18" charset="0"/>
                          <a:cs typeface="Times New Roman" pitchFamily="18" charset="0"/>
                        </a:rPr>
                        <a:t>  </a:t>
                      </a:r>
                      <a:endParaRPr lang="en-GB" sz="18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1070774798"/>
                  </a:ext>
                </a:extLst>
              </a:tr>
              <a:tr h="291890">
                <a:tc>
                  <a:txBody>
                    <a:bodyPr/>
                    <a:lstStyle/>
                    <a:p>
                      <a:pPr marL="68580">
                        <a:lnSpc>
                          <a:spcPct val="107000"/>
                        </a:lnSpc>
                        <a:spcAft>
                          <a:spcPts val="0"/>
                        </a:spcAft>
                      </a:pPr>
                      <a:r>
                        <a:rPr lang="en-US" sz="1600">
                          <a:effectLst/>
                          <a:latin typeface="Times New Roman" pitchFamily="18" charset="0"/>
                          <a:cs typeface="Times New Roman" pitchFamily="18" charset="0"/>
                        </a:rPr>
                        <a:t>Tujuan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8580">
                        <a:lnSpc>
                          <a:spcPct val="107000"/>
                        </a:lnSpc>
                        <a:spcAft>
                          <a:spcPts val="0"/>
                        </a:spcAft>
                      </a:pPr>
                      <a:r>
                        <a:rPr lang="en-US" sz="1600" dirty="0" err="1">
                          <a:effectLst/>
                          <a:latin typeface="Times New Roman" pitchFamily="18" charset="0"/>
                          <a:cs typeface="Times New Roman" pitchFamily="18" charset="0"/>
                        </a:rPr>
                        <a:t>Bagian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dapat</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Membuat</a:t>
                      </a:r>
                      <a:r>
                        <a:rPr lang="en-US" sz="1600" dirty="0">
                          <a:effectLst/>
                          <a:latin typeface="Times New Roman" pitchFamily="18" charset="0"/>
                          <a:cs typeface="Times New Roman" pitchFamily="18" charset="0"/>
                        </a:rPr>
                        <a:t> data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Barang</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199101370"/>
                  </a:ext>
                </a:extLst>
              </a:tr>
              <a:tr h="1146025">
                <a:tc>
                  <a:txBody>
                    <a:bodyPr/>
                    <a:lstStyle/>
                    <a:p>
                      <a:pPr marL="68580">
                        <a:lnSpc>
                          <a:spcPct val="107000"/>
                        </a:lnSpc>
                        <a:spcAft>
                          <a:spcPts val="0"/>
                        </a:spcAft>
                      </a:pPr>
                      <a:r>
                        <a:rPr lang="en-US" sz="1600">
                          <a:effectLst/>
                          <a:latin typeface="Times New Roman" pitchFamily="18" charset="0"/>
                          <a:cs typeface="Times New Roman" pitchFamily="18" charset="0"/>
                        </a:rPr>
                        <a:t>Deskripsi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8580">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ini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memungkinkan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untuk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mencetak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68580">
                        <a:lnSpc>
                          <a:spcPct val="107000"/>
                        </a:lnSpc>
                        <a:spcAft>
                          <a:spcPts val="0"/>
                        </a:spcAft>
                      </a:pP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di menu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Menu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1125491977"/>
                  </a:ext>
                </a:extLst>
              </a:tr>
              <a:tr h="294951">
                <a:tc>
                  <a:txBody>
                    <a:bodyPr/>
                    <a:lstStyle/>
                    <a:p>
                      <a:pPr>
                        <a:lnSpc>
                          <a:spcPct val="107000"/>
                        </a:lnSpc>
                        <a:spcAft>
                          <a:spcPts val="800"/>
                        </a:spcAft>
                      </a:pPr>
                      <a:r>
                        <a:rPr lang="en-US" sz="1600">
                          <a:effectLst/>
                          <a:latin typeface="Times New Roman" pitchFamily="18" charset="0"/>
                          <a:cs typeface="Times New Roman" pitchFamily="18" charset="0"/>
                        </a:rPr>
                        <a:t>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502920">
                        <a:lnSpc>
                          <a:spcPct val="107000"/>
                        </a:lnSpc>
                        <a:spcAft>
                          <a:spcPts val="0"/>
                        </a:spcAft>
                      </a:pPr>
                      <a:r>
                        <a:rPr lang="en-US" sz="1600" dirty="0" err="1">
                          <a:effectLst/>
                          <a:latin typeface="Times New Roman" pitchFamily="18" charset="0"/>
                          <a:cs typeface="Times New Roman" pitchFamily="18" charset="0"/>
                        </a:rPr>
                        <a:t>Skenario</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Utama</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358932569"/>
                  </a:ext>
                </a:extLst>
              </a:tr>
              <a:tr h="291890">
                <a:tc>
                  <a:txBody>
                    <a:bodyPr/>
                    <a:lstStyle/>
                    <a:p>
                      <a:pPr marL="68580">
                        <a:lnSpc>
                          <a:spcPct val="107000"/>
                        </a:lnSpc>
                        <a:spcAft>
                          <a:spcPts val="0"/>
                        </a:spcAft>
                      </a:pPr>
                      <a:r>
                        <a:rPr lang="en-US" sz="1600">
                          <a:effectLst/>
                          <a:latin typeface="Times New Roman" pitchFamily="18" charset="0"/>
                          <a:cs typeface="Times New Roman" pitchFamily="18" charset="0"/>
                        </a:rPr>
                        <a:t>Aktor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8580">
                        <a:lnSpc>
                          <a:spcPct val="107000"/>
                        </a:lnSpc>
                        <a:spcAft>
                          <a:spcPts val="0"/>
                        </a:spcAft>
                      </a:pPr>
                      <a:r>
                        <a:rPr lang="en-US" sz="1600" dirty="0" err="1">
                          <a:effectLst/>
                          <a:latin typeface="Times New Roman" pitchFamily="18" charset="0"/>
                          <a:cs typeface="Times New Roman" pitchFamily="18" charset="0"/>
                        </a:rPr>
                        <a:t>Bagian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2399357200"/>
                  </a:ext>
                </a:extLst>
              </a:tr>
              <a:tr h="291890">
                <a:tc>
                  <a:txBody>
                    <a:bodyPr/>
                    <a:lstStyle/>
                    <a:p>
                      <a:pPr marL="68580">
                        <a:lnSpc>
                          <a:spcPct val="107000"/>
                        </a:lnSpc>
                        <a:spcAft>
                          <a:spcPts val="0"/>
                        </a:spcAft>
                      </a:pPr>
                      <a:r>
                        <a:rPr lang="en-US" sz="1600">
                          <a:effectLst/>
                          <a:latin typeface="Times New Roman" pitchFamily="18" charset="0"/>
                          <a:cs typeface="Times New Roman" pitchFamily="18" charset="0"/>
                        </a:rPr>
                        <a:t>Kondisi Awal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8580">
                        <a:lnSpc>
                          <a:spcPct val="107000"/>
                        </a:lnSpc>
                        <a:spcAft>
                          <a:spcPts val="0"/>
                        </a:spcAft>
                      </a:pP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Aplikasi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Peenjualan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3456523026"/>
                  </a:ext>
                </a:extLst>
              </a:tr>
              <a:tr h="291890">
                <a:tc>
                  <a:txBody>
                    <a:bodyPr/>
                    <a:lstStyle/>
                    <a:p>
                      <a:pPr marL="64135" algn="ctr">
                        <a:lnSpc>
                          <a:spcPct val="107000"/>
                        </a:lnSpc>
                        <a:spcAft>
                          <a:spcPts val="0"/>
                        </a:spcAft>
                      </a:pPr>
                      <a:r>
                        <a:rPr lang="en-US" sz="1600">
                          <a:effectLst/>
                          <a:latin typeface="Times New Roman" pitchFamily="18" charset="0"/>
                          <a:cs typeface="Times New Roman" pitchFamily="18" charset="0"/>
                        </a:rPr>
                        <a:t>Aksi Aktor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4135" algn="ctr">
                        <a:lnSpc>
                          <a:spcPct val="107000"/>
                        </a:lnSpc>
                        <a:spcAft>
                          <a:spcPts val="0"/>
                        </a:spcAft>
                      </a:pPr>
                      <a:r>
                        <a:rPr lang="en-US" sz="1600" dirty="0" err="1">
                          <a:effectLst/>
                          <a:latin typeface="Times New Roman" pitchFamily="18" charset="0"/>
                          <a:cs typeface="Times New Roman" pitchFamily="18" charset="0"/>
                        </a:rPr>
                        <a:t>Reaksi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1961484228"/>
                  </a:ext>
                </a:extLst>
              </a:tr>
              <a:tr h="1064150">
                <a:tc>
                  <a:txBody>
                    <a:bodyPr/>
                    <a:lstStyle/>
                    <a:p>
                      <a:pPr marL="342900" lvl="0" indent="-342900" fontAlgn="base">
                        <a:lnSpc>
                          <a:spcPct val="99000"/>
                        </a:lnSpc>
                        <a:spcAft>
                          <a:spcPts val="0"/>
                        </a:spcAft>
                        <a:buClr>
                          <a:srgbClr val="000000"/>
                        </a:buClr>
                        <a:buSzPts val="1200"/>
                        <a:buFont typeface="+mj-lt"/>
                        <a:buAutoNum type="arabicPeriod"/>
                      </a:pPr>
                      <a:r>
                        <a:rPr lang="en-US" sz="1600" u="none" strike="noStrike">
                          <a:effectLst/>
                          <a:uFill>
                            <a:solidFill>
                              <a:srgbClr val="000000"/>
                            </a:solidFill>
                          </a:uFill>
                          <a:latin typeface="Times New Roman" pitchFamily="18" charset="0"/>
                          <a:cs typeface="Times New Roman" pitchFamily="18" charset="0"/>
                        </a:rPr>
                        <a:t>Aktor Memilih Tombol Laporan </a:t>
                      </a:r>
                      <a:endParaRPr lang="en-GB" sz="1600" u="none" strike="noStrike">
                        <a:effectLst/>
                        <a:uFill>
                          <a:solidFill>
                            <a:srgbClr val="000000"/>
                          </a:solidFill>
                        </a:uFill>
                        <a:latin typeface="Times New Roman" pitchFamily="18" charset="0"/>
                        <a:cs typeface="Times New Roman" pitchFamily="18" charset="0"/>
                      </a:endParaRPr>
                    </a:p>
                    <a:p>
                      <a:pPr marL="342900" lvl="0" indent="-342900" fontAlgn="base">
                        <a:lnSpc>
                          <a:spcPct val="99000"/>
                        </a:lnSpc>
                        <a:spcAft>
                          <a:spcPts val="0"/>
                        </a:spcAft>
                        <a:buClr>
                          <a:srgbClr val="000000"/>
                        </a:buClr>
                        <a:buSzPts val="1200"/>
                        <a:buFont typeface="+mj-lt"/>
                        <a:buAutoNum type="arabicPeriod"/>
                      </a:pPr>
                      <a:r>
                        <a:rPr lang="en-US" sz="1600" u="none" strike="noStrike">
                          <a:effectLst/>
                          <a:uFill>
                            <a:solidFill>
                              <a:srgbClr val="000000"/>
                            </a:solidFill>
                          </a:uFill>
                          <a:latin typeface="Times New Roman" pitchFamily="18" charset="0"/>
                          <a:cs typeface="Times New Roman" pitchFamily="18" charset="0"/>
                        </a:rPr>
                        <a:t>Aktor Memilih Tombol Cetak </a:t>
                      </a:r>
                      <a:endParaRPr lang="en-GB" sz="1600" u="none" strike="noStrike">
                        <a:effectLst/>
                        <a:uFill>
                          <a:solidFill>
                            <a:srgbClr val="000000"/>
                          </a:solidFill>
                        </a:uFill>
                        <a:latin typeface="Times New Roman" pitchFamily="18" charset="0"/>
                        <a:cs typeface="Times New Roman" pitchFamily="18" charset="0"/>
                      </a:endParaRPr>
                    </a:p>
                    <a:p>
                      <a:pPr marL="68580">
                        <a:lnSpc>
                          <a:spcPct val="107000"/>
                        </a:lnSpc>
                        <a:spcAft>
                          <a:spcPts val="0"/>
                        </a:spcAft>
                      </a:pPr>
                      <a:r>
                        <a:rPr lang="en-US" sz="1600">
                          <a:effectLst/>
                          <a:latin typeface="Times New Roman" pitchFamily="18" charset="0"/>
                          <a:cs typeface="Times New Roman" pitchFamily="18" charset="0"/>
                        </a:rPr>
                        <a:t>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8580">
                        <a:lnSpc>
                          <a:spcPct val="99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Menu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dengan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bulan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tahun</a:t>
                      </a:r>
                      <a:r>
                        <a:rPr lang="en-US" sz="160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marL="68580">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mencetak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penjualan</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4044304546"/>
                  </a:ext>
                </a:extLst>
              </a:tr>
              <a:tr h="573573">
                <a:tc>
                  <a:txBody>
                    <a:bodyPr/>
                    <a:lstStyle/>
                    <a:p>
                      <a:pPr marL="68580">
                        <a:lnSpc>
                          <a:spcPct val="107000"/>
                        </a:lnSpc>
                        <a:spcAft>
                          <a:spcPts val="0"/>
                        </a:spcAft>
                      </a:pPr>
                      <a:r>
                        <a:rPr lang="en-US" sz="1600">
                          <a:effectLst/>
                          <a:latin typeface="Times New Roman" pitchFamily="18" charset="0"/>
                          <a:cs typeface="Times New Roman" pitchFamily="18" charset="0"/>
                        </a:rPr>
                        <a:t>Kondisi Akhir </a:t>
                      </a:r>
                      <a:endParaRPr lang="en-GB" sz="1600">
                        <a:effectLst/>
                        <a:latin typeface="Times New Roman" pitchFamily="18" charset="0"/>
                        <a:ea typeface="Calibri" panose="020F0502020204030204" pitchFamily="34" charset="0"/>
                        <a:cs typeface="Times New Roman" pitchFamily="18" charset="0"/>
                      </a:endParaRPr>
                    </a:p>
                  </a:txBody>
                  <a:tcPr marL="0" marR="65405" marT="4445" marB="0"/>
                </a:tc>
                <a:tc>
                  <a:txBody>
                    <a:bodyPr/>
                    <a:lstStyle/>
                    <a:p>
                      <a:pPr marL="68580">
                        <a:lnSpc>
                          <a:spcPct val="107000"/>
                        </a:lnSpc>
                        <a:spcAft>
                          <a:spcPts val="0"/>
                        </a:spcAft>
                      </a:pPr>
                      <a:r>
                        <a:rPr lang="en-US" sz="1600" dirty="0">
                          <a:effectLst/>
                          <a:latin typeface="Times New Roman" pitchFamily="18" charset="0"/>
                          <a:cs typeface="Times New Roman" pitchFamily="18" charset="0"/>
                        </a:rPr>
                        <a:t>Jika </a:t>
                      </a:r>
                      <a:r>
                        <a:rPr lang="en-US" sz="1600" dirty="0" err="1">
                          <a:effectLst/>
                          <a:latin typeface="Times New Roman" pitchFamily="18" charset="0"/>
                          <a:cs typeface="Times New Roman" pitchFamily="18" charset="0"/>
                        </a:rPr>
                        <a:t>perintah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sesuai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maka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seperti</a:t>
                      </a:r>
                      <a:r>
                        <a:rPr lang="en-US" sz="1600" dirty="0">
                          <a:effectLst/>
                          <a:latin typeface="Times New Roman" pitchFamily="18" charset="0"/>
                          <a:cs typeface="Times New Roman" pitchFamily="18" charset="0"/>
                        </a:rPr>
                        <a:t> yang </a:t>
                      </a:r>
                      <a:r>
                        <a:rPr lang="en-US" sz="1600" dirty="0" err="1">
                          <a:effectLst/>
                          <a:latin typeface="Times New Roman" pitchFamily="18" charset="0"/>
                          <a:cs typeface="Times New Roman" pitchFamily="18" charset="0"/>
                        </a:rPr>
                        <a:t>diinginkan</a:t>
                      </a:r>
                      <a:r>
                        <a:rPr lang="en-US" sz="1600" dirty="0">
                          <a:effectLst/>
                          <a:latin typeface="Times New Roman" pitchFamily="18" charset="0"/>
                          <a:cs typeface="Times New Roman" pitchFamily="18" charset="0"/>
                        </a:rPr>
                        <a:t> oleh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GB" sz="1600" dirty="0">
                        <a:effectLst/>
                        <a:latin typeface="Times New Roman" pitchFamily="18" charset="0"/>
                        <a:ea typeface="Calibri" panose="020F0502020204030204" pitchFamily="34" charset="0"/>
                        <a:cs typeface="Times New Roman" pitchFamily="18" charset="0"/>
                      </a:endParaRPr>
                    </a:p>
                  </a:txBody>
                  <a:tcPr marL="0" marR="65405" marT="4445" marB="0"/>
                </a:tc>
                <a:extLst>
                  <a:ext uri="{0D108BD9-81ED-4DB2-BD59-A6C34878D82A}">
                    <a16:rowId xmlns:a16="http://schemas.microsoft.com/office/drawing/2014/main" val="3749867055"/>
                  </a:ext>
                </a:extLst>
              </a:tr>
            </a:tbl>
          </a:graphicData>
        </a:graphic>
      </p:graphicFrame>
      <p:sp>
        <p:nvSpPr>
          <p:cNvPr id="5" name="Rectangle 1">
            <a:extLst>
              <a:ext uri="{FF2B5EF4-FFF2-40B4-BE49-F238E27FC236}">
                <a16:creationId xmlns:a16="http://schemas.microsoft.com/office/drawing/2014/main" id="{693847E5-3B7F-4626-9661-EB8ADC567DE1}"/>
              </a:ext>
            </a:extLst>
          </p:cNvPr>
          <p:cNvSpPr>
            <a:spLocks noChangeArrowheads="1"/>
          </p:cNvSpPr>
          <p:nvPr/>
        </p:nvSpPr>
        <p:spPr bwMode="auto">
          <a:xfrm>
            <a:off x="-6367412" y="0"/>
            <a:ext cx="242151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1"/>
          <p:cNvSpPr/>
          <p:nvPr/>
        </p:nvSpPr>
        <p:spPr>
          <a:xfrm>
            <a:off x="4160598" y="5632692"/>
            <a:ext cx="3870803"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.7 Deskripsi Menu </a:t>
            </a:r>
            <a:r>
              <a:rPr lang="en-US" b="1" dirty="0" err="1">
                <a:latin typeface="Times New Roman" pitchFamily="18" charset="0"/>
                <a:cs typeface="Times New Roman" pitchFamily="18" charset="0"/>
              </a:rPr>
              <a:t>Laporan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82877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852" y="395117"/>
            <a:ext cx="3377848" cy="369332"/>
          </a:xfrm>
          <a:prstGeom prst="rect">
            <a:avLst/>
          </a:prstGeom>
        </p:spPr>
        <p:txBody>
          <a:bodyPr wrap="none">
            <a:spAutoFit/>
          </a:bodyPr>
          <a:lstStyle/>
          <a:p>
            <a:pPr lvl="0" fontAlgn="base"/>
            <a:r>
              <a:rPr lang="en-US" dirty="0">
                <a:latin typeface="Times New Roman" pitchFamily="18" charset="0"/>
                <a:cs typeface="Times New Roman" pitchFamily="18" charset="0"/>
              </a:rPr>
              <a:t>8.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Jurnal</a:t>
            </a:r>
            <a:r>
              <a:rPr lang="id-ID"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24423" y="896743"/>
            <a:ext cx="9949594" cy="4549900"/>
          </a:xfrm>
          <a:prstGeom prst="rect">
            <a:avLst/>
          </a:prstGeom>
          <a:noFill/>
          <a:ln>
            <a:noFill/>
          </a:ln>
        </p:spPr>
      </p:pic>
      <p:sp>
        <p:nvSpPr>
          <p:cNvPr id="6" name="Rectangle 5"/>
          <p:cNvSpPr/>
          <p:nvPr/>
        </p:nvSpPr>
        <p:spPr>
          <a:xfrm>
            <a:off x="4225726" y="5691809"/>
            <a:ext cx="3926075"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III.9 Use Case Menu </a:t>
            </a:r>
            <a:r>
              <a:rPr lang="en-US" b="1" dirty="0" err="1">
                <a:latin typeface="Times New Roman" pitchFamily="18" charset="0"/>
                <a:cs typeface="Times New Roman" pitchFamily="18" charset="0"/>
              </a:rPr>
              <a:t>Jurnal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9314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BF83-EFAE-451E-9E81-0812C2210433}"/>
              </a:ext>
            </a:extLst>
          </p:cNvPr>
          <p:cNvSpPr>
            <a:spLocks noGrp="1"/>
          </p:cNvSpPr>
          <p:nvPr>
            <p:ph type="title"/>
          </p:nvPr>
        </p:nvSpPr>
        <p:spPr>
          <a:xfrm>
            <a:off x="677334" y="609600"/>
            <a:ext cx="8596668" cy="609600"/>
          </a:xfrm>
        </p:spPr>
        <p:txBody>
          <a:bodyPr>
            <a:noAutofit/>
          </a:bodyPr>
          <a:lstStyle/>
          <a:p>
            <a:pPr algn="ctr"/>
            <a:r>
              <a:rPr lang="id-ID" b="1" dirty="0">
                <a:latin typeface="Times New Roman" panose="02020603050405020304" pitchFamily="18" charset="0"/>
                <a:cs typeface="Times New Roman" panose="02020603050405020304" pitchFamily="18" charset="0"/>
              </a:rPr>
              <a:t>Simbol Use Case Diagram </a:t>
            </a:r>
          </a:p>
        </p:txBody>
      </p:sp>
      <p:pic>
        <p:nvPicPr>
          <p:cNvPr id="6" name="Picture 5">
            <a:extLst>
              <a:ext uri="{FF2B5EF4-FFF2-40B4-BE49-F238E27FC236}">
                <a16:creationId xmlns:a16="http://schemas.microsoft.com/office/drawing/2014/main" id="{89A2DC94-DF2B-4D8A-A338-43356710015D}"/>
              </a:ext>
            </a:extLst>
          </p:cNvPr>
          <p:cNvPicPr>
            <a:picLocks noChangeAspect="1"/>
          </p:cNvPicPr>
          <p:nvPr/>
        </p:nvPicPr>
        <p:blipFill rotWithShape="1">
          <a:blip r:embed="rId2"/>
          <a:srcRect l="17821" t="26849" r="39256" b="6638"/>
          <a:stretch/>
        </p:blipFill>
        <p:spPr>
          <a:xfrm>
            <a:off x="0" y="1514762"/>
            <a:ext cx="6263794" cy="5457175"/>
          </a:xfrm>
          <a:prstGeom prst="rect">
            <a:avLst/>
          </a:prstGeom>
        </p:spPr>
      </p:pic>
      <p:pic>
        <p:nvPicPr>
          <p:cNvPr id="9" name="Picture 8">
            <a:extLst>
              <a:ext uri="{FF2B5EF4-FFF2-40B4-BE49-F238E27FC236}">
                <a16:creationId xmlns:a16="http://schemas.microsoft.com/office/drawing/2014/main" id="{A41A07EF-7535-455A-9D7A-4D3EEC3DE769}"/>
              </a:ext>
            </a:extLst>
          </p:cNvPr>
          <p:cNvPicPr>
            <a:picLocks noChangeAspect="1"/>
          </p:cNvPicPr>
          <p:nvPr/>
        </p:nvPicPr>
        <p:blipFill rotWithShape="1">
          <a:blip r:embed="rId3"/>
          <a:srcRect l="18523" t="40595" r="40682" b="15335"/>
          <a:stretch/>
        </p:blipFill>
        <p:spPr>
          <a:xfrm>
            <a:off x="5985163" y="1514762"/>
            <a:ext cx="5056910" cy="5122645"/>
          </a:xfrm>
          <a:prstGeom prst="rect">
            <a:avLst/>
          </a:prstGeom>
        </p:spPr>
      </p:pic>
    </p:spTree>
    <p:extLst>
      <p:ext uri="{BB962C8B-B14F-4D97-AF65-F5344CB8AC3E}">
        <p14:creationId xmlns:p14="http://schemas.microsoft.com/office/powerpoint/2010/main" val="25557029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510114"/>
              </p:ext>
            </p:extLst>
          </p:nvPr>
        </p:nvGraphicFramePr>
        <p:xfrm>
          <a:off x="716397" y="415951"/>
          <a:ext cx="10375673" cy="4593370"/>
        </p:xfrm>
        <a:graphic>
          <a:graphicData uri="http://schemas.openxmlformats.org/drawingml/2006/table">
            <a:tbl>
              <a:tblPr firstRow="1" firstCol="1" bandRow="1">
                <a:tableStyleId>{5C22544A-7EE6-4342-B048-85BDC9FD1C3A}</a:tableStyleId>
              </a:tblPr>
              <a:tblGrid>
                <a:gridCol w="3115119">
                  <a:extLst>
                    <a:ext uri="{9D8B030D-6E8A-4147-A177-3AD203B41FA5}">
                      <a16:colId xmlns:a16="http://schemas.microsoft.com/office/drawing/2014/main" val="20000"/>
                    </a:ext>
                  </a:extLst>
                </a:gridCol>
                <a:gridCol w="7260554">
                  <a:extLst>
                    <a:ext uri="{9D8B030D-6E8A-4147-A177-3AD203B41FA5}">
                      <a16:colId xmlns:a16="http://schemas.microsoft.com/office/drawing/2014/main" val="20001"/>
                    </a:ext>
                  </a:extLst>
                </a:gridCol>
              </a:tblGrid>
              <a:tr h="340424">
                <a:tc>
                  <a:txBody>
                    <a:bodyPr/>
                    <a:lstStyle/>
                    <a:p>
                      <a:pPr>
                        <a:lnSpc>
                          <a:spcPct val="107000"/>
                        </a:lnSpc>
                        <a:spcAft>
                          <a:spcPts val="80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0" marR="65405" marT="4445" marB="0"/>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Jurnal</a:t>
                      </a:r>
                      <a:endParaRPr lang="en-US" sz="1600" dirty="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0"/>
                  </a:ext>
                </a:extLst>
              </a:tr>
              <a:tr h="323727">
                <a:tc>
                  <a:txBody>
                    <a:bodyPr/>
                    <a:lstStyle/>
                    <a:p>
                      <a:pPr marL="68580">
                        <a:lnSpc>
                          <a:spcPct val="107000"/>
                        </a:lnSpc>
                        <a:spcAft>
                          <a:spcPts val="0"/>
                        </a:spcAft>
                      </a:pPr>
                      <a:r>
                        <a:rPr lang="en-US" sz="1600">
                          <a:effectLst/>
                          <a:latin typeface="Times New Roman" pitchFamily="18" charset="0"/>
                          <a:cs typeface="Times New Roman" pitchFamily="18" charset="0"/>
                        </a:rPr>
                        <a:t>Tujuan </a:t>
                      </a:r>
                      <a:endParaRPr lang="en-US" sz="1600">
                        <a:effectLst/>
                        <a:latin typeface="Times New Roman" pitchFamily="18" charset="0"/>
                        <a:ea typeface="Calibri"/>
                        <a:cs typeface="Times New Roman" pitchFamily="18" charset="0"/>
                      </a:endParaRPr>
                    </a:p>
                  </a:txBody>
                  <a:tcPr marL="0" marR="65405" marT="4445" marB="0"/>
                </a:tc>
                <a:tc>
                  <a:txBody>
                    <a:bodyPr/>
                    <a:lstStyle/>
                    <a:p>
                      <a:pPr marL="68580">
                        <a:lnSpc>
                          <a:spcPct val="107000"/>
                        </a:lnSpc>
                        <a:spcAft>
                          <a:spcPts val="0"/>
                        </a:spcAft>
                      </a:pPr>
                      <a:r>
                        <a:rPr lang="en-US" sz="1600">
                          <a:effectLst/>
                          <a:latin typeface="Times New Roman" pitchFamily="18" charset="0"/>
                          <a:cs typeface="Times New Roman" pitchFamily="18" charset="0"/>
                        </a:rPr>
                        <a:t>Bagian Penjualan dapat Membuat data Laporan Jurnal </a:t>
                      </a:r>
                      <a:endParaRPr lang="en-US" sz="160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1"/>
                  </a:ext>
                </a:extLst>
              </a:tr>
              <a:tr h="805278">
                <a:tc>
                  <a:txBody>
                    <a:bodyPr/>
                    <a:lstStyle/>
                    <a:p>
                      <a:pPr marL="68580">
                        <a:lnSpc>
                          <a:spcPct val="107000"/>
                        </a:lnSpc>
                        <a:spcAft>
                          <a:spcPts val="0"/>
                        </a:spcAft>
                      </a:pPr>
                      <a:r>
                        <a:rPr lang="en-US" sz="1600">
                          <a:effectLst/>
                          <a:latin typeface="Times New Roman" pitchFamily="18" charset="0"/>
                          <a:cs typeface="Times New Roman" pitchFamily="18" charset="0"/>
                        </a:rPr>
                        <a:t>Deskripsi </a:t>
                      </a:r>
                      <a:endParaRPr lang="en-US" sz="1600">
                        <a:effectLst/>
                        <a:latin typeface="Times New Roman" pitchFamily="18" charset="0"/>
                        <a:ea typeface="Calibri"/>
                        <a:cs typeface="Times New Roman" pitchFamily="18" charset="0"/>
                      </a:endParaRPr>
                    </a:p>
                  </a:txBody>
                  <a:tcPr marL="0" marR="65405" marT="4445" marB="0"/>
                </a:tc>
                <a:tc>
                  <a:txBody>
                    <a:bodyPr/>
                    <a:lstStyle/>
                    <a:p>
                      <a:pPr marL="68580">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ini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memungkinkan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untuk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mencetak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p>
                    <a:p>
                      <a:pPr marL="68580">
                        <a:lnSpc>
                          <a:spcPct val="107000"/>
                        </a:lnSpc>
                        <a:spcAft>
                          <a:spcPts val="0"/>
                        </a:spcAft>
                      </a:pPr>
                      <a:r>
                        <a:rPr lang="en-US" sz="1600" dirty="0" err="1">
                          <a:effectLst/>
                          <a:latin typeface="Times New Roman" pitchFamily="18" charset="0"/>
                          <a:cs typeface="Times New Roman" pitchFamily="18" charset="0"/>
                        </a:rPr>
                        <a:t>Jurnal</a:t>
                      </a:r>
                      <a:r>
                        <a:rPr lang="en-US" sz="1600" dirty="0">
                          <a:effectLst/>
                          <a:latin typeface="Times New Roman" pitchFamily="18" charset="0"/>
                          <a:cs typeface="Times New Roman" pitchFamily="18" charset="0"/>
                        </a:rPr>
                        <a:t> di menu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Menu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Jurnal</a:t>
                      </a:r>
                      <a:endParaRPr lang="en-US" sz="1600" dirty="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2"/>
                  </a:ext>
                </a:extLst>
              </a:tr>
              <a:tr h="327123">
                <a:tc>
                  <a:txBody>
                    <a:bodyPr/>
                    <a:lstStyle/>
                    <a:p>
                      <a:pPr>
                        <a:lnSpc>
                          <a:spcPct val="107000"/>
                        </a:lnSpc>
                        <a:spcAft>
                          <a:spcPts val="800"/>
                        </a:spcAf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0" marR="65405" marT="4445" marB="0"/>
                </a:tc>
                <a:tc>
                  <a:txBody>
                    <a:bodyPr/>
                    <a:lstStyle/>
                    <a:p>
                      <a:pPr marL="502920">
                        <a:lnSpc>
                          <a:spcPct val="107000"/>
                        </a:lnSpc>
                        <a:spcAft>
                          <a:spcPts val="0"/>
                        </a:spcAft>
                      </a:pPr>
                      <a:r>
                        <a:rPr lang="en-US" sz="1600">
                          <a:effectLst/>
                          <a:latin typeface="Times New Roman" pitchFamily="18" charset="0"/>
                          <a:cs typeface="Times New Roman" pitchFamily="18" charset="0"/>
                        </a:rPr>
                        <a:t>Skenario Utama </a:t>
                      </a:r>
                      <a:endParaRPr lang="en-US" sz="160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3"/>
                  </a:ext>
                </a:extLst>
              </a:tr>
              <a:tr h="323727">
                <a:tc>
                  <a:txBody>
                    <a:bodyPr/>
                    <a:lstStyle/>
                    <a:p>
                      <a:pPr marL="68580">
                        <a:lnSpc>
                          <a:spcPct val="107000"/>
                        </a:lnSpc>
                        <a:spcAft>
                          <a:spcPts val="0"/>
                        </a:spcAft>
                      </a:pPr>
                      <a:r>
                        <a:rPr lang="en-US" sz="1600">
                          <a:effectLst/>
                          <a:latin typeface="Times New Roman" pitchFamily="18" charset="0"/>
                          <a:cs typeface="Times New Roman" pitchFamily="18" charset="0"/>
                        </a:rPr>
                        <a:t>Aktor </a:t>
                      </a:r>
                      <a:endParaRPr lang="en-US" sz="1600">
                        <a:effectLst/>
                        <a:latin typeface="Times New Roman" pitchFamily="18" charset="0"/>
                        <a:ea typeface="Calibri"/>
                        <a:cs typeface="Times New Roman" pitchFamily="18" charset="0"/>
                      </a:endParaRPr>
                    </a:p>
                  </a:txBody>
                  <a:tcPr marL="0" marR="65405" marT="4445" marB="0"/>
                </a:tc>
                <a:tc>
                  <a:txBody>
                    <a:bodyPr/>
                    <a:lstStyle/>
                    <a:p>
                      <a:pPr marL="68580">
                        <a:lnSpc>
                          <a:spcPct val="107000"/>
                        </a:lnSpc>
                        <a:spcAft>
                          <a:spcPts val="0"/>
                        </a:spcAft>
                      </a:pPr>
                      <a:r>
                        <a:rPr lang="en-US" sz="1600">
                          <a:effectLst/>
                          <a:latin typeface="Times New Roman" pitchFamily="18" charset="0"/>
                          <a:cs typeface="Times New Roman" pitchFamily="18" charset="0"/>
                        </a:rPr>
                        <a:t>Bagian Penjualan </a:t>
                      </a:r>
                      <a:endParaRPr lang="en-US" sz="160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4"/>
                  </a:ext>
                </a:extLst>
              </a:tr>
              <a:tr h="323727">
                <a:tc>
                  <a:txBody>
                    <a:bodyPr/>
                    <a:lstStyle/>
                    <a:p>
                      <a:pPr marL="68580">
                        <a:lnSpc>
                          <a:spcPct val="107000"/>
                        </a:lnSpc>
                        <a:spcAft>
                          <a:spcPts val="0"/>
                        </a:spcAft>
                      </a:pPr>
                      <a:r>
                        <a:rPr lang="en-US" sz="1600">
                          <a:effectLst/>
                          <a:latin typeface="Times New Roman" pitchFamily="18" charset="0"/>
                          <a:cs typeface="Times New Roman" pitchFamily="18" charset="0"/>
                        </a:rPr>
                        <a:t>Kondisi Awal </a:t>
                      </a:r>
                      <a:endParaRPr lang="en-US" sz="1600">
                        <a:effectLst/>
                        <a:latin typeface="Times New Roman" pitchFamily="18" charset="0"/>
                        <a:ea typeface="Calibri"/>
                        <a:cs typeface="Times New Roman" pitchFamily="18" charset="0"/>
                      </a:endParaRPr>
                    </a:p>
                  </a:txBody>
                  <a:tcPr marL="0" marR="65405" marT="4445" marB="0"/>
                </a:tc>
                <a:tc>
                  <a:txBody>
                    <a:bodyPr/>
                    <a:lstStyle/>
                    <a:p>
                      <a:pPr marL="68580">
                        <a:lnSpc>
                          <a:spcPct val="107000"/>
                        </a:lnSpc>
                        <a:spcAft>
                          <a:spcPts val="0"/>
                        </a:spcAft>
                      </a:pPr>
                      <a:r>
                        <a:rPr lang="en-US" sz="1600">
                          <a:effectLst/>
                          <a:latin typeface="Times New Roman" pitchFamily="18" charset="0"/>
                          <a:cs typeface="Times New Roman" pitchFamily="18" charset="0"/>
                        </a:rPr>
                        <a:t>Aktor Membuka Aplikasi Peenjualan </a:t>
                      </a:r>
                      <a:endParaRPr lang="en-US" sz="160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5"/>
                  </a:ext>
                </a:extLst>
              </a:tr>
              <a:tr h="323727">
                <a:tc>
                  <a:txBody>
                    <a:bodyPr/>
                    <a:lstStyle/>
                    <a:p>
                      <a:pPr marL="64135" algn="ctr">
                        <a:lnSpc>
                          <a:spcPct val="107000"/>
                        </a:lnSpc>
                        <a:spcAft>
                          <a:spcPts val="0"/>
                        </a:spcAft>
                      </a:pPr>
                      <a:r>
                        <a:rPr lang="en-US" sz="1600">
                          <a:effectLst/>
                          <a:latin typeface="Times New Roman" pitchFamily="18" charset="0"/>
                          <a:cs typeface="Times New Roman" pitchFamily="18" charset="0"/>
                        </a:rPr>
                        <a:t>Aksi Aktor </a:t>
                      </a:r>
                      <a:endParaRPr lang="en-US" sz="1600">
                        <a:effectLst/>
                        <a:latin typeface="Times New Roman" pitchFamily="18" charset="0"/>
                        <a:ea typeface="Calibri"/>
                        <a:cs typeface="Times New Roman" pitchFamily="18" charset="0"/>
                      </a:endParaRPr>
                    </a:p>
                  </a:txBody>
                  <a:tcPr marL="0" marR="65405" marT="4445" marB="0"/>
                </a:tc>
                <a:tc>
                  <a:txBody>
                    <a:bodyPr/>
                    <a:lstStyle/>
                    <a:p>
                      <a:pPr marL="64135" algn="ctr">
                        <a:lnSpc>
                          <a:spcPct val="107000"/>
                        </a:lnSpc>
                        <a:spcAft>
                          <a:spcPts val="0"/>
                        </a:spcAft>
                      </a:pPr>
                      <a:r>
                        <a:rPr lang="en-US" sz="1600">
                          <a:effectLst/>
                          <a:latin typeface="Times New Roman" pitchFamily="18" charset="0"/>
                          <a:cs typeface="Times New Roman" pitchFamily="18" charset="0"/>
                        </a:rPr>
                        <a:t>Reaksi Sistem </a:t>
                      </a:r>
                      <a:endParaRPr lang="en-US" sz="160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6"/>
                  </a:ext>
                </a:extLst>
              </a:tr>
              <a:tr h="1189502">
                <a:tc>
                  <a:txBody>
                    <a:bodyPr/>
                    <a:lstStyle/>
                    <a:p>
                      <a:pPr marL="342900" lvl="0" indent="-342900" fontAlgn="base">
                        <a:lnSpc>
                          <a:spcPct val="99000"/>
                        </a:lnSpc>
                        <a:spcAft>
                          <a:spcPts val="0"/>
                        </a:spcAft>
                        <a:buClr>
                          <a:srgbClr val="000000"/>
                        </a:buClr>
                        <a:buSzPts val="1200"/>
                        <a:buFont typeface="+mj-lt"/>
                        <a:buAutoNum type="arabicPeriod"/>
                      </a:pPr>
                      <a:r>
                        <a:rPr lang="en-US" sz="1600" u="none" strike="noStrike" dirty="0" err="1">
                          <a:effectLst/>
                          <a:uFill>
                            <a:solidFill>
                              <a:srgbClr val="000000"/>
                            </a:solidFill>
                          </a:uFill>
                          <a:latin typeface="Times New Roman" pitchFamily="18" charset="0"/>
                          <a:cs typeface="Times New Roman" pitchFamily="18" charset="0"/>
                        </a:rPr>
                        <a:t>Aktor</a:t>
                      </a:r>
                      <a:r>
                        <a:rPr lang="en-US" sz="1600" u="none" strike="noStrike" dirty="0">
                          <a:effectLst/>
                          <a:uFill>
                            <a:solidFill>
                              <a:srgbClr val="000000"/>
                            </a:solidFill>
                          </a:uFill>
                          <a:latin typeface="Times New Roman" pitchFamily="18" charset="0"/>
                          <a:cs typeface="Times New Roman" pitchFamily="18" charset="0"/>
                        </a:rPr>
                        <a:t> </a:t>
                      </a:r>
                      <a:r>
                        <a:rPr lang="en-US" sz="1600" u="none" strike="noStrike" dirty="0" err="1">
                          <a:effectLst/>
                          <a:uFill>
                            <a:solidFill>
                              <a:srgbClr val="000000"/>
                            </a:solidFill>
                          </a:uFill>
                          <a:latin typeface="Times New Roman" pitchFamily="18" charset="0"/>
                          <a:cs typeface="Times New Roman" pitchFamily="18" charset="0"/>
                        </a:rPr>
                        <a:t>Memilih</a:t>
                      </a:r>
                      <a:r>
                        <a:rPr lang="en-US" sz="1600" u="none" strike="noStrike" dirty="0">
                          <a:effectLst/>
                          <a:uFill>
                            <a:solidFill>
                              <a:srgbClr val="000000"/>
                            </a:solidFill>
                          </a:uFill>
                          <a:latin typeface="Times New Roman" pitchFamily="18" charset="0"/>
                          <a:cs typeface="Times New Roman" pitchFamily="18" charset="0"/>
                        </a:rPr>
                        <a:t> </a:t>
                      </a:r>
                      <a:r>
                        <a:rPr lang="en-US" sz="1600" u="none" strike="noStrike" dirty="0" err="1">
                          <a:effectLst/>
                          <a:uFill>
                            <a:solidFill>
                              <a:srgbClr val="000000"/>
                            </a:solidFill>
                          </a:uFill>
                          <a:latin typeface="Times New Roman" pitchFamily="18" charset="0"/>
                          <a:cs typeface="Times New Roman" pitchFamily="18" charset="0"/>
                        </a:rPr>
                        <a:t>Tombol</a:t>
                      </a:r>
                      <a:r>
                        <a:rPr lang="en-US" sz="1600" u="none" strike="noStrike" dirty="0">
                          <a:effectLst/>
                          <a:uFill>
                            <a:solidFill>
                              <a:srgbClr val="000000"/>
                            </a:solidFill>
                          </a:uFill>
                          <a:latin typeface="Times New Roman" pitchFamily="18" charset="0"/>
                          <a:cs typeface="Times New Roman" pitchFamily="18" charset="0"/>
                        </a:rPr>
                        <a:t> </a:t>
                      </a:r>
                      <a:r>
                        <a:rPr lang="en-US" sz="1600" u="none" strike="noStrike" dirty="0" err="1">
                          <a:effectLst/>
                          <a:uFill>
                            <a:solidFill>
                              <a:srgbClr val="000000"/>
                            </a:solidFill>
                          </a:uFill>
                          <a:latin typeface="Times New Roman" pitchFamily="18" charset="0"/>
                          <a:cs typeface="Times New Roman" pitchFamily="18" charset="0"/>
                        </a:rPr>
                        <a:t>Laporan</a:t>
                      </a:r>
                      <a:r>
                        <a:rPr lang="en-US" sz="1600" u="none" strike="noStrike" dirty="0">
                          <a:effectLst/>
                          <a:uFill>
                            <a:solidFill>
                              <a:srgbClr val="000000"/>
                            </a:solidFill>
                          </a:uFill>
                          <a:latin typeface="Times New Roman" pitchFamily="18" charset="0"/>
                          <a:cs typeface="Times New Roman" pitchFamily="18" charset="0"/>
                        </a:rPr>
                        <a:t> </a:t>
                      </a:r>
                    </a:p>
                    <a:p>
                      <a:pPr marL="342900" lvl="0" indent="-342900" fontAlgn="base">
                        <a:lnSpc>
                          <a:spcPct val="99000"/>
                        </a:lnSpc>
                        <a:spcAft>
                          <a:spcPts val="0"/>
                        </a:spcAft>
                        <a:buClr>
                          <a:srgbClr val="000000"/>
                        </a:buClr>
                        <a:buSzPts val="1200"/>
                        <a:buFont typeface="+mj-lt"/>
                        <a:buAutoNum type="arabicPeriod"/>
                      </a:pPr>
                      <a:r>
                        <a:rPr lang="en-US" sz="1600" u="none" strike="noStrike" dirty="0" err="1">
                          <a:effectLst/>
                          <a:uFill>
                            <a:solidFill>
                              <a:srgbClr val="000000"/>
                            </a:solidFill>
                          </a:uFill>
                          <a:latin typeface="Times New Roman" pitchFamily="18" charset="0"/>
                          <a:cs typeface="Times New Roman" pitchFamily="18" charset="0"/>
                        </a:rPr>
                        <a:t>Aktor</a:t>
                      </a:r>
                      <a:r>
                        <a:rPr lang="en-US" sz="1600" u="none" strike="noStrike" dirty="0">
                          <a:effectLst/>
                          <a:uFill>
                            <a:solidFill>
                              <a:srgbClr val="000000"/>
                            </a:solidFill>
                          </a:uFill>
                          <a:latin typeface="Times New Roman" pitchFamily="18" charset="0"/>
                          <a:cs typeface="Times New Roman" pitchFamily="18" charset="0"/>
                        </a:rPr>
                        <a:t> </a:t>
                      </a:r>
                      <a:r>
                        <a:rPr lang="en-US" sz="1600" u="none" strike="noStrike" dirty="0" err="1">
                          <a:effectLst/>
                          <a:uFill>
                            <a:solidFill>
                              <a:srgbClr val="000000"/>
                            </a:solidFill>
                          </a:uFill>
                          <a:latin typeface="Times New Roman" pitchFamily="18" charset="0"/>
                          <a:cs typeface="Times New Roman" pitchFamily="18" charset="0"/>
                        </a:rPr>
                        <a:t>Memilih</a:t>
                      </a:r>
                      <a:r>
                        <a:rPr lang="en-US" sz="1600" u="none" strike="noStrike" dirty="0">
                          <a:effectLst/>
                          <a:uFill>
                            <a:solidFill>
                              <a:srgbClr val="000000"/>
                            </a:solidFill>
                          </a:uFill>
                          <a:latin typeface="Times New Roman" pitchFamily="18" charset="0"/>
                          <a:cs typeface="Times New Roman" pitchFamily="18" charset="0"/>
                        </a:rPr>
                        <a:t> </a:t>
                      </a:r>
                      <a:r>
                        <a:rPr lang="en-US" sz="1600" u="none" strike="noStrike" dirty="0" err="1">
                          <a:effectLst/>
                          <a:uFill>
                            <a:solidFill>
                              <a:srgbClr val="000000"/>
                            </a:solidFill>
                          </a:uFill>
                          <a:latin typeface="Times New Roman" pitchFamily="18" charset="0"/>
                          <a:cs typeface="Times New Roman" pitchFamily="18" charset="0"/>
                        </a:rPr>
                        <a:t>Tombol</a:t>
                      </a:r>
                      <a:r>
                        <a:rPr lang="en-US" sz="1600" u="none" strike="noStrike" dirty="0">
                          <a:effectLst/>
                          <a:uFill>
                            <a:solidFill>
                              <a:srgbClr val="000000"/>
                            </a:solidFill>
                          </a:uFill>
                          <a:latin typeface="Times New Roman" pitchFamily="18" charset="0"/>
                          <a:cs typeface="Times New Roman" pitchFamily="18" charset="0"/>
                        </a:rPr>
                        <a:t> </a:t>
                      </a:r>
                      <a:r>
                        <a:rPr lang="en-US" sz="1600" u="none" strike="noStrike" dirty="0" err="1">
                          <a:effectLst/>
                          <a:uFill>
                            <a:solidFill>
                              <a:srgbClr val="000000"/>
                            </a:solidFill>
                          </a:uFill>
                          <a:latin typeface="Times New Roman" pitchFamily="18" charset="0"/>
                          <a:cs typeface="Times New Roman" pitchFamily="18" charset="0"/>
                        </a:rPr>
                        <a:t>Cetak</a:t>
                      </a:r>
                      <a:r>
                        <a:rPr lang="en-US" sz="1600" u="none" strike="noStrike" dirty="0">
                          <a:effectLst/>
                          <a:uFill>
                            <a:solidFill>
                              <a:srgbClr val="000000"/>
                            </a:solidFill>
                          </a:uFill>
                          <a:latin typeface="Times New Roman" pitchFamily="18" charset="0"/>
                          <a:cs typeface="Times New Roman" pitchFamily="18" charset="0"/>
                        </a:rPr>
                        <a:t> </a:t>
                      </a:r>
                    </a:p>
                    <a:p>
                      <a:pPr marL="68580">
                        <a:lnSpc>
                          <a:spcPct val="107000"/>
                        </a:lnSpc>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0" marR="65405" marT="4445" marB="0"/>
                </a:tc>
                <a:tc>
                  <a:txBody>
                    <a:bodyPr/>
                    <a:lstStyle/>
                    <a:p>
                      <a:pPr marL="68580">
                        <a:lnSpc>
                          <a:spcPct val="99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Menu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jurnal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dengan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bulan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tahun</a:t>
                      </a:r>
                      <a:r>
                        <a:rPr lang="en-US" sz="1600" dirty="0">
                          <a:effectLst/>
                          <a:latin typeface="Times New Roman" pitchFamily="18" charset="0"/>
                          <a:cs typeface="Times New Roman" pitchFamily="18" charset="0"/>
                        </a:rPr>
                        <a:t> </a:t>
                      </a:r>
                    </a:p>
                    <a:p>
                      <a:pPr marL="68580">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mencetak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laporan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jurnal</a:t>
                      </a:r>
                      <a:endParaRPr lang="en-US" sz="1600" dirty="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7"/>
                  </a:ext>
                </a:extLst>
              </a:tr>
              <a:tr h="636135">
                <a:tc>
                  <a:txBody>
                    <a:bodyPr/>
                    <a:lstStyle/>
                    <a:p>
                      <a:pPr marL="68580">
                        <a:lnSpc>
                          <a:spcPct val="107000"/>
                        </a:lnSpc>
                        <a:spcAft>
                          <a:spcPts val="0"/>
                        </a:spcAf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0" marR="65405" marT="4445" marB="0"/>
                </a:tc>
                <a:tc>
                  <a:txBody>
                    <a:bodyPr/>
                    <a:lstStyle/>
                    <a:p>
                      <a:pPr marL="68580">
                        <a:lnSpc>
                          <a:spcPct val="107000"/>
                        </a:lnSpc>
                        <a:spcAft>
                          <a:spcPts val="0"/>
                        </a:spcAft>
                      </a:pPr>
                      <a:r>
                        <a:rPr lang="en-US" sz="1600" dirty="0" err="1">
                          <a:effectLst/>
                          <a:latin typeface="Times New Roman" pitchFamily="18" charset="0"/>
                          <a:cs typeface="Times New Roman" pitchFamily="18" charset="0"/>
                        </a:rPr>
                        <a:t>Jika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perintah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sesuai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maka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seperti</a:t>
                      </a:r>
                      <a:r>
                        <a:rPr lang="en-US" sz="1600" dirty="0">
                          <a:effectLst/>
                          <a:latin typeface="Times New Roman" pitchFamily="18" charset="0"/>
                          <a:cs typeface="Times New Roman" pitchFamily="18" charset="0"/>
                        </a:rPr>
                        <a:t> yang </a:t>
                      </a:r>
                      <a:r>
                        <a:rPr lang="en-US" sz="1600" dirty="0" err="1">
                          <a:effectLst/>
                          <a:latin typeface="Times New Roman" pitchFamily="18" charset="0"/>
                          <a:cs typeface="Times New Roman" pitchFamily="18" charset="0"/>
                        </a:rPr>
                        <a:t>diinginkan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oleh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0" marR="65405" marT="4445" marB="0"/>
                </a:tc>
                <a:extLst>
                  <a:ext uri="{0D108BD9-81ED-4DB2-BD59-A6C34878D82A}">
                    <a16:rowId xmlns:a16="http://schemas.microsoft.com/office/drawing/2014/main" val="10008"/>
                  </a:ext>
                </a:extLst>
              </a:tr>
            </a:tbl>
          </a:graphicData>
        </a:graphic>
      </p:graphicFrame>
      <p:sp>
        <p:nvSpPr>
          <p:cNvPr id="5" name="Rectangle 4"/>
          <p:cNvSpPr/>
          <p:nvPr/>
        </p:nvSpPr>
        <p:spPr>
          <a:xfrm>
            <a:off x="4251552" y="5510456"/>
            <a:ext cx="3688895"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.8 Deskripsi Menu </a:t>
            </a:r>
            <a:r>
              <a:rPr lang="en-US" b="1" dirty="0" err="1">
                <a:latin typeface="Times New Roman" pitchFamily="18" charset="0"/>
                <a:cs typeface="Times New Roman" pitchFamily="18" charset="0"/>
              </a:rPr>
              <a:t>Jurnal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6383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170" y="328856"/>
            <a:ext cx="3531736" cy="369332"/>
          </a:xfrm>
          <a:prstGeom prst="rect">
            <a:avLst/>
          </a:prstGeom>
        </p:spPr>
        <p:txBody>
          <a:bodyPr wrap="none">
            <a:spAutoFit/>
          </a:bodyPr>
          <a:lstStyle/>
          <a:p>
            <a:pPr lvl="0" fontAlgn="base"/>
            <a:r>
              <a:rPr lang="en-US" dirty="0">
                <a:latin typeface="Times New Roman" pitchFamily="18" charset="0"/>
                <a:cs typeface="Times New Roman" pitchFamily="18" charset="0"/>
              </a:rPr>
              <a:t>9. </a:t>
            </a:r>
            <a:r>
              <a:rPr lang="id-ID" dirty="0">
                <a:latin typeface="Times New Roman" pitchFamily="18" charset="0"/>
                <a:cs typeface="Times New Roman" pitchFamily="18" charset="0"/>
              </a:rPr>
              <a:t>Use case Diagram Menu </a:t>
            </a:r>
            <a:r>
              <a:rPr lang="en-US" dirty="0">
                <a:latin typeface="Times New Roman" pitchFamily="18" charset="0"/>
                <a:cs typeface="Times New Roman" pitchFamily="18" charset="0"/>
              </a:rPr>
              <a:t>Supplier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56894" y="843335"/>
            <a:ext cx="10177367" cy="4272004"/>
          </a:xfrm>
          <a:prstGeom prst="rect">
            <a:avLst/>
          </a:prstGeom>
          <a:noFill/>
          <a:ln>
            <a:noFill/>
          </a:ln>
        </p:spPr>
      </p:pic>
      <p:sp>
        <p:nvSpPr>
          <p:cNvPr id="6" name="Rectangle 5"/>
          <p:cNvSpPr/>
          <p:nvPr/>
        </p:nvSpPr>
        <p:spPr>
          <a:xfrm>
            <a:off x="4065636" y="5550213"/>
            <a:ext cx="4267515"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III.10 Use Case Menu Supplier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129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6480519"/>
              </p:ext>
            </p:extLst>
          </p:nvPr>
        </p:nvGraphicFramePr>
        <p:xfrm>
          <a:off x="585722" y="424553"/>
          <a:ext cx="10559356" cy="5191327"/>
        </p:xfrm>
        <a:graphic>
          <a:graphicData uri="http://schemas.openxmlformats.org/drawingml/2006/table">
            <a:tbl>
              <a:tblPr firstRow="1" firstCol="1" bandRow="1">
                <a:tableStyleId>{5C22544A-7EE6-4342-B048-85BDC9FD1C3A}</a:tableStyleId>
              </a:tblPr>
              <a:tblGrid>
                <a:gridCol w="3090929">
                  <a:extLst>
                    <a:ext uri="{9D8B030D-6E8A-4147-A177-3AD203B41FA5}">
                      <a16:colId xmlns:a16="http://schemas.microsoft.com/office/drawing/2014/main" val="20000"/>
                    </a:ext>
                  </a:extLst>
                </a:gridCol>
                <a:gridCol w="7468427">
                  <a:extLst>
                    <a:ext uri="{9D8B030D-6E8A-4147-A177-3AD203B41FA5}">
                      <a16:colId xmlns:a16="http://schemas.microsoft.com/office/drawing/2014/main" val="20001"/>
                    </a:ext>
                  </a:extLst>
                </a:gridCol>
              </a:tblGrid>
              <a:tr h="370577">
                <a:tc>
                  <a:txBody>
                    <a:bodyPr/>
                    <a:lstStyle/>
                    <a:p>
                      <a:pPr>
                        <a:lnSpc>
                          <a:spcPct val="107000"/>
                        </a:lnSpc>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Supplier</a:t>
                      </a:r>
                      <a:endParaRPr lang="en-US" sz="18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0"/>
                  </a:ext>
                </a:extLst>
              </a:tr>
              <a:tr h="209864">
                <a:tc>
                  <a:txBody>
                    <a:bodyPr/>
                    <a:lstStyle/>
                    <a:p>
                      <a:pPr>
                        <a:lnSpc>
                          <a:spcPct val="107000"/>
                        </a:lnSpc>
                        <a:spcAft>
                          <a:spcPts val="0"/>
                        </a:spcAft>
                      </a:pPr>
                      <a:r>
                        <a:rPr lang="en-US" sz="1600" dirty="0" err="1">
                          <a:effectLst/>
                          <a:latin typeface="Times New Roman" pitchFamily="18" charset="0"/>
                          <a:cs typeface="Times New Roman" pitchFamily="18" charset="0"/>
                        </a:rPr>
                        <a:t>Tujuan</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Bagian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Pembelian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dapat</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membuat</a:t>
                      </a:r>
                      <a:r>
                        <a:rPr lang="en-US" sz="1600" dirty="0">
                          <a:effectLst/>
                          <a:latin typeface="Times New Roman" pitchFamily="18" charset="0"/>
                          <a:cs typeface="Times New Roman" pitchFamily="18" charset="0"/>
                        </a:rPr>
                        <a:t> form supplier</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1"/>
                  </a:ext>
                </a:extLst>
              </a:tr>
              <a:tr h="209864">
                <a:tc>
                  <a:txBody>
                    <a:bodyPr/>
                    <a:lstStyle/>
                    <a:p>
                      <a:pPr>
                        <a:lnSpc>
                          <a:spcPct val="107000"/>
                        </a:lnSpc>
                        <a:spcAft>
                          <a:spcPts val="0"/>
                        </a:spcAft>
                      </a:pPr>
                      <a:r>
                        <a:rPr lang="en-US" sz="1600" dirty="0" err="1">
                          <a:effectLst/>
                          <a:latin typeface="Times New Roman" pitchFamily="18" charset="0"/>
                          <a:cs typeface="Times New Roman" pitchFamily="18" charset="0"/>
                        </a:rPr>
                        <a:t>Deskripsi</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a:effectLst/>
                          <a:latin typeface="Times New Roman" pitchFamily="18" charset="0"/>
                          <a:cs typeface="Times New Roman" pitchFamily="18" charset="0"/>
                        </a:rPr>
                        <a:t>Sistem ini memungkinkan aktor untuk membuat form supplier</a:t>
                      </a:r>
                      <a:endParaRPr lang="en-US" sz="160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2"/>
                  </a:ext>
                </a:extLst>
              </a:tr>
              <a:tr h="209864">
                <a:tc>
                  <a:txBody>
                    <a:bodyPr/>
                    <a:lstStyle/>
                    <a:p>
                      <a:pPr>
                        <a:lnSpc>
                          <a:spcPct val="107000"/>
                        </a:lnSpc>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gn="ctr">
                        <a:lnSpc>
                          <a:spcPct val="107000"/>
                        </a:lnSpc>
                        <a:spcAft>
                          <a:spcPts val="0"/>
                        </a:spcAft>
                      </a:pPr>
                      <a:r>
                        <a:rPr lang="en-US" sz="1600" dirty="0" err="1">
                          <a:effectLst/>
                          <a:latin typeface="Times New Roman" pitchFamily="18" charset="0"/>
                          <a:cs typeface="Times New Roman" pitchFamily="18" charset="0"/>
                        </a:rPr>
                        <a:t>Skenario</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Utama</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3"/>
                  </a:ext>
                </a:extLst>
              </a:tr>
              <a:tr h="209864">
                <a:tc>
                  <a:txBody>
                    <a:bodyPr/>
                    <a:lstStyle/>
                    <a:p>
                      <a:pPr>
                        <a:lnSpc>
                          <a:spcPct val="107000"/>
                        </a:lnSpc>
                        <a:spcAft>
                          <a:spcPts val="0"/>
                        </a:spcAft>
                      </a:pPr>
                      <a:r>
                        <a:rPr lang="en-US" sz="1600">
                          <a:effectLst/>
                          <a:latin typeface="Times New Roman" pitchFamily="18" charset="0"/>
                          <a:cs typeface="Times New Roman" pitchFamily="18" charset="0"/>
                        </a:rPr>
                        <a:t>Aktor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Bagian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Pembelian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dapat</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membuat</a:t>
                      </a:r>
                      <a:r>
                        <a:rPr lang="en-US" sz="1600" dirty="0">
                          <a:effectLst/>
                          <a:latin typeface="Times New Roman" pitchFamily="18" charset="0"/>
                          <a:cs typeface="Times New Roman" pitchFamily="18" charset="0"/>
                        </a:rPr>
                        <a:t> form supplier</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4"/>
                  </a:ext>
                </a:extLst>
              </a:tr>
              <a:tr h="209864">
                <a:tc>
                  <a:txBody>
                    <a:bodyPr/>
                    <a:lstStyle/>
                    <a:p>
                      <a:pPr>
                        <a:lnSpc>
                          <a:spcPct val="107000"/>
                        </a:lnSpc>
                        <a:spcAft>
                          <a:spcPts val="0"/>
                        </a:spcAft>
                      </a:pPr>
                      <a:r>
                        <a:rPr lang="en-US" sz="1600">
                          <a:effectLst/>
                          <a:latin typeface="Times New Roman" pitchFamily="18" charset="0"/>
                          <a:cs typeface="Times New Roman" pitchFamily="18" charset="0"/>
                        </a:rPr>
                        <a:t>Kondisi Awal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Membuka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Aplikasi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Pembelian</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5"/>
                  </a:ext>
                </a:extLst>
              </a:tr>
              <a:tr h="209864">
                <a:tc>
                  <a:txBody>
                    <a:bodyPr/>
                    <a:lstStyle/>
                    <a:p>
                      <a:pPr algn="ctr">
                        <a:lnSpc>
                          <a:spcPct val="107000"/>
                        </a:lnSpc>
                        <a:spcAft>
                          <a:spcPts val="0"/>
                        </a:spcAft>
                      </a:pPr>
                      <a:r>
                        <a:rPr lang="en-US" sz="1600">
                          <a:effectLst/>
                          <a:latin typeface="Times New Roman" pitchFamily="18" charset="0"/>
                          <a:cs typeface="Times New Roman" pitchFamily="18" charset="0"/>
                        </a:rPr>
                        <a:t>Aksi Aktor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gn="ctr">
                        <a:lnSpc>
                          <a:spcPct val="107000"/>
                        </a:lnSpc>
                        <a:spcAft>
                          <a:spcPts val="0"/>
                        </a:spcAft>
                      </a:pPr>
                      <a:r>
                        <a:rPr lang="en-US" sz="1600" dirty="0" err="1">
                          <a:effectLst/>
                          <a:latin typeface="Times New Roman" pitchFamily="18" charset="0"/>
                          <a:cs typeface="Times New Roman" pitchFamily="18" charset="0"/>
                        </a:rPr>
                        <a:t>Reaksi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6"/>
                  </a:ext>
                </a:extLst>
              </a:tr>
              <a:tr h="393546">
                <a:tc>
                  <a:txBody>
                    <a:bodyPr/>
                    <a:lstStyle/>
                    <a:p>
                      <a:pPr>
                        <a:lnSpc>
                          <a:spcPct val="107000"/>
                        </a:lnSpc>
                        <a:spcAft>
                          <a:spcPts val="0"/>
                        </a:spcAft>
                      </a:pPr>
                      <a:r>
                        <a:rPr lang="en-US" sz="1600" dirty="0">
                          <a:effectLst/>
                          <a:latin typeface="Times New Roman" pitchFamily="18" charset="0"/>
                          <a:cs typeface="Times New Roman" pitchFamily="18" charset="0"/>
                        </a:rPr>
                        <a:t>1. 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Baru</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menu </a:t>
                      </a:r>
                      <a:r>
                        <a:rPr lang="en-US" sz="1600" dirty="0" err="1">
                          <a:effectLst/>
                          <a:latin typeface="Times New Roman" pitchFamily="18" charset="0"/>
                          <a:cs typeface="Times New Roman" pitchFamily="18" charset="0"/>
                        </a:rPr>
                        <a:t>baru</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untuk</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mengisi</a:t>
                      </a:r>
                      <a:r>
                        <a:rPr lang="en-US" sz="1600" dirty="0">
                          <a:effectLst/>
                          <a:latin typeface="Times New Roman" pitchFamily="18" charset="0"/>
                          <a:cs typeface="Times New Roman" pitchFamily="18" charset="0"/>
                        </a:rPr>
                        <a:t> form supplier</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7"/>
                  </a:ext>
                </a:extLst>
              </a:tr>
              <a:tr h="393546">
                <a:tc>
                  <a:txBody>
                    <a:bodyPr/>
                    <a:lstStyle/>
                    <a:p>
                      <a:pPr>
                        <a:lnSpc>
                          <a:spcPct val="107000"/>
                        </a:lnSpc>
                        <a:spcAft>
                          <a:spcPts val="0"/>
                        </a:spcAft>
                      </a:pPr>
                      <a:r>
                        <a:rPr lang="en-US" sz="1600" dirty="0">
                          <a:effectLst/>
                          <a:latin typeface="Times New Roman" pitchFamily="18" charset="0"/>
                          <a:cs typeface="Times New Roman" pitchFamily="18" charset="0"/>
                        </a:rPr>
                        <a:t>2. 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Cari</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mencari</a:t>
                      </a:r>
                      <a:r>
                        <a:rPr lang="en-US" sz="1600" dirty="0">
                          <a:effectLst/>
                          <a:latin typeface="Times New Roman" pitchFamily="18" charset="0"/>
                          <a:cs typeface="Times New Roman" pitchFamily="18" charset="0"/>
                        </a:rPr>
                        <a:t> form supplier </a:t>
                      </a:r>
                      <a:r>
                        <a:rPr lang="en-US" sz="1600" dirty="0" err="1">
                          <a:effectLst/>
                          <a:latin typeface="Times New Roman" pitchFamily="18" charset="0"/>
                          <a:cs typeface="Times New Roman" pitchFamily="18" charset="0"/>
                        </a:rPr>
                        <a:t>sebelumnya</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8"/>
                  </a:ext>
                </a:extLst>
              </a:tr>
              <a:tr h="393546">
                <a:tc>
                  <a:txBody>
                    <a:bodyPr/>
                    <a:lstStyle/>
                    <a:p>
                      <a:pPr>
                        <a:lnSpc>
                          <a:spcPct val="107000"/>
                        </a:lnSpc>
                        <a:spcAft>
                          <a:spcPts val="0"/>
                        </a:spcAft>
                      </a:pPr>
                      <a:r>
                        <a:rPr lang="en-US" sz="1600" dirty="0">
                          <a:effectLst/>
                          <a:latin typeface="Times New Roman" pitchFamily="18" charset="0"/>
                          <a:cs typeface="Times New Roman" pitchFamily="18" charset="0"/>
                        </a:rPr>
                        <a:t>3. 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Simpan</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09"/>
                  </a:ext>
                </a:extLst>
              </a:tr>
              <a:tr h="393546">
                <a:tc>
                  <a:txBody>
                    <a:bodyPr/>
                    <a:lstStyle/>
                    <a:p>
                      <a:pPr>
                        <a:lnSpc>
                          <a:spcPct val="107000"/>
                        </a:lnSpc>
                        <a:spcAft>
                          <a:spcPts val="0"/>
                        </a:spcAft>
                      </a:pPr>
                      <a:r>
                        <a:rPr lang="en-US" sz="1600">
                          <a:effectLst/>
                          <a:latin typeface="Times New Roman" pitchFamily="18" charset="0"/>
                          <a:cs typeface="Times New Roman" pitchFamily="18" charset="0"/>
                        </a:rPr>
                        <a:t>4.        Aktor Memilih Tombol edit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menyimpan</a:t>
                      </a:r>
                      <a:r>
                        <a:rPr lang="en-US" sz="1600" dirty="0">
                          <a:effectLst/>
                          <a:latin typeface="Times New Roman" pitchFamily="18" charset="0"/>
                          <a:cs typeface="Times New Roman" pitchFamily="18" charset="0"/>
                        </a:rPr>
                        <a:t> form supplier</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0"/>
                  </a:ext>
                </a:extLst>
              </a:tr>
              <a:tr h="199871">
                <a:tc>
                  <a:txBody>
                    <a:bodyPr/>
                    <a:lstStyle/>
                    <a:p>
                      <a:pPr algn="ctr">
                        <a:lnSpc>
                          <a:spcPct val="107000"/>
                        </a:lnSpc>
                        <a:spcAft>
                          <a:spcPts val="0"/>
                        </a:spcAft>
                      </a:pPr>
                      <a:r>
                        <a:rPr lang="id-ID"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1"/>
                  </a:ext>
                </a:extLst>
              </a:tr>
              <a:tr h="199871">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2916" marR="62916" marT="0" marB="0"/>
                </a:tc>
                <a:tc>
                  <a:txBody>
                    <a:bodyPr/>
                    <a:lstStyle/>
                    <a:p>
                      <a:pPr>
                        <a:lnSpc>
                          <a:spcPct val="107000"/>
                        </a:lnSpc>
                        <a:spcAft>
                          <a:spcPts val="0"/>
                        </a:spcAft>
                      </a:pP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batal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mengedit</a:t>
                      </a:r>
                      <a:r>
                        <a:rPr lang="en-US" sz="1600" dirty="0">
                          <a:effectLst/>
                          <a:latin typeface="Times New Roman" pitchFamily="18" charset="0"/>
                          <a:cs typeface="Times New Roman" pitchFamily="18" charset="0"/>
                        </a:rPr>
                        <a:t> form supplier</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2"/>
                  </a:ext>
                </a:extLst>
              </a:tr>
              <a:tr h="199871">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2916" marR="62916" marT="0" marB="0"/>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3"/>
                  </a:ext>
                </a:extLst>
              </a:tr>
              <a:tr h="209864">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2916" marR="62916" marT="0" marB="0"/>
                </a:tc>
                <a:tc>
                  <a:txBody>
                    <a:bodyPr/>
                    <a:lstStyle/>
                    <a:p>
                      <a:pPr>
                        <a:lnSpc>
                          <a:spcPct val="107000"/>
                        </a:lnSpc>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4"/>
                  </a:ext>
                </a:extLst>
              </a:tr>
              <a:tr h="376424">
                <a:tc>
                  <a:txBody>
                    <a:bodyPr/>
                    <a:lstStyle/>
                    <a:p>
                      <a:pPr>
                        <a:lnSpc>
                          <a:spcPct val="107000"/>
                        </a:lnSpc>
                        <a:spcAft>
                          <a:spcPts val="0"/>
                        </a:spcAft>
                      </a:pPr>
                      <a:r>
                        <a:rPr lang="en-US" sz="1600">
                          <a:effectLst/>
                          <a:latin typeface="Times New Roman" pitchFamily="18" charset="0"/>
                          <a:cs typeface="Times New Roman" pitchFamily="18" charset="0"/>
                        </a:rPr>
                        <a:t>Kondisi Akhir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Jika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perintah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sesuai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maka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seperti</a:t>
                      </a:r>
                      <a:r>
                        <a:rPr lang="en-US" sz="1600" dirty="0">
                          <a:effectLst/>
                          <a:latin typeface="Times New Roman" pitchFamily="18" charset="0"/>
                          <a:cs typeface="Times New Roman" pitchFamily="18" charset="0"/>
                        </a:rPr>
                        <a:t> yang </a:t>
                      </a:r>
                      <a:r>
                        <a:rPr lang="en-US" sz="1600" dirty="0" err="1">
                          <a:effectLst/>
                          <a:latin typeface="Times New Roman" pitchFamily="18" charset="0"/>
                          <a:cs typeface="Times New Roman" pitchFamily="18" charset="0"/>
                        </a:rPr>
                        <a:t>diinginkan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oleh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5"/>
                  </a:ext>
                </a:extLst>
              </a:tr>
              <a:tr h="209864">
                <a:tc>
                  <a:txBody>
                    <a:bodyPr/>
                    <a:lstStyle/>
                    <a:p>
                      <a:pPr>
                        <a:lnSpc>
                          <a:spcPct val="107000"/>
                        </a:lnSpc>
                        <a:spcAft>
                          <a:spcPts val="0"/>
                        </a:spcAf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2916" marR="62916" marT="0" marB="0" anchor="ctr"/>
                </a:tc>
                <a:tc>
                  <a:txBody>
                    <a:bodyPr/>
                    <a:lstStyle/>
                    <a:p>
                      <a:pPr>
                        <a:lnSpc>
                          <a:spcPct val="107000"/>
                        </a:lnSpc>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2916" marR="62916" marT="0" marB="0" anchor="ctr"/>
                </a:tc>
                <a:extLst>
                  <a:ext uri="{0D108BD9-81ED-4DB2-BD59-A6C34878D82A}">
                    <a16:rowId xmlns:a16="http://schemas.microsoft.com/office/drawing/2014/main" val="10016"/>
                  </a:ext>
                </a:extLst>
              </a:tr>
            </a:tbl>
          </a:graphicData>
        </a:graphic>
      </p:graphicFrame>
      <p:sp>
        <p:nvSpPr>
          <p:cNvPr id="3" name="Rectangle 2"/>
          <p:cNvSpPr/>
          <p:nvPr/>
        </p:nvSpPr>
        <p:spPr>
          <a:xfrm>
            <a:off x="4311856" y="5762247"/>
            <a:ext cx="3722173"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a:t>
            </a:r>
            <a:r>
              <a:rPr lang="en-US" b="1" dirty="0">
                <a:latin typeface="Times New Roman" pitchFamily="18" charset="0"/>
                <a:cs typeface="Times New Roman" pitchFamily="18" charset="0"/>
              </a:rPr>
              <a:t>9</a:t>
            </a:r>
            <a:r>
              <a:rPr lang="id-ID" b="1" dirty="0">
                <a:latin typeface="Times New Roman" pitchFamily="18" charset="0"/>
                <a:cs typeface="Times New Roman" pitchFamily="18" charset="0"/>
              </a:rPr>
              <a:t> Deskripsi Menu </a:t>
            </a:r>
            <a:r>
              <a:rPr lang="en-US" b="1" dirty="0">
                <a:latin typeface="Times New Roman" pitchFamily="18" charset="0"/>
                <a:cs typeface="Times New Roman" pitchFamily="18" charset="0"/>
              </a:rPr>
              <a:t>supplier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8137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112" y="395117"/>
            <a:ext cx="3839513" cy="369332"/>
          </a:xfrm>
          <a:prstGeom prst="rect">
            <a:avLst/>
          </a:prstGeom>
        </p:spPr>
        <p:txBody>
          <a:bodyPr wrap="none">
            <a:spAutoFit/>
          </a:bodyPr>
          <a:lstStyle/>
          <a:p>
            <a:r>
              <a:rPr lang="en-US" dirty="0">
                <a:latin typeface="Times New Roman" pitchFamily="18" charset="0"/>
                <a:cs typeface="Times New Roman" pitchFamily="18" charset="0"/>
              </a:rPr>
              <a:t>10. </a:t>
            </a:r>
            <a:r>
              <a:rPr lang="id-ID" dirty="0">
                <a:latin typeface="Times New Roman" pitchFamily="18" charset="0"/>
                <a:cs typeface="Times New Roman" pitchFamily="18" charset="0"/>
              </a:rPr>
              <a:t>Use case Diagram Menu </a:t>
            </a:r>
            <a:r>
              <a:rPr lang="en-US" dirty="0" err="1">
                <a:latin typeface="Times New Roman" pitchFamily="18" charset="0"/>
                <a:cs typeface="Times New Roman" pitchFamily="18" charset="0"/>
              </a:rPr>
              <a:t>Pembelian</a:t>
            </a:r>
            <a:endParaRPr lang="en-US"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5966" y="896218"/>
            <a:ext cx="9942278" cy="4693751"/>
          </a:xfrm>
          <a:prstGeom prst="rect">
            <a:avLst/>
          </a:prstGeom>
          <a:noFill/>
          <a:ln>
            <a:noFill/>
          </a:ln>
        </p:spPr>
      </p:pic>
      <p:sp>
        <p:nvSpPr>
          <p:cNvPr id="6" name="Rectangle 5"/>
          <p:cNvSpPr/>
          <p:nvPr/>
        </p:nvSpPr>
        <p:spPr>
          <a:xfrm>
            <a:off x="3742220" y="5589969"/>
            <a:ext cx="4297074"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III.11 Use Case Menu </a:t>
            </a:r>
            <a:r>
              <a:rPr lang="en-US" b="1" dirty="0" err="1">
                <a:latin typeface="Times New Roman" pitchFamily="18" charset="0"/>
                <a:cs typeface="Times New Roman" pitchFamily="18" charset="0"/>
              </a:rPr>
              <a:t>Pembelian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0779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44966054"/>
              </p:ext>
            </p:extLst>
          </p:nvPr>
        </p:nvGraphicFramePr>
        <p:xfrm>
          <a:off x="360136" y="265528"/>
          <a:ext cx="10678925" cy="5568551"/>
        </p:xfrm>
        <a:graphic>
          <a:graphicData uri="http://schemas.openxmlformats.org/drawingml/2006/table">
            <a:tbl>
              <a:tblPr firstRow="1" firstCol="1" bandRow="1">
                <a:tableStyleId>{5C22544A-7EE6-4342-B048-85BDC9FD1C3A}</a:tableStyleId>
              </a:tblPr>
              <a:tblGrid>
                <a:gridCol w="3125929">
                  <a:extLst>
                    <a:ext uri="{9D8B030D-6E8A-4147-A177-3AD203B41FA5}">
                      <a16:colId xmlns:a16="http://schemas.microsoft.com/office/drawing/2014/main" val="20000"/>
                    </a:ext>
                  </a:extLst>
                </a:gridCol>
                <a:gridCol w="7552996">
                  <a:extLst>
                    <a:ext uri="{9D8B030D-6E8A-4147-A177-3AD203B41FA5}">
                      <a16:colId xmlns:a16="http://schemas.microsoft.com/office/drawing/2014/main" val="20001"/>
                    </a:ext>
                  </a:extLst>
                </a:gridCol>
              </a:tblGrid>
              <a:tr h="145660">
                <a:tc>
                  <a:txBody>
                    <a:bodyPr/>
                    <a:lstStyle/>
                    <a:p>
                      <a:pPr>
                        <a:lnSpc>
                          <a:spcPct val="107000"/>
                        </a:lnSpc>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800" dirty="0">
                          <a:effectLst/>
                          <a:latin typeface="Times New Roman" pitchFamily="18" charset="0"/>
                          <a:cs typeface="Times New Roman" pitchFamily="18" charset="0"/>
                        </a:rPr>
                        <a:t>Use Case </a:t>
                      </a:r>
                      <a:r>
                        <a:rPr lang="en-US" sz="1800" dirty="0" err="1">
                          <a:effectLst/>
                          <a:latin typeface="Times New Roman" pitchFamily="18" charset="0"/>
                          <a:cs typeface="Times New Roman" pitchFamily="18" charset="0"/>
                        </a:rPr>
                        <a:t>Narative</a:t>
                      </a:r>
                      <a:r>
                        <a:rPr lang="en-US" sz="1800" dirty="0">
                          <a:effectLst/>
                          <a:latin typeface="Times New Roman" pitchFamily="18" charset="0"/>
                          <a:cs typeface="Times New Roman" pitchFamily="18" charset="0"/>
                        </a:rPr>
                        <a:t> Menu </a:t>
                      </a:r>
                      <a:r>
                        <a:rPr lang="en-US" sz="1800" dirty="0" err="1">
                          <a:effectLst/>
                          <a:latin typeface="Times New Roman" pitchFamily="18" charset="0"/>
                          <a:cs typeface="Times New Roman" pitchFamily="18" charset="0"/>
                        </a:rPr>
                        <a:t>Transaksi</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Pembelian</a:t>
                      </a:r>
                      <a:endParaRPr lang="en-US" sz="1600" dirty="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0"/>
                  </a:ext>
                </a:extLst>
              </a:tr>
              <a:tr h="145660">
                <a:tc>
                  <a:txBody>
                    <a:bodyPr/>
                    <a:lstStyle/>
                    <a:p>
                      <a:pPr>
                        <a:lnSpc>
                          <a:spcPct val="107000"/>
                        </a:lnSpc>
                        <a:spcAft>
                          <a:spcPts val="0"/>
                        </a:spcAft>
                      </a:pPr>
                      <a:r>
                        <a:rPr lang="en-US" sz="1600">
                          <a:effectLst/>
                          <a:latin typeface="Times New Roman" pitchFamily="18" charset="0"/>
                          <a:cs typeface="Times New Roman" pitchFamily="18" charset="0"/>
                        </a:rPr>
                        <a:t>Tujuan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Bagian Pembelian dapat membuat form transaksi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1"/>
                  </a:ext>
                </a:extLst>
              </a:tr>
              <a:tr h="145660">
                <a:tc>
                  <a:txBody>
                    <a:bodyPr/>
                    <a:lstStyle/>
                    <a:p>
                      <a:pPr>
                        <a:lnSpc>
                          <a:spcPct val="107000"/>
                        </a:lnSpc>
                        <a:spcAft>
                          <a:spcPts val="0"/>
                        </a:spcAft>
                      </a:pPr>
                      <a:r>
                        <a:rPr lang="en-US" sz="1600">
                          <a:effectLst/>
                          <a:latin typeface="Times New Roman" pitchFamily="18" charset="0"/>
                          <a:cs typeface="Times New Roman" pitchFamily="18" charset="0"/>
                        </a:rPr>
                        <a:t>Deskripsi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Sistem ini memungkinkan aktor untuk membuat form transaksi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2"/>
                  </a:ext>
                </a:extLst>
              </a:tr>
              <a:tr h="145660">
                <a:tc>
                  <a:txBody>
                    <a:bodyPr/>
                    <a:lstStyle/>
                    <a:p>
                      <a:pPr>
                        <a:lnSpc>
                          <a:spcPct val="107000"/>
                        </a:lnSpc>
                        <a:spcAft>
                          <a:spcPts val="0"/>
                        </a:spcAf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gn="ctr">
                        <a:lnSpc>
                          <a:spcPct val="107000"/>
                        </a:lnSpc>
                        <a:spcAft>
                          <a:spcPts val="0"/>
                        </a:spcAft>
                      </a:pPr>
                      <a:r>
                        <a:rPr lang="en-US" sz="1600" dirty="0" err="1">
                          <a:effectLst/>
                          <a:latin typeface="Times New Roman" pitchFamily="18" charset="0"/>
                          <a:cs typeface="Times New Roman" pitchFamily="18" charset="0"/>
                        </a:rPr>
                        <a:t>Skenario</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Utama</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3"/>
                  </a:ext>
                </a:extLst>
              </a:tr>
              <a:tr h="360744">
                <a:tc>
                  <a:txBody>
                    <a:bodyPr/>
                    <a:lstStyle/>
                    <a:p>
                      <a:pPr>
                        <a:lnSpc>
                          <a:spcPct val="107000"/>
                        </a:lnSpc>
                        <a:spcAft>
                          <a:spcPts val="0"/>
                        </a:spcAft>
                      </a:pPr>
                      <a:r>
                        <a:rPr lang="en-US" sz="1600">
                          <a:effectLst/>
                          <a:latin typeface="Times New Roman" pitchFamily="18" charset="0"/>
                          <a:cs typeface="Times New Roman" pitchFamily="18" charset="0"/>
                        </a:rPr>
                        <a:t>Aktor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Bagian Pembelian</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4"/>
                  </a:ext>
                </a:extLst>
              </a:tr>
              <a:tr h="344557">
                <a:tc>
                  <a:txBody>
                    <a:bodyPr/>
                    <a:lstStyle/>
                    <a:p>
                      <a:pPr>
                        <a:lnSpc>
                          <a:spcPct val="107000"/>
                        </a:lnSpc>
                        <a:spcAft>
                          <a:spcPts val="0"/>
                        </a:spcAft>
                      </a:pPr>
                      <a:r>
                        <a:rPr lang="en-US" sz="1600">
                          <a:effectLst/>
                          <a:latin typeface="Times New Roman" pitchFamily="18" charset="0"/>
                          <a:cs typeface="Times New Roman" pitchFamily="18" charset="0"/>
                        </a:rPr>
                        <a:t>Kondisi Awal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Aktor Membuka Aplikasi Penjualan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5"/>
                  </a:ext>
                </a:extLst>
              </a:tr>
              <a:tr h="145660">
                <a:tc>
                  <a:txBody>
                    <a:bodyPr/>
                    <a:lstStyle/>
                    <a:p>
                      <a:pPr algn="ctr">
                        <a:lnSpc>
                          <a:spcPct val="107000"/>
                        </a:lnSpc>
                        <a:spcAft>
                          <a:spcPts val="0"/>
                        </a:spcAft>
                      </a:pPr>
                      <a:r>
                        <a:rPr lang="en-US" sz="1600">
                          <a:effectLst/>
                          <a:latin typeface="Times New Roman" pitchFamily="18" charset="0"/>
                          <a:cs typeface="Times New Roman" pitchFamily="18" charset="0"/>
                        </a:rPr>
                        <a:t>Aksi Aktor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gn="ctr">
                        <a:lnSpc>
                          <a:spcPct val="107000"/>
                        </a:lnSpc>
                        <a:spcAft>
                          <a:spcPts val="0"/>
                        </a:spcAft>
                      </a:pPr>
                      <a:r>
                        <a:rPr lang="en-US" sz="1600">
                          <a:effectLst/>
                          <a:latin typeface="Times New Roman" pitchFamily="18" charset="0"/>
                          <a:cs typeface="Times New Roman" pitchFamily="18" charset="0"/>
                        </a:rPr>
                        <a:t>Reaksi Sistem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6"/>
                  </a:ext>
                </a:extLst>
              </a:tr>
              <a:tr h="492140">
                <a:tc>
                  <a:txBody>
                    <a:bodyPr/>
                    <a:lstStyle/>
                    <a:p>
                      <a:pPr algn="just">
                        <a:lnSpc>
                          <a:spcPct val="107000"/>
                        </a:lnSpc>
                        <a:spcAft>
                          <a:spcPts val="0"/>
                        </a:spcAft>
                      </a:pPr>
                      <a:r>
                        <a:rPr lang="en-US" sz="1600" dirty="0">
                          <a:effectLst/>
                          <a:latin typeface="Times New Roman" pitchFamily="18" charset="0"/>
                          <a:cs typeface="Times New Roman" pitchFamily="18" charset="0"/>
                        </a:rPr>
                        <a:t>1.  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Baru</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Sistem akan menampilkan menu baru untuk mengisi form transaksi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7"/>
                  </a:ext>
                </a:extLst>
              </a:tr>
              <a:tr h="573462">
                <a:tc>
                  <a:txBody>
                    <a:bodyPr/>
                    <a:lstStyle/>
                    <a:p>
                      <a:pPr algn="just">
                        <a:lnSpc>
                          <a:spcPct val="107000"/>
                        </a:lnSpc>
                        <a:spcAft>
                          <a:spcPts val="0"/>
                        </a:spcAft>
                      </a:pPr>
                      <a:r>
                        <a:rPr lang="en-US" sz="1600" dirty="0">
                          <a:effectLst/>
                          <a:latin typeface="Times New Roman" pitchFamily="18" charset="0"/>
                          <a:cs typeface="Times New Roman" pitchFamily="18" charset="0"/>
                        </a:rPr>
                        <a:t>2.  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Cari</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Sistem akan mencari form transaksi sebelumnya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8"/>
                  </a:ext>
                </a:extLst>
              </a:tr>
              <a:tr h="509010">
                <a:tc>
                  <a:txBody>
                    <a:bodyPr/>
                    <a:lstStyle/>
                    <a:p>
                      <a:pPr algn="just">
                        <a:lnSpc>
                          <a:spcPct val="107000"/>
                        </a:lnSpc>
                        <a:spcAft>
                          <a:spcPts val="0"/>
                        </a:spcAft>
                      </a:pPr>
                      <a:r>
                        <a:rPr lang="en-US" sz="1600" dirty="0">
                          <a:effectLst/>
                          <a:latin typeface="Times New Roman" pitchFamily="18" charset="0"/>
                          <a:cs typeface="Times New Roman" pitchFamily="18" charset="0"/>
                        </a:rPr>
                        <a:t>3.  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Simpan</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09"/>
                  </a:ext>
                </a:extLst>
              </a:tr>
              <a:tr h="484315">
                <a:tc>
                  <a:txBody>
                    <a:bodyPr/>
                    <a:lstStyle/>
                    <a:p>
                      <a:pPr algn="just">
                        <a:lnSpc>
                          <a:spcPct val="107000"/>
                        </a:lnSpc>
                        <a:spcAft>
                          <a:spcPts val="0"/>
                        </a:spcAft>
                      </a:pPr>
                      <a:r>
                        <a:rPr lang="en-US" sz="1600" dirty="0">
                          <a:effectLst/>
                          <a:latin typeface="Times New Roman" pitchFamily="18" charset="0"/>
                          <a:cs typeface="Times New Roman" pitchFamily="18" charset="0"/>
                        </a:rPr>
                        <a:t>4.  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batal</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Sistem akan menyimpan form transaksi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10"/>
                  </a:ext>
                </a:extLst>
              </a:tr>
              <a:tr h="423109">
                <a:tc>
                  <a:txBody>
                    <a:bodyPr/>
                    <a:lstStyle/>
                    <a:p>
                      <a:pPr algn="just">
                        <a:lnSpc>
                          <a:spcPct val="107000"/>
                        </a:lnSpc>
                        <a:spcAft>
                          <a:spcPts val="0"/>
                        </a:spcAft>
                      </a:pPr>
                      <a:r>
                        <a:rPr lang="en-US" sz="1600" dirty="0">
                          <a:effectLst/>
                          <a:latin typeface="Times New Roman" pitchFamily="18" charset="0"/>
                          <a:cs typeface="Times New Roman" pitchFamily="18" charset="0"/>
                        </a:rPr>
                        <a:t>5. 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Memilih</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11"/>
                  </a:ext>
                </a:extLst>
              </a:tr>
              <a:tr h="138724">
                <a:tc>
                  <a:txBody>
                    <a:bodyPr/>
                    <a:lstStyle/>
                    <a:p>
                      <a:pPr algn="ctr">
                        <a:lnSpc>
                          <a:spcPct val="107000"/>
                        </a:lnSpc>
                        <a:spcAft>
                          <a:spcPts val="0"/>
                        </a:spcAft>
                      </a:pPr>
                      <a:r>
                        <a:rPr lang="en-US" sz="1600">
                          <a:effectLst/>
                          <a:latin typeface="Times New Roman" pitchFamily="18" charset="0"/>
                          <a:cs typeface="Times New Roman" pitchFamily="18" charset="0"/>
                        </a:rPr>
                        <a:t>Tombol Edit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a:effectLst/>
                          <a:latin typeface="Times New Roman" pitchFamily="18" charset="0"/>
                          <a:cs typeface="Times New Roman" pitchFamily="18" charset="0"/>
                        </a:rPr>
                        <a:t>Sistem akan batal mengisi form transaksi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12"/>
                  </a:ext>
                </a:extLst>
              </a:tr>
              <a:tr h="138724">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39324" marR="39324" marT="0" marB="0"/>
                </a:tc>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13"/>
                  </a:ext>
                </a:extLst>
              </a:tr>
              <a:tr h="145660">
                <a:tc>
                  <a:txBody>
                    <a:bodyPr/>
                    <a:lstStyle/>
                    <a:p>
                      <a:pPr>
                        <a:lnSpc>
                          <a:spcPct val="107000"/>
                        </a:lnSpc>
                        <a:spcAft>
                          <a:spcPts val="0"/>
                        </a:spcAft>
                      </a:pPr>
                      <a:r>
                        <a:rPr lang="en-GB"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39324" marR="39324" marT="0" marB="0"/>
                </a:tc>
                <a:tc>
                  <a:txBody>
                    <a:bodyPr/>
                    <a:lstStyle/>
                    <a:p>
                      <a:pPr>
                        <a:lnSpc>
                          <a:spcPct val="107000"/>
                        </a:lnSpc>
                        <a:spcAft>
                          <a:spcPts val="0"/>
                        </a:spcAft>
                      </a:pPr>
                      <a:r>
                        <a:rPr lang="en-US" sz="1600">
                          <a:effectLst/>
                          <a:latin typeface="Times New Roman" pitchFamily="18" charset="0"/>
                          <a:cs typeface="Times New Roman" pitchFamily="18" charset="0"/>
                        </a:rPr>
                        <a:t>Sistem akan edit mengedit form transaksi </a:t>
                      </a:r>
                      <a:endParaRPr lang="en-US" sz="160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14"/>
                  </a:ext>
                </a:extLst>
              </a:tr>
              <a:tr h="261263">
                <a:tc>
                  <a:txBody>
                    <a:bodyPr/>
                    <a:lstStyle/>
                    <a:p>
                      <a:pPr>
                        <a:lnSpc>
                          <a:spcPct val="107000"/>
                        </a:lnSpc>
                        <a:spcAft>
                          <a:spcPts val="0"/>
                        </a:spcAft>
                      </a:pPr>
                      <a:r>
                        <a:rPr lang="en-US" sz="1600">
                          <a:effectLst/>
                          <a:latin typeface="Times New Roman" pitchFamily="18" charset="0"/>
                          <a:cs typeface="Times New Roman" pitchFamily="18" charset="0"/>
                        </a:rPr>
                        <a:t>Kondisi Akhir </a:t>
                      </a:r>
                      <a:endParaRPr lang="en-US" sz="1600">
                        <a:effectLst/>
                        <a:latin typeface="Times New Roman" pitchFamily="18" charset="0"/>
                        <a:ea typeface="Calibri"/>
                        <a:cs typeface="Times New Roman" pitchFamily="18" charset="0"/>
                      </a:endParaRPr>
                    </a:p>
                  </a:txBody>
                  <a:tcPr marL="39324" marR="39324"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Jika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perintah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sesuai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maka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sistem</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menampilkan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seperti</a:t>
                      </a:r>
                      <a:r>
                        <a:rPr lang="en-US" sz="1600" dirty="0">
                          <a:effectLst/>
                          <a:latin typeface="Times New Roman" pitchFamily="18" charset="0"/>
                          <a:cs typeface="Times New Roman" pitchFamily="18" charset="0"/>
                        </a:rPr>
                        <a:t> yang </a:t>
                      </a:r>
                      <a:r>
                        <a:rPr lang="en-US" sz="1600" dirty="0" err="1">
                          <a:effectLst/>
                          <a:latin typeface="Times New Roman" pitchFamily="18" charset="0"/>
                          <a:cs typeface="Times New Roman" pitchFamily="18" charset="0"/>
                        </a:rPr>
                        <a:t>diinginkan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oleh</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Aktor</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9324" marR="39324" marT="0" marB="0" anchor="ctr"/>
                </a:tc>
                <a:extLst>
                  <a:ext uri="{0D108BD9-81ED-4DB2-BD59-A6C34878D82A}">
                    <a16:rowId xmlns:a16="http://schemas.microsoft.com/office/drawing/2014/main" val="10015"/>
                  </a:ext>
                </a:extLst>
              </a:tr>
            </a:tbl>
          </a:graphicData>
        </a:graphic>
      </p:graphicFrame>
      <p:sp>
        <p:nvSpPr>
          <p:cNvPr id="6" name="Rectangle 5"/>
          <p:cNvSpPr/>
          <p:nvPr/>
        </p:nvSpPr>
        <p:spPr>
          <a:xfrm>
            <a:off x="3728288" y="6040543"/>
            <a:ext cx="4068421" cy="369332"/>
          </a:xfrm>
          <a:prstGeom prst="rect">
            <a:avLst/>
          </a:prstGeom>
        </p:spPr>
        <p:txBody>
          <a:bodyPr wrap="none">
            <a:spAutoFit/>
          </a:bodyPr>
          <a:lstStyle/>
          <a:p>
            <a:r>
              <a:rPr lang="id-ID" b="1" dirty="0">
                <a:latin typeface="Times New Roman" pitchFamily="18" charset="0"/>
                <a:cs typeface="Times New Roman" pitchFamily="18" charset="0"/>
              </a:rPr>
              <a:t>Tabel I</a:t>
            </a:r>
            <a:r>
              <a:rPr lang="en-US" b="1" dirty="0">
                <a:latin typeface="Times New Roman" pitchFamily="18" charset="0"/>
                <a:cs typeface="Times New Roman" pitchFamily="18" charset="0"/>
              </a:rPr>
              <a:t>II</a:t>
            </a:r>
            <a:r>
              <a:rPr lang="id-ID" b="1" dirty="0">
                <a:latin typeface="Times New Roman" pitchFamily="18" charset="0"/>
                <a:cs typeface="Times New Roman" pitchFamily="18" charset="0"/>
              </a:rPr>
              <a:t>.</a:t>
            </a:r>
            <a:r>
              <a:rPr lang="en-US" b="1" dirty="0">
                <a:latin typeface="Times New Roman" pitchFamily="18" charset="0"/>
                <a:cs typeface="Times New Roman" pitchFamily="18" charset="0"/>
              </a:rPr>
              <a:t>10</a:t>
            </a:r>
            <a:r>
              <a:rPr lang="id-ID" b="1" dirty="0">
                <a:latin typeface="Times New Roman" pitchFamily="18" charset="0"/>
                <a:cs typeface="Times New Roman" pitchFamily="18" charset="0"/>
              </a:rPr>
              <a:t> Deskripsi Menu </a:t>
            </a:r>
            <a:r>
              <a:rPr lang="en-US" b="1" dirty="0" err="1">
                <a:latin typeface="Times New Roman" pitchFamily="18" charset="0"/>
                <a:cs typeface="Times New Roman" pitchFamily="18" charset="0"/>
              </a:rPr>
              <a:t>Pembelian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949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7AC5FB-CDF9-4B06-AE1D-495B30CC04BA}"/>
              </a:ext>
            </a:extLst>
          </p:cNvPr>
          <p:cNvSpPr txBox="1"/>
          <p:nvPr/>
        </p:nvSpPr>
        <p:spPr>
          <a:xfrm>
            <a:off x="202095" y="184026"/>
            <a:ext cx="6102626" cy="468077"/>
          </a:xfrm>
          <a:prstGeom prst="rect">
            <a:avLst/>
          </a:prstGeom>
          <a:noFill/>
        </p:spPr>
        <p:txBody>
          <a:bodyPr wrap="square">
            <a:spAutoFit/>
          </a:bodyPr>
          <a:lstStyle/>
          <a:p>
            <a:pPr marL="457200">
              <a:lnSpc>
                <a:spcPct val="107000"/>
              </a:lnSpc>
              <a:spcAft>
                <a:spcPts val="800"/>
              </a:spcAft>
            </a:pPr>
            <a:r>
              <a:rPr lang="en-US" sz="2400" b="1" dirty="0">
                <a:effectLst/>
                <a:latin typeface="Times New Roman" panose="02020603050405020304" pitchFamily="18" charset="0"/>
                <a:ea typeface="Calibri" panose="020F0502020204030204" pitchFamily="34" charset="0"/>
                <a:cs typeface="Mangal" panose="02040503050203030202" pitchFamily="18" charset="0"/>
              </a:rPr>
              <a:t>3.1.3 </a:t>
            </a:r>
            <a:r>
              <a:rPr lang="en-US" sz="2400" b="1"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2400" b="1" dirty="0">
                <a:effectLst/>
                <a:latin typeface="Times New Roman" panose="02020603050405020304" pitchFamily="18" charset="0"/>
                <a:ea typeface="Calibri" panose="020F0502020204030204" pitchFamily="34" charset="0"/>
                <a:cs typeface="Mangal" panose="02040503050203030202" pitchFamily="18" charset="0"/>
              </a:rPr>
              <a:t> Diagram</a:t>
            </a:r>
            <a:endParaRPr lang="en-GB"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745294BE-3F50-428A-8179-7A670BC35970}"/>
              </a:ext>
            </a:extLst>
          </p:cNvPr>
          <p:cNvSpPr txBox="1"/>
          <p:nvPr/>
        </p:nvSpPr>
        <p:spPr>
          <a:xfrm>
            <a:off x="1553818" y="612347"/>
            <a:ext cx="6102626" cy="405367"/>
          </a:xfrm>
          <a:prstGeom prst="rect">
            <a:avLst/>
          </a:prstGeom>
          <a:noFill/>
        </p:spPr>
        <p:txBody>
          <a:bodyPr wrap="square">
            <a:spAutoFit/>
          </a:bodyPr>
          <a:lstStyle/>
          <a:p>
            <a:pPr marL="342900" lvl="0" indent="-342900">
              <a:lnSpc>
                <a:spcPct val="107000"/>
              </a:lnSpc>
              <a:spcAft>
                <a:spcPts val="800"/>
              </a:spcAft>
              <a:buFont typeface="+mj-lt"/>
              <a:buAutoNum type="arabicPeriod"/>
            </a:pPr>
            <a:r>
              <a:rPr lang="en-US" sz="2000"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2000" dirty="0">
                <a:effectLst/>
                <a:latin typeface="Times New Roman" panose="02020603050405020304" pitchFamily="18" charset="0"/>
                <a:ea typeface="Calibri" panose="020F0502020204030204" pitchFamily="34" charset="0"/>
                <a:cs typeface="Mangal" panose="02040503050203030202" pitchFamily="18" charset="0"/>
              </a:rPr>
              <a:t> Diagram Menu </a:t>
            </a:r>
            <a:r>
              <a:rPr lang="en-US" sz="2000" dirty="0">
                <a:latin typeface="Times New Roman" panose="02020603050405020304" pitchFamily="18" charset="0"/>
                <a:ea typeface="Calibri" panose="020F0502020204030204" pitchFamily="34" charset="0"/>
                <a:cs typeface="Mangal" panose="02040503050203030202" pitchFamily="18" charset="0"/>
              </a:rPr>
              <a:t>L</a:t>
            </a:r>
            <a:r>
              <a:rPr lang="en-US" sz="2000" dirty="0">
                <a:effectLst/>
                <a:latin typeface="Times New Roman" panose="02020603050405020304" pitchFamily="18" charset="0"/>
                <a:ea typeface="Calibri" panose="020F0502020204030204" pitchFamily="34" charset="0"/>
                <a:cs typeface="Mangal" panose="02040503050203030202" pitchFamily="18" charset="0"/>
              </a:rPr>
              <a:t>ogin </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grpSp>
        <p:nvGrpSpPr>
          <p:cNvPr id="8" name="Group 7">
            <a:extLst>
              <a:ext uri="{FF2B5EF4-FFF2-40B4-BE49-F238E27FC236}">
                <a16:creationId xmlns:a16="http://schemas.microsoft.com/office/drawing/2014/main" id="{1780B506-D10D-4755-AE99-5D4C515B0719}"/>
              </a:ext>
            </a:extLst>
          </p:cNvPr>
          <p:cNvGrpSpPr/>
          <p:nvPr/>
        </p:nvGrpSpPr>
        <p:grpSpPr>
          <a:xfrm>
            <a:off x="921217" y="1068714"/>
            <a:ext cx="10594921" cy="5176940"/>
            <a:chOff x="0" y="0"/>
            <a:chExt cx="5383928" cy="6759438"/>
          </a:xfrm>
        </p:grpSpPr>
        <p:sp>
          <p:nvSpPr>
            <p:cNvPr id="9" name="Rectangle 8">
              <a:extLst>
                <a:ext uri="{FF2B5EF4-FFF2-40B4-BE49-F238E27FC236}">
                  <a16:creationId xmlns:a16="http://schemas.microsoft.com/office/drawing/2014/main" id="{BE3CAA93-A7AB-4C5C-9869-91EAAEA91DEF}"/>
                </a:ext>
              </a:extLst>
            </p:cNvPr>
            <p:cNvSpPr/>
            <p:nvPr/>
          </p:nvSpPr>
          <p:spPr>
            <a:xfrm>
              <a:off x="5333255" y="6535058"/>
              <a:ext cx="50673" cy="224380"/>
            </a:xfrm>
            <a:prstGeom prst="rect">
              <a:avLst/>
            </a:prstGeom>
            <a:ln>
              <a:noFill/>
            </a:ln>
          </p:spPr>
          <p:txBody>
            <a:bodyPr vert="horz" lIns="0" tIns="0" rIns="0" bIns="0" rtlCol="0">
              <a:noAutofit/>
            </a:bodyPr>
            <a:lstStyle/>
            <a:p>
              <a:pPr>
                <a:lnSpc>
                  <a:spcPct val="107000"/>
                </a:lnSpc>
                <a:spcAft>
                  <a:spcPts val="800"/>
                </a:spcAft>
              </a:pPr>
              <a:r>
                <a:rPr lang="en-GB" sz="1100" b="1">
                  <a:effectLst/>
                  <a:latin typeface="Calibri" panose="020F0502020204030204" pitchFamily="34" charset="0"/>
                  <a:ea typeface="Calibri" panose="020F0502020204030204" pitchFamily="34" charset="0"/>
                  <a:cs typeface="Mangal" panose="02040503050203030202" pitchFamily="18" charset="0"/>
                </a:rPr>
                <a:t>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Shape 6715">
              <a:extLst>
                <a:ext uri="{FF2B5EF4-FFF2-40B4-BE49-F238E27FC236}">
                  <a16:creationId xmlns:a16="http://schemas.microsoft.com/office/drawing/2014/main" id="{328DCA64-740B-439A-86EA-C77029EAB625}"/>
                </a:ext>
              </a:extLst>
            </p:cNvPr>
            <p:cNvSpPr/>
            <p:nvPr/>
          </p:nvSpPr>
          <p:spPr>
            <a:xfrm>
              <a:off x="0" y="0"/>
              <a:ext cx="5305911" cy="6621850"/>
            </a:xfrm>
            <a:custGeom>
              <a:avLst/>
              <a:gdLst/>
              <a:ahLst/>
              <a:cxnLst/>
              <a:rect l="0" t="0" r="0" b="0"/>
              <a:pathLst>
                <a:path w="5305911" h="6621850">
                  <a:moveTo>
                    <a:pt x="0" y="0"/>
                  </a:moveTo>
                  <a:lnTo>
                    <a:pt x="0" y="6621850"/>
                  </a:lnTo>
                  <a:lnTo>
                    <a:pt x="5305911" y="6621850"/>
                  </a:lnTo>
                  <a:lnTo>
                    <a:pt x="5305911" y="0"/>
                  </a:lnTo>
                  <a:lnTo>
                    <a:pt x="0" y="0"/>
                  </a:lnTo>
                </a:path>
              </a:pathLst>
            </a:custGeom>
            <a:ln w="1263"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1" name="Shape 6716">
              <a:extLst>
                <a:ext uri="{FF2B5EF4-FFF2-40B4-BE49-F238E27FC236}">
                  <a16:creationId xmlns:a16="http://schemas.microsoft.com/office/drawing/2014/main" id="{8E216192-88FA-4221-91F0-5F7607923CBC}"/>
                </a:ext>
              </a:extLst>
            </p:cNvPr>
            <p:cNvSpPr/>
            <p:nvPr/>
          </p:nvSpPr>
          <p:spPr>
            <a:xfrm>
              <a:off x="0" y="0"/>
              <a:ext cx="1096375" cy="227512"/>
            </a:xfrm>
            <a:custGeom>
              <a:avLst/>
              <a:gdLst/>
              <a:ahLst/>
              <a:cxnLst/>
              <a:rect l="0" t="0" r="0" b="0"/>
              <a:pathLst>
                <a:path w="1096375" h="227512">
                  <a:moveTo>
                    <a:pt x="0" y="0"/>
                  </a:moveTo>
                  <a:lnTo>
                    <a:pt x="1096375" y="0"/>
                  </a:lnTo>
                  <a:lnTo>
                    <a:pt x="1096375" y="59872"/>
                  </a:lnTo>
                  <a:lnTo>
                    <a:pt x="1008394" y="227512"/>
                  </a:lnTo>
                  <a:lnTo>
                    <a:pt x="0" y="227512"/>
                  </a:lnTo>
                  <a:lnTo>
                    <a:pt x="0" y="0"/>
                  </a:lnTo>
                  <a:close/>
                </a:path>
              </a:pathLst>
            </a:custGeom>
            <a:ln w="0" cap="sq">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12" name="Shape 6717">
              <a:extLst>
                <a:ext uri="{FF2B5EF4-FFF2-40B4-BE49-F238E27FC236}">
                  <a16:creationId xmlns:a16="http://schemas.microsoft.com/office/drawing/2014/main" id="{A20A46FE-8D67-445E-8D38-930938DF0E48}"/>
                </a:ext>
              </a:extLst>
            </p:cNvPr>
            <p:cNvSpPr/>
            <p:nvPr/>
          </p:nvSpPr>
          <p:spPr>
            <a:xfrm>
              <a:off x="0" y="0"/>
              <a:ext cx="1096375" cy="227512"/>
            </a:xfrm>
            <a:custGeom>
              <a:avLst/>
              <a:gdLst/>
              <a:ahLst/>
              <a:cxnLst/>
              <a:rect l="0" t="0" r="0" b="0"/>
              <a:pathLst>
                <a:path w="1096375" h="227512">
                  <a:moveTo>
                    <a:pt x="0" y="227512"/>
                  </a:moveTo>
                  <a:lnTo>
                    <a:pt x="1008394" y="227512"/>
                  </a:lnTo>
                  <a:lnTo>
                    <a:pt x="1096375" y="59872"/>
                  </a:lnTo>
                  <a:lnTo>
                    <a:pt x="1096375" y="0"/>
                  </a:lnTo>
                  <a:lnTo>
                    <a:pt x="0" y="0"/>
                  </a:lnTo>
                  <a:lnTo>
                    <a:pt x="0" y="227512"/>
                  </a:lnTo>
                  <a:lnTo>
                    <a:pt x="0" y="227512"/>
                  </a:lnTo>
                </a:path>
              </a:pathLst>
            </a:custGeom>
            <a:ln w="1263"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3" name="Shape 91997">
              <a:extLst>
                <a:ext uri="{FF2B5EF4-FFF2-40B4-BE49-F238E27FC236}">
                  <a16:creationId xmlns:a16="http://schemas.microsoft.com/office/drawing/2014/main" id="{1325D492-B294-4127-87BE-5450AD1F20D2}"/>
                </a:ext>
              </a:extLst>
            </p:cNvPr>
            <p:cNvSpPr/>
            <p:nvPr/>
          </p:nvSpPr>
          <p:spPr>
            <a:xfrm>
              <a:off x="33839" y="36003"/>
              <a:ext cx="962103" cy="132117"/>
            </a:xfrm>
            <a:custGeom>
              <a:avLst/>
              <a:gdLst/>
              <a:ahLst/>
              <a:cxnLst/>
              <a:rect l="0" t="0" r="0" b="0"/>
              <a:pathLst>
                <a:path w="962103" h="132117">
                  <a:moveTo>
                    <a:pt x="0" y="0"/>
                  </a:moveTo>
                  <a:lnTo>
                    <a:pt x="962103" y="0"/>
                  </a:lnTo>
                  <a:lnTo>
                    <a:pt x="962103" y="132117"/>
                  </a:lnTo>
                  <a:lnTo>
                    <a:pt x="0" y="132117"/>
                  </a:lnTo>
                  <a:lnTo>
                    <a:pt x="0" y="0"/>
                  </a:lnTo>
                </a:path>
              </a:pathLst>
            </a:custGeom>
            <a:ln w="0" cap="sq">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14" name="Rectangle 13">
              <a:extLst>
                <a:ext uri="{FF2B5EF4-FFF2-40B4-BE49-F238E27FC236}">
                  <a16:creationId xmlns:a16="http://schemas.microsoft.com/office/drawing/2014/main" id="{83DF9839-312C-45FC-BBE9-484CEE36B308}"/>
                </a:ext>
              </a:extLst>
            </p:cNvPr>
            <p:cNvSpPr/>
            <p:nvPr/>
          </p:nvSpPr>
          <p:spPr>
            <a:xfrm>
              <a:off x="33839" y="47416"/>
              <a:ext cx="25091" cy="178166"/>
            </a:xfrm>
            <a:prstGeom prst="rect">
              <a:avLst/>
            </a:prstGeom>
            <a:ln>
              <a:noFill/>
            </a:ln>
          </p:spPr>
          <p:txBody>
            <a:bodyPr vert="horz" lIns="0" tIns="0" rIns="0" bIns="0" rtlCol="0">
              <a:noAutofit/>
            </a:bodyPr>
            <a:lstStyle/>
            <a:p>
              <a:pPr>
                <a:lnSpc>
                  <a:spcPct val="107000"/>
                </a:lnSpc>
                <a:spcAft>
                  <a:spcPts val="800"/>
                </a:spcAft>
              </a:pPr>
              <a:r>
                <a:rPr lang="en-GB" sz="950" b="1">
                  <a:effectLst/>
                  <a:latin typeface="Arial" panose="020B0604020202020204" pitchFamily="34" charset="0"/>
                  <a:ea typeface="Arial" panose="020B0604020202020204" pitchFamily="34" charset="0"/>
                  <a:cs typeface="Mangal" panose="02040503050203030202" pitchFamily="18" charset="0"/>
                </a:rPr>
                <a:t>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Rectangle 14">
              <a:extLst>
                <a:ext uri="{FF2B5EF4-FFF2-40B4-BE49-F238E27FC236}">
                  <a16:creationId xmlns:a16="http://schemas.microsoft.com/office/drawing/2014/main" id="{03121794-393A-4A66-A124-2559DC642C37}"/>
                </a:ext>
              </a:extLst>
            </p:cNvPr>
            <p:cNvSpPr/>
            <p:nvPr/>
          </p:nvSpPr>
          <p:spPr>
            <a:xfrm>
              <a:off x="33839" y="47416"/>
              <a:ext cx="1277721" cy="178166"/>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act Melakukkan Acces Login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Shape 6721">
              <a:extLst>
                <a:ext uri="{FF2B5EF4-FFF2-40B4-BE49-F238E27FC236}">
                  <a16:creationId xmlns:a16="http://schemas.microsoft.com/office/drawing/2014/main" id="{67BB803C-2639-4F2F-B35F-71F07AE18FC0}"/>
                </a:ext>
              </a:extLst>
            </p:cNvPr>
            <p:cNvSpPr/>
            <p:nvPr/>
          </p:nvSpPr>
          <p:spPr>
            <a:xfrm>
              <a:off x="2646188" y="347256"/>
              <a:ext cx="1258800" cy="6023137"/>
            </a:xfrm>
            <a:custGeom>
              <a:avLst/>
              <a:gdLst/>
              <a:ahLst/>
              <a:cxnLst/>
              <a:rect l="0" t="0" r="0" b="0"/>
              <a:pathLst>
                <a:path w="1258800" h="6023137">
                  <a:moveTo>
                    <a:pt x="0" y="0"/>
                  </a:moveTo>
                  <a:lnTo>
                    <a:pt x="13536" y="0"/>
                  </a:lnTo>
                  <a:lnTo>
                    <a:pt x="1258800" y="0"/>
                  </a:lnTo>
                  <a:lnTo>
                    <a:pt x="1258800" y="23949"/>
                  </a:lnTo>
                  <a:lnTo>
                    <a:pt x="13536" y="23949"/>
                  </a:lnTo>
                  <a:lnTo>
                    <a:pt x="13536" y="239487"/>
                  </a:lnTo>
                  <a:lnTo>
                    <a:pt x="1258800" y="239487"/>
                  </a:lnTo>
                  <a:lnTo>
                    <a:pt x="1258800" y="263435"/>
                  </a:lnTo>
                  <a:lnTo>
                    <a:pt x="13536" y="263435"/>
                  </a:lnTo>
                  <a:lnTo>
                    <a:pt x="13536" y="6023137"/>
                  </a:lnTo>
                  <a:lnTo>
                    <a:pt x="0" y="6023137"/>
                  </a:lnTo>
                  <a:lnTo>
                    <a:pt x="0" y="263435"/>
                  </a:lnTo>
                  <a:lnTo>
                    <a:pt x="0" y="239487"/>
                  </a:lnTo>
                  <a:lnTo>
                    <a:pt x="0" y="23949"/>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17" name="Shape 6722">
              <a:extLst>
                <a:ext uri="{FF2B5EF4-FFF2-40B4-BE49-F238E27FC236}">
                  <a16:creationId xmlns:a16="http://schemas.microsoft.com/office/drawing/2014/main" id="{B2143266-CBF4-400E-8A45-A1F2361484E2}"/>
                </a:ext>
              </a:extLst>
            </p:cNvPr>
            <p:cNvSpPr/>
            <p:nvPr/>
          </p:nvSpPr>
          <p:spPr>
            <a:xfrm>
              <a:off x="3904988" y="347256"/>
              <a:ext cx="1258800" cy="6023137"/>
            </a:xfrm>
            <a:custGeom>
              <a:avLst/>
              <a:gdLst/>
              <a:ahLst/>
              <a:cxnLst/>
              <a:rect l="0" t="0" r="0" b="0"/>
              <a:pathLst>
                <a:path w="1258800" h="6023137">
                  <a:moveTo>
                    <a:pt x="0" y="0"/>
                  </a:moveTo>
                  <a:lnTo>
                    <a:pt x="1258800" y="0"/>
                  </a:lnTo>
                  <a:lnTo>
                    <a:pt x="1258800" y="239487"/>
                  </a:lnTo>
                  <a:lnTo>
                    <a:pt x="1258800" y="263435"/>
                  </a:lnTo>
                  <a:lnTo>
                    <a:pt x="1258800" y="6023137"/>
                  </a:lnTo>
                  <a:lnTo>
                    <a:pt x="1245265" y="6023137"/>
                  </a:lnTo>
                  <a:lnTo>
                    <a:pt x="1245265" y="263435"/>
                  </a:lnTo>
                  <a:lnTo>
                    <a:pt x="0" y="263435"/>
                  </a:lnTo>
                  <a:lnTo>
                    <a:pt x="0" y="239487"/>
                  </a:lnTo>
                  <a:lnTo>
                    <a:pt x="1245265" y="239487"/>
                  </a:lnTo>
                  <a:lnTo>
                    <a:pt x="1245265" y="23949"/>
                  </a:lnTo>
                  <a:lnTo>
                    <a:pt x="0" y="23949"/>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18" name="Shape 6723">
              <a:extLst>
                <a:ext uri="{FF2B5EF4-FFF2-40B4-BE49-F238E27FC236}">
                  <a16:creationId xmlns:a16="http://schemas.microsoft.com/office/drawing/2014/main" id="{9824E29D-4789-40D5-95B8-8CB4D4FBF1D4}"/>
                </a:ext>
              </a:extLst>
            </p:cNvPr>
            <p:cNvSpPr/>
            <p:nvPr/>
          </p:nvSpPr>
          <p:spPr>
            <a:xfrm>
              <a:off x="2652956" y="359230"/>
              <a:ext cx="0" cy="5999188"/>
            </a:xfrm>
            <a:custGeom>
              <a:avLst/>
              <a:gdLst/>
              <a:ahLst/>
              <a:cxnLst/>
              <a:rect l="0" t="0" r="0" b="0"/>
              <a:pathLst>
                <a:path h="5999188">
                  <a:moveTo>
                    <a:pt x="0" y="0"/>
                  </a:moveTo>
                  <a:lnTo>
                    <a:pt x="0" y="5999188"/>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9" name="Shape 6724">
              <a:extLst>
                <a:ext uri="{FF2B5EF4-FFF2-40B4-BE49-F238E27FC236}">
                  <a16:creationId xmlns:a16="http://schemas.microsoft.com/office/drawing/2014/main" id="{740DA330-52EF-456F-B1E2-D8DC06D91940}"/>
                </a:ext>
              </a:extLst>
            </p:cNvPr>
            <p:cNvSpPr/>
            <p:nvPr/>
          </p:nvSpPr>
          <p:spPr>
            <a:xfrm>
              <a:off x="2652956" y="359230"/>
              <a:ext cx="2504065" cy="5999188"/>
            </a:xfrm>
            <a:custGeom>
              <a:avLst/>
              <a:gdLst/>
              <a:ahLst/>
              <a:cxnLst/>
              <a:rect l="0" t="0" r="0" b="0"/>
              <a:pathLst>
                <a:path w="2504065" h="5999188">
                  <a:moveTo>
                    <a:pt x="2504065" y="5999188"/>
                  </a:moveTo>
                  <a:lnTo>
                    <a:pt x="2504065" y="0"/>
                  </a:lnTo>
                  <a:lnTo>
                    <a:pt x="0" y="0"/>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0" name="Shape 6725">
              <a:extLst>
                <a:ext uri="{FF2B5EF4-FFF2-40B4-BE49-F238E27FC236}">
                  <a16:creationId xmlns:a16="http://schemas.microsoft.com/office/drawing/2014/main" id="{E41F1468-1F2E-437F-9142-D0AEEF41A690}"/>
                </a:ext>
              </a:extLst>
            </p:cNvPr>
            <p:cNvSpPr/>
            <p:nvPr/>
          </p:nvSpPr>
          <p:spPr>
            <a:xfrm>
              <a:off x="2652956" y="598717"/>
              <a:ext cx="2504065" cy="0"/>
            </a:xfrm>
            <a:custGeom>
              <a:avLst/>
              <a:gdLst/>
              <a:ahLst/>
              <a:cxnLst/>
              <a:rect l="0" t="0" r="0" b="0"/>
              <a:pathLst>
                <a:path w="2504065">
                  <a:moveTo>
                    <a:pt x="0" y="0"/>
                  </a:moveTo>
                  <a:lnTo>
                    <a:pt x="2504065" y="0"/>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1" name="Rectangle 20">
              <a:extLst>
                <a:ext uri="{FF2B5EF4-FFF2-40B4-BE49-F238E27FC236}">
                  <a16:creationId xmlns:a16="http://schemas.microsoft.com/office/drawing/2014/main" id="{621805AD-635E-4EEE-97BE-BA48794A0D91}"/>
                </a:ext>
              </a:extLst>
            </p:cNvPr>
            <p:cNvSpPr/>
            <p:nvPr/>
          </p:nvSpPr>
          <p:spPr>
            <a:xfrm>
              <a:off x="3611899" y="406965"/>
              <a:ext cx="783268" cy="178165"/>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Sistem Penjualan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2" name="Shape 6727">
              <a:extLst>
                <a:ext uri="{FF2B5EF4-FFF2-40B4-BE49-F238E27FC236}">
                  <a16:creationId xmlns:a16="http://schemas.microsoft.com/office/drawing/2014/main" id="{C8A66CE4-A1F3-4859-83C0-6260599DDE77}"/>
                </a:ext>
              </a:extLst>
            </p:cNvPr>
            <p:cNvSpPr/>
            <p:nvPr/>
          </p:nvSpPr>
          <p:spPr>
            <a:xfrm>
              <a:off x="142123" y="347256"/>
              <a:ext cx="1258800" cy="6023137"/>
            </a:xfrm>
            <a:custGeom>
              <a:avLst/>
              <a:gdLst/>
              <a:ahLst/>
              <a:cxnLst/>
              <a:rect l="0" t="0" r="0" b="0"/>
              <a:pathLst>
                <a:path w="1258800" h="6023137">
                  <a:moveTo>
                    <a:pt x="0" y="0"/>
                  </a:moveTo>
                  <a:lnTo>
                    <a:pt x="13536" y="0"/>
                  </a:lnTo>
                  <a:lnTo>
                    <a:pt x="1258800" y="0"/>
                  </a:lnTo>
                  <a:lnTo>
                    <a:pt x="1258800" y="23949"/>
                  </a:lnTo>
                  <a:lnTo>
                    <a:pt x="13536" y="23949"/>
                  </a:lnTo>
                  <a:lnTo>
                    <a:pt x="13536" y="239487"/>
                  </a:lnTo>
                  <a:lnTo>
                    <a:pt x="1258800" y="239487"/>
                  </a:lnTo>
                  <a:lnTo>
                    <a:pt x="1258800" y="263435"/>
                  </a:lnTo>
                  <a:lnTo>
                    <a:pt x="13536" y="263435"/>
                  </a:lnTo>
                  <a:lnTo>
                    <a:pt x="13536" y="6023137"/>
                  </a:lnTo>
                  <a:lnTo>
                    <a:pt x="0" y="6023137"/>
                  </a:lnTo>
                  <a:lnTo>
                    <a:pt x="0" y="263435"/>
                  </a:lnTo>
                  <a:lnTo>
                    <a:pt x="0" y="239487"/>
                  </a:lnTo>
                  <a:lnTo>
                    <a:pt x="0" y="23949"/>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23" name="Shape 6728">
              <a:extLst>
                <a:ext uri="{FF2B5EF4-FFF2-40B4-BE49-F238E27FC236}">
                  <a16:creationId xmlns:a16="http://schemas.microsoft.com/office/drawing/2014/main" id="{151EF54F-CBAE-4A27-BB24-571B8AE09873}"/>
                </a:ext>
              </a:extLst>
            </p:cNvPr>
            <p:cNvSpPr/>
            <p:nvPr/>
          </p:nvSpPr>
          <p:spPr>
            <a:xfrm>
              <a:off x="1400923" y="347256"/>
              <a:ext cx="1258801" cy="6023137"/>
            </a:xfrm>
            <a:custGeom>
              <a:avLst/>
              <a:gdLst/>
              <a:ahLst/>
              <a:cxnLst/>
              <a:rect l="0" t="0" r="0" b="0"/>
              <a:pathLst>
                <a:path w="1258801" h="6023137">
                  <a:moveTo>
                    <a:pt x="0" y="0"/>
                  </a:moveTo>
                  <a:lnTo>
                    <a:pt x="1258801" y="0"/>
                  </a:lnTo>
                  <a:lnTo>
                    <a:pt x="1258801" y="239487"/>
                  </a:lnTo>
                  <a:lnTo>
                    <a:pt x="1258801" y="263435"/>
                  </a:lnTo>
                  <a:lnTo>
                    <a:pt x="1258801" y="6023137"/>
                  </a:lnTo>
                  <a:lnTo>
                    <a:pt x="1245265" y="6023137"/>
                  </a:lnTo>
                  <a:lnTo>
                    <a:pt x="1245265" y="263435"/>
                  </a:lnTo>
                  <a:lnTo>
                    <a:pt x="0" y="263435"/>
                  </a:lnTo>
                  <a:lnTo>
                    <a:pt x="0" y="239487"/>
                  </a:lnTo>
                  <a:lnTo>
                    <a:pt x="1245265" y="239487"/>
                  </a:lnTo>
                  <a:lnTo>
                    <a:pt x="1245265" y="23949"/>
                  </a:lnTo>
                  <a:lnTo>
                    <a:pt x="0" y="23949"/>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24" name="Shape 6729">
              <a:extLst>
                <a:ext uri="{FF2B5EF4-FFF2-40B4-BE49-F238E27FC236}">
                  <a16:creationId xmlns:a16="http://schemas.microsoft.com/office/drawing/2014/main" id="{03CB0176-31DE-4BB8-B06E-4FB0E7C1955F}"/>
                </a:ext>
              </a:extLst>
            </p:cNvPr>
            <p:cNvSpPr/>
            <p:nvPr/>
          </p:nvSpPr>
          <p:spPr>
            <a:xfrm>
              <a:off x="148890" y="359230"/>
              <a:ext cx="0" cy="5999188"/>
            </a:xfrm>
            <a:custGeom>
              <a:avLst/>
              <a:gdLst/>
              <a:ahLst/>
              <a:cxnLst/>
              <a:rect l="0" t="0" r="0" b="0"/>
              <a:pathLst>
                <a:path h="5999188">
                  <a:moveTo>
                    <a:pt x="0" y="0"/>
                  </a:moveTo>
                  <a:lnTo>
                    <a:pt x="0" y="5999188"/>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5" name="Shape 6730">
              <a:extLst>
                <a:ext uri="{FF2B5EF4-FFF2-40B4-BE49-F238E27FC236}">
                  <a16:creationId xmlns:a16="http://schemas.microsoft.com/office/drawing/2014/main" id="{A6D6218C-556C-4271-8C28-FEB85E25410C}"/>
                </a:ext>
              </a:extLst>
            </p:cNvPr>
            <p:cNvSpPr/>
            <p:nvPr/>
          </p:nvSpPr>
          <p:spPr>
            <a:xfrm>
              <a:off x="148890" y="359230"/>
              <a:ext cx="2504065" cy="5999188"/>
            </a:xfrm>
            <a:custGeom>
              <a:avLst/>
              <a:gdLst/>
              <a:ahLst/>
              <a:cxnLst/>
              <a:rect l="0" t="0" r="0" b="0"/>
              <a:pathLst>
                <a:path w="2504065" h="5999188">
                  <a:moveTo>
                    <a:pt x="2504065" y="5999188"/>
                  </a:moveTo>
                  <a:lnTo>
                    <a:pt x="2504065" y="0"/>
                  </a:lnTo>
                  <a:lnTo>
                    <a:pt x="0" y="0"/>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6" name="Shape 6731">
              <a:extLst>
                <a:ext uri="{FF2B5EF4-FFF2-40B4-BE49-F238E27FC236}">
                  <a16:creationId xmlns:a16="http://schemas.microsoft.com/office/drawing/2014/main" id="{D5AA9BE6-E3B0-4B42-B862-7F80CEC49901}"/>
                </a:ext>
              </a:extLst>
            </p:cNvPr>
            <p:cNvSpPr/>
            <p:nvPr/>
          </p:nvSpPr>
          <p:spPr>
            <a:xfrm flipV="1">
              <a:off x="148864" y="714322"/>
              <a:ext cx="2504065" cy="45719"/>
            </a:xfrm>
            <a:custGeom>
              <a:avLst/>
              <a:gdLst/>
              <a:ahLst/>
              <a:cxnLst/>
              <a:rect l="0" t="0" r="0" b="0"/>
              <a:pathLst>
                <a:path w="2504065">
                  <a:moveTo>
                    <a:pt x="0" y="0"/>
                  </a:moveTo>
                  <a:lnTo>
                    <a:pt x="2504065" y="0"/>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7" name="Rectangle 26">
              <a:extLst>
                <a:ext uri="{FF2B5EF4-FFF2-40B4-BE49-F238E27FC236}">
                  <a16:creationId xmlns:a16="http://schemas.microsoft.com/office/drawing/2014/main" id="{8057F043-2389-4D71-87ED-17C12E469FC5}"/>
                </a:ext>
              </a:extLst>
            </p:cNvPr>
            <p:cNvSpPr/>
            <p:nvPr/>
          </p:nvSpPr>
          <p:spPr>
            <a:xfrm>
              <a:off x="1104496" y="406965"/>
              <a:ext cx="783448" cy="178165"/>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Bagian Penjualan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8" name="Shape 6733">
              <a:extLst>
                <a:ext uri="{FF2B5EF4-FFF2-40B4-BE49-F238E27FC236}">
                  <a16:creationId xmlns:a16="http://schemas.microsoft.com/office/drawing/2014/main" id="{41685A5C-4DFF-45BE-88C6-7BD9EBCB8FFC}"/>
                </a:ext>
              </a:extLst>
            </p:cNvPr>
            <p:cNvSpPr/>
            <p:nvPr/>
          </p:nvSpPr>
          <p:spPr>
            <a:xfrm>
              <a:off x="1231729" y="790306"/>
              <a:ext cx="128587" cy="227512"/>
            </a:xfrm>
            <a:custGeom>
              <a:avLst/>
              <a:gdLst/>
              <a:ahLst/>
              <a:cxnLst/>
              <a:rect l="0" t="0" r="0" b="0"/>
              <a:pathLst>
                <a:path w="128587" h="227512">
                  <a:moveTo>
                    <a:pt x="64339" y="0"/>
                  </a:moveTo>
                  <a:cubicBezTo>
                    <a:pt x="99801" y="0"/>
                    <a:pt x="128587" y="50931"/>
                    <a:pt x="128587" y="113836"/>
                  </a:cubicBezTo>
                  <a:cubicBezTo>
                    <a:pt x="128587" y="176581"/>
                    <a:pt x="99801" y="227512"/>
                    <a:pt x="64339" y="227512"/>
                  </a:cubicBezTo>
                  <a:cubicBezTo>
                    <a:pt x="28785" y="227512"/>
                    <a:pt x="0" y="176581"/>
                    <a:pt x="0" y="113836"/>
                  </a:cubicBezTo>
                  <a:cubicBezTo>
                    <a:pt x="0" y="50931"/>
                    <a:pt x="28785" y="0"/>
                    <a:pt x="64339"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29" name="Shape 6734">
              <a:extLst>
                <a:ext uri="{FF2B5EF4-FFF2-40B4-BE49-F238E27FC236}">
                  <a16:creationId xmlns:a16="http://schemas.microsoft.com/office/drawing/2014/main" id="{E7324CE6-7BEB-4BED-86E0-B77894E7734A}"/>
                </a:ext>
              </a:extLst>
            </p:cNvPr>
            <p:cNvSpPr/>
            <p:nvPr/>
          </p:nvSpPr>
          <p:spPr>
            <a:xfrm>
              <a:off x="1231729" y="790306"/>
              <a:ext cx="128587" cy="227512"/>
            </a:xfrm>
            <a:custGeom>
              <a:avLst/>
              <a:gdLst/>
              <a:ahLst/>
              <a:cxnLst/>
              <a:rect l="0" t="0" r="0" b="0"/>
              <a:pathLst>
                <a:path w="128587" h="227512">
                  <a:moveTo>
                    <a:pt x="128587" y="113836"/>
                  </a:moveTo>
                  <a:cubicBezTo>
                    <a:pt x="128587" y="50931"/>
                    <a:pt x="99801" y="0"/>
                    <a:pt x="64339" y="0"/>
                  </a:cubicBezTo>
                  <a:cubicBezTo>
                    <a:pt x="28785" y="0"/>
                    <a:pt x="0" y="50931"/>
                    <a:pt x="0" y="113836"/>
                  </a:cubicBezTo>
                  <a:cubicBezTo>
                    <a:pt x="0" y="176581"/>
                    <a:pt x="28785" y="227512"/>
                    <a:pt x="64339" y="227512"/>
                  </a:cubicBezTo>
                  <a:cubicBezTo>
                    <a:pt x="99801" y="227512"/>
                    <a:pt x="128587" y="176581"/>
                    <a:pt x="128587" y="113836"/>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sp>
          <p:nvSpPr>
            <p:cNvPr id="30" name="Shape 6735">
              <a:extLst>
                <a:ext uri="{FF2B5EF4-FFF2-40B4-BE49-F238E27FC236}">
                  <a16:creationId xmlns:a16="http://schemas.microsoft.com/office/drawing/2014/main" id="{E9E2C883-B644-48F5-A077-1A94F54BE4DE}"/>
                </a:ext>
              </a:extLst>
            </p:cNvPr>
            <p:cNvSpPr/>
            <p:nvPr/>
          </p:nvSpPr>
          <p:spPr>
            <a:xfrm>
              <a:off x="1218194" y="766358"/>
              <a:ext cx="128587" cy="227512"/>
            </a:xfrm>
            <a:custGeom>
              <a:avLst/>
              <a:gdLst/>
              <a:ahLst/>
              <a:cxnLst/>
              <a:rect l="0" t="0" r="0" b="0"/>
              <a:pathLst>
                <a:path w="128587" h="227512">
                  <a:moveTo>
                    <a:pt x="64339" y="0"/>
                  </a:moveTo>
                  <a:cubicBezTo>
                    <a:pt x="99802" y="0"/>
                    <a:pt x="128587" y="50931"/>
                    <a:pt x="128587" y="113836"/>
                  </a:cubicBezTo>
                  <a:cubicBezTo>
                    <a:pt x="128587" y="176581"/>
                    <a:pt x="99802" y="227512"/>
                    <a:pt x="64339" y="227512"/>
                  </a:cubicBezTo>
                  <a:cubicBezTo>
                    <a:pt x="28785" y="227512"/>
                    <a:pt x="0" y="176581"/>
                    <a:pt x="0" y="113836"/>
                  </a:cubicBezTo>
                  <a:cubicBezTo>
                    <a:pt x="0" y="50931"/>
                    <a:pt x="28785" y="0"/>
                    <a:pt x="64339" y="0"/>
                  </a:cubicBezTo>
                  <a:close/>
                </a:path>
              </a:pathLst>
            </a:custGeom>
            <a:ln w="0" cap="sq">
              <a:miter lim="127000"/>
            </a:ln>
          </p:spPr>
          <p:style>
            <a:lnRef idx="0">
              <a:srgbClr val="000000">
                <a:alpha val="0"/>
              </a:srgbClr>
            </a:lnRef>
            <a:fillRef idx="1">
              <a:srgbClr val="000000"/>
            </a:fillRef>
            <a:effectRef idx="0">
              <a:scrgbClr r="0" g="0" b="0"/>
            </a:effectRef>
            <a:fontRef idx="none"/>
          </p:style>
          <p:txBody>
            <a:bodyPr/>
            <a:lstStyle/>
            <a:p>
              <a:endParaRPr lang="en-GB"/>
            </a:p>
          </p:txBody>
        </p:sp>
        <p:sp>
          <p:nvSpPr>
            <p:cNvPr id="31" name="Shape 6736">
              <a:extLst>
                <a:ext uri="{FF2B5EF4-FFF2-40B4-BE49-F238E27FC236}">
                  <a16:creationId xmlns:a16="http://schemas.microsoft.com/office/drawing/2014/main" id="{C23E1958-2059-4688-AD00-2C4506EC9226}"/>
                </a:ext>
              </a:extLst>
            </p:cNvPr>
            <p:cNvSpPr/>
            <p:nvPr/>
          </p:nvSpPr>
          <p:spPr>
            <a:xfrm>
              <a:off x="1218194" y="766358"/>
              <a:ext cx="128587" cy="227512"/>
            </a:xfrm>
            <a:custGeom>
              <a:avLst/>
              <a:gdLst/>
              <a:ahLst/>
              <a:cxnLst/>
              <a:rect l="0" t="0" r="0" b="0"/>
              <a:pathLst>
                <a:path w="128587" h="227512">
                  <a:moveTo>
                    <a:pt x="128587" y="113836"/>
                  </a:moveTo>
                  <a:cubicBezTo>
                    <a:pt x="128587" y="50931"/>
                    <a:pt x="99802" y="0"/>
                    <a:pt x="64339" y="0"/>
                  </a:cubicBezTo>
                  <a:cubicBezTo>
                    <a:pt x="28785" y="0"/>
                    <a:pt x="0" y="50931"/>
                    <a:pt x="0" y="113836"/>
                  </a:cubicBezTo>
                  <a:cubicBezTo>
                    <a:pt x="0" y="176581"/>
                    <a:pt x="28785" y="227512"/>
                    <a:pt x="64339" y="227512"/>
                  </a:cubicBezTo>
                  <a:cubicBezTo>
                    <a:pt x="99802" y="227512"/>
                    <a:pt x="128587" y="176581"/>
                    <a:pt x="128587" y="113836"/>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32" name="Rectangle 31">
              <a:extLst>
                <a:ext uri="{FF2B5EF4-FFF2-40B4-BE49-F238E27FC236}">
                  <a16:creationId xmlns:a16="http://schemas.microsoft.com/office/drawing/2014/main" id="{1E053FAA-4787-4F7C-8D2A-0E96EB8363B1}"/>
                </a:ext>
              </a:extLst>
            </p:cNvPr>
            <p:cNvSpPr/>
            <p:nvPr/>
          </p:nvSpPr>
          <p:spPr>
            <a:xfrm>
              <a:off x="1213050" y="1078806"/>
              <a:ext cx="195885" cy="178166"/>
            </a:xfrm>
            <a:prstGeom prst="rect">
              <a:avLst/>
            </a:prstGeom>
            <a:ln>
              <a:noFill/>
            </a:ln>
          </p:spPr>
          <p:txBody>
            <a:bodyPr vert="horz" lIns="0" tIns="0" rIns="0" bIns="0" rtlCol="0">
              <a:noAutofit/>
            </a:bodyPr>
            <a:lstStyle/>
            <a:p>
              <a:pPr>
                <a:lnSpc>
                  <a:spcPct val="107000"/>
                </a:lnSpc>
                <a:spcAft>
                  <a:spcPts val="800"/>
                </a:spcAft>
              </a:pPr>
              <a:r>
                <a:rPr lang="id-ID" sz="950">
                  <a:effectLst/>
                  <a:latin typeface="Arial" panose="020B0604020202020204" pitchFamily="34" charset="0"/>
                  <a:ea typeface="Arial" panose="020B0604020202020204" pitchFamily="34" charset="0"/>
                  <a:cs typeface="Mangal" panose="02040503050203030202" pitchFamily="18" charset="0"/>
                </a:rPr>
                <a:t>Start</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33" name="Shape 6738">
              <a:extLst>
                <a:ext uri="{FF2B5EF4-FFF2-40B4-BE49-F238E27FC236}">
                  <a16:creationId xmlns:a16="http://schemas.microsoft.com/office/drawing/2014/main" id="{286212E1-27CB-4123-8F6C-E5FE88AB26AB}"/>
                </a:ext>
              </a:extLst>
            </p:cNvPr>
            <p:cNvSpPr/>
            <p:nvPr/>
          </p:nvSpPr>
          <p:spPr>
            <a:xfrm>
              <a:off x="859503" y="1604561"/>
              <a:ext cx="906878" cy="514896"/>
            </a:xfrm>
            <a:custGeom>
              <a:avLst/>
              <a:gdLst/>
              <a:ahLst/>
              <a:cxnLst/>
              <a:rect l="0" t="0" r="0" b="0"/>
              <a:pathLst>
                <a:path w="906878" h="514896">
                  <a:moveTo>
                    <a:pt x="101516" y="0"/>
                  </a:moveTo>
                  <a:lnTo>
                    <a:pt x="805361" y="0"/>
                  </a:lnTo>
                  <a:cubicBezTo>
                    <a:pt x="861399" y="0"/>
                    <a:pt x="906878" y="80468"/>
                    <a:pt x="906878" y="179615"/>
                  </a:cubicBezTo>
                  <a:lnTo>
                    <a:pt x="906878" y="335281"/>
                  </a:lnTo>
                  <a:cubicBezTo>
                    <a:pt x="906878" y="434589"/>
                    <a:pt x="861399" y="514896"/>
                    <a:pt x="805361" y="514896"/>
                  </a:cubicBezTo>
                  <a:lnTo>
                    <a:pt x="101516" y="514896"/>
                  </a:lnTo>
                  <a:cubicBezTo>
                    <a:pt x="45479" y="514896"/>
                    <a:pt x="0" y="434589"/>
                    <a:pt x="0" y="335281"/>
                  </a:cubicBezTo>
                  <a:lnTo>
                    <a:pt x="0" y="179615"/>
                  </a:lnTo>
                  <a:cubicBezTo>
                    <a:pt x="0" y="80468"/>
                    <a:pt x="45479" y="0"/>
                    <a:pt x="10151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34" name="Shape 6739">
              <a:extLst>
                <a:ext uri="{FF2B5EF4-FFF2-40B4-BE49-F238E27FC236}">
                  <a16:creationId xmlns:a16="http://schemas.microsoft.com/office/drawing/2014/main" id="{A77A1B3E-DDBA-4B4E-93E3-A45BB02FFC01}"/>
                </a:ext>
              </a:extLst>
            </p:cNvPr>
            <p:cNvSpPr/>
            <p:nvPr/>
          </p:nvSpPr>
          <p:spPr>
            <a:xfrm>
              <a:off x="859503" y="1604561"/>
              <a:ext cx="906878" cy="514896"/>
            </a:xfrm>
            <a:custGeom>
              <a:avLst/>
              <a:gdLst/>
              <a:ahLst/>
              <a:cxnLst/>
              <a:rect l="0" t="0" r="0" b="0"/>
              <a:pathLst>
                <a:path w="906878" h="514896">
                  <a:moveTo>
                    <a:pt x="805361" y="0"/>
                  </a:moveTo>
                  <a:cubicBezTo>
                    <a:pt x="861399" y="0"/>
                    <a:pt x="906878" y="80468"/>
                    <a:pt x="906878" y="179615"/>
                  </a:cubicBezTo>
                  <a:lnTo>
                    <a:pt x="906878" y="335281"/>
                  </a:lnTo>
                  <a:cubicBezTo>
                    <a:pt x="906878" y="434589"/>
                    <a:pt x="861399" y="514896"/>
                    <a:pt x="805361" y="514896"/>
                  </a:cubicBezTo>
                  <a:cubicBezTo>
                    <a:pt x="805361" y="514896"/>
                    <a:pt x="805361" y="514896"/>
                    <a:pt x="805361" y="514896"/>
                  </a:cubicBezTo>
                  <a:lnTo>
                    <a:pt x="101516" y="514896"/>
                  </a:lnTo>
                  <a:cubicBezTo>
                    <a:pt x="45479" y="514896"/>
                    <a:pt x="0" y="434589"/>
                    <a:pt x="0" y="335281"/>
                  </a:cubicBezTo>
                  <a:lnTo>
                    <a:pt x="0" y="179615"/>
                  </a:lnTo>
                  <a:cubicBezTo>
                    <a:pt x="0" y="80468"/>
                    <a:pt x="45479" y="0"/>
                    <a:pt x="101516" y="0"/>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35" name="Picture 34">
              <a:extLst>
                <a:ext uri="{FF2B5EF4-FFF2-40B4-BE49-F238E27FC236}">
                  <a16:creationId xmlns:a16="http://schemas.microsoft.com/office/drawing/2014/main" id="{FE5C2A08-5817-4EAB-869C-CFCD025E6EAC}"/>
                </a:ext>
              </a:extLst>
            </p:cNvPr>
            <p:cNvPicPr/>
            <p:nvPr/>
          </p:nvPicPr>
          <p:blipFill>
            <a:blip r:embed="rId2"/>
            <a:stretch>
              <a:fillRect/>
            </a:stretch>
          </p:blipFill>
          <p:spPr>
            <a:xfrm>
              <a:off x="833645" y="1563160"/>
              <a:ext cx="914400" cy="521208"/>
            </a:xfrm>
            <a:prstGeom prst="rect">
              <a:avLst/>
            </a:prstGeom>
          </p:spPr>
        </p:pic>
        <p:sp>
          <p:nvSpPr>
            <p:cNvPr id="36" name="Shape 6741">
              <a:extLst>
                <a:ext uri="{FF2B5EF4-FFF2-40B4-BE49-F238E27FC236}">
                  <a16:creationId xmlns:a16="http://schemas.microsoft.com/office/drawing/2014/main" id="{EF88D9D1-F073-4F86-AC7B-A5D0D2ECC5C9}"/>
                </a:ext>
              </a:extLst>
            </p:cNvPr>
            <p:cNvSpPr/>
            <p:nvPr/>
          </p:nvSpPr>
          <p:spPr>
            <a:xfrm>
              <a:off x="839200" y="1568638"/>
              <a:ext cx="906878" cy="514896"/>
            </a:xfrm>
            <a:custGeom>
              <a:avLst/>
              <a:gdLst/>
              <a:ahLst/>
              <a:cxnLst/>
              <a:rect l="0" t="0" r="0" b="0"/>
              <a:pathLst>
                <a:path w="906878" h="514896">
                  <a:moveTo>
                    <a:pt x="805362" y="0"/>
                  </a:moveTo>
                  <a:cubicBezTo>
                    <a:pt x="861398" y="0"/>
                    <a:pt x="906878" y="80468"/>
                    <a:pt x="906878" y="179615"/>
                  </a:cubicBezTo>
                  <a:lnTo>
                    <a:pt x="906878" y="335281"/>
                  </a:lnTo>
                  <a:cubicBezTo>
                    <a:pt x="906878" y="434589"/>
                    <a:pt x="861398" y="514896"/>
                    <a:pt x="805362" y="514896"/>
                  </a:cubicBezTo>
                  <a:cubicBezTo>
                    <a:pt x="805362" y="514896"/>
                    <a:pt x="805362" y="514896"/>
                    <a:pt x="805362" y="514896"/>
                  </a:cubicBezTo>
                  <a:lnTo>
                    <a:pt x="101516" y="514896"/>
                  </a:lnTo>
                  <a:cubicBezTo>
                    <a:pt x="45479" y="514896"/>
                    <a:pt x="0" y="434589"/>
                    <a:pt x="0" y="335281"/>
                  </a:cubicBezTo>
                  <a:lnTo>
                    <a:pt x="0" y="179615"/>
                  </a:lnTo>
                  <a:cubicBezTo>
                    <a:pt x="0" y="80468"/>
                    <a:pt x="45479" y="0"/>
                    <a:pt x="101516" y="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37" name="Rectangle 36">
              <a:extLst>
                <a:ext uri="{FF2B5EF4-FFF2-40B4-BE49-F238E27FC236}">
                  <a16:creationId xmlns:a16="http://schemas.microsoft.com/office/drawing/2014/main" id="{88C4DD7A-0577-440A-A3AA-8F1B845BE5E8}"/>
                </a:ext>
              </a:extLst>
            </p:cNvPr>
            <p:cNvSpPr/>
            <p:nvPr/>
          </p:nvSpPr>
          <p:spPr>
            <a:xfrm>
              <a:off x="1009747" y="1678640"/>
              <a:ext cx="756445" cy="178165"/>
            </a:xfrm>
            <a:prstGeom prst="rect">
              <a:avLst/>
            </a:prstGeom>
            <a:ln>
              <a:noFill/>
            </a:ln>
          </p:spPr>
          <p:txBody>
            <a:bodyPr vert="horz" lIns="0" tIns="0" rIns="0" bIns="0" rtlCol="0">
              <a:noAutofit/>
            </a:bodyPr>
            <a:lstStyle/>
            <a:p>
              <a:pPr>
                <a:lnSpc>
                  <a:spcPct val="107000"/>
                </a:lnSpc>
                <a:spcAft>
                  <a:spcPts val="800"/>
                </a:spcAft>
              </a:pPr>
              <a:r>
                <a:rPr lang="id-ID" sz="950" b="1" dirty="0">
                  <a:effectLst/>
                  <a:latin typeface="Arial" panose="020B0604020202020204" pitchFamily="34" charset="0"/>
                  <a:ea typeface="Arial" panose="020B0604020202020204" pitchFamily="34" charset="0"/>
                  <a:cs typeface="Mangal" panose="02040503050203030202" pitchFamily="18" charset="0"/>
                </a:rPr>
                <a:t>Melakukan Login</a:t>
              </a:r>
              <a:endParaRPr lang="en-GB"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8" name="Shape 6743">
              <a:extLst>
                <a:ext uri="{FF2B5EF4-FFF2-40B4-BE49-F238E27FC236}">
                  <a16:creationId xmlns:a16="http://schemas.microsoft.com/office/drawing/2014/main" id="{C901859F-0485-4A43-BE1E-636AE6C6E37F}"/>
                </a:ext>
              </a:extLst>
            </p:cNvPr>
            <p:cNvSpPr/>
            <p:nvPr/>
          </p:nvSpPr>
          <p:spPr>
            <a:xfrm>
              <a:off x="1184355" y="2598430"/>
              <a:ext cx="263942" cy="59872"/>
            </a:xfrm>
            <a:custGeom>
              <a:avLst/>
              <a:gdLst/>
              <a:ahLst/>
              <a:cxnLst/>
              <a:rect l="0" t="0" r="0" b="0"/>
              <a:pathLst>
                <a:path w="263942" h="59872">
                  <a:moveTo>
                    <a:pt x="6768" y="0"/>
                  </a:moveTo>
                  <a:lnTo>
                    <a:pt x="257174" y="0"/>
                  </a:lnTo>
                  <a:cubicBezTo>
                    <a:pt x="260874" y="0"/>
                    <a:pt x="263942" y="5428"/>
                    <a:pt x="263942" y="11974"/>
                  </a:cubicBezTo>
                  <a:lnTo>
                    <a:pt x="263942" y="47897"/>
                  </a:lnTo>
                  <a:cubicBezTo>
                    <a:pt x="263942" y="54603"/>
                    <a:pt x="260874" y="59872"/>
                    <a:pt x="257174" y="59872"/>
                  </a:cubicBezTo>
                  <a:lnTo>
                    <a:pt x="6768" y="59872"/>
                  </a:lnTo>
                  <a:cubicBezTo>
                    <a:pt x="3068" y="59872"/>
                    <a:pt x="0" y="54603"/>
                    <a:pt x="0" y="47897"/>
                  </a:cubicBezTo>
                  <a:lnTo>
                    <a:pt x="0" y="11974"/>
                  </a:lnTo>
                  <a:cubicBezTo>
                    <a:pt x="0" y="5428"/>
                    <a:pt x="3068" y="0"/>
                    <a:pt x="6768" y="0"/>
                  </a:cubicBezTo>
                  <a:close/>
                </a:path>
              </a:pathLst>
            </a:custGeom>
            <a:ln w="0" cap="sq">
              <a:miter lim="127000"/>
            </a:ln>
          </p:spPr>
          <p:style>
            <a:lnRef idx="0">
              <a:srgbClr val="000000">
                <a:alpha val="0"/>
              </a:srgbClr>
            </a:lnRef>
            <a:fillRef idx="1">
              <a:srgbClr val="404040"/>
            </a:fillRef>
            <a:effectRef idx="0">
              <a:scrgbClr r="0" g="0" b="0"/>
            </a:effectRef>
            <a:fontRef idx="none"/>
          </p:style>
          <p:txBody>
            <a:bodyPr/>
            <a:lstStyle/>
            <a:p>
              <a:endParaRPr lang="en-GB"/>
            </a:p>
          </p:txBody>
        </p:sp>
        <p:sp>
          <p:nvSpPr>
            <p:cNvPr id="39" name="Shape 6744">
              <a:extLst>
                <a:ext uri="{FF2B5EF4-FFF2-40B4-BE49-F238E27FC236}">
                  <a16:creationId xmlns:a16="http://schemas.microsoft.com/office/drawing/2014/main" id="{D003958A-8CD1-4EB1-B15E-36D3021BCC92}"/>
                </a:ext>
              </a:extLst>
            </p:cNvPr>
            <p:cNvSpPr/>
            <p:nvPr/>
          </p:nvSpPr>
          <p:spPr>
            <a:xfrm>
              <a:off x="1184355" y="2598430"/>
              <a:ext cx="263942" cy="59872"/>
            </a:xfrm>
            <a:custGeom>
              <a:avLst/>
              <a:gdLst/>
              <a:ahLst/>
              <a:cxnLst/>
              <a:rect l="0" t="0" r="0" b="0"/>
              <a:pathLst>
                <a:path w="263942" h="59872">
                  <a:moveTo>
                    <a:pt x="257174" y="0"/>
                  </a:moveTo>
                  <a:cubicBezTo>
                    <a:pt x="260874" y="0"/>
                    <a:pt x="263942" y="5428"/>
                    <a:pt x="263942" y="11974"/>
                  </a:cubicBezTo>
                  <a:lnTo>
                    <a:pt x="263942" y="47897"/>
                  </a:lnTo>
                  <a:cubicBezTo>
                    <a:pt x="263942" y="54603"/>
                    <a:pt x="260874" y="59872"/>
                    <a:pt x="257174" y="59872"/>
                  </a:cubicBezTo>
                  <a:cubicBezTo>
                    <a:pt x="257174" y="59872"/>
                    <a:pt x="257174" y="59872"/>
                    <a:pt x="257174" y="59872"/>
                  </a:cubicBezTo>
                  <a:lnTo>
                    <a:pt x="6768" y="59872"/>
                  </a:lnTo>
                  <a:cubicBezTo>
                    <a:pt x="3068" y="59872"/>
                    <a:pt x="0" y="54603"/>
                    <a:pt x="0" y="47897"/>
                  </a:cubicBezTo>
                  <a:lnTo>
                    <a:pt x="0" y="11974"/>
                  </a:lnTo>
                  <a:cubicBezTo>
                    <a:pt x="0" y="5428"/>
                    <a:pt x="3068" y="0"/>
                    <a:pt x="6768" y="0"/>
                  </a:cubicBezTo>
                  <a:close/>
                </a:path>
              </a:pathLst>
            </a:custGeom>
            <a:ln w="6768" cap="sq">
              <a:miter lim="127000"/>
            </a:ln>
          </p:spPr>
          <p:style>
            <a:lnRef idx="1">
              <a:srgbClr val="404040"/>
            </a:lnRef>
            <a:fillRef idx="0">
              <a:srgbClr val="000000">
                <a:alpha val="0"/>
              </a:srgbClr>
            </a:fillRef>
            <a:effectRef idx="0">
              <a:scrgbClr r="0" g="0" b="0"/>
            </a:effectRef>
            <a:fontRef idx="none"/>
          </p:style>
          <p:txBody>
            <a:bodyPr/>
            <a:lstStyle/>
            <a:p>
              <a:endParaRPr lang="en-GB"/>
            </a:p>
          </p:txBody>
        </p:sp>
        <p:sp>
          <p:nvSpPr>
            <p:cNvPr id="40" name="Shape 6745">
              <a:extLst>
                <a:ext uri="{FF2B5EF4-FFF2-40B4-BE49-F238E27FC236}">
                  <a16:creationId xmlns:a16="http://schemas.microsoft.com/office/drawing/2014/main" id="{7502CBF1-CE38-45D5-8915-8C75B13D7A3F}"/>
                </a:ext>
              </a:extLst>
            </p:cNvPr>
            <p:cNvSpPr/>
            <p:nvPr/>
          </p:nvSpPr>
          <p:spPr>
            <a:xfrm>
              <a:off x="257174" y="3328865"/>
              <a:ext cx="906878" cy="502922"/>
            </a:xfrm>
            <a:custGeom>
              <a:avLst/>
              <a:gdLst/>
              <a:ahLst/>
              <a:cxnLst/>
              <a:rect l="0" t="0" r="0" b="0"/>
              <a:pathLst>
                <a:path w="906878" h="502922">
                  <a:moveTo>
                    <a:pt x="101516" y="0"/>
                  </a:moveTo>
                  <a:lnTo>
                    <a:pt x="805361" y="0"/>
                  </a:lnTo>
                  <a:cubicBezTo>
                    <a:pt x="861398" y="0"/>
                    <a:pt x="906878" y="80467"/>
                    <a:pt x="906878" y="179615"/>
                  </a:cubicBezTo>
                  <a:lnTo>
                    <a:pt x="906878" y="323307"/>
                  </a:lnTo>
                  <a:cubicBezTo>
                    <a:pt x="906878" y="422614"/>
                    <a:pt x="861398" y="502922"/>
                    <a:pt x="805361" y="502922"/>
                  </a:cubicBezTo>
                  <a:lnTo>
                    <a:pt x="101516" y="502922"/>
                  </a:lnTo>
                  <a:cubicBezTo>
                    <a:pt x="45452" y="502922"/>
                    <a:pt x="0" y="422614"/>
                    <a:pt x="0" y="323307"/>
                  </a:cubicBezTo>
                  <a:lnTo>
                    <a:pt x="0" y="179615"/>
                  </a:lnTo>
                  <a:cubicBezTo>
                    <a:pt x="0" y="80467"/>
                    <a:pt x="45452" y="0"/>
                    <a:pt x="10151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41" name="Shape 6746">
              <a:extLst>
                <a:ext uri="{FF2B5EF4-FFF2-40B4-BE49-F238E27FC236}">
                  <a16:creationId xmlns:a16="http://schemas.microsoft.com/office/drawing/2014/main" id="{0CC91172-1636-429C-8056-E8DFE2F151E2}"/>
                </a:ext>
              </a:extLst>
            </p:cNvPr>
            <p:cNvSpPr/>
            <p:nvPr/>
          </p:nvSpPr>
          <p:spPr>
            <a:xfrm>
              <a:off x="257174" y="3328865"/>
              <a:ext cx="906878" cy="502922"/>
            </a:xfrm>
            <a:custGeom>
              <a:avLst/>
              <a:gdLst/>
              <a:ahLst/>
              <a:cxnLst/>
              <a:rect l="0" t="0" r="0" b="0"/>
              <a:pathLst>
                <a:path w="906878" h="502922">
                  <a:moveTo>
                    <a:pt x="805361" y="0"/>
                  </a:moveTo>
                  <a:cubicBezTo>
                    <a:pt x="861398" y="0"/>
                    <a:pt x="906878" y="80467"/>
                    <a:pt x="906878" y="179615"/>
                  </a:cubicBezTo>
                  <a:lnTo>
                    <a:pt x="906878" y="323307"/>
                  </a:lnTo>
                  <a:cubicBezTo>
                    <a:pt x="906878" y="422614"/>
                    <a:pt x="861398" y="502922"/>
                    <a:pt x="805361" y="502922"/>
                  </a:cubicBezTo>
                  <a:cubicBezTo>
                    <a:pt x="805361" y="502922"/>
                    <a:pt x="805361" y="502922"/>
                    <a:pt x="805361" y="502922"/>
                  </a:cubicBezTo>
                  <a:lnTo>
                    <a:pt x="101516" y="502922"/>
                  </a:lnTo>
                  <a:cubicBezTo>
                    <a:pt x="45452" y="502922"/>
                    <a:pt x="0" y="422614"/>
                    <a:pt x="0" y="323307"/>
                  </a:cubicBezTo>
                  <a:lnTo>
                    <a:pt x="0" y="179615"/>
                  </a:lnTo>
                  <a:cubicBezTo>
                    <a:pt x="0" y="80467"/>
                    <a:pt x="45452" y="0"/>
                    <a:pt x="101516" y="0"/>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42" name="Picture 41">
              <a:extLst>
                <a:ext uri="{FF2B5EF4-FFF2-40B4-BE49-F238E27FC236}">
                  <a16:creationId xmlns:a16="http://schemas.microsoft.com/office/drawing/2014/main" id="{99B8C16A-D1BA-4713-B9FF-503EEF1EDCBB}"/>
                </a:ext>
              </a:extLst>
            </p:cNvPr>
            <p:cNvPicPr/>
            <p:nvPr/>
          </p:nvPicPr>
          <p:blipFill>
            <a:blip r:embed="rId3"/>
            <a:stretch>
              <a:fillRect/>
            </a:stretch>
          </p:blipFill>
          <p:spPr>
            <a:xfrm>
              <a:off x="233189" y="3287312"/>
              <a:ext cx="911352" cy="509016"/>
            </a:xfrm>
            <a:prstGeom prst="rect">
              <a:avLst/>
            </a:prstGeom>
          </p:spPr>
        </p:pic>
        <p:sp>
          <p:nvSpPr>
            <p:cNvPr id="43" name="Shape 6748">
              <a:extLst>
                <a:ext uri="{FF2B5EF4-FFF2-40B4-BE49-F238E27FC236}">
                  <a16:creationId xmlns:a16="http://schemas.microsoft.com/office/drawing/2014/main" id="{E786003A-2B62-42A4-86FE-16585F7D049C}"/>
                </a:ext>
              </a:extLst>
            </p:cNvPr>
            <p:cNvSpPr/>
            <p:nvPr/>
          </p:nvSpPr>
          <p:spPr>
            <a:xfrm>
              <a:off x="236871" y="3292942"/>
              <a:ext cx="906878" cy="502922"/>
            </a:xfrm>
            <a:custGeom>
              <a:avLst/>
              <a:gdLst/>
              <a:ahLst/>
              <a:cxnLst/>
              <a:rect l="0" t="0" r="0" b="0"/>
              <a:pathLst>
                <a:path w="906878" h="502922">
                  <a:moveTo>
                    <a:pt x="805362" y="0"/>
                  </a:moveTo>
                  <a:cubicBezTo>
                    <a:pt x="861398" y="0"/>
                    <a:pt x="906878" y="80467"/>
                    <a:pt x="906878" y="179615"/>
                  </a:cubicBezTo>
                  <a:lnTo>
                    <a:pt x="906878" y="323307"/>
                  </a:lnTo>
                  <a:cubicBezTo>
                    <a:pt x="906878" y="422614"/>
                    <a:pt x="861398" y="502922"/>
                    <a:pt x="805362" y="502922"/>
                  </a:cubicBezTo>
                  <a:cubicBezTo>
                    <a:pt x="805362" y="502922"/>
                    <a:pt x="805362" y="502922"/>
                    <a:pt x="805362" y="502922"/>
                  </a:cubicBezTo>
                  <a:lnTo>
                    <a:pt x="101516" y="502922"/>
                  </a:lnTo>
                  <a:cubicBezTo>
                    <a:pt x="45452" y="502922"/>
                    <a:pt x="0" y="422614"/>
                    <a:pt x="0" y="323307"/>
                  </a:cubicBezTo>
                  <a:lnTo>
                    <a:pt x="0" y="179615"/>
                  </a:lnTo>
                  <a:cubicBezTo>
                    <a:pt x="0" y="80467"/>
                    <a:pt x="45452" y="0"/>
                    <a:pt x="101516" y="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44" name="Rectangle 43">
              <a:extLst>
                <a:ext uri="{FF2B5EF4-FFF2-40B4-BE49-F238E27FC236}">
                  <a16:creationId xmlns:a16="http://schemas.microsoft.com/office/drawing/2014/main" id="{3296C39B-CA6C-4DA9-9264-922CFA596212}"/>
                </a:ext>
              </a:extLst>
            </p:cNvPr>
            <p:cNvSpPr/>
            <p:nvPr/>
          </p:nvSpPr>
          <p:spPr>
            <a:xfrm>
              <a:off x="332071" y="3406136"/>
              <a:ext cx="960097" cy="178166"/>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masukkan Username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45" name="Shape 6750">
              <a:extLst>
                <a:ext uri="{FF2B5EF4-FFF2-40B4-BE49-F238E27FC236}">
                  <a16:creationId xmlns:a16="http://schemas.microsoft.com/office/drawing/2014/main" id="{F1D13880-EA40-4262-AC09-49EA12C9D877}"/>
                </a:ext>
              </a:extLst>
            </p:cNvPr>
            <p:cNvSpPr/>
            <p:nvPr/>
          </p:nvSpPr>
          <p:spPr>
            <a:xfrm>
              <a:off x="1570117" y="3280967"/>
              <a:ext cx="906878" cy="514896"/>
            </a:xfrm>
            <a:custGeom>
              <a:avLst/>
              <a:gdLst/>
              <a:ahLst/>
              <a:cxnLst/>
              <a:rect l="0" t="0" r="0" b="0"/>
              <a:pathLst>
                <a:path w="906878" h="514896">
                  <a:moveTo>
                    <a:pt x="101516" y="0"/>
                  </a:moveTo>
                  <a:lnTo>
                    <a:pt x="805361" y="0"/>
                  </a:lnTo>
                  <a:cubicBezTo>
                    <a:pt x="861398" y="0"/>
                    <a:pt x="906878" y="80467"/>
                    <a:pt x="906878" y="179615"/>
                  </a:cubicBezTo>
                  <a:lnTo>
                    <a:pt x="906878" y="335281"/>
                  </a:lnTo>
                  <a:cubicBezTo>
                    <a:pt x="906878" y="434588"/>
                    <a:pt x="861398" y="514896"/>
                    <a:pt x="805361" y="514896"/>
                  </a:cubicBezTo>
                  <a:lnTo>
                    <a:pt x="101516" y="514896"/>
                  </a:lnTo>
                  <a:cubicBezTo>
                    <a:pt x="45479" y="514896"/>
                    <a:pt x="0" y="434588"/>
                    <a:pt x="0" y="335281"/>
                  </a:cubicBezTo>
                  <a:lnTo>
                    <a:pt x="0" y="179615"/>
                  </a:lnTo>
                  <a:cubicBezTo>
                    <a:pt x="0" y="80467"/>
                    <a:pt x="45479" y="0"/>
                    <a:pt x="10151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46" name="Shape 6751">
              <a:extLst>
                <a:ext uri="{FF2B5EF4-FFF2-40B4-BE49-F238E27FC236}">
                  <a16:creationId xmlns:a16="http://schemas.microsoft.com/office/drawing/2014/main" id="{DE327DF9-F530-4854-83AD-4359D345E742}"/>
                </a:ext>
              </a:extLst>
            </p:cNvPr>
            <p:cNvSpPr/>
            <p:nvPr/>
          </p:nvSpPr>
          <p:spPr>
            <a:xfrm>
              <a:off x="1570117" y="3280967"/>
              <a:ext cx="906878" cy="514896"/>
            </a:xfrm>
            <a:custGeom>
              <a:avLst/>
              <a:gdLst/>
              <a:ahLst/>
              <a:cxnLst/>
              <a:rect l="0" t="0" r="0" b="0"/>
              <a:pathLst>
                <a:path w="906878" h="514896">
                  <a:moveTo>
                    <a:pt x="805361" y="0"/>
                  </a:moveTo>
                  <a:cubicBezTo>
                    <a:pt x="861398" y="0"/>
                    <a:pt x="906878" y="80467"/>
                    <a:pt x="906878" y="179615"/>
                  </a:cubicBezTo>
                  <a:lnTo>
                    <a:pt x="906878" y="335281"/>
                  </a:lnTo>
                  <a:cubicBezTo>
                    <a:pt x="906878" y="434588"/>
                    <a:pt x="861398" y="514896"/>
                    <a:pt x="805361" y="514896"/>
                  </a:cubicBezTo>
                  <a:cubicBezTo>
                    <a:pt x="805361" y="514896"/>
                    <a:pt x="805361" y="514896"/>
                    <a:pt x="805361" y="514896"/>
                  </a:cubicBezTo>
                  <a:lnTo>
                    <a:pt x="101516" y="514896"/>
                  </a:lnTo>
                  <a:cubicBezTo>
                    <a:pt x="45479" y="514896"/>
                    <a:pt x="0" y="434588"/>
                    <a:pt x="0" y="335281"/>
                  </a:cubicBezTo>
                  <a:lnTo>
                    <a:pt x="0" y="179615"/>
                  </a:lnTo>
                  <a:cubicBezTo>
                    <a:pt x="0" y="80467"/>
                    <a:pt x="45479" y="0"/>
                    <a:pt x="101516" y="0"/>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47" name="Picture 46">
              <a:extLst>
                <a:ext uri="{FF2B5EF4-FFF2-40B4-BE49-F238E27FC236}">
                  <a16:creationId xmlns:a16="http://schemas.microsoft.com/office/drawing/2014/main" id="{4E59057C-31B8-4CE1-A26C-D0515B5A6A9C}"/>
                </a:ext>
              </a:extLst>
            </p:cNvPr>
            <p:cNvPicPr/>
            <p:nvPr/>
          </p:nvPicPr>
          <p:blipFill>
            <a:blip r:embed="rId4"/>
            <a:stretch>
              <a:fillRect/>
            </a:stretch>
          </p:blipFill>
          <p:spPr>
            <a:xfrm>
              <a:off x="1544845" y="3239560"/>
              <a:ext cx="914400" cy="521208"/>
            </a:xfrm>
            <a:prstGeom prst="rect">
              <a:avLst/>
            </a:prstGeom>
          </p:spPr>
        </p:pic>
        <p:sp>
          <p:nvSpPr>
            <p:cNvPr id="48" name="Shape 6753">
              <a:extLst>
                <a:ext uri="{FF2B5EF4-FFF2-40B4-BE49-F238E27FC236}">
                  <a16:creationId xmlns:a16="http://schemas.microsoft.com/office/drawing/2014/main" id="{E71EBBA3-7486-40AB-ACC1-678916B40E52}"/>
                </a:ext>
              </a:extLst>
            </p:cNvPr>
            <p:cNvSpPr/>
            <p:nvPr/>
          </p:nvSpPr>
          <p:spPr>
            <a:xfrm>
              <a:off x="1549813" y="3245044"/>
              <a:ext cx="906878" cy="514896"/>
            </a:xfrm>
            <a:custGeom>
              <a:avLst/>
              <a:gdLst/>
              <a:ahLst/>
              <a:cxnLst/>
              <a:rect l="0" t="0" r="0" b="0"/>
              <a:pathLst>
                <a:path w="906878" h="514896">
                  <a:moveTo>
                    <a:pt x="805362" y="0"/>
                  </a:moveTo>
                  <a:cubicBezTo>
                    <a:pt x="861398" y="0"/>
                    <a:pt x="906878" y="80467"/>
                    <a:pt x="906878" y="179615"/>
                  </a:cubicBezTo>
                  <a:lnTo>
                    <a:pt x="906878" y="335281"/>
                  </a:lnTo>
                  <a:cubicBezTo>
                    <a:pt x="906878" y="434589"/>
                    <a:pt x="861398" y="514896"/>
                    <a:pt x="805362" y="514896"/>
                  </a:cubicBezTo>
                  <a:cubicBezTo>
                    <a:pt x="805362" y="514896"/>
                    <a:pt x="805362" y="514896"/>
                    <a:pt x="805362" y="514896"/>
                  </a:cubicBezTo>
                  <a:lnTo>
                    <a:pt x="101516" y="514896"/>
                  </a:lnTo>
                  <a:cubicBezTo>
                    <a:pt x="45479" y="514896"/>
                    <a:pt x="0" y="434589"/>
                    <a:pt x="0" y="335281"/>
                  </a:cubicBezTo>
                  <a:lnTo>
                    <a:pt x="0" y="179615"/>
                  </a:lnTo>
                  <a:cubicBezTo>
                    <a:pt x="0" y="80467"/>
                    <a:pt x="45479" y="0"/>
                    <a:pt x="101516" y="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49" name="Rectangle 48">
              <a:extLst>
                <a:ext uri="{FF2B5EF4-FFF2-40B4-BE49-F238E27FC236}">
                  <a16:creationId xmlns:a16="http://schemas.microsoft.com/office/drawing/2014/main" id="{EF63F03F-E32C-4C76-BF71-182F38D7565D}"/>
                </a:ext>
              </a:extLst>
            </p:cNvPr>
            <p:cNvSpPr/>
            <p:nvPr/>
          </p:nvSpPr>
          <p:spPr>
            <a:xfrm>
              <a:off x="1653405" y="3358239"/>
              <a:ext cx="936164" cy="178165"/>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masukkan Password</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50" name="Shape 6755">
              <a:extLst>
                <a:ext uri="{FF2B5EF4-FFF2-40B4-BE49-F238E27FC236}">
                  <a16:creationId xmlns:a16="http://schemas.microsoft.com/office/drawing/2014/main" id="{4606CFC7-DA66-43B9-A509-068D5FB149F9}"/>
                </a:ext>
              </a:extLst>
            </p:cNvPr>
            <p:cNvSpPr/>
            <p:nvPr/>
          </p:nvSpPr>
          <p:spPr>
            <a:xfrm>
              <a:off x="3302659" y="790306"/>
              <a:ext cx="906878" cy="490948"/>
            </a:xfrm>
            <a:custGeom>
              <a:avLst/>
              <a:gdLst/>
              <a:ahLst/>
              <a:cxnLst/>
              <a:rect l="0" t="0" r="0" b="0"/>
              <a:pathLst>
                <a:path w="906878" h="490948">
                  <a:moveTo>
                    <a:pt x="101516" y="0"/>
                  </a:moveTo>
                  <a:lnTo>
                    <a:pt x="805361" y="0"/>
                  </a:lnTo>
                  <a:cubicBezTo>
                    <a:pt x="861398" y="0"/>
                    <a:pt x="906878" y="80468"/>
                    <a:pt x="906878" y="179615"/>
                  </a:cubicBezTo>
                  <a:lnTo>
                    <a:pt x="906878" y="311333"/>
                  </a:lnTo>
                  <a:cubicBezTo>
                    <a:pt x="906878" y="410640"/>
                    <a:pt x="861398" y="490948"/>
                    <a:pt x="805361" y="490948"/>
                  </a:cubicBezTo>
                  <a:lnTo>
                    <a:pt x="101516" y="490948"/>
                  </a:lnTo>
                  <a:cubicBezTo>
                    <a:pt x="45479" y="490948"/>
                    <a:pt x="0" y="410640"/>
                    <a:pt x="0" y="311333"/>
                  </a:cubicBezTo>
                  <a:lnTo>
                    <a:pt x="0" y="179615"/>
                  </a:lnTo>
                  <a:cubicBezTo>
                    <a:pt x="0" y="80468"/>
                    <a:pt x="45479" y="0"/>
                    <a:pt x="10151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51" name="Shape 6756">
              <a:extLst>
                <a:ext uri="{FF2B5EF4-FFF2-40B4-BE49-F238E27FC236}">
                  <a16:creationId xmlns:a16="http://schemas.microsoft.com/office/drawing/2014/main" id="{1C246985-2A69-476C-B1A2-302D7BA76AD1}"/>
                </a:ext>
              </a:extLst>
            </p:cNvPr>
            <p:cNvSpPr/>
            <p:nvPr/>
          </p:nvSpPr>
          <p:spPr>
            <a:xfrm>
              <a:off x="3302659" y="790306"/>
              <a:ext cx="906878" cy="490948"/>
            </a:xfrm>
            <a:custGeom>
              <a:avLst/>
              <a:gdLst/>
              <a:ahLst/>
              <a:cxnLst/>
              <a:rect l="0" t="0" r="0" b="0"/>
              <a:pathLst>
                <a:path w="906878" h="490948">
                  <a:moveTo>
                    <a:pt x="805361" y="0"/>
                  </a:moveTo>
                  <a:cubicBezTo>
                    <a:pt x="861398" y="0"/>
                    <a:pt x="906878" y="80468"/>
                    <a:pt x="906878" y="179615"/>
                  </a:cubicBezTo>
                  <a:lnTo>
                    <a:pt x="906878" y="311333"/>
                  </a:lnTo>
                  <a:cubicBezTo>
                    <a:pt x="906878" y="410640"/>
                    <a:pt x="861398" y="490948"/>
                    <a:pt x="805361" y="490948"/>
                  </a:cubicBezTo>
                  <a:cubicBezTo>
                    <a:pt x="805361" y="490948"/>
                    <a:pt x="805361" y="490948"/>
                    <a:pt x="805361" y="490948"/>
                  </a:cubicBezTo>
                  <a:lnTo>
                    <a:pt x="101516" y="490948"/>
                  </a:lnTo>
                  <a:cubicBezTo>
                    <a:pt x="45479" y="490948"/>
                    <a:pt x="0" y="410640"/>
                    <a:pt x="0" y="311333"/>
                  </a:cubicBezTo>
                  <a:lnTo>
                    <a:pt x="0" y="179615"/>
                  </a:lnTo>
                  <a:cubicBezTo>
                    <a:pt x="0" y="80468"/>
                    <a:pt x="45479" y="0"/>
                    <a:pt x="101516" y="0"/>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52" name="Picture 51">
              <a:extLst>
                <a:ext uri="{FF2B5EF4-FFF2-40B4-BE49-F238E27FC236}">
                  <a16:creationId xmlns:a16="http://schemas.microsoft.com/office/drawing/2014/main" id="{23F0415D-C08F-458F-ACE0-8C77D172F00D}"/>
                </a:ext>
              </a:extLst>
            </p:cNvPr>
            <p:cNvPicPr/>
            <p:nvPr/>
          </p:nvPicPr>
          <p:blipFill>
            <a:blip r:embed="rId5"/>
            <a:stretch>
              <a:fillRect/>
            </a:stretch>
          </p:blipFill>
          <p:spPr>
            <a:xfrm>
              <a:off x="3278141" y="750360"/>
              <a:ext cx="911352" cy="496824"/>
            </a:xfrm>
            <a:prstGeom prst="rect">
              <a:avLst/>
            </a:prstGeom>
          </p:spPr>
        </p:pic>
        <p:sp>
          <p:nvSpPr>
            <p:cNvPr id="53" name="Shape 6758">
              <a:extLst>
                <a:ext uri="{FF2B5EF4-FFF2-40B4-BE49-F238E27FC236}">
                  <a16:creationId xmlns:a16="http://schemas.microsoft.com/office/drawing/2014/main" id="{09D2C8D4-CEDD-4A8F-8CBA-2D80DFF65A94}"/>
                </a:ext>
              </a:extLst>
            </p:cNvPr>
            <p:cNvSpPr/>
            <p:nvPr/>
          </p:nvSpPr>
          <p:spPr>
            <a:xfrm>
              <a:off x="3282356" y="754383"/>
              <a:ext cx="906878" cy="490948"/>
            </a:xfrm>
            <a:custGeom>
              <a:avLst/>
              <a:gdLst/>
              <a:ahLst/>
              <a:cxnLst/>
              <a:rect l="0" t="0" r="0" b="0"/>
              <a:pathLst>
                <a:path w="906878" h="490948">
                  <a:moveTo>
                    <a:pt x="805361" y="0"/>
                  </a:moveTo>
                  <a:cubicBezTo>
                    <a:pt x="861398" y="0"/>
                    <a:pt x="906878" y="80468"/>
                    <a:pt x="906878" y="179615"/>
                  </a:cubicBezTo>
                  <a:lnTo>
                    <a:pt x="906878" y="311333"/>
                  </a:lnTo>
                  <a:cubicBezTo>
                    <a:pt x="906878" y="410640"/>
                    <a:pt x="861398" y="490948"/>
                    <a:pt x="805361" y="490948"/>
                  </a:cubicBezTo>
                  <a:cubicBezTo>
                    <a:pt x="805361" y="490948"/>
                    <a:pt x="805361" y="490948"/>
                    <a:pt x="805361" y="490948"/>
                  </a:cubicBezTo>
                  <a:lnTo>
                    <a:pt x="101516" y="490948"/>
                  </a:lnTo>
                  <a:cubicBezTo>
                    <a:pt x="45479" y="490948"/>
                    <a:pt x="0" y="410640"/>
                    <a:pt x="0" y="311333"/>
                  </a:cubicBezTo>
                  <a:lnTo>
                    <a:pt x="0" y="179615"/>
                  </a:lnTo>
                  <a:cubicBezTo>
                    <a:pt x="0" y="80468"/>
                    <a:pt x="45479" y="0"/>
                    <a:pt x="101516" y="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54" name="Rectangle 53">
              <a:extLst>
                <a:ext uri="{FF2B5EF4-FFF2-40B4-BE49-F238E27FC236}">
                  <a16:creationId xmlns:a16="http://schemas.microsoft.com/office/drawing/2014/main" id="{ED6D3BD4-805E-4B80-A0FF-3A64E541CBB0}"/>
                </a:ext>
              </a:extLst>
            </p:cNvPr>
            <p:cNvSpPr/>
            <p:nvPr/>
          </p:nvSpPr>
          <p:spPr>
            <a:xfrm>
              <a:off x="3422222" y="863267"/>
              <a:ext cx="852175" cy="178166"/>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cek Username dan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55" name="Rectangle 54">
              <a:extLst>
                <a:ext uri="{FF2B5EF4-FFF2-40B4-BE49-F238E27FC236}">
                  <a16:creationId xmlns:a16="http://schemas.microsoft.com/office/drawing/2014/main" id="{7FD917A4-F8E0-4B6B-98FC-8ACC3D7292D4}"/>
                </a:ext>
              </a:extLst>
            </p:cNvPr>
            <p:cNvSpPr/>
            <p:nvPr/>
          </p:nvSpPr>
          <p:spPr>
            <a:xfrm>
              <a:off x="3571113" y="1018934"/>
              <a:ext cx="450743" cy="178166"/>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Password</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56" name="Shape 6761">
              <a:extLst>
                <a:ext uri="{FF2B5EF4-FFF2-40B4-BE49-F238E27FC236}">
                  <a16:creationId xmlns:a16="http://schemas.microsoft.com/office/drawing/2014/main" id="{0399BEF7-879E-4C91-B8CE-0C02118F4CEB}"/>
                </a:ext>
              </a:extLst>
            </p:cNvPr>
            <p:cNvSpPr/>
            <p:nvPr/>
          </p:nvSpPr>
          <p:spPr>
            <a:xfrm>
              <a:off x="3688420" y="1748253"/>
              <a:ext cx="175961" cy="407127"/>
            </a:xfrm>
            <a:custGeom>
              <a:avLst/>
              <a:gdLst/>
              <a:ahLst/>
              <a:cxnLst/>
              <a:rect l="0" t="0" r="0" b="0"/>
              <a:pathLst>
                <a:path w="175961" h="407127">
                  <a:moveTo>
                    <a:pt x="87981" y="0"/>
                  </a:moveTo>
                  <a:lnTo>
                    <a:pt x="175961" y="203564"/>
                  </a:lnTo>
                  <a:lnTo>
                    <a:pt x="87981" y="407127"/>
                  </a:lnTo>
                  <a:lnTo>
                    <a:pt x="0" y="203564"/>
                  </a:lnTo>
                  <a:lnTo>
                    <a:pt x="87981" y="0"/>
                  </a:ln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57" name="Shape 6762">
              <a:extLst>
                <a:ext uri="{FF2B5EF4-FFF2-40B4-BE49-F238E27FC236}">
                  <a16:creationId xmlns:a16="http://schemas.microsoft.com/office/drawing/2014/main" id="{E12E8E14-76B9-4572-822C-B3497D1A9096}"/>
                </a:ext>
              </a:extLst>
            </p:cNvPr>
            <p:cNvSpPr/>
            <p:nvPr/>
          </p:nvSpPr>
          <p:spPr>
            <a:xfrm>
              <a:off x="3688420" y="1748253"/>
              <a:ext cx="175961" cy="407127"/>
            </a:xfrm>
            <a:custGeom>
              <a:avLst/>
              <a:gdLst/>
              <a:ahLst/>
              <a:cxnLst/>
              <a:rect l="0" t="0" r="0" b="0"/>
              <a:pathLst>
                <a:path w="175961" h="407127">
                  <a:moveTo>
                    <a:pt x="175961" y="203564"/>
                  </a:moveTo>
                  <a:lnTo>
                    <a:pt x="87981" y="407127"/>
                  </a:lnTo>
                  <a:lnTo>
                    <a:pt x="0" y="203564"/>
                  </a:lnTo>
                  <a:lnTo>
                    <a:pt x="87981" y="0"/>
                  </a:lnTo>
                  <a:lnTo>
                    <a:pt x="175961" y="203564"/>
                  </a:lnTo>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58" name="Picture 57">
              <a:extLst>
                <a:ext uri="{FF2B5EF4-FFF2-40B4-BE49-F238E27FC236}">
                  <a16:creationId xmlns:a16="http://schemas.microsoft.com/office/drawing/2014/main" id="{827050A0-00C4-4F5C-B497-76C79BFDDCDF}"/>
                </a:ext>
              </a:extLst>
            </p:cNvPr>
            <p:cNvPicPr/>
            <p:nvPr/>
          </p:nvPicPr>
          <p:blipFill>
            <a:blip r:embed="rId6"/>
            <a:stretch>
              <a:fillRect/>
            </a:stretch>
          </p:blipFill>
          <p:spPr>
            <a:xfrm>
              <a:off x="3665237" y="1731816"/>
              <a:ext cx="179832" cy="411480"/>
            </a:xfrm>
            <a:prstGeom prst="rect">
              <a:avLst/>
            </a:prstGeom>
          </p:spPr>
        </p:pic>
        <p:sp>
          <p:nvSpPr>
            <p:cNvPr id="59" name="Shape 6764">
              <a:extLst>
                <a:ext uri="{FF2B5EF4-FFF2-40B4-BE49-F238E27FC236}">
                  <a16:creationId xmlns:a16="http://schemas.microsoft.com/office/drawing/2014/main" id="{4E1FD0E8-64F8-461C-84F3-48F53B0F8D1A}"/>
                </a:ext>
              </a:extLst>
            </p:cNvPr>
            <p:cNvSpPr/>
            <p:nvPr/>
          </p:nvSpPr>
          <p:spPr>
            <a:xfrm>
              <a:off x="3668117" y="1736279"/>
              <a:ext cx="175961" cy="407127"/>
            </a:xfrm>
            <a:custGeom>
              <a:avLst/>
              <a:gdLst/>
              <a:ahLst/>
              <a:cxnLst/>
              <a:rect l="0" t="0" r="0" b="0"/>
              <a:pathLst>
                <a:path w="175961" h="407127">
                  <a:moveTo>
                    <a:pt x="175961" y="203564"/>
                  </a:moveTo>
                  <a:lnTo>
                    <a:pt x="87981" y="407127"/>
                  </a:lnTo>
                  <a:lnTo>
                    <a:pt x="0" y="203564"/>
                  </a:lnTo>
                  <a:lnTo>
                    <a:pt x="87981" y="0"/>
                  </a:lnTo>
                  <a:lnTo>
                    <a:pt x="175961" y="203564"/>
                  </a:lnTo>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60" name="Shape 6765">
              <a:extLst>
                <a:ext uri="{FF2B5EF4-FFF2-40B4-BE49-F238E27FC236}">
                  <a16:creationId xmlns:a16="http://schemas.microsoft.com/office/drawing/2014/main" id="{A72BEF7A-BA27-4185-BBFE-708A5FBA8EE3}"/>
                </a:ext>
              </a:extLst>
            </p:cNvPr>
            <p:cNvSpPr/>
            <p:nvPr/>
          </p:nvSpPr>
          <p:spPr>
            <a:xfrm>
              <a:off x="3309426" y="2634353"/>
              <a:ext cx="906878" cy="526871"/>
            </a:xfrm>
            <a:custGeom>
              <a:avLst/>
              <a:gdLst/>
              <a:ahLst/>
              <a:cxnLst/>
              <a:rect l="0" t="0" r="0" b="0"/>
              <a:pathLst>
                <a:path w="906878" h="526871">
                  <a:moveTo>
                    <a:pt x="101516" y="0"/>
                  </a:moveTo>
                  <a:lnTo>
                    <a:pt x="805362" y="0"/>
                  </a:lnTo>
                  <a:cubicBezTo>
                    <a:pt x="861399" y="0"/>
                    <a:pt x="906878" y="80468"/>
                    <a:pt x="906878" y="179615"/>
                  </a:cubicBezTo>
                  <a:lnTo>
                    <a:pt x="906878" y="347256"/>
                  </a:lnTo>
                  <a:cubicBezTo>
                    <a:pt x="906878" y="446563"/>
                    <a:pt x="861399" y="526871"/>
                    <a:pt x="805362" y="526871"/>
                  </a:cubicBezTo>
                  <a:lnTo>
                    <a:pt x="101516" y="526871"/>
                  </a:lnTo>
                  <a:cubicBezTo>
                    <a:pt x="45479" y="526871"/>
                    <a:pt x="0" y="446563"/>
                    <a:pt x="0" y="347256"/>
                  </a:cubicBezTo>
                  <a:lnTo>
                    <a:pt x="0" y="179615"/>
                  </a:lnTo>
                  <a:cubicBezTo>
                    <a:pt x="0" y="80468"/>
                    <a:pt x="45479" y="0"/>
                    <a:pt x="10151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61" name="Shape 6766">
              <a:extLst>
                <a:ext uri="{FF2B5EF4-FFF2-40B4-BE49-F238E27FC236}">
                  <a16:creationId xmlns:a16="http://schemas.microsoft.com/office/drawing/2014/main" id="{84A36F0E-5A37-4B3E-A06A-D580942889CA}"/>
                </a:ext>
              </a:extLst>
            </p:cNvPr>
            <p:cNvSpPr/>
            <p:nvPr/>
          </p:nvSpPr>
          <p:spPr>
            <a:xfrm>
              <a:off x="3309426" y="2634353"/>
              <a:ext cx="906878" cy="526871"/>
            </a:xfrm>
            <a:custGeom>
              <a:avLst/>
              <a:gdLst/>
              <a:ahLst/>
              <a:cxnLst/>
              <a:rect l="0" t="0" r="0" b="0"/>
              <a:pathLst>
                <a:path w="906878" h="526871">
                  <a:moveTo>
                    <a:pt x="805362" y="0"/>
                  </a:moveTo>
                  <a:cubicBezTo>
                    <a:pt x="861399" y="0"/>
                    <a:pt x="906878" y="80468"/>
                    <a:pt x="906878" y="179615"/>
                  </a:cubicBezTo>
                  <a:lnTo>
                    <a:pt x="906878" y="347256"/>
                  </a:lnTo>
                  <a:cubicBezTo>
                    <a:pt x="906878" y="446563"/>
                    <a:pt x="861399" y="526871"/>
                    <a:pt x="805362" y="526871"/>
                  </a:cubicBezTo>
                  <a:cubicBezTo>
                    <a:pt x="805362" y="526871"/>
                    <a:pt x="805362" y="526871"/>
                    <a:pt x="805362" y="526871"/>
                  </a:cubicBezTo>
                  <a:lnTo>
                    <a:pt x="101516" y="526871"/>
                  </a:lnTo>
                  <a:cubicBezTo>
                    <a:pt x="45479" y="526871"/>
                    <a:pt x="0" y="446563"/>
                    <a:pt x="0" y="347256"/>
                  </a:cubicBezTo>
                  <a:lnTo>
                    <a:pt x="0" y="179615"/>
                  </a:lnTo>
                  <a:cubicBezTo>
                    <a:pt x="0" y="80468"/>
                    <a:pt x="45479" y="0"/>
                    <a:pt x="101516" y="0"/>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62" name="Picture 61">
              <a:extLst>
                <a:ext uri="{FF2B5EF4-FFF2-40B4-BE49-F238E27FC236}">
                  <a16:creationId xmlns:a16="http://schemas.microsoft.com/office/drawing/2014/main" id="{908D8A15-D60A-452F-9518-1B6BBEA77B20}"/>
                </a:ext>
              </a:extLst>
            </p:cNvPr>
            <p:cNvPicPr/>
            <p:nvPr/>
          </p:nvPicPr>
          <p:blipFill>
            <a:blip r:embed="rId7"/>
            <a:stretch>
              <a:fillRect/>
            </a:stretch>
          </p:blipFill>
          <p:spPr>
            <a:xfrm>
              <a:off x="3285253" y="2594400"/>
              <a:ext cx="911352" cy="533400"/>
            </a:xfrm>
            <a:prstGeom prst="rect">
              <a:avLst/>
            </a:prstGeom>
          </p:spPr>
        </p:pic>
        <p:sp>
          <p:nvSpPr>
            <p:cNvPr id="63" name="Shape 6768">
              <a:extLst>
                <a:ext uri="{FF2B5EF4-FFF2-40B4-BE49-F238E27FC236}">
                  <a16:creationId xmlns:a16="http://schemas.microsoft.com/office/drawing/2014/main" id="{C9F7B95C-5676-4FEA-8739-7B711D63E768}"/>
                </a:ext>
              </a:extLst>
            </p:cNvPr>
            <p:cNvSpPr/>
            <p:nvPr/>
          </p:nvSpPr>
          <p:spPr>
            <a:xfrm>
              <a:off x="3289123" y="2598430"/>
              <a:ext cx="906878" cy="526871"/>
            </a:xfrm>
            <a:custGeom>
              <a:avLst/>
              <a:gdLst/>
              <a:ahLst/>
              <a:cxnLst/>
              <a:rect l="0" t="0" r="0" b="0"/>
              <a:pathLst>
                <a:path w="906878" h="526871">
                  <a:moveTo>
                    <a:pt x="805361" y="0"/>
                  </a:moveTo>
                  <a:cubicBezTo>
                    <a:pt x="861398" y="0"/>
                    <a:pt x="906878" y="80468"/>
                    <a:pt x="906878" y="179615"/>
                  </a:cubicBezTo>
                  <a:lnTo>
                    <a:pt x="906878" y="347256"/>
                  </a:lnTo>
                  <a:cubicBezTo>
                    <a:pt x="906878" y="446563"/>
                    <a:pt x="861398" y="526871"/>
                    <a:pt x="805361" y="526871"/>
                  </a:cubicBezTo>
                  <a:cubicBezTo>
                    <a:pt x="805361" y="526871"/>
                    <a:pt x="805361" y="526871"/>
                    <a:pt x="805361" y="526871"/>
                  </a:cubicBezTo>
                  <a:lnTo>
                    <a:pt x="101516" y="526871"/>
                  </a:lnTo>
                  <a:cubicBezTo>
                    <a:pt x="45479" y="526871"/>
                    <a:pt x="0" y="446563"/>
                    <a:pt x="0" y="347256"/>
                  </a:cubicBezTo>
                  <a:lnTo>
                    <a:pt x="0" y="179615"/>
                  </a:lnTo>
                  <a:cubicBezTo>
                    <a:pt x="0" y="80468"/>
                    <a:pt x="45479" y="0"/>
                    <a:pt x="101516" y="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64" name="Rectangle 63">
              <a:extLst>
                <a:ext uri="{FF2B5EF4-FFF2-40B4-BE49-F238E27FC236}">
                  <a16:creationId xmlns:a16="http://schemas.microsoft.com/office/drawing/2014/main" id="{01609360-D6C5-4ACE-B105-E7D241AE417E}"/>
                </a:ext>
              </a:extLst>
            </p:cNvPr>
            <p:cNvSpPr/>
            <p:nvPr/>
          </p:nvSpPr>
          <p:spPr>
            <a:xfrm>
              <a:off x="3347597" y="2710508"/>
              <a:ext cx="1067928" cy="178165"/>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tampil pesan Username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65" name="Rectangle 64">
              <a:extLst>
                <a:ext uri="{FF2B5EF4-FFF2-40B4-BE49-F238E27FC236}">
                  <a16:creationId xmlns:a16="http://schemas.microsoft.com/office/drawing/2014/main" id="{3B750190-064D-4B2D-A8DB-104395E2C937}"/>
                </a:ext>
              </a:extLst>
            </p:cNvPr>
            <p:cNvSpPr/>
            <p:nvPr/>
          </p:nvSpPr>
          <p:spPr>
            <a:xfrm>
              <a:off x="3510203" y="2866493"/>
              <a:ext cx="639583" cy="178165"/>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dan Password</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66" name="Shape 6771">
              <a:extLst>
                <a:ext uri="{FF2B5EF4-FFF2-40B4-BE49-F238E27FC236}">
                  <a16:creationId xmlns:a16="http://schemas.microsoft.com/office/drawing/2014/main" id="{7C5E9B0B-A041-4242-9A2D-C7ED0D3B14A1}"/>
                </a:ext>
              </a:extLst>
            </p:cNvPr>
            <p:cNvSpPr/>
            <p:nvPr/>
          </p:nvSpPr>
          <p:spPr>
            <a:xfrm>
              <a:off x="4209537" y="1784176"/>
              <a:ext cx="906878" cy="526871"/>
            </a:xfrm>
            <a:custGeom>
              <a:avLst/>
              <a:gdLst/>
              <a:ahLst/>
              <a:cxnLst/>
              <a:rect l="0" t="0" r="0" b="0"/>
              <a:pathLst>
                <a:path w="906878" h="526871">
                  <a:moveTo>
                    <a:pt x="101516" y="0"/>
                  </a:moveTo>
                  <a:lnTo>
                    <a:pt x="805361" y="0"/>
                  </a:lnTo>
                  <a:cubicBezTo>
                    <a:pt x="861399" y="0"/>
                    <a:pt x="906878" y="80468"/>
                    <a:pt x="906878" y="179615"/>
                  </a:cubicBezTo>
                  <a:lnTo>
                    <a:pt x="906878" y="347256"/>
                  </a:lnTo>
                  <a:cubicBezTo>
                    <a:pt x="906878" y="446563"/>
                    <a:pt x="861399" y="526871"/>
                    <a:pt x="805361" y="526871"/>
                  </a:cubicBezTo>
                  <a:lnTo>
                    <a:pt x="101516" y="526871"/>
                  </a:lnTo>
                  <a:cubicBezTo>
                    <a:pt x="45479" y="526871"/>
                    <a:pt x="0" y="446563"/>
                    <a:pt x="0" y="347256"/>
                  </a:cubicBezTo>
                  <a:lnTo>
                    <a:pt x="0" y="179615"/>
                  </a:lnTo>
                  <a:cubicBezTo>
                    <a:pt x="0" y="80468"/>
                    <a:pt x="45479" y="0"/>
                    <a:pt x="10151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67" name="Shape 6772">
              <a:extLst>
                <a:ext uri="{FF2B5EF4-FFF2-40B4-BE49-F238E27FC236}">
                  <a16:creationId xmlns:a16="http://schemas.microsoft.com/office/drawing/2014/main" id="{41B777DA-AEBC-4816-B563-5EDB89C528C5}"/>
                </a:ext>
              </a:extLst>
            </p:cNvPr>
            <p:cNvSpPr/>
            <p:nvPr/>
          </p:nvSpPr>
          <p:spPr>
            <a:xfrm>
              <a:off x="4209537" y="1784176"/>
              <a:ext cx="906878" cy="526871"/>
            </a:xfrm>
            <a:custGeom>
              <a:avLst/>
              <a:gdLst/>
              <a:ahLst/>
              <a:cxnLst/>
              <a:rect l="0" t="0" r="0" b="0"/>
              <a:pathLst>
                <a:path w="906878" h="526871">
                  <a:moveTo>
                    <a:pt x="805361" y="0"/>
                  </a:moveTo>
                  <a:cubicBezTo>
                    <a:pt x="861399" y="0"/>
                    <a:pt x="906878" y="80468"/>
                    <a:pt x="906878" y="179615"/>
                  </a:cubicBezTo>
                  <a:lnTo>
                    <a:pt x="906878" y="347256"/>
                  </a:lnTo>
                  <a:cubicBezTo>
                    <a:pt x="906878" y="446563"/>
                    <a:pt x="861399" y="526871"/>
                    <a:pt x="805361" y="526871"/>
                  </a:cubicBezTo>
                  <a:cubicBezTo>
                    <a:pt x="805361" y="526871"/>
                    <a:pt x="805361" y="526871"/>
                    <a:pt x="805361" y="526871"/>
                  </a:cubicBezTo>
                  <a:lnTo>
                    <a:pt x="101516" y="526871"/>
                  </a:lnTo>
                  <a:cubicBezTo>
                    <a:pt x="45479" y="526871"/>
                    <a:pt x="0" y="446563"/>
                    <a:pt x="0" y="347256"/>
                  </a:cubicBezTo>
                  <a:lnTo>
                    <a:pt x="0" y="179615"/>
                  </a:lnTo>
                  <a:cubicBezTo>
                    <a:pt x="0" y="80468"/>
                    <a:pt x="45479" y="0"/>
                    <a:pt x="101516" y="0"/>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68" name="Picture 67">
              <a:extLst>
                <a:ext uri="{FF2B5EF4-FFF2-40B4-BE49-F238E27FC236}">
                  <a16:creationId xmlns:a16="http://schemas.microsoft.com/office/drawing/2014/main" id="{3CC8FB88-E349-4D20-9898-BBAF0CD49A9B}"/>
                </a:ext>
              </a:extLst>
            </p:cNvPr>
            <p:cNvPicPr/>
            <p:nvPr/>
          </p:nvPicPr>
          <p:blipFill>
            <a:blip r:embed="rId8"/>
            <a:stretch>
              <a:fillRect/>
            </a:stretch>
          </p:blipFill>
          <p:spPr>
            <a:xfrm>
              <a:off x="4183397" y="1744008"/>
              <a:ext cx="914400" cy="533400"/>
            </a:xfrm>
            <a:prstGeom prst="rect">
              <a:avLst/>
            </a:prstGeom>
          </p:spPr>
        </p:pic>
        <p:sp>
          <p:nvSpPr>
            <p:cNvPr id="69" name="Shape 6774">
              <a:extLst>
                <a:ext uri="{FF2B5EF4-FFF2-40B4-BE49-F238E27FC236}">
                  <a16:creationId xmlns:a16="http://schemas.microsoft.com/office/drawing/2014/main" id="{9EE85279-0C26-4693-884B-903809365E77}"/>
                </a:ext>
              </a:extLst>
            </p:cNvPr>
            <p:cNvSpPr/>
            <p:nvPr/>
          </p:nvSpPr>
          <p:spPr>
            <a:xfrm>
              <a:off x="4189233" y="1748253"/>
              <a:ext cx="906878" cy="526871"/>
            </a:xfrm>
            <a:custGeom>
              <a:avLst/>
              <a:gdLst/>
              <a:ahLst/>
              <a:cxnLst/>
              <a:rect l="0" t="0" r="0" b="0"/>
              <a:pathLst>
                <a:path w="906878" h="526871">
                  <a:moveTo>
                    <a:pt x="805362" y="0"/>
                  </a:moveTo>
                  <a:cubicBezTo>
                    <a:pt x="861399" y="0"/>
                    <a:pt x="906878" y="80468"/>
                    <a:pt x="906878" y="179615"/>
                  </a:cubicBezTo>
                  <a:lnTo>
                    <a:pt x="906878" y="347256"/>
                  </a:lnTo>
                  <a:cubicBezTo>
                    <a:pt x="906878" y="446563"/>
                    <a:pt x="861399" y="526871"/>
                    <a:pt x="805362" y="526871"/>
                  </a:cubicBezTo>
                  <a:cubicBezTo>
                    <a:pt x="805362" y="526871"/>
                    <a:pt x="805362" y="526871"/>
                    <a:pt x="805362" y="526871"/>
                  </a:cubicBezTo>
                  <a:lnTo>
                    <a:pt x="101516" y="526871"/>
                  </a:lnTo>
                  <a:cubicBezTo>
                    <a:pt x="45479" y="526871"/>
                    <a:pt x="0" y="446563"/>
                    <a:pt x="0" y="347256"/>
                  </a:cubicBezTo>
                  <a:lnTo>
                    <a:pt x="0" y="179615"/>
                  </a:lnTo>
                  <a:cubicBezTo>
                    <a:pt x="0" y="80468"/>
                    <a:pt x="45479" y="0"/>
                    <a:pt x="101516" y="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70" name="Rectangle 69">
              <a:extLst>
                <a:ext uri="{FF2B5EF4-FFF2-40B4-BE49-F238E27FC236}">
                  <a16:creationId xmlns:a16="http://schemas.microsoft.com/office/drawing/2014/main" id="{835E79F9-F3BB-4738-BFF5-78A04A07B6FC}"/>
                </a:ext>
              </a:extLst>
            </p:cNvPr>
            <p:cNvSpPr/>
            <p:nvPr/>
          </p:nvSpPr>
          <p:spPr>
            <a:xfrm>
              <a:off x="4275861" y="1858734"/>
              <a:ext cx="995950" cy="178166"/>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masuk kedalam menu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71" name="Rectangle 70">
              <a:extLst>
                <a:ext uri="{FF2B5EF4-FFF2-40B4-BE49-F238E27FC236}">
                  <a16:creationId xmlns:a16="http://schemas.microsoft.com/office/drawing/2014/main" id="{094901D0-A27F-435F-A85D-C578628C7A3C}"/>
                </a:ext>
              </a:extLst>
            </p:cNvPr>
            <p:cNvSpPr/>
            <p:nvPr/>
          </p:nvSpPr>
          <p:spPr>
            <a:xfrm>
              <a:off x="4547021" y="2014719"/>
              <a:ext cx="266056" cy="178166"/>
            </a:xfrm>
            <a:prstGeom prst="rect">
              <a:avLst/>
            </a:prstGeom>
            <a:ln>
              <a:noFill/>
            </a:ln>
          </p:spPr>
          <p:txBody>
            <a:bodyPr vert="horz" lIns="0" tIns="0" rIns="0" bIns="0" rtlCol="0">
              <a:noAutofit/>
            </a:bodyPr>
            <a:lstStyle/>
            <a:p>
              <a:pPr>
                <a:lnSpc>
                  <a:spcPct val="107000"/>
                </a:lnSpc>
                <a:spcAft>
                  <a:spcPts val="800"/>
                </a:spcAft>
              </a:pPr>
              <a:r>
                <a:rPr lang="id-ID" sz="950" b="1">
                  <a:effectLst/>
                  <a:latin typeface="Arial" panose="020B0604020202020204" pitchFamily="34" charset="0"/>
                  <a:ea typeface="Arial" panose="020B0604020202020204" pitchFamily="34" charset="0"/>
                  <a:cs typeface="Mangal" panose="02040503050203030202" pitchFamily="18" charset="0"/>
                </a:rPr>
                <a:t>utama</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72" name="Shape 6777">
              <a:extLst>
                <a:ext uri="{FF2B5EF4-FFF2-40B4-BE49-F238E27FC236}">
                  <a16:creationId xmlns:a16="http://schemas.microsoft.com/office/drawing/2014/main" id="{863D251A-4D28-4E3B-A4FB-CCA35F4148A2}"/>
                </a:ext>
              </a:extLst>
            </p:cNvPr>
            <p:cNvSpPr/>
            <p:nvPr/>
          </p:nvSpPr>
          <p:spPr>
            <a:xfrm>
              <a:off x="4608833" y="3915607"/>
              <a:ext cx="128587" cy="227512"/>
            </a:xfrm>
            <a:custGeom>
              <a:avLst/>
              <a:gdLst/>
              <a:ahLst/>
              <a:cxnLst/>
              <a:rect l="0" t="0" r="0" b="0"/>
              <a:pathLst>
                <a:path w="128587" h="227512">
                  <a:moveTo>
                    <a:pt x="64339" y="0"/>
                  </a:moveTo>
                  <a:cubicBezTo>
                    <a:pt x="99802" y="0"/>
                    <a:pt x="128587" y="50931"/>
                    <a:pt x="128587" y="113836"/>
                  </a:cubicBezTo>
                  <a:cubicBezTo>
                    <a:pt x="128587" y="176581"/>
                    <a:pt x="99802" y="227512"/>
                    <a:pt x="64339" y="227512"/>
                  </a:cubicBezTo>
                  <a:cubicBezTo>
                    <a:pt x="28786" y="227512"/>
                    <a:pt x="0" y="176581"/>
                    <a:pt x="0" y="113836"/>
                  </a:cubicBezTo>
                  <a:cubicBezTo>
                    <a:pt x="0" y="50931"/>
                    <a:pt x="28786" y="0"/>
                    <a:pt x="64339"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73" name="Shape 6778">
              <a:extLst>
                <a:ext uri="{FF2B5EF4-FFF2-40B4-BE49-F238E27FC236}">
                  <a16:creationId xmlns:a16="http://schemas.microsoft.com/office/drawing/2014/main" id="{16A38A5E-293A-4F1B-A3C3-8235CD4332AC}"/>
                </a:ext>
              </a:extLst>
            </p:cNvPr>
            <p:cNvSpPr/>
            <p:nvPr/>
          </p:nvSpPr>
          <p:spPr>
            <a:xfrm>
              <a:off x="4608833" y="3915607"/>
              <a:ext cx="128587" cy="227512"/>
            </a:xfrm>
            <a:custGeom>
              <a:avLst/>
              <a:gdLst/>
              <a:ahLst/>
              <a:cxnLst/>
              <a:rect l="0" t="0" r="0" b="0"/>
              <a:pathLst>
                <a:path w="128587" h="227512">
                  <a:moveTo>
                    <a:pt x="128587" y="113836"/>
                  </a:moveTo>
                  <a:cubicBezTo>
                    <a:pt x="128587" y="50931"/>
                    <a:pt x="99802" y="0"/>
                    <a:pt x="64339" y="0"/>
                  </a:cubicBezTo>
                  <a:cubicBezTo>
                    <a:pt x="28786" y="0"/>
                    <a:pt x="0" y="50931"/>
                    <a:pt x="0" y="113836"/>
                  </a:cubicBezTo>
                  <a:cubicBezTo>
                    <a:pt x="0" y="176581"/>
                    <a:pt x="28786" y="227512"/>
                    <a:pt x="64339" y="227512"/>
                  </a:cubicBezTo>
                  <a:cubicBezTo>
                    <a:pt x="99802" y="227512"/>
                    <a:pt x="128587" y="176581"/>
                    <a:pt x="128587" y="113836"/>
                  </a:cubicBezTo>
                  <a:close/>
                </a:path>
              </a:pathLst>
            </a:custGeom>
            <a:ln w="6768"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74" name="Picture 73">
              <a:extLst>
                <a:ext uri="{FF2B5EF4-FFF2-40B4-BE49-F238E27FC236}">
                  <a16:creationId xmlns:a16="http://schemas.microsoft.com/office/drawing/2014/main" id="{0910B6C5-0441-4686-BD8A-4234DAE6CB46}"/>
                </a:ext>
              </a:extLst>
            </p:cNvPr>
            <p:cNvPicPr/>
            <p:nvPr/>
          </p:nvPicPr>
          <p:blipFill>
            <a:blip r:embed="rId9"/>
            <a:stretch>
              <a:fillRect/>
            </a:stretch>
          </p:blipFill>
          <p:spPr>
            <a:xfrm>
              <a:off x="4589797" y="3886752"/>
              <a:ext cx="134112" cy="234696"/>
            </a:xfrm>
            <a:prstGeom prst="rect">
              <a:avLst/>
            </a:prstGeom>
          </p:spPr>
        </p:pic>
        <p:sp>
          <p:nvSpPr>
            <p:cNvPr id="75" name="Shape 6780">
              <a:extLst>
                <a:ext uri="{FF2B5EF4-FFF2-40B4-BE49-F238E27FC236}">
                  <a16:creationId xmlns:a16="http://schemas.microsoft.com/office/drawing/2014/main" id="{83E12C83-F1B4-45E2-B166-B3CFF9B90CCA}"/>
                </a:ext>
              </a:extLst>
            </p:cNvPr>
            <p:cNvSpPr/>
            <p:nvPr/>
          </p:nvSpPr>
          <p:spPr>
            <a:xfrm>
              <a:off x="4595298" y="3891658"/>
              <a:ext cx="128587" cy="227512"/>
            </a:xfrm>
            <a:custGeom>
              <a:avLst/>
              <a:gdLst/>
              <a:ahLst/>
              <a:cxnLst/>
              <a:rect l="0" t="0" r="0" b="0"/>
              <a:pathLst>
                <a:path w="128587" h="227512">
                  <a:moveTo>
                    <a:pt x="128587" y="113836"/>
                  </a:moveTo>
                  <a:cubicBezTo>
                    <a:pt x="128587" y="50931"/>
                    <a:pt x="99802" y="0"/>
                    <a:pt x="64339" y="0"/>
                  </a:cubicBezTo>
                  <a:cubicBezTo>
                    <a:pt x="28785" y="0"/>
                    <a:pt x="0" y="50931"/>
                    <a:pt x="0" y="113836"/>
                  </a:cubicBezTo>
                  <a:cubicBezTo>
                    <a:pt x="0" y="176581"/>
                    <a:pt x="28785" y="227512"/>
                    <a:pt x="64339" y="227512"/>
                  </a:cubicBezTo>
                  <a:cubicBezTo>
                    <a:pt x="99802" y="227512"/>
                    <a:pt x="128587" y="176581"/>
                    <a:pt x="128587" y="113836"/>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76" name="Shape 6781">
              <a:extLst>
                <a:ext uri="{FF2B5EF4-FFF2-40B4-BE49-F238E27FC236}">
                  <a16:creationId xmlns:a16="http://schemas.microsoft.com/office/drawing/2014/main" id="{AE55985A-BBF7-453F-9FDE-0F286B72D93D}"/>
                </a:ext>
              </a:extLst>
            </p:cNvPr>
            <p:cNvSpPr/>
            <p:nvPr/>
          </p:nvSpPr>
          <p:spPr>
            <a:xfrm>
              <a:off x="4635904" y="3963504"/>
              <a:ext cx="47374" cy="83820"/>
            </a:xfrm>
            <a:custGeom>
              <a:avLst/>
              <a:gdLst/>
              <a:ahLst/>
              <a:cxnLst/>
              <a:rect l="0" t="0" r="0" b="0"/>
              <a:pathLst>
                <a:path w="47374" h="83820">
                  <a:moveTo>
                    <a:pt x="23732" y="0"/>
                  </a:moveTo>
                  <a:cubicBezTo>
                    <a:pt x="36726" y="0"/>
                    <a:pt x="47374" y="18840"/>
                    <a:pt x="47374" y="41990"/>
                  </a:cubicBezTo>
                  <a:cubicBezTo>
                    <a:pt x="47374" y="65141"/>
                    <a:pt x="36726" y="83820"/>
                    <a:pt x="23732" y="83820"/>
                  </a:cubicBezTo>
                  <a:cubicBezTo>
                    <a:pt x="10648" y="83820"/>
                    <a:pt x="0" y="65141"/>
                    <a:pt x="0" y="41990"/>
                  </a:cubicBezTo>
                  <a:cubicBezTo>
                    <a:pt x="0" y="18840"/>
                    <a:pt x="10648" y="0"/>
                    <a:pt x="23732" y="0"/>
                  </a:cubicBezTo>
                  <a:close/>
                </a:path>
              </a:pathLst>
            </a:custGeom>
            <a:ln w="0" cap="sq">
              <a:miter lim="127000"/>
            </a:ln>
          </p:spPr>
          <p:style>
            <a:lnRef idx="0">
              <a:srgbClr val="000000">
                <a:alpha val="0"/>
              </a:srgbClr>
            </a:lnRef>
            <a:fillRef idx="1">
              <a:srgbClr val="000000"/>
            </a:fillRef>
            <a:effectRef idx="0">
              <a:scrgbClr r="0" g="0" b="0"/>
            </a:effectRef>
            <a:fontRef idx="none"/>
          </p:style>
          <p:txBody>
            <a:bodyPr/>
            <a:lstStyle/>
            <a:p>
              <a:endParaRPr lang="en-GB"/>
            </a:p>
          </p:txBody>
        </p:sp>
        <p:sp>
          <p:nvSpPr>
            <p:cNvPr id="77" name="Shape 6782">
              <a:extLst>
                <a:ext uri="{FF2B5EF4-FFF2-40B4-BE49-F238E27FC236}">
                  <a16:creationId xmlns:a16="http://schemas.microsoft.com/office/drawing/2014/main" id="{A32D4690-3BD3-438F-B7A5-3280008325BD}"/>
                </a:ext>
              </a:extLst>
            </p:cNvPr>
            <p:cNvSpPr/>
            <p:nvPr/>
          </p:nvSpPr>
          <p:spPr>
            <a:xfrm>
              <a:off x="4635904" y="3963504"/>
              <a:ext cx="47374" cy="83820"/>
            </a:xfrm>
            <a:custGeom>
              <a:avLst/>
              <a:gdLst/>
              <a:ahLst/>
              <a:cxnLst/>
              <a:rect l="0" t="0" r="0" b="0"/>
              <a:pathLst>
                <a:path w="47374" h="83820">
                  <a:moveTo>
                    <a:pt x="47374" y="41990"/>
                  </a:moveTo>
                  <a:cubicBezTo>
                    <a:pt x="47374" y="18840"/>
                    <a:pt x="36726" y="0"/>
                    <a:pt x="23732" y="0"/>
                  </a:cubicBezTo>
                  <a:cubicBezTo>
                    <a:pt x="10648" y="0"/>
                    <a:pt x="0" y="18840"/>
                    <a:pt x="0" y="41990"/>
                  </a:cubicBezTo>
                  <a:cubicBezTo>
                    <a:pt x="0" y="65141"/>
                    <a:pt x="10648" y="83820"/>
                    <a:pt x="23732" y="83820"/>
                  </a:cubicBezTo>
                  <a:cubicBezTo>
                    <a:pt x="36726" y="83820"/>
                    <a:pt x="47374" y="65141"/>
                    <a:pt x="47374" y="41990"/>
                  </a:cubicBezTo>
                  <a:close/>
                </a:path>
              </a:pathLst>
            </a:custGeom>
            <a:ln w="6768"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78" name="Rectangle 77">
              <a:extLst>
                <a:ext uri="{FF2B5EF4-FFF2-40B4-BE49-F238E27FC236}">
                  <a16:creationId xmlns:a16="http://schemas.microsoft.com/office/drawing/2014/main" id="{485C83DB-40F2-4A19-95FA-BC032C3DBEA6}"/>
                </a:ext>
              </a:extLst>
            </p:cNvPr>
            <p:cNvSpPr/>
            <p:nvPr/>
          </p:nvSpPr>
          <p:spPr>
            <a:xfrm>
              <a:off x="4574092" y="4210014"/>
              <a:ext cx="247994" cy="178166"/>
            </a:xfrm>
            <a:prstGeom prst="rect">
              <a:avLst/>
            </a:prstGeom>
            <a:ln>
              <a:noFill/>
            </a:ln>
          </p:spPr>
          <p:txBody>
            <a:bodyPr vert="horz" lIns="0" tIns="0" rIns="0" bIns="0" rtlCol="0">
              <a:noAutofit/>
            </a:bodyPr>
            <a:lstStyle/>
            <a:p>
              <a:pPr>
                <a:lnSpc>
                  <a:spcPct val="107000"/>
                </a:lnSpc>
                <a:spcAft>
                  <a:spcPts val="800"/>
                </a:spcAft>
              </a:pPr>
              <a:r>
                <a:rPr lang="id-ID" sz="950">
                  <a:effectLst/>
                  <a:latin typeface="Arial" panose="020B0604020202020204" pitchFamily="34" charset="0"/>
                  <a:ea typeface="Arial" panose="020B0604020202020204" pitchFamily="34" charset="0"/>
                  <a:cs typeface="Mangal" panose="02040503050203030202" pitchFamily="18" charset="0"/>
                </a:rPr>
                <a:t>Finish</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79" name="Shape 6784">
              <a:extLst>
                <a:ext uri="{FF2B5EF4-FFF2-40B4-BE49-F238E27FC236}">
                  <a16:creationId xmlns:a16="http://schemas.microsoft.com/office/drawing/2014/main" id="{3AD382AB-5970-41FD-880A-0B4E4D1A4D02}"/>
                </a:ext>
              </a:extLst>
            </p:cNvPr>
            <p:cNvSpPr/>
            <p:nvPr/>
          </p:nvSpPr>
          <p:spPr>
            <a:xfrm>
              <a:off x="575258" y="4238914"/>
              <a:ext cx="1603955" cy="59872"/>
            </a:xfrm>
            <a:custGeom>
              <a:avLst/>
              <a:gdLst/>
              <a:ahLst/>
              <a:cxnLst/>
              <a:rect l="0" t="0" r="0" b="0"/>
              <a:pathLst>
                <a:path w="1603955" h="59872">
                  <a:moveTo>
                    <a:pt x="6768" y="0"/>
                  </a:moveTo>
                  <a:lnTo>
                    <a:pt x="1597188" y="0"/>
                  </a:lnTo>
                  <a:cubicBezTo>
                    <a:pt x="1600887" y="0"/>
                    <a:pt x="1603955" y="5428"/>
                    <a:pt x="1603955" y="11974"/>
                  </a:cubicBezTo>
                  <a:lnTo>
                    <a:pt x="1603955" y="47897"/>
                  </a:lnTo>
                  <a:cubicBezTo>
                    <a:pt x="1603955" y="54603"/>
                    <a:pt x="1600887" y="59872"/>
                    <a:pt x="1597188" y="59872"/>
                  </a:cubicBezTo>
                  <a:lnTo>
                    <a:pt x="6768" y="59872"/>
                  </a:lnTo>
                  <a:cubicBezTo>
                    <a:pt x="3032" y="59872"/>
                    <a:pt x="0" y="54603"/>
                    <a:pt x="0" y="47897"/>
                  </a:cubicBezTo>
                  <a:lnTo>
                    <a:pt x="0" y="11974"/>
                  </a:lnTo>
                  <a:cubicBezTo>
                    <a:pt x="0" y="5428"/>
                    <a:pt x="3032" y="0"/>
                    <a:pt x="6768" y="0"/>
                  </a:cubicBezTo>
                  <a:close/>
                </a:path>
              </a:pathLst>
            </a:custGeom>
            <a:ln w="0" cap="sq">
              <a:miter lim="127000"/>
            </a:ln>
          </p:spPr>
          <p:style>
            <a:lnRef idx="0">
              <a:srgbClr val="000000">
                <a:alpha val="0"/>
              </a:srgbClr>
            </a:lnRef>
            <a:fillRef idx="1">
              <a:srgbClr val="404040"/>
            </a:fillRef>
            <a:effectRef idx="0">
              <a:scrgbClr r="0" g="0" b="0"/>
            </a:effectRef>
            <a:fontRef idx="none"/>
          </p:style>
          <p:txBody>
            <a:bodyPr/>
            <a:lstStyle/>
            <a:p>
              <a:endParaRPr lang="en-GB"/>
            </a:p>
          </p:txBody>
        </p:sp>
        <p:sp>
          <p:nvSpPr>
            <p:cNvPr id="80" name="Shape 6785">
              <a:extLst>
                <a:ext uri="{FF2B5EF4-FFF2-40B4-BE49-F238E27FC236}">
                  <a16:creationId xmlns:a16="http://schemas.microsoft.com/office/drawing/2014/main" id="{D9F9410A-F541-4D83-B3CB-74E70376F6B7}"/>
                </a:ext>
              </a:extLst>
            </p:cNvPr>
            <p:cNvSpPr/>
            <p:nvPr/>
          </p:nvSpPr>
          <p:spPr>
            <a:xfrm>
              <a:off x="575258" y="4238914"/>
              <a:ext cx="1603955" cy="59872"/>
            </a:xfrm>
            <a:custGeom>
              <a:avLst/>
              <a:gdLst/>
              <a:ahLst/>
              <a:cxnLst/>
              <a:rect l="0" t="0" r="0" b="0"/>
              <a:pathLst>
                <a:path w="1603955" h="59872">
                  <a:moveTo>
                    <a:pt x="1597188" y="0"/>
                  </a:moveTo>
                  <a:cubicBezTo>
                    <a:pt x="1600887" y="0"/>
                    <a:pt x="1603955" y="5428"/>
                    <a:pt x="1603955" y="11974"/>
                  </a:cubicBezTo>
                  <a:lnTo>
                    <a:pt x="1603955" y="47897"/>
                  </a:lnTo>
                  <a:cubicBezTo>
                    <a:pt x="1603955" y="54603"/>
                    <a:pt x="1600887" y="59872"/>
                    <a:pt x="1597188" y="59872"/>
                  </a:cubicBezTo>
                  <a:cubicBezTo>
                    <a:pt x="1597188" y="59872"/>
                    <a:pt x="1597188" y="59872"/>
                    <a:pt x="1597188" y="59872"/>
                  </a:cubicBezTo>
                  <a:lnTo>
                    <a:pt x="6768" y="59872"/>
                  </a:lnTo>
                  <a:cubicBezTo>
                    <a:pt x="3032" y="59872"/>
                    <a:pt x="0" y="54603"/>
                    <a:pt x="0" y="47897"/>
                  </a:cubicBezTo>
                  <a:lnTo>
                    <a:pt x="0" y="11974"/>
                  </a:lnTo>
                  <a:cubicBezTo>
                    <a:pt x="0" y="5428"/>
                    <a:pt x="3032" y="0"/>
                    <a:pt x="6768" y="0"/>
                  </a:cubicBezTo>
                  <a:close/>
                </a:path>
              </a:pathLst>
            </a:custGeom>
            <a:ln w="6768" cap="sq">
              <a:miter lim="127000"/>
            </a:ln>
          </p:spPr>
          <p:style>
            <a:lnRef idx="1">
              <a:srgbClr val="404040"/>
            </a:lnRef>
            <a:fillRef idx="0">
              <a:srgbClr val="000000">
                <a:alpha val="0"/>
              </a:srgbClr>
            </a:fillRef>
            <a:effectRef idx="0">
              <a:scrgbClr r="0" g="0" b="0"/>
            </a:effectRef>
            <a:fontRef idx="none"/>
          </p:style>
          <p:txBody>
            <a:bodyPr/>
            <a:lstStyle/>
            <a:p>
              <a:endParaRPr lang="en-GB"/>
            </a:p>
          </p:txBody>
        </p:sp>
        <p:sp>
          <p:nvSpPr>
            <p:cNvPr id="81" name="Rectangle 80">
              <a:extLst>
                <a:ext uri="{FF2B5EF4-FFF2-40B4-BE49-F238E27FC236}">
                  <a16:creationId xmlns:a16="http://schemas.microsoft.com/office/drawing/2014/main" id="{EF99A2C8-5C81-41D0-8079-84C3999FBBA7}"/>
                </a:ext>
              </a:extLst>
            </p:cNvPr>
            <p:cNvSpPr/>
            <p:nvPr/>
          </p:nvSpPr>
          <p:spPr>
            <a:xfrm>
              <a:off x="3449293" y="1379323"/>
              <a:ext cx="202795" cy="177573"/>
            </a:xfrm>
            <a:prstGeom prst="rect">
              <a:avLst/>
            </a:prstGeom>
            <a:ln>
              <a:noFill/>
            </a:ln>
          </p:spPr>
          <p:txBody>
            <a:bodyPr vert="horz" lIns="0" tIns="0" rIns="0" bIns="0" rtlCol="0">
              <a:noAutofit/>
            </a:bodyPr>
            <a:lstStyle/>
            <a:p>
              <a:pPr>
                <a:lnSpc>
                  <a:spcPct val="107000"/>
                </a:lnSpc>
                <a:spcAft>
                  <a:spcPts val="800"/>
                </a:spcAft>
              </a:pPr>
              <a:r>
                <a:rPr lang="id-ID" sz="950">
                  <a:effectLst/>
                  <a:latin typeface="Arial" panose="020B0604020202020204" pitchFamily="34" charset="0"/>
                  <a:ea typeface="Arial" panose="020B0604020202020204" pitchFamily="34" charset="0"/>
                  <a:cs typeface="Mangal" panose="02040503050203030202" pitchFamily="18" charset="0"/>
                </a:rPr>
                <a:t>valid</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2" name="Rectangle 81">
              <a:extLst>
                <a:ext uri="{FF2B5EF4-FFF2-40B4-BE49-F238E27FC236}">
                  <a16:creationId xmlns:a16="http://schemas.microsoft.com/office/drawing/2014/main" id="{E9F5EC7F-AA58-44F8-8E5B-A1C02646AEF1}"/>
                </a:ext>
              </a:extLst>
            </p:cNvPr>
            <p:cNvSpPr/>
            <p:nvPr/>
          </p:nvSpPr>
          <p:spPr>
            <a:xfrm>
              <a:off x="3442526" y="2195175"/>
              <a:ext cx="258691" cy="177574"/>
            </a:xfrm>
            <a:prstGeom prst="rect">
              <a:avLst/>
            </a:prstGeom>
            <a:ln>
              <a:noFill/>
            </a:ln>
          </p:spPr>
          <p:txBody>
            <a:bodyPr vert="horz" lIns="0" tIns="0" rIns="0" bIns="0" rtlCol="0">
              <a:noAutofit/>
            </a:bodyPr>
            <a:lstStyle/>
            <a:p>
              <a:pPr>
                <a:lnSpc>
                  <a:spcPct val="107000"/>
                </a:lnSpc>
                <a:spcAft>
                  <a:spcPts val="800"/>
                </a:spcAft>
              </a:pPr>
              <a:r>
                <a:rPr lang="id-ID" sz="950">
                  <a:effectLst/>
                  <a:latin typeface="Arial" panose="020B0604020202020204" pitchFamily="34" charset="0"/>
                  <a:ea typeface="Arial" panose="020B0604020202020204" pitchFamily="34" charset="0"/>
                  <a:cs typeface="Mangal" panose="02040503050203030202" pitchFamily="18" charset="0"/>
                </a:rPr>
                <a:t>Tidak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3" name="Rectangle 82">
              <a:extLst>
                <a:ext uri="{FF2B5EF4-FFF2-40B4-BE49-F238E27FC236}">
                  <a16:creationId xmlns:a16="http://schemas.microsoft.com/office/drawing/2014/main" id="{A10537EC-92F2-43BC-86AC-506B6AF438C5}"/>
                </a:ext>
              </a:extLst>
            </p:cNvPr>
            <p:cNvSpPr/>
            <p:nvPr/>
          </p:nvSpPr>
          <p:spPr>
            <a:xfrm>
              <a:off x="3442526" y="2350841"/>
              <a:ext cx="220707" cy="177574"/>
            </a:xfrm>
            <a:prstGeom prst="rect">
              <a:avLst/>
            </a:prstGeom>
            <a:ln>
              <a:noFill/>
            </a:ln>
          </p:spPr>
          <p:txBody>
            <a:bodyPr vert="horz" lIns="0" tIns="0" rIns="0" bIns="0" rtlCol="0">
              <a:noAutofit/>
            </a:bodyPr>
            <a:lstStyle/>
            <a:p>
              <a:pPr>
                <a:lnSpc>
                  <a:spcPct val="107000"/>
                </a:lnSpc>
                <a:spcAft>
                  <a:spcPts val="800"/>
                </a:spcAft>
              </a:pPr>
              <a:r>
                <a:rPr lang="id-ID" sz="950">
                  <a:effectLst/>
                  <a:latin typeface="Arial" panose="020B0604020202020204" pitchFamily="34" charset="0"/>
                  <a:ea typeface="Arial" panose="020B0604020202020204" pitchFamily="34" charset="0"/>
                  <a:cs typeface="Mangal" panose="02040503050203030202" pitchFamily="18" charset="0"/>
                </a:rPr>
                <a:t>Valid</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4" name="Rectangle 83">
              <a:extLst>
                <a:ext uri="{FF2B5EF4-FFF2-40B4-BE49-F238E27FC236}">
                  <a16:creationId xmlns:a16="http://schemas.microsoft.com/office/drawing/2014/main" id="{96A13C72-3FA1-463D-A7B1-D3A414491E46}"/>
                </a:ext>
              </a:extLst>
            </p:cNvPr>
            <p:cNvSpPr/>
            <p:nvPr/>
          </p:nvSpPr>
          <p:spPr>
            <a:xfrm>
              <a:off x="3916719" y="1643078"/>
              <a:ext cx="220707" cy="177573"/>
            </a:xfrm>
            <a:prstGeom prst="rect">
              <a:avLst/>
            </a:prstGeom>
            <a:ln>
              <a:noFill/>
            </a:ln>
          </p:spPr>
          <p:txBody>
            <a:bodyPr vert="horz" lIns="0" tIns="0" rIns="0" bIns="0" rtlCol="0">
              <a:noAutofit/>
            </a:bodyPr>
            <a:lstStyle/>
            <a:p>
              <a:pPr>
                <a:lnSpc>
                  <a:spcPct val="107000"/>
                </a:lnSpc>
                <a:spcAft>
                  <a:spcPts val="800"/>
                </a:spcAft>
              </a:pPr>
              <a:r>
                <a:rPr lang="id-ID" sz="950">
                  <a:effectLst/>
                  <a:latin typeface="Arial" panose="020B0604020202020204" pitchFamily="34" charset="0"/>
                  <a:ea typeface="Arial" panose="020B0604020202020204" pitchFamily="34" charset="0"/>
                  <a:cs typeface="Mangal" panose="02040503050203030202" pitchFamily="18" charset="0"/>
                </a:rPr>
                <a:t>Valid</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5" name="Shape 6790">
              <a:extLst>
                <a:ext uri="{FF2B5EF4-FFF2-40B4-BE49-F238E27FC236}">
                  <a16:creationId xmlns:a16="http://schemas.microsoft.com/office/drawing/2014/main" id="{C72E528D-503A-464D-BA11-B98D5A7B1DDE}"/>
                </a:ext>
              </a:extLst>
            </p:cNvPr>
            <p:cNvSpPr/>
            <p:nvPr/>
          </p:nvSpPr>
          <p:spPr>
            <a:xfrm>
              <a:off x="1285871" y="1005844"/>
              <a:ext cx="0" cy="562794"/>
            </a:xfrm>
            <a:custGeom>
              <a:avLst/>
              <a:gdLst/>
              <a:ahLst/>
              <a:cxnLst/>
              <a:rect l="0" t="0" r="0" b="0"/>
              <a:pathLst>
                <a:path h="562794">
                  <a:moveTo>
                    <a:pt x="0" y="0"/>
                  </a:moveTo>
                  <a:lnTo>
                    <a:pt x="0" y="562794"/>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86" name="Shape 6791">
              <a:extLst>
                <a:ext uri="{FF2B5EF4-FFF2-40B4-BE49-F238E27FC236}">
                  <a16:creationId xmlns:a16="http://schemas.microsoft.com/office/drawing/2014/main" id="{7D7C4340-A3EA-4216-82E3-5B862D161B5E}"/>
                </a:ext>
              </a:extLst>
            </p:cNvPr>
            <p:cNvSpPr/>
            <p:nvPr/>
          </p:nvSpPr>
          <p:spPr>
            <a:xfrm>
              <a:off x="1252033" y="1400997"/>
              <a:ext cx="33839" cy="167641"/>
            </a:xfrm>
            <a:custGeom>
              <a:avLst/>
              <a:gdLst/>
              <a:ahLst/>
              <a:cxnLst/>
              <a:rect l="0" t="0" r="0" b="0"/>
              <a:pathLst>
                <a:path w="33839" h="167641">
                  <a:moveTo>
                    <a:pt x="33839"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87" name="Shape 6792">
              <a:extLst>
                <a:ext uri="{FF2B5EF4-FFF2-40B4-BE49-F238E27FC236}">
                  <a16:creationId xmlns:a16="http://schemas.microsoft.com/office/drawing/2014/main" id="{4F6F47A8-E2C2-4A76-8226-8A06987F038E}"/>
                </a:ext>
              </a:extLst>
            </p:cNvPr>
            <p:cNvSpPr/>
            <p:nvPr/>
          </p:nvSpPr>
          <p:spPr>
            <a:xfrm>
              <a:off x="1285871" y="1400997"/>
              <a:ext cx="33839" cy="167641"/>
            </a:xfrm>
            <a:custGeom>
              <a:avLst/>
              <a:gdLst/>
              <a:ahLst/>
              <a:cxnLst/>
              <a:rect l="0" t="0" r="0" b="0"/>
              <a:pathLst>
                <a:path w="33839" h="167641">
                  <a:moveTo>
                    <a:pt x="0" y="167641"/>
                  </a:moveTo>
                  <a:lnTo>
                    <a:pt x="33839"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88" name="Shape 6793">
              <a:extLst>
                <a:ext uri="{FF2B5EF4-FFF2-40B4-BE49-F238E27FC236}">
                  <a16:creationId xmlns:a16="http://schemas.microsoft.com/office/drawing/2014/main" id="{1E613CA6-DA79-42B9-BC69-91A7D2E230A2}"/>
                </a:ext>
              </a:extLst>
            </p:cNvPr>
            <p:cNvSpPr/>
            <p:nvPr/>
          </p:nvSpPr>
          <p:spPr>
            <a:xfrm>
              <a:off x="1292639" y="2095508"/>
              <a:ext cx="0" cy="502922"/>
            </a:xfrm>
            <a:custGeom>
              <a:avLst/>
              <a:gdLst/>
              <a:ahLst/>
              <a:cxnLst/>
              <a:rect l="0" t="0" r="0" b="0"/>
              <a:pathLst>
                <a:path h="502922">
                  <a:moveTo>
                    <a:pt x="0" y="0"/>
                  </a:moveTo>
                  <a:lnTo>
                    <a:pt x="0" y="502922"/>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89" name="Shape 6794">
              <a:extLst>
                <a:ext uri="{FF2B5EF4-FFF2-40B4-BE49-F238E27FC236}">
                  <a16:creationId xmlns:a16="http://schemas.microsoft.com/office/drawing/2014/main" id="{601DB1EE-D221-4798-A46B-22C7EE26721B}"/>
                </a:ext>
              </a:extLst>
            </p:cNvPr>
            <p:cNvSpPr/>
            <p:nvPr/>
          </p:nvSpPr>
          <p:spPr>
            <a:xfrm>
              <a:off x="1258800" y="2430790"/>
              <a:ext cx="33839" cy="167641"/>
            </a:xfrm>
            <a:custGeom>
              <a:avLst/>
              <a:gdLst/>
              <a:ahLst/>
              <a:cxnLst/>
              <a:rect l="0" t="0" r="0" b="0"/>
              <a:pathLst>
                <a:path w="33839" h="167641">
                  <a:moveTo>
                    <a:pt x="33839"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0" name="Shape 6795">
              <a:extLst>
                <a:ext uri="{FF2B5EF4-FFF2-40B4-BE49-F238E27FC236}">
                  <a16:creationId xmlns:a16="http://schemas.microsoft.com/office/drawing/2014/main" id="{10D0D2C7-2EA0-4CEE-AF36-C34C49D04024}"/>
                </a:ext>
              </a:extLst>
            </p:cNvPr>
            <p:cNvSpPr/>
            <p:nvPr/>
          </p:nvSpPr>
          <p:spPr>
            <a:xfrm>
              <a:off x="1292639" y="2430790"/>
              <a:ext cx="33839" cy="167641"/>
            </a:xfrm>
            <a:custGeom>
              <a:avLst/>
              <a:gdLst/>
              <a:ahLst/>
              <a:cxnLst/>
              <a:rect l="0" t="0" r="0" b="0"/>
              <a:pathLst>
                <a:path w="33839" h="167641">
                  <a:moveTo>
                    <a:pt x="0" y="167641"/>
                  </a:moveTo>
                  <a:lnTo>
                    <a:pt x="33839"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1" name="Shape 6796">
              <a:extLst>
                <a:ext uri="{FF2B5EF4-FFF2-40B4-BE49-F238E27FC236}">
                  <a16:creationId xmlns:a16="http://schemas.microsoft.com/office/drawing/2014/main" id="{F06180F5-027B-414F-B62A-B80CCA16FBAA}"/>
                </a:ext>
              </a:extLst>
            </p:cNvPr>
            <p:cNvSpPr/>
            <p:nvPr/>
          </p:nvSpPr>
          <p:spPr>
            <a:xfrm>
              <a:off x="683542" y="2634353"/>
              <a:ext cx="500813" cy="0"/>
            </a:xfrm>
            <a:custGeom>
              <a:avLst/>
              <a:gdLst/>
              <a:ahLst/>
              <a:cxnLst/>
              <a:rect l="0" t="0" r="0" b="0"/>
              <a:pathLst>
                <a:path w="500813">
                  <a:moveTo>
                    <a:pt x="500813" y="0"/>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2" name="Shape 6797">
              <a:extLst>
                <a:ext uri="{FF2B5EF4-FFF2-40B4-BE49-F238E27FC236}">
                  <a16:creationId xmlns:a16="http://schemas.microsoft.com/office/drawing/2014/main" id="{2EC72CA2-C3D7-4556-BEC5-4D20628473F7}"/>
                </a:ext>
              </a:extLst>
            </p:cNvPr>
            <p:cNvSpPr/>
            <p:nvPr/>
          </p:nvSpPr>
          <p:spPr>
            <a:xfrm>
              <a:off x="683542" y="2634353"/>
              <a:ext cx="0" cy="658589"/>
            </a:xfrm>
            <a:custGeom>
              <a:avLst/>
              <a:gdLst/>
              <a:ahLst/>
              <a:cxnLst/>
              <a:rect l="0" t="0" r="0" b="0"/>
              <a:pathLst>
                <a:path h="658589">
                  <a:moveTo>
                    <a:pt x="0" y="0"/>
                  </a:moveTo>
                  <a:lnTo>
                    <a:pt x="0" y="658589"/>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3" name="Shape 6798">
              <a:extLst>
                <a:ext uri="{FF2B5EF4-FFF2-40B4-BE49-F238E27FC236}">
                  <a16:creationId xmlns:a16="http://schemas.microsoft.com/office/drawing/2014/main" id="{D8F44D63-8291-4527-97BE-1BB94918C842}"/>
                </a:ext>
              </a:extLst>
            </p:cNvPr>
            <p:cNvSpPr/>
            <p:nvPr/>
          </p:nvSpPr>
          <p:spPr>
            <a:xfrm>
              <a:off x="649703" y="3125301"/>
              <a:ext cx="33839" cy="167641"/>
            </a:xfrm>
            <a:custGeom>
              <a:avLst/>
              <a:gdLst/>
              <a:ahLst/>
              <a:cxnLst/>
              <a:rect l="0" t="0" r="0" b="0"/>
              <a:pathLst>
                <a:path w="33839" h="167641">
                  <a:moveTo>
                    <a:pt x="33839"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4" name="Shape 6799">
              <a:extLst>
                <a:ext uri="{FF2B5EF4-FFF2-40B4-BE49-F238E27FC236}">
                  <a16:creationId xmlns:a16="http://schemas.microsoft.com/office/drawing/2014/main" id="{929FF25B-E432-4AA4-B198-8AC6D440A876}"/>
                </a:ext>
              </a:extLst>
            </p:cNvPr>
            <p:cNvSpPr/>
            <p:nvPr/>
          </p:nvSpPr>
          <p:spPr>
            <a:xfrm>
              <a:off x="683542" y="3125301"/>
              <a:ext cx="33839" cy="167641"/>
            </a:xfrm>
            <a:custGeom>
              <a:avLst/>
              <a:gdLst/>
              <a:ahLst/>
              <a:cxnLst/>
              <a:rect l="0" t="0" r="0" b="0"/>
              <a:pathLst>
                <a:path w="33839" h="167641">
                  <a:moveTo>
                    <a:pt x="0" y="167641"/>
                  </a:moveTo>
                  <a:lnTo>
                    <a:pt x="33839"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5" name="Shape 6800">
              <a:extLst>
                <a:ext uri="{FF2B5EF4-FFF2-40B4-BE49-F238E27FC236}">
                  <a16:creationId xmlns:a16="http://schemas.microsoft.com/office/drawing/2014/main" id="{0B66B5B1-9200-4246-862B-F9C2875DDF91}"/>
                </a:ext>
              </a:extLst>
            </p:cNvPr>
            <p:cNvSpPr/>
            <p:nvPr/>
          </p:nvSpPr>
          <p:spPr>
            <a:xfrm>
              <a:off x="1455065" y="2622379"/>
              <a:ext cx="541420" cy="0"/>
            </a:xfrm>
            <a:custGeom>
              <a:avLst/>
              <a:gdLst/>
              <a:ahLst/>
              <a:cxnLst/>
              <a:rect l="0" t="0" r="0" b="0"/>
              <a:pathLst>
                <a:path w="541420">
                  <a:moveTo>
                    <a:pt x="0" y="0"/>
                  </a:moveTo>
                  <a:lnTo>
                    <a:pt x="54142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6" name="Shape 6801">
              <a:extLst>
                <a:ext uri="{FF2B5EF4-FFF2-40B4-BE49-F238E27FC236}">
                  <a16:creationId xmlns:a16="http://schemas.microsoft.com/office/drawing/2014/main" id="{0656B846-5598-4E86-A1E2-9BB4BA60DA25}"/>
                </a:ext>
              </a:extLst>
            </p:cNvPr>
            <p:cNvSpPr/>
            <p:nvPr/>
          </p:nvSpPr>
          <p:spPr>
            <a:xfrm>
              <a:off x="1996484" y="2622379"/>
              <a:ext cx="0" cy="622665"/>
            </a:xfrm>
            <a:custGeom>
              <a:avLst/>
              <a:gdLst/>
              <a:ahLst/>
              <a:cxnLst/>
              <a:rect l="0" t="0" r="0" b="0"/>
              <a:pathLst>
                <a:path h="622665">
                  <a:moveTo>
                    <a:pt x="0" y="0"/>
                  </a:moveTo>
                  <a:lnTo>
                    <a:pt x="0" y="622665"/>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7" name="Shape 6802">
              <a:extLst>
                <a:ext uri="{FF2B5EF4-FFF2-40B4-BE49-F238E27FC236}">
                  <a16:creationId xmlns:a16="http://schemas.microsoft.com/office/drawing/2014/main" id="{807FAA92-6E09-4131-968F-6435F607CA82}"/>
                </a:ext>
              </a:extLst>
            </p:cNvPr>
            <p:cNvSpPr/>
            <p:nvPr/>
          </p:nvSpPr>
          <p:spPr>
            <a:xfrm>
              <a:off x="1962646" y="3077404"/>
              <a:ext cx="33839" cy="167641"/>
            </a:xfrm>
            <a:custGeom>
              <a:avLst/>
              <a:gdLst/>
              <a:ahLst/>
              <a:cxnLst/>
              <a:rect l="0" t="0" r="0" b="0"/>
              <a:pathLst>
                <a:path w="33839" h="167641">
                  <a:moveTo>
                    <a:pt x="33839"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8" name="Shape 6803">
              <a:extLst>
                <a:ext uri="{FF2B5EF4-FFF2-40B4-BE49-F238E27FC236}">
                  <a16:creationId xmlns:a16="http://schemas.microsoft.com/office/drawing/2014/main" id="{2780CCD0-A971-4DFC-82E5-2993308A1EB5}"/>
                </a:ext>
              </a:extLst>
            </p:cNvPr>
            <p:cNvSpPr/>
            <p:nvPr/>
          </p:nvSpPr>
          <p:spPr>
            <a:xfrm>
              <a:off x="1996484" y="3077404"/>
              <a:ext cx="33839" cy="167641"/>
            </a:xfrm>
            <a:custGeom>
              <a:avLst/>
              <a:gdLst/>
              <a:ahLst/>
              <a:cxnLst/>
              <a:rect l="0" t="0" r="0" b="0"/>
              <a:pathLst>
                <a:path w="33839" h="167641">
                  <a:moveTo>
                    <a:pt x="0" y="167641"/>
                  </a:moveTo>
                  <a:lnTo>
                    <a:pt x="33839"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9" name="Shape 6804">
              <a:extLst>
                <a:ext uri="{FF2B5EF4-FFF2-40B4-BE49-F238E27FC236}">
                  <a16:creationId xmlns:a16="http://schemas.microsoft.com/office/drawing/2014/main" id="{CDFAAF70-5B5D-403C-BB46-F439901BA5D9}"/>
                </a:ext>
              </a:extLst>
            </p:cNvPr>
            <p:cNvSpPr/>
            <p:nvPr/>
          </p:nvSpPr>
          <p:spPr>
            <a:xfrm>
              <a:off x="2057394" y="3771915"/>
              <a:ext cx="20303" cy="466999"/>
            </a:xfrm>
            <a:custGeom>
              <a:avLst/>
              <a:gdLst/>
              <a:ahLst/>
              <a:cxnLst/>
              <a:rect l="0" t="0" r="0" b="0"/>
              <a:pathLst>
                <a:path w="20303" h="466999">
                  <a:moveTo>
                    <a:pt x="0" y="0"/>
                  </a:moveTo>
                  <a:lnTo>
                    <a:pt x="20303" y="466999"/>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0" name="Shape 6805">
              <a:extLst>
                <a:ext uri="{FF2B5EF4-FFF2-40B4-BE49-F238E27FC236}">
                  <a16:creationId xmlns:a16="http://schemas.microsoft.com/office/drawing/2014/main" id="{962BE8C4-8413-42F0-938A-8FED44CE6558}"/>
                </a:ext>
              </a:extLst>
            </p:cNvPr>
            <p:cNvSpPr/>
            <p:nvPr/>
          </p:nvSpPr>
          <p:spPr>
            <a:xfrm>
              <a:off x="2037091" y="4071273"/>
              <a:ext cx="40606" cy="167641"/>
            </a:xfrm>
            <a:custGeom>
              <a:avLst/>
              <a:gdLst/>
              <a:ahLst/>
              <a:cxnLst/>
              <a:rect l="0" t="0" r="0" b="0"/>
              <a:pathLst>
                <a:path w="40606" h="167641">
                  <a:moveTo>
                    <a:pt x="40606"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1" name="Shape 6806">
              <a:extLst>
                <a:ext uri="{FF2B5EF4-FFF2-40B4-BE49-F238E27FC236}">
                  <a16:creationId xmlns:a16="http://schemas.microsoft.com/office/drawing/2014/main" id="{5D574700-AB6B-47B6-80C7-F82067ADEAE8}"/>
                </a:ext>
              </a:extLst>
            </p:cNvPr>
            <p:cNvSpPr/>
            <p:nvPr/>
          </p:nvSpPr>
          <p:spPr>
            <a:xfrm>
              <a:off x="2077697" y="4071273"/>
              <a:ext cx="27071" cy="167641"/>
            </a:xfrm>
            <a:custGeom>
              <a:avLst/>
              <a:gdLst/>
              <a:ahLst/>
              <a:cxnLst/>
              <a:rect l="0" t="0" r="0" b="0"/>
              <a:pathLst>
                <a:path w="27071" h="167641">
                  <a:moveTo>
                    <a:pt x="0" y="167641"/>
                  </a:moveTo>
                  <a:lnTo>
                    <a:pt x="27071"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2" name="Shape 6807">
              <a:extLst>
                <a:ext uri="{FF2B5EF4-FFF2-40B4-BE49-F238E27FC236}">
                  <a16:creationId xmlns:a16="http://schemas.microsoft.com/office/drawing/2014/main" id="{7F331FC2-6955-4855-8FE9-D59392242B0F}"/>
                </a:ext>
              </a:extLst>
            </p:cNvPr>
            <p:cNvSpPr/>
            <p:nvPr/>
          </p:nvSpPr>
          <p:spPr>
            <a:xfrm>
              <a:off x="683542" y="3807838"/>
              <a:ext cx="0" cy="431076"/>
            </a:xfrm>
            <a:custGeom>
              <a:avLst/>
              <a:gdLst/>
              <a:ahLst/>
              <a:cxnLst/>
              <a:rect l="0" t="0" r="0" b="0"/>
              <a:pathLst>
                <a:path h="431076">
                  <a:moveTo>
                    <a:pt x="0" y="0"/>
                  </a:moveTo>
                  <a:lnTo>
                    <a:pt x="0" y="431076"/>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3" name="Shape 6808">
              <a:extLst>
                <a:ext uri="{FF2B5EF4-FFF2-40B4-BE49-F238E27FC236}">
                  <a16:creationId xmlns:a16="http://schemas.microsoft.com/office/drawing/2014/main" id="{4003BA1D-74D1-41BF-8664-4E29559A98C7}"/>
                </a:ext>
              </a:extLst>
            </p:cNvPr>
            <p:cNvSpPr/>
            <p:nvPr/>
          </p:nvSpPr>
          <p:spPr>
            <a:xfrm>
              <a:off x="649703" y="4071273"/>
              <a:ext cx="33839" cy="167641"/>
            </a:xfrm>
            <a:custGeom>
              <a:avLst/>
              <a:gdLst/>
              <a:ahLst/>
              <a:cxnLst/>
              <a:rect l="0" t="0" r="0" b="0"/>
              <a:pathLst>
                <a:path w="33839" h="167641">
                  <a:moveTo>
                    <a:pt x="33839"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4" name="Shape 6809">
              <a:extLst>
                <a:ext uri="{FF2B5EF4-FFF2-40B4-BE49-F238E27FC236}">
                  <a16:creationId xmlns:a16="http://schemas.microsoft.com/office/drawing/2014/main" id="{63C82072-7818-4B82-B501-2335EF9E3D4E}"/>
                </a:ext>
              </a:extLst>
            </p:cNvPr>
            <p:cNvSpPr/>
            <p:nvPr/>
          </p:nvSpPr>
          <p:spPr>
            <a:xfrm>
              <a:off x="683542" y="4071273"/>
              <a:ext cx="33839" cy="167641"/>
            </a:xfrm>
            <a:custGeom>
              <a:avLst/>
              <a:gdLst/>
              <a:ahLst/>
              <a:cxnLst/>
              <a:rect l="0" t="0" r="0" b="0"/>
              <a:pathLst>
                <a:path w="33839" h="167641">
                  <a:moveTo>
                    <a:pt x="0" y="167641"/>
                  </a:moveTo>
                  <a:lnTo>
                    <a:pt x="33839"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5" name="Shape 6810">
              <a:extLst>
                <a:ext uri="{FF2B5EF4-FFF2-40B4-BE49-F238E27FC236}">
                  <a16:creationId xmlns:a16="http://schemas.microsoft.com/office/drawing/2014/main" id="{CFB51C69-4587-4642-96A3-E0A21E7BEB4F}"/>
                </a:ext>
              </a:extLst>
            </p:cNvPr>
            <p:cNvSpPr/>
            <p:nvPr/>
          </p:nvSpPr>
          <p:spPr>
            <a:xfrm>
              <a:off x="1373852" y="4310760"/>
              <a:ext cx="0" cy="1161558"/>
            </a:xfrm>
            <a:custGeom>
              <a:avLst/>
              <a:gdLst/>
              <a:ahLst/>
              <a:cxnLst/>
              <a:rect l="0" t="0" r="0" b="0"/>
              <a:pathLst>
                <a:path h="1161558">
                  <a:moveTo>
                    <a:pt x="0" y="0"/>
                  </a:moveTo>
                  <a:lnTo>
                    <a:pt x="0" y="1161558"/>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6" name="Shape 6811">
              <a:extLst>
                <a:ext uri="{FF2B5EF4-FFF2-40B4-BE49-F238E27FC236}">
                  <a16:creationId xmlns:a16="http://schemas.microsoft.com/office/drawing/2014/main" id="{7F313256-E0CE-4685-8970-1B37F61B1750}"/>
                </a:ext>
              </a:extLst>
            </p:cNvPr>
            <p:cNvSpPr/>
            <p:nvPr/>
          </p:nvSpPr>
          <p:spPr>
            <a:xfrm>
              <a:off x="1373852" y="5472318"/>
              <a:ext cx="1671633" cy="0"/>
            </a:xfrm>
            <a:custGeom>
              <a:avLst/>
              <a:gdLst/>
              <a:ahLst/>
              <a:cxnLst/>
              <a:rect l="0" t="0" r="0" b="0"/>
              <a:pathLst>
                <a:path w="1671633">
                  <a:moveTo>
                    <a:pt x="0" y="0"/>
                  </a:moveTo>
                  <a:lnTo>
                    <a:pt x="1671633"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7" name="Shape 6812">
              <a:extLst>
                <a:ext uri="{FF2B5EF4-FFF2-40B4-BE49-F238E27FC236}">
                  <a16:creationId xmlns:a16="http://schemas.microsoft.com/office/drawing/2014/main" id="{604C30EF-9968-4484-BB47-4A53A4F19341}"/>
                </a:ext>
              </a:extLst>
            </p:cNvPr>
            <p:cNvSpPr/>
            <p:nvPr/>
          </p:nvSpPr>
          <p:spPr>
            <a:xfrm>
              <a:off x="3045485" y="1017819"/>
              <a:ext cx="0" cy="4454500"/>
            </a:xfrm>
            <a:custGeom>
              <a:avLst/>
              <a:gdLst/>
              <a:ahLst/>
              <a:cxnLst/>
              <a:rect l="0" t="0" r="0" b="0"/>
              <a:pathLst>
                <a:path h="4454500">
                  <a:moveTo>
                    <a:pt x="0" y="4454500"/>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8" name="Shape 6813">
              <a:extLst>
                <a:ext uri="{FF2B5EF4-FFF2-40B4-BE49-F238E27FC236}">
                  <a16:creationId xmlns:a16="http://schemas.microsoft.com/office/drawing/2014/main" id="{5BA97142-BBCF-49D0-991F-7F42113156F2}"/>
                </a:ext>
              </a:extLst>
            </p:cNvPr>
            <p:cNvSpPr/>
            <p:nvPr/>
          </p:nvSpPr>
          <p:spPr>
            <a:xfrm>
              <a:off x="3045485" y="1017819"/>
              <a:ext cx="236871" cy="0"/>
            </a:xfrm>
            <a:custGeom>
              <a:avLst/>
              <a:gdLst/>
              <a:ahLst/>
              <a:cxnLst/>
              <a:rect l="0" t="0" r="0" b="0"/>
              <a:pathLst>
                <a:path w="236871">
                  <a:moveTo>
                    <a:pt x="0" y="0"/>
                  </a:moveTo>
                  <a:lnTo>
                    <a:pt x="236871"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9" name="Shape 6814">
              <a:extLst>
                <a:ext uri="{FF2B5EF4-FFF2-40B4-BE49-F238E27FC236}">
                  <a16:creationId xmlns:a16="http://schemas.microsoft.com/office/drawing/2014/main" id="{DF57B878-98E9-4DC1-892C-73A627F4AC04}"/>
                </a:ext>
              </a:extLst>
            </p:cNvPr>
            <p:cNvSpPr/>
            <p:nvPr/>
          </p:nvSpPr>
          <p:spPr>
            <a:xfrm>
              <a:off x="3187607" y="1017819"/>
              <a:ext cx="94748" cy="59872"/>
            </a:xfrm>
            <a:custGeom>
              <a:avLst/>
              <a:gdLst/>
              <a:ahLst/>
              <a:cxnLst/>
              <a:rect l="0" t="0" r="0" b="0"/>
              <a:pathLst>
                <a:path w="94748" h="59872">
                  <a:moveTo>
                    <a:pt x="94748" y="0"/>
                  </a:moveTo>
                  <a:lnTo>
                    <a:pt x="0" y="59872"/>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0" name="Shape 6815">
              <a:extLst>
                <a:ext uri="{FF2B5EF4-FFF2-40B4-BE49-F238E27FC236}">
                  <a16:creationId xmlns:a16="http://schemas.microsoft.com/office/drawing/2014/main" id="{0CDBDBA5-DDB9-4757-9BF5-C6761B59D850}"/>
                </a:ext>
              </a:extLst>
            </p:cNvPr>
            <p:cNvSpPr/>
            <p:nvPr/>
          </p:nvSpPr>
          <p:spPr>
            <a:xfrm>
              <a:off x="3187607" y="957947"/>
              <a:ext cx="94748" cy="59872"/>
            </a:xfrm>
            <a:custGeom>
              <a:avLst/>
              <a:gdLst/>
              <a:ahLst/>
              <a:cxnLst/>
              <a:rect l="0" t="0" r="0" b="0"/>
              <a:pathLst>
                <a:path w="94748" h="59872">
                  <a:moveTo>
                    <a:pt x="94748" y="59872"/>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1" name="Shape 6816">
              <a:extLst>
                <a:ext uri="{FF2B5EF4-FFF2-40B4-BE49-F238E27FC236}">
                  <a16:creationId xmlns:a16="http://schemas.microsoft.com/office/drawing/2014/main" id="{7D68613B-E52A-4624-ACFE-B5A4312AC23C}"/>
                </a:ext>
              </a:extLst>
            </p:cNvPr>
            <p:cNvSpPr/>
            <p:nvPr/>
          </p:nvSpPr>
          <p:spPr>
            <a:xfrm>
              <a:off x="3735795" y="1257305"/>
              <a:ext cx="20303" cy="478973"/>
            </a:xfrm>
            <a:custGeom>
              <a:avLst/>
              <a:gdLst/>
              <a:ahLst/>
              <a:cxnLst/>
              <a:rect l="0" t="0" r="0" b="0"/>
              <a:pathLst>
                <a:path w="20303" h="478973">
                  <a:moveTo>
                    <a:pt x="0" y="0"/>
                  </a:moveTo>
                  <a:lnTo>
                    <a:pt x="20303" y="478973"/>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2" name="Shape 6817">
              <a:extLst>
                <a:ext uri="{FF2B5EF4-FFF2-40B4-BE49-F238E27FC236}">
                  <a16:creationId xmlns:a16="http://schemas.microsoft.com/office/drawing/2014/main" id="{7C1A6DDB-1997-45ED-AC99-31226F084790}"/>
                </a:ext>
              </a:extLst>
            </p:cNvPr>
            <p:cNvSpPr/>
            <p:nvPr/>
          </p:nvSpPr>
          <p:spPr>
            <a:xfrm>
              <a:off x="3715491" y="1568638"/>
              <a:ext cx="40606" cy="167641"/>
            </a:xfrm>
            <a:custGeom>
              <a:avLst/>
              <a:gdLst/>
              <a:ahLst/>
              <a:cxnLst/>
              <a:rect l="0" t="0" r="0" b="0"/>
              <a:pathLst>
                <a:path w="40606" h="167641">
                  <a:moveTo>
                    <a:pt x="40606"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3" name="Shape 6818">
              <a:extLst>
                <a:ext uri="{FF2B5EF4-FFF2-40B4-BE49-F238E27FC236}">
                  <a16:creationId xmlns:a16="http://schemas.microsoft.com/office/drawing/2014/main" id="{D5910AD0-AEEA-439B-9C92-F31AA040BDF7}"/>
                </a:ext>
              </a:extLst>
            </p:cNvPr>
            <p:cNvSpPr/>
            <p:nvPr/>
          </p:nvSpPr>
          <p:spPr>
            <a:xfrm>
              <a:off x="3756098" y="1568638"/>
              <a:ext cx="27071" cy="167641"/>
            </a:xfrm>
            <a:custGeom>
              <a:avLst/>
              <a:gdLst/>
              <a:ahLst/>
              <a:cxnLst/>
              <a:rect l="0" t="0" r="0" b="0"/>
              <a:pathLst>
                <a:path w="27071" h="167641">
                  <a:moveTo>
                    <a:pt x="0" y="167641"/>
                  </a:moveTo>
                  <a:lnTo>
                    <a:pt x="27071"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4" name="Shape 6819">
              <a:extLst>
                <a:ext uri="{FF2B5EF4-FFF2-40B4-BE49-F238E27FC236}">
                  <a16:creationId xmlns:a16="http://schemas.microsoft.com/office/drawing/2014/main" id="{B86D6E5C-32E8-4CE5-86DA-68020C74661F}"/>
                </a:ext>
              </a:extLst>
            </p:cNvPr>
            <p:cNvSpPr/>
            <p:nvPr/>
          </p:nvSpPr>
          <p:spPr>
            <a:xfrm>
              <a:off x="3844078" y="1939842"/>
              <a:ext cx="345155" cy="23949"/>
            </a:xfrm>
            <a:custGeom>
              <a:avLst/>
              <a:gdLst/>
              <a:ahLst/>
              <a:cxnLst/>
              <a:rect l="0" t="0" r="0" b="0"/>
              <a:pathLst>
                <a:path w="345155" h="23949">
                  <a:moveTo>
                    <a:pt x="0" y="0"/>
                  </a:moveTo>
                  <a:lnTo>
                    <a:pt x="345155" y="23949"/>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5" name="Shape 6820">
              <a:extLst>
                <a:ext uri="{FF2B5EF4-FFF2-40B4-BE49-F238E27FC236}">
                  <a16:creationId xmlns:a16="http://schemas.microsoft.com/office/drawing/2014/main" id="{24D44B8F-95BD-4F8D-BFBF-A87C5526C39C}"/>
                </a:ext>
              </a:extLst>
            </p:cNvPr>
            <p:cNvSpPr/>
            <p:nvPr/>
          </p:nvSpPr>
          <p:spPr>
            <a:xfrm>
              <a:off x="4094485" y="1963791"/>
              <a:ext cx="94748" cy="47897"/>
            </a:xfrm>
            <a:custGeom>
              <a:avLst/>
              <a:gdLst/>
              <a:ahLst/>
              <a:cxnLst/>
              <a:rect l="0" t="0" r="0" b="0"/>
              <a:pathLst>
                <a:path w="94748" h="47897">
                  <a:moveTo>
                    <a:pt x="94748" y="0"/>
                  </a:moveTo>
                  <a:lnTo>
                    <a:pt x="0" y="47897"/>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6" name="Shape 6821">
              <a:extLst>
                <a:ext uri="{FF2B5EF4-FFF2-40B4-BE49-F238E27FC236}">
                  <a16:creationId xmlns:a16="http://schemas.microsoft.com/office/drawing/2014/main" id="{86F60C65-3665-40B9-81E3-51528A46CD88}"/>
                </a:ext>
              </a:extLst>
            </p:cNvPr>
            <p:cNvSpPr/>
            <p:nvPr/>
          </p:nvSpPr>
          <p:spPr>
            <a:xfrm>
              <a:off x="4094485" y="1891945"/>
              <a:ext cx="94748" cy="71846"/>
            </a:xfrm>
            <a:custGeom>
              <a:avLst/>
              <a:gdLst/>
              <a:ahLst/>
              <a:cxnLst/>
              <a:rect l="0" t="0" r="0" b="0"/>
              <a:pathLst>
                <a:path w="94748" h="71846">
                  <a:moveTo>
                    <a:pt x="94748" y="71846"/>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7" name="Shape 6822">
              <a:extLst>
                <a:ext uri="{FF2B5EF4-FFF2-40B4-BE49-F238E27FC236}">
                  <a16:creationId xmlns:a16="http://schemas.microsoft.com/office/drawing/2014/main" id="{6C53EA9F-5738-4FA3-A2F1-867C5530F724}"/>
                </a:ext>
              </a:extLst>
            </p:cNvPr>
            <p:cNvSpPr/>
            <p:nvPr/>
          </p:nvSpPr>
          <p:spPr>
            <a:xfrm>
              <a:off x="3742562" y="2143406"/>
              <a:ext cx="13536" cy="455025"/>
            </a:xfrm>
            <a:custGeom>
              <a:avLst/>
              <a:gdLst/>
              <a:ahLst/>
              <a:cxnLst/>
              <a:rect l="0" t="0" r="0" b="0"/>
              <a:pathLst>
                <a:path w="13536" h="455025">
                  <a:moveTo>
                    <a:pt x="13536" y="0"/>
                  </a:moveTo>
                  <a:lnTo>
                    <a:pt x="0" y="455025"/>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8" name="Shape 6823">
              <a:extLst>
                <a:ext uri="{FF2B5EF4-FFF2-40B4-BE49-F238E27FC236}">
                  <a16:creationId xmlns:a16="http://schemas.microsoft.com/office/drawing/2014/main" id="{49CE99E1-5752-401B-9477-BEB6893BD7E3}"/>
                </a:ext>
              </a:extLst>
            </p:cNvPr>
            <p:cNvSpPr/>
            <p:nvPr/>
          </p:nvSpPr>
          <p:spPr>
            <a:xfrm>
              <a:off x="3715491" y="2430790"/>
              <a:ext cx="27071" cy="167641"/>
            </a:xfrm>
            <a:custGeom>
              <a:avLst/>
              <a:gdLst/>
              <a:ahLst/>
              <a:cxnLst/>
              <a:rect l="0" t="0" r="0" b="0"/>
              <a:pathLst>
                <a:path w="27071" h="167641">
                  <a:moveTo>
                    <a:pt x="27071" y="167641"/>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9" name="Shape 6824">
              <a:extLst>
                <a:ext uri="{FF2B5EF4-FFF2-40B4-BE49-F238E27FC236}">
                  <a16:creationId xmlns:a16="http://schemas.microsoft.com/office/drawing/2014/main" id="{A4928C25-0EF4-4662-8394-1951F9C0F83F}"/>
                </a:ext>
              </a:extLst>
            </p:cNvPr>
            <p:cNvSpPr/>
            <p:nvPr/>
          </p:nvSpPr>
          <p:spPr>
            <a:xfrm>
              <a:off x="3742562" y="2430790"/>
              <a:ext cx="40606" cy="167641"/>
            </a:xfrm>
            <a:custGeom>
              <a:avLst/>
              <a:gdLst/>
              <a:ahLst/>
              <a:cxnLst/>
              <a:rect l="0" t="0" r="0" b="0"/>
              <a:pathLst>
                <a:path w="40606" h="167641">
                  <a:moveTo>
                    <a:pt x="0" y="167641"/>
                  </a:moveTo>
                  <a:lnTo>
                    <a:pt x="40606"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0" name="Shape 6825">
              <a:extLst>
                <a:ext uri="{FF2B5EF4-FFF2-40B4-BE49-F238E27FC236}">
                  <a16:creationId xmlns:a16="http://schemas.microsoft.com/office/drawing/2014/main" id="{5D7FFEA2-CFD5-4C33-B945-E9A14692C351}"/>
                </a:ext>
              </a:extLst>
            </p:cNvPr>
            <p:cNvSpPr/>
            <p:nvPr/>
          </p:nvSpPr>
          <p:spPr>
            <a:xfrm>
              <a:off x="4642672" y="2287098"/>
              <a:ext cx="13535" cy="1604560"/>
            </a:xfrm>
            <a:custGeom>
              <a:avLst/>
              <a:gdLst/>
              <a:ahLst/>
              <a:cxnLst/>
              <a:rect l="0" t="0" r="0" b="0"/>
              <a:pathLst>
                <a:path w="13535" h="1604560">
                  <a:moveTo>
                    <a:pt x="0" y="0"/>
                  </a:moveTo>
                  <a:lnTo>
                    <a:pt x="13535" y="160456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1" name="Shape 6826">
              <a:extLst>
                <a:ext uri="{FF2B5EF4-FFF2-40B4-BE49-F238E27FC236}">
                  <a16:creationId xmlns:a16="http://schemas.microsoft.com/office/drawing/2014/main" id="{E51E5A03-A9D0-43A2-B3B3-C343FDA3FF93}"/>
                </a:ext>
              </a:extLst>
            </p:cNvPr>
            <p:cNvSpPr/>
            <p:nvPr/>
          </p:nvSpPr>
          <p:spPr>
            <a:xfrm>
              <a:off x="4622369" y="3724018"/>
              <a:ext cx="33839" cy="167640"/>
            </a:xfrm>
            <a:custGeom>
              <a:avLst/>
              <a:gdLst/>
              <a:ahLst/>
              <a:cxnLst/>
              <a:rect l="0" t="0" r="0" b="0"/>
              <a:pathLst>
                <a:path w="33839" h="167640">
                  <a:moveTo>
                    <a:pt x="33839" y="167640"/>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2" name="Shape 6827">
              <a:extLst>
                <a:ext uri="{FF2B5EF4-FFF2-40B4-BE49-F238E27FC236}">
                  <a16:creationId xmlns:a16="http://schemas.microsoft.com/office/drawing/2014/main" id="{2D99FF90-2356-414F-94A6-95DDCC98F39D}"/>
                </a:ext>
              </a:extLst>
            </p:cNvPr>
            <p:cNvSpPr/>
            <p:nvPr/>
          </p:nvSpPr>
          <p:spPr>
            <a:xfrm>
              <a:off x="4656208" y="3724018"/>
              <a:ext cx="33839" cy="167640"/>
            </a:xfrm>
            <a:custGeom>
              <a:avLst/>
              <a:gdLst/>
              <a:ahLst/>
              <a:cxnLst/>
              <a:rect l="0" t="0" r="0" b="0"/>
              <a:pathLst>
                <a:path w="33839" h="167640">
                  <a:moveTo>
                    <a:pt x="0" y="167640"/>
                  </a:moveTo>
                  <a:lnTo>
                    <a:pt x="33839"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3" name="Shape 6828">
              <a:extLst>
                <a:ext uri="{FF2B5EF4-FFF2-40B4-BE49-F238E27FC236}">
                  <a16:creationId xmlns:a16="http://schemas.microsoft.com/office/drawing/2014/main" id="{B839B532-C1EC-4DCE-A7AF-B8F64D372638}"/>
                </a:ext>
              </a:extLst>
            </p:cNvPr>
            <p:cNvSpPr/>
            <p:nvPr/>
          </p:nvSpPr>
          <p:spPr>
            <a:xfrm>
              <a:off x="3742562" y="3137275"/>
              <a:ext cx="0" cy="2861913"/>
            </a:xfrm>
            <a:custGeom>
              <a:avLst/>
              <a:gdLst/>
              <a:ahLst/>
              <a:cxnLst/>
              <a:rect l="0" t="0" r="0" b="0"/>
              <a:pathLst>
                <a:path h="2861913">
                  <a:moveTo>
                    <a:pt x="0" y="0"/>
                  </a:moveTo>
                  <a:lnTo>
                    <a:pt x="0" y="2861913"/>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4" name="Shape 6829">
              <a:extLst>
                <a:ext uri="{FF2B5EF4-FFF2-40B4-BE49-F238E27FC236}">
                  <a16:creationId xmlns:a16="http://schemas.microsoft.com/office/drawing/2014/main" id="{A7145F86-C5DB-448F-824E-A4E3A88205A7}"/>
                </a:ext>
              </a:extLst>
            </p:cNvPr>
            <p:cNvSpPr/>
            <p:nvPr/>
          </p:nvSpPr>
          <p:spPr>
            <a:xfrm>
              <a:off x="209800" y="5999188"/>
              <a:ext cx="3532762" cy="0"/>
            </a:xfrm>
            <a:custGeom>
              <a:avLst/>
              <a:gdLst/>
              <a:ahLst/>
              <a:cxnLst/>
              <a:rect l="0" t="0" r="0" b="0"/>
              <a:pathLst>
                <a:path w="3532762">
                  <a:moveTo>
                    <a:pt x="3532762" y="0"/>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5" name="Shape 6830">
              <a:extLst>
                <a:ext uri="{FF2B5EF4-FFF2-40B4-BE49-F238E27FC236}">
                  <a16:creationId xmlns:a16="http://schemas.microsoft.com/office/drawing/2014/main" id="{10AC32BC-6CC9-4C9F-82DA-60E747FCD3F4}"/>
                </a:ext>
              </a:extLst>
            </p:cNvPr>
            <p:cNvSpPr/>
            <p:nvPr/>
          </p:nvSpPr>
          <p:spPr>
            <a:xfrm>
              <a:off x="209800" y="1784176"/>
              <a:ext cx="0" cy="4215013"/>
            </a:xfrm>
            <a:custGeom>
              <a:avLst/>
              <a:gdLst/>
              <a:ahLst/>
              <a:cxnLst/>
              <a:rect l="0" t="0" r="0" b="0"/>
              <a:pathLst>
                <a:path h="4215013">
                  <a:moveTo>
                    <a:pt x="0" y="4215013"/>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6" name="Shape 6831">
              <a:extLst>
                <a:ext uri="{FF2B5EF4-FFF2-40B4-BE49-F238E27FC236}">
                  <a16:creationId xmlns:a16="http://schemas.microsoft.com/office/drawing/2014/main" id="{E8DCE9F1-1DBB-401D-BE88-ED3484AAF367}"/>
                </a:ext>
              </a:extLst>
            </p:cNvPr>
            <p:cNvSpPr/>
            <p:nvPr/>
          </p:nvSpPr>
          <p:spPr>
            <a:xfrm>
              <a:off x="209800" y="1784176"/>
              <a:ext cx="629400" cy="0"/>
            </a:xfrm>
            <a:custGeom>
              <a:avLst/>
              <a:gdLst/>
              <a:ahLst/>
              <a:cxnLst/>
              <a:rect l="0" t="0" r="0" b="0"/>
              <a:pathLst>
                <a:path w="629400">
                  <a:moveTo>
                    <a:pt x="0" y="0"/>
                  </a:moveTo>
                  <a:lnTo>
                    <a:pt x="62940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7" name="Shape 6832">
              <a:extLst>
                <a:ext uri="{FF2B5EF4-FFF2-40B4-BE49-F238E27FC236}">
                  <a16:creationId xmlns:a16="http://schemas.microsoft.com/office/drawing/2014/main" id="{455F2CFF-C9C7-426A-85D2-99D7E79FCFB2}"/>
                </a:ext>
              </a:extLst>
            </p:cNvPr>
            <p:cNvSpPr/>
            <p:nvPr/>
          </p:nvSpPr>
          <p:spPr>
            <a:xfrm>
              <a:off x="744452" y="1784176"/>
              <a:ext cx="94748" cy="59872"/>
            </a:xfrm>
            <a:custGeom>
              <a:avLst/>
              <a:gdLst/>
              <a:ahLst/>
              <a:cxnLst/>
              <a:rect l="0" t="0" r="0" b="0"/>
              <a:pathLst>
                <a:path w="94748" h="59872">
                  <a:moveTo>
                    <a:pt x="94748" y="0"/>
                  </a:moveTo>
                  <a:lnTo>
                    <a:pt x="0" y="59872"/>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8" name="Shape 6833">
              <a:extLst>
                <a:ext uri="{FF2B5EF4-FFF2-40B4-BE49-F238E27FC236}">
                  <a16:creationId xmlns:a16="http://schemas.microsoft.com/office/drawing/2014/main" id="{AF340D8F-2AA6-4ED9-B73C-F26D88D52F1D}"/>
                </a:ext>
              </a:extLst>
            </p:cNvPr>
            <p:cNvSpPr/>
            <p:nvPr/>
          </p:nvSpPr>
          <p:spPr>
            <a:xfrm>
              <a:off x="744452" y="1724304"/>
              <a:ext cx="94748" cy="59872"/>
            </a:xfrm>
            <a:custGeom>
              <a:avLst/>
              <a:gdLst/>
              <a:ahLst/>
              <a:cxnLst/>
              <a:rect l="0" t="0" r="0" b="0"/>
              <a:pathLst>
                <a:path w="94748" h="59872">
                  <a:moveTo>
                    <a:pt x="94748" y="59872"/>
                  </a:moveTo>
                  <a:lnTo>
                    <a:pt x="0" y="0"/>
                  </a:lnTo>
                </a:path>
              </a:pathLst>
            </a:custGeom>
            <a:ln w="6768" cap="rnd">
              <a:bevel/>
            </a:ln>
          </p:spPr>
          <p:style>
            <a:lnRef idx="1">
              <a:srgbClr val="000000"/>
            </a:lnRef>
            <a:fillRef idx="0">
              <a:srgbClr val="000000">
                <a:alpha val="0"/>
              </a:srgbClr>
            </a:fillRef>
            <a:effectRef idx="0">
              <a:scrgbClr r="0" g="0" b="0"/>
            </a:effectRef>
            <a:fontRef idx="none"/>
          </p:style>
          <p:txBody>
            <a:bodyPr/>
            <a:lstStyle/>
            <a:p>
              <a:endParaRPr lang="en-GB"/>
            </a:p>
          </p:txBody>
        </p:sp>
      </p:grpSp>
      <p:sp>
        <p:nvSpPr>
          <p:cNvPr id="130" name="TextBox 129">
            <a:extLst>
              <a:ext uri="{FF2B5EF4-FFF2-40B4-BE49-F238E27FC236}">
                <a16:creationId xmlns:a16="http://schemas.microsoft.com/office/drawing/2014/main" id="{3E084BB1-4D2A-49CA-BE49-49130E1328C8}"/>
              </a:ext>
            </a:extLst>
          </p:cNvPr>
          <p:cNvSpPr txBox="1"/>
          <p:nvPr/>
        </p:nvSpPr>
        <p:spPr>
          <a:xfrm>
            <a:off x="2733119" y="6280004"/>
            <a:ext cx="6102626" cy="405367"/>
          </a:xfrm>
          <a:prstGeom prst="rect">
            <a:avLst/>
          </a:prstGeom>
          <a:noFill/>
        </p:spPr>
        <p:txBody>
          <a:bodyPr wrap="square">
            <a:spAutoFit/>
          </a:bodyPr>
          <a:lstStyle/>
          <a:p>
            <a:pPr marL="367030" algn="ctr">
              <a:lnSpc>
                <a:spcPct val="107000"/>
              </a:lnSpc>
              <a:spcAft>
                <a:spcPts val="800"/>
              </a:spcAft>
            </a:pPr>
            <a:r>
              <a:rPr lang="en-US" sz="2000" b="1" dirty="0">
                <a:effectLst/>
                <a:latin typeface="Times New Roman" panose="02020603050405020304" pitchFamily="18" charset="0"/>
                <a:ea typeface="Calibri" panose="020F0502020204030204" pitchFamily="34" charset="0"/>
                <a:cs typeface="Mangal" panose="02040503050203030202" pitchFamily="18" charset="0"/>
              </a:rPr>
              <a:t>Gambar III. 10 Activity Diagram Menu Login</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7905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97ED3-1E3B-4580-9C93-70CC0B25C348}"/>
              </a:ext>
            </a:extLst>
          </p:cNvPr>
          <p:cNvSpPr txBox="1"/>
          <p:nvPr/>
        </p:nvSpPr>
        <p:spPr>
          <a:xfrm>
            <a:off x="308113" y="210528"/>
            <a:ext cx="6102626" cy="405367"/>
          </a:xfrm>
          <a:prstGeom prst="rect">
            <a:avLst/>
          </a:prstGeom>
          <a:noFill/>
        </p:spPr>
        <p:txBody>
          <a:bodyPr wrap="square">
            <a:spAutoFit/>
          </a:bodyPr>
          <a:lstStyle/>
          <a:p>
            <a:pPr lvl="0">
              <a:lnSpc>
                <a:spcPct val="107000"/>
              </a:lnSpc>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2.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2000" dirty="0">
                <a:effectLst/>
                <a:latin typeface="Times New Roman" panose="02020603050405020304" pitchFamily="18" charset="0"/>
                <a:ea typeface="Calibri" panose="020F0502020204030204" pitchFamily="34" charset="0"/>
                <a:cs typeface="Mangal" panose="02040503050203030202" pitchFamily="18" charset="0"/>
              </a:rPr>
              <a:t> Diagram Menu Utama</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grpSp>
        <p:nvGrpSpPr>
          <p:cNvPr id="6" name="Group 5">
            <a:extLst>
              <a:ext uri="{FF2B5EF4-FFF2-40B4-BE49-F238E27FC236}">
                <a16:creationId xmlns:a16="http://schemas.microsoft.com/office/drawing/2014/main" id="{BC86634C-1C83-4F33-B148-B9E4140569C6}"/>
              </a:ext>
            </a:extLst>
          </p:cNvPr>
          <p:cNvGrpSpPr/>
          <p:nvPr/>
        </p:nvGrpSpPr>
        <p:grpSpPr>
          <a:xfrm>
            <a:off x="834886" y="821635"/>
            <a:ext cx="10561983" cy="5367130"/>
            <a:chOff x="0" y="0"/>
            <a:chExt cx="5422679" cy="7593087"/>
          </a:xfrm>
        </p:grpSpPr>
        <p:sp>
          <p:nvSpPr>
            <p:cNvPr id="7" name="Rectangle 6">
              <a:extLst>
                <a:ext uri="{FF2B5EF4-FFF2-40B4-BE49-F238E27FC236}">
                  <a16:creationId xmlns:a16="http://schemas.microsoft.com/office/drawing/2014/main" id="{5EDFD08B-19E5-424E-9ED7-7960EA687333}"/>
                </a:ext>
              </a:extLst>
            </p:cNvPr>
            <p:cNvSpPr/>
            <p:nvPr/>
          </p:nvSpPr>
          <p:spPr>
            <a:xfrm>
              <a:off x="5372006" y="7368707"/>
              <a:ext cx="50673" cy="224380"/>
            </a:xfrm>
            <a:prstGeom prst="rect">
              <a:avLst/>
            </a:prstGeom>
            <a:ln>
              <a:noFill/>
            </a:ln>
          </p:spPr>
          <p:txBody>
            <a:bodyPr vert="horz" lIns="0" tIns="0" rIns="0" bIns="0" rtlCol="0">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 </a:t>
              </a:r>
            </a:p>
          </p:txBody>
        </p:sp>
        <p:sp>
          <p:nvSpPr>
            <p:cNvPr id="8" name="Shape 6852">
              <a:extLst>
                <a:ext uri="{FF2B5EF4-FFF2-40B4-BE49-F238E27FC236}">
                  <a16:creationId xmlns:a16="http://schemas.microsoft.com/office/drawing/2014/main" id="{359BC6A6-8099-4096-8F2F-306CC4935B19}"/>
                </a:ext>
              </a:extLst>
            </p:cNvPr>
            <p:cNvSpPr/>
            <p:nvPr/>
          </p:nvSpPr>
          <p:spPr>
            <a:xfrm>
              <a:off x="0" y="0"/>
              <a:ext cx="5345430" cy="7443730"/>
            </a:xfrm>
            <a:custGeom>
              <a:avLst/>
              <a:gdLst/>
              <a:ahLst/>
              <a:cxnLst/>
              <a:rect l="0" t="0" r="0" b="0"/>
              <a:pathLst>
                <a:path w="5345430" h="7443730">
                  <a:moveTo>
                    <a:pt x="0" y="0"/>
                  </a:moveTo>
                  <a:lnTo>
                    <a:pt x="0" y="7443730"/>
                  </a:lnTo>
                  <a:lnTo>
                    <a:pt x="5345430" y="7443730"/>
                  </a:lnTo>
                  <a:lnTo>
                    <a:pt x="5345430" y="0"/>
                  </a:lnTo>
                  <a:lnTo>
                    <a:pt x="0" y="0"/>
                  </a:lnTo>
                </a:path>
              </a:pathLst>
            </a:custGeom>
            <a:ln w="1223"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9" name="Shape 6853">
              <a:extLst>
                <a:ext uri="{FF2B5EF4-FFF2-40B4-BE49-F238E27FC236}">
                  <a16:creationId xmlns:a16="http://schemas.microsoft.com/office/drawing/2014/main" id="{688A6C8B-38AC-4736-80FC-E1BD1543A843}"/>
                </a:ext>
              </a:extLst>
            </p:cNvPr>
            <p:cNvSpPr/>
            <p:nvPr/>
          </p:nvSpPr>
          <p:spPr>
            <a:xfrm>
              <a:off x="0" y="0"/>
              <a:ext cx="1244647" cy="245967"/>
            </a:xfrm>
            <a:custGeom>
              <a:avLst/>
              <a:gdLst/>
              <a:ahLst/>
              <a:cxnLst/>
              <a:rect l="0" t="0" r="0" b="0"/>
              <a:pathLst>
                <a:path w="1244647" h="245967">
                  <a:moveTo>
                    <a:pt x="0" y="0"/>
                  </a:moveTo>
                  <a:lnTo>
                    <a:pt x="1244647" y="0"/>
                  </a:lnTo>
                  <a:lnTo>
                    <a:pt x="1244647" y="64728"/>
                  </a:lnTo>
                  <a:lnTo>
                    <a:pt x="1159487" y="245967"/>
                  </a:lnTo>
                  <a:lnTo>
                    <a:pt x="0" y="245967"/>
                  </a:lnTo>
                  <a:lnTo>
                    <a:pt x="0" y="0"/>
                  </a:lnTo>
                  <a:close/>
                </a:path>
              </a:pathLst>
            </a:custGeom>
            <a:ln w="0" cap="sq">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10" name="Shape 6854">
              <a:extLst>
                <a:ext uri="{FF2B5EF4-FFF2-40B4-BE49-F238E27FC236}">
                  <a16:creationId xmlns:a16="http://schemas.microsoft.com/office/drawing/2014/main" id="{1BBE80FB-2522-4313-91BF-4D003ED93748}"/>
                </a:ext>
              </a:extLst>
            </p:cNvPr>
            <p:cNvSpPr/>
            <p:nvPr/>
          </p:nvSpPr>
          <p:spPr>
            <a:xfrm>
              <a:off x="0" y="0"/>
              <a:ext cx="1244647" cy="245967"/>
            </a:xfrm>
            <a:custGeom>
              <a:avLst/>
              <a:gdLst/>
              <a:ahLst/>
              <a:cxnLst/>
              <a:rect l="0" t="0" r="0" b="0"/>
              <a:pathLst>
                <a:path w="1244647" h="245967">
                  <a:moveTo>
                    <a:pt x="0" y="245967"/>
                  </a:moveTo>
                  <a:lnTo>
                    <a:pt x="1159487" y="245967"/>
                  </a:lnTo>
                  <a:lnTo>
                    <a:pt x="1244647" y="64728"/>
                  </a:lnTo>
                  <a:lnTo>
                    <a:pt x="1244647" y="0"/>
                  </a:lnTo>
                  <a:lnTo>
                    <a:pt x="0" y="0"/>
                  </a:lnTo>
                  <a:lnTo>
                    <a:pt x="0" y="245967"/>
                  </a:lnTo>
                  <a:lnTo>
                    <a:pt x="0" y="245967"/>
                  </a:lnTo>
                </a:path>
              </a:pathLst>
            </a:custGeom>
            <a:ln w="1223"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1" name="Shape 91999">
              <a:extLst>
                <a:ext uri="{FF2B5EF4-FFF2-40B4-BE49-F238E27FC236}">
                  <a16:creationId xmlns:a16="http://schemas.microsoft.com/office/drawing/2014/main" id="{4B39E04D-B76D-425B-ACC9-3ED9B1D21D12}"/>
                </a:ext>
              </a:extLst>
            </p:cNvPr>
            <p:cNvSpPr/>
            <p:nvPr/>
          </p:nvSpPr>
          <p:spPr>
            <a:xfrm>
              <a:off x="32754" y="38750"/>
              <a:ext cx="1114941" cy="142833"/>
            </a:xfrm>
            <a:custGeom>
              <a:avLst/>
              <a:gdLst/>
              <a:ahLst/>
              <a:cxnLst/>
              <a:rect l="0" t="0" r="0" b="0"/>
              <a:pathLst>
                <a:path w="1114941" h="142833">
                  <a:moveTo>
                    <a:pt x="0" y="0"/>
                  </a:moveTo>
                  <a:lnTo>
                    <a:pt x="1114941" y="0"/>
                  </a:lnTo>
                  <a:lnTo>
                    <a:pt x="1114941" y="142833"/>
                  </a:lnTo>
                  <a:lnTo>
                    <a:pt x="0" y="142833"/>
                  </a:lnTo>
                  <a:lnTo>
                    <a:pt x="0" y="0"/>
                  </a:lnTo>
                </a:path>
              </a:pathLst>
            </a:custGeom>
            <a:ln w="0" cap="sq">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12" name="Rectangle 11">
              <a:extLst>
                <a:ext uri="{FF2B5EF4-FFF2-40B4-BE49-F238E27FC236}">
                  <a16:creationId xmlns:a16="http://schemas.microsoft.com/office/drawing/2014/main" id="{A81D8649-9E49-4117-80C8-2075D3F6DB52}"/>
                </a:ext>
              </a:extLst>
            </p:cNvPr>
            <p:cNvSpPr/>
            <p:nvPr/>
          </p:nvSpPr>
          <p:spPr>
            <a:xfrm>
              <a:off x="32754" y="51089"/>
              <a:ext cx="24287" cy="192618"/>
            </a:xfrm>
            <a:prstGeom prst="rect">
              <a:avLst/>
            </a:prstGeom>
            <a:ln>
              <a:noFill/>
            </a:ln>
          </p:spPr>
          <p:txBody>
            <a:bodyPr vert="horz" lIns="0" tIns="0" rIns="0" bIns="0" rtlCol="0">
              <a:noAutofit/>
            </a:bodyPr>
            <a:lstStyle/>
            <a:p>
              <a:pPr>
                <a:lnSpc>
                  <a:spcPct val="107000"/>
                </a:lnSpc>
                <a:spcAft>
                  <a:spcPts val="800"/>
                </a:spcAft>
              </a:pPr>
              <a:r>
                <a:rPr lang="en-GB" sz="1000" b="1">
                  <a:effectLst/>
                  <a:latin typeface="Arial" panose="020B0604020202020204" pitchFamily="34" charset="0"/>
                  <a:ea typeface="Arial" panose="020B0604020202020204" pitchFamily="34" charset="0"/>
                  <a:cs typeface="Mangal" panose="02040503050203030202" pitchFamily="18" charset="0"/>
                </a:rPr>
                <a:t> </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3" name="Rectangle 12">
              <a:extLst>
                <a:ext uri="{FF2B5EF4-FFF2-40B4-BE49-F238E27FC236}">
                  <a16:creationId xmlns:a16="http://schemas.microsoft.com/office/drawing/2014/main" id="{0DEEF31C-572F-4A2B-B3C7-89C7C50FF060}"/>
                </a:ext>
              </a:extLst>
            </p:cNvPr>
            <p:cNvSpPr/>
            <p:nvPr/>
          </p:nvSpPr>
          <p:spPr>
            <a:xfrm>
              <a:off x="32754" y="51089"/>
              <a:ext cx="1475664" cy="192618"/>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act Melakukan Acces Menu Utama</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Shape 6858">
              <a:extLst>
                <a:ext uri="{FF2B5EF4-FFF2-40B4-BE49-F238E27FC236}">
                  <a16:creationId xmlns:a16="http://schemas.microsoft.com/office/drawing/2014/main" id="{280F1D6A-A5C3-4AB7-A10B-BF7E0939D433}"/>
                </a:ext>
              </a:extLst>
            </p:cNvPr>
            <p:cNvSpPr/>
            <p:nvPr/>
          </p:nvSpPr>
          <p:spPr>
            <a:xfrm>
              <a:off x="2561352" y="401314"/>
              <a:ext cx="1323257" cy="6770551"/>
            </a:xfrm>
            <a:custGeom>
              <a:avLst/>
              <a:gdLst/>
              <a:ahLst/>
              <a:cxnLst/>
              <a:rect l="0" t="0" r="0" b="0"/>
              <a:pathLst>
                <a:path w="1323257" h="6770551">
                  <a:moveTo>
                    <a:pt x="0" y="0"/>
                  </a:moveTo>
                  <a:lnTo>
                    <a:pt x="13102" y="0"/>
                  </a:lnTo>
                  <a:lnTo>
                    <a:pt x="1323257" y="0"/>
                  </a:lnTo>
                  <a:lnTo>
                    <a:pt x="1323257" y="25891"/>
                  </a:lnTo>
                  <a:lnTo>
                    <a:pt x="13102" y="25891"/>
                  </a:lnTo>
                  <a:lnTo>
                    <a:pt x="13102" y="258913"/>
                  </a:lnTo>
                  <a:lnTo>
                    <a:pt x="1323257" y="258913"/>
                  </a:lnTo>
                  <a:lnTo>
                    <a:pt x="1323257" y="284804"/>
                  </a:lnTo>
                  <a:lnTo>
                    <a:pt x="13102" y="284804"/>
                  </a:lnTo>
                  <a:lnTo>
                    <a:pt x="13102" y="6770551"/>
                  </a:lnTo>
                  <a:lnTo>
                    <a:pt x="0" y="6770551"/>
                  </a:lnTo>
                  <a:lnTo>
                    <a:pt x="0" y="284804"/>
                  </a:lnTo>
                  <a:lnTo>
                    <a:pt x="0" y="258913"/>
                  </a:lnTo>
                  <a:lnTo>
                    <a:pt x="0" y="25891"/>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15" name="Shape 6859">
              <a:extLst>
                <a:ext uri="{FF2B5EF4-FFF2-40B4-BE49-F238E27FC236}">
                  <a16:creationId xmlns:a16="http://schemas.microsoft.com/office/drawing/2014/main" id="{0E6E3BF7-0DC8-41B5-883C-B3F23B4E21F3}"/>
                </a:ext>
              </a:extLst>
            </p:cNvPr>
            <p:cNvSpPr/>
            <p:nvPr/>
          </p:nvSpPr>
          <p:spPr>
            <a:xfrm>
              <a:off x="3884608" y="401314"/>
              <a:ext cx="1323256" cy="6770551"/>
            </a:xfrm>
            <a:custGeom>
              <a:avLst/>
              <a:gdLst/>
              <a:ahLst/>
              <a:cxnLst/>
              <a:rect l="0" t="0" r="0" b="0"/>
              <a:pathLst>
                <a:path w="1323256" h="6770551">
                  <a:moveTo>
                    <a:pt x="0" y="0"/>
                  </a:moveTo>
                  <a:lnTo>
                    <a:pt x="1323256" y="0"/>
                  </a:lnTo>
                  <a:lnTo>
                    <a:pt x="1323256" y="258913"/>
                  </a:lnTo>
                  <a:lnTo>
                    <a:pt x="1323256" y="284804"/>
                  </a:lnTo>
                  <a:lnTo>
                    <a:pt x="1323256" y="6770551"/>
                  </a:lnTo>
                  <a:lnTo>
                    <a:pt x="1310154" y="6770551"/>
                  </a:lnTo>
                  <a:lnTo>
                    <a:pt x="1310154" y="284804"/>
                  </a:lnTo>
                  <a:lnTo>
                    <a:pt x="0" y="284804"/>
                  </a:lnTo>
                  <a:lnTo>
                    <a:pt x="0" y="258913"/>
                  </a:lnTo>
                  <a:lnTo>
                    <a:pt x="1310154" y="258913"/>
                  </a:lnTo>
                  <a:lnTo>
                    <a:pt x="1310154" y="25891"/>
                  </a:lnTo>
                  <a:lnTo>
                    <a:pt x="0" y="25891"/>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16" name="Shape 6860">
              <a:extLst>
                <a:ext uri="{FF2B5EF4-FFF2-40B4-BE49-F238E27FC236}">
                  <a16:creationId xmlns:a16="http://schemas.microsoft.com/office/drawing/2014/main" id="{8F554D5A-DBD5-4BCD-959C-5126EA8EA7DD}"/>
                </a:ext>
              </a:extLst>
            </p:cNvPr>
            <p:cNvSpPr/>
            <p:nvPr/>
          </p:nvSpPr>
          <p:spPr>
            <a:xfrm>
              <a:off x="2567903" y="414260"/>
              <a:ext cx="0" cy="6744660"/>
            </a:xfrm>
            <a:custGeom>
              <a:avLst/>
              <a:gdLst/>
              <a:ahLst/>
              <a:cxnLst/>
              <a:rect l="0" t="0" r="0" b="0"/>
              <a:pathLst>
                <a:path h="6744660">
                  <a:moveTo>
                    <a:pt x="0" y="0"/>
                  </a:moveTo>
                  <a:lnTo>
                    <a:pt x="0" y="6744660"/>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7" name="Shape 6861">
              <a:extLst>
                <a:ext uri="{FF2B5EF4-FFF2-40B4-BE49-F238E27FC236}">
                  <a16:creationId xmlns:a16="http://schemas.microsoft.com/office/drawing/2014/main" id="{B7686B19-3C83-426A-A599-5EC4E87A8AE7}"/>
                </a:ext>
              </a:extLst>
            </p:cNvPr>
            <p:cNvSpPr/>
            <p:nvPr/>
          </p:nvSpPr>
          <p:spPr>
            <a:xfrm>
              <a:off x="2567903" y="414260"/>
              <a:ext cx="2633410" cy="6744660"/>
            </a:xfrm>
            <a:custGeom>
              <a:avLst/>
              <a:gdLst/>
              <a:ahLst/>
              <a:cxnLst/>
              <a:rect l="0" t="0" r="0" b="0"/>
              <a:pathLst>
                <a:path w="2633410" h="6744660">
                  <a:moveTo>
                    <a:pt x="2633410" y="6744660"/>
                  </a:moveTo>
                  <a:lnTo>
                    <a:pt x="2633410" y="0"/>
                  </a:lnTo>
                  <a:lnTo>
                    <a:pt x="0" y="0"/>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8" name="Shape 6862">
              <a:extLst>
                <a:ext uri="{FF2B5EF4-FFF2-40B4-BE49-F238E27FC236}">
                  <a16:creationId xmlns:a16="http://schemas.microsoft.com/office/drawing/2014/main" id="{75BAFB90-FA71-4AE4-A51D-86FECE359956}"/>
                </a:ext>
              </a:extLst>
            </p:cNvPr>
            <p:cNvSpPr/>
            <p:nvPr/>
          </p:nvSpPr>
          <p:spPr>
            <a:xfrm>
              <a:off x="2567903" y="673173"/>
              <a:ext cx="2633410" cy="0"/>
            </a:xfrm>
            <a:custGeom>
              <a:avLst/>
              <a:gdLst/>
              <a:ahLst/>
              <a:cxnLst/>
              <a:rect l="0" t="0" r="0" b="0"/>
              <a:pathLst>
                <a:path w="2633410">
                  <a:moveTo>
                    <a:pt x="0" y="0"/>
                  </a:moveTo>
                  <a:lnTo>
                    <a:pt x="2633410" y="0"/>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9" name="Rectangle 18">
              <a:extLst>
                <a:ext uri="{FF2B5EF4-FFF2-40B4-BE49-F238E27FC236}">
                  <a16:creationId xmlns:a16="http://schemas.microsoft.com/office/drawing/2014/main" id="{EE58223A-9020-4476-8418-65CEA00F55F0}"/>
                </a:ext>
              </a:extLst>
            </p:cNvPr>
            <p:cNvSpPr/>
            <p:nvPr/>
          </p:nvSpPr>
          <p:spPr>
            <a:xfrm>
              <a:off x="3600915" y="465867"/>
              <a:ext cx="758156" cy="192619"/>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Sistem Penjualan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0" name="Shape 6864">
              <a:extLst>
                <a:ext uri="{FF2B5EF4-FFF2-40B4-BE49-F238E27FC236}">
                  <a16:creationId xmlns:a16="http://schemas.microsoft.com/office/drawing/2014/main" id="{6B1F74E3-3072-4FB7-BD9E-2C57D25B2C29}"/>
                </a:ext>
              </a:extLst>
            </p:cNvPr>
            <p:cNvSpPr/>
            <p:nvPr/>
          </p:nvSpPr>
          <p:spPr>
            <a:xfrm>
              <a:off x="137566" y="401314"/>
              <a:ext cx="1218444" cy="6770551"/>
            </a:xfrm>
            <a:custGeom>
              <a:avLst/>
              <a:gdLst/>
              <a:ahLst/>
              <a:cxnLst/>
              <a:rect l="0" t="0" r="0" b="0"/>
              <a:pathLst>
                <a:path w="1218444" h="6770551">
                  <a:moveTo>
                    <a:pt x="0" y="0"/>
                  </a:moveTo>
                  <a:lnTo>
                    <a:pt x="13102" y="0"/>
                  </a:lnTo>
                  <a:lnTo>
                    <a:pt x="1218444" y="0"/>
                  </a:lnTo>
                  <a:lnTo>
                    <a:pt x="1218444" y="25891"/>
                  </a:lnTo>
                  <a:lnTo>
                    <a:pt x="13102" y="25891"/>
                  </a:lnTo>
                  <a:lnTo>
                    <a:pt x="13102" y="258913"/>
                  </a:lnTo>
                  <a:lnTo>
                    <a:pt x="1218444" y="258913"/>
                  </a:lnTo>
                  <a:lnTo>
                    <a:pt x="1218444" y="284804"/>
                  </a:lnTo>
                  <a:lnTo>
                    <a:pt x="13102" y="284804"/>
                  </a:lnTo>
                  <a:lnTo>
                    <a:pt x="13102" y="6770551"/>
                  </a:lnTo>
                  <a:lnTo>
                    <a:pt x="0" y="6770551"/>
                  </a:lnTo>
                  <a:lnTo>
                    <a:pt x="0" y="284804"/>
                  </a:lnTo>
                  <a:lnTo>
                    <a:pt x="0" y="258913"/>
                  </a:lnTo>
                  <a:lnTo>
                    <a:pt x="0" y="25891"/>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21" name="Shape 6865">
              <a:extLst>
                <a:ext uri="{FF2B5EF4-FFF2-40B4-BE49-F238E27FC236}">
                  <a16:creationId xmlns:a16="http://schemas.microsoft.com/office/drawing/2014/main" id="{1444BA21-B147-4FC3-835B-E56B93BAD514}"/>
                </a:ext>
              </a:extLst>
            </p:cNvPr>
            <p:cNvSpPr/>
            <p:nvPr/>
          </p:nvSpPr>
          <p:spPr>
            <a:xfrm>
              <a:off x="1356010" y="401314"/>
              <a:ext cx="1218444" cy="6770551"/>
            </a:xfrm>
            <a:custGeom>
              <a:avLst/>
              <a:gdLst/>
              <a:ahLst/>
              <a:cxnLst/>
              <a:rect l="0" t="0" r="0" b="0"/>
              <a:pathLst>
                <a:path w="1218444" h="6770551">
                  <a:moveTo>
                    <a:pt x="0" y="0"/>
                  </a:moveTo>
                  <a:lnTo>
                    <a:pt x="1218444" y="0"/>
                  </a:lnTo>
                  <a:lnTo>
                    <a:pt x="1218444" y="258913"/>
                  </a:lnTo>
                  <a:lnTo>
                    <a:pt x="1218444" y="284804"/>
                  </a:lnTo>
                  <a:lnTo>
                    <a:pt x="1218444" y="6770551"/>
                  </a:lnTo>
                  <a:lnTo>
                    <a:pt x="1205342" y="6770551"/>
                  </a:lnTo>
                  <a:lnTo>
                    <a:pt x="1205342" y="284804"/>
                  </a:lnTo>
                  <a:lnTo>
                    <a:pt x="0" y="284804"/>
                  </a:lnTo>
                  <a:lnTo>
                    <a:pt x="0" y="258913"/>
                  </a:lnTo>
                  <a:lnTo>
                    <a:pt x="1205342" y="258913"/>
                  </a:lnTo>
                  <a:lnTo>
                    <a:pt x="1205342" y="25891"/>
                  </a:lnTo>
                  <a:lnTo>
                    <a:pt x="0" y="25891"/>
                  </a:lnTo>
                  <a:lnTo>
                    <a:pt x="0" y="0"/>
                  </a:lnTo>
                  <a:close/>
                </a:path>
              </a:pathLst>
            </a:custGeom>
            <a:ln w="0" cap="sq">
              <a:miter lim="127000"/>
            </a:ln>
          </p:spPr>
          <p:style>
            <a:lnRef idx="0">
              <a:srgbClr val="000000">
                <a:alpha val="0"/>
              </a:srgbClr>
            </a:lnRef>
            <a:fillRef idx="1">
              <a:srgbClr val="B4B4B4"/>
            </a:fillRef>
            <a:effectRef idx="0">
              <a:scrgbClr r="0" g="0" b="0"/>
            </a:effectRef>
            <a:fontRef idx="none"/>
          </p:style>
          <p:txBody>
            <a:bodyPr/>
            <a:lstStyle/>
            <a:p>
              <a:endParaRPr lang="en-GB"/>
            </a:p>
          </p:txBody>
        </p:sp>
        <p:sp>
          <p:nvSpPr>
            <p:cNvPr id="22" name="Shape 6866">
              <a:extLst>
                <a:ext uri="{FF2B5EF4-FFF2-40B4-BE49-F238E27FC236}">
                  <a16:creationId xmlns:a16="http://schemas.microsoft.com/office/drawing/2014/main" id="{D2D5BB7E-B3F5-49AC-92A0-A4189E58FABF}"/>
                </a:ext>
              </a:extLst>
            </p:cNvPr>
            <p:cNvSpPr/>
            <p:nvPr/>
          </p:nvSpPr>
          <p:spPr>
            <a:xfrm>
              <a:off x="144117" y="414260"/>
              <a:ext cx="0" cy="6744660"/>
            </a:xfrm>
            <a:custGeom>
              <a:avLst/>
              <a:gdLst/>
              <a:ahLst/>
              <a:cxnLst/>
              <a:rect l="0" t="0" r="0" b="0"/>
              <a:pathLst>
                <a:path h="6744660">
                  <a:moveTo>
                    <a:pt x="0" y="0"/>
                  </a:moveTo>
                  <a:lnTo>
                    <a:pt x="0" y="6744660"/>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3" name="Shape 6867">
              <a:extLst>
                <a:ext uri="{FF2B5EF4-FFF2-40B4-BE49-F238E27FC236}">
                  <a16:creationId xmlns:a16="http://schemas.microsoft.com/office/drawing/2014/main" id="{849FCC00-17E6-42EE-A0E9-A8B50A890C7F}"/>
                </a:ext>
              </a:extLst>
            </p:cNvPr>
            <p:cNvSpPr/>
            <p:nvPr/>
          </p:nvSpPr>
          <p:spPr>
            <a:xfrm>
              <a:off x="1317" y="399054"/>
              <a:ext cx="2567646" cy="6682536"/>
            </a:xfrm>
            <a:custGeom>
              <a:avLst/>
              <a:gdLst/>
              <a:ahLst/>
              <a:cxnLst/>
              <a:rect l="0" t="0" r="0" b="0"/>
              <a:pathLst>
                <a:path w="2423786" h="6744660">
                  <a:moveTo>
                    <a:pt x="2423786" y="6744660"/>
                  </a:moveTo>
                  <a:lnTo>
                    <a:pt x="2423786" y="0"/>
                  </a:lnTo>
                  <a:lnTo>
                    <a:pt x="0" y="0"/>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dirty="0"/>
            </a:p>
          </p:txBody>
        </p:sp>
        <p:sp>
          <p:nvSpPr>
            <p:cNvPr id="24" name="Shape 6868">
              <a:extLst>
                <a:ext uri="{FF2B5EF4-FFF2-40B4-BE49-F238E27FC236}">
                  <a16:creationId xmlns:a16="http://schemas.microsoft.com/office/drawing/2014/main" id="{D6EA80F7-941E-49CF-84BB-CCE0F46279D9}"/>
                </a:ext>
              </a:extLst>
            </p:cNvPr>
            <p:cNvSpPr/>
            <p:nvPr/>
          </p:nvSpPr>
          <p:spPr>
            <a:xfrm>
              <a:off x="144117" y="673172"/>
              <a:ext cx="2423786" cy="0"/>
            </a:xfrm>
            <a:custGeom>
              <a:avLst/>
              <a:gdLst/>
              <a:ahLst/>
              <a:cxnLst/>
              <a:rect l="0" t="0" r="0" b="0"/>
              <a:pathLst>
                <a:path w="2423786">
                  <a:moveTo>
                    <a:pt x="0" y="0"/>
                  </a:moveTo>
                  <a:lnTo>
                    <a:pt x="2423786" y="0"/>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dirty="0"/>
            </a:p>
          </p:txBody>
        </p:sp>
        <p:sp>
          <p:nvSpPr>
            <p:cNvPr id="25" name="Rectangle 24">
              <a:extLst>
                <a:ext uri="{FF2B5EF4-FFF2-40B4-BE49-F238E27FC236}">
                  <a16:creationId xmlns:a16="http://schemas.microsoft.com/office/drawing/2014/main" id="{F17C33DA-96D5-4D69-A2E0-41F09E35813E}"/>
                </a:ext>
              </a:extLst>
            </p:cNvPr>
            <p:cNvSpPr/>
            <p:nvPr/>
          </p:nvSpPr>
          <p:spPr>
            <a:xfrm>
              <a:off x="1069086" y="465867"/>
              <a:ext cx="758331" cy="192619"/>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Bagian Penjualan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6" name="Shape 6870">
              <a:extLst>
                <a:ext uri="{FF2B5EF4-FFF2-40B4-BE49-F238E27FC236}">
                  <a16:creationId xmlns:a16="http://schemas.microsoft.com/office/drawing/2014/main" id="{3BCDF7F9-9F30-4E6F-96DD-F988C51E067D}"/>
                </a:ext>
              </a:extLst>
            </p:cNvPr>
            <p:cNvSpPr/>
            <p:nvPr/>
          </p:nvSpPr>
          <p:spPr>
            <a:xfrm>
              <a:off x="936760" y="1488748"/>
              <a:ext cx="877803" cy="543717"/>
            </a:xfrm>
            <a:custGeom>
              <a:avLst/>
              <a:gdLst/>
              <a:ahLst/>
              <a:cxnLst/>
              <a:rect l="0" t="0" r="0" b="0"/>
              <a:pathLst>
                <a:path w="877803" h="543717">
                  <a:moveTo>
                    <a:pt x="98261" y="0"/>
                  </a:moveTo>
                  <a:lnTo>
                    <a:pt x="779542" y="0"/>
                  </a:lnTo>
                  <a:cubicBezTo>
                    <a:pt x="833782" y="0"/>
                    <a:pt x="877803" y="86994"/>
                    <a:pt x="877803" y="194185"/>
                  </a:cubicBezTo>
                  <a:lnTo>
                    <a:pt x="877803" y="349533"/>
                  </a:lnTo>
                  <a:cubicBezTo>
                    <a:pt x="877803" y="456722"/>
                    <a:pt x="833782" y="543717"/>
                    <a:pt x="779542" y="543717"/>
                  </a:cubicBezTo>
                  <a:lnTo>
                    <a:pt x="98261" y="543717"/>
                  </a:lnTo>
                  <a:cubicBezTo>
                    <a:pt x="44021" y="543717"/>
                    <a:pt x="0" y="456722"/>
                    <a:pt x="0" y="349533"/>
                  </a:cubicBezTo>
                  <a:lnTo>
                    <a:pt x="0" y="194185"/>
                  </a:lnTo>
                  <a:cubicBezTo>
                    <a:pt x="0" y="86994"/>
                    <a:pt x="44021" y="0"/>
                    <a:pt x="98261"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27" name="Shape 6871">
              <a:extLst>
                <a:ext uri="{FF2B5EF4-FFF2-40B4-BE49-F238E27FC236}">
                  <a16:creationId xmlns:a16="http://schemas.microsoft.com/office/drawing/2014/main" id="{13DE8D97-5CE4-4003-ABA7-BD07B3EC8A09}"/>
                </a:ext>
              </a:extLst>
            </p:cNvPr>
            <p:cNvSpPr/>
            <p:nvPr/>
          </p:nvSpPr>
          <p:spPr>
            <a:xfrm>
              <a:off x="936760" y="1488748"/>
              <a:ext cx="877803" cy="543717"/>
            </a:xfrm>
            <a:custGeom>
              <a:avLst/>
              <a:gdLst/>
              <a:ahLst/>
              <a:cxnLst/>
              <a:rect l="0" t="0" r="0" b="0"/>
              <a:pathLst>
                <a:path w="877803" h="543717">
                  <a:moveTo>
                    <a:pt x="779542" y="0"/>
                  </a:moveTo>
                  <a:cubicBezTo>
                    <a:pt x="833782" y="0"/>
                    <a:pt x="877803" y="86994"/>
                    <a:pt x="877803" y="194185"/>
                  </a:cubicBezTo>
                  <a:lnTo>
                    <a:pt x="877803" y="349533"/>
                  </a:lnTo>
                  <a:cubicBezTo>
                    <a:pt x="877803" y="456722"/>
                    <a:pt x="833782" y="543717"/>
                    <a:pt x="779542" y="543717"/>
                  </a:cubicBezTo>
                  <a:cubicBezTo>
                    <a:pt x="779542" y="543717"/>
                    <a:pt x="779542" y="543717"/>
                    <a:pt x="779542" y="543717"/>
                  </a:cubicBezTo>
                  <a:lnTo>
                    <a:pt x="98261" y="543717"/>
                  </a:lnTo>
                  <a:cubicBezTo>
                    <a:pt x="44021" y="543717"/>
                    <a:pt x="0" y="456722"/>
                    <a:pt x="0" y="349533"/>
                  </a:cubicBezTo>
                  <a:lnTo>
                    <a:pt x="0" y="194185"/>
                  </a:lnTo>
                  <a:cubicBezTo>
                    <a:pt x="0" y="86994"/>
                    <a:pt x="44021" y="0"/>
                    <a:pt x="98261"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28" name="Picture 27">
              <a:extLst>
                <a:ext uri="{FF2B5EF4-FFF2-40B4-BE49-F238E27FC236}">
                  <a16:creationId xmlns:a16="http://schemas.microsoft.com/office/drawing/2014/main" id="{46BAE2BD-1B7A-47D2-B5E9-8F29CC0148BB}"/>
                </a:ext>
              </a:extLst>
            </p:cNvPr>
            <p:cNvPicPr/>
            <p:nvPr/>
          </p:nvPicPr>
          <p:blipFill>
            <a:blip r:embed="rId2"/>
            <a:stretch>
              <a:fillRect/>
            </a:stretch>
          </p:blipFill>
          <p:spPr>
            <a:xfrm>
              <a:off x="913544" y="1444310"/>
              <a:ext cx="883920" cy="551688"/>
            </a:xfrm>
            <a:prstGeom prst="rect">
              <a:avLst/>
            </a:prstGeom>
          </p:spPr>
        </p:pic>
        <p:sp>
          <p:nvSpPr>
            <p:cNvPr id="29" name="Shape 6873">
              <a:extLst>
                <a:ext uri="{FF2B5EF4-FFF2-40B4-BE49-F238E27FC236}">
                  <a16:creationId xmlns:a16="http://schemas.microsoft.com/office/drawing/2014/main" id="{9581A4E2-A724-4685-B728-BA0AF135E25A}"/>
                </a:ext>
              </a:extLst>
            </p:cNvPr>
            <p:cNvSpPr/>
            <p:nvPr/>
          </p:nvSpPr>
          <p:spPr>
            <a:xfrm>
              <a:off x="917108" y="1449911"/>
              <a:ext cx="877803" cy="543717"/>
            </a:xfrm>
            <a:custGeom>
              <a:avLst/>
              <a:gdLst/>
              <a:ahLst/>
              <a:cxnLst/>
              <a:rect l="0" t="0" r="0" b="0"/>
              <a:pathLst>
                <a:path w="877803" h="543717">
                  <a:moveTo>
                    <a:pt x="779542" y="0"/>
                  </a:moveTo>
                  <a:cubicBezTo>
                    <a:pt x="833782" y="0"/>
                    <a:pt x="877803" y="86994"/>
                    <a:pt x="877803" y="194185"/>
                  </a:cubicBezTo>
                  <a:lnTo>
                    <a:pt x="877803" y="349532"/>
                  </a:lnTo>
                  <a:cubicBezTo>
                    <a:pt x="877803" y="456722"/>
                    <a:pt x="833782" y="543717"/>
                    <a:pt x="779542" y="543717"/>
                  </a:cubicBezTo>
                  <a:cubicBezTo>
                    <a:pt x="779542" y="543717"/>
                    <a:pt x="779542" y="543717"/>
                    <a:pt x="779542" y="543717"/>
                  </a:cubicBezTo>
                  <a:lnTo>
                    <a:pt x="98261" y="543717"/>
                  </a:lnTo>
                  <a:cubicBezTo>
                    <a:pt x="44021" y="543717"/>
                    <a:pt x="0" y="456722"/>
                    <a:pt x="0" y="349532"/>
                  </a:cubicBezTo>
                  <a:lnTo>
                    <a:pt x="0" y="194185"/>
                  </a:lnTo>
                  <a:cubicBezTo>
                    <a:pt x="0" y="86994"/>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30" name="Rectangle 29">
              <a:extLst>
                <a:ext uri="{FF2B5EF4-FFF2-40B4-BE49-F238E27FC236}">
                  <a16:creationId xmlns:a16="http://schemas.microsoft.com/office/drawing/2014/main" id="{558FB8E6-B7F5-4610-901B-84219D67CCFB}"/>
                </a:ext>
              </a:extLst>
            </p:cNvPr>
            <p:cNvSpPr/>
            <p:nvPr/>
          </p:nvSpPr>
          <p:spPr>
            <a:xfrm>
              <a:off x="990477" y="1549570"/>
              <a:ext cx="973111" cy="192618"/>
            </a:xfrm>
            <a:prstGeom prst="rect">
              <a:avLst/>
            </a:prstGeom>
            <a:ln>
              <a:noFill/>
            </a:ln>
          </p:spPr>
          <p:txBody>
            <a:bodyPr vert="horz" lIns="0" tIns="0" rIns="0" bIns="0" rtlCol="0">
              <a:noAutofit/>
            </a:bodyPr>
            <a:lstStyle/>
            <a:p>
              <a:pPr>
                <a:lnSpc>
                  <a:spcPct val="107000"/>
                </a:lnSpc>
                <a:spcAft>
                  <a:spcPts val="800"/>
                </a:spcAft>
              </a:pPr>
              <a:r>
                <a:rPr lang="id-ID" sz="1000" b="1" dirty="0">
                  <a:effectLst/>
                  <a:latin typeface="Arial" panose="020B0604020202020204" pitchFamily="34" charset="0"/>
                  <a:ea typeface="Arial" panose="020B0604020202020204" pitchFamily="34" charset="0"/>
                  <a:cs typeface="Mangal" panose="02040503050203030202" pitchFamily="18" charset="0"/>
                </a:rPr>
                <a:t>Login Keddalam Menu </a:t>
              </a:r>
              <a:endParaRPr lang="en-GB"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1" name="Rectangle 30">
              <a:extLst>
                <a:ext uri="{FF2B5EF4-FFF2-40B4-BE49-F238E27FC236}">
                  <a16:creationId xmlns:a16="http://schemas.microsoft.com/office/drawing/2014/main" id="{5C23836A-C855-4D97-A16B-DF50F8B2C96E}"/>
                </a:ext>
              </a:extLst>
            </p:cNvPr>
            <p:cNvSpPr/>
            <p:nvPr/>
          </p:nvSpPr>
          <p:spPr>
            <a:xfrm>
              <a:off x="1259320" y="1737129"/>
              <a:ext cx="266281" cy="192618"/>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Utama</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32" name="Shape 6876">
              <a:extLst>
                <a:ext uri="{FF2B5EF4-FFF2-40B4-BE49-F238E27FC236}">
                  <a16:creationId xmlns:a16="http://schemas.microsoft.com/office/drawing/2014/main" id="{A5586CAF-C22A-460B-A8DA-3864A5532B57}"/>
                </a:ext>
              </a:extLst>
            </p:cNvPr>
            <p:cNvSpPr/>
            <p:nvPr/>
          </p:nvSpPr>
          <p:spPr>
            <a:xfrm>
              <a:off x="1310154" y="750846"/>
              <a:ext cx="124465" cy="245968"/>
            </a:xfrm>
            <a:custGeom>
              <a:avLst/>
              <a:gdLst/>
              <a:ahLst/>
              <a:cxnLst/>
              <a:rect l="0" t="0" r="0" b="0"/>
              <a:pathLst>
                <a:path w="124465" h="245968">
                  <a:moveTo>
                    <a:pt x="62276" y="0"/>
                  </a:moveTo>
                  <a:cubicBezTo>
                    <a:pt x="96602" y="0"/>
                    <a:pt x="124465" y="55063"/>
                    <a:pt x="124465" y="122897"/>
                  </a:cubicBezTo>
                  <a:cubicBezTo>
                    <a:pt x="124465" y="190905"/>
                    <a:pt x="96602" y="245968"/>
                    <a:pt x="62276" y="245968"/>
                  </a:cubicBezTo>
                  <a:cubicBezTo>
                    <a:pt x="27863" y="245968"/>
                    <a:pt x="0" y="190905"/>
                    <a:pt x="0" y="122897"/>
                  </a:cubicBezTo>
                  <a:cubicBezTo>
                    <a:pt x="0" y="55063"/>
                    <a:pt x="27863" y="0"/>
                    <a:pt x="62276"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33" name="Shape 6877">
              <a:extLst>
                <a:ext uri="{FF2B5EF4-FFF2-40B4-BE49-F238E27FC236}">
                  <a16:creationId xmlns:a16="http://schemas.microsoft.com/office/drawing/2014/main" id="{ED90E9FB-56DC-4F80-A8F3-5B80BA9F2198}"/>
                </a:ext>
              </a:extLst>
            </p:cNvPr>
            <p:cNvSpPr/>
            <p:nvPr/>
          </p:nvSpPr>
          <p:spPr>
            <a:xfrm>
              <a:off x="1310154" y="750846"/>
              <a:ext cx="124465" cy="245968"/>
            </a:xfrm>
            <a:custGeom>
              <a:avLst/>
              <a:gdLst/>
              <a:ahLst/>
              <a:cxnLst/>
              <a:rect l="0" t="0" r="0" b="0"/>
              <a:pathLst>
                <a:path w="124465" h="245968">
                  <a:moveTo>
                    <a:pt x="124465" y="122897"/>
                  </a:moveTo>
                  <a:cubicBezTo>
                    <a:pt x="124465" y="55063"/>
                    <a:pt x="96602" y="0"/>
                    <a:pt x="62276" y="0"/>
                  </a:cubicBezTo>
                  <a:cubicBezTo>
                    <a:pt x="27863" y="0"/>
                    <a:pt x="0" y="55063"/>
                    <a:pt x="0" y="122897"/>
                  </a:cubicBezTo>
                  <a:cubicBezTo>
                    <a:pt x="0" y="190905"/>
                    <a:pt x="27863" y="245968"/>
                    <a:pt x="62276" y="245968"/>
                  </a:cubicBezTo>
                  <a:cubicBezTo>
                    <a:pt x="96602" y="245968"/>
                    <a:pt x="124465" y="190905"/>
                    <a:pt x="124465" y="122897"/>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sp>
          <p:nvSpPr>
            <p:cNvPr id="34" name="Shape 6878">
              <a:extLst>
                <a:ext uri="{FF2B5EF4-FFF2-40B4-BE49-F238E27FC236}">
                  <a16:creationId xmlns:a16="http://schemas.microsoft.com/office/drawing/2014/main" id="{19A25369-1B9F-4EA5-B062-61A6BED49755}"/>
                </a:ext>
              </a:extLst>
            </p:cNvPr>
            <p:cNvSpPr/>
            <p:nvPr/>
          </p:nvSpPr>
          <p:spPr>
            <a:xfrm>
              <a:off x="1297053" y="724956"/>
              <a:ext cx="124465" cy="245967"/>
            </a:xfrm>
            <a:custGeom>
              <a:avLst/>
              <a:gdLst/>
              <a:ahLst/>
              <a:cxnLst/>
              <a:rect l="0" t="0" r="0" b="0"/>
              <a:pathLst>
                <a:path w="124465" h="245967">
                  <a:moveTo>
                    <a:pt x="62276" y="0"/>
                  </a:moveTo>
                  <a:cubicBezTo>
                    <a:pt x="96602" y="0"/>
                    <a:pt x="124465" y="55062"/>
                    <a:pt x="124465" y="122897"/>
                  </a:cubicBezTo>
                  <a:cubicBezTo>
                    <a:pt x="124465" y="190905"/>
                    <a:pt x="96602" y="245967"/>
                    <a:pt x="62276" y="245967"/>
                  </a:cubicBezTo>
                  <a:cubicBezTo>
                    <a:pt x="27863" y="245967"/>
                    <a:pt x="0" y="190905"/>
                    <a:pt x="0" y="122897"/>
                  </a:cubicBezTo>
                  <a:cubicBezTo>
                    <a:pt x="0" y="55062"/>
                    <a:pt x="27863" y="0"/>
                    <a:pt x="62276" y="0"/>
                  </a:cubicBezTo>
                  <a:close/>
                </a:path>
              </a:pathLst>
            </a:custGeom>
            <a:ln w="0" cap="sq">
              <a:miter lim="127000"/>
            </a:ln>
          </p:spPr>
          <p:style>
            <a:lnRef idx="0">
              <a:srgbClr val="000000">
                <a:alpha val="0"/>
              </a:srgbClr>
            </a:lnRef>
            <a:fillRef idx="1">
              <a:srgbClr val="000000"/>
            </a:fillRef>
            <a:effectRef idx="0">
              <a:scrgbClr r="0" g="0" b="0"/>
            </a:effectRef>
            <a:fontRef idx="none"/>
          </p:style>
          <p:txBody>
            <a:bodyPr/>
            <a:lstStyle/>
            <a:p>
              <a:endParaRPr lang="en-GB"/>
            </a:p>
          </p:txBody>
        </p:sp>
        <p:sp>
          <p:nvSpPr>
            <p:cNvPr id="35" name="Shape 6879">
              <a:extLst>
                <a:ext uri="{FF2B5EF4-FFF2-40B4-BE49-F238E27FC236}">
                  <a16:creationId xmlns:a16="http://schemas.microsoft.com/office/drawing/2014/main" id="{01EC461E-7556-4436-ABDA-BCB65D18ADA9}"/>
                </a:ext>
              </a:extLst>
            </p:cNvPr>
            <p:cNvSpPr/>
            <p:nvPr/>
          </p:nvSpPr>
          <p:spPr>
            <a:xfrm>
              <a:off x="1297053" y="724956"/>
              <a:ext cx="124465" cy="245967"/>
            </a:xfrm>
            <a:custGeom>
              <a:avLst/>
              <a:gdLst/>
              <a:ahLst/>
              <a:cxnLst/>
              <a:rect l="0" t="0" r="0" b="0"/>
              <a:pathLst>
                <a:path w="124465" h="245967">
                  <a:moveTo>
                    <a:pt x="124465" y="122897"/>
                  </a:moveTo>
                  <a:cubicBezTo>
                    <a:pt x="124465" y="55062"/>
                    <a:pt x="96602" y="0"/>
                    <a:pt x="62276" y="0"/>
                  </a:cubicBezTo>
                  <a:cubicBezTo>
                    <a:pt x="27863" y="0"/>
                    <a:pt x="0" y="55062"/>
                    <a:pt x="0" y="122897"/>
                  </a:cubicBezTo>
                  <a:cubicBezTo>
                    <a:pt x="0" y="190905"/>
                    <a:pt x="27863" y="245967"/>
                    <a:pt x="62276" y="245967"/>
                  </a:cubicBezTo>
                  <a:cubicBezTo>
                    <a:pt x="96602" y="245967"/>
                    <a:pt x="124465" y="190905"/>
                    <a:pt x="124465" y="122897"/>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37" name="Shape 6881">
              <a:extLst>
                <a:ext uri="{FF2B5EF4-FFF2-40B4-BE49-F238E27FC236}">
                  <a16:creationId xmlns:a16="http://schemas.microsoft.com/office/drawing/2014/main" id="{D8DD46EE-28A6-4D46-9106-027DC4EA408B}"/>
                </a:ext>
              </a:extLst>
            </p:cNvPr>
            <p:cNvSpPr/>
            <p:nvPr/>
          </p:nvSpPr>
          <p:spPr>
            <a:xfrm>
              <a:off x="3419503" y="1501694"/>
              <a:ext cx="877803" cy="530771"/>
            </a:xfrm>
            <a:custGeom>
              <a:avLst/>
              <a:gdLst/>
              <a:ahLst/>
              <a:cxnLst/>
              <a:rect l="0" t="0" r="0" b="0"/>
              <a:pathLst>
                <a:path w="877803" h="530771">
                  <a:moveTo>
                    <a:pt x="98261" y="0"/>
                  </a:moveTo>
                  <a:lnTo>
                    <a:pt x="779542" y="0"/>
                  </a:lnTo>
                  <a:cubicBezTo>
                    <a:pt x="833782" y="0"/>
                    <a:pt x="877803" y="86994"/>
                    <a:pt x="877803" y="194185"/>
                  </a:cubicBezTo>
                  <a:lnTo>
                    <a:pt x="877803" y="336587"/>
                  </a:lnTo>
                  <a:cubicBezTo>
                    <a:pt x="877803" y="443776"/>
                    <a:pt x="833782" y="530771"/>
                    <a:pt x="779542" y="530771"/>
                  </a:cubicBezTo>
                  <a:lnTo>
                    <a:pt x="98261" y="530771"/>
                  </a:lnTo>
                  <a:cubicBezTo>
                    <a:pt x="44021" y="530771"/>
                    <a:pt x="0" y="443776"/>
                    <a:pt x="0" y="336587"/>
                  </a:cubicBezTo>
                  <a:lnTo>
                    <a:pt x="0" y="194185"/>
                  </a:lnTo>
                  <a:cubicBezTo>
                    <a:pt x="0" y="86994"/>
                    <a:pt x="44021" y="0"/>
                    <a:pt x="98261"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38" name="Shape 6882">
              <a:extLst>
                <a:ext uri="{FF2B5EF4-FFF2-40B4-BE49-F238E27FC236}">
                  <a16:creationId xmlns:a16="http://schemas.microsoft.com/office/drawing/2014/main" id="{23135417-5272-4AC3-8621-251AB9B1C6A6}"/>
                </a:ext>
              </a:extLst>
            </p:cNvPr>
            <p:cNvSpPr/>
            <p:nvPr/>
          </p:nvSpPr>
          <p:spPr>
            <a:xfrm>
              <a:off x="3419503" y="1501694"/>
              <a:ext cx="877803" cy="530771"/>
            </a:xfrm>
            <a:custGeom>
              <a:avLst/>
              <a:gdLst/>
              <a:ahLst/>
              <a:cxnLst/>
              <a:rect l="0" t="0" r="0" b="0"/>
              <a:pathLst>
                <a:path w="877803" h="530771">
                  <a:moveTo>
                    <a:pt x="779542" y="0"/>
                  </a:moveTo>
                  <a:cubicBezTo>
                    <a:pt x="833782" y="0"/>
                    <a:pt x="877803" y="86994"/>
                    <a:pt x="877803" y="194185"/>
                  </a:cubicBezTo>
                  <a:lnTo>
                    <a:pt x="877803" y="336587"/>
                  </a:lnTo>
                  <a:cubicBezTo>
                    <a:pt x="877803" y="443776"/>
                    <a:pt x="833782" y="530771"/>
                    <a:pt x="779542" y="530771"/>
                  </a:cubicBezTo>
                  <a:cubicBezTo>
                    <a:pt x="779542" y="530771"/>
                    <a:pt x="779542" y="530771"/>
                    <a:pt x="779542" y="530771"/>
                  </a:cubicBezTo>
                  <a:lnTo>
                    <a:pt x="98261" y="530771"/>
                  </a:lnTo>
                  <a:cubicBezTo>
                    <a:pt x="44021" y="530771"/>
                    <a:pt x="0" y="443776"/>
                    <a:pt x="0" y="336587"/>
                  </a:cubicBezTo>
                  <a:lnTo>
                    <a:pt x="0" y="194185"/>
                  </a:lnTo>
                  <a:cubicBezTo>
                    <a:pt x="0" y="86994"/>
                    <a:pt x="44021" y="0"/>
                    <a:pt x="98261"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39" name="Picture 38">
              <a:extLst>
                <a:ext uri="{FF2B5EF4-FFF2-40B4-BE49-F238E27FC236}">
                  <a16:creationId xmlns:a16="http://schemas.microsoft.com/office/drawing/2014/main" id="{E39BDEB8-37F8-4B2B-98F1-F0FD3FDABC58}"/>
                </a:ext>
              </a:extLst>
            </p:cNvPr>
            <p:cNvPicPr/>
            <p:nvPr/>
          </p:nvPicPr>
          <p:blipFill>
            <a:blip r:embed="rId3"/>
            <a:stretch>
              <a:fillRect/>
            </a:stretch>
          </p:blipFill>
          <p:spPr>
            <a:xfrm>
              <a:off x="3396648" y="1459550"/>
              <a:ext cx="880872" cy="536448"/>
            </a:xfrm>
            <a:prstGeom prst="rect">
              <a:avLst/>
            </a:prstGeom>
          </p:spPr>
        </p:pic>
        <p:sp>
          <p:nvSpPr>
            <p:cNvPr id="40" name="Shape 6884">
              <a:extLst>
                <a:ext uri="{FF2B5EF4-FFF2-40B4-BE49-F238E27FC236}">
                  <a16:creationId xmlns:a16="http://schemas.microsoft.com/office/drawing/2014/main" id="{41901884-C827-429B-B081-BBC207160F20}"/>
                </a:ext>
              </a:extLst>
            </p:cNvPr>
            <p:cNvSpPr/>
            <p:nvPr/>
          </p:nvSpPr>
          <p:spPr>
            <a:xfrm>
              <a:off x="3399851" y="1462857"/>
              <a:ext cx="877803" cy="530771"/>
            </a:xfrm>
            <a:custGeom>
              <a:avLst/>
              <a:gdLst/>
              <a:ahLst/>
              <a:cxnLst/>
              <a:rect l="0" t="0" r="0" b="0"/>
              <a:pathLst>
                <a:path w="877803" h="530771">
                  <a:moveTo>
                    <a:pt x="779542" y="0"/>
                  </a:moveTo>
                  <a:cubicBezTo>
                    <a:pt x="833782" y="0"/>
                    <a:pt x="877803" y="86994"/>
                    <a:pt x="877803" y="194185"/>
                  </a:cubicBezTo>
                  <a:lnTo>
                    <a:pt x="877803" y="336586"/>
                  </a:lnTo>
                  <a:cubicBezTo>
                    <a:pt x="877803" y="443776"/>
                    <a:pt x="833782" y="530771"/>
                    <a:pt x="779542" y="530771"/>
                  </a:cubicBezTo>
                  <a:cubicBezTo>
                    <a:pt x="779542" y="530771"/>
                    <a:pt x="779542" y="530771"/>
                    <a:pt x="779542" y="530771"/>
                  </a:cubicBezTo>
                  <a:lnTo>
                    <a:pt x="98261" y="530771"/>
                  </a:lnTo>
                  <a:cubicBezTo>
                    <a:pt x="44021" y="530771"/>
                    <a:pt x="0" y="443776"/>
                    <a:pt x="0" y="336586"/>
                  </a:cubicBezTo>
                  <a:lnTo>
                    <a:pt x="0" y="194185"/>
                  </a:lnTo>
                  <a:cubicBezTo>
                    <a:pt x="0" y="86994"/>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41" name="Rectangle 40">
              <a:extLst>
                <a:ext uri="{FF2B5EF4-FFF2-40B4-BE49-F238E27FC236}">
                  <a16:creationId xmlns:a16="http://schemas.microsoft.com/office/drawing/2014/main" id="{8322903F-CEB3-4061-9052-11A28BE45015}"/>
                </a:ext>
              </a:extLst>
            </p:cNvPr>
            <p:cNvSpPr/>
            <p:nvPr/>
          </p:nvSpPr>
          <p:spPr>
            <a:xfrm>
              <a:off x="3423870" y="1581264"/>
              <a:ext cx="1127750" cy="192617"/>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Menampilkan Menu Utama</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42" name="Shape 6886">
              <a:extLst>
                <a:ext uri="{FF2B5EF4-FFF2-40B4-BE49-F238E27FC236}">
                  <a16:creationId xmlns:a16="http://schemas.microsoft.com/office/drawing/2014/main" id="{17AD1BB0-0A61-479B-9020-5E0AE5BBC4AD}"/>
                </a:ext>
              </a:extLst>
            </p:cNvPr>
            <p:cNvSpPr/>
            <p:nvPr/>
          </p:nvSpPr>
          <p:spPr>
            <a:xfrm>
              <a:off x="3779796" y="2640910"/>
              <a:ext cx="170320" cy="440151"/>
            </a:xfrm>
            <a:custGeom>
              <a:avLst/>
              <a:gdLst/>
              <a:ahLst/>
              <a:cxnLst/>
              <a:rect l="0" t="0" r="0" b="0"/>
              <a:pathLst>
                <a:path w="170320" h="440151">
                  <a:moveTo>
                    <a:pt x="85160" y="0"/>
                  </a:moveTo>
                  <a:lnTo>
                    <a:pt x="170320" y="220076"/>
                  </a:lnTo>
                  <a:lnTo>
                    <a:pt x="85160" y="440151"/>
                  </a:lnTo>
                  <a:lnTo>
                    <a:pt x="0" y="220076"/>
                  </a:lnTo>
                  <a:lnTo>
                    <a:pt x="85160" y="0"/>
                  </a:ln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43" name="Shape 6887">
              <a:extLst>
                <a:ext uri="{FF2B5EF4-FFF2-40B4-BE49-F238E27FC236}">
                  <a16:creationId xmlns:a16="http://schemas.microsoft.com/office/drawing/2014/main" id="{7A2918E3-A32E-47FA-8418-5CE498CCCBA3}"/>
                </a:ext>
              </a:extLst>
            </p:cNvPr>
            <p:cNvSpPr/>
            <p:nvPr/>
          </p:nvSpPr>
          <p:spPr>
            <a:xfrm>
              <a:off x="3779796" y="2640910"/>
              <a:ext cx="170320" cy="440151"/>
            </a:xfrm>
            <a:custGeom>
              <a:avLst/>
              <a:gdLst/>
              <a:ahLst/>
              <a:cxnLst/>
              <a:rect l="0" t="0" r="0" b="0"/>
              <a:pathLst>
                <a:path w="170320" h="440151">
                  <a:moveTo>
                    <a:pt x="170320" y="220076"/>
                  </a:moveTo>
                  <a:lnTo>
                    <a:pt x="85160" y="440151"/>
                  </a:lnTo>
                  <a:lnTo>
                    <a:pt x="0" y="220076"/>
                  </a:lnTo>
                  <a:lnTo>
                    <a:pt x="85160" y="0"/>
                  </a:lnTo>
                  <a:lnTo>
                    <a:pt x="170320" y="220076"/>
                  </a:lnTo>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44" name="Picture 43">
              <a:extLst>
                <a:ext uri="{FF2B5EF4-FFF2-40B4-BE49-F238E27FC236}">
                  <a16:creationId xmlns:a16="http://schemas.microsoft.com/office/drawing/2014/main" id="{ABC54864-650D-498E-AA1A-6D53D9BBA888}"/>
                </a:ext>
              </a:extLst>
            </p:cNvPr>
            <p:cNvPicPr/>
            <p:nvPr/>
          </p:nvPicPr>
          <p:blipFill>
            <a:blip r:embed="rId4"/>
            <a:stretch>
              <a:fillRect/>
            </a:stretch>
          </p:blipFill>
          <p:spPr>
            <a:xfrm>
              <a:off x="3755296" y="2624902"/>
              <a:ext cx="176784" cy="445008"/>
            </a:xfrm>
            <a:prstGeom prst="rect">
              <a:avLst/>
            </a:prstGeom>
          </p:spPr>
        </p:pic>
        <p:sp>
          <p:nvSpPr>
            <p:cNvPr id="45" name="Shape 6889">
              <a:extLst>
                <a:ext uri="{FF2B5EF4-FFF2-40B4-BE49-F238E27FC236}">
                  <a16:creationId xmlns:a16="http://schemas.microsoft.com/office/drawing/2014/main" id="{200E57AE-C026-461A-ABBB-80D37018AE8F}"/>
                </a:ext>
              </a:extLst>
            </p:cNvPr>
            <p:cNvSpPr/>
            <p:nvPr/>
          </p:nvSpPr>
          <p:spPr>
            <a:xfrm>
              <a:off x="3760143" y="2627964"/>
              <a:ext cx="170320" cy="440152"/>
            </a:xfrm>
            <a:custGeom>
              <a:avLst/>
              <a:gdLst/>
              <a:ahLst/>
              <a:cxnLst/>
              <a:rect l="0" t="0" r="0" b="0"/>
              <a:pathLst>
                <a:path w="170320" h="440152">
                  <a:moveTo>
                    <a:pt x="170320" y="220076"/>
                  </a:moveTo>
                  <a:lnTo>
                    <a:pt x="85160" y="440152"/>
                  </a:lnTo>
                  <a:lnTo>
                    <a:pt x="0" y="220076"/>
                  </a:lnTo>
                  <a:lnTo>
                    <a:pt x="85160" y="0"/>
                  </a:lnTo>
                  <a:lnTo>
                    <a:pt x="170320" y="220076"/>
                  </a:lnTo>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46" name="Rectangle 45">
              <a:extLst>
                <a:ext uri="{FF2B5EF4-FFF2-40B4-BE49-F238E27FC236}">
                  <a16:creationId xmlns:a16="http://schemas.microsoft.com/office/drawing/2014/main" id="{48B49BEF-1E33-4F1A-84BE-84FFD13D925C}"/>
                </a:ext>
              </a:extLst>
            </p:cNvPr>
            <p:cNvSpPr/>
            <p:nvPr/>
          </p:nvSpPr>
          <p:spPr>
            <a:xfrm>
              <a:off x="3548335" y="2618641"/>
              <a:ext cx="239869" cy="192618"/>
            </a:xfrm>
            <a:prstGeom prst="rect">
              <a:avLst/>
            </a:prstGeom>
            <a:ln>
              <a:noFill/>
            </a:ln>
          </p:spPr>
          <p:txBody>
            <a:bodyPr vert="horz" lIns="0" tIns="0" rIns="0" bIns="0" rtlCol="0">
              <a:noAutofit/>
            </a:bodyPr>
            <a:lstStyle/>
            <a:p>
              <a:pPr>
                <a:lnSpc>
                  <a:spcPct val="107000"/>
                </a:lnSpc>
                <a:spcAft>
                  <a:spcPts val="800"/>
                </a:spcAft>
              </a:pPr>
              <a:r>
                <a:rPr lang="id-ID" sz="1000">
                  <a:effectLst/>
                  <a:latin typeface="Arial" panose="020B0604020202020204" pitchFamily="34" charset="0"/>
                  <a:ea typeface="Arial" panose="020B0604020202020204" pitchFamily="34" charset="0"/>
                  <a:cs typeface="Mangal" panose="02040503050203030202" pitchFamily="18" charset="0"/>
                </a:rPr>
                <a:t>Pilih?</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47" name="Shape 6891">
              <a:extLst>
                <a:ext uri="{FF2B5EF4-FFF2-40B4-BE49-F238E27FC236}">
                  <a16:creationId xmlns:a16="http://schemas.microsoft.com/office/drawing/2014/main" id="{B6B2C0E1-0118-49A7-9B21-3F35E28BA443}"/>
                </a:ext>
              </a:extLst>
            </p:cNvPr>
            <p:cNvSpPr/>
            <p:nvPr/>
          </p:nvSpPr>
          <p:spPr>
            <a:xfrm>
              <a:off x="2613758" y="3935473"/>
              <a:ext cx="412698" cy="388369"/>
            </a:xfrm>
            <a:custGeom>
              <a:avLst/>
              <a:gdLst/>
              <a:ahLst/>
              <a:cxnLst/>
              <a:rect l="0" t="0" r="0" b="0"/>
              <a:pathLst>
                <a:path w="412698" h="388369">
                  <a:moveTo>
                    <a:pt x="98262" y="0"/>
                  </a:moveTo>
                  <a:lnTo>
                    <a:pt x="314437" y="0"/>
                  </a:lnTo>
                  <a:cubicBezTo>
                    <a:pt x="368677" y="0"/>
                    <a:pt x="412698" y="86995"/>
                    <a:pt x="412698" y="194184"/>
                  </a:cubicBezTo>
                  <a:cubicBezTo>
                    <a:pt x="412698" y="301375"/>
                    <a:pt x="368677" y="388369"/>
                    <a:pt x="314437" y="388369"/>
                  </a:cubicBezTo>
                  <a:lnTo>
                    <a:pt x="98262" y="388369"/>
                  </a:lnTo>
                  <a:cubicBezTo>
                    <a:pt x="44021" y="388369"/>
                    <a:pt x="0" y="301375"/>
                    <a:pt x="0" y="194184"/>
                  </a:cubicBezTo>
                  <a:cubicBezTo>
                    <a:pt x="0" y="86995"/>
                    <a:pt x="44021" y="0"/>
                    <a:pt x="98262"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48" name="Shape 6892">
              <a:extLst>
                <a:ext uri="{FF2B5EF4-FFF2-40B4-BE49-F238E27FC236}">
                  <a16:creationId xmlns:a16="http://schemas.microsoft.com/office/drawing/2014/main" id="{27170870-1577-494D-ACD7-BC25F7D4DC0D}"/>
                </a:ext>
              </a:extLst>
            </p:cNvPr>
            <p:cNvSpPr/>
            <p:nvPr/>
          </p:nvSpPr>
          <p:spPr>
            <a:xfrm>
              <a:off x="2613758" y="3935473"/>
              <a:ext cx="412698" cy="388369"/>
            </a:xfrm>
            <a:custGeom>
              <a:avLst/>
              <a:gdLst/>
              <a:ahLst/>
              <a:cxnLst/>
              <a:rect l="0" t="0" r="0" b="0"/>
              <a:pathLst>
                <a:path w="412698" h="388369">
                  <a:moveTo>
                    <a:pt x="314437" y="0"/>
                  </a:moveTo>
                  <a:cubicBezTo>
                    <a:pt x="368677" y="0"/>
                    <a:pt x="412698" y="86995"/>
                    <a:pt x="412698" y="194184"/>
                  </a:cubicBezTo>
                  <a:cubicBezTo>
                    <a:pt x="412698" y="301375"/>
                    <a:pt x="368677" y="388369"/>
                    <a:pt x="314437" y="388369"/>
                  </a:cubicBezTo>
                  <a:cubicBezTo>
                    <a:pt x="314437" y="388369"/>
                    <a:pt x="314437" y="388369"/>
                    <a:pt x="314437" y="388369"/>
                  </a:cubicBezTo>
                  <a:lnTo>
                    <a:pt x="98262" y="388369"/>
                  </a:lnTo>
                  <a:cubicBezTo>
                    <a:pt x="44021" y="388369"/>
                    <a:pt x="0" y="301375"/>
                    <a:pt x="0" y="194184"/>
                  </a:cubicBezTo>
                  <a:lnTo>
                    <a:pt x="0" y="194184"/>
                  </a:lnTo>
                  <a:cubicBezTo>
                    <a:pt x="0" y="86995"/>
                    <a:pt x="44021" y="0"/>
                    <a:pt x="98262"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49" name="Picture 48">
              <a:extLst>
                <a:ext uri="{FF2B5EF4-FFF2-40B4-BE49-F238E27FC236}">
                  <a16:creationId xmlns:a16="http://schemas.microsoft.com/office/drawing/2014/main" id="{D865C72E-C372-40CD-968F-18FDE5CB3B4F}"/>
                </a:ext>
              </a:extLst>
            </p:cNvPr>
            <p:cNvPicPr/>
            <p:nvPr/>
          </p:nvPicPr>
          <p:blipFill>
            <a:blip r:embed="rId5"/>
            <a:stretch>
              <a:fillRect/>
            </a:stretch>
          </p:blipFill>
          <p:spPr>
            <a:xfrm>
              <a:off x="2589944" y="3891854"/>
              <a:ext cx="417576" cy="393192"/>
            </a:xfrm>
            <a:prstGeom prst="rect">
              <a:avLst/>
            </a:prstGeom>
          </p:spPr>
        </p:pic>
        <p:sp>
          <p:nvSpPr>
            <p:cNvPr id="50" name="Shape 6894">
              <a:extLst>
                <a:ext uri="{FF2B5EF4-FFF2-40B4-BE49-F238E27FC236}">
                  <a16:creationId xmlns:a16="http://schemas.microsoft.com/office/drawing/2014/main" id="{7331CE8B-9817-461C-B3A5-89A69598FA50}"/>
                </a:ext>
              </a:extLst>
            </p:cNvPr>
            <p:cNvSpPr/>
            <p:nvPr/>
          </p:nvSpPr>
          <p:spPr>
            <a:xfrm>
              <a:off x="2594106" y="3896636"/>
              <a:ext cx="412698" cy="388369"/>
            </a:xfrm>
            <a:custGeom>
              <a:avLst/>
              <a:gdLst/>
              <a:ahLst/>
              <a:cxnLst/>
              <a:rect l="0" t="0" r="0" b="0"/>
              <a:pathLst>
                <a:path w="412698" h="388369">
                  <a:moveTo>
                    <a:pt x="314437" y="0"/>
                  </a:moveTo>
                  <a:cubicBezTo>
                    <a:pt x="368677" y="0"/>
                    <a:pt x="412698" y="86995"/>
                    <a:pt x="412698" y="194185"/>
                  </a:cubicBezTo>
                  <a:cubicBezTo>
                    <a:pt x="412698" y="301375"/>
                    <a:pt x="368677" y="388369"/>
                    <a:pt x="314437" y="388369"/>
                  </a:cubicBezTo>
                  <a:cubicBezTo>
                    <a:pt x="314437" y="388369"/>
                    <a:pt x="314437" y="388369"/>
                    <a:pt x="314437" y="388369"/>
                  </a:cubicBezTo>
                  <a:lnTo>
                    <a:pt x="98261" y="388369"/>
                  </a:lnTo>
                  <a:cubicBezTo>
                    <a:pt x="44021" y="388369"/>
                    <a:pt x="0" y="301375"/>
                    <a:pt x="0" y="194185"/>
                  </a:cubicBezTo>
                  <a:lnTo>
                    <a:pt x="0" y="194185"/>
                  </a:lnTo>
                  <a:cubicBezTo>
                    <a:pt x="0" y="86995"/>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51" name="Rectangle 50">
              <a:extLst>
                <a:ext uri="{FF2B5EF4-FFF2-40B4-BE49-F238E27FC236}">
                  <a16:creationId xmlns:a16="http://schemas.microsoft.com/office/drawing/2014/main" id="{FF5918A2-251A-4E44-BBA0-302594178608}"/>
                </a:ext>
              </a:extLst>
            </p:cNvPr>
            <p:cNvSpPr/>
            <p:nvPr/>
          </p:nvSpPr>
          <p:spPr>
            <a:xfrm>
              <a:off x="2649831" y="4019359"/>
              <a:ext cx="408406" cy="192617"/>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Customer</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52" name="Shape 6896">
              <a:extLst>
                <a:ext uri="{FF2B5EF4-FFF2-40B4-BE49-F238E27FC236}">
                  <a16:creationId xmlns:a16="http://schemas.microsoft.com/office/drawing/2014/main" id="{22032407-0E63-4A5E-B853-952DC9076AAE}"/>
                </a:ext>
              </a:extLst>
            </p:cNvPr>
            <p:cNvSpPr/>
            <p:nvPr/>
          </p:nvSpPr>
          <p:spPr>
            <a:xfrm>
              <a:off x="3943565" y="3922528"/>
              <a:ext cx="347190" cy="401315"/>
            </a:xfrm>
            <a:custGeom>
              <a:avLst/>
              <a:gdLst/>
              <a:ahLst/>
              <a:cxnLst/>
              <a:rect l="0" t="0" r="0" b="0"/>
              <a:pathLst>
                <a:path w="347190" h="401315">
                  <a:moveTo>
                    <a:pt x="98261" y="0"/>
                  </a:moveTo>
                  <a:lnTo>
                    <a:pt x="248929" y="0"/>
                  </a:lnTo>
                  <a:cubicBezTo>
                    <a:pt x="303170" y="0"/>
                    <a:pt x="347190" y="86995"/>
                    <a:pt x="347190" y="194185"/>
                  </a:cubicBezTo>
                  <a:lnTo>
                    <a:pt x="347190" y="207130"/>
                  </a:lnTo>
                  <a:cubicBezTo>
                    <a:pt x="347190" y="314320"/>
                    <a:pt x="303170" y="401315"/>
                    <a:pt x="248929" y="401315"/>
                  </a:cubicBezTo>
                  <a:lnTo>
                    <a:pt x="98261" y="401315"/>
                  </a:lnTo>
                  <a:cubicBezTo>
                    <a:pt x="44021" y="401315"/>
                    <a:pt x="0" y="314320"/>
                    <a:pt x="0" y="207130"/>
                  </a:cubicBezTo>
                  <a:lnTo>
                    <a:pt x="0" y="194185"/>
                  </a:lnTo>
                  <a:cubicBezTo>
                    <a:pt x="0" y="86995"/>
                    <a:pt x="44021" y="0"/>
                    <a:pt x="98261"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53" name="Shape 6897">
              <a:extLst>
                <a:ext uri="{FF2B5EF4-FFF2-40B4-BE49-F238E27FC236}">
                  <a16:creationId xmlns:a16="http://schemas.microsoft.com/office/drawing/2014/main" id="{F32147FA-76D8-479C-A431-C97DC96F07CE}"/>
                </a:ext>
              </a:extLst>
            </p:cNvPr>
            <p:cNvSpPr/>
            <p:nvPr/>
          </p:nvSpPr>
          <p:spPr>
            <a:xfrm>
              <a:off x="3943565" y="3922528"/>
              <a:ext cx="347190" cy="401315"/>
            </a:xfrm>
            <a:custGeom>
              <a:avLst/>
              <a:gdLst/>
              <a:ahLst/>
              <a:cxnLst/>
              <a:rect l="0" t="0" r="0" b="0"/>
              <a:pathLst>
                <a:path w="347190" h="401315">
                  <a:moveTo>
                    <a:pt x="248929" y="0"/>
                  </a:moveTo>
                  <a:cubicBezTo>
                    <a:pt x="303170" y="0"/>
                    <a:pt x="347190" y="86995"/>
                    <a:pt x="347190" y="194185"/>
                  </a:cubicBezTo>
                  <a:lnTo>
                    <a:pt x="347190" y="207130"/>
                  </a:lnTo>
                  <a:cubicBezTo>
                    <a:pt x="347190" y="314320"/>
                    <a:pt x="303170" y="401315"/>
                    <a:pt x="248929" y="401315"/>
                  </a:cubicBezTo>
                  <a:cubicBezTo>
                    <a:pt x="248929" y="401315"/>
                    <a:pt x="248929" y="401315"/>
                    <a:pt x="248929" y="401315"/>
                  </a:cubicBezTo>
                  <a:lnTo>
                    <a:pt x="98261" y="401315"/>
                  </a:lnTo>
                  <a:cubicBezTo>
                    <a:pt x="44021" y="401315"/>
                    <a:pt x="0" y="314320"/>
                    <a:pt x="0" y="207130"/>
                  </a:cubicBezTo>
                  <a:lnTo>
                    <a:pt x="0" y="194185"/>
                  </a:lnTo>
                  <a:cubicBezTo>
                    <a:pt x="0" y="86995"/>
                    <a:pt x="44021" y="0"/>
                    <a:pt x="98261"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54" name="Picture 53">
              <a:extLst>
                <a:ext uri="{FF2B5EF4-FFF2-40B4-BE49-F238E27FC236}">
                  <a16:creationId xmlns:a16="http://schemas.microsoft.com/office/drawing/2014/main" id="{3F2970EF-40B6-4A2F-BCD0-41AC718EC6D0}"/>
                </a:ext>
              </a:extLst>
            </p:cNvPr>
            <p:cNvPicPr/>
            <p:nvPr/>
          </p:nvPicPr>
          <p:blipFill>
            <a:blip r:embed="rId6"/>
            <a:stretch>
              <a:fillRect/>
            </a:stretch>
          </p:blipFill>
          <p:spPr>
            <a:xfrm>
              <a:off x="3920903" y="3878646"/>
              <a:ext cx="350520" cy="408432"/>
            </a:xfrm>
            <a:prstGeom prst="rect">
              <a:avLst/>
            </a:prstGeom>
          </p:spPr>
        </p:pic>
        <p:sp>
          <p:nvSpPr>
            <p:cNvPr id="55" name="Shape 6899">
              <a:extLst>
                <a:ext uri="{FF2B5EF4-FFF2-40B4-BE49-F238E27FC236}">
                  <a16:creationId xmlns:a16="http://schemas.microsoft.com/office/drawing/2014/main" id="{F24E8D45-6DA2-4230-8941-86105B9030C8}"/>
                </a:ext>
              </a:extLst>
            </p:cNvPr>
            <p:cNvSpPr/>
            <p:nvPr/>
          </p:nvSpPr>
          <p:spPr>
            <a:xfrm>
              <a:off x="3923913" y="3883691"/>
              <a:ext cx="347190" cy="401315"/>
            </a:xfrm>
            <a:custGeom>
              <a:avLst/>
              <a:gdLst/>
              <a:ahLst/>
              <a:cxnLst/>
              <a:rect l="0" t="0" r="0" b="0"/>
              <a:pathLst>
                <a:path w="347190" h="401315">
                  <a:moveTo>
                    <a:pt x="248929" y="0"/>
                  </a:moveTo>
                  <a:cubicBezTo>
                    <a:pt x="303170" y="0"/>
                    <a:pt x="347190" y="86995"/>
                    <a:pt x="347190" y="194184"/>
                  </a:cubicBezTo>
                  <a:lnTo>
                    <a:pt x="347190" y="207130"/>
                  </a:lnTo>
                  <a:cubicBezTo>
                    <a:pt x="347190" y="314320"/>
                    <a:pt x="303170" y="401315"/>
                    <a:pt x="248929" y="401315"/>
                  </a:cubicBezTo>
                  <a:cubicBezTo>
                    <a:pt x="248929" y="401315"/>
                    <a:pt x="248929" y="401315"/>
                    <a:pt x="248929" y="401315"/>
                  </a:cubicBezTo>
                  <a:lnTo>
                    <a:pt x="98261" y="401315"/>
                  </a:lnTo>
                  <a:cubicBezTo>
                    <a:pt x="44021" y="401315"/>
                    <a:pt x="0" y="314320"/>
                    <a:pt x="0" y="207130"/>
                  </a:cubicBezTo>
                  <a:lnTo>
                    <a:pt x="0" y="194184"/>
                  </a:lnTo>
                  <a:cubicBezTo>
                    <a:pt x="0" y="86995"/>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56" name="Rectangle 55">
              <a:extLst>
                <a:ext uri="{FF2B5EF4-FFF2-40B4-BE49-F238E27FC236}">
                  <a16:creationId xmlns:a16="http://schemas.microsoft.com/office/drawing/2014/main" id="{23FC19B6-169A-456A-BB6B-49039E9C2A47}"/>
                </a:ext>
              </a:extLst>
            </p:cNvPr>
            <p:cNvSpPr/>
            <p:nvPr/>
          </p:nvSpPr>
          <p:spPr>
            <a:xfrm>
              <a:off x="3948630" y="4006413"/>
              <a:ext cx="415836" cy="192618"/>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Transaksi</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57" name="Shape 6901">
              <a:extLst>
                <a:ext uri="{FF2B5EF4-FFF2-40B4-BE49-F238E27FC236}">
                  <a16:creationId xmlns:a16="http://schemas.microsoft.com/office/drawing/2014/main" id="{3158D440-6CCB-4F08-9592-C11F35546264}"/>
                </a:ext>
              </a:extLst>
            </p:cNvPr>
            <p:cNvSpPr/>
            <p:nvPr/>
          </p:nvSpPr>
          <p:spPr>
            <a:xfrm>
              <a:off x="4356264" y="3909582"/>
              <a:ext cx="340640" cy="427206"/>
            </a:xfrm>
            <a:custGeom>
              <a:avLst/>
              <a:gdLst/>
              <a:ahLst/>
              <a:cxnLst/>
              <a:rect l="0" t="0" r="0" b="0"/>
              <a:pathLst>
                <a:path w="340640" h="427206">
                  <a:moveTo>
                    <a:pt x="98261" y="0"/>
                  </a:moveTo>
                  <a:lnTo>
                    <a:pt x="242378" y="0"/>
                  </a:lnTo>
                  <a:cubicBezTo>
                    <a:pt x="296619" y="0"/>
                    <a:pt x="340640" y="86995"/>
                    <a:pt x="340640" y="194185"/>
                  </a:cubicBezTo>
                  <a:lnTo>
                    <a:pt x="340640" y="233021"/>
                  </a:lnTo>
                  <a:cubicBezTo>
                    <a:pt x="340640" y="340211"/>
                    <a:pt x="296619" y="427206"/>
                    <a:pt x="242378" y="427206"/>
                  </a:cubicBezTo>
                  <a:lnTo>
                    <a:pt x="98261" y="427206"/>
                  </a:lnTo>
                  <a:cubicBezTo>
                    <a:pt x="44021" y="427206"/>
                    <a:pt x="0" y="340211"/>
                    <a:pt x="0" y="233021"/>
                  </a:cubicBezTo>
                  <a:lnTo>
                    <a:pt x="0" y="194185"/>
                  </a:lnTo>
                  <a:cubicBezTo>
                    <a:pt x="0" y="86995"/>
                    <a:pt x="44021" y="0"/>
                    <a:pt x="98261"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58" name="Shape 6902">
              <a:extLst>
                <a:ext uri="{FF2B5EF4-FFF2-40B4-BE49-F238E27FC236}">
                  <a16:creationId xmlns:a16="http://schemas.microsoft.com/office/drawing/2014/main" id="{5AA0C75C-1430-435F-BBEE-04E61AE2938E}"/>
                </a:ext>
              </a:extLst>
            </p:cNvPr>
            <p:cNvSpPr/>
            <p:nvPr/>
          </p:nvSpPr>
          <p:spPr>
            <a:xfrm>
              <a:off x="4356264" y="3909582"/>
              <a:ext cx="340640" cy="427206"/>
            </a:xfrm>
            <a:custGeom>
              <a:avLst/>
              <a:gdLst/>
              <a:ahLst/>
              <a:cxnLst/>
              <a:rect l="0" t="0" r="0" b="0"/>
              <a:pathLst>
                <a:path w="340640" h="427206">
                  <a:moveTo>
                    <a:pt x="242378" y="0"/>
                  </a:moveTo>
                  <a:cubicBezTo>
                    <a:pt x="296619" y="0"/>
                    <a:pt x="340640" y="86995"/>
                    <a:pt x="340640" y="194185"/>
                  </a:cubicBezTo>
                  <a:lnTo>
                    <a:pt x="340640" y="233021"/>
                  </a:lnTo>
                  <a:cubicBezTo>
                    <a:pt x="340640" y="340211"/>
                    <a:pt x="296619" y="427206"/>
                    <a:pt x="242378" y="427206"/>
                  </a:cubicBezTo>
                  <a:cubicBezTo>
                    <a:pt x="242378" y="427206"/>
                    <a:pt x="242378" y="427206"/>
                    <a:pt x="242378" y="427206"/>
                  </a:cubicBezTo>
                  <a:lnTo>
                    <a:pt x="98261" y="427206"/>
                  </a:lnTo>
                  <a:cubicBezTo>
                    <a:pt x="44021" y="427206"/>
                    <a:pt x="0" y="340211"/>
                    <a:pt x="0" y="233021"/>
                  </a:cubicBezTo>
                  <a:lnTo>
                    <a:pt x="0" y="194185"/>
                  </a:lnTo>
                  <a:cubicBezTo>
                    <a:pt x="0" y="86995"/>
                    <a:pt x="44021" y="0"/>
                    <a:pt x="98261"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59" name="Picture 58">
              <a:extLst>
                <a:ext uri="{FF2B5EF4-FFF2-40B4-BE49-F238E27FC236}">
                  <a16:creationId xmlns:a16="http://schemas.microsoft.com/office/drawing/2014/main" id="{B4596BA8-2892-4A4A-B3DB-5A14B46C925F}"/>
                </a:ext>
              </a:extLst>
            </p:cNvPr>
            <p:cNvPicPr/>
            <p:nvPr/>
          </p:nvPicPr>
          <p:blipFill>
            <a:blip r:embed="rId7"/>
            <a:stretch>
              <a:fillRect/>
            </a:stretch>
          </p:blipFill>
          <p:spPr>
            <a:xfrm>
              <a:off x="4333400" y="3866454"/>
              <a:ext cx="344424" cy="432816"/>
            </a:xfrm>
            <a:prstGeom prst="rect">
              <a:avLst/>
            </a:prstGeom>
          </p:spPr>
        </p:pic>
        <p:sp>
          <p:nvSpPr>
            <p:cNvPr id="60" name="Shape 6904">
              <a:extLst>
                <a:ext uri="{FF2B5EF4-FFF2-40B4-BE49-F238E27FC236}">
                  <a16:creationId xmlns:a16="http://schemas.microsoft.com/office/drawing/2014/main" id="{BE22BB67-3323-4939-BC1C-19C901A44B4F}"/>
                </a:ext>
              </a:extLst>
            </p:cNvPr>
            <p:cNvSpPr/>
            <p:nvPr/>
          </p:nvSpPr>
          <p:spPr>
            <a:xfrm>
              <a:off x="4336612" y="3870745"/>
              <a:ext cx="340640" cy="427206"/>
            </a:xfrm>
            <a:custGeom>
              <a:avLst/>
              <a:gdLst/>
              <a:ahLst/>
              <a:cxnLst/>
              <a:rect l="0" t="0" r="0" b="0"/>
              <a:pathLst>
                <a:path w="340640" h="427206">
                  <a:moveTo>
                    <a:pt x="242378" y="0"/>
                  </a:moveTo>
                  <a:cubicBezTo>
                    <a:pt x="296619" y="0"/>
                    <a:pt x="340640" y="86995"/>
                    <a:pt x="340640" y="194185"/>
                  </a:cubicBezTo>
                  <a:lnTo>
                    <a:pt x="340640" y="233021"/>
                  </a:lnTo>
                  <a:cubicBezTo>
                    <a:pt x="340640" y="340211"/>
                    <a:pt x="296619" y="427206"/>
                    <a:pt x="242378" y="427206"/>
                  </a:cubicBezTo>
                  <a:cubicBezTo>
                    <a:pt x="242378" y="427206"/>
                    <a:pt x="242378" y="427206"/>
                    <a:pt x="242378" y="427206"/>
                  </a:cubicBezTo>
                  <a:lnTo>
                    <a:pt x="98261" y="427206"/>
                  </a:lnTo>
                  <a:cubicBezTo>
                    <a:pt x="44021" y="427206"/>
                    <a:pt x="0" y="340211"/>
                    <a:pt x="0" y="233021"/>
                  </a:cubicBezTo>
                  <a:lnTo>
                    <a:pt x="0" y="194185"/>
                  </a:lnTo>
                  <a:cubicBezTo>
                    <a:pt x="0" y="86995"/>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61" name="Rectangle 60">
              <a:extLst>
                <a:ext uri="{FF2B5EF4-FFF2-40B4-BE49-F238E27FC236}">
                  <a16:creationId xmlns:a16="http://schemas.microsoft.com/office/drawing/2014/main" id="{02088AB8-DB43-46C0-A2B4-8CD5FB7397BC}"/>
                </a:ext>
              </a:extLst>
            </p:cNvPr>
            <p:cNvSpPr/>
            <p:nvPr/>
          </p:nvSpPr>
          <p:spPr>
            <a:xfrm>
              <a:off x="4381419" y="3993468"/>
              <a:ext cx="349401" cy="192618"/>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Laporan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62" name="Shape 6906">
              <a:extLst>
                <a:ext uri="{FF2B5EF4-FFF2-40B4-BE49-F238E27FC236}">
                  <a16:creationId xmlns:a16="http://schemas.microsoft.com/office/drawing/2014/main" id="{EA1AFFC8-9671-450A-B49C-49549A06F6A4}"/>
                </a:ext>
              </a:extLst>
            </p:cNvPr>
            <p:cNvSpPr/>
            <p:nvPr/>
          </p:nvSpPr>
          <p:spPr>
            <a:xfrm>
              <a:off x="4782063" y="3896636"/>
              <a:ext cx="373394" cy="478989"/>
            </a:xfrm>
            <a:custGeom>
              <a:avLst/>
              <a:gdLst/>
              <a:ahLst/>
              <a:cxnLst/>
              <a:rect l="0" t="0" r="0" b="0"/>
              <a:pathLst>
                <a:path w="373394" h="478989">
                  <a:moveTo>
                    <a:pt x="98262" y="0"/>
                  </a:moveTo>
                  <a:lnTo>
                    <a:pt x="275133" y="0"/>
                  </a:lnTo>
                  <a:cubicBezTo>
                    <a:pt x="329373" y="0"/>
                    <a:pt x="373394" y="86995"/>
                    <a:pt x="373394" y="194185"/>
                  </a:cubicBezTo>
                  <a:lnTo>
                    <a:pt x="373394" y="284804"/>
                  </a:lnTo>
                  <a:cubicBezTo>
                    <a:pt x="373394" y="391994"/>
                    <a:pt x="329373" y="478989"/>
                    <a:pt x="275133" y="478989"/>
                  </a:cubicBezTo>
                  <a:lnTo>
                    <a:pt x="98262" y="478989"/>
                  </a:lnTo>
                  <a:cubicBezTo>
                    <a:pt x="44021" y="478989"/>
                    <a:pt x="0" y="391994"/>
                    <a:pt x="0" y="284804"/>
                  </a:cubicBezTo>
                  <a:lnTo>
                    <a:pt x="0" y="194185"/>
                  </a:lnTo>
                  <a:cubicBezTo>
                    <a:pt x="0" y="86995"/>
                    <a:pt x="44021" y="0"/>
                    <a:pt x="98262"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63" name="Shape 6907">
              <a:extLst>
                <a:ext uri="{FF2B5EF4-FFF2-40B4-BE49-F238E27FC236}">
                  <a16:creationId xmlns:a16="http://schemas.microsoft.com/office/drawing/2014/main" id="{4092C1EE-BF16-492E-9146-3DBC8771731C}"/>
                </a:ext>
              </a:extLst>
            </p:cNvPr>
            <p:cNvSpPr/>
            <p:nvPr/>
          </p:nvSpPr>
          <p:spPr>
            <a:xfrm>
              <a:off x="4782063" y="3896636"/>
              <a:ext cx="373394" cy="478989"/>
            </a:xfrm>
            <a:custGeom>
              <a:avLst/>
              <a:gdLst/>
              <a:ahLst/>
              <a:cxnLst/>
              <a:rect l="0" t="0" r="0" b="0"/>
              <a:pathLst>
                <a:path w="373394" h="478989">
                  <a:moveTo>
                    <a:pt x="275133" y="0"/>
                  </a:moveTo>
                  <a:cubicBezTo>
                    <a:pt x="329373" y="0"/>
                    <a:pt x="373394" y="86995"/>
                    <a:pt x="373394" y="194185"/>
                  </a:cubicBezTo>
                  <a:lnTo>
                    <a:pt x="373394" y="284804"/>
                  </a:lnTo>
                  <a:cubicBezTo>
                    <a:pt x="373394" y="391994"/>
                    <a:pt x="329373" y="478989"/>
                    <a:pt x="275133" y="478989"/>
                  </a:cubicBezTo>
                  <a:cubicBezTo>
                    <a:pt x="275133" y="478989"/>
                    <a:pt x="275133" y="478989"/>
                    <a:pt x="275133" y="478989"/>
                  </a:cubicBezTo>
                  <a:lnTo>
                    <a:pt x="98262" y="478989"/>
                  </a:lnTo>
                  <a:cubicBezTo>
                    <a:pt x="44021" y="478989"/>
                    <a:pt x="0" y="391994"/>
                    <a:pt x="0" y="284804"/>
                  </a:cubicBezTo>
                  <a:lnTo>
                    <a:pt x="0" y="194185"/>
                  </a:lnTo>
                  <a:cubicBezTo>
                    <a:pt x="0" y="86995"/>
                    <a:pt x="44021" y="0"/>
                    <a:pt x="98262"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64" name="Picture 63">
              <a:extLst>
                <a:ext uri="{FF2B5EF4-FFF2-40B4-BE49-F238E27FC236}">
                  <a16:creationId xmlns:a16="http://schemas.microsoft.com/office/drawing/2014/main" id="{E127FF83-D8A9-453C-B3F1-CB989317ABCD}"/>
                </a:ext>
              </a:extLst>
            </p:cNvPr>
            <p:cNvPicPr/>
            <p:nvPr/>
          </p:nvPicPr>
          <p:blipFill>
            <a:blip r:embed="rId8"/>
            <a:stretch>
              <a:fillRect/>
            </a:stretch>
          </p:blipFill>
          <p:spPr>
            <a:xfrm>
              <a:off x="4759104" y="3853246"/>
              <a:ext cx="377952" cy="484632"/>
            </a:xfrm>
            <a:prstGeom prst="rect">
              <a:avLst/>
            </a:prstGeom>
          </p:spPr>
        </p:pic>
        <p:sp>
          <p:nvSpPr>
            <p:cNvPr id="65" name="Shape 6909">
              <a:extLst>
                <a:ext uri="{FF2B5EF4-FFF2-40B4-BE49-F238E27FC236}">
                  <a16:creationId xmlns:a16="http://schemas.microsoft.com/office/drawing/2014/main" id="{D5CF14EC-95C9-46FD-9214-BD069507A1F3}"/>
                </a:ext>
              </a:extLst>
            </p:cNvPr>
            <p:cNvSpPr/>
            <p:nvPr/>
          </p:nvSpPr>
          <p:spPr>
            <a:xfrm>
              <a:off x="4762411" y="3857800"/>
              <a:ext cx="373394" cy="478989"/>
            </a:xfrm>
            <a:custGeom>
              <a:avLst/>
              <a:gdLst/>
              <a:ahLst/>
              <a:cxnLst/>
              <a:rect l="0" t="0" r="0" b="0"/>
              <a:pathLst>
                <a:path w="373394" h="478989">
                  <a:moveTo>
                    <a:pt x="275133" y="0"/>
                  </a:moveTo>
                  <a:cubicBezTo>
                    <a:pt x="329373" y="0"/>
                    <a:pt x="373394" y="86995"/>
                    <a:pt x="373394" y="194185"/>
                  </a:cubicBezTo>
                  <a:lnTo>
                    <a:pt x="373394" y="284804"/>
                  </a:lnTo>
                  <a:cubicBezTo>
                    <a:pt x="373394" y="391994"/>
                    <a:pt x="329373" y="478989"/>
                    <a:pt x="275133" y="478989"/>
                  </a:cubicBezTo>
                  <a:cubicBezTo>
                    <a:pt x="275133" y="478989"/>
                    <a:pt x="275133" y="478989"/>
                    <a:pt x="275133" y="478989"/>
                  </a:cubicBezTo>
                  <a:lnTo>
                    <a:pt x="98261" y="478989"/>
                  </a:lnTo>
                  <a:cubicBezTo>
                    <a:pt x="44021" y="478989"/>
                    <a:pt x="0" y="391994"/>
                    <a:pt x="0" y="284804"/>
                  </a:cubicBezTo>
                  <a:lnTo>
                    <a:pt x="0" y="194185"/>
                  </a:lnTo>
                  <a:cubicBezTo>
                    <a:pt x="0" y="86995"/>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66" name="Rectangle 65">
              <a:extLst>
                <a:ext uri="{FF2B5EF4-FFF2-40B4-BE49-F238E27FC236}">
                  <a16:creationId xmlns:a16="http://schemas.microsoft.com/office/drawing/2014/main" id="{2A460F33-6E8D-49A7-B7BF-AF77E1F257E5}"/>
                </a:ext>
              </a:extLst>
            </p:cNvPr>
            <p:cNvSpPr/>
            <p:nvPr/>
          </p:nvSpPr>
          <p:spPr>
            <a:xfrm>
              <a:off x="4847135" y="3980522"/>
              <a:ext cx="290484" cy="192617"/>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Logout</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67" name="Shape 6911">
              <a:extLst>
                <a:ext uri="{FF2B5EF4-FFF2-40B4-BE49-F238E27FC236}">
                  <a16:creationId xmlns:a16="http://schemas.microsoft.com/office/drawing/2014/main" id="{7F03E281-9E6B-4CAD-8934-5B7C63143048}"/>
                </a:ext>
              </a:extLst>
            </p:cNvPr>
            <p:cNvSpPr/>
            <p:nvPr/>
          </p:nvSpPr>
          <p:spPr>
            <a:xfrm>
              <a:off x="2712020" y="4738103"/>
              <a:ext cx="2404133" cy="64728"/>
            </a:xfrm>
            <a:custGeom>
              <a:avLst/>
              <a:gdLst/>
              <a:ahLst/>
              <a:cxnLst/>
              <a:rect l="0" t="0" r="0" b="0"/>
              <a:pathLst>
                <a:path w="2404133" h="64728">
                  <a:moveTo>
                    <a:pt x="6551" y="0"/>
                  </a:moveTo>
                  <a:lnTo>
                    <a:pt x="2397582" y="0"/>
                  </a:lnTo>
                  <a:cubicBezTo>
                    <a:pt x="2401164" y="0"/>
                    <a:pt x="2404133" y="5869"/>
                    <a:pt x="2404133" y="12945"/>
                  </a:cubicBezTo>
                  <a:lnTo>
                    <a:pt x="2404133" y="51782"/>
                  </a:lnTo>
                  <a:cubicBezTo>
                    <a:pt x="2404133" y="58859"/>
                    <a:pt x="2401164" y="64728"/>
                    <a:pt x="2397582" y="64728"/>
                  </a:cubicBezTo>
                  <a:lnTo>
                    <a:pt x="6551" y="64728"/>
                  </a:lnTo>
                  <a:cubicBezTo>
                    <a:pt x="2970" y="64728"/>
                    <a:pt x="0" y="58859"/>
                    <a:pt x="0" y="51782"/>
                  </a:cubicBezTo>
                  <a:lnTo>
                    <a:pt x="0" y="12945"/>
                  </a:lnTo>
                  <a:cubicBezTo>
                    <a:pt x="0" y="5869"/>
                    <a:pt x="2970" y="0"/>
                    <a:pt x="6551" y="0"/>
                  </a:cubicBezTo>
                  <a:close/>
                </a:path>
              </a:pathLst>
            </a:custGeom>
            <a:ln w="0" cap="sq">
              <a:miter lim="127000"/>
            </a:ln>
          </p:spPr>
          <p:style>
            <a:lnRef idx="0">
              <a:srgbClr val="000000">
                <a:alpha val="0"/>
              </a:srgbClr>
            </a:lnRef>
            <a:fillRef idx="1">
              <a:srgbClr val="404040"/>
            </a:fillRef>
            <a:effectRef idx="0">
              <a:scrgbClr r="0" g="0" b="0"/>
            </a:effectRef>
            <a:fontRef idx="none"/>
          </p:style>
          <p:txBody>
            <a:bodyPr/>
            <a:lstStyle/>
            <a:p>
              <a:endParaRPr lang="en-GB"/>
            </a:p>
          </p:txBody>
        </p:sp>
        <p:sp>
          <p:nvSpPr>
            <p:cNvPr id="68" name="Shape 6912">
              <a:extLst>
                <a:ext uri="{FF2B5EF4-FFF2-40B4-BE49-F238E27FC236}">
                  <a16:creationId xmlns:a16="http://schemas.microsoft.com/office/drawing/2014/main" id="{B4C4DCD2-5DBF-47C6-A6BB-1FD3F97350DD}"/>
                </a:ext>
              </a:extLst>
            </p:cNvPr>
            <p:cNvSpPr/>
            <p:nvPr/>
          </p:nvSpPr>
          <p:spPr>
            <a:xfrm>
              <a:off x="2712020" y="4738103"/>
              <a:ext cx="2404133" cy="64728"/>
            </a:xfrm>
            <a:custGeom>
              <a:avLst/>
              <a:gdLst/>
              <a:ahLst/>
              <a:cxnLst/>
              <a:rect l="0" t="0" r="0" b="0"/>
              <a:pathLst>
                <a:path w="2404133" h="64728">
                  <a:moveTo>
                    <a:pt x="2397582" y="0"/>
                  </a:moveTo>
                  <a:cubicBezTo>
                    <a:pt x="2401164" y="0"/>
                    <a:pt x="2404133" y="5869"/>
                    <a:pt x="2404133" y="12945"/>
                  </a:cubicBezTo>
                  <a:lnTo>
                    <a:pt x="2404133" y="51782"/>
                  </a:lnTo>
                  <a:cubicBezTo>
                    <a:pt x="2404133" y="58859"/>
                    <a:pt x="2401164" y="64728"/>
                    <a:pt x="2397582" y="64728"/>
                  </a:cubicBezTo>
                  <a:cubicBezTo>
                    <a:pt x="2397582" y="64728"/>
                    <a:pt x="2397582" y="64728"/>
                    <a:pt x="2397582" y="64728"/>
                  </a:cubicBezTo>
                  <a:lnTo>
                    <a:pt x="6551" y="64728"/>
                  </a:lnTo>
                  <a:cubicBezTo>
                    <a:pt x="2970" y="64728"/>
                    <a:pt x="0" y="58859"/>
                    <a:pt x="0" y="51782"/>
                  </a:cubicBezTo>
                  <a:lnTo>
                    <a:pt x="0" y="12945"/>
                  </a:lnTo>
                  <a:cubicBezTo>
                    <a:pt x="0" y="5869"/>
                    <a:pt x="2970" y="0"/>
                    <a:pt x="6551" y="0"/>
                  </a:cubicBezTo>
                  <a:close/>
                </a:path>
              </a:pathLst>
            </a:custGeom>
            <a:ln w="6551" cap="sq">
              <a:miter lim="127000"/>
            </a:ln>
          </p:spPr>
          <p:style>
            <a:lnRef idx="1">
              <a:srgbClr val="404040"/>
            </a:lnRef>
            <a:fillRef idx="0">
              <a:srgbClr val="000000">
                <a:alpha val="0"/>
              </a:srgbClr>
            </a:fillRef>
            <a:effectRef idx="0">
              <a:scrgbClr r="0" g="0" b="0"/>
            </a:effectRef>
            <a:fontRef idx="none"/>
          </p:style>
          <p:txBody>
            <a:bodyPr/>
            <a:lstStyle/>
            <a:p>
              <a:endParaRPr lang="en-GB"/>
            </a:p>
          </p:txBody>
        </p:sp>
        <p:sp>
          <p:nvSpPr>
            <p:cNvPr id="69" name="Shape 6913">
              <a:extLst>
                <a:ext uri="{FF2B5EF4-FFF2-40B4-BE49-F238E27FC236}">
                  <a16:creationId xmlns:a16="http://schemas.microsoft.com/office/drawing/2014/main" id="{D6D955B5-427D-41E9-B49D-ADD3D064B1DE}"/>
                </a:ext>
              </a:extLst>
            </p:cNvPr>
            <p:cNvSpPr/>
            <p:nvPr/>
          </p:nvSpPr>
          <p:spPr>
            <a:xfrm>
              <a:off x="3864956" y="5411276"/>
              <a:ext cx="137566" cy="271859"/>
            </a:xfrm>
            <a:custGeom>
              <a:avLst/>
              <a:gdLst/>
              <a:ahLst/>
              <a:cxnLst/>
              <a:rect l="0" t="0" r="0" b="0"/>
              <a:pathLst>
                <a:path w="137566" h="271859">
                  <a:moveTo>
                    <a:pt x="68827" y="0"/>
                  </a:moveTo>
                  <a:cubicBezTo>
                    <a:pt x="106734" y="0"/>
                    <a:pt x="137566" y="60931"/>
                    <a:pt x="137566" y="135843"/>
                  </a:cubicBezTo>
                  <a:cubicBezTo>
                    <a:pt x="137566" y="210928"/>
                    <a:pt x="106734" y="271859"/>
                    <a:pt x="68827" y="271859"/>
                  </a:cubicBezTo>
                  <a:cubicBezTo>
                    <a:pt x="30832" y="271859"/>
                    <a:pt x="0" y="210928"/>
                    <a:pt x="0" y="135843"/>
                  </a:cubicBezTo>
                  <a:cubicBezTo>
                    <a:pt x="0" y="60931"/>
                    <a:pt x="30832" y="0"/>
                    <a:pt x="68827"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70" name="Shape 6914">
              <a:extLst>
                <a:ext uri="{FF2B5EF4-FFF2-40B4-BE49-F238E27FC236}">
                  <a16:creationId xmlns:a16="http://schemas.microsoft.com/office/drawing/2014/main" id="{875B8418-9A46-4D27-8C30-88D0A062315F}"/>
                </a:ext>
              </a:extLst>
            </p:cNvPr>
            <p:cNvSpPr/>
            <p:nvPr/>
          </p:nvSpPr>
          <p:spPr>
            <a:xfrm>
              <a:off x="3864956" y="5411276"/>
              <a:ext cx="137566" cy="271859"/>
            </a:xfrm>
            <a:custGeom>
              <a:avLst/>
              <a:gdLst/>
              <a:ahLst/>
              <a:cxnLst/>
              <a:rect l="0" t="0" r="0" b="0"/>
              <a:pathLst>
                <a:path w="137566" h="271859">
                  <a:moveTo>
                    <a:pt x="137566" y="135843"/>
                  </a:moveTo>
                  <a:cubicBezTo>
                    <a:pt x="137566" y="60931"/>
                    <a:pt x="106734" y="0"/>
                    <a:pt x="68827" y="0"/>
                  </a:cubicBezTo>
                  <a:cubicBezTo>
                    <a:pt x="30832" y="0"/>
                    <a:pt x="0" y="60931"/>
                    <a:pt x="0" y="135843"/>
                  </a:cubicBezTo>
                  <a:cubicBezTo>
                    <a:pt x="0" y="210928"/>
                    <a:pt x="30832" y="271859"/>
                    <a:pt x="68827" y="271859"/>
                  </a:cubicBezTo>
                  <a:cubicBezTo>
                    <a:pt x="106734" y="271859"/>
                    <a:pt x="137566" y="210928"/>
                    <a:pt x="137566" y="135843"/>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71" name="Picture 70">
              <a:extLst>
                <a:ext uri="{FF2B5EF4-FFF2-40B4-BE49-F238E27FC236}">
                  <a16:creationId xmlns:a16="http://schemas.microsoft.com/office/drawing/2014/main" id="{BDB015BC-25A6-4AF3-86F1-39001C892D8E}"/>
                </a:ext>
              </a:extLst>
            </p:cNvPr>
            <p:cNvPicPr/>
            <p:nvPr/>
          </p:nvPicPr>
          <p:blipFill>
            <a:blip r:embed="rId9"/>
            <a:stretch>
              <a:fillRect/>
            </a:stretch>
          </p:blipFill>
          <p:spPr>
            <a:xfrm>
              <a:off x="3847752" y="5381310"/>
              <a:ext cx="143256" cy="277368"/>
            </a:xfrm>
            <a:prstGeom prst="rect">
              <a:avLst/>
            </a:prstGeom>
          </p:spPr>
        </p:pic>
        <p:sp>
          <p:nvSpPr>
            <p:cNvPr id="72" name="Shape 6916">
              <a:extLst>
                <a:ext uri="{FF2B5EF4-FFF2-40B4-BE49-F238E27FC236}">
                  <a16:creationId xmlns:a16="http://schemas.microsoft.com/office/drawing/2014/main" id="{86CA1089-1F14-4819-B74E-7317597E7D0C}"/>
                </a:ext>
              </a:extLst>
            </p:cNvPr>
            <p:cNvSpPr/>
            <p:nvPr/>
          </p:nvSpPr>
          <p:spPr>
            <a:xfrm>
              <a:off x="3851854" y="5385385"/>
              <a:ext cx="137566" cy="271859"/>
            </a:xfrm>
            <a:custGeom>
              <a:avLst/>
              <a:gdLst/>
              <a:ahLst/>
              <a:cxnLst/>
              <a:rect l="0" t="0" r="0" b="0"/>
              <a:pathLst>
                <a:path w="137566" h="271859">
                  <a:moveTo>
                    <a:pt x="137566" y="135843"/>
                  </a:moveTo>
                  <a:cubicBezTo>
                    <a:pt x="137566" y="60931"/>
                    <a:pt x="106734" y="0"/>
                    <a:pt x="68827" y="0"/>
                  </a:cubicBezTo>
                  <a:cubicBezTo>
                    <a:pt x="30832" y="0"/>
                    <a:pt x="0" y="60931"/>
                    <a:pt x="0" y="135843"/>
                  </a:cubicBezTo>
                  <a:cubicBezTo>
                    <a:pt x="0" y="210928"/>
                    <a:pt x="30832" y="271859"/>
                    <a:pt x="68827" y="271859"/>
                  </a:cubicBezTo>
                  <a:cubicBezTo>
                    <a:pt x="106734" y="271859"/>
                    <a:pt x="137566" y="210928"/>
                    <a:pt x="137566" y="135843"/>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73" name="Shape 6917">
              <a:extLst>
                <a:ext uri="{FF2B5EF4-FFF2-40B4-BE49-F238E27FC236}">
                  <a16:creationId xmlns:a16="http://schemas.microsoft.com/office/drawing/2014/main" id="{6633ED5A-C360-4F0B-9725-DB8AFD225BF4}"/>
                </a:ext>
              </a:extLst>
            </p:cNvPr>
            <p:cNvSpPr/>
            <p:nvPr/>
          </p:nvSpPr>
          <p:spPr>
            <a:xfrm>
              <a:off x="3891159" y="5463059"/>
              <a:ext cx="58957" cy="116511"/>
            </a:xfrm>
            <a:custGeom>
              <a:avLst/>
              <a:gdLst/>
              <a:ahLst/>
              <a:cxnLst/>
              <a:rect l="0" t="0" r="0" b="0"/>
              <a:pathLst>
                <a:path w="58957" h="116511">
                  <a:moveTo>
                    <a:pt x="29522" y="0"/>
                  </a:moveTo>
                  <a:cubicBezTo>
                    <a:pt x="45768" y="0"/>
                    <a:pt x="58957" y="26064"/>
                    <a:pt x="58957" y="58169"/>
                  </a:cubicBezTo>
                  <a:cubicBezTo>
                    <a:pt x="58957" y="90446"/>
                    <a:pt x="45768" y="116511"/>
                    <a:pt x="29522" y="116511"/>
                  </a:cubicBezTo>
                  <a:cubicBezTo>
                    <a:pt x="13189" y="116511"/>
                    <a:pt x="0" y="90446"/>
                    <a:pt x="0" y="58169"/>
                  </a:cubicBezTo>
                  <a:cubicBezTo>
                    <a:pt x="0" y="26064"/>
                    <a:pt x="13189" y="0"/>
                    <a:pt x="29522" y="0"/>
                  </a:cubicBezTo>
                  <a:close/>
                </a:path>
              </a:pathLst>
            </a:custGeom>
            <a:ln w="0" cap="sq">
              <a:miter lim="127000"/>
            </a:ln>
          </p:spPr>
          <p:style>
            <a:lnRef idx="0">
              <a:srgbClr val="000000">
                <a:alpha val="0"/>
              </a:srgbClr>
            </a:lnRef>
            <a:fillRef idx="1">
              <a:srgbClr val="000000"/>
            </a:fillRef>
            <a:effectRef idx="0">
              <a:scrgbClr r="0" g="0" b="0"/>
            </a:effectRef>
            <a:fontRef idx="none"/>
          </p:style>
          <p:txBody>
            <a:bodyPr/>
            <a:lstStyle/>
            <a:p>
              <a:endParaRPr lang="en-GB"/>
            </a:p>
          </p:txBody>
        </p:sp>
        <p:sp>
          <p:nvSpPr>
            <p:cNvPr id="74" name="Shape 6918">
              <a:extLst>
                <a:ext uri="{FF2B5EF4-FFF2-40B4-BE49-F238E27FC236}">
                  <a16:creationId xmlns:a16="http://schemas.microsoft.com/office/drawing/2014/main" id="{B374C267-66DC-4B24-AC77-FF9C35B3FFD7}"/>
                </a:ext>
              </a:extLst>
            </p:cNvPr>
            <p:cNvSpPr/>
            <p:nvPr/>
          </p:nvSpPr>
          <p:spPr>
            <a:xfrm>
              <a:off x="3891159" y="5463059"/>
              <a:ext cx="58957" cy="116511"/>
            </a:xfrm>
            <a:custGeom>
              <a:avLst/>
              <a:gdLst/>
              <a:ahLst/>
              <a:cxnLst/>
              <a:rect l="0" t="0" r="0" b="0"/>
              <a:pathLst>
                <a:path w="58957" h="116511">
                  <a:moveTo>
                    <a:pt x="58957" y="58169"/>
                  </a:moveTo>
                  <a:cubicBezTo>
                    <a:pt x="58957" y="26064"/>
                    <a:pt x="45768" y="0"/>
                    <a:pt x="29522" y="0"/>
                  </a:cubicBezTo>
                  <a:cubicBezTo>
                    <a:pt x="13189" y="0"/>
                    <a:pt x="0" y="26064"/>
                    <a:pt x="0" y="58169"/>
                  </a:cubicBezTo>
                  <a:cubicBezTo>
                    <a:pt x="0" y="90446"/>
                    <a:pt x="13189" y="116511"/>
                    <a:pt x="29522" y="116511"/>
                  </a:cubicBezTo>
                  <a:cubicBezTo>
                    <a:pt x="45768" y="116511"/>
                    <a:pt x="58957" y="90446"/>
                    <a:pt x="58957" y="58169"/>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75" name="Shape 6919">
              <a:extLst>
                <a:ext uri="{FF2B5EF4-FFF2-40B4-BE49-F238E27FC236}">
                  <a16:creationId xmlns:a16="http://schemas.microsoft.com/office/drawing/2014/main" id="{0C1B4035-CD5F-445C-9A21-E4F3E5ED4D38}"/>
                </a:ext>
              </a:extLst>
            </p:cNvPr>
            <p:cNvSpPr/>
            <p:nvPr/>
          </p:nvSpPr>
          <p:spPr>
            <a:xfrm>
              <a:off x="3485011" y="3909582"/>
              <a:ext cx="425800" cy="414260"/>
            </a:xfrm>
            <a:custGeom>
              <a:avLst/>
              <a:gdLst/>
              <a:ahLst/>
              <a:cxnLst/>
              <a:rect l="0" t="0" r="0" b="0"/>
              <a:pathLst>
                <a:path w="425800" h="414260">
                  <a:moveTo>
                    <a:pt x="98261" y="0"/>
                  </a:moveTo>
                  <a:lnTo>
                    <a:pt x="327539" y="0"/>
                  </a:lnTo>
                  <a:cubicBezTo>
                    <a:pt x="381779" y="0"/>
                    <a:pt x="425800" y="86995"/>
                    <a:pt x="425800" y="194185"/>
                  </a:cubicBezTo>
                  <a:lnTo>
                    <a:pt x="425800" y="220076"/>
                  </a:lnTo>
                  <a:cubicBezTo>
                    <a:pt x="425800" y="327266"/>
                    <a:pt x="381779" y="414260"/>
                    <a:pt x="327539" y="414260"/>
                  </a:cubicBezTo>
                  <a:lnTo>
                    <a:pt x="98261" y="414260"/>
                  </a:lnTo>
                  <a:cubicBezTo>
                    <a:pt x="44021" y="414260"/>
                    <a:pt x="0" y="327266"/>
                    <a:pt x="0" y="220076"/>
                  </a:cubicBezTo>
                  <a:lnTo>
                    <a:pt x="0" y="194185"/>
                  </a:lnTo>
                  <a:cubicBezTo>
                    <a:pt x="0" y="86995"/>
                    <a:pt x="44021" y="0"/>
                    <a:pt x="98261"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76" name="Shape 6920">
              <a:extLst>
                <a:ext uri="{FF2B5EF4-FFF2-40B4-BE49-F238E27FC236}">
                  <a16:creationId xmlns:a16="http://schemas.microsoft.com/office/drawing/2014/main" id="{E22A9C3A-D745-4815-B27C-4BAEED7F89E7}"/>
                </a:ext>
              </a:extLst>
            </p:cNvPr>
            <p:cNvSpPr/>
            <p:nvPr/>
          </p:nvSpPr>
          <p:spPr>
            <a:xfrm>
              <a:off x="3485011" y="3909582"/>
              <a:ext cx="425800" cy="414260"/>
            </a:xfrm>
            <a:custGeom>
              <a:avLst/>
              <a:gdLst/>
              <a:ahLst/>
              <a:cxnLst/>
              <a:rect l="0" t="0" r="0" b="0"/>
              <a:pathLst>
                <a:path w="425800" h="414260">
                  <a:moveTo>
                    <a:pt x="327539" y="0"/>
                  </a:moveTo>
                  <a:cubicBezTo>
                    <a:pt x="381779" y="0"/>
                    <a:pt x="425800" y="86995"/>
                    <a:pt x="425800" y="194185"/>
                  </a:cubicBezTo>
                  <a:lnTo>
                    <a:pt x="425800" y="220076"/>
                  </a:lnTo>
                  <a:cubicBezTo>
                    <a:pt x="425800" y="327266"/>
                    <a:pt x="381779" y="414260"/>
                    <a:pt x="327539" y="414260"/>
                  </a:cubicBezTo>
                  <a:cubicBezTo>
                    <a:pt x="327539" y="414260"/>
                    <a:pt x="327539" y="414260"/>
                    <a:pt x="327539" y="414260"/>
                  </a:cubicBezTo>
                  <a:lnTo>
                    <a:pt x="98261" y="414260"/>
                  </a:lnTo>
                  <a:cubicBezTo>
                    <a:pt x="44021" y="414260"/>
                    <a:pt x="0" y="327266"/>
                    <a:pt x="0" y="220076"/>
                  </a:cubicBezTo>
                  <a:lnTo>
                    <a:pt x="0" y="194185"/>
                  </a:lnTo>
                  <a:cubicBezTo>
                    <a:pt x="0" y="86995"/>
                    <a:pt x="44021" y="0"/>
                    <a:pt x="98261"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77" name="Picture 76">
              <a:extLst>
                <a:ext uri="{FF2B5EF4-FFF2-40B4-BE49-F238E27FC236}">
                  <a16:creationId xmlns:a16="http://schemas.microsoft.com/office/drawing/2014/main" id="{0B79AC73-3DC0-4148-B6A5-8540DACBC8E4}"/>
                </a:ext>
              </a:extLst>
            </p:cNvPr>
            <p:cNvPicPr/>
            <p:nvPr/>
          </p:nvPicPr>
          <p:blipFill>
            <a:blip r:embed="rId10"/>
            <a:stretch>
              <a:fillRect/>
            </a:stretch>
          </p:blipFill>
          <p:spPr>
            <a:xfrm>
              <a:off x="3459639" y="3866454"/>
              <a:ext cx="432816" cy="420624"/>
            </a:xfrm>
            <a:prstGeom prst="rect">
              <a:avLst/>
            </a:prstGeom>
          </p:spPr>
        </p:pic>
        <p:sp>
          <p:nvSpPr>
            <p:cNvPr id="78" name="Shape 6922">
              <a:extLst>
                <a:ext uri="{FF2B5EF4-FFF2-40B4-BE49-F238E27FC236}">
                  <a16:creationId xmlns:a16="http://schemas.microsoft.com/office/drawing/2014/main" id="{91B8E36A-6D01-451A-A5CE-8DEF299D5406}"/>
                </a:ext>
              </a:extLst>
            </p:cNvPr>
            <p:cNvSpPr/>
            <p:nvPr/>
          </p:nvSpPr>
          <p:spPr>
            <a:xfrm>
              <a:off x="3465358" y="3870745"/>
              <a:ext cx="425800" cy="414260"/>
            </a:xfrm>
            <a:custGeom>
              <a:avLst/>
              <a:gdLst/>
              <a:ahLst/>
              <a:cxnLst/>
              <a:rect l="0" t="0" r="0" b="0"/>
              <a:pathLst>
                <a:path w="425800" h="414260">
                  <a:moveTo>
                    <a:pt x="327539" y="0"/>
                  </a:moveTo>
                  <a:cubicBezTo>
                    <a:pt x="381779" y="0"/>
                    <a:pt x="425800" y="86995"/>
                    <a:pt x="425800" y="194185"/>
                  </a:cubicBezTo>
                  <a:lnTo>
                    <a:pt x="425800" y="220076"/>
                  </a:lnTo>
                  <a:cubicBezTo>
                    <a:pt x="425800" y="327266"/>
                    <a:pt x="381779" y="414260"/>
                    <a:pt x="327539" y="414260"/>
                  </a:cubicBezTo>
                  <a:cubicBezTo>
                    <a:pt x="327539" y="414260"/>
                    <a:pt x="327539" y="414260"/>
                    <a:pt x="327539" y="414260"/>
                  </a:cubicBezTo>
                  <a:lnTo>
                    <a:pt x="98261" y="414260"/>
                  </a:lnTo>
                  <a:cubicBezTo>
                    <a:pt x="44021" y="414260"/>
                    <a:pt x="0" y="327266"/>
                    <a:pt x="0" y="220076"/>
                  </a:cubicBezTo>
                  <a:lnTo>
                    <a:pt x="0" y="194185"/>
                  </a:lnTo>
                  <a:cubicBezTo>
                    <a:pt x="0" y="86995"/>
                    <a:pt x="44021" y="0"/>
                    <a:pt x="98261"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79" name="Rectangle 78">
              <a:extLst>
                <a:ext uri="{FF2B5EF4-FFF2-40B4-BE49-F238E27FC236}">
                  <a16:creationId xmlns:a16="http://schemas.microsoft.com/office/drawing/2014/main" id="{CAE0E0E4-3FFF-4BE9-8DA5-3B4ABAF31507}"/>
                </a:ext>
              </a:extLst>
            </p:cNvPr>
            <p:cNvSpPr/>
            <p:nvPr/>
          </p:nvSpPr>
          <p:spPr>
            <a:xfrm>
              <a:off x="3541784" y="3993468"/>
              <a:ext cx="375363" cy="192618"/>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Pesanan</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0" name="Shape 6924">
              <a:extLst>
                <a:ext uri="{FF2B5EF4-FFF2-40B4-BE49-F238E27FC236}">
                  <a16:creationId xmlns:a16="http://schemas.microsoft.com/office/drawing/2014/main" id="{6FBF582C-6161-40D4-B485-C1FD28D9E23B}"/>
                </a:ext>
              </a:extLst>
            </p:cNvPr>
            <p:cNvSpPr/>
            <p:nvPr/>
          </p:nvSpPr>
          <p:spPr>
            <a:xfrm>
              <a:off x="3464696" y="4129658"/>
              <a:ext cx="662" cy="12946"/>
            </a:xfrm>
            <a:custGeom>
              <a:avLst/>
              <a:gdLst/>
              <a:ahLst/>
              <a:cxnLst/>
              <a:rect l="0" t="0" r="0" b="0"/>
              <a:pathLst>
                <a:path w="662" h="12946">
                  <a:moveTo>
                    <a:pt x="662" y="0"/>
                  </a:moveTo>
                  <a:lnTo>
                    <a:pt x="662" y="12946"/>
                  </a:lnTo>
                  <a:lnTo>
                    <a:pt x="0" y="6473"/>
                  </a:lnTo>
                  <a:lnTo>
                    <a:pt x="662" y="0"/>
                  </a:ln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81" name="Shape 6925">
              <a:extLst>
                <a:ext uri="{FF2B5EF4-FFF2-40B4-BE49-F238E27FC236}">
                  <a16:creationId xmlns:a16="http://schemas.microsoft.com/office/drawing/2014/main" id="{8AC4192A-BDAE-4253-A31F-0FC7F7D60904}"/>
                </a:ext>
              </a:extLst>
            </p:cNvPr>
            <p:cNvSpPr/>
            <p:nvPr/>
          </p:nvSpPr>
          <p:spPr>
            <a:xfrm>
              <a:off x="3052660" y="4129658"/>
              <a:ext cx="662" cy="12946"/>
            </a:xfrm>
            <a:custGeom>
              <a:avLst/>
              <a:gdLst/>
              <a:ahLst/>
              <a:cxnLst/>
              <a:rect l="0" t="0" r="0" b="0"/>
              <a:pathLst>
                <a:path w="662" h="12946">
                  <a:moveTo>
                    <a:pt x="0" y="0"/>
                  </a:moveTo>
                  <a:lnTo>
                    <a:pt x="662" y="6473"/>
                  </a:lnTo>
                  <a:lnTo>
                    <a:pt x="0" y="12946"/>
                  </a:lnTo>
                  <a:lnTo>
                    <a:pt x="0" y="0"/>
                  </a:ln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82" name="Shape 6926">
              <a:extLst>
                <a:ext uri="{FF2B5EF4-FFF2-40B4-BE49-F238E27FC236}">
                  <a16:creationId xmlns:a16="http://schemas.microsoft.com/office/drawing/2014/main" id="{FC2B1021-9AEF-4433-A915-00506E104207}"/>
                </a:ext>
              </a:extLst>
            </p:cNvPr>
            <p:cNvSpPr/>
            <p:nvPr/>
          </p:nvSpPr>
          <p:spPr>
            <a:xfrm>
              <a:off x="3053322" y="3948419"/>
              <a:ext cx="411375" cy="375423"/>
            </a:xfrm>
            <a:custGeom>
              <a:avLst/>
              <a:gdLst/>
              <a:ahLst/>
              <a:cxnLst/>
              <a:rect l="0" t="0" r="0" b="0"/>
              <a:pathLst>
                <a:path w="411375" h="375423">
                  <a:moveTo>
                    <a:pt x="97600" y="0"/>
                  </a:moveTo>
                  <a:lnTo>
                    <a:pt x="313775" y="0"/>
                  </a:lnTo>
                  <a:cubicBezTo>
                    <a:pt x="354456" y="0"/>
                    <a:pt x="389387" y="48935"/>
                    <a:pt x="404311" y="118622"/>
                  </a:cubicBezTo>
                  <a:lnTo>
                    <a:pt x="411375" y="187711"/>
                  </a:lnTo>
                  <a:lnTo>
                    <a:pt x="404311" y="256801"/>
                  </a:lnTo>
                  <a:cubicBezTo>
                    <a:pt x="389387" y="326489"/>
                    <a:pt x="354456" y="375423"/>
                    <a:pt x="313775" y="375423"/>
                  </a:cubicBezTo>
                  <a:lnTo>
                    <a:pt x="97600" y="375423"/>
                  </a:lnTo>
                  <a:cubicBezTo>
                    <a:pt x="56919" y="375423"/>
                    <a:pt x="21987" y="326489"/>
                    <a:pt x="7064" y="256801"/>
                  </a:cubicBezTo>
                  <a:lnTo>
                    <a:pt x="0" y="187711"/>
                  </a:lnTo>
                  <a:lnTo>
                    <a:pt x="7064" y="118622"/>
                  </a:lnTo>
                  <a:cubicBezTo>
                    <a:pt x="21987" y="48935"/>
                    <a:pt x="56919" y="0"/>
                    <a:pt x="97600" y="0"/>
                  </a:cubicBezTo>
                  <a:close/>
                </a:path>
              </a:pathLst>
            </a:custGeom>
            <a:ln w="0" cap="sq">
              <a:miter lim="127000"/>
            </a:ln>
          </p:spPr>
          <p:style>
            <a:lnRef idx="0">
              <a:srgbClr val="000000">
                <a:alpha val="0"/>
              </a:srgbClr>
            </a:lnRef>
            <a:fillRef idx="1">
              <a:srgbClr val="C0BFC0"/>
            </a:fillRef>
            <a:effectRef idx="0">
              <a:scrgbClr r="0" g="0" b="0"/>
            </a:effectRef>
            <a:fontRef idx="none"/>
          </p:style>
          <p:txBody>
            <a:bodyPr/>
            <a:lstStyle/>
            <a:p>
              <a:endParaRPr lang="en-GB"/>
            </a:p>
          </p:txBody>
        </p:sp>
        <p:sp>
          <p:nvSpPr>
            <p:cNvPr id="83" name="Shape 6927">
              <a:extLst>
                <a:ext uri="{FF2B5EF4-FFF2-40B4-BE49-F238E27FC236}">
                  <a16:creationId xmlns:a16="http://schemas.microsoft.com/office/drawing/2014/main" id="{2BBD1E2A-57DF-415C-B987-D9107410F04A}"/>
                </a:ext>
              </a:extLst>
            </p:cNvPr>
            <p:cNvSpPr/>
            <p:nvPr/>
          </p:nvSpPr>
          <p:spPr>
            <a:xfrm>
              <a:off x="3052660" y="3948419"/>
              <a:ext cx="412699" cy="375423"/>
            </a:xfrm>
            <a:custGeom>
              <a:avLst/>
              <a:gdLst/>
              <a:ahLst/>
              <a:cxnLst/>
              <a:rect l="0" t="0" r="0" b="0"/>
              <a:pathLst>
                <a:path w="412699" h="375423">
                  <a:moveTo>
                    <a:pt x="314437" y="0"/>
                  </a:moveTo>
                  <a:cubicBezTo>
                    <a:pt x="368678" y="0"/>
                    <a:pt x="412699" y="86995"/>
                    <a:pt x="412699" y="194184"/>
                  </a:cubicBezTo>
                  <a:lnTo>
                    <a:pt x="412699" y="181239"/>
                  </a:lnTo>
                  <a:cubicBezTo>
                    <a:pt x="412699" y="288429"/>
                    <a:pt x="368678" y="375423"/>
                    <a:pt x="314437" y="375423"/>
                  </a:cubicBezTo>
                  <a:cubicBezTo>
                    <a:pt x="314437" y="375423"/>
                    <a:pt x="314437" y="375423"/>
                    <a:pt x="314437" y="375423"/>
                  </a:cubicBezTo>
                  <a:lnTo>
                    <a:pt x="98262" y="375423"/>
                  </a:lnTo>
                  <a:cubicBezTo>
                    <a:pt x="44021" y="375423"/>
                    <a:pt x="0" y="288429"/>
                    <a:pt x="0" y="181239"/>
                  </a:cubicBezTo>
                  <a:lnTo>
                    <a:pt x="0" y="194184"/>
                  </a:lnTo>
                  <a:cubicBezTo>
                    <a:pt x="0" y="86995"/>
                    <a:pt x="44021" y="0"/>
                    <a:pt x="98262" y="0"/>
                  </a:cubicBezTo>
                  <a:close/>
                </a:path>
              </a:pathLst>
            </a:custGeom>
            <a:ln w="6551" cap="sq">
              <a:miter lim="127000"/>
            </a:ln>
          </p:spPr>
          <p:style>
            <a:lnRef idx="1">
              <a:srgbClr val="C0BFC0"/>
            </a:lnRef>
            <a:fillRef idx="0">
              <a:srgbClr val="000000">
                <a:alpha val="0"/>
              </a:srgbClr>
            </a:fillRef>
            <a:effectRef idx="0">
              <a:scrgbClr r="0" g="0" b="0"/>
            </a:effectRef>
            <a:fontRef idx="none"/>
          </p:style>
          <p:txBody>
            <a:bodyPr/>
            <a:lstStyle/>
            <a:p>
              <a:endParaRPr lang="en-GB"/>
            </a:p>
          </p:txBody>
        </p:sp>
        <p:pic>
          <p:nvPicPr>
            <p:cNvPr id="84" name="Picture 83">
              <a:extLst>
                <a:ext uri="{FF2B5EF4-FFF2-40B4-BE49-F238E27FC236}">
                  <a16:creationId xmlns:a16="http://schemas.microsoft.com/office/drawing/2014/main" id="{A2AD0810-207F-4B6C-AB2A-A853029907A8}"/>
                </a:ext>
              </a:extLst>
            </p:cNvPr>
            <p:cNvPicPr/>
            <p:nvPr/>
          </p:nvPicPr>
          <p:blipFill>
            <a:blip r:embed="rId11"/>
            <a:stretch>
              <a:fillRect/>
            </a:stretch>
          </p:blipFill>
          <p:spPr>
            <a:xfrm>
              <a:off x="3027840" y="3904046"/>
              <a:ext cx="420624" cy="381000"/>
            </a:xfrm>
            <a:prstGeom prst="rect">
              <a:avLst/>
            </a:prstGeom>
          </p:spPr>
        </p:pic>
        <p:pic>
          <p:nvPicPr>
            <p:cNvPr id="85" name="Picture 84">
              <a:extLst>
                <a:ext uri="{FF2B5EF4-FFF2-40B4-BE49-F238E27FC236}">
                  <a16:creationId xmlns:a16="http://schemas.microsoft.com/office/drawing/2014/main" id="{A5AEBB6F-4273-4453-945E-75B6A26A94E1}"/>
                </a:ext>
              </a:extLst>
            </p:cNvPr>
            <p:cNvPicPr/>
            <p:nvPr/>
          </p:nvPicPr>
          <p:blipFill>
            <a:blip r:embed="rId11"/>
            <a:stretch>
              <a:fillRect/>
            </a:stretch>
          </p:blipFill>
          <p:spPr>
            <a:xfrm>
              <a:off x="3027840" y="3904046"/>
              <a:ext cx="420624" cy="381000"/>
            </a:xfrm>
            <a:prstGeom prst="rect">
              <a:avLst/>
            </a:prstGeom>
          </p:spPr>
        </p:pic>
        <p:pic>
          <p:nvPicPr>
            <p:cNvPr id="86" name="Picture 85">
              <a:extLst>
                <a:ext uri="{FF2B5EF4-FFF2-40B4-BE49-F238E27FC236}">
                  <a16:creationId xmlns:a16="http://schemas.microsoft.com/office/drawing/2014/main" id="{52CC32B1-166A-4B15-B3EF-AFF3266110D7}"/>
                </a:ext>
              </a:extLst>
            </p:cNvPr>
            <p:cNvPicPr/>
            <p:nvPr/>
          </p:nvPicPr>
          <p:blipFill>
            <a:blip r:embed="rId11"/>
            <a:stretch>
              <a:fillRect/>
            </a:stretch>
          </p:blipFill>
          <p:spPr>
            <a:xfrm>
              <a:off x="3027840" y="3904046"/>
              <a:ext cx="420624" cy="381000"/>
            </a:xfrm>
            <a:prstGeom prst="rect">
              <a:avLst/>
            </a:prstGeom>
          </p:spPr>
        </p:pic>
        <p:sp>
          <p:nvSpPr>
            <p:cNvPr id="87" name="Shape 6931">
              <a:extLst>
                <a:ext uri="{FF2B5EF4-FFF2-40B4-BE49-F238E27FC236}">
                  <a16:creationId xmlns:a16="http://schemas.microsoft.com/office/drawing/2014/main" id="{E6626AB4-B329-4D41-BA94-AF68596E72B1}"/>
                </a:ext>
              </a:extLst>
            </p:cNvPr>
            <p:cNvSpPr/>
            <p:nvPr/>
          </p:nvSpPr>
          <p:spPr>
            <a:xfrm>
              <a:off x="3033007" y="3909582"/>
              <a:ext cx="412699" cy="375424"/>
            </a:xfrm>
            <a:custGeom>
              <a:avLst/>
              <a:gdLst/>
              <a:ahLst/>
              <a:cxnLst/>
              <a:rect l="0" t="0" r="0" b="0"/>
              <a:pathLst>
                <a:path w="412699" h="375424">
                  <a:moveTo>
                    <a:pt x="314437" y="0"/>
                  </a:moveTo>
                  <a:cubicBezTo>
                    <a:pt x="368678" y="0"/>
                    <a:pt x="412699" y="86995"/>
                    <a:pt x="412699" y="194185"/>
                  </a:cubicBezTo>
                  <a:lnTo>
                    <a:pt x="412699" y="181239"/>
                  </a:lnTo>
                  <a:cubicBezTo>
                    <a:pt x="412699" y="288429"/>
                    <a:pt x="368678" y="375424"/>
                    <a:pt x="314437" y="375424"/>
                  </a:cubicBezTo>
                  <a:cubicBezTo>
                    <a:pt x="314437" y="375424"/>
                    <a:pt x="314437" y="375424"/>
                    <a:pt x="314437" y="375424"/>
                  </a:cubicBezTo>
                  <a:lnTo>
                    <a:pt x="98262" y="375424"/>
                  </a:lnTo>
                  <a:cubicBezTo>
                    <a:pt x="44021" y="375424"/>
                    <a:pt x="0" y="288429"/>
                    <a:pt x="0" y="181239"/>
                  </a:cubicBezTo>
                  <a:lnTo>
                    <a:pt x="0" y="194185"/>
                  </a:lnTo>
                  <a:cubicBezTo>
                    <a:pt x="0" y="86995"/>
                    <a:pt x="44021" y="0"/>
                    <a:pt x="98262" y="0"/>
                  </a:cubicBezTo>
                  <a:close/>
                </a:path>
              </a:pathLst>
            </a:custGeom>
            <a:ln w="6551" cap="sq">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88" name="Rectangle 87">
              <a:extLst>
                <a:ext uri="{FF2B5EF4-FFF2-40B4-BE49-F238E27FC236}">
                  <a16:creationId xmlns:a16="http://schemas.microsoft.com/office/drawing/2014/main" id="{A0DACCC9-80C1-4174-BC7E-386C6B574AF2}"/>
                </a:ext>
              </a:extLst>
            </p:cNvPr>
            <p:cNvSpPr/>
            <p:nvPr/>
          </p:nvSpPr>
          <p:spPr>
            <a:xfrm>
              <a:off x="3128649" y="4032305"/>
              <a:ext cx="305867" cy="192617"/>
            </a:xfrm>
            <a:prstGeom prst="rect">
              <a:avLst/>
            </a:prstGeom>
            <a:ln>
              <a:noFill/>
            </a:ln>
          </p:spPr>
          <p:txBody>
            <a:bodyPr vert="horz" lIns="0" tIns="0" rIns="0" bIns="0" rtlCol="0">
              <a:noAutofit/>
            </a:bodyPr>
            <a:lstStyle/>
            <a:p>
              <a:pPr>
                <a:lnSpc>
                  <a:spcPct val="107000"/>
                </a:lnSpc>
                <a:spcAft>
                  <a:spcPts val="800"/>
                </a:spcAft>
              </a:pPr>
              <a:r>
                <a:rPr lang="id-ID" sz="1000" b="1">
                  <a:effectLst/>
                  <a:latin typeface="Arial" panose="020B0604020202020204" pitchFamily="34" charset="0"/>
                  <a:ea typeface="Arial" panose="020B0604020202020204" pitchFamily="34" charset="0"/>
                  <a:cs typeface="Mangal" panose="02040503050203030202" pitchFamily="18" charset="0"/>
                </a:rPr>
                <a:t>Barang</a:t>
              </a:r>
              <a:endParaRPr lang="en-GB"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9" name="Shape 6933">
              <a:extLst>
                <a:ext uri="{FF2B5EF4-FFF2-40B4-BE49-F238E27FC236}">
                  <a16:creationId xmlns:a16="http://schemas.microsoft.com/office/drawing/2014/main" id="{1258B8DB-31D0-410A-BA49-8D5D71B93B95}"/>
                </a:ext>
              </a:extLst>
            </p:cNvPr>
            <p:cNvSpPr/>
            <p:nvPr/>
          </p:nvSpPr>
          <p:spPr>
            <a:xfrm>
              <a:off x="3681534" y="4297951"/>
              <a:ext cx="0" cy="440152"/>
            </a:xfrm>
            <a:custGeom>
              <a:avLst/>
              <a:gdLst/>
              <a:ahLst/>
              <a:cxnLst/>
              <a:rect l="0" t="0" r="0" b="0"/>
              <a:pathLst>
                <a:path h="440152">
                  <a:moveTo>
                    <a:pt x="0" y="0"/>
                  </a:moveTo>
                  <a:lnTo>
                    <a:pt x="0" y="440152"/>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0" name="Shape 6934">
              <a:extLst>
                <a:ext uri="{FF2B5EF4-FFF2-40B4-BE49-F238E27FC236}">
                  <a16:creationId xmlns:a16="http://schemas.microsoft.com/office/drawing/2014/main" id="{F817B32A-6FC5-481D-AA39-7C5B2AE39ABB}"/>
                </a:ext>
              </a:extLst>
            </p:cNvPr>
            <p:cNvSpPr/>
            <p:nvPr/>
          </p:nvSpPr>
          <p:spPr>
            <a:xfrm>
              <a:off x="3648780" y="4556864"/>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1" name="Shape 6935">
              <a:extLst>
                <a:ext uri="{FF2B5EF4-FFF2-40B4-BE49-F238E27FC236}">
                  <a16:creationId xmlns:a16="http://schemas.microsoft.com/office/drawing/2014/main" id="{87FD7171-22CC-4373-9347-88ACD2AA727C}"/>
                </a:ext>
              </a:extLst>
            </p:cNvPr>
            <p:cNvSpPr/>
            <p:nvPr/>
          </p:nvSpPr>
          <p:spPr>
            <a:xfrm>
              <a:off x="3681534" y="4556864"/>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2" name="Shape 6936">
              <a:extLst>
                <a:ext uri="{FF2B5EF4-FFF2-40B4-BE49-F238E27FC236}">
                  <a16:creationId xmlns:a16="http://schemas.microsoft.com/office/drawing/2014/main" id="{8C65A61C-293C-4DEB-A7AE-B89966DC894C}"/>
                </a:ext>
              </a:extLst>
            </p:cNvPr>
            <p:cNvSpPr/>
            <p:nvPr/>
          </p:nvSpPr>
          <p:spPr>
            <a:xfrm>
              <a:off x="3917362" y="4815777"/>
              <a:ext cx="0" cy="569608"/>
            </a:xfrm>
            <a:custGeom>
              <a:avLst/>
              <a:gdLst/>
              <a:ahLst/>
              <a:cxnLst/>
              <a:rect l="0" t="0" r="0" b="0"/>
              <a:pathLst>
                <a:path h="569608">
                  <a:moveTo>
                    <a:pt x="0" y="0"/>
                  </a:moveTo>
                  <a:lnTo>
                    <a:pt x="0" y="569608"/>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3" name="Shape 6937">
              <a:extLst>
                <a:ext uri="{FF2B5EF4-FFF2-40B4-BE49-F238E27FC236}">
                  <a16:creationId xmlns:a16="http://schemas.microsoft.com/office/drawing/2014/main" id="{367BE513-BF8C-4696-A798-63D6A0036D6F}"/>
                </a:ext>
              </a:extLst>
            </p:cNvPr>
            <p:cNvSpPr/>
            <p:nvPr/>
          </p:nvSpPr>
          <p:spPr>
            <a:xfrm>
              <a:off x="3884608" y="5204146"/>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4" name="Shape 6938">
              <a:extLst>
                <a:ext uri="{FF2B5EF4-FFF2-40B4-BE49-F238E27FC236}">
                  <a16:creationId xmlns:a16="http://schemas.microsoft.com/office/drawing/2014/main" id="{61BFDA89-5391-4EFA-8CE9-A0782A9A0CD2}"/>
                </a:ext>
              </a:extLst>
            </p:cNvPr>
            <p:cNvSpPr/>
            <p:nvPr/>
          </p:nvSpPr>
          <p:spPr>
            <a:xfrm>
              <a:off x="3917362" y="5204146"/>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5" name="Shape 6939">
              <a:extLst>
                <a:ext uri="{FF2B5EF4-FFF2-40B4-BE49-F238E27FC236}">
                  <a16:creationId xmlns:a16="http://schemas.microsoft.com/office/drawing/2014/main" id="{EBF3E3C8-82E6-429D-95DD-D97EFD1131B6}"/>
                </a:ext>
              </a:extLst>
            </p:cNvPr>
            <p:cNvSpPr/>
            <p:nvPr/>
          </p:nvSpPr>
          <p:spPr>
            <a:xfrm>
              <a:off x="4952384" y="4349734"/>
              <a:ext cx="0" cy="388369"/>
            </a:xfrm>
            <a:custGeom>
              <a:avLst/>
              <a:gdLst/>
              <a:ahLst/>
              <a:cxnLst/>
              <a:rect l="0" t="0" r="0" b="0"/>
              <a:pathLst>
                <a:path h="388369">
                  <a:moveTo>
                    <a:pt x="0" y="0"/>
                  </a:moveTo>
                  <a:lnTo>
                    <a:pt x="0" y="388369"/>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6" name="Shape 6940">
              <a:extLst>
                <a:ext uri="{FF2B5EF4-FFF2-40B4-BE49-F238E27FC236}">
                  <a16:creationId xmlns:a16="http://schemas.microsoft.com/office/drawing/2014/main" id="{61ACE9A2-37BF-4E12-8073-E5F81BC179AB}"/>
                </a:ext>
              </a:extLst>
            </p:cNvPr>
            <p:cNvSpPr/>
            <p:nvPr/>
          </p:nvSpPr>
          <p:spPr>
            <a:xfrm>
              <a:off x="4919630" y="4556864"/>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7" name="Shape 6941">
              <a:extLst>
                <a:ext uri="{FF2B5EF4-FFF2-40B4-BE49-F238E27FC236}">
                  <a16:creationId xmlns:a16="http://schemas.microsoft.com/office/drawing/2014/main" id="{4AE91FEC-ACF8-4A77-8B9F-922E5C0A1D50}"/>
                </a:ext>
              </a:extLst>
            </p:cNvPr>
            <p:cNvSpPr/>
            <p:nvPr/>
          </p:nvSpPr>
          <p:spPr>
            <a:xfrm>
              <a:off x="4952384" y="4556864"/>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8" name="Shape 6942">
              <a:extLst>
                <a:ext uri="{FF2B5EF4-FFF2-40B4-BE49-F238E27FC236}">
                  <a16:creationId xmlns:a16="http://schemas.microsoft.com/office/drawing/2014/main" id="{782F2BCD-4ECD-4A56-9F54-CD2FF7609CC5}"/>
                </a:ext>
              </a:extLst>
            </p:cNvPr>
            <p:cNvSpPr/>
            <p:nvPr/>
          </p:nvSpPr>
          <p:spPr>
            <a:xfrm>
              <a:off x="4506931" y="4310897"/>
              <a:ext cx="0" cy="427206"/>
            </a:xfrm>
            <a:custGeom>
              <a:avLst/>
              <a:gdLst/>
              <a:ahLst/>
              <a:cxnLst/>
              <a:rect l="0" t="0" r="0" b="0"/>
              <a:pathLst>
                <a:path h="427206">
                  <a:moveTo>
                    <a:pt x="0" y="0"/>
                  </a:moveTo>
                  <a:lnTo>
                    <a:pt x="0" y="427206"/>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99" name="Shape 6943">
              <a:extLst>
                <a:ext uri="{FF2B5EF4-FFF2-40B4-BE49-F238E27FC236}">
                  <a16:creationId xmlns:a16="http://schemas.microsoft.com/office/drawing/2014/main" id="{0D23963A-C1C5-4CEA-9842-F83DBA4A29AE}"/>
                </a:ext>
              </a:extLst>
            </p:cNvPr>
            <p:cNvSpPr/>
            <p:nvPr/>
          </p:nvSpPr>
          <p:spPr>
            <a:xfrm>
              <a:off x="4474178" y="4556864"/>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0" name="Shape 6944">
              <a:extLst>
                <a:ext uri="{FF2B5EF4-FFF2-40B4-BE49-F238E27FC236}">
                  <a16:creationId xmlns:a16="http://schemas.microsoft.com/office/drawing/2014/main" id="{3E5EF874-C55E-426B-8BC6-9F55128F5C65}"/>
                </a:ext>
              </a:extLst>
            </p:cNvPr>
            <p:cNvSpPr/>
            <p:nvPr/>
          </p:nvSpPr>
          <p:spPr>
            <a:xfrm>
              <a:off x="4506931" y="4556864"/>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1" name="Shape 6945">
              <a:extLst>
                <a:ext uri="{FF2B5EF4-FFF2-40B4-BE49-F238E27FC236}">
                  <a16:creationId xmlns:a16="http://schemas.microsoft.com/office/drawing/2014/main" id="{245476FA-2DA4-42D6-9AC4-B98AD1F75700}"/>
                </a:ext>
              </a:extLst>
            </p:cNvPr>
            <p:cNvSpPr/>
            <p:nvPr/>
          </p:nvSpPr>
          <p:spPr>
            <a:xfrm>
              <a:off x="4120435" y="4297951"/>
              <a:ext cx="0" cy="440152"/>
            </a:xfrm>
            <a:custGeom>
              <a:avLst/>
              <a:gdLst/>
              <a:ahLst/>
              <a:cxnLst/>
              <a:rect l="0" t="0" r="0" b="0"/>
              <a:pathLst>
                <a:path h="440152">
                  <a:moveTo>
                    <a:pt x="0" y="0"/>
                  </a:moveTo>
                  <a:lnTo>
                    <a:pt x="0" y="440152"/>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2" name="Shape 6946">
              <a:extLst>
                <a:ext uri="{FF2B5EF4-FFF2-40B4-BE49-F238E27FC236}">
                  <a16:creationId xmlns:a16="http://schemas.microsoft.com/office/drawing/2014/main" id="{191BD338-35DC-4912-AAD0-E54870F78B10}"/>
                </a:ext>
              </a:extLst>
            </p:cNvPr>
            <p:cNvSpPr/>
            <p:nvPr/>
          </p:nvSpPr>
          <p:spPr>
            <a:xfrm>
              <a:off x="4087682" y="4556864"/>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3" name="Shape 6947">
              <a:extLst>
                <a:ext uri="{FF2B5EF4-FFF2-40B4-BE49-F238E27FC236}">
                  <a16:creationId xmlns:a16="http://schemas.microsoft.com/office/drawing/2014/main" id="{EC087B65-DB41-419B-A3A3-DD44070B5603}"/>
                </a:ext>
              </a:extLst>
            </p:cNvPr>
            <p:cNvSpPr/>
            <p:nvPr/>
          </p:nvSpPr>
          <p:spPr>
            <a:xfrm>
              <a:off x="4120435" y="4556864"/>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4" name="Shape 6948">
              <a:extLst>
                <a:ext uri="{FF2B5EF4-FFF2-40B4-BE49-F238E27FC236}">
                  <a16:creationId xmlns:a16="http://schemas.microsoft.com/office/drawing/2014/main" id="{E0A4821E-5152-4C8F-8C06-AB8D6B3CA062}"/>
                </a:ext>
              </a:extLst>
            </p:cNvPr>
            <p:cNvSpPr/>
            <p:nvPr/>
          </p:nvSpPr>
          <p:spPr>
            <a:xfrm>
              <a:off x="2810281" y="4297951"/>
              <a:ext cx="19652" cy="440152"/>
            </a:xfrm>
            <a:custGeom>
              <a:avLst/>
              <a:gdLst/>
              <a:ahLst/>
              <a:cxnLst/>
              <a:rect l="0" t="0" r="0" b="0"/>
              <a:pathLst>
                <a:path w="19652" h="440152">
                  <a:moveTo>
                    <a:pt x="0" y="0"/>
                  </a:moveTo>
                  <a:lnTo>
                    <a:pt x="19652" y="440152"/>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5" name="Shape 6949">
              <a:extLst>
                <a:ext uri="{FF2B5EF4-FFF2-40B4-BE49-F238E27FC236}">
                  <a16:creationId xmlns:a16="http://schemas.microsoft.com/office/drawing/2014/main" id="{F5C8471B-198D-44F4-9080-81E1062F1893}"/>
                </a:ext>
              </a:extLst>
            </p:cNvPr>
            <p:cNvSpPr/>
            <p:nvPr/>
          </p:nvSpPr>
          <p:spPr>
            <a:xfrm>
              <a:off x="2790629" y="4556864"/>
              <a:ext cx="39305" cy="181239"/>
            </a:xfrm>
            <a:custGeom>
              <a:avLst/>
              <a:gdLst/>
              <a:ahLst/>
              <a:cxnLst/>
              <a:rect l="0" t="0" r="0" b="0"/>
              <a:pathLst>
                <a:path w="39305" h="181239">
                  <a:moveTo>
                    <a:pt x="39305"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6" name="Shape 6950">
              <a:extLst>
                <a:ext uri="{FF2B5EF4-FFF2-40B4-BE49-F238E27FC236}">
                  <a16:creationId xmlns:a16="http://schemas.microsoft.com/office/drawing/2014/main" id="{B3726141-A85C-431B-87CD-E8D5CF0588FB}"/>
                </a:ext>
              </a:extLst>
            </p:cNvPr>
            <p:cNvSpPr/>
            <p:nvPr/>
          </p:nvSpPr>
          <p:spPr>
            <a:xfrm>
              <a:off x="2829934" y="4556864"/>
              <a:ext cx="26203" cy="181239"/>
            </a:xfrm>
            <a:custGeom>
              <a:avLst/>
              <a:gdLst/>
              <a:ahLst/>
              <a:cxnLst/>
              <a:rect l="0" t="0" r="0" b="0"/>
              <a:pathLst>
                <a:path w="26203" h="181239">
                  <a:moveTo>
                    <a:pt x="0" y="181239"/>
                  </a:moveTo>
                  <a:lnTo>
                    <a:pt x="26203"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7" name="Shape 6951">
              <a:extLst>
                <a:ext uri="{FF2B5EF4-FFF2-40B4-BE49-F238E27FC236}">
                  <a16:creationId xmlns:a16="http://schemas.microsoft.com/office/drawing/2014/main" id="{5E8A57B4-8C7B-445D-A0F8-3FE66FA48B8A}"/>
                </a:ext>
              </a:extLst>
            </p:cNvPr>
            <p:cNvSpPr/>
            <p:nvPr/>
          </p:nvSpPr>
          <p:spPr>
            <a:xfrm>
              <a:off x="3242633" y="2848040"/>
              <a:ext cx="517511" cy="1061542"/>
            </a:xfrm>
            <a:custGeom>
              <a:avLst/>
              <a:gdLst/>
              <a:ahLst/>
              <a:cxnLst/>
              <a:rect l="0" t="0" r="0" b="0"/>
              <a:pathLst>
                <a:path w="517511" h="1061542">
                  <a:moveTo>
                    <a:pt x="517511" y="0"/>
                  </a:moveTo>
                  <a:lnTo>
                    <a:pt x="0" y="1061542"/>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8" name="Shape 6952">
              <a:extLst>
                <a:ext uri="{FF2B5EF4-FFF2-40B4-BE49-F238E27FC236}">
                  <a16:creationId xmlns:a16="http://schemas.microsoft.com/office/drawing/2014/main" id="{0456C3C7-4494-47F0-B444-3FFB06C414BC}"/>
                </a:ext>
              </a:extLst>
            </p:cNvPr>
            <p:cNvSpPr/>
            <p:nvPr/>
          </p:nvSpPr>
          <p:spPr>
            <a:xfrm>
              <a:off x="3242633" y="3728343"/>
              <a:ext cx="39305" cy="181239"/>
            </a:xfrm>
            <a:custGeom>
              <a:avLst/>
              <a:gdLst/>
              <a:ahLst/>
              <a:cxnLst/>
              <a:rect l="0" t="0" r="0" b="0"/>
              <a:pathLst>
                <a:path w="39305" h="181239">
                  <a:moveTo>
                    <a:pt x="0" y="181239"/>
                  </a:moveTo>
                  <a:lnTo>
                    <a:pt x="39305"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09" name="Shape 6953">
              <a:extLst>
                <a:ext uri="{FF2B5EF4-FFF2-40B4-BE49-F238E27FC236}">
                  <a16:creationId xmlns:a16="http://schemas.microsoft.com/office/drawing/2014/main" id="{2F639503-2A96-4FAA-915E-63CA968DCC44}"/>
                </a:ext>
              </a:extLst>
            </p:cNvPr>
            <p:cNvSpPr/>
            <p:nvPr/>
          </p:nvSpPr>
          <p:spPr>
            <a:xfrm>
              <a:off x="3242633" y="3818963"/>
              <a:ext cx="85160" cy="90619"/>
            </a:xfrm>
            <a:custGeom>
              <a:avLst/>
              <a:gdLst/>
              <a:ahLst/>
              <a:cxnLst/>
              <a:rect l="0" t="0" r="0" b="0"/>
              <a:pathLst>
                <a:path w="85160" h="90619">
                  <a:moveTo>
                    <a:pt x="0" y="90619"/>
                  </a:moveTo>
                  <a:lnTo>
                    <a:pt x="8516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0" name="Shape 6954">
              <a:extLst>
                <a:ext uri="{FF2B5EF4-FFF2-40B4-BE49-F238E27FC236}">
                  <a16:creationId xmlns:a16="http://schemas.microsoft.com/office/drawing/2014/main" id="{A776E6A0-1D81-471E-B180-7243FA477EC1}"/>
                </a:ext>
              </a:extLst>
            </p:cNvPr>
            <p:cNvSpPr/>
            <p:nvPr/>
          </p:nvSpPr>
          <p:spPr>
            <a:xfrm>
              <a:off x="3694635" y="2848040"/>
              <a:ext cx="65508" cy="1022705"/>
            </a:xfrm>
            <a:custGeom>
              <a:avLst/>
              <a:gdLst/>
              <a:ahLst/>
              <a:cxnLst/>
              <a:rect l="0" t="0" r="0" b="0"/>
              <a:pathLst>
                <a:path w="65508" h="1022705">
                  <a:moveTo>
                    <a:pt x="65508" y="0"/>
                  </a:moveTo>
                  <a:lnTo>
                    <a:pt x="0" y="1022705"/>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1" name="Shape 6955">
              <a:extLst>
                <a:ext uri="{FF2B5EF4-FFF2-40B4-BE49-F238E27FC236}">
                  <a16:creationId xmlns:a16="http://schemas.microsoft.com/office/drawing/2014/main" id="{7264570C-9810-446C-B11C-3557429EB148}"/>
                </a:ext>
              </a:extLst>
            </p:cNvPr>
            <p:cNvSpPr/>
            <p:nvPr/>
          </p:nvSpPr>
          <p:spPr>
            <a:xfrm>
              <a:off x="3674983" y="3676561"/>
              <a:ext cx="19652" cy="194185"/>
            </a:xfrm>
            <a:custGeom>
              <a:avLst/>
              <a:gdLst/>
              <a:ahLst/>
              <a:cxnLst/>
              <a:rect l="0" t="0" r="0" b="0"/>
              <a:pathLst>
                <a:path w="19652" h="194185">
                  <a:moveTo>
                    <a:pt x="19652" y="194185"/>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2" name="Shape 6956">
              <a:extLst>
                <a:ext uri="{FF2B5EF4-FFF2-40B4-BE49-F238E27FC236}">
                  <a16:creationId xmlns:a16="http://schemas.microsoft.com/office/drawing/2014/main" id="{27A01F45-493C-4014-858B-D605F4360AA3}"/>
                </a:ext>
              </a:extLst>
            </p:cNvPr>
            <p:cNvSpPr/>
            <p:nvPr/>
          </p:nvSpPr>
          <p:spPr>
            <a:xfrm>
              <a:off x="3694635" y="3702452"/>
              <a:ext cx="45855" cy="168293"/>
            </a:xfrm>
            <a:custGeom>
              <a:avLst/>
              <a:gdLst/>
              <a:ahLst/>
              <a:cxnLst/>
              <a:rect l="0" t="0" r="0" b="0"/>
              <a:pathLst>
                <a:path w="45855" h="168293">
                  <a:moveTo>
                    <a:pt x="0" y="168293"/>
                  </a:moveTo>
                  <a:lnTo>
                    <a:pt x="45855"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3" name="Shape 6957">
              <a:extLst>
                <a:ext uri="{FF2B5EF4-FFF2-40B4-BE49-F238E27FC236}">
                  <a16:creationId xmlns:a16="http://schemas.microsoft.com/office/drawing/2014/main" id="{D6FDDE13-9EA8-4C17-BB72-97AC6662E32F}"/>
                </a:ext>
              </a:extLst>
            </p:cNvPr>
            <p:cNvSpPr/>
            <p:nvPr/>
          </p:nvSpPr>
          <p:spPr>
            <a:xfrm>
              <a:off x="3845303" y="3068116"/>
              <a:ext cx="189972" cy="815575"/>
            </a:xfrm>
            <a:custGeom>
              <a:avLst/>
              <a:gdLst/>
              <a:ahLst/>
              <a:cxnLst/>
              <a:rect l="0" t="0" r="0" b="0"/>
              <a:pathLst>
                <a:path w="189972" h="815575">
                  <a:moveTo>
                    <a:pt x="0" y="0"/>
                  </a:moveTo>
                  <a:lnTo>
                    <a:pt x="189972" y="815575"/>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4" name="Shape 6958">
              <a:extLst>
                <a:ext uri="{FF2B5EF4-FFF2-40B4-BE49-F238E27FC236}">
                  <a16:creationId xmlns:a16="http://schemas.microsoft.com/office/drawing/2014/main" id="{85A6C5A2-E59B-4D4F-B7B4-547D15B717B8}"/>
                </a:ext>
              </a:extLst>
            </p:cNvPr>
            <p:cNvSpPr/>
            <p:nvPr/>
          </p:nvSpPr>
          <p:spPr>
            <a:xfrm>
              <a:off x="3969768" y="3741289"/>
              <a:ext cx="65508" cy="142402"/>
            </a:xfrm>
            <a:custGeom>
              <a:avLst/>
              <a:gdLst/>
              <a:ahLst/>
              <a:cxnLst/>
              <a:rect l="0" t="0" r="0" b="0"/>
              <a:pathLst>
                <a:path w="65508" h="142402">
                  <a:moveTo>
                    <a:pt x="65508" y="142402"/>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5" name="Shape 6959">
              <a:extLst>
                <a:ext uri="{FF2B5EF4-FFF2-40B4-BE49-F238E27FC236}">
                  <a16:creationId xmlns:a16="http://schemas.microsoft.com/office/drawing/2014/main" id="{7016AF47-BD52-4698-B1A1-89927DEC3F22}"/>
                </a:ext>
              </a:extLst>
            </p:cNvPr>
            <p:cNvSpPr/>
            <p:nvPr/>
          </p:nvSpPr>
          <p:spPr>
            <a:xfrm>
              <a:off x="4028725" y="3689506"/>
              <a:ext cx="6551" cy="194185"/>
            </a:xfrm>
            <a:custGeom>
              <a:avLst/>
              <a:gdLst/>
              <a:ahLst/>
              <a:cxnLst/>
              <a:rect l="0" t="0" r="0" b="0"/>
              <a:pathLst>
                <a:path w="6551" h="194185">
                  <a:moveTo>
                    <a:pt x="6551" y="194185"/>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6" name="Shape 6960">
              <a:extLst>
                <a:ext uri="{FF2B5EF4-FFF2-40B4-BE49-F238E27FC236}">
                  <a16:creationId xmlns:a16="http://schemas.microsoft.com/office/drawing/2014/main" id="{AE0F2F83-AB7C-41F4-B96F-E722FB99C2E8}"/>
                </a:ext>
              </a:extLst>
            </p:cNvPr>
            <p:cNvSpPr/>
            <p:nvPr/>
          </p:nvSpPr>
          <p:spPr>
            <a:xfrm>
              <a:off x="3930463" y="2848040"/>
              <a:ext cx="458554" cy="1022705"/>
            </a:xfrm>
            <a:custGeom>
              <a:avLst/>
              <a:gdLst/>
              <a:ahLst/>
              <a:cxnLst/>
              <a:rect l="0" t="0" r="0" b="0"/>
              <a:pathLst>
                <a:path w="458554" h="1022705">
                  <a:moveTo>
                    <a:pt x="0" y="0"/>
                  </a:moveTo>
                  <a:lnTo>
                    <a:pt x="458554" y="1022705"/>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7" name="Shape 6961">
              <a:extLst>
                <a:ext uri="{FF2B5EF4-FFF2-40B4-BE49-F238E27FC236}">
                  <a16:creationId xmlns:a16="http://schemas.microsoft.com/office/drawing/2014/main" id="{F3FAFA4E-C987-42FF-AC39-52DA0182BE57}"/>
                </a:ext>
              </a:extLst>
            </p:cNvPr>
            <p:cNvSpPr/>
            <p:nvPr/>
          </p:nvSpPr>
          <p:spPr>
            <a:xfrm>
              <a:off x="4303857" y="3780126"/>
              <a:ext cx="85161" cy="90620"/>
            </a:xfrm>
            <a:custGeom>
              <a:avLst/>
              <a:gdLst/>
              <a:ahLst/>
              <a:cxnLst/>
              <a:rect l="0" t="0" r="0" b="0"/>
              <a:pathLst>
                <a:path w="85161" h="90620">
                  <a:moveTo>
                    <a:pt x="85161" y="90620"/>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8" name="Shape 6962">
              <a:extLst>
                <a:ext uri="{FF2B5EF4-FFF2-40B4-BE49-F238E27FC236}">
                  <a16:creationId xmlns:a16="http://schemas.microsoft.com/office/drawing/2014/main" id="{439A108F-42A1-4315-AF94-0AF56634C655}"/>
                </a:ext>
              </a:extLst>
            </p:cNvPr>
            <p:cNvSpPr/>
            <p:nvPr/>
          </p:nvSpPr>
          <p:spPr>
            <a:xfrm>
              <a:off x="4349713" y="3689506"/>
              <a:ext cx="39305" cy="181239"/>
            </a:xfrm>
            <a:custGeom>
              <a:avLst/>
              <a:gdLst/>
              <a:ahLst/>
              <a:cxnLst/>
              <a:rect l="0" t="0" r="0" b="0"/>
              <a:pathLst>
                <a:path w="39305" h="181239">
                  <a:moveTo>
                    <a:pt x="39305"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19" name="Shape 6963">
              <a:extLst>
                <a:ext uri="{FF2B5EF4-FFF2-40B4-BE49-F238E27FC236}">
                  <a16:creationId xmlns:a16="http://schemas.microsoft.com/office/drawing/2014/main" id="{EADA4794-1990-4FE9-84CA-F5BB7D6CA0B6}"/>
                </a:ext>
              </a:extLst>
            </p:cNvPr>
            <p:cNvSpPr/>
            <p:nvPr/>
          </p:nvSpPr>
          <p:spPr>
            <a:xfrm>
              <a:off x="3930463" y="2848040"/>
              <a:ext cx="1028471" cy="0"/>
            </a:xfrm>
            <a:custGeom>
              <a:avLst/>
              <a:gdLst/>
              <a:ahLst/>
              <a:cxnLst/>
              <a:rect l="0" t="0" r="0" b="0"/>
              <a:pathLst>
                <a:path w="1028471">
                  <a:moveTo>
                    <a:pt x="0" y="0"/>
                  </a:moveTo>
                  <a:lnTo>
                    <a:pt x="1028471"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0" name="Shape 6964">
              <a:extLst>
                <a:ext uri="{FF2B5EF4-FFF2-40B4-BE49-F238E27FC236}">
                  <a16:creationId xmlns:a16="http://schemas.microsoft.com/office/drawing/2014/main" id="{F7D5C2B5-C514-4BD5-A8D3-74C1611FE967}"/>
                </a:ext>
              </a:extLst>
            </p:cNvPr>
            <p:cNvSpPr/>
            <p:nvPr/>
          </p:nvSpPr>
          <p:spPr>
            <a:xfrm>
              <a:off x="4958935" y="2848040"/>
              <a:ext cx="0" cy="1009759"/>
            </a:xfrm>
            <a:custGeom>
              <a:avLst/>
              <a:gdLst/>
              <a:ahLst/>
              <a:cxnLst/>
              <a:rect l="0" t="0" r="0" b="0"/>
              <a:pathLst>
                <a:path h="1009759">
                  <a:moveTo>
                    <a:pt x="0" y="0"/>
                  </a:moveTo>
                  <a:lnTo>
                    <a:pt x="0" y="1009759"/>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1" name="Shape 6965">
              <a:extLst>
                <a:ext uri="{FF2B5EF4-FFF2-40B4-BE49-F238E27FC236}">
                  <a16:creationId xmlns:a16="http://schemas.microsoft.com/office/drawing/2014/main" id="{75C0CD42-0A0D-4B03-A176-C8F0C9258D7B}"/>
                </a:ext>
              </a:extLst>
            </p:cNvPr>
            <p:cNvSpPr/>
            <p:nvPr/>
          </p:nvSpPr>
          <p:spPr>
            <a:xfrm>
              <a:off x="4926181" y="3676561"/>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2" name="Shape 6966">
              <a:extLst>
                <a:ext uri="{FF2B5EF4-FFF2-40B4-BE49-F238E27FC236}">
                  <a16:creationId xmlns:a16="http://schemas.microsoft.com/office/drawing/2014/main" id="{512FB576-470C-4765-8AC6-10AE1AC89454}"/>
                </a:ext>
              </a:extLst>
            </p:cNvPr>
            <p:cNvSpPr/>
            <p:nvPr/>
          </p:nvSpPr>
          <p:spPr>
            <a:xfrm>
              <a:off x="4958935" y="3676561"/>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3" name="Shape 6967">
              <a:extLst>
                <a:ext uri="{FF2B5EF4-FFF2-40B4-BE49-F238E27FC236}">
                  <a16:creationId xmlns:a16="http://schemas.microsoft.com/office/drawing/2014/main" id="{4BFB9E87-E4C1-40E3-95B6-615D6A881B49}"/>
                </a:ext>
              </a:extLst>
            </p:cNvPr>
            <p:cNvSpPr/>
            <p:nvPr/>
          </p:nvSpPr>
          <p:spPr>
            <a:xfrm>
              <a:off x="2803731" y="2848040"/>
              <a:ext cx="956413" cy="0"/>
            </a:xfrm>
            <a:custGeom>
              <a:avLst/>
              <a:gdLst/>
              <a:ahLst/>
              <a:cxnLst/>
              <a:rect l="0" t="0" r="0" b="0"/>
              <a:pathLst>
                <a:path w="956413">
                  <a:moveTo>
                    <a:pt x="956413" y="0"/>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4" name="Shape 6968">
              <a:extLst>
                <a:ext uri="{FF2B5EF4-FFF2-40B4-BE49-F238E27FC236}">
                  <a16:creationId xmlns:a16="http://schemas.microsoft.com/office/drawing/2014/main" id="{95D7F29D-8D03-4CD4-8D65-42BE9DAE78D0}"/>
                </a:ext>
              </a:extLst>
            </p:cNvPr>
            <p:cNvSpPr/>
            <p:nvPr/>
          </p:nvSpPr>
          <p:spPr>
            <a:xfrm>
              <a:off x="2803731" y="2848040"/>
              <a:ext cx="0" cy="1048596"/>
            </a:xfrm>
            <a:custGeom>
              <a:avLst/>
              <a:gdLst/>
              <a:ahLst/>
              <a:cxnLst/>
              <a:rect l="0" t="0" r="0" b="0"/>
              <a:pathLst>
                <a:path h="1048596">
                  <a:moveTo>
                    <a:pt x="0" y="0"/>
                  </a:moveTo>
                  <a:lnTo>
                    <a:pt x="0" y="1048596"/>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5" name="Shape 6969">
              <a:extLst>
                <a:ext uri="{FF2B5EF4-FFF2-40B4-BE49-F238E27FC236}">
                  <a16:creationId xmlns:a16="http://schemas.microsoft.com/office/drawing/2014/main" id="{F1BA401F-8B13-4F14-B79E-8970389B4E85}"/>
                </a:ext>
              </a:extLst>
            </p:cNvPr>
            <p:cNvSpPr/>
            <p:nvPr/>
          </p:nvSpPr>
          <p:spPr>
            <a:xfrm>
              <a:off x="2770977" y="3715397"/>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6" name="Shape 6970">
              <a:extLst>
                <a:ext uri="{FF2B5EF4-FFF2-40B4-BE49-F238E27FC236}">
                  <a16:creationId xmlns:a16="http://schemas.microsoft.com/office/drawing/2014/main" id="{6B62A234-7622-4631-A6F8-B57E14FFDD1D}"/>
                </a:ext>
              </a:extLst>
            </p:cNvPr>
            <p:cNvSpPr/>
            <p:nvPr/>
          </p:nvSpPr>
          <p:spPr>
            <a:xfrm>
              <a:off x="2803731" y="3715397"/>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7" name="Shape 6971">
              <a:extLst>
                <a:ext uri="{FF2B5EF4-FFF2-40B4-BE49-F238E27FC236}">
                  <a16:creationId xmlns:a16="http://schemas.microsoft.com/office/drawing/2014/main" id="{E1CD2C4E-217C-47C8-A753-D78EB8B7429A}"/>
                </a:ext>
              </a:extLst>
            </p:cNvPr>
            <p:cNvSpPr/>
            <p:nvPr/>
          </p:nvSpPr>
          <p:spPr>
            <a:xfrm>
              <a:off x="3838753" y="2006574"/>
              <a:ext cx="6551" cy="621390"/>
            </a:xfrm>
            <a:custGeom>
              <a:avLst/>
              <a:gdLst/>
              <a:ahLst/>
              <a:cxnLst/>
              <a:rect l="0" t="0" r="0" b="0"/>
              <a:pathLst>
                <a:path w="6551" h="621390">
                  <a:moveTo>
                    <a:pt x="0" y="0"/>
                  </a:moveTo>
                  <a:lnTo>
                    <a:pt x="6551" y="62139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8" name="Shape 6972">
              <a:extLst>
                <a:ext uri="{FF2B5EF4-FFF2-40B4-BE49-F238E27FC236}">
                  <a16:creationId xmlns:a16="http://schemas.microsoft.com/office/drawing/2014/main" id="{09E53574-3F61-4D97-874B-FB073461F529}"/>
                </a:ext>
              </a:extLst>
            </p:cNvPr>
            <p:cNvSpPr/>
            <p:nvPr/>
          </p:nvSpPr>
          <p:spPr>
            <a:xfrm>
              <a:off x="3812550" y="2446725"/>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29" name="Shape 6973">
              <a:extLst>
                <a:ext uri="{FF2B5EF4-FFF2-40B4-BE49-F238E27FC236}">
                  <a16:creationId xmlns:a16="http://schemas.microsoft.com/office/drawing/2014/main" id="{9E9CAC82-ABF3-4362-AC2C-7C4EBC3D67A8}"/>
                </a:ext>
              </a:extLst>
            </p:cNvPr>
            <p:cNvSpPr/>
            <p:nvPr/>
          </p:nvSpPr>
          <p:spPr>
            <a:xfrm>
              <a:off x="3845303" y="2446725"/>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30" name="Shape 6974">
              <a:extLst>
                <a:ext uri="{FF2B5EF4-FFF2-40B4-BE49-F238E27FC236}">
                  <a16:creationId xmlns:a16="http://schemas.microsoft.com/office/drawing/2014/main" id="{CCCB6309-96C3-4290-9C55-7C02B0ACBAED}"/>
                </a:ext>
              </a:extLst>
            </p:cNvPr>
            <p:cNvSpPr/>
            <p:nvPr/>
          </p:nvSpPr>
          <p:spPr>
            <a:xfrm>
              <a:off x="1356010" y="983868"/>
              <a:ext cx="0" cy="466043"/>
            </a:xfrm>
            <a:custGeom>
              <a:avLst/>
              <a:gdLst/>
              <a:ahLst/>
              <a:cxnLst/>
              <a:rect l="0" t="0" r="0" b="0"/>
              <a:pathLst>
                <a:path h="466043">
                  <a:moveTo>
                    <a:pt x="0" y="0"/>
                  </a:moveTo>
                  <a:lnTo>
                    <a:pt x="0" y="466043"/>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31" name="Shape 6975">
              <a:extLst>
                <a:ext uri="{FF2B5EF4-FFF2-40B4-BE49-F238E27FC236}">
                  <a16:creationId xmlns:a16="http://schemas.microsoft.com/office/drawing/2014/main" id="{5341AEDF-19E3-40DD-8DDE-22DF538CC835}"/>
                </a:ext>
              </a:extLst>
            </p:cNvPr>
            <p:cNvSpPr/>
            <p:nvPr/>
          </p:nvSpPr>
          <p:spPr>
            <a:xfrm>
              <a:off x="1323256" y="1268672"/>
              <a:ext cx="32754" cy="181239"/>
            </a:xfrm>
            <a:custGeom>
              <a:avLst/>
              <a:gdLst/>
              <a:ahLst/>
              <a:cxnLst/>
              <a:rect l="0" t="0" r="0" b="0"/>
              <a:pathLst>
                <a:path w="32754" h="181239">
                  <a:moveTo>
                    <a:pt x="32754" y="181239"/>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32" name="Shape 6976">
              <a:extLst>
                <a:ext uri="{FF2B5EF4-FFF2-40B4-BE49-F238E27FC236}">
                  <a16:creationId xmlns:a16="http://schemas.microsoft.com/office/drawing/2014/main" id="{24EEA5A8-4B25-41E0-A1C9-4130725F15FC}"/>
                </a:ext>
              </a:extLst>
            </p:cNvPr>
            <p:cNvSpPr/>
            <p:nvPr/>
          </p:nvSpPr>
          <p:spPr>
            <a:xfrm>
              <a:off x="1356010" y="1268672"/>
              <a:ext cx="32754" cy="181239"/>
            </a:xfrm>
            <a:custGeom>
              <a:avLst/>
              <a:gdLst/>
              <a:ahLst/>
              <a:cxnLst/>
              <a:rect l="0" t="0" r="0" b="0"/>
              <a:pathLst>
                <a:path w="32754" h="181239">
                  <a:moveTo>
                    <a:pt x="0" y="181239"/>
                  </a:moveTo>
                  <a:lnTo>
                    <a:pt x="32754"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33" name="Shape 6977">
              <a:extLst>
                <a:ext uri="{FF2B5EF4-FFF2-40B4-BE49-F238E27FC236}">
                  <a16:creationId xmlns:a16="http://schemas.microsoft.com/office/drawing/2014/main" id="{DEC66483-3C8E-4409-81E2-AF320B4F73AD}"/>
                </a:ext>
              </a:extLst>
            </p:cNvPr>
            <p:cNvSpPr/>
            <p:nvPr/>
          </p:nvSpPr>
          <p:spPr>
            <a:xfrm>
              <a:off x="1801462" y="1721769"/>
              <a:ext cx="1598389" cy="0"/>
            </a:xfrm>
            <a:custGeom>
              <a:avLst/>
              <a:gdLst/>
              <a:ahLst/>
              <a:cxnLst/>
              <a:rect l="0" t="0" r="0" b="0"/>
              <a:pathLst>
                <a:path w="1598389">
                  <a:moveTo>
                    <a:pt x="0" y="0"/>
                  </a:moveTo>
                  <a:lnTo>
                    <a:pt x="1598389"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34" name="Shape 6978">
              <a:extLst>
                <a:ext uri="{FF2B5EF4-FFF2-40B4-BE49-F238E27FC236}">
                  <a16:creationId xmlns:a16="http://schemas.microsoft.com/office/drawing/2014/main" id="{3CB88CBE-7134-4BC0-A0FE-53AA188921CE}"/>
                </a:ext>
              </a:extLst>
            </p:cNvPr>
            <p:cNvSpPr/>
            <p:nvPr/>
          </p:nvSpPr>
          <p:spPr>
            <a:xfrm>
              <a:off x="3308140" y="1721769"/>
              <a:ext cx="91711" cy="64728"/>
            </a:xfrm>
            <a:custGeom>
              <a:avLst/>
              <a:gdLst/>
              <a:ahLst/>
              <a:cxnLst/>
              <a:rect l="0" t="0" r="0" b="0"/>
              <a:pathLst>
                <a:path w="91711" h="64728">
                  <a:moveTo>
                    <a:pt x="91711" y="0"/>
                  </a:moveTo>
                  <a:lnTo>
                    <a:pt x="0" y="64728"/>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sp>
          <p:nvSpPr>
            <p:cNvPr id="135" name="Shape 6979">
              <a:extLst>
                <a:ext uri="{FF2B5EF4-FFF2-40B4-BE49-F238E27FC236}">
                  <a16:creationId xmlns:a16="http://schemas.microsoft.com/office/drawing/2014/main" id="{09FC3D27-B43A-4B5F-8B12-8833AE3D3D94}"/>
                </a:ext>
              </a:extLst>
            </p:cNvPr>
            <p:cNvSpPr/>
            <p:nvPr/>
          </p:nvSpPr>
          <p:spPr>
            <a:xfrm>
              <a:off x="3308140" y="1657042"/>
              <a:ext cx="91711" cy="64728"/>
            </a:xfrm>
            <a:custGeom>
              <a:avLst/>
              <a:gdLst/>
              <a:ahLst/>
              <a:cxnLst/>
              <a:rect l="0" t="0" r="0" b="0"/>
              <a:pathLst>
                <a:path w="91711" h="64728">
                  <a:moveTo>
                    <a:pt x="91711" y="64728"/>
                  </a:moveTo>
                  <a:lnTo>
                    <a:pt x="0" y="0"/>
                  </a:lnTo>
                </a:path>
              </a:pathLst>
            </a:custGeom>
            <a:ln w="6551" cap="rnd">
              <a:bevel/>
            </a:ln>
          </p:spPr>
          <p:style>
            <a:lnRef idx="1">
              <a:srgbClr val="000000"/>
            </a:lnRef>
            <a:fillRef idx="0">
              <a:srgbClr val="000000">
                <a:alpha val="0"/>
              </a:srgbClr>
            </a:fillRef>
            <a:effectRef idx="0">
              <a:scrgbClr r="0" g="0" b="0"/>
            </a:effectRef>
            <a:fontRef idx="none"/>
          </p:style>
          <p:txBody>
            <a:bodyPr/>
            <a:lstStyle/>
            <a:p>
              <a:endParaRPr lang="en-GB"/>
            </a:p>
          </p:txBody>
        </p:sp>
      </p:grpSp>
      <p:sp>
        <p:nvSpPr>
          <p:cNvPr id="137" name="TextBox 136">
            <a:extLst>
              <a:ext uri="{FF2B5EF4-FFF2-40B4-BE49-F238E27FC236}">
                <a16:creationId xmlns:a16="http://schemas.microsoft.com/office/drawing/2014/main" id="{433A33D7-92F5-4F8B-87F8-14228A2D9BAB}"/>
              </a:ext>
            </a:extLst>
          </p:cNvPr>
          <p:cNvSpPr txBox="1"/>
          <p:nvPr/>
        </p:nvSpPr>
        <p:spPr>
          <a:xfrm>
            <a:off x="3482424" y="6240845"/>
            <a:ext cx="6102626" cy="400110"/>
          </a:xfrm>
          <a:prstGeom prst="rect">
            <a:avLst/>
          </a:prstGeom>
          <a:noFill/>
        </p:spPr>
        <p:txBody>
          <a:bodyPr wrap="square">
            <a:spAutoFit/>
          </a:bodyPr>
          <a:lstStyle/>
          <a:p>
            <a:r>
              <a:rPr lang="en-US" sz="2000" b="1" dirty="0">
                <a:effectLst/>
                <a:latin typeface="Times New Roman" panose="02020603050405020304" pitchFamily="18" charset="0"/>
                <a:ea typeface="Calibri" panose="020F0502020204030204" pitchFamily="34" charset="0"/>
              </a:rPr>
              <a:t>Gambar III.11 Activity Diagram Menu Utama</a:t>
            </a:r>
            <a:endParaRPr lang="en-GB" sz="2000" dirty="0"/>
          </a:p>
        </p:txBody>
      </p:sp>
    </p:spTree>
    <p:extLst>
      <p:ext uri="{BB962C8B-B14F-4D97-AF65-F5344CB8AC3E}">
        <p14:creationId xmlns:p14="http://schemas.microsoft.com/office/powerpoint/2010/main" val="3482837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62BAFB-FC77-409D-B329-7A44B9065778}"/>
              </a:ext>
            </a:extLst>
          </p:cNvPr>
          <p:cNvSpPr txBox="1"/>
          <p:nvPr/>
        </p:nvSpPr>
        <p:spPr>
          <a:xfrm>
            <a:off x="321366" y="237032"/>
            <a:ext cx="6102626" cy="368755"/>
          </a:xfrm>
          <a:prstGeom prst="rect">
            <a:avLst/>
          </a:prstGeom>
          <a:noFill/>
        </p:spPr>
        <p:txBody>
          <a:bodyPr wrap="square">
            <a:spAutoFit/>
          </a:bodyPr>
          <a:lstStyle/>
          <a:p>
            <a:pPr lvl="0">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3.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1800" b="1" dirty="0">
                <a:effectLst/>
                <a:latin typeface="Times New Roman" panose="02020603050405020304" pitchFamily="18" charset="0"/>
                <a:ea typeface="Calibri" panose="020F0502020204030204" pitchFamily="34" charset="0"/>
                <a:cs typeface="Mangal" panose="02040503050203030202" pitchFamily="18" charset="0"/>
              </a:rPr>
              <a:t> Diagram Menu login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Pelanggan</a:t>
            </a:r>
            <a:endParaRPr lang="en-US" sz="1800" b="1" dirty="0">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AE454E03-D8CF-4BEE-B603-2D4A3A0DA5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127" y="877956"/>
            <a:ext cx="10601745" cy="5102088"/>
          </a:xfrm>
          <a:prstGeom prst="rect">
            <a:avLst/>
          </a:prstGeom>
          <a:noFill/>
          <a:ln>
            <a:noFill/>
          </a:ln>
        </p:spPr>
      </p:pic>
      <p:sp>
        <p:nvSpPr>
          <p:cNvPr id="8" name="TextBox 7">
            <a:extLst>
              <a:ext uri="{FF2B5EF4-FFF2-40B4-BE49-F238E27FC236}">
                <a16:creationId xmlns:a16="http://schemas.microsoft.com/office/drawing/2014/main" id="{23DD0308-9EE9-4697-A07A-6167E81F73BF}"/>
              </a:ext>
            </a:extLst>
          </p:cNvPr>
          <p:cNvSpPr txBox="1"/>
          <p:nvPr/>
        </p:nvSpPr>
        <p:spPr>
          <a:xfrm>
            <a:off x="2945296" y="6075498"/>
            <a:ext cx="6102626" cy="374077"/>
          </a:xfrm>
          <a:prstGeom prst="rect">
            <a:avLst/>
          </a:prstGeom>
          <a:noFill/>
        </p:spPr>
        <p:txBody>
          <a:bodyPr wrap="square">
            <a:spAutoFit/>
          </a:bodyPr>
          <a:lstStyle/>
          <a:p>
            <a:pPr marL="367030" algn="ctr">
              <a:lnSpc>
                <a:spcPct val="107000"/>
              </a:lnSpc>
              <a:spcAft>
                <a:spcPts val="800"/>
              </a:spcAft>
            </a:pPr>
            <a:r>
              <a:rPr lang="en-US" b="1" dirty="0">
                <a:effectLst/>
                <a:latin typeface="Times New Roman" panose="02020603050405020304" pitchFamily="18" charset="0"/>
                <a:ea typeface="Calibri" panose="020F0502020204030204" pitchFamily="34" charset="0"/>
                <a:cs typeface="Mangal" panose="02040503050203030202" pitchFamily="18" charset="0"/>
              </a:rPr>
              <a:t>Gambar III.12 Activity Diagram Menu Login </a:t>
            </a:r>
            <a:r>
              <a:rPr lang="en-US" b="1" dirty="0" err="1">
                <a:effectLst/>
                <a:latin typeface="Times New Roman" panose="02020603050405020304" pitchFamily="18" charset="0"/>
                <a:ea typeface="Calibri" panose="020F0502020204030204" pitchFamily="34" charset="0"/>
                <a:cs typeface="Mangal" panose="02040503050203030202" pitchFamily="18" charset="0"/>
              </a:rPr>
              <a:t>Pelanggan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94888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F8658B-E010-41A9-9861-0EA68017DA8C}"/>
              </a:ext>
            </a:extLst>
          </p:cNvPr>
          <p:cNvSpPr txBox="1"/>
          <p:nvPr/>
        </p:nvSpPr>
        <p:spPr>
          <a:xfrm>
            <a:off x="387626" y="222271"/>
            <a:ext cx="6102626" cy="374077"/>
          </a:xfrm>
          <a:prstGeom prst="rect">
            <a:avLst/>
          </a:prstGeom>
          <a:noFill/>
        </p:spPr>
        <p:txBody>
          <a:bodyPr wrap="square">
            <a:spAutoFit/>
          </a:bodyPr>
          <a:lstStyle/>
          <a:p>
            <a:pPr lvl="0">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4.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1800" b="1" dirty="0">
                <a:effectLst/>
                <a:latin typeface="Times New Roman" panose="02020603050405020304" pitchFamily="18" charset="0"/>
                <a:ea typeface="Calibri" panose="020F0502020204030204" pitchFamily="34" charset="0"/>
                <a:cs typeface="Mangal" panose="02040503050203030202" pitchFamily="18" charset="0"/>
              </a:rPr>
              <a:t> Diagram Menu login Data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Barang</a:t>
            </a:r>
            <a:endParaRPr lang="en-GB" sz="16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6EEF7D25-C59B-42B7-812A-6573F8C637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0902" y="875508"/>
            <a:ext cx="10628244" cy="5193988"/>
          </a:xfrm>
          <a:prstGeom prst="rect">
            <a:avLst/>
          </a:prstGeom>
          <a:noFill/>
          <a:ln>
            <a:noFill/>
          </a:ln>
        </p:spPr>
      </p:pic>
      <p:sp>
        <p:nvSpPr>
          <p:cNvPr id="8" name="TextBox 7">
            <a:extLst>
              <a:ext uri="{FF2B5EF4-FFF2-40B4-BE49-F238E27FC236}">
                <a16:creationId xmlns:a16="http://schemas.microsoft.com/office/drawing/2014/main" id="{ADDDC334-4083-4B9F-BB37-F6CD2C8E3AF3}"/>
              </a:ext>
            </a:extLst>
          </p:cNvPr>
          <p:cNvSpPr txBox="1"/>
          <p:nvPr/>
        </p:nvSpPr>
        <p:spPr>
          <a:xfrm>
            <a:off x="3438939" y="6242857"/>
            <a:ext cx="6102626" cy="369332"/>
          </a:xfrm>
          <a:prstGeom prst="rect">
            <a:avLst/>
          </a:prstGeom>
          <a:noFill/>
        </p:spPr>
        <p:txBody>
          <a:bodyPr wrap="square">
            <a:spAutoFit/>
          </a:bodyPr>
          <a:lstStyle/>
          <a:p>
            <a:r>
              <a:rPr lang="en-US" b="1" dirty="0">
                <a:effectLst/>
                <a:latin typeface="Times New Roman" panose="02020603050405020304" pitchFamily="18" charset="0"/>
                <a:ea typeface="Calibri" panose="020F0502020204030204" pitchFamily="34" charset="0"/>
              </a:rPr>
              <a:t>Gambar III.13 Activity Diagram Menu Login Data </a:t>
            </a:r>
            <a:r>
              <a:rPr lang="en-US" b="1" dirty="0" err="1">
                <a:effectLst/>
                <a:latin typeface="Times New Roman" panose="02020603050405020304" pitchFamily="18" charset="0"/>
                <a:ea typeface="Calibri" panose="020F0502020204030204" pitchFamily="34" charset="0"/>
              </a:rPr>
              <a:t>Barang</a:t>
            </a:r>
            <a:endParaRPr lang="en-GB" dirty="0"/>
          </a:p>
        </p:txBody>
      </p:sp>
    </p:spTree>
    <p:extLst>
      <p:ext uri="{BB962C8B-B14F-4D97-AF65-F5344CB8AC3E}">
        <p14:creationId xmlns:p14="http://schemas.microsoft.com/office/powerpoint/2010/main" val="1381942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D8E56-D3EB-4C08-91DD-70ECE0D0D77D}"/>
              </a:ext>
            </a:extLst>
          </p:cNvPr>
          <p:cNvSpPr txBox="1"/>
          <p:nvPr/>
        </p:nvSpPr>
        <p:spPr>
          <a:xfrm>
            <a:off x="294861" y="263536"/>
            <a:ext cx="6102626" cy="374077"/>
          </a:xfrm>
          <a:prstGeom prst="rect">
            <a:avLst/>
          </a:prstGeom>
          <a:noFill/>
        </p:spPr>
        <p:txBody>
          <a:bodyPr wrap="square">
            <a:spAutoFit/>
          </a:bodyPr>
          <a:lstStyle/>
          <a:p>
            <a:pPr lvl="0">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5.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1800" b="1" dirty="0">
                <a:effectLst/>
                <a:latin typeface="Times New Roman" panose="02020603050405020304" pitchFamily="18" charset="0"/>
                <a:ea typeface="Calibri" panose="020F0502020204030204" pitchFamily="34" charset="0"/>
                <a:cs typeface="Mangal" panose="02040503050203030202" pitchFamily="18" charset="0"/>
              </a:rPr>
              <a:t> Diagram Menu login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Pesanan</a:t>
            </a:r>
            <a:endParaRPr lang="en-GB" sz="16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098AADCE-6CF6-4672-99DD-36C8701D3A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4642" y="717125"/>
            <a:ext cx="10561984" cy="5418629"/>
          </a:xfrm>
          <a:prstGeom prst="rect">
            <a:avLst/>
          </a:prstGeom>
          <a:noFill/>
          <a:ln>
            <a:noFill/>
          </a:ln>
        </p:spPr>
      </p:pic>
      <p:sp>
        <p:nvSpPr>
          <p:cNvPr id="8" name="TextBox 7">
            <a:extLst>
              <a:ext uri="{FF2B5EF4-FFF2-40B4-BE49-F238E27FC236}">
                <a16:creationId xmlns:a16="http://schemas.microsoft.com/office/drawing/2014/main" id="{92B9CF05-6FFD-4CBA-B487-0DE5B1CB75FD}"/>
              </a:ext>
            </a:extLst>
          </p:cNvPr>
          <p:cNvSpPr txBox="1"/>
          <p:nvPr/>
        </p:nvSpPr>
        <p:spPr>
          <a:xfrm>
            <a:off x="3210339" y="5885616"/>
            <a:ext cx="6102626" cy="708848"/>
          </a:xfrm>
          <a:prstGeom prst="rect">
            <a:avLst/>
          </a:prstGeom>
          <a:noFill/>
        </p:spPr>
        <p:txBody>
          <a:bodyPr wrap="square">
            <a:spAutoFit/>
          </a:bodyPr>
          <a:lstStyle/>
          <a:p>
            <a:pPr marL="367030">
              <a:lnSpc>
                <a:spcPct val="107000"/>
              </a:lnSpc>
              <a:spcAft>
                <a:spcPts val="80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367030" algn="ctr">
              <a:lnSpc>
                <a:spcPct val="107000"/>
              </a:lnSpc>
              <a:spcAft>
                <a:spcPts val="800"/>
              </a:spcAft>
            </a:pPr>
            <a:r>
              <a:rPr lang="en-US" sz="1600" b="1" dirty="0">
                <a:effectLst/>
                <a:latin typeface="Times New Roman" panose="02020603050405020304" pitchFamily="18" charset="0"/>
                <a:ea typeface="Calibri" panose="020F0502020204030204" pitchFamily="34" charset="0"/>
                <a:cs typeface="Mangal" panose="02040503050203030202" pitchFamily="18" charset="0"/>
              </a:rPr>
              <a:t>Gambar III.14 Activity Diagram Menu Login </a:t>
            </a:r>
            <a:r>
              <a:rPr lang="en-US" sz="1600" b="1" dirty="0" err="1">
                <a:effectLst/>
                <a:latin typeface="Times New Roman" panose="02020603050405020304" pitchFamily="18" charset="0"/>
                <a:ea typeface="Calibri" panose="020F0502020204030204" pitchFamily="34" charset="0"/>
                <a:cs typeface="Mangal" panose="02040503050203030202" pitchFamily="18" charset="0"/>
              </a:rPr>
              <a:t>Pesanan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947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F1B7-E2AA-4826-87A7-28BDF2126F3D}"/>
              </a:ext>
            </a:extLst>
          </p:cNvPr>
          <p:cNvSpPr>
            <a:spLocks noGrp="1"/>
          </p:cNvSpPr>
          <p:nvPr>
            <p:ph type="title"/>
          </p:nvPr>
        </p:nvSpPr>
        <p:spPr>
          <a:xfrm>
            <a:off x="677334" y="609600"/>
            <a:ext cx="4615102" cy="1320800"/>
          </a:xfrm>
        </p:spPr>
        <p:txBody>
          <a:bodyPr>
            <a:normAutofit/>
          </a:bodyPr>
          <a:lstStyle/>
          <a:p>
            <a:pPr algn="ctr"/>
            <a:r>
              <a:rPr lang="id-ID" sz="3200" b="1" dirty="0">
                <a:latin typeface="Times New Roman" panose="02020603050405020304" pitchFamily="18" charset="0"/>
                <a:cs typeface="Times New Roman" panose="02020603050405020304" pitchFamily="18" charset="0"/>
              </a:rPr>
              <a:t>Simbol Sequence Diagram</a:t>
            </a:r>
          </a:p>
        </p:txBody>
      </p:sp>
      <p:pic>
        <p:nvPicPr>
          <p:cNvPr id="3" name="Picture 2">
            <a:extLst>
              <a:ext uri="{FF2B5EF4-FFF2-40B4-BE49-F238E27FC236}">
                <a16:creationId xmlns:a16="http://schemas.microsoft.com/office/drawing/2014/main" id="{2628CFFD-805A-4AB4-BAC8-409549E816E3}"/>
              </a:ext>
            </a:extLst>
          </p:cNvPr>
          <p:cNvPicPr>
            <a:picLocks noChangeAspect="1"/>
          </p:cNvPicPr>
          <p:nvPr/>
        </p:nvPicPr>
        <p:blipFill rotWithShape="1">
          <a:blip r:embed="rId2"/>
          <a:srcRect l="29489" t="37368" r="29432" b="28138"/>
          <a:stretch/>
        </p:blipFill>
        <p:spPr>
          <a:xfrm>
            <a:off x="387927" y="1856510"/>
            <a:ext cx="5102602" cy="4818020"/>
          </a:xfrm>
          <a:prstGeom prst="rect">
            <a:avLst/>
          </a:prstGeom>
        </p:spPr>
      </p:pic>
      <p:pic>
        <p:nvPicPr>
          <p:cNvPr id="4" name="Picture 3">
            <a:extLst>
              <a:ext uri="{FF2B5EF4-FFF2-40B4-BE49-F238E27FC236}">
                <a16:creationId xmlns:a16="http://schemas.microsoft.com/office/drawing/2014/main" id="{A37D5D72-C048-4E14-897B-DEA795F226B1}"/>
              </a:ext>
            </a:extLst>
          </p:cNvPr>
          <p:cNvPicPr>
            <a:picLocks noChangeAspect="1"/>
          </p:cNvPicPr>
          <p:nvPr/>
        </p:nvPicPr>
        <p:blipFill rotWithShape="1">
          <a:blip r:embed="rId3"/>
          <a:srcRect l="29659" t="35549" r="29091" b="27261"/>
          <a:stretch/>
        </p:blipFill>
        <p:spPr>
          <a:xfrm>
            <a:off x="5604158" y="1791855"/>
            <a:ext cx="5498244" cy="4872181"/>
          </a:xfrm>
          <a:prstGeom prst="rect">
            <a:avLst/>
          </a:prstGeom>
        </p:spPr>
      </p:pic>
      <p:sp>
        <p:nvSpPr>
          <p:cNvPr id="5" name="Title 1">
            <a:extLst>
              <a:ext uri="{FF2B5EF4-FFF2-40B4-BE49-F238E27FC236}">
                <a16:creationId xmlns:a16="http://schemas.microsoft.com/office/drawing/2014/main" id="{5497DA76-233C-481F-8027-9C0D32C0D496}"/>
              </a:ext>
            </a:extLst>
          </p:cNvPr>
          <p:cNvSpPr txBox="1">
            <a:spLocks/>
          </p:cNvSpPr>
          <p:nvPr/>
        </p:nvSpPr>
        <p:spPr>
          <a:xfrm>
            <a:off x="5604158" y="609600"/>
            <a:ext cx="424642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3200" b="1" dirty="0">
                <a:latin typeface="Times New Roman" panose="02020603050405020304" pitchFamily="18" charset="0"/>
                <a:cs typeface="Times New Roman" panose="02020603050405020304" pitchFamily="18" charset="0"/>
              </a:rPr>
              <a:t>Simbol Aktivity Diagram </a:t>
            </a:r>
          </a:p>
        </p:txBody>
      </p:sp>
    </p:spTree>
    <p:extLst>
      <p:ext uri="{BB962C8B-B14F-4D97-AF65-F5344CB8AC3E}">
        <p14:creationId xmlns:p14="http://schemas.microsoft.com/office/powerpoint/2010/main" val="113532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7CF677-0402-4848-8D68-11E94E51F6B7}"/>
              </a:ext>
            </a:extLst>
          </p:cNvPr>
          <p:cNvSpPr txBox="1"/>
          <p:nvPr/>
        </p:nvSpPr>
        <p:spPr>
          <a:xfrm>
            <a:off x="268356" y="175297"/>
            <a:ext cx="6102626" cy="374077"/>
          </a:xfrm>
          <a:prstGeom prst="rect">
            <a:avLst/>
          </a:prstGeom>
          <a:noFill/>
        </p:spPr>
        <p:txBody>
          <a:bodyPr wrap="square">
            <a:spAutoFit/>
          </a:bodyPr>
          <a:lstStyle/>
          <a:p>
            <a:pPr lvl="0">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6.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sz="1800" b="1" dirty="0">
                <a:effectLst/>
                <a:latin typeface="Times New Roman" panose="02020603050405020304" pitchFamily="18" charset="0"/>
                <a:ea typeface="Calibri" panose="020F0502020204030204" pitchFamily="34" charset="0"/>
                <a:cs typeface="Mangal" panose="02040503050203030202" pitchFamily="18" charset="0"/>
              </a:rPr>
              <a:t> Diagram Menu login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Transaksi</a:t>
            </a:r>
            <a:endParaRPr lang="en-GB" sz="16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4A9ADFFE-81F5-4610-BDA4-AA24DF8B11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129" y="768921"/>
            <a:ext cx="10774016" cy="5282499"/>
          </a:xfrm>
          <a:prstGeom prst="rect">
            <a:avLst/>
          </a:prstGeom>
          <a:noFill/>
          <a:ln>
            <a:noFill/>
          </a:ln>
        </p:spPr>
      </p:pic>
      <p:sp>
        <p:nvSpPr>
          <p:cNvPr id="8" name="TextBox 7">
            <a:extLst>
              <a:ext uri="{FF2B5EF4-FFF2-40B4-BE49-F238E27FC236}">
                <a16:creationId xmlns:a16="http://schemas.microsoft.com/office/drawing/2014/main" id="{8CC8CF51-BB6B-460F-87F9-BDE41EA8650A}"/>
              </a:ext>
            </a:extLst>
          </p:cNvPr>
          <p:cNvSpPr txBox="1"/>
          <p:nvPr/>
        </p:nvSpPr>
        <p:spPr>
          <a:xfrm>
            <a:off x="3594653" y="6071889"/>
            <a:ext cx="6102626" cy="342786"/>
          </a:xfrm>
          <a:prstGeom prst="rect">
            <a:avLst/>
          </a:prstGeom>
          <a:noFill/>
        </p:spPr>
        <p:txBody>
          <a:bodyPr wrap="square">
            <a:spAutoFit/>
          </a:bodyPr>
          <a:lstStyle/>
          <a:p>
            <a:pPr marL="367030" algn="ctr">
              <a:lnSpc>
                <a:spcPct val="107000"/>
              </a:lnSpc>
              <a:spcAft>
                <a:spcPts val="800"/>
              </a:spcAft>
            </a:pPr>
            <a:r>
              <a:rPr lang="en-US" sz="1600" b="1" dirty="0">
                <a:effectLst/>
                <a:latin typeface="Times New Roman" panose="02020603050405020304" pitchFamily="18" charset="0"/>
                <a:ea typeface="Calibri" panose="020F0502020204030204" pitchFamily="34" charset="0"/>
                <a:cs typeface="Mangal" panose="02040503050203030202" pitchFamily="18" charset="0"/>
              </a:rPr>
              <a:t>Gambar III.15 Activity Diagram Menu Login </a:t>
            </a:r>
            <a:r>
              <a:rPr lang="en-US" sz="1600" b="1" dirty="0" err="1">
                <a:effectLst/>
                <a:latin typeface="Times New Roman" panose="02020603050405020304" pitchFamily="18" charset="0"/>
                <a:ea typeface="Calibri" panose="020F0502020204030204" pitchFamily="34" charset="0"/>
                <a:cs typeface="Mangal" panose="02040503050203030202" pitchFamily="18" charset="0"/>
              </a:rPr>
              <a:t>Transaksi</a:t>
            </a:r>
            <a:r>
              <a:rPr lang="en-US" sz="1600" b="1" dirty="0">
                <a:effectLst/>
                <a:latin typeface="Times New Roman" panose="02020603050405020304" pitchFamily="18" charset="0"/>
                <a:ea typeface="Calibri" panose="020F0502020204030204" pitchFamily="34" charset="0"/>
                <a:cs typeface="Mangal" panose="02040503050203030202"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22035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26B12E-31F0-491D-8340-C0457C6A1F90}"/>
              </a:ext>
            </a:extLst>
          </p:cNvPr>
          <p:cNvSpPr txBox="1"/>
          <p:nvPr/>
        </p:nvSpPr>
        <p:spPr>
          <a:xfrm>
            <a:off x="215348" y="106882"/>
            <a:ext cx="6102626"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7. </a:t>
            </a:r>
            <a:r>
              <a:rPr lang="en-US" sz="1800" b="1" dirty="0" err="1">
                <a:effectLst/>
                <a:latin typeface="Times New Roman" panose="02020603050405020304" pitchFamily="18" charset="0"/>
                <a:ea typeface="Calibri" panose="020F0502020204030204" pitchFamily="34" charset="0"/>
              </a:rPr>
              <a:t>Activty</a:t>
            </a:r>
            <a:r>
              <a:rPr lang="en-US" sz="1800" b="1" dirty="0">
                <a:effectLst/>
                <a:latin typeface="Times New Roman" panose="02020603050405020304" pitchFamily="18" charset="0"/>
                <a:ea typeface="Calibri" panose="020F0502020204030204" pitchFamily="34" charset="0"/>
              </a:rPr>
              <a:t> Diagram Menu login </a:t>
            </a:r>
            <a:r>
              <a:rPr lang="en-US" sz="1800" b="1" dirty="0" err="1">
                <a:effectLst/>
                <a:latin typeface="Times New Roman" panose="02020603050405020304" pitchFamily="18" charset="0"/>
                <a:ea typeface="Calibri" panose="020F0502020204030204" pitchFamily="34" charset="0"/>
              </a:rPr>
              <a:t>Laporan</a:t>
            </a:r>
            <a:r>
              <a:rPr lang="en-US" b="1" dirty="0">
                <a:latin typeface="Times New Roman" panose="02020603050405020304" pitchFamily="18" charset="0"/>
                <a:ea typeface="Calibri" panose="020F0502020204030204" pitchFamily="34" charset="0"/>
              </a:rPr>
              <a:t> </a:t>
            </a:r>
            <a:endParaRPr lang="en-GB" b="1" dirty="0"/>
          </a:p>
        </p:txBody>
      </p:sp>
      <p:pic>
        <p:nvPicPr>
          <p:cNvPr id="6" name="Picture 5">
            <a:extLst>
              <a:ext uri="{FF2B5EF4-FFF2-40B4-BE49-F238E27FC236}">
                <a16:creationId xmlns:a16="http://schemas.microsoft.com/office/drawing/2014/main" id="{95B55A4F-9E84-4435-91F8-FEF3D53A75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8138" y="609599"/>
            <a:ext cx="10575236" cy="5499653"/>
          </a:xfrm>
          <a:prstGeom prst="rect">
            <a:avLst/>
          </a:prstGeom>
          <a:noFill/>
          <a:ln>
            <a:noFill/>
          </a:ln>
        </p:spPr>
      </p:pic>
      <p:sp>
        <p:nvSpPr>
          <p:cNvPr id="8" name="TextBox 7">
            <a:extLst>
              <a:ext uri="{FF2B5EF4-FFF2-40B4-BE49-F238E27FC236}">
                <a16:creationId xmlns:a16="http://schemas.microsoft.com/office/drawing/2014/main" id="{5E052254-B733-443D-BA69-812F6F17F587}"/>
              </a:ext>
            </a:extLst>
          </p:cNvPr>
          <p:cNvSpPr txBox="1"/>
          <p:nvPr/>
        </p:nvSpPr>
        <p:spPr>
          <a:xfrm>
            <a:off x="3422375" y="6236012"/>
            <a:ext cx="6102626" cy="374077"/>
          </a:xfrm>
          <a:prstGeom prst="rect">
            <a:avLst/>
          </a:prstGeom>
          <a:noFill/>
        </p:spPr>
        <p:txBody>
          <a:bodyPr wrap="square">
            <a:spAutoFit/>
          </a:bodyPr>
          <a:lstStyle/>
          <a:p>
            <a:pPr marL="367030" algn="ctr">
              <a:lnSpc>
                <a:spcPct val="107000"/>
              </a:lnSpc>
              <a:spcAft>
                <a:spcPts val="800"/>
              </a:spcAft>
            </a:pPr>
            <a:r>
              <a:rPr lang="en-US" b="1" dirty="0">
                <a:effectLst/>
                <a:latin typeface="Times New Roman" panose="02020603050405020304" pitchFamily="18" charset="0"/>
                <a:ea typeface="Calibri" panose="020F0502020204030204" pitchFamily="34" charset="0"/>
                <a:cs typeface="Mangal" panose="02040503050203030202" pitchFamily="18" charset="0"/>
              </a:rPr>
              <a:t>Gambar III. 16 Activity Diagram Menu Login </a:t>
            </a:r>
            <a:r>
              <a:rPr lang="en-US" b="1" dirty="0" err="1">
                <a:effectLst/>
                <a:latin typeface="Times New Roman" panose="02020603050405020304" pitchFamily="18" charset="0"/>
                <a:ea typeface="Calibri" panose="020F0502020204030204" pitchFamily="34" charset="0"/>
                <a:cs typeface="Mangal" panose="02040503050203030202" pitchFamily="18" charset="0"/>
              </a:rPr>
              <a:t>Laporan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75055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7993C-D64F-4747-A6A0-A224196D9CA3}"/>
              </a:ext>
            </a:extLst>
          </p:cNvPr>
          <p:cNvSpPr txBox="1"/>
          <p:nvPr/>
        </p:nvSpPr>
        <p:spPr>
          <a:xfrm>
            <a:off x="294861" y="196580"/>
            <a:ext cx="6102626" cy="374077"/>
          </a:xfrm>
          <a:prstGeom prst="rect">
            <a:avLst/>
          </a:prstGeom>
          <a:noFill/>
        </p:spPr>
        <p:txBody>
          <a:bodyPr wrap="square">
            <a:spAutoFit/>
          </a:bodyPr>
          <a:lstStyle/>
          <a:p>
            <a:pPr>
              <a:lnSpc>
                <a:spcPct val="107000"/>
              </a:lnSpc>
              <a:spcAft>
                <a:spcPts val="800"/>
              </a:spcAft>
            </a:pPr>
            <a:r>
              <a:rPr lang="en-US" b="1" dirty="0">
                <a:effectLst/>
                <a:latin typeface="Times New Roman" panose="02020603050405020304" pitchFamily="18" charset="0"/>
                <a:ea typeface="Calibri" panose="020F0502020204030204" pitchFamily="34" charset="0"/>
                <a:cs typeface="Mangal" panose="02040503050203030202" pitchFamily="18" charset="0"/>
              </a:rPr>
              <a:t> </a:t>
            </a:r>
            <a:r>
              <a:rPr lang="en-GB" b="1" dirty="0">
                <a:latin typeface="Calibri" panose="020F0502020204030204" pitchFamily="34" charset="0"/>
                <a:ea typeface="Calibri" panose="020F0502020204030204" pitchFamily="34" charset="0"/>
                <a:cs typeface="Mangal" panose="02040503050203030202" pitchFamily="18" charset="0"/>
              </a:rPr>
              <a:t>8. </a:t>
            </a:r>
            <a:r>
              <a:rPr lang="en-US" b="1" dirty="0" err="1">
                <a:effectLst/>
                <a:latin typeface="Times New Roman" panose="02020603050405020304" pitchFamily="18" charset="0"/>
                <a:ea typeface="Calibri" panose="020F0502020204030204" pitchFamily="34" charset="0"/>
                <a:cs typeface="Mangal" panose="02040503050203030202" pitchFamily="18" charset="0"/>
              </a:rPr>
              <a:t>Activty</a:t>
            </a:r>
            <a:r>
              <a:rPr lang="en-US" b="1" dirty="0">
                <a:effectLst/>
                <a:latin typeface="Times New Roman" panose="02020603050405020304" pitchFamily="18" charset="0"/>
                <a:ea typeface="Calibri" panose="020F0502020204030204" pitchFamily="34" charset="0"/>
                <a:cs typeface="Mangal" panose="02040503050203030202" pitchFamily="18" charset="0"/>
              </a:rPr>
              <a:t> Diagram Menu login </a:t>
            </a:r>
            <a:r>
              <a:rPr lang="en-US" b="1" dirty="0" err="1">
                <a:effectLst/>
                <a:latin typeface="Times New Roman" panose="02020603050405020304" pitchFamily="18" charset="0"/>
                <a:ea typeface="Calibri" panose="020F0502020204030204" pitchFamily="34" charset="0"/>
                <a:cs typeface="Mangal" panose="02040503050203030202" pitchFamily="18" charset="0"/>
              </a:rPr>
              <a:t>Jurnal</a:t>
            </a:r>
            <a:endParaRPr lang="en-GB"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A33EF2D5-F71A-4A31-AF61-3194D64555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4887" y="650168"/>
            <a:ext cx="10389703" cy="5445832"/>
          </a:xfrm>
          <a:prstGeom prst="rect">
            <a:avLst/>
          </a:prstGeom>
          <a:noFill/>
          <a:ln>
            <a:noFill/>
          </a:ln>
        </p:spPr>
      </p:pic>
      <p:sp>
        <p:nvSpPr>
          <p:cNvPr id="8" name="TextBox 7">
            <a:extLst>
              <a:ext uri="{FF2B5EF4-FFF2-40B4-BE49-F238E27FC236}">
                <a16:creationId xmlns:a16="http://schemas.microsoft.com/office/drawing/2014/main" id="{50D834EF-3D24-446C-BE88-4107910C6D6F}"/>
              </a:ext>
            </a:extLst>
          </p:cNvPr>
          <p:cNvSpPr txBox="1"/>
          <p:nvPr/>
        </p:nvSpPr>
        <p:spPr>
          <a:xfrm>
            <a:off x="3044687" y="6207832"/>
            <a:ext cx="6102626" cy="374077"/>
          </a:xfrm>
          <a:prstGeom prst="rect">
            <a:avLst/>
          </a:prstGeom>
          <a:noFill/>
        </p:spPr>
        <p:txBody>
          <a:bodyPr wrap="square">
            <a:spAutoFit/>
          </a:bodyPr>
          <a:lstStyle/>
          <a:p>
            <a:pPr marL="367030" algn="ctr">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Gambar III.17 Activity Diagram Menu Login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Jurnal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7434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239" y="328856"/>
            <a:ext cx="3589509" cy="369332"/>
          </a:xfrm>
          <a:prstGeom prst="rect">
            <a:avLst/>
          </a:prstGeom>
        </p:spPr>
        <p:txBody>
          <a:bodyPr wrap="none">
            <a:spAutoFit/>
          </a:bodyPr>
          <a:lstStyle/>
          <a:p>
            <a:pPr lvl="0"/>
            <a:r>
              <a:rPr lang="en-US" b="1" dirty="0">
                <a:latin typeface="Times New Roman" pitchFamily="18" charset="0"/>
                <a:cs typeface="Times New Roman" pitchFamily="18" charset="0"/>
              </a:rPr>
              <a:t>9. </a:t>
            </a:r>
            <a:r>
              <a:rPr lang="en-US" b="1" dirty="0" err="1">
                <a:latin typeface="Times New Roman" pitchFamily="18" charset="0"/>
                <a:cs typeface="Times New Roman" pitchFamily="18" charset="0"/>
              </a:rPr>
              <a:t>Activty</a:t>
            </a:r>
            <a:r>
              <a:rPr lang="en-US" b="1" dirty="0">
                <a:latin typeface="Times New Roman" pitchFamily="18" charset="0"/>
                <a:cs typeface="Times New Roman" pitchFamily="18" charset="0"/>
              </a:rPr>
              <a:t> Diagram Menu Supplier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08383" y="698189"/>
            <a:ext cx="4850295" cy="5424316"/>
          </a:xfrm>
          <a:prstGeom prst="rect">
            <a:avLst/>
          </a:prstGeom>
          <a:noFill/>
          <a:ln>
            <a:noFill/>
          </a:ln>
        </p:spPr>
      </p:pic>
      <p:sp>
        <p:nvSpPr>
          <p:cNvPr id="6" name="Rectangle 5"/>
          <p:cNvSpPr/>
          <p:nvPr/>
        </p:nvSpPr>
        <p:spPr>
          <a:xfrm>
            <a:off x="581582" y="6279082"/>
            <a:ext cx="5077096"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III.20 Activity Diagram Menu Supplier</a:t>
            </a:r>
            <a:endParaRPr lang="en-US" dirty="0">
              <a:latin typeface="Times New Roman" pitchFamily="18" charset="0"/>
              <a:cs typeface="Times New Roman" pitchFamily="18" charset="0"/>
            </a:endParaRPr>
          </a:p>
        </p:txBody>
      </p:sp>
      <p:sp>
        <p:nvSpPr>
          <p:cNvPr id="7" name="Rectangle 6"/>
          <p:cNvSpPr/>
          <p:nvPr/>
        </p:nvSpPr>
        <p:spPr>
          <a:xfrm>
            <a:off x="6213978" y="328856"/>
            <a:ext cx="3897285" cy="369332"/>
          </a:xfrm>
          <a:prstGeom prst="rect">
            <a:avLst/>
          </a:prstGeom>
        </p:spPr>
        <p:txBody>
          <a:bodyPr wrap="none">
            <a:spAutoFit/>
          </a:bodyPr>
          <a:lstStyle/>
          <a:p>
            <a:pPr lvl="0"/>
            <a:r>
              <a:rPr lang="en-US" b="1" dirty="0">
                <a:latin typeface="Times New Roman" pitchFamily="18" charset="0"/>
                <a:cs typeface="Times New Roman" pitchFamily="18" charset="0"/>
              </a:rPr>
              <a:t>10. </a:t>
            </a:r>
            <a:r>
              <a:rPr lang="en-US" b="1" dirty="0" err="1">
                <a:latin typeface="Times New Roman" pitchFamily="18" charset="0"/>
                <a:cs typeface="Times New Roman" pitchFamily="18" charset="0"/>
              </a:rPr>
              <a:t>Activty</a:t>
            </a:r>
            <a:r>
              <a:rPr lang="en-US" b="1" dirty="0">
                <a:latin typeface="Times New Roman" pitchFamily="18" charset="0"/>
                <a:cs typeface="Times New Roman" pitchFamily="18" charset="0"/>
              </a:rPr>
              <a:t> Diagram Menu </a:t>
            </a:r>
            <a:r>
              <a:rPr lang="en-US" b="1" dirty="0" err="1">
                <a:latin typeface="Times New Roman" pitchFamily="18" charset="0"/>
                <a:cs typeface="Times New Roman" pitchFamily="18" charset="0"/>
              </a:rPr>
              <a:t>Pembelian</a:t>
            </a:r>
            <a:endParaRPr lang="en-US" b="1" dirty="0">
              <a:latin typeface="Times New Roman" pitchFamily="18" charset="0"/>
              <a:cs typeface="Times New Roman"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5989982" y="720516"/>
            <a:ext cx="5579165" cy="5424316"/>
          </a:xfrm>
          <a:prstGeom prst="rect">
            <a:avLst/>
          </a:prstGeom>
          <a:noFill/>
          <a:ln>
            <a:noFill/>
          </a:ln>
        </p:spPr>
      </p:pic>
      <p:sp>
        <p:nvSpPr>
          <p:cNvPr id="9" name="Rectangle 8"/>
          <p:cNvSpPr/>
          <p:nvPr/>
        </p:nvSpPr>
        <p:spPr>
          <a:xfrm>
            <a:off x="6358924" y="6279082"/>
            <a:ext cx="5305107"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III.21 Activity Diagram Menu </a:t>
            </a:r>
            <a:r>
              <a:rPr lang="en-US" b="1" dirty="0" err="1">
                <a:latin typeface="Times New Roman" pitchFamily="18" charset="0"/>
                <a:cs typeface="Times New Roman" pitchFamily="18" charset="0"/>
              </a:rPr>
              <a:t>Pembelian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625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9E5DB-F4D9-4A09-B6F2-62C811F3B033}"/>
              </a:ext>
            </a:extLst>
          </p:cNvPr>
          <p:cNvSpPr txBox="1"/>
          <p:nvPr/>
        </p:nvSpPr>
        <p:spPr>
          <a:xfrm>
            <a:off x="-212034" y="131015"/>
            <a:ext cx="6102626" cy="374077"/>
          </a:xfrm>
          <a:prstGeom prst="rect">
            <a:avLst/>
          </a:prstGeom>
          <a:noFill/>
        </p:spPr>
        <p:txBody>
          <a:bodyPr wrap="square">
            <a:spAutoFit/>
          </a:bodyPr>
          <a:lstStyle/>
          <a:p>
            <a:pPr lvl="1">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3.1. Design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4EE24D7E-0DD0-48C4-9EF8-AB7CD548D28E}"/>
              </a:ext>
            </a:extLst>
          </p:cNvPr>
          <p:cNvSpPr txBox="1"/>
          <p:nvPr/>
        </p:nvSpPr>
        <p:spPr>
          <a:xfrm>
            <a:off x="559905" y="505092"/>
            <a:ext cx="6208642" cy="342786"/>
          </a:xfrm>
          <a:prstGeom prst="rect">
            <a:avLst/>
          </a:prstGeom>
          <a:noFill/>
        </p:spPr>
        <p:txBody>
          <a:bodyPr wrap="square">
            <a:spAutoFit/>
          </a:bodyPr>
          <a:lstStyle/>
          <a:p>
            <a:pPr marL="276225">
              <a:lnSpc>
                <a:spcPct val="107000"/>
              </a:lnSpc>
              <a:spcAft>
                <a:spcPts val="0"/>
              </a:spcAft>
            </a:pPr>
            <a:r>
              <a:rPr lang="en-US" sz="1600" b="1" dirty="0">
                <a:highlight>
                  <a:srgbClr val="FFFF00"/>
                </a:highlight>
                <a:latin typeface="Times New Roman" panose="02020603050405020304" pitchFamily="18" charset="0"/>
                <a:ea typeface="Calibri" panose="020F0502020204030204" pitchFamily="34" charset="0"/>
                <a:cs typeface="Mangal" panose="02040503050203030202" pitchFamily="18" charset="0"/>
              </a:rPr>
              <a:t>3.1.1. </a:t>
            </a:r>
            <a:r>
              <a:rPr lang="en-US" sz="1600" b="1"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Entity Relationship Diagram</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3A63C233-1378-4250-AFCA-2EFA146F83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784" y="986512"/>
            <a:ext cx="9686512" cy="5366395"/>
          </a:xfrm>
          <a:prstGeom prst="rect">
            <a:avLst/>
          </a:prstGeom>
          <a:noFill/>
          <a:ln>
            <a:noFill/>
          </a:ln>
        </p:spPr>
      </p:pic>
    </p:spTree>
    <p:extLst>
      <p:ext uri="{BB962C8B-B14F-4D97-AF65-F5344CB8AC3E}">
        <p14:creationId xmlns:p14="http://schemas.microsoft.com/office/powerpoint/2010/main" val="3713375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79989-F4A6-4173-85E0-C30FA0868E72}"/>
              </a:ext>
            </a:extLst>
          </p:cNvPr>
          <p:cNvSpPr txBox="1"/>
          <p:nvPr/>
        </p:nvSpPr>
        <p:spPr>
          <a:xfrm>
            <a:off x="-221974" y="276788"/>
            <a:ext cx="6102626" cy="342786"/>
          </a:xfrm>
          <a:prstGeom prst="rect">
            <a:avLst/>
          </a:prstGeom>
          <a:noFill/>
        </p:spPr>
        <p:txBody>
          <a:bodyPr wrap="square">
            <a:spAutoFit/>
          </a:bodyPr>
          <a:lstStyle/>
          <a:p>
            <a:pPr lvl="2">
              <a:lnSpc>
                <a:spcPct val="107000"/>
              </a:lnSpc>
              <a:spcAft>
                <a:spcPts val="800"/>
              </a:spcAft>
            </a:pPr>
            <a:r>
              <a:rPr lang="en-US" sz="1600" b="1"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3.1.2. Logical Record Structure (LRS</a:t>
            </a:r>
            <a:r>
              <a:rPr lang="en-US" sz="16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8A7D5A32-1CDD-48B9-B7B6-7FB70B803C8E}"/>
              </a:ext>
            </a:extLst>
          </p:cNvPr>
          <p:cNvPicPr/>
          <p:nvPr/>
        </p:nvPicPr>
        <p:blipFill rotWithShape="1">
          <a:blip r:embed="rId2"/>
          <a:srcRect l="24918" t="23273" r="23624" b="6882"/>
          <a:stretch/>
        </p:blipFill>
        <p:spPr bwMode="auto">
          <a:xfrm>
            <a:off x="1104901" y="725592"/>
            <a:ext cx="9947411" cy="55691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6200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34FEBE-BEB8-445A-91E5-46990957A1F9}"/>
              </a:ext>
            </a:extLst>
          </p:cNvPr>
          <p:cNvSpPr txBox="1"/>
          <p:nvPr/>
        </p:nvSpPr>
        <p:spPr>
          <a:xfrm>
            <a:off x="-6626" y="117762"/>
            <a:ext cx="6102626" cy="374077"/>
          </a:xfrm>
          <a:prstGeom prst="rect">
            <a:avLst/>
          </a:prstGeom>
          <a:noFill/>
        </p:spPr>
        <p:txBody>
          <a:bodyPr wrap="square">
            <a:spAutoFit/>
          </a:bodyPr>
          <a:lstStyle/>
          <a:p>
            <a:pPr marL="276225">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3.1.3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Spesifikasi</a:t>
            </a:r>
            <a:r>
              <a:rPr lang="en-US" sz="1800" b="1" dirty="0">
                <a:effectLst/>
                <a:latin typeface="Times New Roman" panose="02020603050405020304" pitchFamily="18" charset="0"/>
                <a:ea typeface="Calibri" panose="020F0502020204030204" pitchFamily="34" charset="0"/>
                <a:cs typeface="Mangal" panose="02040503050203030202" pitchFamily="18" charset="0"/>
              </a:rPr>
              <a:t> File</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B2ED00EB-B66C-4507-AEEB-8785D3469806}"/>
              </a:ext>
            </a:extLst>
          </p:cNvPr>
          <p:cNvSpPr txBox="1"/>
          <p:nvPr/>
        </p:nvSpPr>
        <p:spPr>
          <a:xfrm>
            <a:off x="665922" y="491839"/>
            <a:ext cx="6102626" cy="374077"/>
          </a:xfrm>
          <a:prstGeom prst="rect">
            <a:avLst/>
          </a:prstGeom>
          <a:noFill/>
        </p:spPr>
        <p:txBody>
          <a:bodyPr wrap="square">
            <a:spAutoFit/>
          </a:bodyPr>
          <a:lstStyle/>
          <a:p>
            <a:pPr marL="342900" lvl="0" indent="-342900">
              <a:lnSpc>
                <a:spcPct val="107000"/>
              </a:lnSpc>
              <a:spcAft>
                <a:spcPts val="800"/>
              </a:spcAft>
              <a:buFont typeface="+mj-lt"/>
              <a:buAutoNum type="arabicPeriod"/>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Tabel </a:t>
            </a:r>
            <a:r>
              <a:rPr lang="en-GB" sz="1800" dirty="0" err="1">
                <a:effectLst/>
                <a:latin typeface="Times New Roman" panose="02020603050405020304" pitchFamily="18" charset="0"/>
                <a:ea typeface="Times New Roman" panose="02020603050405020304" pitchFamily="18" charset="0"/>
                <a:cs typeface="Mangal" panose="02040503050203030202" pitchFamily="18" charset="0"/>
              </a:rPr>
              <a:t>Barang</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999B740B-0C3D-4A76-9D4C-950F8D9D2674}"/>
              </a:ext>
            </a:extLst>
          </p:cNvPr>
          <p:cNvSpPr txBox="1"/>
          <p:nvPr/>
        </p:nvSpPr>
        <p:spPr>
          <a:xfrm>
            <a:off x="400878" y="865916"/>
            <a:ext cx="6102626" cy="2732608"/>
          </a:xfrm>
          <a:prstGeom prst="rect">
            <a:avLst/>
          </a:prstGeom>
          <a:noFill/>
        </p:spPr>
        <p:txBody>
          <a:bodyPr wrap="square">
            <a:spAutoFit/>
          </a:bodyPr>
          <a:lstStyle/>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Barang</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b</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arang</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52</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kd_brg</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0" name="Table 9">
            <a:extLst>
              <a:ext uri="{FF2B5EF4-FFF2-40B4-BE49-F238E27FC236}">
                <a16:creationId xmlns:a16="http://schemas.microsoft.com/office/drawing/2014/main" id="{26433A98-4AE9-4919-8A76-5B83A7743FBD}"/>
              </a:ext>
            </a:extLst>
          </p:cNvPr>
          <p:cNvGraphicFramePr>
            <a:graphicFrameLocks noGrp="1"/>
          </p:cNvGraphicFramePr>
          <p:nvPr>
            <p:extLst>
              <p:ext uri="{D42A27DB-BD31-4B8C-83A1-F6EECF244321}">
                <p14:modId xmlns:p14="http://schemas.microsoft.com/office/powerpoint/2010/main" val="2352588027"/>
              </p:ext>
            </p:extLst>
          </p:nvPr>
        </p:nvGraphicFramePr>
        <p:xfrm>
          <a:off x="1086102" y="3810557"/>
          <a:ext cx="10019796" cy="2325200"/>
        </p:xfrm>
        <a:graphic>
          <a:graphicData uri="http://schemas.openxmlformats.org/drawingml/2006/table">
            <a:tbl>
              <a:tblPr firstRow="1" firstCol="1" bandRow="1">
                <a:tableStyleId>{5C22544A-7EE6-4342-B048-85BDC9FD1C3A}</a:tableStyleId>
              </a:tblPr>
              <a:tblGrid>
                <a:gridCol w="2782781">
                  <a:extLst>
                    <a:ext uri="{9D8B030D-6E8A-4147-A177-3AD203B41FA5}">
                      <a16:colId xmlns:a16="http://schemas.microsoft.com/office/drawing/2014/main" val="3653894798"/>
                    </a:ext>
                  </a:extLst>
                </a:gridCol>
                <a:gridCol w="2069248">
                  <a:extLst>
                    <a:ext uri="{9D8B030D-6E8A-4147-A177-3AD203B41FA5}">
                      <a16:colId xmlns:a16="http://schemas.microsoft.com/office/drawing/2014/main" val="2097131408"/>
                    </a:ext>
                  </a:extLst>
                </a:gridCol>
                <a:gridCol w="1712480">
                  <a:extLst>
                    <a:ext uri="{9D8B030D-6E8A-4147-A177-3AD203B41FA5}">
                      <a16:colId xmlns:a16="http://schemas.microsoft.com/office/drawing/2014/main" val="4266433422"/>
                    </a:ext>
                  </a:extLst>
                </a:gridCol>
                <a:gridCol w="3455287">
                  <a:extLst>
                    <a:ext uri="{9D8B030D-6E8A-4147-A177-3AD203B41FA5}">
                      <a16:colId xmlns:a16="http://schemas.microsoft.com/office/drawing/2014/main" val="2057231168"/>
                    </a:ext>
                  </a:extLst>
                </a:gridCol>
              </a:tblGrid>
              <a:tr h="478121">
                <a:tc>
                  <a:txBody>
                    <a:bodyPr/>
                    <a:lstStyle/>
                    <a:p>
                      <a:pPr algn="ctr">
                        <a:lnSpc>
                          <a:spcPct val="107000"/>
                        </a:lnSpc>
                        <a:spcAft>
                          <a:spcPts val="0"/>
                        </a:spcAft>
                      </a:pPr>
                      <a:r>
                        <a:rPr lang="id-ID" sz="14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400">
                          <a:effectLst/>
                        </a:rPr>
                        <a:t>TYPE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400">
                          <a:effectLst/>
                        </a:rPr>
                        <a:t>SIZE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400">
                          <a:effectLst/>
                        </a:rPr>
                        <a:t>KETERANGAN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512248738"/>
                  </a:ext>
                </a:extLst>
              </a:tr>
              <a:tr h="471059">
                <a:tc>
                  <a:txBody>
                    <a:bodyPr/>
                    <a:lstStyle/>
                    <a:p>
                      <a:pPr>
                        <a:lnSpc>
                          <a:spcPct val="107000"/>
                        </a:lnSpc>
                        <a:spcAft>
                          <a:spcPts val="0"/>
                        </a:spcAft>
                      </a:pPr>
                      <a:r>
                        <a:rPr lang="id-ID" sz="1400" dirty="0">
                          <a:effectLst/>
                        </a:rPr>
                        <a:t>kd_brg</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5</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primary key</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915901545"/>
                  </a:ext>
                </a:extLst>
              </a:tr>
              <a:tr h="464043">
                <a:tc>
                  <a:txBody>
                    <a:bodyPr/>
                    <a:lstStyle/>
                    <a:p>
                      <a:pPr>
                        <a:lnSpc>
                          <a:spcPct val="107000"/>
                        </a:lnSpc>
                        <a:spcAft>
                          <a:spcPts val="0"/>
                        </a:spcAft>
                      </a:pPr>
                      <a:r>
                        <a:rPr lang="id-ID" sz="1400" dirty="0">
                          <a:effectLst/>
                        </a:rPr>
                        <a:t>nm_brg</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25</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495070249"/>
                  </a:ext>
                </a:extLst>
              </a:tr>
              <a:tr h="440617">
                <a:tc>
                  <a:txBody>
                    <a:bodyPr/>
                    <a:lstStyle/>
                    <a:p>
                      <a:pPr>
                        <a:lnSpc>
                          <a:spcPct val="107000"/>
                        </a:lnSpc>
                        <a:spcAft>
                          <a:spcPts val="0"/>
                        </a:spcAft>
                      </a:pPr>
                      <a:r>
                        <a:rPr lang="id-ID" sz="1400" dirty="0">
                          <a:effectLst/>
                        </a:rPr>
                        <a:t>Harga</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Int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a:effectLst/>
                        </a:rPr>
                        <a:t>11</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990271573"/>
                  </a:ext>
                </a:extLst>
              </a:tr>
              <a:tr h="471360">
                <a:tc>
                  <a:txBody>
                    <a:bodyPr/>
                    <a:lstStyle/>
                    <a:p>
                      <a:pPr>
                        <a:lnSpc>
                          <a:spcPct val="107000"/>
                        </a:lnSpc>
                        <a:spcAft>
                          <a:spcPts val="0"/>
                        </a:spcAft>
                      </a:pPr>
                      <a:r>
                        <a:rPr lang="id-ID" sz="1400" dirty="0">
                          <a:effectLst/>
                        </a:rPr>
                        <a:t>Stok</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dirty="0">
                          <a:effectLst/>
                        </a:rPr>
                        <a:t>Int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dirty="0">
                          <a:effectLst/>
                        </a:rPr>
                        <a:t>11</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71693165"/>
                  </a:ext>
                </a:extLst>
              </a:tr>
            </a:tbl>
          </a:graphicData>
        </a:graphic>
      </p:graphicFrame>
    </p:spTree>
    <p:extLst>
      <p:ext uri="{BB962C8B-B14F-4D97-AF65-F5344CB8AC3E}">
        <p14:creationId xmlns:p14="http://schemas.microsoft.com/office/powerpoint/2010/main" val="4079853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F3C2C-3608-4719-A992-27D5CB324A88}"/>
              </a:ext>
            </a:extLst>
          </p:cNvPr>
          <p:cNvSpPr txBox="1"/>
          <p:nvPr/>
        </p:nvSpPr>
        <p:spPr>
          <a:xfrm>
            <a:off x="387626" y="297437"/>
            <a:ext cx="6102626" cy="3131563"/>
          </a:xfrm>
          <a:prstGeom prst="rect">
            <a:avLst/>
          </a:prstGeom>
          <a:noFill/>
        </p:spPr>
        <p:txBody>
          <a:bodyPr wrap="square">
            <a:spAutoFit/>
          </a:bodyPr>
          <a:lstStyle/>
          <a:p>
            <a:pPr lvl="0">
              <a:lnSpc>
                <a:spcPct val="107000"/>
              </a:lnSpc>
              <a:spcAft>
                <a:spcPts val="800"/>
              </a:spcAft>
              <a:tabLst>
                <a:tab pos="27051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2. </a:t>
            </a:r>
            <a:r>
              <a:rPr lang="id-ID" sz="1800" dirty="0">
                <a:effectLst/>
                <a:latin typeface="Times New Roman" panose="02020603050405020304" pitchFamily="18" charset="0"/>
                <a:ea typeface="Calibri" panose="020F0502020204030204" pitchFamily="34" charset="0"/>
                <a:cs typeface="Mangal" panose="02040503050203030202" pitchFamily="18" charset="0"/>
              </a:rPr>
              <a:t>Tabel User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User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u</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ser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53</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Id_user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652780"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6" name="Table 5">
            <a:extLst>
              <a:ext uri="{FF2B5EF4-FFF2-40B4-BE49-F238E27FC236}">
                <a16:creationId xmlns:a16="http://schemas.microsoft.com/office/drawing/2014/main" id="{55F69867-9D5B-4E2C-86D0-AAFEA340B344}"/>
              </a:ext>
            </a:extLst>
          </p:cNvPr>
          <p:cNvGraphicFramePr>
            <a:graphicFrameLocks noGrp="1"/>
          </p:cNvGraphicFramePr>
          <p:nvPr>
            <p:extLst>
              <p:ext uri="{D42A27DB-BD31-4B8C-83A1-F6EECF244321}">
                <p14:modId xmlns:p14="http://schemas.microsoft.com/office/powerpoint/2010/main" val="2870992227"/>
              </p:ext>
            </p:extLst>
          </p:nvPr>
        </p:nvGraphicFramePr>
        <p:xfrm>
          <a:off x="986134" y="3428998"/>
          <a:ext cx="10079431" cy="1633333"/>
        </p:xfrm>
        <a:graphic>
          <a:graphicData uri="http://schemas.openxmlformats.org/drawingml/2006/table">
            <a:tbl>
              <a:tblPr firstRow="1" firstCol="1" bandRow="1">
                <a:tableStyleId>{5C22544A-7EE6-4342-B048-85BDC9FD1C3A}</a:tableStyleId>
              </a:tblPr>
              <a:tblGrid>
                <a:gridCol w="3703121">
                  <a:extLst>
                    <a:ext uri="{9D8B030D-6E8A-4147-A177-3AD203B41FA5}">
                      <a16:colId xmlns:a16="http://schemas.microsoft.com/office/drawing/2014/main" val="2296787795"/>
                    </a:ext>
                  </a:extLst>
                </a:gridCol>
                <a:gridCol w="1587051">
                  <a:extLst>
                    <a:ext uri="{9D8B030D-6E8A-4147-A177-3AD203B41FA5}">
                      <a16:colId xmlns:a16="http://schemas.microsoft.com/office/drawing/2014/main" val="4191604583"/>
                    </a:ext>
                  </a:extLst>
                </a:gridCol>
                <a:gridCol w="1587051">
                  <a:extLst>
                    <a:ext uri="{9D8B030D-6E8A-4147-A177-3AD203B41FA5}">
                      <a16:colId xmlns:a16="http://schemas.microsoft.com/office/drawing/2014/main" val="3063010797"/>
                    </a:ext>
                  </a:extLst>
                </a:gridCol>
                <a:gridCol w="3202208">
                  <a:extLst>
                    <a:ext uri="{9D8B030D-6E8A-4147-A177-3AD203B41FA5}">
                      <a16:colId xmlns:a16="http://schemas.microsoft.com/office/drawing/2014/main" val="3324519720"/>
                    </a:ext>
                  </a:extLst>
                </a:gridCol>
              </a:tblGrid>
              <a:tr h="328242">
                <a:tc>
                  <a:txBody>
                    <a:bodyPr/>
                    <a:lstStyle/>
                    <a:p>
                      <a:pPr algn="ctr">
                        <a:lnSpc>
                          <a:spcPct val="107000"/>
                        </a:lnSpc>
                        <a:spcAft>
                          <a:spcPts val="0"/>
                        </a:spcAft>
                      </a:pPr>
                      <a:r>
                        <a:rPr lang="id-ID" sz="1600" dirty="0">
                          <a:effectLst/>
                        </a:rPr>
                        <a:t>FIELD</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TYPE</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SIZE</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KETERANGAN</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483816007"/>
                  </a:ext>
                </a:extLst>
              </a:tr>
              <a:tr h="328242">
                <a:tc>
                  <a:txBody>
                    <a:bodyPr/>
                    <a:lstStyle/>
                    <a:p>
                      <a:pPr>
                        <a:lnSpc>
                          <a:spcPct val="107000"/>
                        </a:lnSpc>
                        <a:spcAft>
                          <a:spcPts val="0"/>
                        </a:spcAft>
                      </a:pPr>
                      <a:r>
                        <a:rPr lang="id-ID" sz="1600" dirty="0">
                          <a:effectLst/>
                        </a:rPr>
                        <a:t>Id_user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5</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primary key</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463046327"/>
                  </a:ext>
                </a:extLst>
              </a:tr>
              <a:tr h="328242">
                <a:tc>
                  <a:txBody>
                    <a:bodyPr/>
                    <a:lstStyle/>
                    <a:p>
                      <a:pPr>
                        <a:lnSpc>
                          <a:spcPct val="107000"/>
                        </a:lnSpc>
                        <a:spcAft>
                          <a:spcPts val="0"/>
                        </a:spcAft>
                      </a:pPr>
                      <a:r>
                        <a:rPr lang="id-ID" sz="1600" dirty="0">
                          <a:effectLst/>
                        </a:rPr>
                        <a:t>nm_user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20</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 </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906310770"/>
                  </a:ext>
                </a:extLst>
              </a:tr>
              <a:tr h="328242">
                <a:tc>
                  <a:txBody>
                    <a:bodyPr/>
                    <a:lstStyle/>
                    <a:p>
                      <a:pPr>
                        <a:lnSpc>
                          <a:spcPct val="107000"/>
                        </a:lnSpc>
                        <a:spcAft>
                          <a:spcPts val="0"/>
                        </a:spcAft>
                      </a:pPr>
                      <a:r>
                        <a:rPr lang="id-ID" sz="1600" dirty="0">
                          <a:effectLst/>
                        </a:rPr>
                        <a:t>hak_akses</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20</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 </a:t>
                      </a:r>
                      <a:endParaRPr lang="en-GB"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191772044"/>
                  </a:ext>
                </a:extLst>
              </a:tr>
              <a:tr h="320365">
                <a:tc>
                  <a:txBody>
                    <a:bodyPr/>
                    <a:lstStyle/>
                    <a:p>
                      <a:pPr>
                        <a:lnSpc>
                          <a:spcPct val="107000"/>
                        </a:lnSpc>
                        <a:spcAft>
                          <a:spcPts val="0"/>
                        </a:spcAft>
                      </a:pPr>
                      <a:r>
                        <a:rPr lang="id-ID" sz="1600" dirty="0">
                          <a:effectLst/>
                        </a:rPr>
                        <a:t>Pass</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Char</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8</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229902467"/>
                  </a:ext>
                </a:extLst>
              </a:tr>
            </a:tbl>
          </a:graphicData>
        </a:graphic>
      </p:graphicFrame>
    </p:spTree>
    <p:extLst>
      <p:ext uri="{BB962C8B-B14F-4D97-AF65-F5344CB8AC3E}">
        <p14:creationId xmlns:p14="http://schemas.microsoft.com/office/powerpoint/2010/main" val="209533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7D1C65-B6FF-4944-8F92-CA055BC122B8}"/>
              </a:ext>
            </a:extLst>
          </p:cNvPr>
          <p:cNvSpPr txBox="1"/>
          <p:nvPr/>
        </p:nvSpPr>
        <p:spPr>
          <a:xfrm>
            <a:off x="374374" y="250828"/>
            <a:ext cx="6102626" cy="372987"/>
          </a:xfrm>
          <a:prstGeom prst="rect">
            <a:avLst/>
          </a:prstGeom>
          <a:noFill/>
        </p:spPr>
        <p:txBody>
          <a:bodyPr wrap="square">
            <a:spAutoFit/>
          </a:bodyPr>
          <a:lstStyle/>
          <a:p>
            <a:pPr lvl="0" algn="just">
              <a:lnSpc>
                <a:spcPts val="2310"/>
              </a:lnSpc>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3. </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Tabel Pelanggan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D7BB4C78-D198-4BB1-A97A-71EC85AE2956}"/>
              </a:ext>
            </a:extLst>
          </p:cNvPr>
          <p:cNvSpPr txBox="1"/>
          <p:nvPr/>
        </p:nvSpPr>
        <p:spPr>
          <a:xfrm>
            <a:off x="-6626" y="623815"/>
            <a:ext cx="6102626" cy="2437655"/>
          </a:xfrm>
          <a:prstGeom prst="rect">
            <a:avLst/>
          </a:prstGeom>
          <a:noFill/>
        </p:spPr>
        <p:txBody>
          <a:bodyPr wrap="square">
            <a:spAutoFit/>
          </a:bodyPr>
          <a:lstStyle/>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Pelanggan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p</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elanggan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80</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Id_pelanggan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8" name="Table 7">
            <a:extLst>
              <a:ext uri="{FF2B5EF4-FFF2-40B4-BE49-F238E27FC236}">
                <a16:creationId xmlns:a16="http://schemas.microsoft.com/office/drawing/2014/main" id="{04903F20-C3C2-4EC0-8517-8139858F835C}"/>
              </a:ext>
            </a:extLst>
          </p:cNvPr>
          <p:cNvGraphicFramePr>
            <a:graphicFrameLocks noGrp="1"/>
          </p:cNvGraphicFramePr>
          <p:nvPr>
            <p:extLst>
              <p:ext uri="{D42A27DB-BD31-4B8C-83A1-F6EECF244321}">
                <p14:modId xmlns:p14="http://schemas.microsoft.com/office/powerpoint/2010/main" val="2043750994"/>
              </p:ext>
            </p:extLst>
          </p:nvPr>
        </p:nvGraphicFramePr>
        <p:xfrm>
          <a:off x="774097" y="3429000"/>
          <a:ext cx="9602353" cy="1764080"/>
        </p:xfrm>
        <a:graphic>
          <a:graphicData uri="http://schemas.openxmlformats.org/drawingml/2006/table">
            <a:tbl>
              <a:tblPr firstRow="1" firstCol="1" bandRow="1">
                <a:tableStyleId>{5C22544A-7EE6-4342-B048-85BDC9FD1C3A}</a:tableStyleId>
              </a:tblPr>
              <a:tblGrid>
                <a:gridCol w="2614385">
                  <a:extLst>
                    <a:ext uri="{9D8B030D-6E8A-4147-A177-3AD203B41FA5}">
                      <a16:colId xmlns:a16="http://schemas.microsoft.com/office/drawing/2014/main" val="646721202"/>
                    </a:ext>
                  </a:extLst>
                </a:gridCol>
                <a:gridCol w="2425394">
                  <a:extLst>
                    <a:ext uri="{9D8B030D-6E8A-4147-A177-3AD203B41FA5}">
                      <a16:colId xmlns:a16="http://schemas.microsoft.com/office/drawing/2014/main" val="3622405919"/>
                    </a:ext>
                  </a:extLst>
                </a:gridCol>
                <a:gridCol w="1511933">
                  <a:extLst>
                    <a:ext uri="{9D8B030D-6E8A-4147-A177-3AD203B41FA5}">
                      <a16:colId xmlns:a16="http://schemas.microsoft.com/office/drawing/2014/main" val="3173461894"/>
                    </a:ext>
                  </a:extLst>
                </a:gridCol>
                <a:gridCol w="3050641">
                  <a:extLst>
                    <a:ext uri="{9D8B030D-6E8A-4147-A177-3AD203B41FA5}">
                      <a16:colId xmlns:a16="http://schemas.microsoft.com/office/drawing/2014/main" val="2135254554"/>
                    </a:ext>
                  </a:extLst>
                </a:gridCol>
              </a:tblGrid>
              <a:tr h="369289">
                <a:tc>
                  <a:txBody>
                    <a:bodyPr/>
                    <a:lstStyle/>
                    <a:p>
                      <a:pPr algn="ctr">
                        <a:lnSpc>
                          <a:spcPct val="107000"/>
                        </a:lnSpc>
                        <a:spcAft>
                          <a:spcPts val="0"/>
                        </a:spcAft>
                      </a:pPr>
                      <a:r>
                        <a:rPr lang="id-ID" sz="16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TYPE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SIZE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KETERANGAN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680378137"/>
                  </a:ext>
                </a:extLst>
              </a:tr>
              <a:tr h="336389">
                <a:tc>
                  <a:txBody>
                    <a:bodyPr/>
                    <a:lstStyle/>
                    <a:p>
                      <a:pPr>
                        <a:lnSpc>
                          <a:spcPct val="107000"/>
                        </a:lnSpc>
                        <a:spcAft>
                          <a:spcPts val="0"/>
                        </a:spcAft>
                      </a:pPr>
                      <a:r>
                        <a:rPr lang="id-ID" sz="1600" dirty="0">
                          <a:effectLst/>
                        </a:rPr>
                        <a:t>Id_pelanggan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10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primary key</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976251624"/>
                  </a:ext>
                </a:extLst>
              </a:tr>
              <a:tr h="344557">
                <a:tc>
                  <a:txBody>
                    <a:bodyPr/>
                    <a:lstStyle/>
                    <a:p>
                      <a:pPr>
                        <a:lnSpc>
                          <a:spcPct val="107000"/>
                        </a:lnSpc>
                        <a:spcAft>
                          <a:spcPts val="0"/>
                        </a:spcAft>
                      </a:pPr>
                      <a:r>
                        <a:rPr lang="id-ID" sz="1600" dirty="0">
                          <a:effectLst/>
                        </a:rPr>
                        <a:t>nm_pelanggan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10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729306888"/>
                  </a:ext>
                </a:extLst>
              </a:tr>
              <a:tr h="344556">
                <a:tc>
                  <a:txBody>
                    <a:bodyPr/>
                    <a:lstStyle/>
                    <a:p>
                      <a:pPr>
                        <a:lnSpc>
                          <a:spcPct val="107000"/>
                        </a:lnSpc>
                        <a:spcAft>
                          <a:spcPts val="0"/>
                        </a:spcAft>
                      </a:pPr>
                      <a:r>
                        <a:rPr lang="id-ID" sz="1600" dirty="0">
                          <a:effectLst/>
                        </a:rPr>
                        <a:t>Alamat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10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786576886"/>
                  </a:ext>
                </a:extLst>
              </a:tr>
              <a:tr h="369289">
                <a:tc>
                  <a:txBody>
                    <a:bodyPr/>
                    <a:lstStyle/>
                    <a:p>
                      <a:pPr>
                        <a:lnSpc>
                          <a:spcPct val="107000"/>
                        </a:lnSpc>
                        <a:spcAft>
                          <a:spcPts val="0"/>
                        </a:spcAft>
                      </a:pPr>
                      <a:r>
                        <a:rPr lang="id-ID" sz="1600" dirty="0">
                          <a:effectLst/>
                        </a:rPr>
                        <a:t>Telepon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Varchar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US" sz="1600" dirty="0">
                          <a:effectLst/>
                        </a:rPr>
                        <a:t>50</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931876558"/>
                  </a:ext>
                </a:extLst>
              </a:tr>
            </a:tbl>
          </a:graphicData>
        </a:graphic>
      </p:graphicFrame>
    </p:spTree>
    <p:extLst>
      <p:ext uri="{BB962C8B-B14F-4D97-AF65-F5344CB8AC3E}">
        <p14:creationId xmlns:p14="http://schemas.microsoft.com/office/powerpoint/2010/main" val="2688831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28EA9E-0A77-49DB-A43E-68525256A74B}"/>
              </a:ext>
            </a:extLst>
          </p:cNvPr>
          <p:cNvSpPr txBox="1"/>
          <p:nvPr/>
        </p:nvSpPr>
        <p:spPr>
          <a:xfrm>
            <a:off x="334618" y="223957"/>
            <a:ext cx="6102626" cy="2732608"/>
          </a:xfrm>
          <a:prstGeom prst="rect">
            <a:avLst/>
          </a:prstGeom>
          <a:noFill/>
        </p:spPr>
        <p:txBody>
          <a:bodyPr wrap="square">
            <a:spAutoFit/>
          </a:bodyPr>
          <a:lstStyle/>
          <a:p>
            <a:pPr lvl="0" algn="just">
              <a:lnSpc>
                <a:spcPts val="2310"/>
              </a:lnSpc>
              <a:spcAft>
                <a:spcPts val="0"/>
              </a:spcAft>
            </a:pPr>
            <a:r>
              <a:rPr lang="en-US" dirty="0">
                <a:effectLst/>
                <a:latin typeface="Times New Roman" panose="02020603050405020304" pitchFamily="18" charset="0"/>
                <a:ea typeface="Times New Roman" panose="02020603050405020304" pitchFamily="18" charset="0"/>
                <a:cs typeface="Mangal" panose="02040503050203030202" pitchFamily="18" charset="0"/>
              </a:rPr>
              <a:t>5. </a:t>
            </a:r>
            <a:r>
              <a:rPr lang="id-ID" dirty="0">
                <a:effectLst/>
                <a:latin typeface="Times New Roman" panose="02020603050405020304" pitchFamily="18" charset="0"/>
                <a:ea typeface="Times New Roman" panose="02020603050405020304" pitchFamily="18" charset="0"/>
                <a:cs typeface="Mangal" panose="02040503050203030202" pitchFamily="18" charset="0"/>
              </a:rPr>
              <a:t>Tabel Pemesanan</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Nama tabel                       : Pemesanan</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dirty="0">
                <a:effectLst/>
                <a:latin typeface="Times New Roman" panose="02020603050405020304" pitchFamily="18" charset="0"/>
                <a:ea typeface="Times New Roman" panose="02020603050405020304" pitchFamily="18" charset="0"/>
                <a:cs typeface="Mangal" panose="02040503050203030202" pitchFamily="18" charset="0"/>
              </a:rPr>
              <a:t> Pemesanan</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dirty="0">
                <a:effectLst/>
                <a:latin typeface="Times New Roman" panose="02020603050405020304" pitchFamily="18" charset="0"/>
                <a:ea typeface="Times New Roman" panose="02020603050405020304" pitchFamily="18" charset="0"/>
                <a:cs typeface="Mangal" panose="02040503050203030202" pitchFamily="18" charset="0"/>
              </a:rPr>
              <a:t>                 : 16</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dirty="0">
                <a:effectLst/>
                <a:latin typeface="Times New Roman" panose="02020603050405020304" pitchFamily="18" charset="0"/>
                <a:ea typeface="Times New Roman" panose="02020603050405020304" pitchFamily="18" charset="0"/>
                <a:cs typeface="Mangal" panose="02040503050203030202" pitchFamily="18" charset="0"/>
              </a:rPr>
              <a:t>                          :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dirty="0">
                <a:effectLst/>
                <a:latin typeface="Times New Roman" panose="02020603050405020304" pitchFamily="18" charset="0"/>
                <a:ea typeface="Times New Roman" panose="02020603050405020304" pitchFamily="18" charset="0"/>
                <a:cs typeface="Mangal" panose="02040503050203030202" pitchFamily="18" charset="0"/>
              </a:rPr>
              <a:t>                   :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dirty="0">
                <a:effectLst/>
                <a:latin typeface="Times New Roman" panose="02020603050405020304" pitchFamily="18" charset="0"/>
                <a:ea typeface="Times New Roman" panose="02020603050405020304" pitchFamily="18" charset="0"/>
                <a:cs typeface="Mangal" panose="02040503050203030202" pitchFamily="18" charset="0"/>
              </a:rPr>
              <a:t>                        : no_pesan</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6" name="Table 5">
            <a:extLst>
              <a:ext uri="{FF2B5EF4-FFF2-40B4-BE49-F238E27FC236}">
                <a16:creationId xmlns:a16="http://schemas.microsoft.com/office/drawing/2014/main" id="{B9AD18FF-65E1-425B-8B94-C4981A8E0D93}"/>
              </a:ext>
            </a:extLst>
          </p:cNvPr>
          <p:cNvGraphicFramePr>
            <a:graphicFrameLocks noGrp="1"/>
          </p:cNvGraphicFramePr>
          <p:nvPr>
            <p:extLst>
              <p:ext uri="{D42A27DB-BD31-4B8C-83A1-F6EECF244321}">
                <p14:modId xmlns:p14="http://schemas.microsoft.com/office/powerpoint/2010/main" val="3011314436"/>
              </p:ext>
            </p:extLst>
          </p:nvPr>
        </p:nvGraphicFramePr>
        <p:xfrm>
          <a:off x="862212" y="3329300"/>
          <a:ext cx="10072489" cy="1303403"/>
        </p:xfrm>
        <a:graphic>
          <a:graphicData uri="http://schemas.openxmlformats.org/drawingml/2006/table">
            <a:tbl>
              <a:tblPr firstRow="1" firstCol="1" bandRow="1">
                <a:tableStyleId>{5C22544A-7EE6-4342-B048-85BDC9FD1C3A}</a:tableStyleId>
              </a:tblPr>
              <a:tblGrid>
                <a:gridCol w="1792490">
                  <a:extLst>
                    <a:ext uri="{9D8B030D-6E8A-4147-A177-3AD203B41FA5}">
                      <a16:colId xmlns:a16="http://schemas.microsoft.com/office/drawing/2014/main" val="3981738485"/>
                    </a:ext>
                  </a:extLst>
                </a:gridCol>
                <a:gridCol w="2401221">
                  <a:extLst>
                    <a:ext uri="{9D8B030D-6E8A-4147-A177-3AD203B41FA5}">
                      <a16:colId xmlns:a16="http://schemas.microsoft.com/office/drawing/2014/main" val="1299026249"/>
                    </a:ext>
                  </a:extLst>
                </a:gridCol>
                <a:gridCol w="1798810">
                  <a:extLst>
                    <a:ext uri="{9D8B030D-6E8A-4147-A177-3AD203B41FA5}">
                      <a16:colId xmlns:a16="http://schemas.microsoft.com/office/drawing/2014/main" val="1477879169"/>
                    </a:ext>
                  </a:extLst>
                </a:gridCol>
                <a:gridCol w="4079968">
                  <a:extLst>
                    <a:ext uri="{9D8B030D-6E8A-4147-A177-3AD203B41FA5}">
                      <a16:colId xmlns:a16="http://schemas.microsoft.com/office/drawing/2014/main" val="3024558462"/>
                    </a:ext>
                  </a:extLst>
                </a:gridCol>
              </a:tblGrid>
              <a:tr h="327403">
                <a:tc>
                  <a:txBody>
                    <a:bodyPr/>
                    <a:lstStyle/>
                    <a:p>
                      <a:pPr algn="ctr">
                        <a:lnSpc>
                          <a:spcPct val="107000"/>
                        </a:lnSpc>
                        <a:spcAft>
                          <a:spcPts val="0"/>
                        </a:spcAft>
                      </a:pPr>
                      <a:r>
                        <a:rPr lang="id-ID" sz="16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TYPE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SIZE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KETERANGAN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400112141"/>
                  </a:ext>
                </a:extLst>
              </a:tr>
              <a:tr h="324747">
                <a:tc>
                  <a:txBody>
                    <a:bodyPr/>
                    <a:lstStyle/>
                    <a:p>
                      <a:pPr algn="l">
                        <a:lnSpc>
                          <a:spcPct val="107000"/>
                        </a:lnSpc>
                        <a:spcAft>
                          <a:spcPts val="0"/>
                        </a:spcAft>
                      </a:pPr>
                      <a:r>
                        <a:rPr lang="id-ID" sz="1600" dirty="0">
                          <a:effectLst/>
                        </a:rPr>
                        <a:t>no_pesan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a:effectLst/>
                        </a:rPr>
                        <a:t>8</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a:effectLst/>
                        </a:rPr>
                        <a:t>primary key</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64527565"/>
                  </a:ext>
                </a:extLst>
              </a:tr>
              <a:tr h="323850">
                <a:tc>
                  <a:txBody>
                    <a:bodyPr/>
                    <a:lstStyle/>
                    <a:p>
                      <a:pPr algn="l">
                        <a:lnSpc>
                          <a:spcPct val="107000"/>
                        </a:lnSpc>
                        <a:spcAft>
                          <a:spcPts val="0"/>
                        </a:spcAft>
                      </a:pPr>
                      <a:r>
                        <a:rPr lang="id-ID" sz="1600" dirty="0">
                          <a:effectLst/>
                        </a:rPr>
                        <a:t>tgl_pesan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a:effectLst/>
                        </a:rPr>
                        <a:t>Date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840566267"/>
                  </a:ext>
                </a:extLst>
              </a:tr>
              <a:tr h="327403">
                <a:tc>
                  <a:txBody>
                    <a:bodyPr/>
                    <a:lstStyle/>
                    <a:p>
                      <a:pPr algn="l">
                        <a:lnSpc>
                          <a:spcPct val="107000"/>
                        </a:lnSpc>
                        <a:spcAft>
                          <a:spcPts val="0"/>
                        </a:spcAft>
                      </a:pPr>
                      <a:r>
                        <a:rPr lang="id-ID" sz="1600" dirty="0">
                          <a:effectLst/>
                        </a:rPr>
                        <a:t>Total</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dirty="0">
                          <a:effectLst/>
                        </a:rPr>
                        <a:t>Int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dirty="0">
                          <a:effectLst/>
                        </a:rPr>
                        <a:t>8</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6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708612410"/>
                  </a:ext>
                </a:extLst>
              </a:tr>
            </a:tbl>
          </a:graphicData>
        </a:graphic>
      </p:graphicFrame>
    </p:spTree>
    <p:extLst>
      <p:ext uri="{BB962C8B-B14F-4D97-AF65-F5344CB8AC3E}">
        <p14:creationId xmlns:p14="http://schemas.microsoft.com/office/powerpoint/2010/main" val="106068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A9260-ADDD-43C7-9330-5B246BF94F1A}"/>
              </a:ext>
            </a:extLst>
          </p:cNvPr>
          <p:cNvSpPr txBox="1">
            <a:spLocks/>
          </p:cNvSpPr>
          <p:nvPr/>
        </p:nvSpPr>
        <p:spPr>
          <a:xfrm>
            <a:off x="672581" y="7216"/>
            <a:ext cx="3505200"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err="1">
                <a:effectLst/>
                <a:latin typeface="Times New Roman" panose="02020603050405020304" pitchFamily="18" charset="0"/>
                <a:ea typeface="Times New Roman" panose="02020603050405020304" pitchFamily="18" charset="0"/>
                <a:cs typeface="Times New Roman" panose="02020603050405020304" pitchFamily="18" charset="0"/>
              </a:rPr>
              <a:t>Simbol</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3200" b="1" dirty="0">
                <a:effectLst/>
                <a:latin typeface="Times New Roman" panose="02020603050405020304" pitchFamily="18" charset="0"/>
                <a:ea typeface="Times New Roman" panose="02020603050405020304" pitchFamily="18" charset="0"/>
                <a:cs typeface="Times New Roman" panose="02020603050405020304" pitchFamily="18" charset="0"/>
              </a:rPr>
              <a:t>Deployment </a:t>
            </a:r>
            <a:r>
              <a:rPr lang="id-ID" sz="3500" b="1" dirty="0">
                <a:effectLst/>
                <a:latin typeface="Times New Roman" panose="02020603050405020304" pitchFamily="18" charset="0"/>
                <a:ea typeface="Times New Roman" panose="02020603050405020304" pitchFamily="18" charset="0"/>
                <a:cs typeface="Times New Roman" panose="02020603050405020304" pitchFamily="18" charset="0"/>
              </a:rPr>
              <a:t>Diagram</a:t>
            </a:r>
            <a:endParaRPr lang="id-ID" sz="35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id-ID" dirty="0"/>
          </a:p>
        </p:txBody>
      </p:sp>
      <p:pic>
        <p:nvPicPr>
          <p:cNvPr id="4" name="Picture 3">
            <a:extLst>
              <a:ext uri="{FF2B5EF4-FFF2-40B4-BE49-F238E27FC236}">
                <a16:creationId xmlns:a16="http://schemas.microsoft.com/office/drawing/2014/main" id="{18A88DB0-5B53-4D9C-8ABE-E799013C611B}"/>
              </a:ext>
            </a:extLst>
          </p:cNvPr>
          <p:cNvPicPr>
            <a:picLocks noChangeAspect="1"/>
          </p:cNvPicPr>
          <p:nvPr/>
        </p:nvPicPr>
        <p:blipFill rotWithShape="1">
          <a:blip r:embed="rId2"/>
          <a:srcRect l="30000" t="41410" r="28864" b="32921"/>
          <a:stretch/>
        </p:blipFill>
        <p:spPr>
          <a:xfrm>
            <a:off x="561976" y="1108652"/>
            <a:ext cx="5015345" cy="1759527"/>
          </a:xfrm>
          <a:prstGeom prst="rect">
            <a:avLst/>
          </a:prstGeom>
        </p:spPr>
      </p:pic>
      <p:sp>
        <p:nvSpPr>
          <p:cNvPr id="6" name="Title 1">
            <a:extLst>
              <a:ext uri="{FF2B5EF4-FFF2-40B4-BE49-F238E27FC236}">
                <a16:creationId xmlns:a16="http://schemas.microsoft.com/office/drawing/2014/main" id="{71EDACF0-05F1-4463-A72C-77C1C494A99C}"/>
              </a:ext>
            </a:extLst>
          </p:cNvPr>
          <p:cNvSpPr txBox="1">
            <a:spLocks/>
          </p:cNvSpPr>
          <p:nvPr/>
        </p:nvSpPr>
        <p:spPr>
          <a:xfrm>
            <a:off x="561976" y="2768600"/>
            <a:ext cx="5305425" cy="12212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3200" b="1" dirty="0">
                <a:latin typeface="Times New Roman" panose="02020603050405020304" pitchFamily="18" charset="0"/>
                <a:cs typeface="Times New Roman" panose="02020603050405020304" pitchFamily="18" charset="0"/>
              </a:rPr>
              <a:t>Simbol “ERD”</a:t>
            </a:r>
          </a:p>
        </p:txBody>
      </p:sp>
      <p:pic>
        <p:nvPicPr>
          <p:cNvPr id="7" name="Picture 6">
            <a:extLst>
              <a:ext uri="{FF2B5EF4-FFF2-40B4-BE49-F238E27FC236}">
                <a16:creationId xmlns:a16="http://schemas.microsoft.com/office/drawing/2014/main" id="{F34717DF-E850-44A2-BF64-204FF7824078}"/>
              </a:ext>
            </a:extLst>
          </p:cNvPr>
          <p:cNvPicPr>
            <a:picLocks noChangeAspect="1"/>
          </p:cNvPicPr>
          <p:nvPr/>
        </p:nvPicPr>
        <p:blipFill rotWithShape="1">
          <a:blip r:embed="rId3"/>
          <a:srcRect l="29772" t="28137" r="29091" b="23219"/>
          <a:stretch/>
        </p:blipFill>
        <p:spPr>
          <a:xfrm>
            <a:off x="561976" y="3429000"/>
            <a:ext cx="5015346" cy="3334327"/>
          </a:xfrm>
          <a:prstGeom prst="rect">
            <a:avLst/>
          </a:prstGeom>
        </p:spPr>
      </p:pic>
      <p:sp>
        <p:nvSpPr>
          <p:cNvPr id="9" name="Title 1">
            <a:extLst>
              <a:ext uri="{FF2B5EF4-FFF2-40B4-BE49-F238E27FC236}">
                <a16:creationId xmlns:a16="http://schemas.microsoft.com/office/drawing/2014/main" id="{094F277A-AC39-410F-B83F-5E4E70BB7225}"/>
              </a:ext>
            </a:extLst>
          </p:cNvPr>
          <p:cNvSpPr>
            <a:spLocks noGrp="1"/>
          </p:cNvSpPr>
          <p:nvPr>
            <p:ph type="title"/>
          </p:nvPr>
        </p:nvSpPr>
        <p:spPr>
          <a:xfrm>
            <a:off x="6428509" y="94674"/>
            <a:ext cx="3754582" cy="1233342"/>
          </a:xfrm>
        </p:spPr>
        <p:txBody>
          <a:bodyPr>
            <a:normAutofit/>
          </a:bodyPr>
          <a:lstStyle/>
          <a:p>
            <a:pPr algn="ctr"/>
            <a:r>
              <a:rPr lang="id-ID" sz="3200" b="1" dirty="0">
                <a:latin typeface="Times New Roman" panose="02020603050405020304" pitchFamily="18" charset="0"/>
                <a:cs typeface="Times New Roman" panose="02020603050405020304" pitchFamily="18" charset="0"/>
              </a:rPr>
              <a:t>Simbol Class Diagram </a:t>
            </a:r>
          </a:p>
        </p:txBody>
      </p:sp>
      <p:pic>
        <p:nvPicPr>
          <p:cNvPr id="10" name="Picture 9">
            <a:extLst>
              <a:ext uri="{FF2B5EF4-FFF2-40B4-BE49-F238E27FC236}">
                <a16:creationId xmlns:a16="http://schemas.microsoft.com/office/drawing/2014/main" id="{ED3B3DEA-842B-42D9-8E93-A2AA00401E73}"/>
              </a:ext>
            </a:extLst>
          </p:cNvPr>
          <p:cNvPicPr>
            <a:picLocks noChangeAspect="1"/>
          </p:cNvPicPr>
          <p:nvPr/>
        </p:nvPicPr>
        <p:blipFill rotWithShape="1">
          <a:blip r:embed="rId4"/>
          <a:srcRect l="29489" t="28137" r="28864" b="14124"/>
          <a:stretch/>
        </p:blipFill>
        <p:spPr>
          <a:xfrm>
            <a:off x="6096000" y="1108651"/>
            <a:ext cx="5681951" cy="5654675"/>
          </a:xfrm>
          <a:prstGeom prst="rect">
            <a:avLst/>
          </a:prstGeom>
        </p:spPr>
      </p:pic>
    </p:spTree>
    <p:extLst>
      <p:ext uri="{BB962C8B-B14F-4D97-AF65-F5344CB8AC3E}">
        <p14:creationId xmlns:p14="http://schemas.microsoft.com/office/powerpoint/2010/main" val="210510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032831-2DF5-4A6F-8AB8-06118F7A9388}"/>
              </a:ext>
            </a:extLst>
          </p:cNvPr>
          <p:cNvSpPr txBox="1"/>
          <p:nvPr/>
        </p:nvSpPr>
        <p:spPr>
          <a:xfrm>
            <a:off x="392374" y="187538"/>
            <a:ext cx="6107372" cy="388696"/>
          </a:xfrm>
          <a:prstGeom prst="rect">
            <a:avLst/>
          </a:prstGeom>
          <a:noFill/>
        </p:spPr>
        <p:txBody>
          <a:bodyPr wrap="square">
            <a:spAutoFit/>
          </a:bodyPr>
          <a:lstStyle/>
          <a:p>
            <a:pPr lvl="0">
              <a:lnSpc>
                <a:spcPct val="107000"/>
              </a:lnSpc>
              <a:spcAft>
                <a:spcPts val="800"/>
              </a:spcAft>
            </a:pPr>
            <a:r>
              <a:rPr lang="en-US" dirty="0">
                <a:latin typeface="Times New Roman" pitchFamily="18" charset="0"/>
                <a:ea typeface="Calibri" panose="020F0502020204030204" pitchFamily="34" charset="0"/>
                <a:cs typeface="Times New Roman" pitchFamily="18" charset="0"/>
              </a:rPr>
              <a:t>6. </a:t>
            </a:r>
            <a:r>
              <a:rPr lang="en-US" sz="1800" dirty="0">
                <a:effectLst/>
                <a:latin typeface="Times New Roman" pitchFamily="18" charset="0"/>
                <a:ea typeface="Calibri" panose="020F0502020204030204" pitchFamily="34" charset="0"/>
                <a:cs typeface="Times New Roman" pitchFamily="18" charset="0"/>
              </a:rPr>
              <a:t> </a:t>
            </a:r>
            <a:r>
              <a:rPr lang="id-ID" sz="1800" dirty="0">
                <a:effectLst/>
                <a:latin typeface="Times New Roman" pitchFamily="18" charset="0"/>
                <a:ea typeface="Calibri" panose="020F0502020204030204" pitchFamily="34" charset="0"/>
                <a:cs typeface="Times New Roman" pitchFamily="18" charset="0"/>
              </a:rPr>
              <a:t>Tabel Detail_Pesan</a:t>
            </a:r>
            <a:endParaRPr lang="en-GB" sz="1800" dirty="0">
              <a:effectLst/>
              <a:latin typeface="Times New Roman" pitchFamily="18" charset="0"/>
              <a:ea typeface="Calibri" panose="020F0502020204030204" pitchFamily="34" charset="0"/>
              <a:cs typeface="Times New Roman" pitchFamily="18" charset="0"/>
            </a:endParaRPr>
          </a:p>
        </p:txBody>
      </p:sp>
      <p:sp>
        <p:nvSpPr>
          <p:cNvPr id="7" name="TextBox 6">
            <a:extLst>
              <a:ext uri="{FF2B5EF4-FFF2-40B4-BE49-F238E27FC236}">
                <a16:creationId xmlns:a16="http://schemas.microsoft.com/office/drawing/2014/main" id="{70741BDF-F015-42A0-B0C9-374F95CAB11A}"/>
              </a:ext>
            </a:extLst>
          </p:cNvPr>
          <p:cNvSpPr txBox="1"/>
          <p:nvPr/>
        </p:nvSpPr>
        <p:spPr>
          <a:xfrm>
            <a:off x="-11372" y="563090"/>
            <a:ext cx="6107372" cy="372987"/>
          </a:xfrm>
          <a:prstGeom prst="rect">
            <a:avLst/>
          </a:prstGeom>
          <a:noFill/>
        </p:spPr>
        <p:txBody>
          <a:bodyPr wrap="square">
            <a:spAutoFit/>
          </a:bodyPr>
          <a:lstStyle/>
          <a:p>
            <a:pPr marL="414655" indent="238125" algn="just">
              <a:lnSpc>
                <a:spcPts val="2310"/>
              </a:lnSpc>
              <a:spcAft>
                <a:spcPts val="0"/>
              </a:spcAft>
            </a:pPr>
            <a:r>
              <a:rPr lang="en-GB" sz="1600" dirty="0">
                <a:effectLst/>
                <a:latin typeface="Calibri" panose="020F0502020204030204" pitchFamily="34" charset="0"/>
                <a:ea typeface="Calibri" panose="020F0502020204030204" pitchFamily="34" charset="0"/>
                <a:cs typeface="Mangal" panose="02040503050203030202" pitchFamily="18" charset="0"/>
              </a:rPr>
              <a:t> </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B5C54BAB-7982-4369-9D7B-7A4C6176391A}"/>
              </a:ext>
            </a:extLst>
          </p:cNvPr>
          <p:cNvSpPr txBox="1"/>
          <p:nvPr/>
        </p:nvSpPr>
        <p:spPr>
          <a:xfrm>
            <a:off x="54592" y="936077"/>
            <a:ext cx="6114196" cy="2408736"/>
          </a:xfrm>
          <a:prstGeom prst="rect">
            <a:avLst/>
          </a:prstGeom>
          <a:noFill/>
        </p:spPr>
        <p:txBody>
          <a:bodyPr wrap="square">
            <a:spAutoFit/>
          </a:bodyPr>
          <a:lstStyle/>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detail_pesan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detail_pesan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27</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kd_brg</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70510" algn="l"/>
              </a:tabLst>
            </a:pPr>
            <a:r>
              <a:rPr lang="id-ID" sz="1600" dirty="0">
                <a:effectLst/>
                <a:latin typeface="Calibri" panose="020F0502020204030204" pitchFamily="34" charset="0"/>
                <a:ea typeface="Calibri" panose="020F0502020204030204" pitchFamily="34" charset="0"/>
                <a:cs typeface="Mangal" panose="02040503050203030202" pitchFamily="18"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0" name="Table 9">
            <a:extLst>
              <a:ext uri="{FF2B5EF4-FFF2-40B4-BE49-F238E27FC236}">
                <a16:creationId xmlns:a16="http://schemas.microsoft.com/office/drawing/2014/main" id="{1D441C00-ADFA-40D2-A3DC-5DA1FBA5A965}"/>
              </a:ext>
            </a:extLst>
          </p:cNvPr>
          <p:cNvGraphicFramePr>
            <a:graphicFrameLocks noGrp="1"/>
          </p:cNvGraphicFramePr>
          <p:nvPr>
            <p:extLst>
              <p:ext uri="{D42A27DB-BD31-4B8C-83A1-F6EECF244321}">
                <p14:modId xmlns:p14="http://schemas.microsoft.com/office/powerpoint/2010/main" val="2429223016"/>
              </p:ext>
            </p:extLst>
          </p:nvPr>
        </p:nvGraphicFramePr>
        <p:xfrm>
          <a:off x="834391" y="3336799"/>
          <a:ext cx="10070168" cy="1753816"/>
        </p:xfrm>
        <a:graphic>
          <a:graphicData uri="http://schemas.openxmlformats.org/drawingml/2006/table">
            <a:tbl>
              <a:tblPr firstRow="1" firstCol="1" bandRow="1">
                <a:tableStyleId>{5C22544A-7EE6-4342-B048-85BDC9FD1C3A}</a:tableStyleId>
              </a:tblPr>
              <a:tblGrid>
                <a:gridCol w="3399957">
                  <a:extLst>
                    <a:ext uri="{9D8B030D-6E8A-4147-A177-3AD203B41FA5}">
                      <a16:colId xmlns:a16="http://schemas.microsoft.com/office/drawing/2014/main" val="1733966614"/>
                    </a:ext>
                  </a:extLst>
                </a:gridCol>
                <a:gridCol w="1660203">
                  <a:extLst>
                    <a:ext uri="{9D8B030D-6E8A-4147-A177-3AD203B41FA5}">
                      <a16:colId xmlns:a16="http://schemas.microsoft.com/office/drawing/2014/main" val="1630753157"/>
                    </a:ext>
                  </a:extLst>
                </a:gridCol>
                <a:gridCol w="1660203">
                  <a:extLst>
                    <a:ext uri="{9D8B030D-6E8A-4147-A177-3AD203B41FA5}">
                      <a16:colId xmlns:a16="http://schemas.microsoft.com/office/drawing/2014/main" val="4188908154"/>
                    </a:ext>
                  </a:extLst>
                </a:gridCol>
                <a:gridCol w="3349805">
                  <a:extLst>
                    <a:ext uri="{9D8B030D-6E8A-4147-A177-3AD203B41FA5}">
                      <a16:colId xmlns:a16="http://schemas.microsoft.com/office/drawing/2014/main" val="2493679466"/>
                    </a:ext>
                  </a:extLst>
                </a:gridCol>
              </a:tblGrid>
              <a:tr h="431349">
                <a:tc>
                  <a:txBody>
                    <a:bodyPr/>
                    <a:lstStyle/>
                    <a:p>
                      <a:pPr algn="ctr">
                        <a:lnSpc>
                          <a:spcPct val="107000"/>
                        </a:lnSpc>
                        <a:spcAft>
                          <a:spcPts val="0"/>
                        </a:spcAft>
                      </a:pPr>
                      <a:r>
                        <a:rPr lang="id-ID" sz="16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TYPE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SIZE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600">
                          <a:effectLst/>
                        </a:rPr>
                        <a:t>KETERANGAN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348247902"/>
                  </a:ext>
                </a:extLst>
              </a:tr>
              <a:tr h="440823">
                <a:tc>
                  <a:txBody>
                    <a:bodyPr/>
                    <a:lstStyle/>
                    <a:p>
                      <a:pPr>
                        <a:lnSpc>
                          <a:spcPct val="107000"/>
                        </a:lnSpc>
                        <a:spcAft>
                          <a:spcPts val="0"/>
                        </a:spcAft>
                      </a:pPr>
                      <a:r>
                        <a:rPr lang="id-ID" sz="1600" dirty="0">
                          <a:effectLst/>
                        </a:rPr>
                        <a:t>kd_brg</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5</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primary key</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749068956"/>
                  </a:ext>
                </a:extLst>
              </a:tr>
              <a:tr h="421655">
                <a:tc>
                  <a:txBody>
                    <a:bodyPr/>
                    <a:lstStyle/>
                    <a:p>
                      <a:pPr>
                        <a:lnSpc>
                          <a:spcPct val="107000"/>
                        </a:lnSpc>
                        <a:spcAft>
                          <a:spcPts val="0"/>
                        </a:spcAft>
                      </a:pPr>
                      <a:r>
                        <a:rPr lang="id-ID" sz="1600" dirty="0">
                          <a:effectLst/>
                        </a:rPr>
                        <a:t>qty_beli</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Int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11</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61211957"/>
                  </a:ext>
                </a:extLst>
              </a:tr>
              <a:tr h="459989">
                <a:tc>
                  <a:txBody>
                    <a:bodyPr/>
                    <a:lstStyle/>
                    <a:p>
                      <a:pPr>
                        <a:lnSpc>
                          <a:spcPct val="107000"/>
                        </a:lnSpc>
                        <a:spcAft>
                          <a:spcPts val="0"/>
                        </a:spcAft>
                      </a:pPr>
                      <a:r>
                        <a:rPr lang="id-ID" sz="1600" dirty="0">
                          <a:effectLst/>
                        </a:rPr>
                        <a:t>Total</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Int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11</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id-ID" sz="16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809455673"/>
                  </a:ext>
                </a:extLst>
              </a:tr>
            </a:tbl>
          </a:graphicData>
        </a:graphic>
      </p:graphicFrame>
    </p:spTree>
    <p:extLst>
      <p:ext uri="{BB962C8B-B14F-4D97-AF65-F5344CB8AC3E}">
        <p14:creationId xmlns:p14="http://schemas.microsoft.com/office/powerpoint/2010/main" val="1112673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20A80C-A20C-42EA-87A6-EF841FF8D397}"/>
              </a:ext>
            </a:extLst>
          </p:cNvPr>
          <p:cNvSpPr txBox="1"/>
          <p:nvPr/>
        </p:nvSpPr>
        <p:spPr>
          <a:xfrm>
            <a:off x="446965" y="255776"/>
            <a:ext cx="6107372" cy="375552"/>
          </a:xfrm>
          <a:prstGeom prst="rect">
            <a:avLst/>
          </a:prstGeom>
          <a:noFill/>
        </p:spPr>
        <p:txBody>
          <a:bodyPr wrap="square">
            <a:spAutoFit/>
          </a:bodyPr>
          <a:lstStyle/>
          <a:p>
            <a:pPr lvl="0">
              <a:lnSpc>
                <a:spcPct val="107000"/>
              </a:lnSpc>
              <a:spcAft>
                <a:spcPts val="800"/>
              </a:spcAft>
              <a:tabLst>
                <a:tab pos="270510" algn="l"/>
              </a:tabLst>
            </a:pPr>
            <a:r>
              <a:rPr lang="en-US" sz="1800" dirty="0">
                <a:effectLst/>
                <a:latin typeface="Times New Roman" pitchFamily="18" charset="0"/>
                <a:ea typeface="Calibri" panose="020F0502020204030204" pitchFamily="34" charset="0"/>
                <a:cs typeface="Times New Roman" pitchFamily="18" charset="0"/>
              </a:rPr>
              <a:t>7. </a:t>
            </a:r>
            <a:r>
              <a:rPr lang="id-ID" sz="1800" dirty="0">
                <a:effectLst/>
                <a:latin typeface="Times New Roman" pitchFamily="18" charset="0"/>
                <a:ea typeface="Calibri" panose="020F0502020204030204" pitchFamily="34" charset="0"/>
                <a:cs typeface="Times New Roman" pitchFamily="18" charset="0"/>
              </a:rPr>
              <a:t>Tabel Akun</a:t>
            </a:r>
            <a:endParaRPr lang="en-GB" sz="1800" dirty="0">
              <a:effectLst/>
              <a:latin typeface="Times New Roman" pitchFamily="18" charset="0"/>
              <a:ea typeface="Calibri" panose="020F0502020204030204" pitchFamily="34" charset="0"/>
              <a:cs typeface="Times New Roman" pitchFamily="18" charset="0"/>
            </a:endParaRPr>
          </a:p>
        </p:txBody>
      </p:sp>
      <p:sp>
        <p:nvSpPr>
          <p:cNvPr id="7" name="TextBox 6">
            <a:extLst>
              <a:ext uri="{FF2B5EF4-FFF2-40B4-BE49-F238E27FC236}">
                <a16:creationId xmlns:a16="http://schemas.microsoft.com/office/drawing/2014/main" id="{C1A7F036-D6A1-4E76-9DB8-1CAE3196BEB3}"/>
              </a:ext>
            </a:extLst>
          </p:cNvPr>
          <p:cNvSpPr txBox="1"/>
          <p:nvPr/>
        </p:nvSpPr>
        <p:spPr>
          <a:xfrm>
            <a:off x="119418" y="631328"/>
            <a:ext cx="6107372" cy="2703689"/>
          </a:xfrm>
          <a:prstGeom prst="rect">
            <a:avLst/>
          </a:prstGeom>
          <a:noFill/>
        </p:spPr>
        <p:txBody>
          <a:bodyPr wrap="square">
            <a:spAutoFit/>
          </a:bodyPr>
          <a:lstStyle/>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akun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akun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150</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18097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no_akun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a:lnSpc>
                <a:spcPct val="107000"/>
              </a:lnSpc>
              <a:spcAft>
                <a:spcPts val="800"/>
              </a:spcAft>
              <a:tabLst>
                <a:tab pos="270510" algn="l"/>
              </a:tabLst>
            </a:pPr>
            <a:r>
              <a:rPr lang="id-ID" sz="1600" dirty="0">
                <a:effectLst/>
                <a:latin typeface="Calibri" panose="020F0502020204030204" pitchFamily="34" charset="0"/>
                <a:ea typeface="Calibri" panose="020F0502020204030204" pitchFamily="34" charset="0"/>
                <a:cs typeface="Mangal" panose="02040503050203030202" pitchFamily="18"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8" name="Table 7">
            <a:extLst>
              <a:ext uri="{FF2B5EF4-FFF2-40B4-BE49-F238E27FC236}">
                <a16:creationId xmlns:a16="http://schemas.microsoft.com/office/drawing/2014/main" id="{AF7865EF-08B9-44F7-A8DB-0F522562D113}"/>
              </a:ext>
            </a:extLst>
          </p:cNvPr>
          <p:cNvGraphicFramePr>
            <a:graphicFrameLocks noGrp="1"/>
          </p:cNvGraphicFramePr>
          <p:nvPr>
            <p:extLst>
              <p:ext uri="{D42A27DB-BD31-4B8C-83A1-F6EECF244321}">
                <p14:modId xmlns:p14="http://schemas.microsoft.com/office/powerpoint/2010/main" val="863482769"/>
              </p:ext>
            </p:extLst>
          </p:nvPr>
        </p:nvGraphicFramePr>
        <p:xfrm>
          <a:off x="837842" y="3424818"/>
          <a:ext cx="10203196" cy="942466"/>
        </p:xfrm>
        <a:graphic>
          <a:graphicData uri="http://schemas.openxmlformats.org/drawingml/2006/table">
            <a:tbl>
              <a:tblPr firstRow="1" firstCol="1" bandRow="1">
                <a:tableStyleId>{5C22544A-7EE6-4342-B048-85BDC9FD1C3A}</a:tableStyleId>
              </a:tblPr>
              <a:tblGrid>
                <a:gridCol w="2559440">
                  <a:extLst>
                    <a:ext uri="{9D8B030D-6E8A-4147-A177-3AD203B41FA5}">
                      <a16:colId xmlns:a16="http://schemas.microsoft.com/office/drawing/2014/main" val="2767146369"/>
                    </a:ext>
                  </a:extLst>
                </a:gridCol>
                <a:gridCol w="2875461">
                  <a:extLst>
                    <a:ext uri="{9D8B030D-6E8A-4147-A177-3AD203B41FA5}">
                      <a16:colId xmlns:a16="http://schemas.microsoft.com/office/drawing/2014/main" val="1326950334"/>
                    </a:ext>
                  </a:extLst>
                </a:gridCol>
                <a:gridCol w="1580105">
                  <a:extLst>
                    <a:ext uri="{9D8B030D-6E8A-4147-A177-3AD203B41FA5}">
                      <a16:colId xmlns:a16="http://schemas.microsoft.com/office/drawing/2014/main" val="128552772"/>
                    </a:ext>
                  </a:extLst>
                </a:gridCol>
                <a:gridCol w="3188190">
                  <a:extLst>
                    <a:ext uri="{9D8B030D-6E8A-4147-A177-3AD203B41FA5}">
                      <a16:colId xmlns:a16="http://schemas.microsoft.com/office/drawing/2014/main" val="2654398872"/>
                    </a:ext>
                  </a:extLst>
                </a:gridCol>
              </a:tblGrid>
              <a:tr h="287373">
                <a:tc>
                  <a:txBody>
                    <a:bodyPr/>
                    <a:lstStyle/>
                    <a:p>
                      <a:pPr algn="ctr">
                        <a:lnSpc>
                          <a:spcPct val="107000"/>
                        </a:lnSpc>
                        <a:spcAft>
                          <a:spcPts val="0"/>
                        </a:spcAft>
                      </a:pPr>
                      <a:r>
                        <a:rPr lang="id-ID" sz="1400" dirty="0">
                          <a:effectLst/>
                        </a:rPr>
                        <a:t>FIELD</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400" dirty="0">
                          <a:effectLst/>
                        </a:rPr>
                        <a:t>TYPE</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400" dirty="0">
                          <a:effectLst/>
                        </a:rPr>
                        <a:t>SIZE</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id-ID" sz="1400" dirty="0">
                          <a:effectLst/>
                        </a:rPr>
                        <a:t>KETERANGAN</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99175252"/>
                  </a:ext>
                </a:extLst>
              </a:tr>
              <a:tr h="354842">
                <a:tc>
                  <a:txBody>
                    <a:bodyPr/>
                    <a:lstStyle/>
                    <a:p>
                      <a:pPr algn="l">
                        <a:lnSpc>
                          <a:spcPct val="107000"/>
                        </a:lnSpc>
                        <a:spcAft>
                          <a:spcPts val="0"/>
                        </a:spcAft>
                      </a:pPr>
                      <a:r>
                        <a:rPr lang="id-ID" sz="1400">
                          <a:effectLst/>
                        </a:rPr>
                        <a:t>no_akun</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400">
                          <a:effectLst/>
                        </a:rPr>
                        <a:t>Varchar</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400">
                          <a:effectLst/>
                        </a:rPr>
                        <a:t>50</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400" dirty="0">
                          <a:effectLst/>
                        </a:rPr>
                        <a:t>primary key</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679383136"/>
                  </a:ext>
                </a:extLst>
              </a:tr>
              <a:tr h="300251">
                <a:tc>
                  <a:txBody>
                    <a:bodyPr/>
                    <a:lstStyle/>
                    <a:p>
                      <a:pPr algn="l">
                        <a:lnSpc>
                          <a:spcPct val="107000"/>
                        </a:lnSpc>
                        <a:spcAft>
                          <a:spcPts val="0"/>
                        </a:spcAft>
                      </a:pPr>
                      <a:r>
                        <a:rPr lang="id-ID" sz="1400">
                          <a:effectLst/>
                        </a:rPr>
                        <a:t>nm_akun</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400">
                          <a:effectLst/>
                        </a:rPr>
                        <a:t>Varchar</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400">
                          <a:effectLst/>
                        </a:rPr>
                        <a:t>100</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id-ID" sz="1400" dirty="0">
                          <a:effectLst/>
                        </a:rPr>
                        <a:t> </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831904049"/>
                  </a:ext>
                </a:extLst>
              </a:tr>
            </a:tbl>
          </a:graphicData>
        </a:graphic>
      </p:graphicFrame>
    </p:spTree>
    <p:extLst>
      <p:ext uri="{BB962C8B-B14F-4D97-AF65-F5344CB8AC3E}">
        <p14:creationId xmlns:p14="http://schemas.microsoft.com/office/powerpoint/2010/main" val="1578961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FC56C0-3DB5-449B-AED5-B17C71901319}"/>
              </a:ext>
            </a:extLst>
          </p:cNvPr>
          <p:cNvSpPr txBox="1"/>
          <p:nvPr/>
        </p:nvSpPr>
        <p:spPr>
          <a:xfrm>
            <a:off x="419670" y="276367"/>
            <a:ext cx="6107372" cy="771943"/>
          </a:xfrm>
          <a:prstGeom prst="rect">
            <a:avLst/>
          </a:prstGeom>
          <a:noFill/>
        </p:spPr>
        <p:txBody>
          <a:bodyPr wrap="square">
            <a:spAutoFit/>
          </a:bodyPr>
          <a:lstStyle/>
          <a:p>
            <a:pPr lvl="0">
              <a:lnSpc>
                <a:spcPct val="107000"/>
              </a:lnSpc>
              <a:spcAft>
                <a:spcPts val="800"/>
              </a:spcAft>
            </a:pPr>
            <a:r>
              <a:rPr lang="en-US" dirty="0">
                <a:effectLst/>
                <a:latin typeface="Times New Roman" pitchFamily="18" charset="0"/>
                <a:ea typeface="Calibri" panose="020F0502020204030204" pitchFamily="34" charset="0"/>
                <a:cs typeface="Times New Roman" pitchFamily="18" charset="0"/>
              </a:rPr>
              <a:t>8. </a:t>
            </a:r>
            <a:r>
              <a:rPr lang="id-ID" dirty="0">
                <a:effectLst/>
                <a:latin typeface="Times New Roman" pitchFamily="18" charset="0"/>
                <a:ea typeface="Calibri" panose="020F0502020204030204" pitchFamily="34" charset="0"/>
                <a:cs typeface="Times New Roman" pitchFamily="18" charset="0"/>
              </a:rPr>
              <a:t>Tabel Jurnal</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anose="02020603050405020304" pitchFamily="18" charset="0"/>
                <a:ea typeface="Times New Roman" panose="02020603050405020304" pitchFamily="18" charset="0"/>
                <a:cs typeface="Times New Roman" pitchFamily="18" charset="0"/>
              </a:rPr>
              <a:t>Nama </a:t>
            </a:r>
            <a:r>
              <a:rPr lang="id-ID" i="1" dirty="0">
                <a:effectLst/>
                <a:latin typeface="Times New Roman" panose="02020603050405020304" pitchFamily="18" charset="0"/>
                <a:ea typeface="Times New Roman" panose="02020603050405020304" pitchFamily="18" charset="0"/>
                <a:cs typeface="Times New Roman" pitchFamily="18" charset="0"/>
              </a:rPr>
              <a:t>database</a:t>
            </a:r>
            <a:r>
              <a:rPr lang="id-ID" dirty="0">
                <a:effectLst/>
                <a:latin typeface="Times New Roman" panose="02020603050405020304" pitchFamily="18" charset="0"/>
                <a:ea typeface="Times New Roman" panose="02020603050405020304" pitchFamily="18" charset="0"/>
                <a:cs typeface="Times New Roman" pitchFamily="18" charset="0"/>
              </a:rPr>
              <a:t>                : db_penjualan </a:t>
            </a:r>
            <a:endParaRPr lang="en-GB" dirty="0">
              <a:effectLst/>
              <a:latin typeface="Times New Roman" pitchFamily="18" charset="0"/>
              <a:ea typeface="Calibri" panose="020F0502020204030204" pitchFamily="34" charset="0"/>
              <a:cs typeface="Times New Roman" pitchFamily="18" charset="0"/>
            </a:endParaRPr>
          </a:p>
        </p:txBody>
      </p:sp>
      <p:sp>
        <p:nvSpPr>
          <p:cNvPr id="9" name="TextBox 8">
            <a:extLst>
              <a:ext uri="{FF2B5EF4-FFF2-40B4-BE49-F238E27FC236}">
                <a16:creationId xmlns:a16="http://schemas.microsoft.com/office/drawing/2014/main" id="{ABB642FB-F175-4DEA-8600-3B553EC5882B}"/>
              </a:ext>
            </a:extLst>
          </p:cNvPr>
          <p:cNvSpPr txBox="1"/>
          <p:nvPr/>
        </p:nvSpPr>
        <p:spPr>
          <a:xfrm>
            <a:off x="419670" y="968798"/>
            <a:ext cx="6107372" cy="2142702"/>
          </a:xfrm>
          <a:prstGeom prst="rect">
            <a:avLst/>
          </a:prstGeom>
          <a:noFill/>
        </p:spPr>
        <p:txBody>
          <a:bodyPr wrap="square">
            <a:spAutoFit/>
          </a:bodyPr>
          <a:lstStyle/>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Jurnal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jurnal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130</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no_</a:t>
            </a:r>
            <a:r>
              <a:rPr lang="en-US" sz="1800" dirty="0" err="1">
                <a:effectLst/>
                <a:latin typeface="Times New Roman" panose="02020603050405020304" pitchFamily="18" charset="0"/>
                <a:ea typeface="Times New Roman" panose="02020603050405020304" pitchFamily="18" charset="0"/>
                <a:cs typeface="Mangal" panose="02040503050203030202" pitchFamily="18" charset="0"/>
              </a:rPr>
              <a:t>referensi</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0" name="Table 9">
            <a:extLst>
              <a:ext uri="{FF2B5EF4-FFF2-40B4-BE49-F238E27FC236}">
                <a16:creationId xmlns:a16="http://schemas.microsoft.com/office/drawing/2014/main" id="{1A620B67-6778-45C9-A84C-86F20AD52564}"/>
              </a:ext>
            </a:extLst>
          </p:cNvPr>
          <p:cNvGraphicFramePr>
            <a:graphicFrameLocks noGrp="1"/>
          </p:cNvGraphicFramePr>
          <p:nvPr>
            <p:extLst>
              <p:ext uri="{D42A27DB-BD31-4B8C-83A1-F6EECF244321}">
                <p14:modId xmlns:p14="http://schemas.microsoft.com/office/powerpoint/2010/main" val="1003576177"/>
              </p:ext>
            </p:extLst>
          </p:nvPr>
        </p:nvGraphicFramePr>
        <p:xfrm>
          <a:off x="1054652" y="3662730"/>
          <a:ext cx="9918148" cy="1441212"/>
        </p:xfrm>
        <a:graphic>
          <a:graphicData uri="http://schemas.openxmlformats.org/drawingml/2006/table">
            <a:tbl>
              <a:tblPr firstRow="1" firstCol="1" bandRow="1">
                <a:tableStyleId>{5C22544A-7EE6-4342-B048-85BDC9FD1C3A}</a:tableStyleId>
              </a:tblPr>
              <a:tblGrid>
                <a:gridCol w="3229321">
                  <a:extLst>
                    <a:ext uri="{9D8B030D-6E8A-4147-A177-3AD203B41FA5}">
                      <a16:colId xmlns:a16="http://schemas.microsoft.com/office/drawing/2014/main" val="3107674632"/>
                    </a:ext>
                  </a:extLst>
                </a:gridCol>
                <a:gridCol w="2587489">
                  <a:extLst>
                    <a:ext uri="{9D8B030D-6E8A-4147-A177-3AD203B41FA5}">
                      <a16:colId xmlns:a16="http://schemas.microsoft.com/office/drawing/2014/main" val="549852664"/>
                    </a:ext>
                  </a:extLst>
                </a:gridCol>
                <a:gridCol w="1612980">
                  <a:extLst>
                    <a:ext uri="{9D8B030D-6E8A-4147-A177-3AD203B41FA5}">
                      <a16:colId xmlns:a16="http://schemas.microsoft.com/office/drawing/2014/main" val="222419449"/>
                    </a:ext>
                  </a:extLst>
                </a:gridCol>
                <a:gridCol w="2488358">
                  <a:extLst>
                    <a:ext uri="{9D8B030D-6E8A-4147-A177-3AD203B41FA5}">
                      <a16:colId xmlns:a16="http://schemas.microsoft.com/office/drawing/2014/main" val="2090190789"/>
                    </a:ext>
                  </a:extLst>
                </a:gridCol>
              </a:tblGrid>
              <a:tr h="322416">
                <a:tc>
                  <a:txBody>
                    <a:bodyPr/>
                    <a:lstStyle/>
                    <a:p>
                      <a:pPr algn="ctr">
                        <a:lnSpc>
                          <a:spcPct val="107000"/>
                        </a:lnSpc>
                        <a:spcAft>
                          <a:spcPts val="0"/>
                        </a:spcAft>
                      </a:pPr>
                      <a:r>
                        <a:rPr lang="en-GB" sz="14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TYPE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SIZE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KETERANGAN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808613321"/>
                  </a:ext>
                </a:extLst>
              </a:tr>
              <a:tr h="327547">
                <a:tc>
                  <a:txBody>
                    <a:bodyPr/>
                    <a:lstStyle/>
                    <a:p>
                      <a:pPr>
                        <a:lnSpc>
                          <a:spcPct val="107000"/>
                        </a:lnSpc>
                        <a:spcAft>
                          <a:spcPts val="0"/>
                        </a:spcAft>
                      </a:pPr>
                      <a:r>
                        <a:rPr lang="en-GB" sz="1400">
                          <a:effectLst/>
                        </a:rPr>
                        <a:t>no_referensi</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15</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err="1">
                          <a:effectLst/>
                        </a:rPr>
                        <a:t>primery</a:t>
                      </a:r>
                      <a:r>
                        <a:rPr lang="en-GB" sz="1400" dirty="0">
                          <a:effectLst/>
                        </a:rPr>
                        <a:t> key</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616254974"/>
                  </a:ext>
                </a:extLst>
              </a:tr>
              <a:tr h="258987">
                <a:tc>
                  <a:txBody>
                    <a:bodyPr/>
                    <a:lstStyle/>
                    <a:p>
                      <a:pPr>
                        <a:lnSpc>
                          <a:spcPct val="107000"/>
                        </a:lnSpc>
                        <a:spcAft>
                          <a:spcPts val="0"/>
                        </a:spcAft>
                      </a:pPr>
                      <a:r>
                        <a:rPr lang="en-GB" sz="1400">
                          <a:effectLst/>
                        </a:rPr>
                        <a:t>tgl_transaksi</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Date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518937981"/>
                  </a:ext>
                </a:extLst>
              </a:tr>
              <a:tr h="273275">
                <a:tc>
                  <a:txBody>
                    <a:bodyPr/>
                    <a:lstStyle/>
                    <a:p>
                      <a:pPr>
                        <a:lnSpc>
                          <a:spcPct val="107000"/>
                        </a:lnSpc>
                        <a:spcAft>
                          <a:spcPts val="0"/>
                        </a:spcAft>
                      </a:pPr>
                      <a:r>
                        <a:rPr lang="en-GB" sz="1400">
                          <a:effectLst/>
                        </a:rPr>
                        <a:t>no_bukti_transaksi</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Int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15</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612008945"/>
                  </a:ext>
                </a:extLst>
              </a:tr>
              <a:tr h="258987">
                <a:tc>
                  <a:txBody>
                    <a:bodyPr/>
                    <a:lstStyle/>
                    <a:p>
                      <a:pPr>
                        <a:lnSpc>
                          <a:spcPct val="107000"/>
                        </a:lnSpc>
                        <a:spcAft>
                          <a:spcPts val="0"/>
                        </a:spcAft>
                      </a:pPr>
                      <a:r>
                        <a:rPr lang="en-GB" sz="1400">
                          <a:effectLst/>
                        </a:rPr>
                        <a:t>Keterangan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100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938386790"/>
                  </a:ext>
                </a:extLst>
              </a:tr>
            </a:tbl>
          </a:graphicData>
        </a:graphic>
      </p:graphicFrame>
    </p:spTree>
    <p:extLst>
      <p:ext uri="{BB962C8B-B14F-4D97-AF65-F5344CB8AC3E}">
        <p14:creationId xmlns:p14="http://schemas.microsoft.com/office/powerpoint/2010/main" val="3785180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43EFC4-982E-41F9-B0E9-98389C40F44F}"/>
              </a:ext>
            </a:extLst>
          </p:cNvPr>
          <p:cNvSpPr txBox="1"/>
          <p:nvPr/>
        </p:nvSpPr>
        <p:spPr>
          <a:xfrm>
            <a:off x="378725" y="247936"/>
            <a:ext cx="6107372" cy="2797112"/>
          </a:xfrm>
          <a:prstGeom prst="rect">
            <a:avLst/>
          </a:prstGeom>
          <a:noFill/>
        </p:spPr>
        <p:txBody>
          <a:bodyPr wrap="square">
            <a:spAutoFit/>
          </a:bodyPr>
          <a:lstStyle/>
          <a:p>
            <a:pPr>
              <a:lnSpc>
                <a:spcPct val="107000"/>
              </a:lnSpc>
              <a:spcAft>
                <a:spcPts val="800"/>
              </a:spcAft>
            </a:pPr>
            <a:r>
              <a:rPr lang="id-ID" sz="1600" dirty="0">
                <a:effectLst/>
                <a:latin typeface="Calibri" panose="020F0502020204030204" pitchFamily="34" charset="0"/>
                <a:ea typeface="Calibri" panose="020F0502020204030204" pitchFamily="34" charset="0"/>
                <a:cs typeface="Mangal" panose="02040503050203030202" pitchFamily="18" charset="0"/>
              </a:rPr>
              <a:t> </a:t>
            </a:r>
            <a:r>
              <a:rPr lang="en-GB" sz="1600" dirty="0">
                <a:latin typeface="Calibri" panose="020F0502020204030204" pitchFamily="34" charset="0"/>
                <a:ea typeface="Calibri" panose="020F0502020204030204" pitchFamily="34" charset="0"/>
                <a:cs typeface="Mangal" panose="02040503050203030202" pitchFamily="18" charset="0"/>
              </a:rPr>
              <a:t>8. </a:t>
            </a:r>
            <a:r>
              <a:rPr lang="id-ID" sz="1600" dirty="0">
                <a:effectLst/>
                <a:latin typeface="Times New Roman" panose="02020603050405020304" pitchFamily="18" charset="0"/>
                <a:ea typeface="Calibri" panose="020F0502020204030204" pitchFamily="34" charset="0"/>
                <a:cs typeface="Mangal" panose="02040503050203030202" pitchFamily="18" charset="0"/>
              </a:rPr>
              <a:t>Tabel detail_jurnal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6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Nama tabel                       : detail_jurnal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600" dirty="0">
                <a:effectLst/>
                <a:latin typeface="Times New Roman" panose="02020603050405020304" pitchFamily="18" charset="0"/>
                <a:ea typeface="Times New Roman" panose="02020603050405020304" pitchFamily="18" charset="0"/>
                <a:cs typeface="Mangal" panose="02040503050203030202" pitchFamily="18" charset="0"/>
              </a:rPr>
              <a:t> detail_jurnal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60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1600" dirty="0">
                <a:effectLst/>
                <a:latin typeface="Times New Roman" panose="02020603050405020304" pitchFamily="18" charset="0"/>
                <a:ea typeface="Times New Roman" panose="02020603050405020304" pitchFamily="18" charset="0"/>
                <a:cs typeface="Mangal" panose="02040503050203030202" pitchFamily="18" charset="0"/>
              </a:rPr>
              <a:t>172</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6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6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6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6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60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16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6" name="Table 5">
            <a:extLst>
              <a:ext uri="{FF2B5EF4-FFF2-40B4-BE49-F238E27FC236}">
                <a16:creationId xmlns:a16="http://schemas.microsoft.com/office/drawing/2014/main" id="{9C04F4A9-007E-493D-873F-54DA242C71C4}"/>
              </a:ext>
            </a:extLst>
          </p:cNvPr>
          <p:cNvGraphicFramePr>
            <a:graphicFrameLocks noGrp="1"/>
          </p:cNvGraphicFramePr>
          <p:nvPr>
            <p:extLst>
              <p:ext uri="{D42A27DB-BD31-4B8C-83A1-F6EECF244321}">
                <p14:modId xmlns:p14="http://schemas.microsoft.com/office/powerpoint/2010/main" val="4146183729"/>
              </p:ext>
            </p:extLst>
          </p:nvPr>
        </p:nvGraphicFramePr>
        <p:xfrm>
          <a:off x="918178" y="3429000"/>
          <a:ext cx="10040975" cy="2166584"/>
        </p:xfrm>
        <a:graphic>
          <a:graphicData uri="http://schemas.openxmlformats.org/drawingml/2006/table">
            <a:tbl>
              <a:tblPr firstRow="1" firstCol="1" bandRow="1">
                <a:tableStyleId>{5C22544A-7EE6-4342-B048-85BDC9FD1C3A}</a:tableStyleId>
              </a:tblPr>
              <a:tblGrid>
                <a:gridCol w="3838188">
                  <a:extLst>
                    <a:ext uri="{9D8B030D-6E8A-4147-A177-3AD203B41FA5}">
                      <a16:colId xmlns:a16="http://schemas.microsoft.com/office/drawing/2014/main" val="917147034"/>
                    </a:ext>
                  </a:extLst>
                </a:gridCol>
                <a:gridCol w="1644938">
                  <a:extLst>
                    <a:ext uri="{9D8B030D-6E8A-4147-A177-3AD203B41FA5}">
                      <a16:colId xmlns:a16="http://schemas.microsoft.com/office/drawing/2014/main" val="2467058844"/>
                    </a:ext>
                  </a:extLst>
                </a:gridCol>
                <a:gridCol w="1644938">
                  <a:extLst>
                    <a:ext uri="{9D8B030D-6E8A-4147-A177-3AD203B41FA5}">
                      <a16:colId xmlns:a16="http://schemas.microsoft.com/office/drawing/2014/main" val="1745277692"/>
                    </a:ext>
                  </a:extLst>
                </a:gridCol>
                <a:gridCol w="2912911">
                  <a:extLst>
                    <a:ext uri="{9D8B030D-6E8A-4147-A177-3AD203B41FA5}">
                      <a16:colId xmlns:a16="http://schemas.microsoft.com/office/drawing/2014/main" val="1801972585"/>
                    </a:ext>
                  </a:extLst>
                </a:gridCol>
              </a:tblGrid>
              <a:tr h="309512">
                <a:tc>
                  <a:txBody>
                    <a:bodyPr/>
                    <a:lstStyle/>
                    <a:p>
                      <a:pPr algn="ctr">
                        <a:lnSpc>
                          <a:spcPct val="107000"/>
                        </a:lnSpc>
                        <a:spcAft>
                          <a:spcPts val="0"/>
                        </a:spcAft>
                      </a:pPr>
                      <a:r>
                        <a:rPr lang="en-GB" sz="14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TYPE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SIZE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KETERANGAN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567681901"/>
                  </a:ext>
                </a:extLst>
              </a:tr>
              <a:tr h="309512">
                <a:tc>
                  <a:txBody>
                    <a:bodyPr/>
                    <a:lstStyle/>
                    <a:p>
                      <a:pPr>
                        <a:lnSpc>
                          <a:spcPct val="107000"/>
                        </a:lnSpc>
                        <a:spcAft>
                          <a:spcPts val="0"/>
                        </a:spcAft>
                      </a:pPr>
                      <a:r>
                        <a:rPr lang="en-GB" sz="1400" dirty="0" err="1">
                          <a:effectLst/>
                        </a:rPr>
                        <a:t>no_akun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50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481147042"/>
                  </a:ext>
                </a:extLst>
              </a:tr>
              <a:tr h="309512">
                <a:tc>
                  <a:txBody>
                    <a:bodyPr/>
                    <a:lstStyle/>
                    <a:p>
                      <a:pPr>
                        <a:lnSpc>
                          <a:spcPct val="107000"/>
                        </a:lnSpc>
                        <a:spcAft>
                          <a:spcPts val="0"/>
                        </a:spcAft>
                      </a:pPr>
                      <a:r>
                        <a:rPr lang="en-GB" sz="1400">
                          <a:effectLst/>
                        </a:rPr>
                        <a:t>nm_akun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100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237693697"/>
                  </a:ext>
                </a:extLst>
              </a:tr>
              <a:tr h="309512">
                <a:tc>
                  <a:txBody>
                    <a:bodyPr/>
                    <a:lstStyle/>
                    <a:p>
                      <a:pPr>
                        <a:lnSpc>
                          <a:spcPct val="107000"/>
                        </a:lnSpc>
                        <a:spcAft>
                          <a:spcPts val="0"/>
                        </a:spcAft>
                      </a:pPr>
                      <a:r>
                        <a:rPr lang="en-GB" sz="1400">
                          <a:effectLst/>
                        </a:rPr>
                        <a:t>Debet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Int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11</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073312086"/>
                  </a:ext>
                </a:extLst>
              </a:tr>
              <a:tr h="309512">
                <a:tc>
                  <a:txBody>
                    <a:bodyPr/>
                    <a:lstStyle/>
                    <a:p>
                      <a:pPr>
                        <a:lnSpc>
                          <a:spcPct val="107000"/>
                        </a:lnSpc>
                        <a:spcAft>
                          <a:spcPts val="0"/>
                        </a:spcAft>
                      </a:pPr>
                      <a:r>
                        <a:rPr lang="en-GB" sz="1400">
                          <a:effectLst/>
                        </a:rPr>
                        <a:t>Kredit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Int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11</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47844743"/>
                  </a:ext>
                </a:extLst>
              </a:tr>
              <a:tr h="309512">
                <a:tc>
                  <a:txBody>
                    <a:bodyPr/>
                    <a:lstStyle/>
                    <a:p>
                      <a:pPr>
                        <a:lnSpc>
                          <a:spcPct val="107000"/>
                        </a:lnSpc>
                        <a:spcAft>
                          <a:spcPts val="0"/>
                        </a:spcAft>
                      </a:pPr>
                      <a:r>
                        <a:rPr lang="en-GB" sz="1400">
                          <a:effectLst/>
                        </a:rPr>
                        <a:t>Total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Double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56097603"/>
                  </a:ext>
                </a:extLst>
              </a:tr>
              <a:tr h="309512">
                <a:tc>
                  <a:txBody>
                    <a:bodyPr/>
                    <a:lstStyle/>
                    <a:p>
                      <a:pPr>
                        <a:lnSpc>
                          <a:spcPct val="107000"/>
                        </a:lnSpc>
                        <a:spcAft>
                          <a:spcPts val="0"/>
                        </a:spcAft>
                      </a:pPr>
                      <a:r>
                        <a:rPr lang="en-GB" sz="1400" dirty="0">
                          <a:effectLst/>
                        </a:rPr>
                        <a:t>Balance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Double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a:effectLst/>
                        </a:rPr>
                        <a:t> </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899661967"/>
                  </a:ext>
                </a:extLst>
              </a:tr>
            </a:tbl>
          </a:graphicData>
        </a:graphic>
      </p:graphicFrame>
    </p:spTree>
    <p:extLst>
      <p:ext uri="{BB962C8B-B14F-4D97-AF65-F5344CB8AC3E}">
        <p14:creationId xmlns:p14="http://schemas.microsoft.com/office/powerpoint/2010/main" val="32320585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EAE484-ABC8-4553-93EA-366EF8FC0E28}"/>
              </a:ext>
            </a:extLst>
          </p:cNvPr>
          <p:cNvSpPr txBox="1"/>
          <p:nvPr/>
        </p:nvSpPr>
        <p:spPr>
          <a:xfrm>
            <a:off x="242248" y="182666"/>
            <a:ext cx="6107372" cy="374077"/>
          </a:xfrm>
          <a:prstGeom prst="rect">
            <a:avLst/>
          </a:prstGeom>
          <a:noFill/>
        </p:spPr>
        <p:txBody>
          <a:bodyPr wrap="square">
            <a:spAutoFit/>
          </a:bodyPr>
          <a:lstStyle/>
          <a:p>
            <a:pPr>
              <a:lnSpc>
                <a:spcPct val="107000"/>
              </a:lnSpc>
              <a:spcAft>
                <a:spcPts val="800"/>
              </a:spcAft>
            </a:pPr>
            <a:r>
              <a:rPr lang="id-ID" dirty="0">
                <a:effectLst/>
                <a:latin typeface="Calibri" panose="020F0502020204030204" pitchFamily="34" charset="0"/>
                <a:ea typeface="Calibri" panose="020F0502020204030204" pitchFamily="34" charset="0"/>
                <a:cs typeface="Mangal" panose="02040503050203030202" pitchFamily="18" charset="0"/>
              </a:rPr>
              <a:t> </a:t>
            </a:r>
            <a:r>
              <a:rPr lang="en-GB" dirty="0">
                <a:latin typeface="Calibri" panose="020F0502020204030204" pitchFamily="34" charset="0"/>
                <a:ea typeface="Calibri" panose="020F0502020204030204" pitchFamily="34" charset="0"/>
                <a:cs typeface="Mangal" panose="02040503050203030202" pitchFamily="18" charset="0"/>
              </a:rPr>
              <a:t>9. </a:t>
            </a:r>
            <a:r>
              <a:rPr lang="en-US" dirty="0" err="1">
                <a:effectLst/>
                <a:latin typeface="Times New Roman" panose="02020603050405020304" pitchFamily="18" charset="0"/>
                <a:ea typeface="Calibri" panose="020F0502020204030204" pitchFamily="34" charset="0"/>
                <a:cs typeface="Mangal" panose="02040503050203030202" pitchFamily="18" charset="0"/>
              </a:rPr>
              <a:t>Tabel</a:t>
            </a:r>
            <a:r>
              <a:rPr lang="en-US" dirty="0">
                <a:effectLst/>
                <a:latin typeface="Times New Roman" panose="02020603050405020304" pitchFamily="18" charset="0"/>
                <a:ea typeface="Calibri" panose="020F0502020204030204" pitchFamily="34" charset="0"/>
                <a:cs typeface="Mangal" panose="02040503050203030202" pitchFamily="18" charset="0"/>
              </a:rPr>
              <a:t> </a:t>
            </a:r>
            <a:r>
              <a:rPr lang="en-US" dirty="0" err="1">
                <a:effectLst/>
                <a:latin typeface="Times New Roman" panose="02020603050405020304" pitchFamily="18" charset="0"/>
                <a:ea typeface="Calibri" panose="020F0502020204030204" pitchFamily="34" charset="0"/>
                <a:cs typeface="Mangal" panose="02040503050203030202" pitchFamily="18" charset="0"/>
              </a:rPr>
              <a:t>Penjualan</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A2C6F65F-C9F5-4637-84EE-E651D73C9F1D}"/>
              </a:ext>
            </a:extLst>
          </p:cNvPr>
          <p:cNvSpPr txBox="1"/>
          <p:nvPr/>
        </p:nvSpPr>
        <p:spPr>
          <a:xfrm>
            <a:off x="242248" y="669701"/>
            <a:ext cx="6107372" cy="2437655"/>
          </a:xfrm>
          <a:prstGeom prst="rect">
            <a:avLst/>
          </a:prstGeom>
          <a:noFill/>
        </p:spPr>
        <p:txBody>
          <a:bodyPr wrap="square">
            <a:spAutoFit/>
          </a:bodyPr>
          <a:lstStyle/>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database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db_penjualan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Nama tabel                       : </a:t>
            </a:r>
            <a:r>
              <a:rPr lang="en-US" sz="1800" dirty="0" err="1">
                <a:effectLst/>
                <a:latin typeface="Times New Roman" panose="02020603050405020304" pitchFamily="18" charset="0"/>
                <a:ea typeface="Times New Roman" panose="02020603050405020304" pitchFamily="18" charset="0"/>
                <a:cs typeface="Mangal" panose="02040503050203030202" pitchFamily="18" charset="0"/>
              </a:rPr>
              <a:t>Penjualan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Tipe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err="1">
                <a:effectLst/>
                <a:latin typeface="Times New Roman" panose="02020603050405020304" pitchFamily="18" charset="0"/>
                <a:ea typeface="Times New Roman" panose="02020603050405020304" pitchFamily="18" charset="0"/>
                <a:cs typeface="Mangal" panose="02040503050203030202" pitchFamily="18" charset="0"/>
              </a:rPr>
              <a:t>penjualan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Panjang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record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35</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Akses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Random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Organisasi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file</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Index Sequential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Media                               :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Harddisk</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414655" indent="238125" algn="just">
              <a:lnSpc>
                <a:spcPts val="2310"/>
              </a:lnSpc>
              <a:spcAft>
                <a:spcPts val="0"/>
              </a:spcAft>
            </a:pPr>
            <a:r>
              <a:rPr lang="id-ID" sz="1800" dirty="0">
                <a:effectLst/>
                <a:latin typeface="Times New Roman" panose="02020603050405020304" pitchFamily="18" charset="0"/>
                <a:ea typeface="Times New Roman" panose="02020603050405020304" pitchFamily="18" charset="0"/>
                <a:cs typeface="Mangal" panose="02040503050203030202" pitchFamily="18" charset="0"/>
              </a:rPr>
              <a:t>Kunci </a:t>
            </a:r>
            <a:r>
              <a:rPr lang="id-ID" sz="1800" i="1" dirty="0">
                <a:effectLst/>
                <a:latin typeface="Times New Roman" panose="02020603050405020304" pitchFamily="18" charset="0"/>
                <a:ea typeface="Times New Roman" panose="02020603050405020304" pitchFamily="18" charset="0"/>
                <a:cs typeface="Mangal" panose="02040503050203030202" pitchFamily="18" charset="0"/>
              </a:rPr>
              <a:t>field</a:t>
            </a:r>
            <a:r>
              <a:rPr lang="id-ID" sz="1800" dirty="0">
                <a:effectLst/>
                <a:latin typeface="Times New Roman" panose="02020603050405020304" pitchFamily="18" charset="0"/>
                <a:ea typeface="Times New Roman" panose="02020603050405020304" pitchFamily="18" charset="0"/>
                <a:cs typeface="Mangal" panose="02040503050203030202" pitchFamily="18" charset="0"/>
              </a:rPr>
              <a:t>                        : no_</a:t>
            </a:r>
            <a:r>
              <a:rPr lang="en-US" sz="1800" dirty="0" err="1">
                <a:effectLst/>
                <a:latin typeface="Times New Roman" panose="02020603050405020304" pitchFamily="18" charset="0"/>
                <a:ea typeface="Times New Roman" panose="02020603050405020304" pitchFamily="18" charset="0"/>
                <a:cs typeface="Mangal" panose="02040503050203030202" pitchFamily="18" charset="0"/>
              </a:rPr>
              <a:t>jual</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0" name="Table 9">
            <a:extLst>
              <a:ext uri="{FF2B5EF4-FFF2-40B4-BE49-F238E27FC236}">
                <a16:creationId xmlns:a16="http://schemas.microsoft.com/office/drawing/2014/main" id="{AF0421D8-BE75-4262-B770-B10AB8086173}"/>
              </a:ext>
            </a:extLst>
          </p:cNvPr>
          <p:cNvGraphicFramePr>
            <a:graphicFrameLocks noGrp="1"/>
          </p:cNvGraphicFramePr>
          <p:nvPr>
            <p:extLst>
              <p:ext uri="{D42A27DB-BD31-4B8C-83A1-F6EECF244321}">
                <p14:modId xmlns:p14="http://schemas.microsoft.com/office/powerpoint/2010/main" val="1113945651"/>
              </p:ext>
            </p:extLst>
          </p:nvPr>
        </p:nvGraphicFramePr>
        <p:xfrm>
          <a:off x="594803" y="3428999"/>
          <a:ext cx="10186928" cy="1866330"/>
        </p:xfrm>
        <a:graphic>
          <a:graphicData uri="http://schemas.openxmlformats.org/drawingml/2006/table">
            <a:tbl>
              <a:tblPr firstRow="1" firstCol="1" bandRow="1">
                <a:tableStyleId>{5C22544A-7EE6-4342-B048-85BDC9FD1C3A}</a:tableStyleId>
              </a:tblPr>
              <a:tblGrid>
                <a:gridCol w="2871728">
                  <a:extLst>
                    <a:ext uri="{9D8B030D-6E8A-4147-A177-3AD203B41FA5}">
                      <a16:colId xmlns:a16="http://schemas.microsoft.com/office/drawing/2014/main" val="2469328579"/>
                    </a:ext>
                  </a:extLst>
                </a:gridCol>
                <a:gridCol w="2203079">
                  <a:extLst>
                    <a:ext uri="{9D8B030D-6E8A-4147-A177-3AD203B41FA5}">
                      <a16:colId xmlns:a16="http://schemas.microsoft.com/office/drawing/2014/main" val="2559218112"/>
                    </a:ext>
                  </a:extLst>
                </a:gridCol>
                <a:gridCol w="1791108">
                  <a:extLst>
                    <a:ext uri="{9D8B030D-6E8A-4147-A177-3AD203B41FA5}">
                      <a16:colId xmlns:a16="http://schemas.microsoft.com/office/drawing/2014/main" val="2591823336"/>
                    </a:ext>
                  </a:extLst>
                </a:gridCol>
                <a:gridCol w="3321013">
                  <a:extLst>
                    <a:ext uri="{9D8B030D-6E8A-4147-A177-3AD203B41FA5}">
                      <a16:colId xmlns:a16="http://schemas.microsoft.com/office/drawing/2014/main" val="1052622832"/>
                    </a:ext>
                  </a:extLst>
                </a:gridCol>
              </a:tblGrid>
              <a:tr h="311055">
                <a:tc>
                  <a:txBody>
                    <a:bodyPr/>
                    <a:lstStyle/>
                    <a:p>
                      <a:pPr algn="ctr">
                        <a:lnSpc>
                          <a:spcPct val="107000"/>
                        </a:lnSpc>
                        <a:spcAft>
                          <a:spcPts val="0"/>
                        </a:spcAft>
                      </a:pPr>
                      <a:r>
                        <a:rPr lang="en-GB" sz="14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TYPE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SIZE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KETERANGAN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765771895"/>
                  </a:ext>
                </a:extLst>
              </a:tr>
              <a:tr h="311055">
                <a:tc>
                  <a:txBody>
                    <a:bodyPr/>
                    <a:lstStyle/>
                    <a:p>
                      <a:pPr algn="l">
                        <a:lnSpc>
                          <a:spcPct val="107000"/>
                        </a:lnSpc>
                        <a:spcAft>
                          <a:spcPts val="0"/>
                        </a:spcAft>
                      </a:pPr>
                      <a:r>
                        <a:rPr lang="en-GB" sz="1400">
                          <a:effectLst/>
                        </a:rPr>
                        <a:t>no_jual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10</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83855249"/>
                  </a:ext>
                </a:extLst>
              </a:tr>
              <a:tr h="311055">
                <a:tc>
                  <a:txBody>
                    <a:bodyPr/>
                    <a:lstStyle/>
                    <a:p>
                      <a:pPr algn="l">
                        <a:lnSpc>
                          <a:spcPct val="107000"/>
                        </a:lnSpc>
                        <a:spcAft>
                          <a:spcPts val="0"/>
                        </a:spcAft>
                      </a:pPr>
                      <a:r>
                        <a:rPr lang="en-GB" sz="1400">
                          <a:effectLst/>
                        </a:rPr>
                        <a:t>tgl_jual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Date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654436080"/>
                  </a:ext>
                </a:extLst>
              </a:tr>
              <a:tr h="311055">
                <a:tc>
                  <a:txBody>
                    <a:bodyPr/>
                    <a:lstStyle/>
                    <a:p>
                      <a:pPr algn="l">
                        <a:lnSpc>
                          <a:spcPct val="107000"/>
                        </a:lnSpc>
                        <a:spcAft>
                          <a:spcPts val="0"/>
                        </a:spcAft>
                      </a:pPr>
                      <a:r>
                        <a:rPr lang="en-GB" sz="1400">
                          <a:effectLst/>
                        </a:rPr>
                        <a:t>no_faktur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15</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77368091"/>
                  </a:ext>
                </a:extLst>
              </a:tr>
              <a:tr h="311055">
                <a:tc>
                  <a:txBody>
                    <a:bodyPr/>
                    <a:lstStyle/>
                    <a:p>
                      <a:pPr algn="l">
                        <a:lnSpc>
                          <a:spcPct val="107000"/>
                        </a:lnSpc>
                        <a:spcAft>
                          <a:spcPts val="0"/>
                        </a:spcAft>
                      </a:pPr>
                      <a:r>
                        <a:rPr lang="en-GB" sz="1400">
                          <a:effectLst/>
                        </a:rPr>
                        <a:t>Total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Double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887713523"/>
                  </a:ext>
                </a:extLst>
              </a:tr>
              <a:tr h="311055">
                <a:tc>
                  <a:txBody>
                    <a:bodyPr/>
                    <a:lstStyle/>
                    <a:p>
                      <a:pPr algn="l">
                        <a:lnSpc>
                          <a:spcPct val="107000"/>
                        </a:lnSpc>
                        <a:spcAft>
                          <a:spcPts val="0"/>
                        </a:spcAft>
                      </a:pPr>
                      <a:r>
                        <a:rPr lang="en-GB" sz="1400">
                          <a:effectLst/>
                        </a:rPr>
                        <a:t>no_pesan</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10</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l">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610037599"/>
                  </a:ext>
                </a:extLst>
              </a:tr>
            </a:tbl>
          </a:graphicData>
        </a:graphic>
      </p:graphicFrame>
    </p:spTree>
    <p:extLst>
      <p:ext uri="{BB962C8B-B14F-4D97-AF65-F5344CB8AC3E}">
        <p14:creationId xmlns:p14="http://schemas.microsoft.com/office/powerpoint/2010/main" val="1877818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87722A-8358-4F05-BE6C-341E40B5CEDD}"/>
              </a:ext>
            </a:extLst>
          </p:cNvPr>
          <p:cNvSpPr txBox="1"/>
          <p:nvPr/>
        </p:nvSpPr>
        <p:spPr>
          <a:xfrm>
            <a:off x="392374" y="242867"/>
            <a:ext cx="6107372" cy="374077"/>
          </a:xfrm>
          <a:prstGeom prst="rect">
            <a:avLst/>
          </a:prstGeom>
          <a:noFill/>
        </p:spPr>
        <p:txBody>
          <a:bodyPr wrap="square">
            <a:spAutoFit/>
          </a:bodyPr>
          <a:lstStyle/>
          <a:p>
            <a:pPr lvl="0">
              <a:lnSpc>
                <a:spcPct val="107000"/>
              </a:lnSpc>
              <a:spcAft>
                <a:spcPts val="800"/>
              </a:spcAft>
            </a:pPr>
            <a:r>
              <a:rPr lang="en-US" sz="1800" b="1" dirty="0">
                <a:effectLst/>
                <a:latin typeface="Times New Roman" pitchFamily="18" charset="0"/>
                <a:ea typeface="Calibri" panose="020F0502020204030204" pitchFamily="34" charset="0"/>
                <a:cs typeface="Times New Roman" pitchFamily="18" charset="0"/>
              </a:rPr>
              <a:t>10. </a:t>
            </a:r>
            <a:r>
              <a:rPr lang="en-US" sz="1800" b="1" dirty="0" err="1">
                <a:effectLst/>
                <a:latin typeface="Times New Roman" pitchFamily="18" charset="0"/>
                <a:ea typeface="Calibri" panose="020F0502020204030204" pitchFamily="34" charset="0"/>
                <a:cs typeface="Times New Roman" pitchFamily="18" charset="0"/>
              </a:rPr>
              <a:t>Tabel</a:t>
            </a:r>
            <a:r>
              <a:rPr lang="en-US" sz="1800" b="1" dirty="0">
                <a:effectLst/>
                <a:latin typeface="Times New Roman" pitchFamily="18" charset="0"/>
                <a:ea typeface="Calibri" panose="020F0502020204030204" pitchFamily="34" charset="0"/>
                <a:cs typeface="Times New Roman" pitchFamily="18" charset="0"/>
              </a:rPr>
              <a:t> detail-</a:t>
            </a:r>
            <a:r>
              <a:rPr lang="en-US" sz="1800" b="1" dirty="0" err="1">
                <a:effectLst/>
                <a:latin typeface="Times New Roman" pitchFamily="18" charset="0"/>
                <a:ea typeface="Calibri" panose="020F0502020204030204" pitchFamily="34" charset="0"/>
                <a:cs typeface="Times New Roman" pitchFamily="18" charset="0"/>
              </a:rPr>
              <a:t>jual</a:t>
            </a:r>
            <a:endParaRPr lang="en-GB" sz="1600" b="1" dirty="0">
              <a:effectLst/>
              <a:latin typeface="Times New Roman" pitchFamily="18" charset="0"/>
              <a:ea typeface="Calibri" panose="020F0502020204030204" pitchFamily="34" charset="0"/>
              <a:cs typeface="Times New Roman" pitchFamily="18" charset="0"/>
            </a:endParaRPr>
          </a:p>
        </p:txBody>
      </p:sp>
      <p:sp>
        <p:nvSpPr>
          <p:cNvPr id="7" name="TextBox 6">
            <a:extLst>
              <a:ext uri="{FF2B5EF4-FFF2-40B4-BE49-F238E27FC236}">
                <a16:creationId xmlns:a16="http://schemas.microsoft.com/office/drawing/2014/main" id="{BDE156B2-F57C-4906-8B37-D73CA5C14A1C}"/>
              </a:ext>
            </a:extLst>
          </p:cNvPr>
          <p:cNvSpPr txBox="1"/>
          <p:nvPr/>
        </p:nvSpPr>
        <p:spPr>
          <a:xfrm>
            <a:off x="392374" y="616944"/>
            <a:ext cx="6107372" cy="2437655"/>
          </a:xfrm>
          <a:prstGeom prst="rect">
            <a:avLst/>
          </a:prstGeom>
          <a:noFill/>
        </p:spPr>
        <p:txBody>
          <a:bodyPr wrap="square">
            <a:spAutoFit/>
          </a:bodyPr>
          <a:lstStyle/>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Nama database                : db_penjualan </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Nama tabel                       : </a:t>
            </a:r>
            <a:r>
              <a:rPr lang="en-US" dirty="0" err="1">
                <a:effectLst/>
                <a:latin typeface="Times New Roman" pitchFamily="18" charset="0"/>
                <a:ea typeface="Times New Roman" panose="02020603050405020304" pitchFamily="18" charset="0"/>
                <a:cs typeface="Times New Roman" pitchFamily="18" charset="0"/>
              </a:rPr>
              <a:t>detail_jual</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Tipe                                  : File </a:t>
            </a:r>
            <a:r>
              <a:rPr lang="en-US" dirty="0" err="1">
                <a:effectLst/>
                <a:latin typeface="Times New Roman" pitchFamily="18" charset="0"/>
                <a:ea typeface="Times New Roman" panose="02020603050405020304" pitchFamily="18" charset="0"/>
                <a:cs typeface="Times New Roman" pitchFamily="18" charset="0"/>
              </a:rPr>
              <a:t>detail_jual</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Panjang record                 : </a:t>
            </a:r>
            <a:r>
              <a:rPr lang="en-US" dirty="0">
                <a:effectLst/>
                <a:latin typeface="Times New Roman" pitchFamily="18" charset="0"/>
                <a:ea typeface="Times New Roman" panose="02020603050405020304" pitchFamily="18" charset="0"/>
                <a:cs typeface="Times New Roman" pitchFamily="18" charset="0"/>
              </a:rPr>
              <a:t>45</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Akses file                         : Random</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Organisasi file                  : Index Sequential</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Media                               : Harddisk</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Kunci field                        : no_</a:t>
            </a:r>
            <a:r>
              <a:rPr lang="en-US" dirty="0" err="1">
                <a:effectLst/>
                <a:latin typeface="Times New Roman" pitchFamily="18" charset="0"/>
                <a:ea typeface="Times New Roman" panose="02020603050405020304" pitchFamily="18" charset="0"/>
                <a:cs typeface="Times New Roman" pitchFamily="18" charset="0"/>
              </a:rPr>
              <a:t>jual</a:t>
            </a:r>
            <a:endParaRPr lang="en-GB" dirty="0">
              <a:effectLst/>
              <a:latin typeface="Times New Roman" pitchFamily="18" charset="0"/>
              <a:ea typeface="Calibri" panose="020F0502020204030204" pitchFamily="34" charset="0"/>
              <a:cs typeface="Times New Roman" pitchFamily="18" charset="0"/>
            </a:endParaRPr>
          </a:p>
        </p:txBody>
      </p:sp>
      <p:graphicFrame>
        <p:nvGraphicFramePr>
          <p:cNvPr id="8" name="Table 7">
            <a:extLst>
              <a:ext uri="{FF2B5EF4-FFF2-40B4-BE49-F238E27FC236}">
                <a16:creationId xmlns:a16="http://schemas.microsoft.com/office/drawing/2014/main" id="{48B12F21-CC8E-4251-AD68-77E631F29E74}"/>
              </a:ext>
            </a:extLst>
          </p:cNvPr>
          <p:cNvGraphicFramePr>
            <a:graphicFrameLocks noGrp="1"/>
          </p:cNvGraphicFramePr>
          <p:nvPr>
            <p:extLst>
              <p:ext uri="{D42A27DB-BD31-4B8C-83A1-F6EECF244321}">
                <p14:modId xmlns:p14="http://schemas.microsoft.com/office/powerpoint/2010/main" val="1249129697"/>
              </p:ext>
            </p:extLst>
          </p:nvPr>
        </p:nvGraphicFramePr>
        <p:xfrm>
          <a:off x="781700" y="3428675"/>
          <a:ext cx="9754371" cy="1866655"/>
        </p:xfrm>
        <a:graphic>
          <a:graphicData uri="http://schemas.openxmlformats.org/drawingml/2006/table">
            <a:tbl>
              <a:tblPr firstRow="1" firstCol="1" bandRow="1">
                <a:tableStyleId>{5C22544A-7EE6-4342-B048-85BDC9FD1C3A}</a:tableStyleId>
              </a:tblPr>
              <a:tblGrid>
                <a:gridCol w="3728633">
                  <a:extLst>
                    <a:ext uri="{9D8B030D-6E8A-4147-A177-3AD203B41FA5}">
                      <a16:colId xmlns:a16="http://schemas.microsoft.com/office/drawing/2014/main" val="1103096285"/>
                    </a:ext>
                  </a:extLst>
                </a:gridCol>
                <a:gridCol w="1597986">
                  <a:extLst>
                    <a:ext uri="{9D8B030D-6E8A-4147-A177-3AD203B41FA5}">
                      <a16:colId xmlns:a16="http://schemas.microsoft.com/office/drawing/2014/main" val="4241194935"/>
                    </a:ext>
                  </a:extLst>
                </a:gridCol>
                <a:gridCol w="1597986">
                  <a:extLst>
                    <a:ext uri="{9D8B030D-6E8A-4147-A177-3AD203B41FA5}">
                      <a16:colId xmlns:a16="http://schemas.microsoft.com/office/drawing/2014/main" val="4156359102"/>
                    </a:ext>
                  </a:extLst>
                </a:gridCol>
                <a:gridCol w="2829766">
                  <a:extLst>
                    <a:ext uri="{9D8B030D-6E8A-4147-A177-3AD203B41FA5}">
                      <a16:colId xmlns:a16="http://schemas.microsoft.com/office/drawing/2014/main" val="1723786310"/>
                    </a:ext>
                  </a:extLst>
                </a:gridCol>
              </a:tblGrid>
              <a:tr h="373331">
                <a:tc>
                  <a:txBody>
                    <a:bodyPr/>
                    <a:lstStyle/>
                    <a:p>
                      <a:pPr algn="ctr">
                        <a:lnSpc>
                          <a:spcPct val="107000"/>
                        </a:lnSpc>
                        <a:spcAft>
                          <a:spcPts val="0"/>
                        </a:spcAft>
                      </a:pPr>
                      <a:r>
                        <a:rPr lang="en-GB" sz="14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TYPE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SIZE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KETERANGAN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451884521"/>
                  </a:ext>
                </a:extLst>
              </a:tr>
              <a:tr h="373331">
                <a:tc>
                  <a:txBody>
                    <a:bodyPr/>
                    <a:lstStyle/>
                    <a:p>
                      <a:pPr>
                        <a:lnSpc>
                          <a:spcPct val="107000"/>
                        </a:lnSpc>
                        <a:spcAft>
                          <a:spcPts val="0"/>
                        </a:spcAft>
                      </a:pPr>
                      <a:r>
                        <a:rPr lang="en-GB" sz="1400">
                          <a:effectLst/>
                        </a:rPr>
                        <a:t>no_jual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10</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946468207"/>
                  </a:ext>
                </a:extLst>
              </a:tr>
              <a:tr h="373331">
                <a:tc>
                  <a:txBody>
                    <a:bodyPr/>
                    <a:lstStyle/>
                    <a:p>
                      <a:pPr>
                        <a:lnSpc>
                          <a:spcPct val="107000"/>
                        </a:lnSpc>
                        <a:spcAft>
                          <a:spcPts val="0"/>
                        </a:spcAft>
                      </a:pPr>
                      <a:r>
                        <a:rPr lang="en-GB" sz="1400">
                          <a:effectLst/>
                        </a:rPr>
                        <a:t>kd_barang</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10</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743612530"/>
                  </a:ext>
                </a:extLst>
              </a:tr>
              <a:tr h="373331">
                <a:tc>
                  <a:txBody>
                    <a:bodyPr/>
                    <a:lstStyle/>
                    <a:p>
                      <a:pPr>
                        <a:lnSpc>
                          <a:spcPct val="107000"/>
                        </a:lnSpc>
                        <a:spcAft>
                          <a:spcPts val="0"/>
                        </a:spcAft>
                      </a:pPr>
                      <a:r>
                        <a:rPr lang="en-GB" sz="1400">
                          <a:effectLst/>
                        </a:rPr>
                        <a:t>nm_barang</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Char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15</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521280448"/>
                  </a:ext>
                </a:extLst>
              </a:tr>
              <a:tr h="373331">
                <a:tc>
                  <a:txBody>
                    <a:bodyPr/>
                    <a:lstStyle/>
                    <a:p>
                      <a:pPr>
                        <a:lnSpc>
                          <a:spcPct val="107000"/>
                        </a:lnSpc>
                        <a:spcAft>
                          <a:spcPts val="0"/>
                        </a:spcAft>
                      </a:pPr>
                      <a:r>
                        <a:rPr lang="en-GB" sz="1400" dirty="0" err="1">
                          <a:effectLst/>
                        </a:rPr>
                        <a:t>qty_jual</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Int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10</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087526427"/>
                  </a:ext>
                </a:extLst>
              </a:tr>
            </a:tbl>
          </a:graphicData>
        </a:graphic>
      </p:graphicFrame>
    </p:spTree>
    <p:extLst>
      <p:ext uri="{BB962C8B-B14F-4D97-AF65-F5344CB8AC3E}">
        <p14:creationId xmlns:p14="http://schemas.microsoft.com/office/powerpoint/2010/main" val="1964911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7EB35E-BBFF-4739-9AAB-52B7D8C19502}"/>
              </a:ext>
            </a:extLst>
          </p:cNvPr>
          <p:cNvSpPr txBox="1"/>
          <p:nvPr/>
        </p:nvSpPr>
        <p:spPr>
          <a:xfrm>
            <a:off x="337783" y="297437"/>
            <a:ext cx="6107372" cy="3178819"/>
          </a:xfrm>
          <a:prstGeom prst="rect">
            <a:avLst/>
          </a:prstGeom>
          <a:noFill/>
        </p:spPr>
        <p:txBody>
          <a:bodyPr wrap="square">
            <a:spAutoFit/>
          </a:bodyPr>
          <a:lstStyle/>
          <a:p>
            <a:pPr lvl="0">
              <a:lnSpc>
                <a:spcPct val="107000"/>
              </a:lnSpc>
              <a:spcAft>
                <a:spcPts val="800"/>
              </a:spcAft>
            </a:pPr>
            <a:r>
              <a:rPr lang="en-US" b="1" dirty="0">
                <a:effectLst/>
                <a:latin typeface="Times New Roman" pitchFamily="18" charset="0"/>
                <a:ea typeface="Calibri" panose="020F0502020204030204" pitchFamily="34" charset="0"/>
                <a:cs typeface="Times New Roman" pitchFamily="18" charset="0"/>
              </a:rPr>
              <a:t>11.  </a:t>
            </a:r>
            <a:r>
              <a:rPr lang="en-US" b="1" dirty="0" err="1">
                <a:effectLst/>
                <a:latin typeface="Times New Roman" pitchFamily="18" charset="0"/>
                <a:ea typeface="Calibri" panose="020F0502020204030204" pitchFamily="34" charset="0"/>
                <a:cs typeface="Times New Roman" pitchFamily="18" charset="0"/>
              </a:rPr>
              <a:t>Tabel</a:t>
            </a:r>
            <a:r>
              <a:rPr lang="en-US" b="1" dirty="0">
                <a:effectLst/>
                <a:latin typeface="Times New Roman" pitchFamily="18" charset="0"/>
                <a:ea typeface="Calibri" panose="020F0502020204030204" pitchFamily="34" charset="0"/>
                <a:cs typeface="Times New Roman" pitchFamily="18" charset="0"/>
              </a:rPr>
              <a:t> </a:t>
            </a:r>
            <a:r>
              <a:rPr lang="en-US" b="1" dirty="0" err="1">
                <a:effectLst/>
                <a:latin typeface="Times New Roman" pitchFamily="18" charset="0"/>
                <a:ea typeface="Calibri" panose="020F0502020204030204" pitchFamily="34" charset="0"/>
                <a:cs typeface="Times New Roman" pitchFamily="18" charset="0"/>
              </a:rPr>
              <a:t>Sementara</a:t>
            </a:r>
            <a:endParaRPr lang="en-GB" b="1"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Nama database                : db_penjualan </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Nama tabel                       : </a:t>
            </a:r>
            <a:r>
              <a:rPr lang="en-US" dirty="0" err="1">
                <a:effectLst/>
                <a:latin typeface="Times New Roman" pitchFamily="18" charset="0"/>
                <a:ea typeface="Times New Roman" panose="02020603050405020304" pitchFamily="18" charset="0"/>
                <a:cs typeface="Times New Roman" pitchFamily="18" charset="0"/>
              </a:rPr>
              <a:t>sementara</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Tipe                                  : File </a:t>
            </a:r>
            <a:r>
              <a:rPr lang="en-US" dirty="0" err="1">
                <a:effectLst/>
                <a:latin typeface="Times New Roman" pitchFamily="18" charset="0"/>
                <a:ea typeface="Times New Roman" panose="02020603050405020304" pitchFamily="18" charset="0"/>
                <a:cs typeface="Times New Roman" pitchFamily="18" charset="0"/>
              </a:rPr>
              <a:t>sementara</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Panjang record                 : </a:t>
            </a:r>
            <a:r>
              <a:rPr lang="en-US" dirty="0">
                <a:effectLst/>
                <a:latin typeface="Times New Roman" pitchFamily="18" charset="0"/>
                <a:ea typeface="Times New Roman" panose="02020603050405020304" pitchFamily="18" charset="0"/>
                <a:cs typeface="Times New Roman" pitchFamily="18" charset="0"/>
              </a:rPr>
              <a:t>35</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Akses file                          : Random</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Organisasi file                   : Index Sequential</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Media                               : Harddisk</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dirty="0">
                <a:effectLst/>
                <a:latin typeface="Times New Roman" pitchFamily="18" charset="0"/>
                <a:ea typeface="Times New Roman" panose="02020603050405020304" pitchFamily="18" charset="0"/>
                <a:cs typeface="Times New Roman" pitchFamily="18" charset="0"/>
              </a:rPr>
              <a:t>Kunci field                        : </a:t>
            </a:r>
            <a:r>
              <a:rPr lang="en-US" dirty="0" err="1">
                <a:effectLst/>
                <a:latin typeface="Times New Roman" pitchFamily="18" charset="0"/>
                <a:ea typeface="Times New Roman" panose="02020603050405020304" pitchFamily="18" charset="0"/>
                <a:cs typeface="Times New Roman" pitchFamily="18" charset="0"/>
              </a:rPr>
              <a:t>kode</a:t>
            </a:r>
            <a:endParaRPr lang="en-GB"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en-US" dirty="0">
                <a:effectLst/>
                <a:latin typeface="Times New Roman" panose="02020603050405020304" pitchFamily="18" charset="0"/>
                <a:ea typeface="Times New Roman" panose="02020603050405020304" pitchFamily="18" charset="0"/>
                <a:cs typeface="Times New Roman" pitchFamily="18" charset="0"/>
              </a:rPr>
              <a:t> </a:t>
            </a:r>
            <a:endParaRPr lang="en-GB" dirty="0">
              <a:effectLst/>
              <a:latin typeface="Times New Roman" pitchFamily="18" charset="0"/>
              <a:ea typeface="Calibri" panose="020F0502020204030204" pitchFamily="34" charset="0"/>
              <a:cs typeface="Times New Roman" pitchFamily="18" charset="0"/>
            </a:endParaRPr>
          </a:p>
        </p:txBody>
      </p:sp>
      <p:graphicFrame>
        <p:nvGraphicFramePr>
          <p:cNvPr id="6" name="Table 5">
            <a:extLst>
              <a:ext uri="{FF2B5EF4-FFF2-40B4-BE49-F238E27FC236}">
                <a16:creationId xmlns:a16="http://schemas.microsoft.com/office/drawing/2014/main" id="{9F5E06E4-3400-4A8D-A8A2-5B6A81223811}"/>
              </a:ext>
            </a:extLst>
          </p:cNvPr>
          <p:cNvGraphicFramePr>
            <a:graphicFrameLocks noGrp="1"/>
          </p:cNvGraphicFramePr>
          <p:nvPr>
            <p:extLst>
              <p:ext uri="{D42A27DB-BD31-4B8C-83A1-F6EECF244321}">
                <p14:modId xmlns:p14="http://schemas.microsoft.com/office/powerpoint/2010/main" val="3836401067"/>
              </p:ext>
            </p:extLst>
          </p:nvPr>
        </p:nvGraphicFramePr>
        <p:xfrm>
          <a:off x="835027" y="3428999"/>
          <a:ext cx="10124125" cy="1719090"/>
        </p:xfrm>
        <a:graphic>
          <a:graphicData uri="http://schemas.openxmlformats.org/drawingml/2006/table">
            <a:tbl>
              <a:tblPr firstRow="1" firstCol="1" bandRow="1">
                <a:tableStyleId>{5C22544A-7EE6-4342-B048-85BDC9FD1C3A}</a:tableStyleId>
              </a:tblPr>
              <a:tblGrid>
                <a:gridCol w="3200204">
                  <a:extLst>
                    <a:ext uri="{9D8B030D-6E8A-4147-A177-3AD203B41FA5}">
                      <a16:colId xmlns:a16="http://schemas.microsoft.com/office/drawing/2014/main" val="4120599731"/>
                    </a:ext>
                  </a:extLst>
                </a:gridCol>
                <a:gridCol w="2678432">
                  <a:extLst>
                    <a:ext uri="{9D8B030D-6E8A-4147-A177-3AD203B41FA5}">
                      <a16:colId xmlns:a16="http://schemas.microsoft.com/office/drawing/2014/main" val="3969653365"/>
                    </a:ext>
                  </a:extLst>
                </a:gridCol>
                <a:gridCol w="1669672">
                  <a:extLst>
                    <a:ext uri="{9D8B030D-6E8A-4147-A177-3AD203B41FA5}">
                      <a16:colId xmlns:a16="http://schemas.microsoft.com/office/drawing/2014/main" val="2420069637"/>
                    </a:ext>
                  </a:extLst>
                </a:gridCol>
                <a:gridCol w="2575817">
                  <a:extLst>
                    <a:ext uri="{9D8B030D-6E8A-4147-A177-3AD203B41FA5}">
                      <a16:colId xmlns:a16="http://schemas.microsoft.com/office/drawing/2014/main" val="1253124150"/>
                    </a:ext>
                  </a:extLst>
                </a:gridCol>
              </a:tblGrid>
              <a:tr h="324135">
                <a:tc>
                  <a:txBody>
                    <a:bodyPr/>
                    <a:lstStyle/>
                    <a:p>
                      <a:pPr algn="ctr">
                        <a:lnSpc>
                          <a:spcPct val="107000"/>
                        </a:lnSpc>
                        <a:spcAft>
                          <a:spcPts val="0"/>
                        </a:spcAft>
                      </a:pPr>
                      <a:r>
                        <a:rPr lang="en-GB" sz="1400" dirty="0">
                          <a:effectLst/>
                        </a:rPr>
                        <a:t>FIELD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TYPE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SIZE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KETERANGAN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26032063"/>
                  </a:ext>
                </a:extLst>
              </a:tr>
              <a:tr h="278991">
                <a:tc>
                  <a:txBody>
                    <a:bodyPr/>
                    <a:lstStyle/>
                    <a:p>
                      <a:pPr>
                        <a:lnSpc>
                          <a:spcPct val="107000"/>
                        </a:lnSpc>
                        <a:spcAft>
                          <a:spcPts val="0"/>
                        </a:spcAft>
                      </a:pPr>
                      <a:r>
                        <a:rPr lang="en-GB" sz="1400">
                          <a:effectLst/>
                        </a:rPr>
                        <a:t>Kode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8</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primary key</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67452667"/>
                  </a:ext>
                </a:extLst>
              </a:tr>
              <a:tr h="278991">
                <a:tc>
                  <a:txBody>
                    <a:bodyPr/>
                    <a:lstStyle/>
                    <a:p>
                      <a:pPr>
                        <a:lnSpc>
                          <a:spcPct val="107000"/>
                        </a:lnSpc>
                        <a:spcAft>
                          <a:spcPts val="0"/>
                        </a:spcAft>
                      </a:pPr>
                      <a:r>
                        <a:rPr lang="en-GB" sz="1400">
                          <a:effectLst/>
                        </a:rPr>
                        <a:t>Nomer</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Char</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5</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1440400"/>
                  </a:ext>
                </a:extLst>
              </a:tr>
              <a:tr h="278991">
                <a:tc>
                  <a:txBody>
                    <a:bodyPr/>
                    <a:lstStyle/>
                    <a:p>
                      <a:pPr>
                        <a:lnSpc>
                          <a:spcPct val="107000"/>
                        </a:lnSpc>
                        <a:spcAft>
                          <a:spcPts val="0"/>
                        </a:spcAft>
                      </a:pPr>
                      <a:r>
                        <a:rPr lang="en-GB" sz="1400">
                          <a:effectLst/>
                        </a:rPr>
                        <a:t>Quntity</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Int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11</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052006784"/>
                  </a:ext>
                </a:extLst>
              </a:tr>
              <a:tr h="278991">
                <a:tc>
                  <a:txBody>
                    <a:bodyPr/>
                    <a:lstStyle/>
                    <a:p>
                      <a:pPr>
                        <a:lnSpc>
                          <a:spcPct val="107000"/>
                        </a:lnSpc>
                        <a:spcAft>
                          <a:spcPts val="0"/>
                        </a:spcAft>
                      </a:pPr>
                      <a:r>
                        <a:rPr lang="en-GB" sz="1400">
                          <a:effectLst/>
                        </a:rPr>
                        <a:t>Subtotal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Int</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11</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45519312"/>
                  </a:ext>
                </a:extLst>
              </a:tr>
              <a:tr h="278991">
                <a:tc>
                  <a:txBody>
                    <a:bodyPr/>
                    <a:lstStyle/>
                    <a:p>
                      <a:pPr>
                        <a:lnSpc>
                          <a:spcPct val="107000"/>
                        </a:lnSpc>
                        <a:spcAft>
                          <a:spcPts val="0"/>
                        </a:spcAft>
                      </a:pPr>
                      <a:r>
                        <a:rPr lang="en-GB" sz="1400">
                          <a:effectLst/>
                        </a:rPr>
                        <a:t>Tanggal</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a:effectLst/>
                        </a:rPr>
                        <a:t>Date</a:t>
                      </a:r>
                      <a:endParaRPr lang="en-GB"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gn="ct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spcAft>
                          <a:spcPts val="0"/>
                        </a:spcAft>
                      </a:pPr>
                      <a:r>
                        <a:rPr lang="en-GB" sz="1400" dirty="0">
                          <a:effectLst/>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76730045"/>
                  </a:ext>
                </a:extLst>
              </a:tr>
            </a:tbl>
          </a:graphicData>
        </a:graphic>
      </p:graphicFrame>
    </p:spTree>
    <p:extLst>
      <p:ext uri="{BB962C8B-B14F-4D97-AF65-F5344CB8AC3E}">
        <p14:creationId xmlns:p14="http://schemas.microsoft.com/office/powerpoint/2010/main" val="3134951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590" y="302351"/>
            <a:ext cx="1876411" cy="369332"/>
          </a:xfrm>
          <a:prstGeom prst="rect">
            <a:avLst/>
          </a:prstGeom>
        </p:spPr>
        <p:txBody>
          <a:bodyPr wrap="none">
            <a:spAutoFit/>
          </a:bodyPr>
          <a:lstStyle/>
          <a:p>
            <a:pPr lvl="0"/>
            <a:r>
              <a:rPr lang="en-US" dirty="0">
                <a:latin typeface="Times New Roman" pitchFamily="18" charset="0"/>
                <a:cs typeface="Times New Roman" pitchFamily="18" charset="0"/>
              </a:rPr>
              <a:t>12. </a:t>
            </a:r>
            <a:r>
              <a:rPr lang="en-US" dirty="0" err="1">
                <a:latin typeface="Times New Roman" pitchFamily="18" charset="0"/>
                <a:cs typeface="Times New Roman" pitchFamily="18" charset="0"/>
              </a:rPr>
              <a:t>Tabel</a:t>
            </a:r>
            <a:r>
              <a:rPr lang="en-US" dirty="0">
                <a:latin typeface="Times New Roman" pitchFamily="18" charset="0"/>
                <a:cs typeface="Times New Roman" pitchFamily="18" charset="0"/>
              </a:rPr>
              <a:t> Supplier</a:t>
            </a:r>
          </a:p>
        </p:txBody>
      </p:sp>
      <p:sp>
        <p:nvSpPr>
          <p:cNvPr id="3" name="Rectangle 2"/>
          <p:cNvSpPr/>
          <p:nvPr/>
        </p:nvSpPr>
        <p:spPr>
          <a:xfrm>
            <a:off x="1192696" y="671683"/>
            <a:ext cx="6096000" cy="2308324"/>
          </a:xfrm>
          <a:prstGeom prst="rect">
            <a:avLst/>
          </a:prstGeom>
        </p:spPr>
        <p:txBody>
          <a:bodyPr>
            <a:spAutoFit/>
          </a:bodyPr>
          <a:lstStyle/>
          <a:p>
            <a:r>
              <a:rPr lang="id-ID" dirty="0">
                <a:latin typeface="Times New Roman" pitchFamily="18" charset="0"/>
                <a:cs typeface="Times New Roman" pitchFamily="18" charset="0"/>
              </a:rPr>
              <a:t>Nama </a:t>
            </a:r>
            <a:r>
              <a:rPr lang="id-ID" i="1" dirty="0">
                <a:latin typeface="Times New Roman" pitchFamily="18" charset="0"/>
                <a:cs typeface="Times New Roman" pitchFamily="18" charset="0"/>
              </a:rPr>
              <a:t>database</a:t>
            </a:r>
            <a:r>
              <a:rPr lang="id-ID" dirty="0">
                <a:latin typeface="Times New Roman" pitchFamily="18" charset="0"/>
                <a:cs typeface="Times New Roman" pitchFamily="18" charset="0"/>
              </a:rPr>
              <a:t>                : db_penjualan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Nama tabel                       : </a:t>
            </a:r>
            <a:r>
              <a:rPr lang="en-US" dirty="0">
                <a:latin typeface="Times New Roman" pitchFamily="18" charset="0"/>
                <a:cs typeface="Times New Roman" pitchFamily="18" charset="0"/>
              </a:rPr>
              <a:t>supplier</a:t>
            </a:r>
          </a:p>
          <a:p>
            <a:r>
              <a:rPr lang="id-ID" dirty="0">
                <a:latin typeface="Times New Roman" pitchFamily="18" charset="0"/>
                <a:cs typeface="Times New Roman" pitchFamily="18" charset="0"/>
              </a:rPr>
              <a:t>Tipe                                  :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a:t>
            </a:r>
            <a:r>
              <a:rPr lang="en-US" dirty="0">
                <a:latin typeface="Times New Roman" pitchFamily="18" charset="0"/>
                <a:cs typeface="Times New Roman" pitchFamily="18" charset="0"/>
              </a:rPr>
              <a:t>supplier</a:t>
            </a:r>
          </a:p>
          <a:p>
            <a:r>
              <a:rPr lang="id-ID" dirty="0">
                <a:latin typeface="Times New Roman" pitchFamily="18" charset="0"/>
                <a:cs typeface="Times New Roman" pitchFamily="18" charset="0"/>
              </a:rPr>
              <a:t>Panjang </a:t>
            </a:r>
            <a:r>
              <a:rPr lang="id-ID" i="1" dirty="0">
                <a:latin typeface="Times New Roman" pitchFamily="18" charset="0"/>
                <a:cs typeface="Times New Roman" pitchFamily="18" charset="0"/>
              </a:rPr>
              <a:t>record</a:t>
            </a:r>
            <a:r>
              <a:rPr lang="id-ID" dirty="0">
                <a:latin typeface="Times New Roman" pitchFamily="18" charset="0"/>
                <a:cs typeface="Times New Roman" pitchFamily="18" charset="0"/>
              </a:rPr>
              <a:t>                 : </a:t>
            </a:r>
            <a:r>
              <a:rPr lang="en-US" dirty="0">
                <a:latin typeface="Times New Roman" pitchFamily="18" charset="0"/>
                <a:cs typeface="Times New Roman" pitchFamily="18" charset="0"/>
              </a:rPr>
              <a:t>35</a:t>
            </a:r>
          </a:p>
          <a:p>
            <a:r>
              <a:rPr lang="id-ID" dirty="0">
                <a:latin typeface="Times New Roman" pitchFamily="18" charset="0"/>
                <a:cs typeface="Times New Roman" pitchFamily="18" charset="0"/>
              </a:rPr>
              <a:t>Akses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Random</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Organisasi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Index Sequential</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Media                               : </a:t>
            </a:r>
            <a:r>
              <a:rPr lang="id-ID" i="1" dirty="0">
                <a:latin typeface="Times New Roman" pitchFamily="18" charset="0"/>
                <a:cs typeface="Times New Roman" pitchFamily="18" charset="0"/>
              </a:rPr>
              <a:t>Harddisk</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Kunci </a:t>
            </a:r>
            <a:r>
              <a:rPr lang="id-ID" i="1" dirty="0">
                <a:latin typeface="Times New Roman" pitchFamily="18" charset="0"/>
                <a:cs typeface="Times New Roman" pitchFamily="18" charset="0"/>
              </a:rPr>
              <a:t>field</a:t>
            </a:r>
            <a:r>
              <a:rPr lang="id-ID" dirty="0">
                <a:latin typeface="Times New Roman" pitchFamily="18" charset="0"/>
                <a:cs typeface="Times New Roman" pitchFamily="18" charset="0"/>
              </a:rPr>
              <a:t>                        : </a:t>
            </a:r>
            <a:r>
              <a:rPr lang="en-US" dirty="0">
                <a:latin typeface="Times New Roman" pitchFamily="18" charset="0"/>
                <a:cs typeface="Times New Roman" pitchFamily="18" charset="0"/>
              </a:rPr>
              <a:t>id supplier</a:t>
            </a:r>
          </a:p>
        </p:txBody>
      </p:sp>
      <p:graphicFrame>
        <p:nvGraphicFramePr>
          <p:cNvPr id="4" name="Table 3"/>
          <p:cNvGraphicFramePr>
            <a:graphicFrameLocks noGrp="1"/>
          </p:cNvGraphicFramePr>
          <p:nvPr>
            <p:extLst>
              <p:ext uri="{D42A27DB-BD31-4B8C-83A1-F6EECF244321}">
                <p14:modId xmlns:p14="http://schemas.microsoft.com/office/powerpoint/2010/main" val="134750518"/>
              </p:ext>
            </p:extLst>
          </p:nvPr>
        </p:nvGraphicFramePr>
        <p:xfrm>
          <a:off x="1373795" y="3328881"/>
          <a:ext cx="9625509" cy="1508163"/>
        </p:xfrm>
        <a:graphic>
          <a:graphicData uri="http://schemas.openxmlformats.org/drawingml/2006/table">
            <a:tbl>
              <a:tblPr firstRow="1" firstCol="1" bandRow="1">
                <a:tableStyleId>{5C22544A-7EE6-4342-B048-85BDC9FD1C3A}</a:tableStyleId>
              </a:tblPr>
              <a:tblGrid>
                <a:gridCol w="3381777">
                  <a:extLst>
                    <a:ext uri="{9D8B030D-6E8A-4147-A177-3AD203B41FA5}">
                      <a16:colId xmlns:a16="http://schemas.microsoft.com/office/drawing/2014/main" val="20000"/>
                    </a:ext>
                  </a:extLst>
                </a:gridCol>
                <a:gridCol w="2289271">
                  <a:extLst>
                    <a:ext uri="{9D8B030D-6E8A-4147-A177-3AD203B41FA5}">
                      <a16:colId xmlns:a16="http://schemas.microsoft.com/office/drawing/2014/main" val="20001"/>
                    </a:ext>
                  </a:extLst>
                </a:gridCol>
                <a:gridCol w="1873707">
                  <a:extLst>
                    <a:ext uri="{9D8B030D-6E8A-4147-A177-3AD203B41FA5}">
                      <a16:colId xmlns:a16="http://schemas.microsoft.com/office/drawing/2014/main" val="20002"/>
                    </a:ext>
                  </a:extLst>
                </a:gridCol>
                <a:gridCol w="2080754">
                  <a:extLst>
                    <a:ext uri="{9D8B030D-6E8A-4147-A177-3AD203B41FA5}">
                      <a16:colId xmlns:a16="http://schemas.microsoft.com/office/drawing/2014/main" val="20003"/>
                    </a:ext>
                  </a:extLst>
                </a:gridCol>
              </a:tblGrid>
              <a:tr h="359851">
                <a:tc>
                  <a:txBody>
                    <a:bodyPr/>
                    <a:lstStyle/>
                    <a:p>
                      <a:pPr algn="ctr">
                        <a:lnSpc>
                          <a:spcPct val="107000"/>
                        </a:lnSpc>
                        <a:spcAft>
                          <a:spcPts val="0"/>
                        </a:spcAft>
                      </a:pPr>
                      <a:r>
                        <a:rPr lang="en-GB" sz="1100" dirty="0">
                          <a:effectLst/>
                        </a:rPr>
                        <a:t>FIELD</a:t>
                      </a:r>
                      <a:endParaRPr lang="en-US" sz="1100" dirty="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dirty="0">
                          <a:effectLst/>
                        </a:rPr>
                        <a:t>TYPE</a:t>
                      </a:r>
                      <a:endParaRPr lang="en-US" sz="1100" dirty="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SIZE</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KETERANGAN</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0"/>
                  </a:ext>
                </a:extLst>
              </a:tr>
              <a:tr h="287078">
                <a:tc>
                  <a:txBody>
                    <a:bodyPr/>
                    <a:lstStyle/>
                    <a:p>
                      <a:pPr algn="ctr">
                        <a:lnSpc>
                          <a:spcPct val="107000"/>
                        </a:lnSpc>
                        <a:spcAft>
                          <a:spcPts val="0"/>
                        </a:spcAft>
                      </a:pPr>
                      <a:r>
                        <a:rPr lang="en-GB" sz="1100">
                          <a:effectLst/>
                        </a:rPr>
                        <a:t>Id_supplier</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dirty="0">
                          <a:effectLst/>
                        </a:rPr>
                        <a:t>Char</a:t>
                      </a:r>
                      <a:endParaRPr lang="en-US" sz="1100" dirty="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10</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primary key</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1"/>
                  </a:ext>
                </a:extLst>
              </a:tr>
              <a:tr h="287078">
                <a:tc>
                  <a:txBody>
                    <a:bodyPr/>
                    <a:lstStyle/>
                    <a:p>
                      <a:pPr algn="ctr">
                        <a:lnSpc>
                          <a:spcPct val="107000"/>
                        </a:lnSpc>
                        <a:spcAft>
                          <a:spcPts val="0"/>
                        </a:spcAft>
                      </a:pPr>
                      <a:r>
                        <a:rPr lang="en-GB" sz="1100">
                          <a:effectLst/>
                        </a:rPr>
                        <a:t>nm_pelanggan</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Char</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10</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dirty="0">
                          <a:effectLst/>
                        </a:rPr>
                        <a:t> </a:t>
                      </a:r>
                      <a:endParaRPr lang="en-US" sz="1100" dirty="0">
                        <a:effectLst/>
                        <a:latin typeface="Calibri"/>
                        <a:ea typeface="Calibri"/>
                        <a:cs typeface="Mangal"/>
                      </a:endParaRPr>
                    </a:p>
                  </a:txBody>
                  <a:tcPr marL="68580" marR="68580" marT="0" marB="0" anchor="b"/>
                </a:tc>
                <a:extLst>
                  <a:ext uri="{0D108BD9-81ED-4DB2-BD59-A6C34878D82A}">
                    <a16:rowId xmlns:a16="http://schemas.microsoft.com/office/drawing/2014/main" val="10002"/>
                  </a:ext>
                </a:extLst>
              </a:tr>
              <a:tr h="287078">
                <a:tc>
                  <a:txBody>
                    <a:bodyPr/>
                    <a:lstStyle/>
                    <a:p>
                      <a:pPr algn="ctr">
                        <a:lnSpc>
                          <a:spcPct val="107000"/>
                        </a:lnSpc>
                        <a:spcAft>
                          <a:spcPts val="0"/>
                        </a:spcAft>
                      </a:pPr>
                      <a:r>
                        <a:rPr lang="en-GB" sz="1100" dirty="0" err="1">
                          <a:effectLst/>
                        </a:rPr>
                        <a:t>Alamat</a:t>
                      </a:r>
                      <a:endParaRPr lang="en-US" sz="1100" dirty="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Char</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10</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 </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3"/>
                  </a:ext>
                </a:extLst>
              </a:tr>
              <a:tr h="287078">
                <a:tc>
                  <a:txBody>
                    <a:bodyPr/>
                    <a:lstStyle/>
                    <a:p>
                      <a:pPr algn="ctr">
                        <a:lnSpc>
                          <a:spcPct val="107000"/>
                        </a:lnSpc>
                        <a:spcAft>
                          <a:spcPts val="0"/>
                        </a:spcAft>
                      </a:pPr>
                      <a:r>
                        <a:rPr lang="en-GB" sz="1100">
                          <a:effectLst/>
                        </a:rPr>
                        <a:t>Telepon</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Varchar</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a:effectLst/>
                        </a:rPr>
                        <a:t>50</a:t>
                      </a:r>
                      <a:endParaRPr lang="en-US" sz="1100">
                        <a:effectLst/>
                        <a:latin typeface="Calibri"/>
                        <a:ea typeface="Calibri"/>
                        <a:cs typeface="Mangal"/>
                      </a:endParaRPr>
                    </a:p>
                  </a:txBody>
                  <a:tcPr marL="68580" marR="68580" marT="0" marB="0" anchor="b"/>
                </a:tc>
                <a:tc>
                  <a:txBody>
                    <a:bodyPr/>
                    <a:lstStyle/>
                    <a:p>
                      <a:pPr algn="ctr">
                        <a:lnSpc>
                          <a:spcPct val="107000"/>
                        </a:lnSpc>
                        <a:spcAft>
                          <a:spcPts val="0"/>
                        </a:spcAft>
                      </a:pPr>
                      <a:r>
                        <a:rPr lang="en-GB" sz="1100" dirty="0">
                          <a:effectLst/>
                        </a:rPr>
                        <a:t> </a:t>
                      </a:r>
                      <a:endParaRPr lang="en-US" sz="1100" dirty="0">
                        <a:effectLst/>
                        <a:latin typeface="Calibri"/>
                        <a:ea typeface="Calibri"/>
                        <a:cs typeface="Mangal"/>
                      </a:endParaRPr>
                    </a:p>
                  </a:txBody>
                  <a:tcPr marL="68580" marR="68580" marT="0"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90539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CD2863-C908-42FC-B364-643BF7FAD9E1}"/>
              </a:ext>
            </a:extLst>
          </p:cNvPr>
          <p:cNvSpPr txBox="1"/>
          <p:nvPr/>
        </p:nvSpPr>
        <p:spPr>
          <a:xfrm>
            <a:off x="392374" y="171659"/>
            <a:ext cx="6107372" cy="2836610"/>
          </a:xfrm>
          <a:prstGeom prst="rect">
            <a:avLst/>
          </a:prstGeom>
          <a:noFill/>
        </p:spPr>
        <p:txBody>
          <a:bodyPr wrap="square">
            <a:spAutoFit/>
          </a:bodyPr>
          <a:lstStyle/>
          <a:p>
            <a:pPr lvl="0">
              <a:lnSpc>
                <a:spcPct val="107000"/>
              </a:lnSpc>
              <a:spcAft>
                <a:spcPts val="800"/>
              </a:spcAft>
            </a:pPr>
            <a:r>
              <a:rPr lang="en-US" sz="1800" dirty="0">
                <a:effectLst/>
                <a:latin typeface="Times New Roman" pitchFamily="18" charset="0"/>
                <a:ea typeface="Calibri" panose="020F0502020204030204" pitchFamily="34" charset="0"/>
                <a:cs typeface="Times New Roman" pitchFamily="18" charset="0"/>
              </a:rPr>
              <a:t>13. </a:t>
            </a:r>
            <a:r>
              <a:rPr lang="en-US" sz="1800" dirty="0" err="1">
                <a:effectLst/>
                <a:latin typeface="Times New Roman" pitchFamily="18" charset="0"/>
                <a:ea typeface="Calibri" panose="020F0502020204030204" pitchFamily="34" charset="0"/>
                <a:cs typeface="Times New Roman" pitchFamily="18" charset="0"/>
              </a:rPr>
              <a:t>Tabel</a:t>
            </a:r>
            <a:r>
              <a:rPr lang="en-US" sz="1800" dirty="0">
                <a:effectLst/>
                <a:latin typeface="Times New Roman" pitchFamily="18" charset="0"/>
                <a:ea typeface="Calibri" panose="020F0502020204030204" pitchFamily="34" charset="0"/>
                <a:cs typeface="Times New Roman" pitchFamily="18" charset="0"/>
              </a:rPr>
              <a:t> </a:t>
            </a:r>
            <a:r>
              <a:rPr lang="en-US" sz="1800" dirty="0" err="1">
                <a:effectLst/>
                <a:latin typeface="Times New Roman" pitchFamily="18" charset="0"/>
                <a:ea typeface="Calibri" panose="020F0502020204030204" pitchFamily="34" charset="0"/>
                <a:cs typeface="Times New Roman" pitchFamily="18" charset="0"/>
              </a:rPr>
              <a:t>Pembelian</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Nama database                : db_penjualan </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Nama tabel                       : </a:t>
            </a:r>
            <a:r>
              <a:rPr lang="en-US" sz="1800" dirty="0" err="1">
                <a:effectLst/>
                <a:latin typeface="Times New Roman" pitchFamily="18" charset="0"/>
                <a:ea typeface="Times New Roman" panose="02020603050405020304" pitchFamily="18" charset="0"/>
                <a:cs typeface="Times New Roman" pitchFamily="18" charset="0"/>
              </a:rPr>
              <a:t>Pembelian</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Tipe                                  : File </a:t>
            </a:r>
            <a:r>
              <a:rPr lang="en-US" sz="1800" dirty="0" err="1">
                <a:effectLst/>
                <a:latin typeface="Times New Roman" pitchFamily="18" charset="0"/>
                <a:ea typeface="Times New Roman" panose="02020603050405020304" pitchFamily="18" charset="0"/>
                <a:cs typeface="Times New Roman" pitchFamily="18" charset="0"/>
              </a:rPr>
              <a:t>pembelian</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Panjang record                 : </a:t>
            </a:r>
            <a:r>
              <a:rPr lang="en-US" sz="1800" dirty="0">
                <a:effectLst/>
                <a:latin typeface="Times New Roman" pitchFamily="18" charset="0"/>
                <a:ea typeface="Times New Roman" panose="02020603050405020304" pitchFamily="18" charset="0"/>
                <a:cs typeface="Times New Roman" pitchFamily="18" charset="0"/>
              </a:rPr>
              <a:t>35</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Akses file                          : Random</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Organisasi file                   : Index Sequential</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Media                               : Harddisk</a:t>
            </a:r>
            <a:endParaRPr lang="en-GB" sz="1600" dirty="0">
              <a:effectLst/>
              <a:latin typeface="Times New Roman" pitchFamily="18" charset="0"/>
              <a:ea typeface="Calibri" panose="020F0502020204030204" pitchFamily="34" charset="0"/>
              <a:cs typeface="Times New Roman" pitchFamily="18" charset="0"/>
            </a:endParaRPr>
          </a:p>
          <a:p>
            <a:pPr marL="414655" indent="238125" algn="just">
              <a:lnSpc>
                <a:spcPts val="2310"/>
              </a:lnSpc>
              <a:spcAft>
                <a:spcPts val="0"/>
              </a:spcAft>
            </a:pPr>
            <a:r>
              <a:rPr lang="id-ID" sz="1800" dirty="0">
                <a:effectLst/>
                <a:latin typeface="Times New Roman" pitchFamily="18" charset="0"/>
                <a:ea typeface="Times New Roman" panose="02020603050405020304" pitchFamily="18" charset="0"/>
                <a:cs typeface="Times New Roman" pitchFamily="18" charset="0"/>
              </a:rPr>
              <a:t>Kunci field                        : no_</a:t>
            </a:r>
            <a:r>
              <a:rPr lang="en-US" sz="1800" dirty="0" err="1">
                <a:effectLst/>
                <a:latin typeface="Times New Roman" pitchFamily="18" charset="0"/>
                <a:ea typeface="Times New Roman" panose="02020603050405020304" pitchFamily="18" charset="0"/>
                <a:cs typeface="Times New Roman" pitchFamily="18" charset="0"/>
              </a:rPr>
              <a:t>beli</a:t>
            </a:r>
            <a:endParaRPr lang="en-GB" sz="1600" dirty="0">
              <a:effectLst/>
              <a:latin typeface="Times New Roman" pitchFamily="18" charset="0"/>
              <a:ea typeface="Calibri" panose="020F0502020204030204" pitchFamily="34" charset="0"/>
              <a:cs typeface="Times New Roman" pitchFamily="18" charset="0"/>
            </a:endParaRPr>
          </a:p>
        </p:txBody>
      </p:sp>
      <p:graphicFrame>
        <p:nvGraphicFramePr>
          <p:cNvPr id="6" name="Table 5">
            <a:extLst>
              <a:ext uri="{FF2B5EF4-FFF2-40B4-BE49-F238E27FC236}">
                <a16:creationId xmlns:a16="http://schemas.microsoft.com/office/drawing/2014/main" id="{06822D76-3C95-4F48-94C8-DFB1D5010892}"/>
              </a:ext>
            </a:extLst>
          </p:cNvPr>
          <p:cNvGraphicFramePr>
            <a:graphicFrameLocks noGrp="1"/>
          </p:cNvGraphicFramePr>
          <p:nvPr>
            <p:extLst>
              <p:ext uri="{D42A27DB-BD31-4B8C-83A1-F6EECF244321}">
                <p14:modId xmlns:p14="http://schemas.microsoft.com/office/powerpoint/2010/main" val="3752806981"/>
              </p:ext>
            </p:extLst>
          </p:nvPr>
        </p:nvGraphicFramePr>
        <p:xfrm>
          <a:off x="933941" y="3152681"/>
          <a:ext cx="10496299" cy="1624034"/>
        </p:xfrm>
        <a:graphic>
          <a:graphicData uri="http://schemas.openxmlformats.org/drawingml/2006/table">
            <a:tbl>
              <a:tblPr firstRow="1" firstCol="1" bandRow="1">
                <a:tableStyleId>{5C22544A-7EE6-4342-B048-85BDC9FD1C3A}</a:tableStyleId>
              </a:tblPr>
              <a:tblGrid>
                <a:gridCol w="2935898">
                  <a:extLst>
                    <a:ext uri="{9D8B030D-6E8A-4147-A177-3AD203B41FA5}">
                      <a16:colId xmlns:a16="http://schemas.microsoft.com/office/drawing/2014/main" val="1416078872"/>
                    </a:ext>
                  </a:extLst>
                </a:gridCol>
                <a:gridCol w="654189">
                  <a:extLst>
                    <a:ext uri="{9D8B030D-6E8A-4147-A177-3AD203B41FA5}">
                      <a16:colId xmlns:a16="http://schemas.microsoft.com/office/drawing/2014/main" val="450110955"/>
                    </a:ext>
                  </a:extLst>
                </a:gridCol>
                <a:gridCol w="2288560">
                  <a:extLst>
                    <a:ext uri="{9D8B030D-6E8A-4147-A177-3AD203B41FA5}">
                      <a16:colId xmlns:a16="http://schemas.microsoft.com/office/drawing/2014/main" val="2595478992"/>
                    </a:ext>
                  </a:extLst>
                </a:gridCol>
                <a:gridCol w="4617652">
                  <a:extLst>
                    <a:ext uri="{9D8B030D-6E8A-4147-A177-3AD203B41FA5}">
                      <a16:colId xmlns:a16="http://schemas.microsoft.com/office/drawing/2014/main" val="3223358724"/>
                    </a:ext>
                  </a:extLst>
                </a:gridCol>
              </a:tblGrid>
              <a:tr h="249608">
                <a:tc>
                  <a:txBody>
                    <a:bodyPr/>
                    <a:lstStyle/>
                    <a:p>
                      <a:pPr algn="ctr">
                        <a:lnSpc>
                          <a:spcPct val="107000"/>
                        </a:lnSpc>
                        <a:spcAft>
                          <a:spcPts val="0"/>
                        </a:spcAft>
                      </a:pPr>
                      <a:r>
                        <a:rPr lang="en-GB" sz="1400" dirty="0">
                          <a:effectLst/>
                        </a:rPr>
                        <a:t>FIELD</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gn="ctr">
                        <a:lnSpc>
                          <a:spcPct val="107000"/>
                        </a:lnSpc>
                        <a:spcAft>
                          <a:spcPts val="0"/>
                        </a:spcAft>
                      </a:pPr>
                      <a:r>
                        <a:rPr lang="en-GB" sz="1400">
                          <a:effectLst/>
                        </a:rPr>
                        <a:t>TYPE</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gn="ctr">
                        <a:lnSpc>
                          <a:spcPct val="107000"/>
                        </a:lnSpc>
                        <a:spcAft>
                          <a:spcPts val="0"/>
                        </a:spcAft>
                      </a:pPr>
                      <a:r>
                        <a:rPr lang="en-GB" sz="1400" dirty="0">
                          <a:effectLst/>
                        </a:rPr>
                        <a:t>SIZE</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gn="ctr">
                        <a:lnSpc>
                          <a:spcPct val="107000"/>
                        </a:lnSpc>
                        <a:spcAft>
                          <a:spcPts val="0"/>
                        </a:spcAft>
                      </a:pPr>
                      <a:r>
                        <a:rPr lang="en-GB" sz="1400">
                          <a:effectLst/>
                        </a:rPr>
                        <a:t>KETERANGAN</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extLst>
                  <a:ext uri="{0D108BD9-81ED-4DB2-BD59-A6C34878D82A}">
                    <a16:rowId xmlns:a16="http://schemas.microsoft.com/office/drawing/2014/main" val="304249767"/>
                  </a:ext>
                </a:extLst>
              </a:tr>
              <a:tr h="249608">
                <a:tc>
                  <a:txBody>
                    <a:bodyPr/>
                    <a:lstStyle/>
                    <a:p>
                      <a:pPr>
                        <a:lnSpc>
                          <a:spcPct val="107000"/>
                        </a:lnSpc>
                        <a:spcAft>
                          <a:spcPts val="0"/>
                        </a:spcAft>
                      </a:pPr>
                      <a:r>
                        <a:rPr lang="en-GB" sz="1400">
                          <a:effectLst/>
                        </a:rPr>
                        <a:t>no_beli</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Char</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gn="r">
                        <a:lnSpc>
                          <a:spcPct val="107000"/>
                        </a:lnSpc>
                        <a:spcAft>
                          <a:spcPts val="0"/>
                        </a:spcAft>
                      </a:pPr>
                      <a:r>
                        <a:rPr lang="en-GB" sz="1400" dirty="0">
                          <a:effectLst/>
                        </a:rPr>
                        <a:t>10</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 </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extLst>
                  <a:ext uri="{0D108BD9-81ED-4DB2-BD59-A6C34878D82A}">
                    <a16:rowId xmlns:a16="http://schemas.microsoft.com/office/drawing/2014/main" val="3196361697"/>
                  </a:ext>
                </a:extLst>
              </a:tr>
              <a:tr h="249608">
                <a:tc>
                  <a:txBody>
                    <a:bodyPr/>
                    <a:lstStyle/>
                    <a:p>
                      <a:pPr>
                        <a:lnSpc>
                          <a:spcPct val="107000"/>
                        </a:lnSpc>
                        <a:spcAft>
                          <a:spcPts val="0"/>
                        </a:spcAft>
                      </a:pPr>
                      <a:r>
                        <a:rPr lang="en-GB" sz="1400">
                          <a:effectLst/>
                        </a:rPr>
                        <a:t>tgl_beli</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Date</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dirty="0">
                          <a:effectLst/>
                        </a:rPr>
                        <a:t> </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dirty="0">
                          <a:effectLst/>
                        </a:rPr>
                        <a:t> </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extLst>
                  <a:ext uri="{0D108BD9-81ED-4DB2-BD59-A6C34878D82A}">
                    <a16:rowId xmlns:a16="http://schemas.microsoft.com/office/drawing/2014/main" val="4239095108"/>
                  </a:ext>
                </a:extLst>
              </a:tr>
              <a:tr h="249608">
                <a:tc>
                  <a:txBody>
                    <a:bodyPr/>
                    <a:lstStyle/>
                    <a:p>
                      <a:pPr>
                        <a:lnSpc>
                          <a:spcPct val="107000"/>
                        </a:lnSpc>
                        <a:spcAft>
                          <a:spcPts val="0"/>
                        </a:spcAft>
                      </a:pPr>
                      <a:r>
                        <a:rPr lang="en-GB" sz="1400">
                          <a:effectLst/>
                        </a:rPr>
                        <a:t>no_faktur</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Char</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gn="r">
                        <a:lnSpc>
                          <a:spcPct val="107000"/>
                        </a:lnSpc>
                        <a:spcAft>
                          <a:spcPts val="0"/>
                        </a:spcAft>
                      </a:pPr>
                      <a:r>
                        <a:rPr lang="en-GB" sz="1400">
                          <a:effectLst/>
                        </a:rPr>
                        <a:t>15</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dirty="0">
                          <a:effectLst/>
                        </a:rPr>
                        <a:t> </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extLst>
                  <a:ext uri="{0D108BD9-81ED-4DB2-BD59-A6C34878D82A}">
                    <a16:rowId xmlns:a16="http://schemas.microsoft.com/office/drawing/2014/main" val="2312849350"/>
                  </a:ext>
                </a:extLst>
              </a:tr>
              <a:tr h="375994">
                <a:tc>
                  <a:txBody>
                    <a:bodyPr/>
                    <a:lstStyle/>
                    <a:p>
                      <a:pPr>
                        <a:lnSpc>
                          <a:spcPct val="107000"/>
                        </a:lnSpc>
                        <a:spcAft>
                          <a:spcPts val="0"/>
                        </a:spcAft>
                      </a:pPr>
                      <a:r>
                        <a:rPr lang="en-GB" sz="1400">
                          <a:effectLst/>
                        </a:rPr>
                        <a:t>Total</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Double</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 </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dirty="0">
                          <a:effectLst/>
                        </a:rPr>
                        <a:t> </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extLst>
                  <a:ext uri="{0D108BD9-81ED-4DB2-BD59-A6C34878D82A}">
                    <a16:rowId xmlns:a16="http://schemas.microsoft.com/office/drawing/2014/main" val="583519569"/>
                  </a:ext>
                </a:extLst>
              </a:tr>
              <a:tr h="249608">
                <a:tc>
                  <a:txBody>
                    <a:bodyPr/>
                    <a:lstStyle/>
                    <a:p>
                      <a:pPr>
                        <a:lnSpc>
                          <a:spcPct val="107000"/>
                        </a:lnSpc>
                        <a:spcAft>
                          <a:spcPts val="0"/>
                        </a:spcAft>
                      </a:pPr>
                      <a:r>
                        <a:rPr lang="en-GB" sz="1400">
                          <a:effectLst/>
                        </a:rPr>
                        <a:t>no_pesan</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a:effectLst/>
                        </a:rPr>
                        <a:t>Char</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gn="r">
                        <a:lnSpc>
                          <a:spcPct val="107000"/>
                        </a:lnSpc>
                        <a:spcAft>
                          <a:spcPts val="0"/>
                        </a:spcAft>
                      </a:pPr>
                      <a:r>
                        <a:rPr lang="en-GB" sz="1400">
                          <a:effectLst/>
                        </a:rPr>
                        <a:t>10</a:t>
                      </a:r>
                      <a:endParaRPr lang="en-GB" sz="120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tc>
                  <a:txBody>
                    <a:bodyPr/>
                    <a:lstStyle/>
                    <a:p>
                      <a:pPr>
                        <a:lnSpc>
                          <a:spcPct val="107000"/>
                        </a:lnSpc>
                        <a:spcAft>
                          <a:spcPts val="0"/>
                        </a:spcAft>
                      </a:pPr>
                      <a:r>
                        <a:rPr lang="en-GB" sz="1400" dirty="0">
                          <a:effectLst/>
                        </a:rPr>
                        <a:t> </a:t>
                      </a:r>
                      <a:endParaRPr lang="en-GB" sz="1200" dirty="0">
                        <a:effectLst/>
                        <a:latin typeface="Calibri" panose="020F0502020204030204" pitchFamily="34" charset="0"/>
                        <a:ea typeface="Calibri" panose="020F0502020204030204" pitchFamily="34" charset="0"/>
                        <a:cs typeface="Mangal" panose="02040503050203030202" pitchFamily="18" charset="0"/>
                      </a:endParaRPr>
                    </a:p>
                  </a:txBody>
                  <a:tcPr marL="32613" marR="32613" marT="0" marB="0" anchor="ctr"/>
                </a:tc>
                <a:extLst>
                  <a:ext uri="{0D108BD9-81ED-4DB2-BD59-A6C34878D82A}">
                    <a16:rowId xmlns:a16="http://schemas.microsoft.com/office/drawing/2014/main" val="2166649679"/>
                  </a:ext>
                </a:extLst>
              </a:tr>
            </a:tbl>
          </a:graphicData>
        </a:graphic>
      </p:graphicFrame>
    </p:spTree>
    <p:extLst>
      <p:ext uri="{BB962C8B-B14F-4D97-AF65-F5344CB8AC3E}">
        <p14:creationId xmlns:p14="http://schemas.microsoft.com/office/powerpoint/2010/main" val="938844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1829" y="368613"/>
            <a:ext cx="2248308" cy="369332"/>
          </a:xfrm>
          <a:prstGeom prst="rect">
            <a:avLst/>
          </a:prstGeom>
        </p:spPr>
        <p:txBody>
          <a:bodyPr wrap="none">
            <a:spAutoFit/>
          </a:bodyPr>
          <a:lstStyle/>
          <a:p>
            <a:pPr lvl="0"/>
            <a:r>
              <a:rPr lang="en-US" dirty="0">
                <a:latin typeface="Times New Roman" pitchFamily="18" charset="0"/>
                <a:cs typeface="Times New Roman" pitchFamily="18" charset="0"/>
              </a:rPr>
              <a:t>14. </a:t>
            </a:r>
            <a:r>
              <a:rPr lang="id-ID" dirty="0">
                <a:latin typeface="Times New Roman" pitchFamily="18" charset="0"/>
                <a:cs typeface="Times New Roman" pitchFamily="18" charset="0"/>
              </a:rPr>
              <a:t>Tabel Pemesanan</a:t>
            </a:r>
            <a:r>
              <a:rPr lang="en-US" dirty="0">
                <a:latin typeface="Times New Roman" pitchFamily="18" charset="0"/>
                <a:cs typeface="Times New Roman" pitchFamily="18" charset="0"/>
              </a:rPr>
              <a:t>2</a:t>
            </a:r>
          </a:p>
        </p:txBody>
      </p:sp>
      <p:sp>
        <p:nvSpPr>
          <p:cNvPr id="6" name="Rectangle 5"/>
          <p:cNvSpPr/>
          <p:nvPr/>
        </p:nvSpPr>
        <p:spPr>
          <a:xfrm>
            <a:off x="1152939" y="786418"/>
            <a:ext cx="6096000" cy="2308324"/>
          </a:xfrm>
          <a:prstGeom prst="rect">
            <a:avLst/>
          </a:prstGeom>
        </p:spPr>
        <p:txBody>
          <a:bodyPr>
            <a:spAutoFit/>
          </a:bodyPr>
          <a:lstStyle/>
          <a:p>
            <a:r>
              <a:rPr lang="id-ID" dirty="0">
                <a:latin typeface="Times New Roman" pitchFamily="18" charset="0"/>
                <a:cs typeface="Times New Roman" pitchFamily="18" charset="0"/>
              </a:rPr>
              <a:t>Nama </a:t>
            </a:r>
            <a:r>
              <a:rPr lang="id-ID" i="1" dirty="0">
                <a:latin typeface="Times New Roman" pitchFamily="18" charset="0"/>
                <a:cs typeface="Times New Roman" pitchFamily="18" charset="0"/>
              </a:rPr>
              <a:t>database</a:t>
            </a:r>
            <a:r>
              <a:rPr lang="id-ID" dirty="0">
                <a:latin typeface="Times New Roman" pitchFamily="18" charset="0"/>
                <a:cs typeface="Times New Roman" pitchFamily="18" charset="0"/>
              </a:rPr>
              <a:t>                : db_penjualan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Nama tabel                       : Pemesanan</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Tipe                                  :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Pemesanan</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Panjang </a:t>
            </a:r>
            <a:r>
              <a:rPr lang="id-ID" i="1" dirty="0">
                <a:latin typeface="Times New Roman" pitchFamily="18" charset="0"/>
                <a:cs typeface="Times New Roman" pitchFamily="18" charset="0"/>
              </a:rPr>
              <a:t>record</a:t>
            </a:r>
            <a:r>
              <a:rPr lang="id-ID" dirty="0">
                <a:latin typeface="Times New Roman" pitchFamily="18" charset="0"/>
                <a:cs typeface="Times New Roman" pitchFamily="18" charset="0"/>
              </a:rPr>
              <a:t>                 : 16</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Akses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Random</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Organisasi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Index Sequential</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Media                               : </a:t>
            </a:r>
            <a:r>
              <a:rPr lang="id-ID" i="1" dirty="0">
                <a:latin typeface="Times New Roman" pitchFamily="18" charset="0"/>
                <a:cs typeface="Times New Roman" pitchFamily="18" charset="0"/>
              </a:rPr>
              <a:t>Harddisk</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Kunci </a:t>
            </a:r>
            <a:r>
              <a:rPr lang="id-ID" i="1" dirty="0">
                <a:latin typeface="Times New Roman" pitchFamily="18" charset="0"/>
                <a:cs typeface="Times New Roman" pitchFamily="18" charset="0"/>
              </a:rPr>
              <a:t>field</a:t>
            </a:r>
            <a:r>
              <a:rPr lang="id-ID" dirty="0">
                <a:latin typeface="Times New Roman" pitchFamily="18" charset="0"/>
                <a:cs typeface="Times New Roman" pitchFamily="18" charset="0"/>
              </a:rPr>
              <a:t>                        : no_pesan</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6864302"/>
              </p:ext>
            </p:extLst>
          </p:nvPr>
        </p:nvGraphicFramePr>
        <p:xfrm>
          <a:off x="1007986" y="3376576"/>
          <a:ext cx="10163597" cy="1360822"/>
        </p:xfrm>
        <a:graphic>
          <a:graphicData uri="http://schemas.openxmlformats.org/drawingml/2006/table">
            <a:tbl>
              <a:tblPr firstRow="1" firstCol="1" bandRow="1">
                <a:tableStyleId>{5C22544A-7EE6-4342-B048-85BDC9FD1C3A}</a:tableStyleId>
              </a:tblPr>
              <a:tblGrid>
                <a:gridCol w="1808703">
                  <a:extLst>
                    <a:ext uri="{9D8B030D-6E8A-4147-A177-3AD203B41FA5}">
                      <a16:colId xmlns:a16="http://schemas.microsoft.com/office/drawing/2014/main" val="20000"/>
                    </a:ext>
                  </a:extLst>
                </a:gridCol>
                <a:gridCol w="2422940">
                  <a:extLst>
                    <a:ext uri="{9D8B030D-6E8A-4147-A177-3AD203B41FA5}">
                      <a16:colId xmlns:a16="http://schemas.microsoft.com/office/drawing/2014/main" val="20001"/>
                    </a:ext>
                  </a:extLst>
                </a:gridCol>
                <a:gridCol w="1815081">
                  <a:extLst>
                    <a:ext uri="{9D8B030D-6E8A-4147-A177-3AD203B41FA5}">
                      <a16:colId xmlns:a16="http://schemas.microsoft.com/office/drawing/2014/main" val="20002"/>
                    </a:ext>
                  </a:extLst>
                </a:gridCol>
                <a:gridCol w="4116873">
                  <a:extLst>
                    <a:ext uri="{9D8B030D-6E8A-4147-A177-3AD203B41FA5}">
                      <a16:colId xmlns:a16="http://schemas.microsoft.com/office/drawing/2014/main" val="20003"/>
                    </a:ext>
                  </a:extLst>
                </a:gridCol>
              </a:tblGrid>
              <a:tr h="360537">
                <a:tc>
                  <a:txBody>
                    <a:bodyPr/>
                    <a:lstStyle/>
                    <a:p>
                      <a:pPr algn="ctr">
                        <a:lnSpc>
                          <a:spcPct val="107000"/>
                        </a:lnSpc>
                        <a:spcAft>
                          <a:spcPts val="0"/>
                        </a:spcAft>
                      </a:pPr>
                      <a:r>
                        <a:rPr lang="id-ID" sz="1200">
                          <a:effectLst/>
                          <a:latin typeface="Times New Roman" pitchFamily="18" charset="0"/>
                          <a:cs typeface="Times New Roman" pitchFamily="18" charset="0"/>
                        </a:rPr>
                        <a:t>FIELD</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TYPE</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SIZE</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KETERANGAN</a:t>
                      </a:r>
                      <a:endParaRPr lang="en-US" sz="110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0"/>
                  </a:ext>
                </a:extLst>
              </a:tr>
              <a:tr h="331304">
                <a:tc>
                  <a:txBody>
                    <a:bodyPr/>
                    <a:lstStyle/>
                    <a:p>
                      <a:pPr algn="l">
                        <a:lnSpc>
                          <a:spcPct val="107000"/>
                        </a:lnSpc>
                        <a:spcAft>
                          <a:spcPts val="0"/>
                        </a:spcAft>
                      </a:pPr>
                      <a:r>
                        <a:rPr lang="id-ID" sz="1200">
                          <a:effectLst/>
                          <a:latin typeface="Times New Roman" pitchFamily="18" charset="0"/>
                          <a:cs typeface="Times New Roman" pitchFamily="18" charset="0"/>
                        </a:rPr>
                        <a:t>no_pesan</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Char</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8</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primary key</a:t>
                      </a:r>
                      <a:endParaRPr lang="en-US" sz="110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1"/>
                  </a:ext>
                </a:extLst>
              </a:tr>
              <a:tr h="379509">
                <a:tc>
                  <a:txBody>
                    <a:bodyPr/>
                    <a:lstStyle/>
                    <a:p>
                      <a:pPr algn="l">
                        <a:lnSpc>
                          <a:spcPct val="107000"/>
                        </a:lnSpc>
                        <a:spcAft>
                          <a:spcPts val="0"/>
                        </a:spcAft>
                      </a:pPr>
                      <a:r>
                        <a:rPr lang="id-ID" sz="1200">
                          <a:effectLst/>
                          <a:latin typeface="Times New Roman" pitchFamily="18" charset="0"/>
                          <a:cs typeface="Times New Roman" pitchFamily="18" charset="0"/>
                        </a:rPr>
                        <a:t>tgl_pesan</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Date</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 </a:t>
                      </a:r>
                      <a:endParaRPr lang="en-US" sz="110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2"/>
                  </a:ext>
                </a:extLst>
              </a:tr>
              <a:tr h="289472">
                <a:tc>
                  <a:txBody>
                    <a:bodyPr/>
                    <a:lstStyle/>
                    <a:p>
                      <a:pPr algn="l">
                        <a:lnSpc>
                          <a:spcPct val="107000"/>
                        </a:lnSpc>
                        <a:spcAft>
                          <a:spcPts val="0"/>
                        </a:spcAft>
                      </a:pPr>
                      <a:r>
                        <a:rPr lang="id-ID" sz="1200" dirty="0">
                          <a:effectLst/>
                          <a:latin typeface="Times New Roman" pitchFamily="18" charset="0"/>
                          <a:cs typeface="Times New Roman" pitchFamily="18" charset="0"/>
                        </a:rPr>
                        <a:t>Total</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Int</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8</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508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A892-0F63-44E9-B61C-37FB405FA5CE}"/>
              </a:ext>
            </a:extLst>
          </p:cNvPr>
          <p:cNvSpPr>
            <a:spLocks noGrp="1"/>
          </p:cNvSpPr>
          <p:nvPr>
            <p:ph type="title"/>
          </p:nvPr>
        </p:nvSpPr>
        <p:spPr>
          <a:xfrm>
            <a:off x="677335" y="341759"/>
            <a:ext cx="8596668" cy="949757"/>
          </a:xfrm>
        </p:spPr>
        <p:txBody>
          <a:bodyPr>
            <a:normAutofit/>
          </a:bodyPr>
          <a:lstStyle/>
          <a:p>
            <a:pPr algn="ctr"/>
            <a:r>
              <a:rPr lang="id-ID" sz="2400" b="1" dirty="0">
                <a:effectLst/>
                <a:latin typeface="Times New Roman" panose="02020603050405020304" pitchFamily="18" charset="0"/>
                <a:ea typeface="Calibri" panose="020F0502020204030204" pitchFamily="34" charset="0"/>
                <a:cs typeface="Mangal" panose="02040503050203030202" pitchFamily="18" charset="0"/>
              </a:rPr>
              <a:t>LATAR BELAKANG MASALAH</a:t>
            </a:r>
            <a:br>
              <a:rPr lang="id-ID" sz="2400" b="1" dirty="0">
                <a:effectLst/>
                <a:latin typeface="Calibri" panose="020F0502020204030204" pitchFamily="34" charset="0"/>
                <a:ea typeface="Calibri" panose="020F0502020204030204" pitchFamily="34" charset="0"/>
                <a:cs typeface="Mangal" panose="02040503050203030202" pitchFamily="18" charset="0"/>
              </a:rPr>
            </a:br>
            <a:endParaRPr lang="id-ID" sz="2400" b="1" dirty="0"/>
          </a:p>
        </p:txBody>
      </p:sp>
      <p:sp>
        <p:nvSpPr>
          <p:cNvPr id="3" name="Text Placeholder 2">
            <a:extLst>
              <a:ext uri="{FF2B5EF4-FFF2-40B4-BE49-F238E27FC236}">
                <a16:creationId xmlns:a16="http://schemas.microsoft.com/office/drawing/2014/main" id="{28BC4B1B-FF5B-4293-9A73-C8C8ACAF8C5C}"/>
              </a:ext>
            </a:extLst>
          </p:cNvPr>
          <p:cNvSpPr>
            <a:spLocks noGrp="1"/>
          </p:cNvSpPr>
          <p:nvPr>
            <p:ph type="body" idx="1"/>
          </p:nvPr>
        </p:nvSpPr>
        <p:spPr>
          <a:xfrm>
            <a:off x="677335" y="1534865"/>
            <a:ext cx="8896156" cy="4284043"/>
          </a:xfrm>
        </p:spPr>
        <p:txBody>
          <a:bodyPr>
            <a:normAutofit/>
          </a:bodyPr>
          <a:lstStyle/>
          <a:p>
            <a:pPr algn="just"/>
            <a:r>
              <a:rPr lang="id-ID" sz="2000" dirty="0">
                <a:effectLst/>
                <a:latin typeface="Times New Roman" panose="02020603050405020304" pitchFamily="18" charset="0"/>
                <a:ea typeface="Calibri" panose="020F0502020204030204" pitchFamily="34" charset="0"/>
                <a:cs typeface="Mangal" panose="02040503050203030202"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CV. Kiya Batik</a:t>
            </a:r>
            <a:r>
              <a:rPr lang="id-ID" sz="2000" dirty="0">
                <a:effectLst/>
                <a:latin typeface="Times New Roman" panose="02020603050405020304" pitchFamily="18" charset="0"/>
                <a:ea typeface="Calibri" panose="020F0502020204030204" pitchFamily="34" charset="0"/>
                <a:cs typeface="Times New Roman" panose="02020603050405020304" pitchFamily="18" charset="0"/>
              </a:rPr>
              <a:t> bergerak dalam bidang penjualan batik secara tunai. Didalam CV.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Kiya Batik</a:t>
            </a:r>
            <a:r>
              <a:rPr lang="id-ID" sz="2000" dirty="0">
                <a:effectLst/>
                <a:latin typeface="Times New Roman" panose="02020603050405020304" pitchFamily="18" charset="0"/>
                <a:ea typeface="Calibri" panose="020F0502020204030204" pitchFamily="34" charset="0"/>
                <a:cs typeface="Times New Roman" panose="02020603050405020304" pitchFamily="18" charset="0"/>
              </a:rPr>
              <a:t> tersebut masih terdapat pengolahan data yang belum terkomputerisasi, hal ini sering menimbulkan berbagai permasalahan yang muncul, misalnya untuk mendapatkan informasi tentang data stok barang yang tersedia dan proses perhitungan dalam penjualan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batik</a:t>
            </a:r>
            <a:r>
              <a:rPr lang="id-ID" sz="2000" dirty="0">
                <a:effectLst/>
                <a:latin typeface="Times New Roman" panose="02020603050405020304" pitchFamily="18" charset="0"/>
                <a:ea typeface="Calibri" panose="020F0502020204030204" pitchFamily="34" charset="0"/>
                <a:cs typeface="Times New Roman" panose="02020603050405020304" pitchFamily="18" charset="0"/>
              </a:rPr>
              <a:t> secara tunai masih terjadi kesalahan karena masih ditulis dalam faktur manual . </a:t>
            </a:r>
          </a:p>
          <a:p>
            <a:pPr algn="just"/>
            <a:r>
              <a:rPr lang="id-ID" sz="2000" dirty="0">
                <a:effectLst/>
                <a:latin typeface="Times New Roman" panose="02020603050405020304" pitchFamily="18" charset="0"/>
                <a:ea typeface="Calibri" panose="020F0502020204030204" pitchFamily="34" charset="0"/>
                <a:cs typeface="Times New Roman" panose="02020603050405020304" pitchFamily="18" charset="0"/>
              </a:rPr>
              <a:t>	Selain itu proses pembuatan laporan juga masih mengumpulkan arsip penjualan batik berdasarkan faktur yang ada. Sehingga sering terjadi keterlambatan dalam penyampaian informasi yang dirasakan kurang efektif dan efisien.</a:t>
            </a:r>
          </a:p>
          <a:p>
            <a:endParaRPr lang="id-ID" sz="2000" dirty="0"/>
          </a:p>
        </p:txBody>
      </p:sp>
    </p:spTree>
    <p:extLst>
      <p:ext uri="{BB962C8B-B14F-4D97-AF65-F5344CB8AC3E}">
        <p14:creationId xmlns:p14="http://schemas.microsoft.com/office/powerpoint/2010/main" val="2041471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175" y="302351"/>
            <a:ext cx="2427844" cy="369332"/>
          </a:xfrm>
          <a:prstGeom prst="rect">
            <a:avLst/>
          </a:prstGeom>
        </p:spPr>
        <p:txBody>
          <a:bodyPr wrap="none">
            <a:spAutoFit/>
          </a:bodyPr>
          <a:lstStyle/>
          <a:p>
            <a:pPr lvl="0"/>
            <a:r>
              <a:rPr lang="en-US" dirty="0">
                <a:latin typeface="Times New Roman" pitchFamily="18" charset="0"/>
                <a:cs typeface="Times New Roman" pitchFamily="18" charset="0"/>
              </a:rPr>
              <a:t>15. </a:t>
            </a:r>
            <a:r>
              <a:rPr lang="id-ID" dirty="0">
                <a:latin typeface="Times New Roman" pitchFamily="18" charset="0"/>
                <a:cs typeface="Times New Roman" pitchFamily="18" charset="0"/>
              </a:rPr>
              <a:t>Tabel Detail_Pesan</a:t>
            </a:r>
            <a:r>
              <a:rPr lang="en-US" dirty="0">
                <a:latin typeface="Times New Roman" pitchFamily="18" charset="0"/>
                <a:cs typeface="Times New Roman" pitchFamily="18" charset="0"/>
              </a:rPr>
              <a:t>2</a:t>
            </a:r>
          </a:p>
        </p:txBody>
      </p:sp>
      <p:sp>
        <p:nvSpPr>
          <p:cNvPr id="5" name="Rectangle 4"/>
          <p:cNvSpPr/>
          <p:nvPr/>
        </p:nvSpPr>
        <p:spPr>
          <a:xfrm>
            <a:off x="874643" y="671683"/>
            <a:ext cx="6096000" cy="2585323"/>
          </a:xfrm>
          <a:prstGeom prst="rect">
            <a:avLst/>
          </a:prstGeom>
        </p:spPr>
        <p:txBody>
          <a:bodyPr>
            <a:spAutoFit/>
          </a:bodyPr>
          <a:lstStyle/>
          <a:p>
            <a:r>
              <a:rPr lang="id-ID" dirty="0">
                <a:latin typeface="Times New Roman" pitchFamily="18" charset="0"/>
                <a:cs typeface="Times New Roman" pitchFamily="18" charset="0"/>
              </a:rPr>
              <a:t>Nama </a:t>
            </a:r>
            <a:r>
              <a:rPr lang="id-ID" i="1" dirty="0">
                <a:latin typeface="Times New Roman" pitchFamily="18" charset="0"/>
                <a:cs typeface="Times New Roman" pitchFamily="18" charset="0"/>
              </a:rPr>
              <a:t>database</a:t>
            </a:r>
            <a:r>
              <a:rPr lang="id-ID" dirty="0">
                <a:latin typeface="Times New Roman" pitchFamily="18" charset="0"/>
                <a:cs typeface="Times New Roman" pitchFamily="18" charset="0"/>
              </a:rPr>
              <a:t>                : db_penjualan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Nama tabel                       : detail_pesan</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Tipe                                  :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detail_pesan</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Panjang </a:t>
            </a:r>
            <a:r>
              <a:rPr lang="id-ID" i="1" dirty="0">
                <a:latin typeface="Times New Roman" pitchFamily="18" charset="0"/>
                <a:cs typeface="Times New Roman" pitchFamily="18" charset="0"/>
              </a:rPr>
              <a:t>record</a:t>
            </a:r>
            <a:r>
              <a:rPr lang="id-ID" dirty="0">
                <a:latin typeface="Times New Roman" pitchFamily="18" charset="0"/>
                <a:cs typeface="Times New Roman" pitchFamily="18" charset="0"/>
              </a:rPr>
              <a:t>                 : 27</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Akses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Random</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Organisasi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Index Sequential</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Media                               : </a:t>
            </a:r>
            <a:r>
              <a:rPr lang="id-ID" i="1" dirty="0">
                <a:latin typeface="Times New Roman" pitchFamily="18" charset="0"/>
                <a:cs typeface="Times New Roman" pitchFamily="18" charset="0"/>
              </a:rPr>
              <a:t>Harddisk</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Kunci </a:t>
            </a:r>
            <a:r>
              <a:rPr lang="id-ID" i="1" dirty="0">
                <a:latin typeface="Times New Roman" pitchFamily="18" charset="0"/>
                <a:cs typeface="Times New Roman" pitchFamily="18" charset="0"/>
              </a:rPr>
              <a:t>field</a:t>
            </a:r>
            <a:r>
              <a:rPr lang="id-ID" dirty="0">
                <a:latin typeface="Times New Roman" pitchFamily="18" charset="0"/>
                <a:cs typeface="Times New Roman" pitchFamily="18" charset="0"/>
              </a:rPr>
              <a:t>                        : kd_brg</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31211677"/>
              </p:ext>
            </p:extLst>
          </p:nvPr>
        </p:nvGraphicFramePr>
        <p:xfrm>
          <a:off x="874643" y="3257006"/>
          <a:ext cx="10031895" cy="1460768"/>
        </p:xfrm>
        <a:graphic>
          <a:graphicData uri="http://schemas.openxmlformats.org/drawingml/2006/table">
            <a:tbl>
              <a:tblPr firstRow="1" firstCol="1" bandRow="1">
                <a:tableStyleId>{5C22544A-7EE6-4342-B048-85BDC9FD1C3A}</a:tableStyleId>
              </a:tblPr>
              <a:tblGrid>
                <a:gridCol w="3387035">
                  <a:extLst>
                    <a:ext uri="{9D8B030D-6E8A-4147-A177-3AD203B41FA5}">
                      <a16:colId xmlns:a16="http://schemas.microsoft.com/office/drawing/2014/main" val="20000"/>
                    </a:ext>
                  </a:extLst>
                </a:gridCol>
                <a:gridCol w="1653893">
                  <a:extLst>
                    <a:ext uri="{9D8B030D-6E8A-4147-A177-3AD203B41FA5}">
                      <a16:colId xmlns:a16="http://schemas.microsoft.com/office/drawing/2014/main" val="20001"/>
                    </a:ext>
                  </a:extLst>
                </a:gridCol>
                <a:gridCol w="1653893">
                  <a:extLst>
                    <a:ext uri="{9D8B030D-6E8A-4147-A177-3AD203B41FA5}">
                      <a16:colId xmlns:a16="http://schemas.microsoft.com/office/drawing/2014/main" val="20002"/>
                    </a:ext>
                  </a:extLst>
                </a:gridCol>
                <a:gridCol w="3337074">
                  <a:extLst>
                    <a:ext uri="{9D8B030D-6E8A-4147-A177-3AD203B41FA5}">
                      <a16:colId xmlns:a16="http://schemas.microsoft.com/office/drawing/2014/main" val="20003"/>
                    </a:ext>
                  </a:extLst>
                </a:gridCol>
              </a:tblGrid>
              <a:tr h="365192">
                <a:tc>
                  <a:txBody>
                    <a:bodyPr/>
                    <a:lstStyle/>
                    <a:p>
                      <a:pPr algn="ctr">
                        <a:lnSpc>
                          <a:spcPct val="107000"/>
                        </a:lnSpc>
                        <a:spcAft>
                          <a:spcPts val="0"/>
                        </a:spcAft>
                      </a:pPr>
                      <a:r>
                        <a:rPr lang="id-ID" sz="1200" dirty="0">
                          <a:effectLst/>
                          <a:latin typeface="Times New Roman" pitchFamily="18" charset="0"/>
                          <a:cs typeface="Times New Roman" pitchFamily="18" charset="0"/>
                        </a:rPr>
                        <a:t>FIELD</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TYPE</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SIZE</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KETERANGAN</a:t>
                      </a:r>
                      <a:endParaRPr lang="en-US" sz="110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0"/>
                  </a:ext>
                </a:extLst>
              </a:tr>
              <a:tr h="365192">
                <a:tc>
                  <a:txBody>
                    <a:bodyPr/>
                    <a:lstStyle/>
                    <a:p>
                      <a:pPr>
                        <a:lnSpc>
                          <a:spcPct val="107000"/>
                        </a:lnSpc>
                        <a:spcAft>
                          <a:spcPts val="0"/>
                        </a:spcAft>
                      </a:pPr>
                      <a:r>
                        <a:rPr lang="id-ID" sz="1200">
                          <a:effectLst/>
                          <a:latin typeface="Times New Roman" pitchFamily="18" charset="0"/>
                          <a:cs typeface="Times New Roman" pitchFamily="18" charset="0"/>
                        </a:rPr>
                        <a:t>kd_brg</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Char</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5</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primary key</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1"/>
                  </a:ext>
                </a:extLst>
              </a:tr>
              <a:tr h="365192">
                <a:tc>
                  <a:txBody>
                    <a:bodyPr/>
                    <a:lstStyle/>
                    <a:p>
                      <a:pPr>
                        <a:lnSpc>
                          <a:spcPct val="107000"/>
                        </a:lnSpc>
                        <a:spcAft>
                          <a:spcPts val="0"/>
                        </a:spcAft>
                      </a:pPr>
                      <a:r>
                        <a:rPr lang="id-ID" sz="1200">
                          <a:effectLst/>
                          <a:latin typeface="Times New Roman" pitchFamily="18" charset="0"/>
                          <a:cs typeface="Times New Roman" pitchFamily="18" charset="0"/>
                        </a:rPr>
                        <a:t>qty_beli</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Int</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a:effectLst/>
                          <a:latin typeface="Times New Roman" pitchFamily="18" charset="0"/>
                          <a:cs typeface="Times New Roman" pitchFamily="18" charset="0"/>
                        </a:rPr>
                        <a:t>11</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2"/>
                  </a:ext>
                </a:extLst>
              </a:tr>
              <a:tr h="365192">
                <a:tc>
                  <a:txBody>
                    <a:bodyPr/>
                    <a:lstStyle/>
                    <a:p>
                      <a:pPr>
                        <a:lnSpc>
                          <a:spcPct val="107000"/>
                        </a:lnSpc>
                        <a:spcAft>
                          <a:spcPts val="0"/>
                        </a:spcAft>
                      </a:pPr>
                      <a:r>
                        <a:rPr lang="id-ID" sz="1200" dirty="0">
                          <a:effectLst/>
                          <a:latin typeface="Times New Roman" pitchFamily="18" charset="0"/>
                          <a:cs typeface="Times New Roman" pitchFamily="18" charset="0"/>
                        </a:rPr>
                        <a:t>Total</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Int</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11</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id-ID" sz="12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24457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504" y="249342"/>
            <a:ext cx="2068771" cy="369332"/>
          </a:xfrm>
          <a:prstGeom prst="rect">
            <a:avLst/>
          </a:prstGeom>
        </p:spPr>
        <p:txBody>
          <a:bodyPr wrap="none">
            <a:spAutoFit/>
          </a:bodyPr>
          <a:lstStyle/>
          <a:p>
            <a:pPr lvl="0"/>
            <a:r>
              <a:rPr lang="en-US" dirty="0">
                <a:latin typeface="Times New Roman" pitchFamily="18" charset="0"/>
                <a:cs typeface="Times New Roman" pitchFamily="18" charset="0"/>
              </a:rPr>
              <a:t>16. </a:t>
            </a:r>
            <a:r>
              <a:rPr lang="en-US" dirty="0" err="1">
                <a:latin typeface="Times New Roman" pitchFamily="18" charset="0"/>
                <a:cs typeface="Times New Roman" pitchFamily="18" charset="0"/>
              </a:rPr>
              <a:t>Tabel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detail_beli</a:t>
            </a:r>
            <a:endParaRPr lang="en-US" dirty="0">
              <a:latin typeface="Times New Roman" pitchFamily="18" charset="0"/>
              <a:cs typeface="Times New Roman" pitchFamily="18" charset="0"/>
            </a:endParaRPr>
          </a:p>
        </p:txBody>
      </p:sp>
      <p:sp>
        <p:nvSpPr>
          <p:cNvPr id="5" name="Rectangle 4"/>
          <p:cNvSpPr/>
          <p:nvPr/>
        </p:nvSpPr>
        <p:spPr>
          <a:xfrm>
            <a:off x="808383" y="750838"/>
            <a:ext cx="6096000" cy="2308324"/>
          </a:xfrm>
          <a:prstGeom prst="rect">
            <a:avLst/>
          </a:prstGeom>
        </p:spPr>
        <p:txBody>
          <a:bodyPr>
            <a:spAutoFit/>
          </a:bodyPr>
          <a:lstStyle/>
          <a:p>
            <a:r>
              <a:rPr lang="id-ID" dirty="0">
                <a:latin typeface="Times New Roman" pitchFamily="18" charset="0"/>
                <a:cs typeface="Times New Roman" pitchFamily="18" charset="0"/>
              </a:rPr>
              <a:t>Nama </a:t>
            </a:r>
            <a:r>
              <a:rPr lang="id-ID" i="1" dirty="0">
                <a:latin typeface="Times New Roman" pitchFamily="18" charset="0"/>
                <a:cs typeface="Times New Roman" pitchFamily="18" charset="0"/>
              </a:rPr>
              <a:t>database</a:t>
            </a:r>
            <a:r>
              <a:rPr lang="id-ID" dirty="0">
                <a:latin typeface="Times New Roman" pitchFamily="18" charset="0"/>
                <a:cs typeface="Times New Roman" pitchFamily="18" charset="0"/>
              </a:rPr>
              <a:t>                : db_penjualan </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Nama tabel                       : </a:t>
            </a:r>
            <a:r>
              <a:rPr lang="en-US" dirty="0" err="1">
                <a:latin typeface="Times New Roman" pitchFamily="18" charset="0"/>
                <a:cs typeface="Times New Roman" pitchFamily="18" charset="0"/>
              </a:rPr>
              <a:t>detail_beli</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Tipe                                  :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a:t>
            </a:r>
            <a:r>
              <a:rPr lang="en-US" dirty="0" err="1">
                <a:latin typeface="Times New Roman" pitchFamily="18" charset="0"/>
                <a:cs typeface="Times New Roman" pitchFamily="18" charset="0"/>
              </a:rPr>
              <a:t>detail_jual</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Panjang </a:t>
            </a:r>
            <a:r>
              <a:rPr lang="id-ID" i="1" dirty="0">
                <a:latin typeface="Times New Roman" pitchFamily="18" charset="0"/>
                <a:cs typeface="Times New Roman" pitchFamily="18" charset="0"/>
              </a:rPr>
              <a:t>record</a:t>
            </a:r>
            <a:r>
              <a:rPr lang="id-ID" dirty="0">
                <a:latin typeface="Times New Roman" pitchFamily="18" charset="0"/>
                <a:cs typeface="Times New Roman" pitchFamily="18" charset="0"/>
              </a:rPr>
              <a:t>                 : </a:t>
            </a:r>
            <a:r>
              <a:rPr lang="en-US" dirty="0">
                <a:latin typeface="Times New Roman" pitchFamily="18" charset="0"/>
                <a:cs typeface="Times New Roman" pitchFamily="18" charset="0"/>
              </a:rPr>
              <a:t>45</a:t>
            </a:r>
          </a:p>
          <a:p>
            <a:r>
              <a:rPr lang="id-ID" dirty="0">
                <a:latin typeface="Times New Roman" pitchFamily="18" charset="0"/>
                <a:cs typeface="Times New Roman" pitchFamily="18" charset="0"/>
              </a:rPr>
              <a:t>Akses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Random</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Organisasi </a:t>
            </a:r>
            <a:r>
              <a:rPr lang="id-ID" i="1" dirty="0">
                <a:latin typeface="Times New Roman" pitchFamily="18" charset="0"/>
                <a:cs typeface="Times New Roman" pitchFamily="18" charset="0"/>
              </a:rPr>
              <a:t>file</a:t>
            </a:r>
            <a:r>
              <a:rPr lang="id-ID" dirty="0">
                <a:latin typeface="Times New Roman" pitchFamily="18" charset="0"/>
                <a:cs typeface="Times New Roman" pitchFamily="18" charset="0"/>
              </a:rPr>
              <a:t>                   : </a:t>
            </a:r>
            <a:r>
              <a:rPr lang="id-ID" i="1" dirty="0">
                <a:latin typeface="Times New Roman" pitchFamily="18" charset="0"/>
                <a:cs typeface="Times New Roman" pitchFamily="18" charset="0"/>
              </a:rPr>
              <a:t>Index Sequential</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Media                               : </a:t>
            </a:r>
            <a:r>
              <a:rPr lang="id-ID" i="1" dirty="0">
                <a:latin typeface="Times New Roman" pitchFamily="18" charset="0"/>
                <a:cs typeface="Times New Roman" pitchFamily="18" charset="0"/>
              </a:rPr>
              <a:t>Harddisk</a:t>
            </a:r>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Kunci </a:t>
            </a:r>
            <a:r>
              <a:rPr lang="id-ID" i="1" dirty="0">
                <a:latin typeface="Times New Roman" pitchFamily="18" charset="0"/>
                <a:cs typeface="Times New Roman" pitchFamily="18" charset="0"/>
              </a:rPr>
              <a:t>field</a:t>
            </a:r>
            <a:r>
              <a:rPr lang="id-ID" dirty="0">
                <a:latin typeface="Times New Roman" pitchFamily="18" charset="0"/>
                <a:cs typeface="Times New Roman" pitchFamily="18" charset="0"/>
              </a:rPr>
              <a:t>                        : no_</a:t>
            </a:r>
            <a:r>
              <a:rPr lang="en-US" dirty="0" err="1">
                <a:latin typeface="Times New Roman" pitchFamily="18" charset="0"/>
                <a:cs typeface="Times New Roman" pitchFamily="18" charset="0"/>
              </a:rPr>
              <a:t>beli</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87243628"/>
              </p:ext>
            </p:extLst>
          </p:nvPr>
        </p:nvGraphicFramePr>
        <p:xfrm>
          <a:off x="928859" y="3359894"/>
          <a:ext cx="10163210" cy="1776631"/>
        </p:xfrm>
        <a:graphic>
          <a:graphicData uri="http://schemas.openxmlformats.org/drawingml/2006/table">
            <a:tbl>
              <a:tblPr firstRow="1" firstCol="1" bandRow="1">
                <a:tableStyleId>{5C22544A-7EE6-4342-B048-85BDC9FD1C3A}</a:tableStyleId>
              </a:tblPr>
              <a:tblGrid>
                <a:gridCol w="3884913">
                  <a:extLst>
                    <a:ext uri="{9D8B030D-6E8A-4147-A177-3AD203B41FA5}">
                      <a16:colId xmlns:a16="http://schemas.microsoft.com/office/drawing/2014/main" val="20000"/>
                    </a:ext>
                  </a:extLst>
                </a:gridCol>
                <a:gridCol w="1664963">
                  <a:extLst>
                    <a:ext uri="{9D8B030D-6E8A-4147-A177-3AD203B41FA5}">
                      <a16:colId xmlns:a16="http://schemas.microsoft.com/office/drawing/2014/main" val="20001"/>
                    </a:ext>
                  </a:extLst>
                </a:gridCol>
                <a:gridCol w="1664963">
                  <a:extLst>
                    <a:ext uri="{9D8B030D-6E8A-4147-A177-3AD203B41FA5}">
                      <a16:colId xmlns:a16="http://schemas.microsoft.com/office/drawing/2014/main" val="20002"/>
                    </a:ext>
                  </a:extLst>
                </a:gridCol>
                <a:gridCol w="2948371">
                  <a:extLst>
                    <a:ext uri="{9D8B030D-6E8A-4147-A177-3AD203B41FA5}">
                      <a16:colId xmlns:a16="http://schemas.microsoft.com/office/drawing/2014/main" val="20003"/>
                    </a:ext>
                  </a:extLst>
                </a:gridCol>
              </a:tblGrid>
              <a:tr h="430228">
                <a:tc>
                  <a:txBody>
                    <a:bodyPr/>
                    <a:lstStyle/>
                    <a:p>
                      <a:pPr algn="ctr">
                        <a:lnSpc>
                          <a:spcPct val="107000"/>
                        </a:lnSpc>
                        <a:spcAft>
                          <a:spcPts val="0"/>
                        </a:spcAft>
                      </a:pPr>
                      <a:r>
                        <a:rPr lang="en-GB" sz="1100" dirty="0">
                          <a:effectLst/>
                          <a:latin typeface="Times New Roman" pitchFamily="18" charset="0"/>
                          <a:cs typeface="Times New Roman" pitchFamily="18" charset="0"/>
                        </a:rPr>
                        <a:t>FIELD</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a:effectLst/>
                          <a:latin typeface="Times New Roman" pitchFamily="18" charset="0"/>
                          <a:cs typeface="Times New Roman" pitchFamily="18" charset="0"/>
                        </a:rPr>
                        <a:t>TYPE</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a:effectLst/>
                          <a:latin typeface="Times New Roman" pitchFamily="18" charset="0"/>
                          <a:cs typeface="Times New Roman" pitchFamily="18" charset="0"/>
                        </a:rPr>
                        <a:t>SIZE</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a:effectLst/>
                          <a:latin typeface="Times New Roman" pitchFamily="18" charset="0"/>
                          <a:cs typeface="Times New Roman" pitchFamily="18" charset="0"/>
                        </a:rPr>
                        <a:t>KETERANGAN</a:t>
                      </a:r>
                      <a:endParaRPr lang="en-US" sz="110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0"/>
                  </a:ext>
                </a:extLst>
              </a:tr>
              <a:tr h="448801">
                <a:tc>
                  <a:txBody>
                    <a:bodyPr/>
                    <a:lstStyle/>
                    <a:p>
                      <a:pPr>
                        <a:lnSpc>
                          <a:spcPct val="107000"/>
                        </a:lnSpc>
                        <a:spcAft>
                          <a:spcPts val="0"/>
                        </a:spcAft>
                      </a:pPr>
                      <a:r>
                        <a:rPr lang="en-GB" sz="1100">
                          <a:effectLst/>
                          <a:latin typeface="Times New Roman" pitchFamily="18" charset="0"/>
                          <a:cs typeface="Times New Roman" pitchFamily="18" charset="0"/>
                        </a:rPr>
                        <a:t>no_beli</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Char</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10</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 </a:t>
                      </a:r>
                      <a:r>
                        <a:rPr lang="id-ID" sz="1200" dirty="0">
                          <a:effectLst/>
                          <a:latin typeface="Times New Roman" pitchFamily="18" charset="0"/>
                          <a:cs typeface="Times New Roman" pitchFamily="18" charset="0"/>
                        </a:rPr>
                        <a:t>primary key</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1"/>
                  </a:ext>
                </a:extLst>
              </a:tr>
              <a:tr h="448801">
                <a:tc>
                  <a:txBody>
                    <a:bodyPr/>
                    <a:lstStyle/>
                    <a:p>
                      <a:pPr>
                        <a:lnSpc>
                          <a:spcPct val="107000"/>
                        </a:lnSpc>
                        <a:spcAft>
                          <a:spcPts val="0"/>
                        </a:spcAft>
                      </a:pPr>
                      <a:r>
                        <a:rPr lang="en-GB" sz="1100">
                          <a:effectLst/>
                          <a:latin typeface="Times New Roman" pitchFamily="18" charset="0"/>
                          <a:cs typeface="Times New Roman" pitchFamily="18" charset="0"/>
                        </a:rPr>
                        <a:t>kd_barang</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a:effectLst/>
                          <a:latin typeface="Times New Roman" pitchFamily="18" charset="0"/>
                          <a:cs typeface="Times New Roman" pitchFamily="18" charset="0"/>
                        </a:rPr>
                        <a:t>Char</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a:effectLst/>
                          <a:latin typeface="Times New Roman" pitchFamily="18" charset="0"/>
                          <a:cs typeface="Times New Roman" pitchFamily="18" charset="0"/>
                        </a:rPr>
                        <a:t>10</a:t>
                      </a:r>
                      <a:endParaRPr lang="en-US" sz="110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2"/>
                  </a:ext>
                </a:extLst>
              </a:tr>
              <a:tr h="448801">
                <a:tc>
                  <a:txBody>
                    <a:bodyPr/>
                    <a:lstStyle/>
                    <a:p>
                      <a:pPr>
                        <a:lnSpc>
                          <a:spcPct val="107000"/>
                        </a:lnSpc>
                        <a:spcAft>
                          <a:spcPts val="0"/>
                        </a:spcAft>
                      </a:pPr>
                      <a:r>
                        <a:rPr lang="en-GB" sz="1100" dirty="0" err="1">
                          <a:effectLst/>
                          <a:latin typeface="Times New Roman" pitchFamily="18" charset="0"/>
                          <a:cs typeface="Times New Roman" pitchFamily="18" charset="0"/>
                        </a:rPr>
                        <a:t>nm_barang</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Char</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15</a:t>
                      </a:r>
                      <a:endParaRPr lang="en-US" sz="1100" dirty="0">
                        <a:effectLst/>
                        <a:latin typeface="Times New Roman" pitchFamily="18" charset="0"/>
                        <a:ea typeface="Calibri"/>
                        <a:cs typeface="Times New Roman" pitchFamily="18" charset="0"/>
                      </a:endParaRPr>
                    </a:p>
                  </a:txBody>
                  <a:tcPr marL="68580" marR="68580" marT="0" marB="0" anchor="b"/>
                </a:tc>
                <a:tc>
                  <a:txBody>
                    <a:bodyPr/>
                    <a:lstStyle/>
                    <a:p>
                      <a:pPr algn="ctr">
                        <a:lnSpc>
                          <a:spcPct val="107000"/>
                        </a:lnSpc>
                        <a:spcAft>
                          <a:spcPts val="0"/>
                        </a:spcAft>
                      </a:pPr>
                      <a:r>
                        <a:rPr lang="en-GB" sz="11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86133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05A3D2-DEAB-4EA5-97A1-6DDC6B01B1E0}"/>
              </a:ext>
            </a:extLst>
          </p:cNvPr>
          <p:cNvSpPr txBox="1"/>
          <p:nvPr/>
        </p:nvSpPr>
        <p:spPr>
          <a:xfrm>
            <a:off x="-110319" y="239454"/>
            <a:ext cx="6107372" cy="374077"/>
          </a:xfrm>
          <a:prstGeom prst="rect">
            <a:avLst/>
          </a:prstGeom>
          <a:noFill/>
        </p:spPr>
        <p:txBody>
          <a:bodyPr wrap="square">
            <a:spAutoFit/>
          </a:bodyPr>
          <a:lstStyle/>
          <a:p>
            <a:pPr marL="457200">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3.2.4 Class Diagram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id="{1E9124C1-E4D3-479F-AE46-6FB154E3FA45}"/>
              </a:ext>
            </a:extLst>
          </p:cNvPr>
          <p:cNvSpPr txBox="1"/>
          <p:nvPr/>
        </p:nvSpPr>
        <p:spPr>
          <a:xfrm>
            <a:off x="2562367" y="6183054"/>
            <a:ext cx="6161964" cy="405367"/>
          </a:xfrm>
          <a:prstGeom prst="rect">
            <a:avLst/>
          </a:prstGeom>
          <a:noFill/>
        </p:spPr>
        <p:txBody>
          <a:bodyPr wrap="square">
            <a:spAutoFit/>
          </a:bodyPr>
          <a:lstStyle/>
          <a:p>
            <a:pPr marL="457200" algn="ctr">
              <a:lnSpc>
                <a:spcPct val="107000"/>
              </a:lnSpc>
              <a:spcAft>
                <a:spcPts val="800"/>
              </a:spcAft>
            </a:pPr>
            <a:r>
              <a:rPr lang="en-US" sz="2000" b="1" dirty="0">
                <a:effectLst/>
                <a:latin typeface="Times New Roman" panose="02020603050405020304" pitchFamily="18" charset="0"/>
                <a:ea typeface="Calibri" panose="020F0502020204030204" pitchFamily="34" charset="0"/>
                <a:cs typeface="Mangal" panose="02040503050203030202" pitchFamily="18" charset="0"/>
              </a:rPr>
              <a:t>Gambar.III.20 Class Diagram</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5374" y="805414"/>
            <a:ext cx="10654748" cy="5273675"/>
          </a:xfrm>
          <a:prstGeom prst="rect">
            <a:avLst/>
          </a:prstGeom>
          <a:noFill/>
          <a:ln>
            <a:noFill/>
          </a:ln>
        </p:spPr>
      </p:pic>
    </p:spTree>
    <p:extLst>
      <p:ext uri="{BB962C8B-B14F-4D97-AF65-F5344CB8AC3E}">
        <p14:creationId xmlns:p14="http://schemas.microsoft.com/office/powerpoint/2010/main" val="984007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62DBC3-0A5D-44CA-98BB-70DE76DCBB84}"/>
              </a:ext>
            </a:extLst>
          </p:cNvPr>
          <p:cNvSpPr txBox="1"/>
          <p:nvPr/>
        </p:nvSpPr>
        <p:spPr>
          <a:xfrm>
            <a:off x="-126241" y="174627"/>
            <a:ext cx="6107372" cy="374077"/>
          </a:xfrm>
          <a:prstGeom prst="rect">
            <a:avLst/>
          </a:prstGeom>
          <a:noFill/>
        </p:spPr>
        <p:txBody>
          <a:bodyPr wrap="square">
            <a:spAutoFit/>
          </a:bodyPr>
          <a:lstStyle/>
          <a:p>
            <a:pPr marL="457200">
              <a:lnSpc>
                <a:spcPct val="107000"/>
              </a:lnSpc>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3.2.5 Sequence Diagram</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138F980A-CEA1-48D3-A621-18690E0AB9E8}"/>
              </a:ext>
            </a:extLst>
          </p:cNvPr>
          <p:cNvSpPr txBox="1"/>
          <p:nvPr/>
        </p:nvSpPr>
        <p:spPr>
          <a:xfrm>
            <a:off x="341193" y="548704"/>
            <a:ext cx="6168788" cy="374077"/>
          </a:xfrm>
          <a:prstGeom prst="rect">
            <a:avLst/>
          </a:prstGeom>
          <a:noFill/>
        </p:spPr>
        <p:txBody>
          <a:bodyPr wrap="square">
            <a:spAutoFit/>
          </a:bodyPr>
          <a:lstStyle/>
          <a:p>
            <a:pPr marL="457200">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Sequence Diagram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Pemesanan</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EBE6786E-42E8-4E12-B87D-CB036777B6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331" y="1146412"/>
            <a:ext cx="10604311" cy="5377218"/>
          </a:xfrm>
          <a:prstGeom prst="rect">
            <a:avLst/>
          </a:prstGeom>
          <a:noFill/>
          <a:ln>
            <a:noFill/>
          </a:ln>
        </p:spPr>
      </p:pic>
    </p:spTree>
    <p:extLst>
      <p:ext uri="{BB962C8B-B14F-4D97-AF65-F5344CB8AC3E}">
        <p14:creationId xmlns:p14="http://schemas.microsoft.com/office/powerpoint/2010/main" val="3688201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3FFB08-7753-48F9-AAD3-250773E73F17}"/>
              </a:ext>
            </a:extLst>
          </p:cNvPr>
          <p:cNvSpPr txBox="1"/>
          <p:nvPr/>
        </p:nvSpPr>
        <p:spPr>
          <a:xfrm>
            <a:off x="-11372" y="188275"/>
            <a:ext cx="6107372" cy="374077"/>
          </a:xfrm>
          <a:prstGeom prst="rect">
            <a:avLst/>
          </a:prstGeom>
          <a:noFill/>
        </p:spPr>
        <p:txBody>
          <a:bodyPr wrap="square">
            <a:spAutoFit/>
          </a:bodyPr>
          <a:lstStyle/>
          <a:p>
            <a:pPr marL="457200">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Sequence Diagram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Transaksi</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50A5A880-20EA-4611-9922-5E5852FD1B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8866" y="562352"/>
            <a:ext cx="10495128" cy="5961277"/>
          </a:xfrm>
          <a:prstGeom prst="rect">
            <a:avLst/>
          </a:prstGeom>
          <a:noFill/>
          <a:ln>
            <a:noFill/>
          </a:ln>
        </p:spPr>
      </p:pic>
    </p:spTree>
    <p:extLst>
      <p:ext uri="{BB962C8B-B14F-4D97-AF65-F5344CB8AC3E}">
        <p14:creationId xmlns:p14="http://schemas.microsoft.com/office/powerpoint/2010/main" val="1915940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385" y="381864"/>
            <a:ext cx="2826415" cy="369332"/>
          </a:xfrm>
          <a:prstGeom prst="rect">
            <a:avLst/>
          </a:prstGeom>
        </p:spPr>
        <p:txBody>
          <a:bodyPr wrap="none">
            <a:spAutoFit/>
          </a:bodyPr>
          <a:lstStyle/>
          <a:p>
            <a:r>
              <a:rPr lang="en-US" b="1" dirty="0">
                <a:latin typeface="Times New Roman" pitchFamily="18" charset="0"/>
                <a:cs typeface="Times New Roman" pitchFamily="18" charset="0"/>
              </a:rPr>
              <a:t>3.2.7 Deployment Diagram</a:t>
            </a:r>
            <a:endParaRPr lang="en-US"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20028" y="986596"/>
            <a:ext cx="10084076" cy="4645577"/>
          </a:xfrm>
          <a:prstGeom prst="rect">
            <a:avLst/>
          </a:prstGeom>
          <a:noFill/>
          <a:ln>
            <a:noFill/>
          </a:ln>
        </p:spPr>
      </p:pic>
      <p:sp>
        <p:nvSpPr>
          <p:cNvPr id="7" name="Rectangle 6"/>
          <p:cNvSpPr/>
          <p:nvPr/>
        </p:nvSpPr>
        <p:spPr>
          <a:xfrm>
            <a:off x="4125364" y="5881516"/>
            <a:ext cx="3941272" cy="369332"/>
          </a:xfrm>
          <a:prstGeom prst="rect">
            <a:avLst/>
          </a:prstGeom>
        </p:spPr>
        <p:txBody>
          <a:bodyPr wrap="none">
            <a:spAutoFit/>
          </a:bodyPr>
          <a:lstStyle/>
          <a:p>
            <a:r>
              <a:rPr lang="en-US" b="1" dirty="0" err="1">
                <a:latin typeface="Times New Roman" pitchFamily="18" charset="0"/>
                <a:cs typeface="Times New Roman" pitchFamily="18" charset="0"/>
              </a:rPr>
              <a:t>Gambar</a:t>
            </a:r>
            <a:r>
              <a:rPr lang="en-US" b="1" dirty="0">
                <a:latin typeface="Times New Roman" pitchFamily="18" charset="0"/>
                <a:cs typeface="Times New Roman" pitchFamily="18" charset="0"/>
              </a:rPr>
              <a:t> III.35 Deployment Diagram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19977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502" y="204920"/>
            <a:ext cx="2125903" cy="400110"/>
          </a:xfrm>
          <a:prstGeom prst="rect">
            <a:avLst/>
          </a:prstGeom>
        </p:spPr>
        <p:txBody>
          <a:bodyPr wrap="none">
            <a:spAutoFit/>
          </a:bodyPr>
          <a:lstStyle/>
          <a:p>
            <a:r>
              <a:rPr lang="en-US" sz="2000" b="1" dirty="0">
                <a:latin typeface="Times New Roman" pitchFamily="18" charset="0"/>
                <a:cs typeface="Times New Roman" pitchFamily="18" charset="0"/>
              </a:rPr>
              <a:t>3.3 </a:t>
            </a:r>
            <a:r>
              <a:rPr lang="en-US" sz="2000" b="1" dirty="0" err="1">
                <a:latin typeface="Times New Roman" pitchFamily="18" charset="0"/>
                <a:cs typeface="Times New Roman" pitchFamily="18" charset="0"/>
              </a:rPr>
              <a:t>Implementasi</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Rectangle 2"/>
          <p:cNvSpPr/>
          <p:nvPr/>
        </p:nvSpPr>
        <p:spPr>
          <a:xfrm>
            <a:off x="966442" y="959476"/>
            <a:ext cx="2390398" cy="369332"/>
          </a:xfrm>
          <a:prstGeom prst="rect">
            <a:avLst/>
          </a:prstGeom>
        </p:spPr>
        <p:txBody>
          <a:bodyPr wrap="none">
            <a:spAutoFit/>
          </a:bodyPr>
          <a:lstStyle/>
          <a:p>
            <a:r>
              <a:rPr lang="en-US" b="1" dirty="0">
                <a:latin typeface="Times New Roman" pitchFamily="18" charset="0"/>
                <a:cs typeface="Times New Roman" pitchFamily="18" charset="0"/>
              </a:rPr>
              <a:t>3.3.1 Code Generation</a:t>
            </a:r>
          </a:p>
        </p:txBody>
      </p:sp>
      <p:sp>
        <p:nvSpPr>
          <p:cNvPr id="4" name="Rectangle 3"/>
          <p:cNvSpPr/>
          <p:nvPr/>
        </p:nvSpPr>
        <p:spPr>
          <a:xfrm>
            <a:off x="1133342" y="1322729"/>
            <a:ext cx="9929610" cy="923330"/>
          </a:xfrm>
          <a:prstGeom prst="rect">
            <a:avLst/>
          </a:prstGeom>
        </p:spPr>
        <p:txBody>
          <a:bodyPr wrap="square">
            <a:spAutoFit/>
          </a:bodyPr>
          <a:lstStyle/>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tahapan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penulis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mengimplementasikannya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kedalam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aplikasi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bahasa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pemrograman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Netbeans</a:t>
            </a:r>
            <a:r>
              <a:rPr lang="en-US" dirty="0">
                <a:latin typeface="Times New Roman" pitchFamily="18" charset="0"/>
                <a:cs typeface="Times New Roman" pitchFamily="18" charset="0"/>
              </a:rPr>
              <a:t> IDE 8.1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MYSQL </a:t>
            </a:r>
            <a:r>
              <a:rPr lang="en-US" dirty="0" err="1">
                <a:latin typeface="Times New Roman" pitchFamily="18" charset="0"/>
                <a:cs typeface="Times New Roman" pitchFamily="18" charset="0"/>
              </a:rPr>
              <a:t>sebagai</a:t>
            </a:r>
            <a:r>
              <a:rPr lang="en-US" dirty="0">
                <a:latin typeface="Times New Roman" pitchFamily="18" charset="0"/>
                <a:cs typeface="Times New Roman" pitchFamily="18" charset="0"/>
              </a:rPr>
              <a:t> Database </a:t>
            </a:r>
            <a:r>
              <a:rPr lang="en-US" dirty="0" err="1">
                <a:latin typeface="Times New Roman" pitchFamily="18" charset="0"/>
                <a:cs typeface="Times New Roman" pitchFamily="18" charset="0"/>
              </a:rPr>
              <a:t>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program yang </a:t>
            </a:r>
            <a:r>
              <a:rPr lang="en-US" dirty="0" err="1">
                <a:latin typeface="Times New Roman" pitchFamily="18" charset="0"/>
                <a:cs typeface="Times New Roman" pitchFamily="18" charset="0"/>
              </a:rPr>
              <a:t>dibuat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termasuk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pemrograman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terstruktur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5387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0832" y="478906"/>
            <a:ext cx="9876515" cy="5632311"/>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Untuk melakukan pengetesan pada sistem, penulis menggunakan metode black box testing. Pengetesan ini dilakukan untuk menentukan bahwa program tersebut sudah layak atau belum untuk digunakan serta telah memenuhi kebutuhan yang diharapkan atau belum.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Uji Black Box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Pengujian black-box merupakan tahap yang berfokus pada pernyataan fungsional perangkat lunak. Test case ini bertujuan untuk menunjukkan fungsi perangkat lunak tentang cara beroperasinya. Apakah pemasukan data telah berjalan sebagai mana mestinya dan apakah informasi yang tersimpan dapat dijaga kemutahirannya.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Dengan demikian, pengujian black-box memungkinkan pembuat perangkat lunak mendapatkan serangkaian kondisi input yang sepenuhnya menggunakan semua persyaratan fungsional untuk suatu program.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id-ID" dirty="0">
                <a:latin typeface="Times New Roman" pitchFamily="18" charset="0"/>
                <a:cs typeface="Times New Roman" pitchFamily="18" charset="0"/>
              </a:rPr>
              <a:t>Pengujian black-box berusaha menemukan kesalahan dalam beberapa hal yaitu: </a:t>
            </a:r>
            <a:endParaRPr lang="en-US" dirty="0">
              <a:latin typeface="Times New Roman" pitchFamily="18" charset="0"/>
              <a:cs typeface="Times New Roman" pitchFamily="18" charset="0"/>
            </a:endParaRPr>
          </a:p>
          <a:p>
            <a:pPr marL="285750" lvl="0" indent="-285750">
              <a:buFont typeface="Wingdings" pitchFamily="2" charset="2"/>
              <a:buChar char="q"/>
            </a:pPr>
            <a:r>
              <a:rPr lang="id-ID" dirty="0">
                <a:latin typeface="Times New Roman" pitchFamily="18" charset="0"/>
                <a:cs typeface="Times New Roman" pitchFamily="18" charset="0"/>
              </a:rPr>
              <a:t>Fungsi-fungsi yang tidak benar atau salah </a:t>
            </a:r>
            <a:endParaRPr lang="en-US" dirty="0">
              <a:latin typeface="Times New Roman" pitchFamily="18" charset="0"/>
              <a:cs typeface="Times New Roman" pitchFamily="18" charset="0"/>
            </a:endParaRPr>
          </a:p>
          <a:p>
            <a:pPr marL="285750" lvl="0" indent="-285750">
              <a:buFont typeface="Wingdings" pitchFamily="2" charset="2"/>
              <a:buChar char="q"/>
            </a:pPr>
            <a:r>
              <a:rPr lang="id-ID" dirty="0">
                <a:latin typeface="Times New Roman" pitchFamily="18" charset="0"/>
                <a:cs typeface="Times New Roman" pitchFamily="18" charset="0"/>
              </a:rPr>
              <a:t>Kesalahan interface </a:t>
            </a:r>
            <a:endParaRPr lang="en-US" dirty="0">
              <a:latin typeface="Times New Roman" pitchFamily="18" charset="0"/>
              <a:cs typeface="Times New Roman" pitchFamily="18" charset="0"/>
            </a:endParaRPr>
          </a:p>
          <a:p>
            <a:pPr marL="285750" lvl="0" indent="-285750">
              <a:buFont typeface="Wingdings" pitchFamily="2" charset="2"/>
              <a:buChar char="q"/>
            </a:pPr>
            <a:r>
              <a:rPr lang="id-ID" dirty="0">
                <a:latin typeface="Times New Roman" pitchFamily="18" charset="0"/>
                <a:cs typeface="Times New Roman" pitchFamily="18" charset="0"/>
              </a:rPr>
              <a:t>Kesalahan dalam struktur data atau akses database eksternal </a:t>
            </a:r>
            <a:endParaRPr lang="en-US" dirty="0">
              <a:latin typeface="Times New Roman" pitchFamily="18" charset="0"/>
              <a:cs typeface="Times New Roman" pitchFamily="18" charset="0"/>
            </a:endParaRPr>
          </a:p>
          <a:p>
            <a:pPr marL="285750" lvl="0" indent="-285750">
              <a:buFont typeface="Wingdings" pitchFamily="2" charset="2"/>
              <a:buChar char="q"/>
            </a:pPr>
            <a:r>
              <a:rPr lang="id-ID" dirty="0">
                <a:latin typeface="Times New Roman" pitchFamily="18" charset="0"/>
                <a:cs typeface="Times New Roman" pitchFamily="18" charset="0"/>
              </a:rPr>
              <a:t>Kesalahan kinerja, inisialisasi, dan kesalahan terminasi </a:t>
            </a:r>
            <a:endParaRPr lang="en-US" dirty="0">
              <a:latin typeface="Times New Roman" pitchFamily="18" charset="0"/>
              <a:cs typeface="Times New Roman" pitchFamily="18" charset="0"/>
            </a:endParaRPr>
          </a:p>
        </p:txBody>
      </p:sp>
      <p:sp>
        <p:nvSpPr>
          <p:cNvPr id="5" name="Rectangle 4"/>
          <p:cNvSpPr/>
          <p:nvPr/>
        </p:nvSpPr>
        <p:spPr>
          <a:xfrm>
            <a:off x="386892" y="104452"/>
            <a:ext cx="2390719" cy="369332"/>
          </a:xfrm>
          <a:prstGeom prst="rect">
            <a:avLst/>
          </a:prstGeom>
        </p:spPr>
        <p:txBody>
          <a:bodyPr wrap="none">
            <a:spAutoFit/>
          </a:bodyPr>
          <a:lstStyle/>
          <a:p>
            <a:r>
              <a:rPr lang="en-US" b="1" dirty="0">
                <a:latin typeface="Times New Roman" pitchFamily="18" charset="0"/>
                <a:cs typeface="Times New Roman" pitchFamily="18" charset="0"/>
              </a:rPr>
              <a:t>3.3.2 </a:t>
            </a:r>
            <a:r>
              <a:rPr lang="en-US" b="1" dirty="0" err="1">
                <a:latin typeface="Times New Roman" pitchFamily="18" charset="0"/>
                <a:cs typeface="Times New Roman" pitchFamily="18" charset="0"/>
              </a:rPr>
              <a:t>Blackbox</a:t>
            </a:r>
            <a:r>
              <a:rPr lang="en-US" b="1" dirty="0">
                <a:latin typeface="Times New Roman" pitchFamily="18" charset="0"/>
                <a:cs typeface="Times New Roman" pitchFamily="18" charset="0"/>
              </a:rPr>
              <a:t> Testing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67216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013" y="330335"/>
            <a:ext cx="9972541" cy="923330"/>
          </a:xfrm>
          <a:prstGeom prst="rect">
            <a:avLst/>
          </a:prstGeom>
        </p:spPr>
        <p:txBody>
          <a:bodyPr wrap="square">
            <a:spAutoFit/>
          </a:bodyPr>
          <a:lstStyle/>
          <a:p>
            <a:r>
              <a:rPr lang="en-US" dirty="0">
                <a:latin typeface="Times New Roman" pitchFamily="18" charset="0"/>
                <a:cs typeface="Times New Roman" pitchFamily="18" charset="0"/>
              </a:rPr>
              <a:t>	</a:t>
            </a:r>
            <a:r>
              <a:rPr lang="id-ID" dirty="0">
                <a:latin typeface="Times New Roman" pitchFamily="18" charset="0"/>
                <a:cs typeface="Times New Roman" pitchFamily="18" charset="0"/>
              </a:rPr>
              <a:t>Berikut ini tabel yang menggambarkan metode pengujian black-box pada beberapa form login. Pengujian hanya dilakukan pada salah satu form dengan input atau kondisi tertentu, tidak membahas keseluruhan sistem yang ada.</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57882611"/>
              </p:ext>
            </p:extLst>
          </p:nvPr>
        </p:nvGraphicFramePr>
        <p:xfrm>
          <a:off x="1067236" y="1455050"/>
          <a:ext cx="10047232" cy="3522885"/>
        </p:xfrm>
        <a:graphic>
          <a:graphicData uri="http://schemas.openxmlformats.org/drawingml/2006/table">
            <a:tbl>
              <a:tblPr firstRow="1" firstCol="1" bandRow="1">
                <a:tableStyleId>{5C22544A-7EE6-4342-B048-85BDC9FD1C3A}</a:tableStyleId>
              </a:tblPr>
              <a:tblGrid>
                <a:gridCol w="1626899">
                  <a:extLst>
                    <a:ext uri="{9D8B030D-6E8A-4147-A177-3AD203B41FA5}">
                      <a16:colId xmlns:a16="http://schemas.microsoft.com/office/drawing/2014/main" val="20000"/>
                    </a:ext>
                  </a:extLst>
                </a:gridCol>
                <a:gridCol w="2601535">
                  <a:extLst>
                    <a:ext uri="{9D8B030D-6E8A-4147-A177-3AD203B41FA5}">
                      <a16:colId xmlns:a16="http://schemas.microsoft.com/office/drawing/2014/main" val="20001"/>
                    </a:ext>
                  </a:extLst>
                </a:gridCol>
                <a:gridCol w="1896617">
                  <a:extLst>
                    <a:ext uri="{9D8B030D-6E8A-4147-A177-3AD203B41FA5}">
                      <a16:colId xmlns:a16="http://schemas.microsoft.com/office/drawing/2014/main" val="20002"/>
                    </a:ext>
                  </a:extLst>
                </a:gridCol>
                <a:gridCol w="2957217">
                  <a:extLst>
                    <a:ext uri="{9D8B030D-6E8A-4147-A177-3AD203B41FA5}">
                      <a16:colId xmlns:a16="http://schemas.microsoft.com/office/drawing/2014/main" val="20003"/>
                    </a:ext>
                  </a:extLst>
                </a:gridCol>
                <a:gridCol w="964964">
                  <a:extLst>
                    <a:ext uri="{9D8B030D-6E8A-4147-A177-3AD203B41FA5}">
                      <a16:colId xmlns:a16="http://schemas.microsoft.com/office/drawing/2014/main" val="20004"/>
                    </a:ext>
                  </a:extLst>
                </a:gridCol>
              </a:tblGrid>
              <a:tr h="540942">
                <a:tc>
                  <a:txBody>
                    <a:bodyPr/>
                    <a:lstStyle/>
                    <a:p>
                      <a:pPr algn="ctr">
                        <a:lnSpc>
                          <a:spcPct val="107000"/>
                        </a:lnSpc>
                        <a:spcAft>
                          <a:spcPts val="0"/>
                        </a:spcAft>
                      </a:pPr>
                      <a:r>
                        <a:rPr lang="en-US" sz="2000" dirty="0">
                          <a:effectLst/>
                          <a:latin typeface="Times New Roman" pitchFamily="18" charset="0"/>
                          <a:cs typeface="Times New Roman" pitchFamily="18" charset="0"/>
                        </a:rPr>
                        <a:t>Interface </a:t>
                      </a:r>
                      <a:endParaRPr lang="en-US" sz="18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Yang </a:t>
                      </a:r>
                      <a:r>
                        <a:rPr lang="en-US" sz="2000" dirty="0" err="1">
                          <a:effectLst/>
                          <a:latin typeface="Times New Roman" pitchFamily="18" charset="0"/>
                          <a:cs typeface="Times New Roman" pitchFamily="18" charset="0"/>
                        </a:rPr>
                        <a:t>diuji</a:t>
                      </a:r>
                      <a:r>
                        <a:rPr lang="en-US" sz="20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Input  </a:t>
                      </a:r>
                      <a:endParaRPr lang="en-US" sz="18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Output  </a:t>
                      </a:r>
                      <a:endParaRPr lang="en-US" sz="18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Status  </a:t>
                      </a:r>
                      <a:endParaRPr lang="en-US" sz="18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386602">
                <a:tc>
                  <a:txBody>
                    <a:bodyPr/>
                    <a:lstStyle/>
                    <a:p>
                      <a:pPr>
                        <a:lnSpc>
                          <a:spcPct val="107000"/>
                        </a:lnSpc>
                        <a:spcAft>
                          <a:spcPts val="0"/>
                        </a:spcAft>
                      </a:pPr>
                      <a:r>
                        <a:rPr lang="en-US" sz="1800" dirty="0">
                          <a:effectLst/>
                          <a:latin typeface="Times New Roman" pitchFamily="18" charset="0"/>
                          <a:cs typeface="Times New Roman" pitchFamily="18" charset="0"/>
                        </a:rPr>
                        <a:t>Form Login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login </a:t>
                      </a:r>
                      <a:r>
                        <a:rPr lang="en-US" sz="1600" dirty="0" err="1">
                          <a:effectLst/>
                          <a:latin typeface="Times New Roman" pitchFamily="18" charset="0"/>
                          <a:cs typeface="Times New Roman" pitchFamily="18" charset="0"/>
                        </a:rPr>
                        <a:t>diklik</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US" sz="1600">
                          <a:effectLst/>
                          <a:latin typeface="Times New Roman" pitchFamily="18" charset="0"/>
                          <a:cs typeface="Times New Roman" pitchFamily="18" charset="0"/>
                        </a:rPr>
                        <a:t>Username :  admin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US" sz="1600" dirty="0">
                          <a:effectLst/>
                          <a:latin typeface="Times New Roman" pitchFamily="18" charset="0"/>
                          <a:cs typeface="Times New Roman" pitchFamily="18" charset="0"/>
                        </a:rPr>
                        <a:t>Menu </a:t>
                      </a:r>
                      <a:r>
                        <a:rPr lang="en-US" sz="1600" dirty="0" err="1">
                          <a:effectLst/>
                          <a:latin typeface="Times New Roman" pitchFamily="18" charset="0"/>
                          <a:cs typeface="Times New Roman" pitchFamily="18" charset="0"/>
                        </a:rPr>
                        <a:t>utama</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terbuka</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US" sz="1600" dirty="0" err="1">
                          <a:effectLst/>
                          <a:latin typeface="Times New Roman" pitchFamily="18" charset="0"/>
                          <a:cs typeface="Times New Roman" pitchFamily="18" charset="0"/>
                        </a:rPr>
                        <a:t>Berhasil</a:t>
                      </a:r>
                      <a:endParaRPr lang="en-US" sz="16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1"/>
                  </a:ext>
                </a:extLst>
              </a:tr>
              <a:tr h="309093">
                <a:tc>
                  <a:txBody>
                    <a:bodyPr/>
                    <a:lstStyle/>
                    <a:p>
                      <a:pPr>
                        <a:lnSpc>
                          <a:spcPct val="107000"/>
                        </a:lnSpc>
                        <a:spcAft>
                          <a:spcPts val="0"/>
                        </a:spcAft>
                      </a:pPr>
                      <a:r>
                        <a:rPr lang="en-GB" sz="1600" dirty="0">
                          <a:effectLst/>
                          <a:latin typeface="Times New Roman" pitchFamily="18" charset="0"/>
                          <a:cs typeface="Times New Roman" pitchFamily="18" charset="0"/>
                        </a:rPr>
                        <a:t>Form </a:t>
                      </a:r>
                      <a:r>
                        <a:rPr lang="en-GB" sz="1600" dirty="0" err="1">
                          <a:effectLst/>
                          <a:latin typeface="Times New Roman" pitchFamily="18" charset="0"/>
                          <a:cs typeface="Times New Roman" pitchFamily="18" charset="0"/>
                        </a:rPr>
                        <a:t>Barang</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US" sz="1600" dirty="0" err="1">
                          <a:effectLst/>
                          <a:latin typeface="Times New Roman" pitchFamily="18" charset="0"/>
                          <a:cs typeface="Times New Roman" pitchFamily="18" charset="0"/>
                        </a:rPr>
                        <a:t>Tombol</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barang</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diklik</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a:effectLst/>
                          <a:latin typeface="Times New Roman" pitchFamily="18" charset="0"/>
                          <a:cs typeface="Times New Roman" pitchFamily="18" charset="0"/>
                        </a:rPr>
                        <a:t>input data barang</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a:effectLst/>
                          <a:latin typeface="Times New Roman" pitchFamily="18" charset="0"/>
                          <a:cs typeface="Times New Roman" pitchFamily="18" charset="0"/>
                        </a:rPr>
                        <a:t>menu tabel barang terbuka</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US" sz="1600" dirty="0" err="1">
                          <a:effectLst/>
                          <a:latin typeface="Times New Roman" pitchFamily="18" charset="0"/>
                          <a:cs typeface="Times New Roman" pitchFamily="18" charset="0"/>
                        </a:rPr>
                        <a:t>Berhasil</a:t>
                      </a:r>
                      <a:endParaRPr lang="en-US" sz="16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2"/>
                  </a:ext>
                </a:extLst>
              </a:tr>
              <a:tr h="334850">
                <a:tc>
                  <a:txBody>
                    <a:bodyPr/>
                    <a:lstStyle/>
                    <a:p>
                      <a:pPr>
                        <a:lnSpc>
                          <a:spcPct val="107000"/>
                        </a:lnSpc>
                        <a:spcAft>
                          <a:spcPts val="0"/>
                        </a:spcAft>
                      </a:pPr>
                      <a:r>
                        <a:rPr lang="en-GB" sz="1600" dirty="0">
                          <a:effectLst/>
                          <a:latin typeface="Times New Roman" pitchFamily="18" charset="0"/>
                          <a:cs typeface="Times New Roman" pitchFamily="18" charset="0"/>
                        </a:rPr>
                        <a:t>Form Supplier</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err="1">
                          <a:effectLst/>
                          <a:latin typeface="Times New Roman" pitchFamily="18" charset="0"/>
                          <a:cs typeface="Times New Roman" pitchFamily="18" charset="0"/>
                        </a:rPr>
                        <a:t>Tombol</a:t>
                      </a:r>
                      <a:r>
                        <a:rPr lang="en-GB" sz="1600" dirty="0">
                          <a:effectLst/>
                          <a:latin typeface="Times New Roman" pitchFamily="18" charset="0"/>
                          <a:cs typeface="Times New Roman" pitchFamily="18" charset="0"/>
                        </a:rPr>
                        <a:t> supplier </a:t>
                      </a:r>
                      <a:r>
                        <a:rPr lang="en-GB" sz="1600" dirty="0" err="1">
                          <a:effectLst/>
                          <a:latin typeface="Times New Roman" pitchFamily="18" charset="0"/>
                          <a:cs typeface="Times New Roman" pitchFamily="18" charset="0"/>
                        </a:rPr>
                        <a:t>diklik</a:t>
                      </a: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a:effectLst/>
                          <a:latin typeface="Times New Roman" pitchFamily="18" charset="0"/>
                          <a:cs typeface="Times New Roman" pitchFamily="18" charset="0"/>
                        </a:rPr>
                        <a:t>input supplier</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a:effectLst/>
                          <a:latin typeface="Times New Roman" pitchFamily="18" charset="0"/>
                          <a:cs typeface="Times New Roman" pitchFamily="18" charset="0"/>
                        </a:rPr>
                        <a:t>menu tabel supplier terbuka</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Berhasil</a:t>
                      </a:r>
                      <a:endParaRPr lang="en-US" sz="16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3"/>
                  </a:ext>
                </a:extLst>
              </a:tr>
              <a:tr h="360609">
                <a:tc>
                  <a:txBody>
                    <a:bodyPr/>
                    <a:lstStyle/>
                    <a:p>
                      <a:pPr>
                        <a:lnSpc>
                          <a:spcPct val="107000"/>
                        </a:lnSpc>
                        <a:spcAft>
                          <a:spcPts val="0"/>
                        </a:spcAft>
                      </a:pPr>
                      <a:r>
                        <a:rPr lang="en-GB" sz="1600" dirty="0">
                          <a:effectLst/>
                          <a:latin typeface="Times New Roman" pitchFamily="18" charset="0"/>
                          <a:cs typeface="Times New Roman" pitchFamily="18" charset="0"/>
                        </a:rPr>
                        <a:t>Form </a:t>
                      </a:r>
                      <a:r>
                        <a:rPr lang="en-GB" sz="1600" dirty="0" err="1">
                          <a:effectLst/>
                          <a:latin typeface="Times New Roman" pitchFamily="18" charset="0"/>
                          <a:cs typeface="Times New Roman" pitchFamily="18" charset="0"/>
                        </a:rPr>
                        <a:t>Pelanggan</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err="1">
                          <a:effectLst/>
                          <a:latin typeface="Times New Roman" pitchFamily="18" charset="0"/>
                          <a:cs typeface="Times New Roman" pitchFamily="18" charset="0"/>
                        </a:rPr>
                        <a:t>Tombol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pelanggan</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diklik</a:t>
                      </a: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a:effectLst/>
                          <a:latin typeface="Times New Roman" pitchFamily="18" charset="0"/>
                          <a:cs typeface="Times New Roman" pitchFamily="18" charset="0"/>
                        </a:rPr>
                        <a:t>input pelanggan</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a:effectLst/>
                          <a:latin typeface="Times New Roman" pitchFamily="18" charset="0"/>
                          <a:cs typeface="Times New Roman" pitchFamily="18" charset="0"/>
                        </a:rPr>
                        <a:t>menu tabel pelanggan terbuka</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Berhasil</a:t>
                      </a:r>
                      <a:endParaRPr lang="en-US" sz="16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4"/>
                  </a:ext>
                </a:extLst>
              </a:tr>
              <a:tr h="347730">
                <a:tc>
                  <a:txBody>
                    <a:bodyPr/>
                    <a:lstStyle/>
                    <a:p>
                      <a:pPr>
                        <a:lnSpc>
                          <a:spcPct val="107000"/>
                        </a:lnSpc>
                        <a:spcAft>
                          <a:spcPts val="0"/>
                        </a:spcAft>
                      </a:pPr>
                      <a:r>
                        <a:rPr lang="en-GB" sz="1600" dirty="0">
                          <a:effectLst/>
                          <a:latin typeface="Times New Roman" pitchFamily="18" charset="0"/>
                          <a:cs typeface="Times New Roman" pitchFamily="18" charset="0"/>
                        </a:rPr>
                        <a:t>Form </a:t>
                      </a:r>
                      <a:r>
                        <a:rPr lang="en-GB" sz="1600" dirty="0" err="1">
                          <a:effectLst/>
                          <a:latin typeface="Times New Roman" pitchFamily="18" charset="0"/>
                          <a:cs typeface="Times New Roman" pitchFamily="18" charset="0"/>
                        </a:rPr>
                        <a:t>Pemesanan</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err="1">
                          <a:effectLst/>
                          <a:latin typeface="Times New Roman" pitchFamily="18" charset="0"/>
                          <a:cs typeface="Times New Roman" pitchFamily="18" charset="0"/>
                        </a:rPr>
                        <a:t>Tombol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pemesanan</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diklik</a:t>
                      </a: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a:effectLst/>
                          <a:latin typeface="Times New Roman" pitchFamily="18" charset="0"/>
                          <a:cs typeface="Times New Roman" pitchFamily="18" charset="0"/>
                        </a:rPr>
                        <a:t>input pemesanan</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a:effectLst/>
                          <a:latin typeface="Times New Roman" pitchFamily="18" charset="0"/>
                          <a:cs typeface="Times New Roman" pitchFamily="18" charset="0"/>
                        </a:rPr>
                        <a:t>menu tabel pemesanan terbuka</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US" sz="1600" dirty="0" err="1">
                          <a:effectLst/>
                          <a:latin typeface="Times New Roman" pitchFamily="18" charset="0"/>
                          <a:cs typeface="Times New Roman" pitchFamily="18" charset="0"/>
                        </a:rPr>
                        <a:t>Berhasil</a:t>
                      </a:r>
                      <a:endParaRPr lang="en-US" sz="16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5"/>
                  </a:ext>
                </a:extLst>
              </a:tr>
              <a:tr h="334850">
                <a:tc>
                  <a:txBody>
                    <a:bodyPr/>
                    <a:lstStyle/>
                    <a:p>
                      <a:pPr>
                        <a:lnSpc>
                          <a:spcPct val="107000"/>
                        </a:lnSpc>
                        <a:spcAft>
                          <a:spcPts val="0"/>
                        </a:spcAft>
                      </a:pPr>
                      <a:r>
                        <a:rPr lang="en-GB" sz="1600" dirty="0">
                          <a:effectLst/>
                          <a:latin typeface="Times New Roman" pitchFamily="18" charset="0"/>
                          <a:cs typeface="Times New Roman" pitchFamily="18" charset="0"/>
                        </a:rPr>
                        <a:t>Form </a:t>
                      </a:r>
                      <a:r>
                        <a:rPr lang="en-GB" sz="1600" dirty="0" err="1">
                          <a:effectLst/>
                          <a:latin typeface="Times New Roman" pitchFamily="18" charset="0"/>
                          <a:cs typeface="Times New Roman" pitchFamily="18" charset="0"/>
                        </a:rPr>
                        <a:t>Pembelian</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err="1">
                          <a:effectLst/>
                          <a:latin typeface="Times New Roman" pitchFamily="18" charset="0"/>
                          <a:cs typeface="Times New Roman" pitchFamily="18" charset="0"/>
                        </a:rPr>
                        <a:t>Tombol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pembelian</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diklik</a:t>
                      </a: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a:effectLst/>
                          <a:latin typeface="Times New Roman" pitchFamily="18" charset="0"/>
                          <a:cs typeface="Times New Roman" pitchFamily="18" charset="0"/>
                        </a:rPr>
                        <a:t>input pembelian</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a:effectLst/>
                          <a:latin typeface="Times New Roman" pitchFamily="18" charset="0"/>
                          <a:cs typeface="Times New Roman" pitchFamily="18" charset="0"/>
                        </a:rPr>
                        <a:t>menu tabel pembelian terbuka</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6"/>
                  </a:ext>
                </a:extLst>
              </a:tr>
              <a:tr h="347730">
                <a:tc>
                  <a:txBody>
                    <a:bodyPr/>
                    <a:lstStyle/>
                    <a:p>
                      <a:pPr>
                        <a:lnSpc>
                          <a:spcPct val="107000"/>
                        </a:lnSpc>
                        <a:spcAft>
                          <a:spcPts val="0"/>
                        </a:spcAft>
                      </a:pPr>
                      <a:r>
                        <a:rPr lang="en-GB" sz="1600" dirty="0">
                          <a:effectLst/>
                          <a:latin typeface="Times New Roman" pitchFamily="18" charset="0"/>
                          <a:cs typeface="Times New Roman" pitchFamily="18" charset="0"/>
                        </a:rPr>
                        <a:t>Form </a:t>
                      </a:r>
                      <a:r>
                        <a:rPr lang="en-GB" sz="1600" dirty="0" err="1">
                          <a:effectLst/>
                          <a:latin typeface="Times New Roman" pitchFamily="18" charset="0"/>
                          <a:cs typeface="Times New Roman" pitchFamily="18" charset="0"/>
                        </a:rPr>
                        <a:t>Penjualan</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err="1">
                          <a:effectLst/>
                          <a:latin typeface="Times New Roman" pitchFamily="18" charset="0"/>
                          <a:cs typeface="Times New Roman" pitchFamily="18" charset="0"/>
                        </a:rPr>
                        <a:t>Tombol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penjualan</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diklik</a:t>
                      </a: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a:effectLst/>
                          <a:latin typeface="Times New Roman" pitchFamily="18" charset="0"/>
                          <a:cs typeface="Times New Roman" pitchFamily="18" charset="0"/>
                        </a:rPr>
                        <a:t>input penjualan</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a:effectLst/>
                          <a:latin typeface="Times New Roman" pitchFamily="18" charset="0"/>
                          <a:cs typeface="Times New Roman" pitchFamily="18" charset="0"/>
                        </a:rPr>
                        <a:t>menu tabel penjualan terbuka</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7"/>
                  </a:ext>
                </a:extLst>
              </a:tr>
              <a:tr h="386366">
                <a:tc>
                  <a:txBody>
                    <a:bodyPr/>
                    <a:lstStyle/>
                    <a:p>
                      <a:pPr>
                        <a:lnSpc>
                          <a:spcPct val="107000"/>
                        </a:lnSpc>
                        <a:spcAft>
                          <a:spcPts val="0"/>
                        </a:spcAft>
                      </a:pPr>
                      <a:r>
                        <a:rPr lang="en-GB" sz="1600" dirty="0">
                          <a:effectLst/>
                          <a:latin typeface="Times New Roman" pitchFamily="18" charset="0"/>
                          <a:cs typeface="Times New Roman" pitchFamily="18" charset="0"/>
                        </a:rPr>
                        <a:t>Form </a:t>
                      </a:r>
                      <a:r>
                        <a:rPr lang="en-GB" sz="1600" dirty="0" err="1">
                          <a:effectLst/>
                          <a:latin typeface="Times New Roman" pitchFamily="18" charset="0"/>
                          <a:cs typeface="Times New Roman" pitchFamily="18" charset="0"/>
                        </a:rPr>
                        <a:t>Jurnal</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err="1">
                          <a:effectLst/>
                          <a:latin typeface="Times New Roman" pitchFamily="18" charset="0"/>
                          <a:cs typeface="Times New Roman" pitchFamily="18" charset="0"/>
                        </a:rPr>
                        <a:t>Tombol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jurnaal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diklik</a:t>
                      </a: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a:lnSpc>
                          <a:spcPct val="107000"/>
                        </a:lnSpc>
                        <a:spcAft>
                          <a:spcPts val="0"/>
                        </a:spcAft>
                      </a:pPr>
                      <a:r>
                        <a:rPr lang="en-GB" sz="1600" dirty="0">
                          <a:effectLst/>
                          <a:latin typeface="Times New Roman" pitchFamily="18" charset="0"/>
                          <a:cs typeface="Times New Roman" pitchFamily="18" charset="0"/>
                        </a:rPr>
                        <a:t>input </a:t>
                      </a:r>
                      <a:r>
                        <a:rPr lang="en-GB" sz="1600" dirty="0" err="1">
                          <a:effectLst/>
                          <a:latin typeface="Times New Roman" pitchFamily="18" charset="0"/>
                          <a:cs typeface="Times New Roman" pitchFamily="18" charset="0"/>
                        </a:rPr>
                        <a:t>jurnal</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a:effectLst/>
                          <a:latin typeface="Times New Roman" pitchFamily="18" charset="0"/>
                          <a:cs typeface="Times New Roman" pitchFamily="18" charset="0"/>
                        </a:rPr>
                        <a:t>menu </a:t>
                      </a:r>
                      <a:r>
                        <a:rPr lang="en-GB" sz="1600" dirty="0" err="1">
                          <a:effectLst/>
                          <a:latin typeface="Times New Roman" pitchFamily="18" charset="0"/>
                          <a:cs typeface="Times New Roman" pitchFamily="18" charset="0"/>
                        </a:rPr>
                        <a:t>tabel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jurnal</a:t>
                      </a:r>
                      <a:r>
                        <a:rPr lang="en-GB" sz="1600" dirty="0">
                          <a:effectLst/>
                          <a:latin typeface="Times New Roman" pitchFamily="18" charset="0"/>
                          <a:cs typeface="Times New Roman" pitchFamily="18" charset="0"/>
                        </a:rPr>
                        <a:t> </a:t>
                      </a:r>
                      <a:r>
                        <a:rPr lang="en-GB" sz="1600" dirty="0" err="1">
                          <a:effectLst/>
                          <a:latin typeface="Times New Roman" pitchFamily="18" charset="0"/>
                          <a:cs typeface="Times New Roman" pitchFamily="18" charset="0"/>
                        </a:rPr>
                        <a:t>terbuka</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a:lnSpc>
                          <a:spcPct val="107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5086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1634" y="121104"/>
            <a:ext cx="6096000" cy="830997"/>
          </a:xfrm>
          <a:prstGeom prst="rect">
            <a:avLst/>
          </a:prstGeom>
        </p:spPr>
        <p:txBody>
          <a:bodyPr>
            <a:spAutoFit/>
          </a:bodyPr>
          <a:lstStyle/>
          <a:p>
            <a:pPr algn="ctr"/>
            <a:r>
              <a:rPr lang="id-ID" sz="2400" b="1" dirty="0"/>
              <a:t> BAB IV</a:t>
            </a:r>
            <a:endParaRPr lang="en-US" sz="2400" dirty="0"/>
          </a:p>
          <a:p>
            <a:pPr algn="ctr"/>
            <a:r>
              <a:rPr lang="id-ID" sz="2400" b="1" dirty="0"/>
              <a:t>PENUTUP</a:t>
            </a:r>
            <a:endParaRPr lang="en-US" sz="2400" dirty="0"/>
          </a:p>
        </p:txBody>
      </p:sp>
      <p:sp>
        <p:nvSpPr>
          <p:cNvPr id="5" name="Rectangle 4"/>
          <p:cNvSpPr/>
          <p:nvPr/>
        </p:nvSpPr>
        <p:spPr>
          <a:xfrm>
            <a:off x="803584" y="952101"/>
            <a:ext cx="1955985" cy="369332"/>
          </a:xfrm>
          <a:prstGeom prst="rect">
            <a:avLst/>
          </a:prstGeom>
        </p:spPr>
        <p:txBody>
          <a:bodyPr wrap="none">
            <a:spAutoFit/>
          </a:bodyPr>
          <a:lstStyle/>
          <a:p>
            <a:r>
              <a:rPr lang="id-ID" b="1" dirty="0"/>
              <a:t>4.1	 Kesimpulan</a:t>
            </a:r>
            <a:endParaRPr lang="en-US" dirty="0"/>
          </a:p>
        </p:txBody>
      </p:sp>
      <p:sp>
        <p:nvSpPr>
          <p:cNvPr id="6" name="Rectangle 5"/>
          <p:cNvSpPr/>
          <p:nvPr/>
        </p:nvSpPr>
        <p:spPr>
          <a:xfrm>
            <a:off x="1438140" y="1369060"/>
            <a:ext cx="9972541" cy="2554545"/>
          </a:xfrm>
          <a:prstGeom prst="rect">
            <a:avLst/>
          </a:prstGeom>
        </p:spPr>
        <p:txBody>
          <a:bodyPr wrap="square">
            <a:spAutoFit/>
          </a:bodyPr>
          <a:lstStyle/>
          <a:p>
            <a:r>
              <a:rPr lang="en-US" sz="1600" dirty="0">
                <a:latin typeface="Times New Roman" pitchFamily="18" charset="0"/>
                <a:cs typeface="Times New Roman" pitchFamily="18" charset="0"/>
              </a:rPr>
              <a:t>	</a:t>
            </a:r>
            <a:r>
              <a:rPr lang="id-ID" sz="1600" dirty="0">
                <a:latin typeface="Times New Roman" pitchFamily="18" charset="0"/>
                <a:cs typeface="Times New Roman" pitchFamily="18" charset="0"/>
              </a:rPr>
              <a:t>Dengan adanya Diagram yang penulis rancang dapat diambil kesimpulan sebagai berikut :</a:t>
            </a:r>
            <a:endParaRPr lang="en-US" sz="1600" dirty="0">
              <a:latin typeface="Times New Roman" pitchFamily="18" charset="0"/>
              <a:cs typeface="Times New Roman" pitchFamily="18" charset="0"/>
            </a:endParaRPr>
          </a:p>
          <a:p>
            <a:r>
              <a:rPr lang="id-ID" sz="1600" dirty="0">
                <a:latin typeface="Times New Roman" pitchFamily="18" charset="0"/>
                <a:cs typeface="Times New Roman" pitchFamily="18" charset="0"/>
              </a:rPr>
              <a:t>Mahasiswa dapat memahami dan merancang struktur dasar database dengan menggunakan ERD &amp; LRS. </a:t>
            </a:r>
            <a:endParaRPr lang="en-US" sz="1600" dirty="0">
              <a:latin typeface="Times New Roman" pitchFamily="18" charset="0"/>
              <a:cs typeface="Times New Roman" pitchFamily="18" charset="0"/>
            </a:endParaRPr>
          </a:p>
          <a:p>
            <a:r>
              <a:rPr lang="id-ID" sz="1600" dirty="0">
                <a:latin typeface="Times New Roman" pitchFamily="18" charset="0"/>
                <a:cs typeface="Times New Roman" pitchFamily="18" charset="0"/>
              </a:rPr>
              <a:t>Pengelolaan data dapat dilakukan dengan cepat, hal ini dirasakan lebih menguntungkan jika dibandingkan dengan sistem manual. </a:t>
            </a:r>
            <a:endParaRPr lang="en-US" sz="1600" dirty="0">
              <a:latin typeface="Times New Roman" pitchFamily="18" charset="0"/>
              <a:cs typeface="Times New Roman" pitchFamily="18" charset="0"/>
            </a:endParaRPr>
          </a:p>
          <a:p>
            <a:r>
              <a:rPr lang="id-ID" sz="1600" dirty="0">
                <a:latin typeface="Times New Roman" pitchFamily="18" charset="0"/>
                <a:cs typeface="Times New Roman" pitchFamily="18" charset="0"/>
              </a:rPr>
              <a:t>Penyimpanan data di dalam media komputer akan lebih hemat dan aman serta dapat digunakan berkali-kali dan dapat diperbaharui isinya. </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id-ID" sz="1600" dirty="0">
                <a:latin typeface="Times New Roman" pitchFamily="18" charset="0"/>
                <a:cs typeface="Times New Roman" pitchFamily="18" charset="0"/>
              </a:rPr>
              <a:t>Akan diperoleh informasi yang cepat, tepat, akurat dan handal, sehingga akan memberikan pelayanan yang baik kepada konsumen maupun dalam pengambilan keputusan bagi pihak manajemen.</a:t>
            </a:r>
            <a:endParaRPr lang="en-US" sz="1600" dirty="0">
              <a:latin typeface="Times New Roman" pitchFamily="18" charset="0"/>
              <a:cs typeface="Times New Roman" pitchFamily="18" charset="0"/>
            </a:endParaRPr>
          </a:p>
          <a:p>
            <a:r>
              <a:rPr lang="id-ID" sz="1600" dirty="0">
                <a:latin typeface="Times New Roman" pitchFamily="18" charset="0"/>
                <a:cs typeface="Times New Roman" pitchFamily="18" charset="0"/>
              </a:rPr>
              <a:t>Data mudah diakses dan disimpan serta mudah untuk dipertanggungjawabkan.</a:t>
            </a:r>
            <a:endParaRPr lang="en-US" sz="1600" dirty="0">
              <a:latin typeface="Times New Roman" pitchFamily="18" charset="0"/>
              <a:cs typeface="Times New Roman" pitchFamily="18" charset="0"/>
            </a:endParaRPr>
          </a:p>
          <a:p>
            <a:r>
              <a:rPr lang="id-ID" sz="1600" dirty="0">
                <a:latin typeface="Times New Roman" pitchFamily="18" charset="0"/>
                <a:cs typeface="Times New Roman" pitchFamily="18" charset="0"/>
              </a:rPr>
              <a:t>Kebutuhan proses pengolahan data yang cepat dan terus menerus. </a:t>
            </a:r>
            <a:endParaRPr lang="en-US" sz="1600" dirty="0">
              <a:latin typeface="Times New Roman" pitchFamily="18" charset="0"/>
              <a:cs typeface="Times New Roman" pitchFamily="18" charset="0"/>
            </a:endParaRPr>
          </a:p>
        </p:txBody>
      </p:sp>
      <p:sp>
        <p:nvSpPr>
          <p:cNvPr id="7" name="Rectangle 6"/>
          <p:cNvSpPr/>
          <p:nvPr/>
        </p:nvSpPr>
        <p:spPr>
          <a:xfrm>
            <a:off x="803584" y="4390554"/>
            <a:ext cx="1270669" cy="369332"/>
          </a:xfrm>
          <a:prstGeom prst="rect">
            <a:avLst/>
          </a:prstGeom>
        </p:spPr>
        <p:txBody>
          <a:bodyPr wrap="none">
            <a:spAutoFit/>
          </a:bodyPr>
          <a:lstStyle/>
          <a:p>
            <a:r>
              <a:rPr lang="id-ID" b="1" dirty="0"/>
              <a:t>4.2  Saran</a:t>
            </a:r>
            <a:endParaRPr lang="en-US" dirty="0"/>
          </a:p>
        </p:txBody>
      </p:sp>
      <p:sp>
        <p:nvSpPr>
          <p:cNvPr id="8" name="Rectangle 7"/>
          <p:cNvSpPr/>
          <p:nvPr/>
        </p:nvSpPr>
        <p:spPr>
          <a:xfrm>
            <a:off x="1438918" y="4751789"/>
            <a:ext cx="9971763" cy="1815882"/>
          </a:xfrm>
          <a:prstGeom prst="rect">
            <a:avLst/>
          </a:prstGeom>
        </p:spPr>
        <p:txBody>
          <a:bodyPr wrap="square">
            <a:spAutoFit/>
          </a:bodyPr>
          <a:lstStyle/>
          <a:p>
            <a:r>
              <a:rPr lang="en-US" sz="1600" dirty="0">
                <a:latin typeface="Times New Roman" pitchFamily="18" charset="0"/>
                <a:cs typeface="Times New Roman" pitchFamily="18" charset="0"/>
              </a:rPr>
              <a:t>	</a:t>
            </a:r>
            <a:r>
              <a:rPr lang="id-ID" sz="1600" dirty="0">
                <a:latin typeface="Times New Roman" pitchFamily="18" charset="0"/>
                <a:cs typeface="Times New Roman" pitchFamily="18" charset="0"/>
              </a:rPr>
              <a:t>Untuk mendapatkan hasil yang optimal, beberapa hal yang perlu diperhatikan :</a:t>
            </a:r>
            <a:endParaRPr lang="en-US" sz="1600" dirty="0">
              <a:latin typeface="Times New Roman" pitchFamily="18" charset="0"/>
              <a:cs typeface="Times New Roman" pitchFamily="18" charset="0"/>
            </a:endParaRPr>
          </a:p>
          <a:p>
            <a:pPr marL="342900" indent="-342900">
              <a:buFont typeface="+mj-lt"/>
              <a:buAutoNum type="arabicPeriod"/>
            </a:pPr>
            <a:r>
              <a:rPr lang="id-ID" sz="1600" dirty="0">
                <a:latin typeface="Times New Roman" pitchFamily="18" charset="0"/>
                <a:cs typeface="Times New Roman" pitchFamily="18" charset="0"/>
              </a:rPr>
              <a:t>Disiplin dari pengelola masing-masing usaha untuk selalu melakukan pencatatan melalui pemakaian program dan prosedur yang telah disusun.</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2.  </a:t>
            </a:r>
            <a:r>
              <a:rPr lang="id-ID" sz="1600" dirty="0">
                <a:latin typeface="Times New Roman" pitchFamily="18" charset="0"/>
                <a:cs typeface="Times New Roman" pitchFamily="18" charset="0"/>
              </a:rPr>
              <a:t> Melakukan maintance / perawatan secara berkala pada sistem software maupun hardware agar sistem dapat terus berfungsi dengan baik. </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3.   </a:t>
            </a:r>
            <a:r>
              <a:rPr lang="id-ID" sz="1600" dirty="0">
                <a:latin typeface="Times New Roman" pitchFamily="18" charset="0"/>
                <a:cs typeface="Times New Roman" pitchFamily="18" charset="0"/>
              </a:rPr>
              <a:t>“Back Up” data sangat diperlukan untuk menghindari kehilangan datakarena kerusakan media penyimpanan yang dapat timbul.</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19195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6884-6FE8-43CF-9651-BEF873D75A15}"/>
              </a:ext>
            </a:extLst>
          </p:cNvPr>
          <p:cNvSpPr>
            <a:spLocks noGrp="1"/>
          </p:cNvSpPr>
          <p:nvPr>
            <p:ph type="title"/>
          </p:nvPr>
        </p:nvSpPr>
        <p:spPr>
          <a:xfrm>
            <a:off x="427951" y="2535382"/>
            <a:ext cx="4476558" cy="1320800"/>
          </a:xfrm>
        </p:spPr>
        <p:txBody>
          <a:bodyPr>
            <a:normAutofit/>
          </a:bodyPr>
          <a:lstStyle/>
          <a:p>
            <a:pPr marL="285750" lvl="0" indent="-285750" algn="just" fontAlgn="base">
              <a:lnSpc>
                <a:spcPct val="112000"/>
              </a:lnSpc>
              <a:spcAft>
                <a:spcPts val="1240"/>
              </a:spcAft>
              <a:buClr>
                <a:srgbClr val="000000"/>
              </a:buClr>
              <a:buSzPts val="1200"/>
              <a:buFont typeface="Wingdings" panose="05000000000000000000" pitchFamily="2" charset="2"/>
              <a:buChar char="v"/>
            </a:pPr>
            <a:r>
              <a:rPr lang="id-ID"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Merancang sistem penjualan yang terkomputerisasi pada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CV. Kiya Batik </a:t>
            </a:r>
            <a:r>
              <a:rPr lang="id-ID"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br>
              <a:rPr lang="id-ID"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id-ID"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354C2CA2-4291-4353-B5B7-CA6E923992F2}"/>
              </a:ext>
            </a:extLst>
          </p:cNvPr>
          <p:cNvSpPr txBox="1">
            <a:spLocks/>
          </p:cNvSpPr>
          <p:nvPr/>
        </p:nvSpPr>
        <p:spPr>
          <a:xfrm>
            <a:off x="1668703" y="1581727"/>
            <a:ext cx="1677940" cy="1011383"/>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b="1" i="1" u="sng" dirty="0">
                <a:latin typeface="Times New Roman" panose="02020603050405020304" pitchFamily="18" charset="0"/>
                <a:cs typeface="Times New Roman" panose="02020603050405020304" pitchFamily="18" charset="0"/>
              </a:rPr>
              <a:t>Maksud</a:t>
            </a:r>
          </a:p>
        </p:txBody>
      </p:sp>
      <p:sp>
        <p:nvSpPr>
          <p:cNvPr id="4" name="Title 1">
            <a:extLst>
              <a:ext uri="{FF2B5EF4-FFF2-40B4-BE49-F238E27FC236}">
                <a16:creationId xmlns:a16="http://schemas.microsoft.com/office/drawing/2014/main" id="{B99299D2-4C12-4F27-8E8D-6E1498616347}"/>
              </a:ext>
            </a:extLst>
          </p:cNvPr>
          <p:cNvSpPr txBox="1">
            <a:spLocks/>
          </p:cNvSpPr>
          <p:nvPr/>
        </p:nvSpPr>
        <p:spPr>
          <a:xfrm>
            <a:off x="538787" y="360218"/>
            <a:ext cx="914554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b="1" dirty="0">
                <a:latin typeface="Times New Roman" panose="02020603050405020304" pitchFamily="18" charset="0"/>
                <a:cs typeface="Times New Roman" panose="02020603050405020304" pitchFamily="18" charset="0"/>
              </a:rPr>
              <a:t>Maksud &amp; Tujuan pembuatan tugas Project </a:t>
            </a:r>
          </a:p>
        </p:txBody>
      </p:sp>
      <p:sp>
        <p:nvSpPr>
          <p:cNvPr id="5" name="Title 1">
            <a:extLst>
              <a:ext uri="{FF2B5EF4-FFF2-40B4-BE49-F238E27FC236}">
                <a16:creationId xmlns:a16="http://schemas.microsoft.com/office/drawing/2014/main" id="{600B590D-3FED-4751-A571-510029DDDBD7}"/>
              </a:ext>
            </a:extLst>
          </p:cNvPr>
          <p:cNvSpPr txBox="1">
            <a:spLocks/>
          </p:cNvSpPr>
          <p:nvPr/>
        </p:nvSpPr>
        <p:spPr>
          <a:xfrm>
            <a:off x="427951" y="3394363"/>
            <a:ext cx="4476558" cy="206894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fontAlgn="base">
              <a:lnSpc>
                <a:spcPct val="198000"/>
              </a:lnSpc>
              <a:spcAft>
                <a:spcPts val="25"/>
              </a:spcAft>
              <a:buClr>
                <a:srgbClr val="000000"/>
              </a:buClr>
              <a:buSzPts val="1200"/>
              <a:buFont typeface="Wingdings" panose="05000000000000000000" pitchFamily="2" charset="2"/>
              <a:buChar char="v"/>
            </a:pPr>
            <a:r>
              <a:rPr lang="id-ID"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Memberikan solusi terhadap kelemahan yang ada pada pengolahan data penjualan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CV. Kiya Batik </a:t>
            </a:r>
            <a:r>
              <a:rPr lang="id-ID"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sehingga dapat menghasilkan laporan yang cepat, tepat dan akurat. </a:t>
            </a:r>
          </a:p>
        </p:txBody>
      </p:sp>
      <p:sp>
        <p:nvSpPr>
          <p:cNvPr id="7" name="Title 1">
            <a:extLst>
              <a:ext uri="{FF2B5EF4-FFF2-40B4-BE49-F238E27FC236}">
                <a16:creationId xmlns:a16="http://schemas.microsoft.com/office/drawing/2014/main" id="{B203D74C-E617-448F-8D5F-B1FC8CF59D52}"/>
              </a:ext>
            </a:extLst>
          </p:cNvPr>
          <p:cNvSpPr txBox="1">
            <a:spLocks/>
          </p:cNvSpPr>
          <p:nvPr/>
        </p:nvSpPr>
        <p:spPr>
          <a:xfrm>
            <a:off x="6927275" y="1581726"/>
            <a:ext cx="1677940" cy="1011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b="1" i="1" u="sng" dirty="0">
                <a:latin typeface="Times New Roman" panose="02020603050405020304" pitchFamily="18" charset="0"/>
                <a:cs typeface="Times New Roman" panose="02020603050405020304" pitchFamily="18" charset="0"/>
              </a:rPr>
              <a:t>Tujuan</a:t>
            </a:r>
          </a:p>
        </p:txBody>
      </p:sp>
      <p:sp>
        <p:nvSpPr>
          <p:cNvPr id="9" name="TextBox 8">
            <a:extLst>
              <a:ext uri="{FF2B5EF4-FFF2-40B4-BE49-F238E27FC236}">
                <a16:creationId xmlns:a16="http://schemas.microsoft.com/office/drawing/2014/main" id="{FB72B10E-978B-45C5-9B53-9B4499C66BA5}"/>
              </a:ext>
            </a:extLst>
          </p:cNvPr>
          <p:cNvSpPr txBox="1"/>
          <p:nvPr/>
        </p:nvSpPr>
        <p:spPr>
          <a:xfrm>
            <a:off x="5553752" y="2593109"/>
            <a:ext cx="4338393" cy="966803"/>
          </a:xfrm>
          <a:prstGeom prst="rect">
            <a:avLst/>
          </a:prstGeom>
          <a:noFill/>
        </p:spPr>
        <p:txBody>
          <a:bodyPr wrap="square">
            <a:spAutoFit/>
          </a:bodyPr>
          <a:lstStyle/>
          <a:p>
            <a:pPr marL="514350" indent="-285750">
              <a:lnSpc>
                <a:spcPct val="107000"/>
              </a:lnSpc>
              <a:spcAft>
                <a:spcPts val="800"/>
              </a:spcAft>
              <a:buFont typeface="Wingdings" panose="05000000000000000000" pitchFamily="2" charset="2"/>
              <a:buChar char="v"/>
            </a:pPr>
            <a:r>
              <a:rPr lang="id-ID" sz="1800" dirty="0">
                <a:effectLst/>
                <a:latin typeface="Times New Roman" panose="02020603050405020304" pitchFamily="18" charset="0"/>
                <a:ea typeface="Calibri" panose="020F0502020204030204" pitchFamily="34" charset="0"/>
                <a:cs typeface="Mangal" panose="02040503050203030202" pitchFamily="18" charset="0"/>
              </a:rPr>
              <a:t>sebagai salah satu syarat nilai </a:t>
            </a:r>
            <a:r>
              <a:rPr lang="en-US" sz="1800" dirty="0">
                <a:effectLst/>
                <a:latin typeface="Times New Roman" panose="02020603050405020304" pitchFamily="18" charset="0"/>
                <a:ea typeface="Calibri" panose="020F0502020204030204" pitchFamily="34" charset="0"/>
                <a:cs typeface="Mangal" panose="02040503050203030202" pitchFamily="18" charset="0"/>
              </a:rPr>
              <a:t>UAS</a:t>
            </a:r>
            <a:r>
              <a:rPr lang="id-ID" sz="1800" dirty="0">
                <a:effectLst/>
                <a:latin typeface="Times New Roman" panose="02020603050405020304" pitchFamily="18" charset="0"/>
                <a:ea typeface="Calibri" panose="020F0502020204030204" pitchFamily="34" charset="0"/>
                <a:cs typeface="Mangal" panose="02040503050203030202" pitchFamily="18" charset="0"/>
              </a:rPr>
              <a:t> pada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Matakuliah</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Pemrograman</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Akutansi</a:t>
            </a:r>
            <a:r>
              <a:rPr lang="en-US" sz="1800" dirty="0">
                <a:effectLst/>
                <a:latin typeface="Times New Roman" panose="02020603050405020304" pitchFamily="18" charset="0"/>
                <a:ea typeface="Calibri" panose="020F0502020204030204" pitchFamily="34" charset="0"/>
                <a:cs typeface="Mangal" panose="02040503050203030202" pitchFamily="18" charset="0"/>
              </a:rPr>
              <a:t> II.</a:t>
            </a:r>
            <a:endParaRPr lang="id-ID"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370019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51786" y="1495988"/>
            <a:ext cx="6096000" cy="461665"/>
          </a:xfrm>
          <a:prstGeom prst="rect">
            <a:avLst/>
          </a:prstGeom>
        </p:spPr>
        <p:txBody>
          <a:bodyPr>
            <a:spAutoFit/>
          </a:bodyPr>
          <a:lstStyle/>
          <a:p>
            <a:pPr algn="ctr"/>
            <a:r>
              <a:rPr lang="id-ID" sz="2400" dirty="0"/>
              <a:t> </a:t>
            </a:r>
            <a:r>
              <a:rPr lang="id-ID" sz="2400" b="1" dirty="0"/>
              <a:t>DAFTAR PUSTAKA</a:t>
            </a:r>
            <a:endParaRPr lang="en-US" sz="2400" b="1" dirty="0"/>
          </a:p>
        </p:txBody>
      </p:sp>
      <p:sp>
        <p:nvSpPr>
          <p:cNvPr id="6" name="Rectangle 5"/>
          <p:cNvSpPr/>
          <p:nvPr/>
        </p:nvSpPr>
        <p:spPr>
          <a:xfrm>
            <a:off x="-412124" y="2125065"/>
            <a:ext cx="13290997" cy="2308324"/>
          </a:xfrm>
          <a:prstGeom prst="rect">
            <a:avLst/>
          </a:prstGeom>
        </p:spPr>
        <p:txBody>
          <a:bodyPr wrap="square">
            <a:spAutoFit/>
          </a:bodyPr>
          <a:lstStyle/>
          <a:p>
            <a:pPr algn="ctr"/>
            <a:r>
              <a:rPr lang="id-ID" dirty="0"/>
              <a:t>Jogiyanto, HM. 2009. Analisis dan Desain. Yogyakarta : Andi OFFSET.</a:t>
            </a:r>
            <a:endParaRPr lang="en-US" dirty="0"/>
          </a:p>
          <a:p>
            <a:pPr algn="ctr"/>
            <a:r>
              <a:rPr lang="id-ID" dirty="0"/>
              <a:t>Kusrini. 2007. Konsep dan Aplikasi Sistem Pendukung Keputusan. Yogyakarta: Andi.</a:t>
            </a:r>
            <a:endParaRPr lang="en-US" dirty="0"/>
          </a:p>
          <a:p>
            <a:pPr algn="ctr"/>
            <a:r>
              <a:rPr lang="id-ID" dirty="0"/>
              <a:t>Muslihudin, Oktafianto. 2016. Analisis dan Perancangan Sistem Informasi Menggunakan Model</a:t>
            </a:r>
            <a:endParaRPr lang="en-US" dirty="0"/>
          </a:p>
          <a:p>
            <a:pPr algn="ctr"/>
            <a:r>
              <a:rPr lang="id-ID" dirty="0"/>
              <a:t>Terstruktur dan UML. Yogyakarta: ANDI.</a:t>
            </a:r>
            <a:endParaRPr lang="en-US" dirty="0"/>
          </a:p>
          <a:p>
            <a:pPr algn="ctr"/>
            <a:r>
              <a:rPr lang="id-ID" dirty="0"/>
              <a:t>Rosa, A S., dan M.Shalahuddin. 2014. Rekayasa Perangkat Lunak Terstruktur dan Berorientasi Objek</a:t>
            </a:r>
            <a:endParaRPr lang="en-US" dirty="0"/>
          </a:p>
          <a:p>
            <a:pPr algn="ctr"/>
            <a:r>
              <a:rPr lang="id-ID" dirty="0"/>
              <a:t>Bandung: Informatika.</a:t>
            </a:r>
            <a:endParaRPr lang="en-US" dirty="0"/>
          </a:p>
          <a:p>
            <a:pPr algn="ctr"/>
            <a:r>
              <a:rPr lang="id-ID" dirty="0"/>
              <a:t>Shatu, Yayah Pudin. 2016. Kuasai Detail Akuntansi Perkantoran. Pustaka Ilmu Semesta.</a:t>
            </a:r>
            <a:endParaRPr lang="en-US" dirty="0"/>
          </a:p>
          <a:p>
            <a:pPr algn="ctr"/>
            <a:r>
              <a:rPr lang="id-ID" dirty="0"/>
              <a:t>Tyoso. 	2016. 	Sistem 	Informasi 	Manajamen. 	Yogyakarta: 	deepublish.</a:t>
            </a:r>
            <a:endParaRPr lang="en-US" dirty="0"/>
          </a:p>
        </p:txBody>
      </p:sp>
    </p:spTree>
    <p:extLst>
      <p:ext uri="{BB962C8B-B14F-4D97-AF65-F5344CB8AC3E}">
        <p14:creationId xmlns:p14="http://schemas.microsoft.com/office/powerpoint/2010/main" val="402727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4BD1-EFE9-4B61-945A-96C9443117D1}"/>
              </a:ext>
            </a:extLst>
          </p:cNvPr>
          <p:cNvSpPr txBox="1">
            <a:spLocks/>
          </p:cNvSpPr>
          <p:nvPr/>
        </p:nvSpPr>
        <p:spPr>
          <a:xfrm>
            <a:off x="677335" y="341759"/>
            <a:ext cx="8596668" cy="94975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atin typeface="Times New Roman" panose="02020603050405020304" pitchFamily="18" charset="0"/>
                <a:cs typeface="Times New Roman" panose="02020603050405020304" pitchFamily="18" charset="0"/>
              </a:rPr>
              <a:t>Ruang </a:t>
            </a:r>
            <a:r>
              <a:rPr lang="en-US" b="1" dirty="0" err="1">
                <a:latin typeface="Times New Roman" panose="02020603050405020304" pitchFamily="18" charset="0"/>
                <a:cs typeface="Times New Roman" panose="02020603050405020304" pitchFamily="18" charset="0"/>
              </a:rPr>
              <a:t>Lingkup</a:t>
            </a:r>
            <a:r>
              <a:rPr lang="en-US" b="1" dirty="0">
                <a:latin typeface="Times New Roman" panose="02020603050405020304" pitchFamily="18" charset="0"/>
                <a:cs typeface="Times New Roman" panose="02020603050405020304" pitchFamily="18" charset="0"/>
              </a:rPr>
              <a:t>	</a:t>
            </a:r>
            <a:endParaRPr lang="id-ID"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6D8B3A0-AA5B-42B2-B029-6A73FC3049A6}"/>
              </a:ext>
            </a:extLst>
          </p:cNvPr>
          <p:cNvSpPr txBox="1"/>
          <p:nvPr/>
        </p:nvSpPr>
        <p:spPr>
          <a:xfrm>
            <a:off x="917864" y="1291516"/>
            <a:ext cx="8489372" cy="1200329"/>
          </a:xfrm>
          <a:prstGeom prst="rect">
            <a:avLst/>
          </a:prstGeom>
          <a:noFill/>
        </p:spPr>
        <p:txBody>
          <a:bodyPr wrap="square">
            <a:spAutoFit/>
          </a:bodyPr>
          <a:lstStyle/>
          <a:p>
            <a:pPr algn="ctr"/>
            <a:r>
              <a:rPr lang="id-ID" sz="1800" dirty="0">
                <a:effectLst/>
                <a:latin typeface="Times New Roman" panose="02020603050405020304" pitchFamily="18" charset="0"/>
                <a:ea typeface="Calibri" panose="020F0502020204030204" pitchFamily="34" charset="0"/>
              </a:rPr>
              <a:t>Di dalam pembuatan Tugas </a:t>
            </a:r>
            <a:r>
              <a:rPr lang="en-US" sz="1800" dirty="0">
                <a:effectLst/>
                <a:latin typeface="Times New Roman" panose="02020603050405020304" pitchFamily="18" charset="0"/>
                <a:ea typeface="Calibri" panose="020F0502020204030204" pitchFamily="34" charset="0"/>
              </a:rPr>
              <a:t>UAS</a:t>
            </a:r>
            <a:r>
              <a:rPr lang="id-ID" sz="1800" dirty="0">
                <a:effectLst/>
                <a:latin typeface="Times New Roman" panose="02020603050405020304" pitchFamily="18" charset="0"/>
                <a:ea typeface="Calibri" panose="020F0502020204030204" pitchFamily="34" charset="0"/>
              </a:rPr>
              <a:t> ini, penulis membahas tentang Perancangan Sistem Penjualan </a:t>
            </a:r>
            <a:r>
              <a:rPr lang="en-US" sz="1800" dirty="0">
                <a:effectLst/>
                <a:latin typeface="Times New Roman" panose="02020603050405020304" pitchFamily="18" charset="0"/>
                <a:ea typeface="Calibri" panose="020F0502020204030204" pitchFamily="34" charset="0"/>
              </a:rPr>
              <a:t>Batik pada </a:t>
            </a:r>
            <a:r>
              <a:rPr lang="en-US" sz="1800" dirty="0" err="1">
                <a:effectLst/>
                <a:latin typeface="Times New Roman" panose="02020603050405020304" pitchFamily="18" charset="0"/>
                <a:ea typeface="Calibri" panose="020F0502020204030204" pitchFamily="34" charset="0"/>
              </a:rPr>
              <a:t>CV.Kiya</a:t>
            </a:r>
            <a:r>
              <a:rPr lang="en-US" sz="1800" dirty="0">
                <a:effectLst/>
                <a:latin typeface="Times New Roman" panose="02020603050405020304" pitchFamily="18" charset="0"/>
                <a:ea typeface="Calibri" panose="020F0502020204030204" pitchFamily="34" charset="0"/>
              </a:rPr>
              <a:t> Batik</a:t>
            </a:r>
            <a:r>
              <a:rPr lang="id-ID" sz="1800" dirty="0">
                <a:effectLst/>
                <a:latin typeface="Times New Roman" panose="02020603050405020304" pitchFamily="18" charset="0"/>
                <a:ea typeface="Calibri" panose="020F0502020204030204" pitchFamily="34" charset="0"/>
              </a:rPr>
              <a:t>. Mengingat pembahasan didalam penjualan barang cukup luas dan agar pembuatan Tugas </a:t>
            </a:r>
            <a:r>
              <a:rPr lang="en-US" sz="1800" dirty="0">
                <a:effectLst/>
                <a:latin typeface="Times New Roman" panose="02020603050405020304" pitchFamily="18" charset="0"/>
                <a:ea typeface="Calibri" panose="020F0502020204030204" pitchFamily="34" charset="0"/>
              </a:rPr>
              <a:t>UAS</a:t>
            </a:r>
            <a:r>
              <a:rPr lang="id-ID" sz="1800" dirty="0">
                <a:effectLst/>
                <a:latin typeface="Times New Roman" panose="02020603050405020304" pitchFamily="18" charset="0"/>
                <a:ea typeface="Calibri" panose="020F0502020204030204" pitchFamily="34" charset="0"/>
              </a:rPr>
              <a:t> ini mencapai sasaran maka ruang lingkup pembahasan meliputi proses ;</a:t>
            </a:r>
            <a:endParaRPr lang="id-ID" dirty="0"/>
          </a:p>
        </p:txBody>
      </p:sp>
      <p:cxnSp>
        <p:nvCxnSpPr>
          <p:cNvPr id="6" name="Straight Arrow Connector 5">
            <a:extLst>
              <a:ext uri="{FF2B5EF4-FFF2-40B4-BE49-F238E27FC236}">
                <a16:creationId xmlns:a16="http://schemas.microsoft.com/office/drawing/2014/main" id="{1FF35C37-9593-4C8B-884A-A9D97792A310}"/>
              </a:ext>
            </a:extLst>
          </p:cNvPr>
          <p:cNvCxnSpPr>
            <a:cxnSpLocks/>
          </p:cNvCxnSpPr>
          <p:nvPr/>
        </p:nvCxnSpPr>
        <p:spPr>
          <a:xfrm flipH="1">
            <a:off x="2100696" y="2491844"/>
            <a:ext cx="1556905" cy="1139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9D77950-155B-4761-82B4-359DCDBD5E84}"/>
              </a:ext>
            </a:extLst>
          </p:cNvPr>
          <p:cNvCxnSpPr>
            <a:cxnSpLocks/>
          </p:cNvCxnSpPr>
          <p:nvPr/>
        </p:nvCxnSpPr>
        <p:spPr>
          <a:xfrm flipH="1">
            <a:off x="3911688" y="2618510"/>
            <a:ext cx="183810" cy="101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ocument 9">
            <a:extLst>
              <a:ext uri="{FF2B5EF4-FFF2-40B4-BE49-F238E27FC236}">
                <a16:creationId xmlns:a16="http://schemas.microsoft.com/office/drawing/2014/main" id="{FCED3D09-69DC-4137-8FA4-F4A00E21DFB9}"/>
              </a:ext>
            </a:extLst>
          </p:cNvPr>
          <p:cNvSpPr/>
          <p:nvPr/>
        </p:nvSpPr>
        <p:spPr>
          <a:xfrm>
            <a:off x="235131" y="3866605"/>
            <a:ext cx="2298713" cy="1473639"/>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800" dirty="0">
                <a:ln w="0"/>
                <a:solidFill>
                  <a:schemeClr val="tx1"/>
                </a:solidFill>
                <a:latin typeface="Times New Roman" panose="02020603050405020304" pitchFamily="18" charset="0"/>
                <a:ea typeface="Calibri" panose="020F0502020204030204" pitchFamily="34" charset="0"/>
              </a:rPr>
              <a:t>input  data </a:t>
            </a:r>
            <a:r>
              <a:rPr lang="en-US" dirty="0" err="1">
                <a:ln w="0"/>
                <a:solidFill>
                  <a:schemeClr val="tx1"/>
                </a:solidFill>
                <a:latin typeface="Times New Roman" panose="02020603050405020304" pitchFamily="18" charset="0"/>
                <a:ea typeface="Calibri" panose="020F0502020204030204" pitchFamily="34" charset="0"/>
              </a:rPr>
              <a:t>pelanggan</a:t>
            </a:r>
            <a:endParaRPr lang="en-US" dirty="0">
              <a:ln w="0"/>
              <a:solidFill>
                <a:schemeClr val="tx1"/>
              </a:solidFill>
              <a:latin typeface="Times New Roman" panose="02020603050405020304" pitchFamily="18" charset="0"/>
              <a:ea typeface="Calibri" panose="020F0502020204030204" pitchFamily="34" charset="0"/>
            </a:endParaRPr>
          </a:p>
          <a:p>
            <a:pPr algn="ctr"/>
            <a:r>
              <a:rPr lang="en-US" sz="1800" dirty="0">
                <a:ln w="0"/>
                <a:solidFill>
                  <a:schemeClr val="tx1"/>
                </a:solidFill>
                <a:latin typeface="Times New Roman" panose="02020603050405020304" pitchFamily="18" charset="0"/>
                <a:ea typeface="Calibri" panose="020F0502020204030204" pitchFamily="34" charset="0"/>
              </a:rPr>
              <a:t>Input data user</a:t>
            </a:r>
          </a:p>
          <a:p>
            <a:pPr algn="ctr"/>
            <a:r>
              <a:rPr lang="en-US" dirty="0">
                <a:ln w="0"/>
                <a:solidFill>
                  <a:schemeClr val="tx1"/>
                </a:solidFill>
                <a:latin typeface="Times New Roman" panose="02020603050405020304" pitchFamily="18" charset="0"/>
                <a:ea typeface="Calibri" panose="020F0502020204030204" pitchFamily="34" charset="0"/>
              </a:rPr>
              <a:t>Input data </a:t>
            </a:r>
            <a:r>
              <a:rPr lang="en-US" dirty="0" err="1">
                <a:ln w="0"/>
                <a:solidFill>
                  <a:schemeClr val="tx1"/>
                </a:solidFill>
                <a:latin typeface="Times New Roman" panose="02020603050405020304" pitchFamily="18" charset="0"/>
                <a:ea typeface="Calibri" panose="020F0502020204030204" pitchFamily="34" charset="0"/>
              </a:rPr>
              <a:t>barang</a:t>
            </a:r>
            <a:endParaRPr lang="en-US" dirty="0">
              <a:ln w="0"/>
              <a:solidFill>
                <a:schemeClr val="tx1"/>
              </a:solidFill>
              <a:latin typeface="Times New Roman" panose="02020603050405020304" pitchFamily="18" charset="0"/>
              <a:ea typeface="Calibri" panose="020F0502020204030204" pitchFamily="34" charset="0"/>
            </a:endParaRPr>
          </a:p>
          <a:p>
            <a:pPr algn="ctr"/>
            <a:r>
              <a:rPr lang="en-US" sz="1800" dirty="0">
                <a:ln w="0"/>
                <a:solidFill>
                  <a:schemeClr val="tx1"/>
                </a:solidFill>
                <a:latin typeface="Times New Roman" panose="02020603050405020304" pitchFamily="18" charset="0"/>
                <a:ea typeface="Calibri" panose="020F0502020204030204" pitchFamily="34" charset="0"/>
              </a:rPr>
              <a:t>Input data </a:t>
            </a:r>
            <a:r>
              <a:rPr lang="en-US" sz="1800" dirty="0" err="1">
                <a:ln w="0"/>
                <a:solidFill>
                  <a:schemeClr val="tx1"/>
                </a:solidFill>
                <a:latin typeface="Times New Roman" panose="02020603050405020304" pitchFamily="18" charset="0"/>
                <a:ea typeface="Calibri" panose="020F0502020204030204" pitchFamily="34" charset="0"/>
              </a:rPr>
              <a:t>pelanggan</a:t>
            </a:r>
            <a:r>
              <a:rPr lang="id-ID" sz="1800" dirty="0">
                <a:ln w="0"/>
                <a:solidFill>
                  <a:schemeClr val="tx1"/>
                </a:solidFill>
                <a:latin typeface="Times New Roman" panose="02020603050405020304" pitchFamily="18" charset="0"/>
                <a:ea typeface="Calibri" panose="020F0502020204030204" pitchFamily="34" charset="0"/>
              </a:rPr>
              <a:t> </a:t>
            </a:r>
            <a:endParaRPr lang="id-ID" dirty="0">
              <a:ln w="0"/>
              <a:solidFill>
                <a:schemeClr val="tx1"/>
              </a:solidFill>
            </a:endParaRPr>
          </a:p>
        </p:txBody>
      </p:sp>
      <p:sp>
        <p:nvSpPr>
          <p:cNvPr id="15" name="Flowchart: Document 14">
            <a:extLst>
              <a:ext uri="{FF2B5EF4-FFF2-40B4-BE49-F238E27FC236}">
                <a16:creationId xmlns:a16="http://schemas.microsoft.com/office/drawing/2014/main" id="{F55FBA19-D663-414A-A3C0-62C0B198066B}"/>
              </a:ext>
            </a:extLst>
          </p:cNvPr>
          <p:cNvSpPr/>
          <p:nvPr/>
        </p:nvSpPr>
        <p:spPr>
          <a:xfrm>
            <a:off x="2100696" y="5340244"/>
            <a:ext cx="6738504" cy="839787"/>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indent="457200" algn="just">
              <a:lnSpc>
                <a:spcPct val="200000"/>
              </a:lnSpc>
              <a:spcAft>
                <a:spcPts val="800"/>
              </a:spcAft>
            </a:pPr>
            <a:r>
              <a:rPr lang="id-ID" dirty="0">
                <a:latin typeface="Times New Roman" panose="02020603050405020304" pitchFamily="18" charset="0"/>
                <a:ea typeface="Calibri" panose="020F0502020204030204" pitchFamily="34" charset="0"/>
                <a:cs typeface="Mangal" panose="02040503050203030202" pitchFamily="18" charset="0"/>
              </a:rPr>
              <a:t>Dari </a:t>
            </a:r>
            <a:r>
              <a:rPr lang="id-ID" sz="1800" dirty="0">
                <a:effectLst/>
                <a:latin typeface="Times New Roman" panose="02020603050405020304" pitchFamily="18" charset="0"/>
                <a:ea typeface="Calibri" panose="020F0502020204030204" pitchFamily="34" charset="0"/>
                <a:cs typeface="Mangal" panose="02040503050203030202" pitchFamily="18" charset="0"/>
              </a:rPr>
              <a:t>proses transaksi sampai pembuatan laporan penjualan. </a:t>
            </a:r>
            <a:endParaRPr lang="id-ID"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Flowchart: Document 15">
            <a:extLst>
              <a:ext uri="{FF2B5EF4-FFF2-40B4-BE49-F238E27FC236}">
                <a16:creationId xmlns:a16="http://schemas.microsoft.com/office/drawing/2014/main" id="{290C54BD-14D1-4FFB-B046-7E440F2D3FD6}"/>
              </a:ext>
            </a:extLst>
          </p:cNvPr>
          <p:cNvSpPr/>
          <p:nvPr/>
        </p:nvSpPr>
        <p:spPr>
          <a:xfrm>
            <a:off x="5084913" y="3866605"/>
            <a:ext cx="2064327" cy="109834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800" dirty="0">
                <a:effectLst/>
                <a:latin typeface="Times New Roman" panose="02020603050405020304" pitchFamily="18" charset="0"/>
                <a:ea typeface="Calibri" panose="020F0502020204030204" pitchFamily="34" charset="0"/>
              </a:rPr>
              <a:t>input data </a:t>
            </a:r>
            <a:r>
              <a:rPr lang="en-US" dirty="0" err="1">
                <a:latin typeface="Times New Roman" panose="02020603050405020304" pitchFamily="18" charset="0"/>
                <a:ea typeface="Calibri" panose="020F0502020204030204" pitchFamily="34" charset="0"/>
              </a:rPr>
              <a:t>penjualan</a:t>
            </a:r>
            <a:endParaRPr lang="en-US" dirty="0">
              <a:latin typeface="Times New Roman" panose="02020603050405020304" pitchFamily="18" charset="0"/>
              <a:ea typeface="Calibri" panose="020F0502020204030204" pitchFamily="34" charset="0"/>
            </a:endParaRPr>
          </a:p>
          <a:p>
            <a:pPr algn="ctr"/>
            <a:r>
              <a:rPr lang="en-US" dirty="0">
                <a:ln w="0"/>
                <a:solidFill>
                  <a:schemeClr val="tx1"/>
                </a:solidFill>
                <a:latin typeface="Times New Roman" panose="02020603050405020304" pitchFamily="18" charset="0"/>
              </a:rPr>
              <a:t>Input data </a:t>
            </a:r>
            <a:r>
              <a:rPr lang="en-US" dirty="0" err="1">
                <a:ln w="0"/>
                <a:solidFill>
                  <a:schemeClr val="tx1"/>
                </a:solidFill>
                <a:latin typeface="Times New Roman" panose="02020603050405020304" pitchFamily="18" charset="0"/>
              </a:rPr>
              <a:t>pembelian</a:t>
            </a:r>
            <a:endParaRPr lang="id-ID" dirty="0">
              <a:ln w="0"/>
              <a:solidFill>
                <a:schemeClr val="tx1"/>
              </a:solidFill>
            </a:endParaRPr>
          </a:p>
        </p:txBody>
      </p:sp>
      <p:sp>
        <p:nvSpPr>
          <p:cNvPr id="17" name="Flowchart: Document 16">
            <a:extLst>
              <a:ext uri="{FF2B5EF4-FFF2-40B4-BE49-F238E27FC236}">
                <a16:creationId xmlns:a16="http://schemas.microsoft.com/office/drawing/2014/main" id="{EB041010-3C4B-45BC-82EE-2D3CBB24CB50}"/>
              </a:ext>
            </a:extLst>
          </p:cNvPr>
          <p:cNvSpPr/>
          <p:nvPr/>
        </p:nvSpPr>
        <p:spPr>
          <a:xfrm>
            <a:off x="7405890" y="3866605"/>
            <a:ext cx="2064327" cy="1005841"/>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800" dirty="0">
                <a:effectLst/>
                <a:latin typeface="Times New Roman" panose="02020603050405020304" pitchFamily="18" charset="0"/>
                <a:ea typeface="Calibri" panose="020F0502020204030204" pitchFamily="34" charset="0"/>
              </a:rPr>
              <a:t>jurnal penjualan</a:t>
            </a:r>
            <a:endParaRPr lang="id-ID" dirty="0">
              <a:ln w="0"/>
              <a:solidFill>
                <a:schemeClr val="tx1"/>
              </a:solidFill>
              <a:effectLst>
                <a:outerShdw blurRad="38100" dist="19050" dir="2700000" algn="tl" rotWithShape="0">
                  <a:schemeClr val="dk1">
                    <a:alpha val="40000"/>
                  </a:schemeClr>
                </a:outerShdw>
              </a:effectLst>
            </a:endParaRPr>
          </a:p>
        </p:txBody>
      </p:sp>
      <p:sp>
        <p:nvSpPr>
          <p:cNvPr id="18" name="Flowchart: Document 17">
            <a:extLst>
              <a:ext uri="{FF2B5EF4-FFF2-40B4-BE49-F238E27FC236}">
                <a16:creationId xmlns:a16="http://schemas.microsoft.com/office/drawing/2014/main" id="{8C071C58-1CAE-4F30-8A48-EB07D90B6FD9}"/>
              </a:ext>
            </a:extLst>
          </p:cNvPr>
          <p:cNvSpPr/>
          <p:nvPr/>
        </p:nvSpPr>
        <p:spPr>
          <a:xfrm>
            <a:off x="2786180" y="3866605"/>
            <a:ext cx="2064327" cy="1267097"/>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800" dirty="0">
                <a:effectLst/>
                <a:latin typeface="Times New Roman" panose="02020603050405020304" pitchFamily="18" charset="0"/>
                <a:ea typeface="Calibri" panose="020F0502020204030204" pitchFamily="34" charset="0"/>
              </a:rPr>
              <a:t>input data pesanan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pembelian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barang</a:t>
            </a:r>
            <a:endParaRPr lang="en-US" sz="1800" dirty="0">
              <a:effectLst/>
              <a:latin typeface="Times New Roman" panose="02020603050405020304" pitchFamily="18" charset="0"/>
              <a:ea typeface="Calibri" panose="020F0502020204030204" pitchFamily="34" charset="0"/>
            </a:endParaRPr>
          </a:p>
          <a:p>
            <a:pPr algn="ctr"/>
            <a:r>
              <a:rPr lang="en-US" dirty="0">
                <a:ln w="0"/>
                <a:solidFill>
                  <a:schemeClr val="tx1"/>
                </a:solidFill>
                <a:latin typeface="Times New Roman" panose="02020603050405020304" pitchFamily="18" charset="0"/>
              </a:rPr>
              <a:t>Input data </a:t>
            </a:r>
            <a:r>
              <a:rPr lang="en-US" dirty="0" err="1">
                <a:ln w="0"/>
                <a:solidFill>
                  <a:schemeClr val="tx1"/>
                </a:solidFill>
                <a:latin typeface="Times New Roman" panose="02020603050405020304" pitchFamily="18" charset="0"/>
              </a:rPr>
              <a:t>pesanan</a:t>
            </a:r>
            <a:r>
              <a:rPr lang="en-US" dirty="0">
                <a:ln w="0"/>
                <a:solidFill>
                  <a:schemeClr val="tx1"/>
                </a:solidFill>
                <a:latin typeface="Times New Roman" panose="02020603050405020304" pitchFamily="18" charset="0"/>
              </a:rPr>
              <a:t> </a:t>
            </a:r>
            <a:r>
              <a:rPr lang="en-US" dirty="0" err="1">
                <a:ln w="0"/>
                <a:solidFill>
                  <a:schemeClr val="tx1"/>
                </a:solidFill>
                <a:latin typeface="Times New Roman" panose="02020603050405020304" pitchFamily="18" charset="0"/>
              </a:rPr>
              <a:t>penjualan</a:t>
            </a:r>
            <a:r>
              <a:rPr lang="en-US" dirty="0">
                <a:ln w="0"/>
                <a:solidFill>
                  <a:schemeClr val="tx1"/>
                </a:solidFill>
                <a:latin typeface="Times New Roman" panose="02020603050405020304" pitchFamily="18" charset="0"/>
              </a:rPr>
              <a:t> </a:t>
            </a:r>
            <a:r>
              <a:rPr lang="en-US" dirty="0" err="1">
                <a:ln w="0"/>
                <a:solidFill>
                  <a:schemeClr val="tx1"/>
                </a:solidFill>
                <a:latin typeface="Times New Roman" panose="02020603050405020304" pitchFamily="18" charset="0"/>
              </a:rPr>
              <a:t>barang</a:t>
            </a:r>
            <a:endParaRPr lang="en-US" dirty="0">
              <a:ln w="0"/>
              <a:solidFill>
                <a:schemeClr val="tx1"/>
              </a:solidFill>
              <a:latin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D109E6F3-0349-4DAE-960B-02A35AFBC788}"/>
              </a:ext>
            </a:extLst>
          </p:cNvPr>
          <p:cNvCxnSpPr>
            <a:cxnSpLocks/>
          </p:cNvCxnSpPr>
          <p:nvPr/>
        </p:nvCxnSpPr>
        <p:spPr>
          <a:xfrm>
            <a:off x="5846618" y="2722804"/>
            <a:ext cx="193963" cy="90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904C97A-6C62-4AC6-8723-426228DC9ABE}"/>
              </a:ext>
            </a:extLst>
          </p:cNvPr>
          <p:cNvCxnSpPr>
            <a:cxnSpLocks/>
          </p:cNvCxnSpPr>
          <p:nvPr/>
        </p:nvCxnSpPr>
        <p:spPr>
          <a:xfrm>
            <a:off x="6861817" y="2454629"/>
            <a:ext cx="1197966" cy="117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12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circle(in)">
                                      <p:cBhvr>
                                        <p:cTn id="39" dur="2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circle(in)">
                                      <p:cBhvr>
                                        <p:cTn id="49" dur="20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0"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F62F4-3A78-48DA-B515-68A16D25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71" y="628126"/>
            <a:ext cx="10159340" cy="5627795"/>
          </a:xfrm>
          <a:prstGeom prst="rect">
            <a:avLst/>
          </a:prstGeom>
        </p:spPr>
      </p:pic>
    </p:spTree>
    <p:extLst>
      <p:ext uri="{BB962C8B-B14F-4D97-AF65-F5344CB8AC3E}">
        <p14:creationId xmlns:p14="http://schemas.microsoft.com/office/powerpoint/2010/main" val="23451647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917</TotalTime>
  <Words>4897</Words>
  <Application>Microsoft Office PowerPoint</Application>
  <PresentationFormat>Widescreen</PresentationFormat>
  <Paragraphs>1054</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Times New Roman</vt:lpstr>
      <vt:lpstr>Trebuchet MS</vt:lpstr>
      <vt:lpstr>Wingdings</vt:lpstr>
      <vt:lpstr>Wingdings 3</vt:lpstr>
      <vt:lpstr>Facet</vt:lpstr>
      <vt:lpstr>Disusun oleh</vt:lpstr>
      <vt:lpstr>PowerPoint Presentation</vt:lpstr>
      <vt:lpstr>Simbol Use Case Diagram </vt:lpstr>
      <vt:lpstr>Simbol Sequence Diagram</vt:lpstr>
      <vt:lpstr>Simbol Class Diagram </vt:lpstr>
      <vt:lpstr>LATAR BELAKANG MASALAH </vt:lpstr>
      <vt:lpstr>Merancang sistem penjualan yang terkomputerisasi pada CV. Kiya Batik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MAKALAH PEMROGRAMAN AKUNTANSI II  “ Project Penjualan Batik “</dc:title>
  <dc:creator>USER</dc:creator>
  <cp:lastModifiedBy>USER</cp:lastModifiedBy>
  <cp:revision>62</cp:revision>
  <dcterms:created xsi:type="dcterms:W3CDTF">2020-06-21T04:47:30Z</dcterms:created>
  <dcterms:modified xsi:type="dcterms:W3CDTF">2020-07-07T17:37:00Z</dcterms:modified>
</cp:coreProperties>
</file>