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Címdia">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D5FA686-E5F1-A917-307C-FBAE129AD5E6}"/>
              </a:ext>
            </a:extLst>
          </p:cNvPr>
          <p:cNvSpPr>
            <a:spLocks noGrp="1"/>
          </p:cNvSpPr>
          <p:nvPr>
            <p:ph type="ctrTitle"/>
          </p:nvPr>
        </p:nvSpPr>
        <p:spPr>
          <a:xfrm>
            <a:off x="1524000" y="1122363"/>
            <a:ext cx="9144000" cy="2387600"/>
          </a:xfrm>
        </p:spPr>
        <p:txBody>
          <a:bodyPr anchor="b"/>
          <a:lstStyle>
            <a:lvl1pPr algn="ctr">
              <a:defRPr sz="6000"/>
            </a:lvl1pPr>
          </a:lstStyle>
          <a:p>
            <a:r>
              <a:rPr lang="hu-HU"/>
              <a:t>Mintacím szerkesztése</a:t>
            </a:r>
            <a:endParaRPr lang="en-GB"/>
          </a:p>
        </p:txBody>
      </p:sp>
      <p:sp>
        <p:nvSpPr>
          <p:cNvPr id="3" name="Alcím 2">
            <a:extLst>
              <a:ext uri="{FF2B5EF4-FFF2-40B4-BE49-F238E27FC236}">
                <a16:creationId xmlns:a16="http://schemas.microsoft.com/office/drawing/2014/main" id="{8689AFF8-2556-240F-C200-916135FDB95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u-HU"/>
              <a:t>Kattintson ide az alcím mintájának szerkesztéséhez</a:t>
            </a:r>
            <a:endParaRPr lang="en-GB"/>
          </a:p>
        </p:txBody>
      </p:sp>
      <p:sp>
        <p:nvSpPr>
          <p:cNvPr id="4" name="Dátum helye 3">
            <a:extLst>
              <a:ext uri="{FF2B5EF4-FFF2-40B4-BE49-F238E27FC236}">
                <a16:creationId xmlns:a16="http://schemas.microsoft.com/office/drawing/2014/main" id="{0F6632C0-9F9C-849B-0C53-DD588D382A69}"/>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A1FBAFFC-0F28-6CF0-0650-0C755855E68D}"/>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638E125-F72C-7D88-4C78-665F82547D87}"/>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27805019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Cím és függőleges szöveg">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76EC670B-ED2C-0A65-D34F-ECFCC79F4AD2}"/>
              </a:ext>
            </a:extLst>
          </p:cNvPr>
          <p:cNvSpPr>
            <a:spLocks noGrp="1"/>
          </p:cNvSpPr>
          <p:nvPr>
            <p:ph type="title"/>
          </p:nvPr>
        </p:nvSpPr>
        <p:spPr/>
        <p:txBody>
          <a:bodyPr/>
          <a:lstStyle/>
          <a:p>
            <a:r>
              <a:rPr lang="hu-HU"/>
              <a:t>Mintacím szerkesztése</a:t>
            </a:r>
            <a:endParaRPr lang="en-GB"/>
          </a:p>
        </p:txBody>
      </p:sp>
      <p:sp>
        <p:nvSpPr>
          <p:cNvPr id="3" name="Függőleges szöveg helye 2">
            <a:extLst>
              <a:ext uri="{FF2B5EF4-FFF2-40B4-BE49-F238E27FC236}">
                <a16:creationId xmlns:a16="http://schemas.microsoft.com/office/drawing/2014/main" id="{8A7AAD21-D20C-1595-1F8C-068602C3E211}"/>
              </a:ext>
            </a:extLst>
          </p:cNvPr>
          <p:cNvSpPr>
            <a:spLocks noGrp="1"/>
          </p:cNvSpPr>
          <p:nvPr>
            <p:ph type="body" orient="vert" idx="1"/>
          </p:nvPr>
        </p:nvSpPr>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253E1DD9-FA78-87BA-0FCC-E8673ABF8886}"/>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760F1260-9D64-CB1C-2AA2-E610D13DDDE8}"/>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CCBFEC90-5F5B-FC32-B908-6668183AB665}"/>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28885749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Függőleges cím és szöveg">
    <p:spTree>
      <p:nvGrpSpPr>
        <p:cNvPr id="1" name=""/>
        <p:cNvGrpSpPr/>
        <p:nvPr/>
      </p:nvGrpSpPr>
      <p:grpSpPr>
        <a:xfrm>
          <a:off x="0" y="0"/>
          <a:ext cx="0" cy="0"/>
          <a:chOff x="0" y="0"/>
          <a:chExt cx="0" cy="0"/>
        </a:xfrm>
      </p:grpSpPr>
      <p:sp>
        <p:nvSpPr>
          <p:cNvPr id="2" name="Függőleges cím 1">
            <a:extLst>
              <a:ext uri="{FF2B5EF4-FFF2-40B4-BE49-F238E27FC236}">
                <a16:creationId xmlns:a16="http://schemas.microsoft.com/office/drawing/2014/main" id="{D5C3DE4A-05D5-A761-DD3F-D2F82E46669B}"/>
              </a:ext>
            </a:extLst>
          </p:cNvPr>
          <p:cNvSpPr>
            <a:spLocks noGrp="1"/>
          </p:cNvSpPr>
          <p:nvPr>
            <p:ph type="title" orient="vert"/>
          </p:nvPr>
        </p:nvSpPr>
        <p:spPr>
          <a:xfrm>
            <a:off x="8724900" y="365125"/>
            <a:ext cx="2628900" cy="5811838"/>
          </a:xfrm>
        </p:spPr>
        <p:txBody>
          <a:bodyPr vert="eaVert"/>
          <a:lstStyle/>
          <a:p>
            <a:r>
              <a:rPr lang="hu-HU"/>
              <a:t>Mintacím szerkesztése</a:t>
            </a:r>
            <a:endParaRPr lang="en-GB"/>
          </a:p>
        </p:txBody>
      </p:sp>
      <p:sp>
        <p:nvSpPr>
          <p:cNvPr id="3" name="Függőleges szöveg helye 2">
            <a:extLst>
              <a:ext uri="{FF2B5EF4-FFF2-40B4-BE49-F238E27FC236}">
                <a16:creationId xmlns:a16="http://schemas.microsoft.com/office/drawing/2014/main" id="{088222C3-C554-BADA-5C2F-1430DE41F1ED}"/>
              </a:ext>
            </a:extLst>
          </p:cNvPr>
          <p:cNvSpPr>
            <a:spLocks noGrp="1"/>
          </p:cNvSpPr>
          <p:nvPr>
            <p:ph type="body" orient="vert" idx="1"/>
          </p:nvPr>
        </p:nvSpPr>
        <p:spPr>
          <a:xfrm>
            <a:off x="838200" y="365125"/>
            <a:ext cx="7734300" cy="5811838"/>
          </a:xfrm>
        </p:spPr>
        <p:txBody>
          <a:bodyPr vert="eaVert"/>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165FA6F4-771F-C3E4-AD93-FDBD5A7589AF}"/>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DD1039EB-4D7A-999E-0D00-65933C61DE89}"/>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B8A1EF62-0120-A9BC-37C9-504DA80A544A}"/>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1695760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Cím és tartalo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D145582D-553C-CB99-CE38-9E62C15976A9}"/>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D07429A1-F7A9-8209-2FF9-F20290386BFF}"/>
              </a:ext>
            </a:extLst>
          </p:cNvPr>
          <p:cNvSpPr>
            <a:spLocks noGrp="1"/>
          </p:cNvSpPr>
          <p:nvPr>
            <p:ph idx="1"/>
          </p:nvPr>
        </p:nvSpPr>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EDDE8F91-52EB-CD7F-D46D-BD44D9770B7D}"/>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C469EB44-CC1C-87C1-9E57-ADC4F23E14C8}"/>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D6BB45AD-0C9D-C207-AEA8-6A8C8A5C6903}"/>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28951452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zakaszfejléc">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2ECD4193-EA79-DC2C-F009-C5F3BCE7D114}"/>
              </a:ext>
            </a:extLst>
          </p:cNvPr>
          <p:cNvSpPr>
            <a:spLocks noGrp="1"/>
          </p:cNvSpPr>
          <p:nvPr>
            <p:ph type="title"/>
          </p:nvPr>
        </p:nvSpPr>
        <p:spPr>
          <a:xfrm>
            <a:off x="831850" y="1709738"/>
            <a:ext cx="10515600" cy="2852737"/>
          </a:xfrm>
        </p:spPr>
        <p:txBody>
          <a:bodyPr anchor="b"/>
          <a:lstStyle>
            <a:lvl1pPr>
              <a:defRPr sz="6000"/>
            </a:lvl1pPr>
          </a:lstStyle>
          <a:p>
            <a:r>
              <a:rPr lang="hu-HU"/>
              <a:t>Mintacím szerkesztése</a:t>
            </a:r>
            <a:endParaRPr lang="en-GB"/>
          </a:p>
        </p:txBody>
      </p:sp>
      <p:sp>
        <p:nvSpPr>
          <p:cNvPr id="3" name="Szöveg helye 2">
            <a:extLst>
              <a:ext uri="{FF2B5EF4-FFF2-40B4-BE49-F238E27FC236}">
                <a16:creationId xmlns:a16="http://schemas.microsoft.com/office/drawing/2014/main" id="{233F5C7A-E057-B304-174E-7F73688CB05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hu-HU"/>
              <a:t>Mintaszöveg szerkesztése</a:t>
            </a:r>
          </a:p>
        </p:txBody>
      </p:sp>
      <p:sp>
        <p:nvSpPr>
          <p:cNvPr id="4" name="Dátum helye 3">
            <a:extLst>
              <a:ext uri="{FF2B5EF4-FFF2-40B4-BE49-F238E27FC236}">
                <a16:creationId xmlns:a16="http://schemas.microsoft.com/office/drawing/2014/main" id="{3A7B1507-21BD-2B6D-2868-E8C4FF731A3D}"/>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32992736-E25B-5774-1FA4-1CD498E21960}"/>
              </a:ext>
            </a:extLst>
          </p:cNvPr>
          <p:cNvSpPr>
            <a:spLocks noGrp="1"/>
          </p:cNvSpPr>
          <p:nvPr>
            <p:ph type="ftr" sz="quarter" idx="11"/>
          </p:nvPr>
        </p:nvSpPr>
        <p:spPr/>
        <p:txBody>
          <a:bodyPr/>
          <a:lstStyle/>
          <a:p>
            <a:endParaRPr lang="en-GB"/>
          </a:p>
        </p:txBody>
      </p:sp>
      <p:sp>
        <p:nvSpPr>
          <p:cNvPr id="6" name="Dia számának helye 5">
            <a:extLst>
              <a:ext uri="{FF2B5EF4-FFF2-40B4-BE49-F238E27FC236}">
                <a16:creationId xmlns:a16="http://schemas.microsoft.com/office/drawing/2014/main" id="{63554826-09AC-CAFD-540E-DA38C3130894}"/>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36541334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tartalomrész">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D500E30-46BA-A9B2-2174-47839A557F5B}"/>
              </a:ext>
            </a:extLst>
          </p:cNvPr>
          <p:cNvSpPr>
            <a:spLocks noGrp="1"/>
          </p:cNvSpPr>
          <p:nvPr>
            <p:ph type="title"/>
          </p:nvPr>
        </p:nvSpPr>
        <p:spPr/>
        <p:txBody>
          <a:bodyPr/>
          <a:lstStyle/>
          <a:p>
            <a:r>
              <a:rPr lang="hu-HU"/>
              <a:t>Mintacím szerkesztése</a:t>
            </a:r>
            <a:endParaRPr lang="en-GB"/>
          </a:p>
        </p:txBody>
      </p:sp>
      <p:sp>
        <p:nvSpPr>
          <p:cNvPr id="3" name="Tartalom helye 2">
            <a:extLst>
              <a:ext uri="{FF2B5EF4-FFF2-40B4-BE49-F238E27FC236}">
                <a16:creationId xmlns:a16="http://schemas.microsoft.com/office/drawing/2014/main" id="{CDB6C071-EC92-B7F2-3CFC-C1212BCDDFDE}"/>
              </a:ext>
            </a:extLst>
          </p:cNvPr>
          <p:cNvSpPr>
            <a:spLocks noGrp="1"/>
          </p:cNvSpPr>
          <p:nvPr>
            <p:ph sz="half" idx="1"/>
          </p:nvPr>
        </p:nvSpPr>
        <p:spPr>
          <a:xfrm>
            <a:off x="838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Tartalom helye 3">
            <a:extLst>
              <a:ext uri="{FF2B5EF4-FFF2-40B4-BE49-F238E27FC236}">
                <a16:creationId xmlns:a16="http://schemas.microsoft.com/office/drawing/2014/main" id="{53274208-DFFF-0B62-058A-F8AE66429937}"/>
              </a:ext>
            </a:extLst>
          </p:cNvPr>
          <p:cNvSpPr>
            <a:spLocks noGrp="1"/>
          </p:cNvSpPr>
          <p:nvPr>
            <p:ph sz="half" idx="2"/>
          </p:nvPr>
        </p:nvSpPr>
        <p:spPr>
          <a:xfrm>
            <a:off x="6172200" y="1825625"/>
            <a:ext cx="5181600" cy="435133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Dátum helye 4">
            <a:extLst>
              <a:ext uri="{FF2B5EF4-FFF2-40B4-BE49-F238E27FC236}">
                <a16:creationId xmlns:a16="http://schemas.microsoft.com/office/drawing/2014/main" id="{9727824A-869F-896F-9687-C923E2F65885}"/>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6" name="Élőláb helye 5">
            <a:extLst>
              <a:ext uri="{FF2B5EF4-FFF2-40B4-BE49-F238E27FC236}">
                <a16:creationId xmlns:a16="http://schemas.microsoft.com/office/drawing/2014/main" id="{DCDE645B-E57D-8321-C56B-3B8B8E7F192E}"/>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564EF761-FAA4-283C-A317-29B9F7261E84}"/>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1868429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Összehasonlítás">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E72822B9-4936-9272-100B-2664EB6641CB}"/>
              </a:ext>
            </a:extLst>
          </p:cNvPr>
          <p:cNvSpPr>
            <a:spLocks noGrp="1"/>
          </p:cNvSpPr>
          <p:nvPr>
            <p:ph type="title"/>
          </p:nvPr>
        </p:nvSpPr>
        <p:spPr>
          <a:xfrm>
            <a:off x="839788" y="365125"/>
            <a:ext cx="10515600" cy="1325563"/>
          </a:xfrm>
        </p:spPr>
        <p:txBody>
          <a:bodyPr/>
          <a:lstStyle/>
          <a:p>
            <a:r>
              <a:rPr lang="hu-HU"/>
              <a:t>Mintacím szerkesztése</a:t>
            </a:r>
            <a:endParaRPr lang="en-GB"/>
          </a:p>
        </p:txBody>
      </p:sp>
      <p:sp>
        <p:nvSpPr>
          <p:cNvPr id="3" name="Szöveg helye 2">
            <a:extLst>
              <a:ext uri="{FF2B5EF4-FFF2-40B4-BE49-F238E27FC236}">
                <a16:creationId xmlns:a16="http://schemas.microsoft.com/office/drawing/2014/main" id="{73427B2C-547A-F182-43F6-79A5C8CF1EC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4" name="Tartalom helye 3">
            <a:extLst>
              <a:ext uri="{FF2B5EF4-FFF2-40B4-BE49-F238E27FC236}">
                <a16:creationId xmlns:a16="http://schemas.microsoft.com/office/drawing/2014/main" id="{D6AC9BE3-4024-6036-0F24-9F0C6B3C7A7A}"/>
              </a:ext>
            </a:extLst>
          </p:cNvPr>
          <p:cNvSpPr>
            <a:spLocks noGrp="1"/>
          </p:cNvSpPr>
          <p:nvPr>
            <p:ph sz="half" idx="2"/>
          </p:nvPr>
        </p:nvSpPr>
        <p:spPr>
          <a:xfrm>
            <a:off x="839788" y="2505075"/>
            <a:ext cx="5157787"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5" name="Szöveg helye 4">
            <a:extLst>
              <a:ext uri="{FF2B5EF4-FFF2-40B4-BE49-F238E27FC236}">
                <a16:creationId xmlns:a16="http://schemas.microsoft.com/office/drawing/2014/main" id="{39A12C9F-9923-C61D-E44C-E680F6968CF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hu-HU"/>
              <a:t>Mintaszöveg szerkesztése</a:t>
            </a:r>
          </a:p>
        </p:txBody>
      </p:sp>
      <p:sp>
        <p:nvSpPr>
          <p:cNvPr id="6" name="Tartalom helye 5">
            <a:extLst>
              <a:ext uri="{FF2B5EF4-FFF2-40B4-BE49-F238E27FC236}">
                <a16:creationId xmlns:a16="http://schemas.microsoft.com/office/drawing/2014/main" id="{DE41127C-93DC-0566-5E41-F1C0CC15D7FB}"/>
              </a:ext>
            </a:extLst>
          </p:cNvPr>
          <p:cNvSpPr>
            <a:spLocks noGrp="1"/>
          </p:cNvSpPr>
          <p:nvPr>
            <p:ph sz="quarter" idx="4"/>
          </p:nvPr>
        </p:nvSpPr>
        <p:spPr>
          <a:xfrm>
            <a:off x="6172200" y="2505075"/>
            <a:ext cx="5183188" cy="3684588"/>
          </a:xfrm>
        </p:spPr>
        <p:txBody>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7" name="Dátum helye 6">
            <a:extLst>
              <a:ext uri="{FF2B5EF4-FFF2-40B4-BE49-F238E27FC236}">
                <a16:creationId xmlns:a16="http://schemas.microsoft.com/office/drawing/2014/main" id="{36934033-5969-3A8E-02DE-0E46DDB9CABB}"/>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8" name="Élőláb helye 7">
            <a:extLst>
              <a:ext uri="{FF2B5EF4-FFF2-40B4-BE49-F238E27FC236}">
                <a16:creationId xmlns:a16="http://schemas.microsoft.com/office/drawing/2014/main" id="{9EAFB8D0-06AC-223D-D3F5-0868DAD029F1}"/>
              </a:ext>
            </a:extLst>
          </p:cNvPr>
          <p:cNvSpPr>
            <a:spLocks noGrp="1"/>
          </p:cNvSpPr>
          <p:nvPr>
            <p:ph type="ftr" sz="quarter" idx="11"/>
          </p:nvPr>
        </p:nvSpPr>
        <p:spPr/>
        <p:txBody>
          <a:bodyPr/>
          <a:lstStyle/>
          <a:p>
            <a:endParaRPr lang="en-GB"/>
          </a:p>
        </p:txBody>
      </p:sp>
      <p:sp>
        <p:nvSpPr>
          <p:cNvPr id="9" name="Dia számának helye 8">
            <a:extLst>
              <a:ext uri="{FF2B5EF4-FFF2-40B4-BE49-F238E27FC236}">
                <a16:creationId xmlns:a16="http://schemas.microsoft.com/office/drawing/2014/main" id="{ACC53575-DC0D-2E42-35B7-75290CA31304}"/>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168369775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Csak cím">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6DD2F31-1A7C-933C-9BCB-C0F59A9C4927}"/>
              </a:ext>
            </a:extLst>
          </p:cNvPr>
          <p:cNvSpPr>
            <a:spLocks noGrp="1"/>
          </p:cNvSpPr>
          <p:nvPr>
            <p:ph type="title"/>
          </p:nvPr>
        </p:nvSpPr>
        <p:spPr/>
        <p:txBody>
          <a:bodyPr/>
          <a:lstStyle/>
          <a:p>
            <a:r>
              <a:rPr lang="hu-HU"/>
              <a:t>Mintacím szerkesztése</a:t>
            </a:r>
            <a:endParaRPr lang="en-GB"/>
          </a:p>
        </p:txBody>
      </p:sp>
      <p:sp>
        <p:nvSpPr>
          <p:cNvPr id="3" name="Dátum helye 2">
            <a:extLst>
              <a:ext uri="{FF2B5EF4-FFF2-40B4-BE49-F238E27FC236}">
                <a16:creationId xmlns:a16="http://schemas.microsoft.com/office/drawing/2014/main" id="{3EA5C1B6-AAA7-9DD8-10DA-7B0F2517C3B4}"/>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4" name="Élőláb helye 3">
            <a:extLst>
              <a:ext uri="{FF2B5EF4-FFF2-40B4-BE49-F238E27FC236}">
                <a16:creationId xmlns:a16="http://schemas.microsoft.com/office/drawing/2014/main" id="{FC7C193F-CB12-A99F-E8D0-7494C889B75B}"/>
              </a:ext>
            </a:extLst>
          </p:cNvPr>
          <p:cNvSpPr>
            <a:spLocks noGrp="1"/>
          </p:cNvSpPr>
          <p:nvPr>
            <p:ph type="ftr" sz="quarter" idx="11"/>
          </p:nvPr>
        </p:nvSpPr>
        <p:spPr/>
        <p:txBody>
          <a:bodyPr/>
          <a:lstStyle/>
          <a:p>
            <a:endParaRPr lang="en-GB"/>
          </a:p>
        </p:txBody>
      </p:sp>
      <p:sp>
        <p:nvSpPr>
          <p:cNvPr id="5" name="Dia számának helye 4">
            <a:extLst>
              <a:ext uri="{FF2B5EF4-FFF2-40B4-BE49-F238E27FC236}">
                <a16:creationId xmlns:a16="http://schemas.microsoft.com/office/drawing/2014/main" id="{B5299D5E-1B82-C4EA-D457-B704C9729990}"/>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18848811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Üres">
    <p:spTree>
      <p:nvGrpSpPr>
        <p:cNvPr id="1" name=""/>
        <p:cNvGrpSpPr/>
        <p:nvPr/>
      </p:nvGrpSpPr>
      <p:grpSpPr>
        <a:xfrm>
          <a:off x="0" y="0"/>
          <a:ext cx="0" cy="0"/>
          <a:chOff x="0" y="0"/>
          <a:chExt cx="0" cy="0"/>
        </a:xfrm>
      </p:grpSpPr>
      <p:sp>
        <p:nvSpPr>
          <p:cNvPr id="2" name="Dátum helye 1">
            <a:extLst>
              <a:ext uri="{FF2B5EF4-FFF2-40B4-BE49-F238E27FC236}">
                <a16:creationId xmlns:a16="http://schemas.microsoft.com/office/drawing/2014/main" id="{810EE0D9-96F2-3C9B-1575-9FD39E8D823E}"/>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3" name="Élőláb helye 2">
            <a:extLst>
              <a:ext uri="{FF2B5EF4-FFF2-40B4-BE49-F238E27FC236}">
                <a16:creationId xmlns:a16="http://schemas.microsoft.com/office/drawing/2014/main" id="{F7EA550E-E13A-DE99-CD9F-922D54D6FE13}"/>
              </a:ext>
            </a:extLst>
          </p:cNvPr>
          <p:cNvSpPr>
            <a:spLocks noGrp="1"/>
          </p:cNvSpPr>
          <p:nvPr>
            <p:ph type="ftr" sz="quarter" idx="11"/>
          </p:nvPr>
        </p:nvSpPr>
        <p:spPr/>
        <p:txBody>
          <a:bodyPr/>
          <a:lstStyle/>
          <a:p>
            <a:endParaRPr lang="en-GB"/>
          </a:p>
        </p:txBody>
      </p:sp>
      <p:sp>
        <p:nvSpPr>
          <p:cNvPr id="4" name="Dia számának helye 3">
            <a:extLst>
              <a:ext uri="{FF2B5EF4-FFF2-40B4-BE49-F238E27FC236}">
                <a16:creationId xmlns:a16="http://schemas.microsoft.com/office/drawing/2014/main" id="{3564A1A7-D823-FAD4-54E0-A2E971BF55A2}"/>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40542457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Tartalomrész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3DA2116D-EB4D-9B3E-91EA-46923C712F28}"/>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GB"/>
          </a:p>
        </p:txBody>
      </p:sp>
      <p:sp>
        <p:nvSpPr>
          <p:cNvPr id="3" name="Tartalom helye 2">
            <a:extLst>
              <a:ext uri="{FF2B5EF4-FFF2-40B4-BE49-F238E27FC236}">
                <a16:creationId xmlns:a16="http://schemas.microsoft.com/office/drawing/2014/main" id="{6FAC53FA-9A0D-E84D-224E-6D46CF64606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Szöveg helye 3">
            <a:extLst>
              <a:ext uri="{FF2B5EF4-FFF2-40B4-BE49-F238E27FC236}">
                <a16:creationId xmlns:a16="http://schemas.microsoft.com/office/drawing/2014/main" id="{1C83EE69-A406-EBD5-BB6C-6F6DA5DD3F4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3745DC4D-E737-D4BE-C169-BFA08C42B0E2}"/>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6" name="Élőláb helye 5">
            <a:extLst>
              <a:ext uri="{FF2B5EF4-FFF2-40B4-BE49-F238E27FC236}">
                <a16:creationId xmlns:a16="http://schemas.microsoft.com/office/drawing/2014/main" id="{D49B3843-1B87-60C5-F63A-5B3A56BC7B22}"/>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CCD2E45C-9C66-759F-1373-0291F6027B8F}"/>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29783943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Kép képaláírással">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ABBBB4A2-4E40-4427-07D9-0860739066A5}"/>
              </a:ext>
            </a:extLst>
          </p:cNvPr>
          <p:cNvSpPr>
            <a:spLocks noGrp="1"/>
          </p:cNvSpPr>
          <p:nvPr>
            <p:ph type="title"/>
          </p:nvPr>
        </p:nvSpPr>
        <p:spPr>
          <a:xfrm>
            <a:off x="839788" y="457200"/>
            <a:ext cx="3932237" cy="1600200"/>
          </a:xfrm>
        </p:spPr>
        <p:txBody>
          <a:bodyPr anchor="b"/>
          <a:lstStyle>
            <a:lvl1pPr>
              <a:defRPr sz="3200"/>
            </a:lvl1pPr>
          </a:lstStyle>
          <a:p>
            <a:r>
              <a:rPr lang="hu-HU"/>
              <a:t>Mintacím szerkesztése</a:t>
            </a:r>
            <a:endParaRPr lang="en-GB"/>
          </a:p>
        </p:txBody>
      </p:sp>
      <p:sp>
        <p:nvSpPr>
          <p:cNvPr id="3" name="Kép helye 2">
            <a:extLst>
              <a:ext uri="{FF2B5EF4-FFF2-40B4-BE49-F238E27FC236}">
                <a16:creationId xmlns:a16="http://schemas.microsoft.com/office/drawing/2014/main" id="{20C586A7-98BC-E4CA-1895-450D0807D5B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Szöveg helye 3">
            <a:extLst>
              <a:ext uri="{FF2B5EF4-FFF2-40B4-BE49-F238E27FC236}">
                <a16:creationId xmlns:a16="http://schemas.microsoft.com/office/drawing/2014/main" id="{287B2F40-68D6-9089-41F5-D657A873E7B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hu-HU"/>
              <a:t>Mintaszöveg szerkesztése</a:t>
            </a:r>
          </a:p>
        </p:txBody>
      </p:sp>
      <p:sp>
        <p:nvSpPr>
          <p:cNvPr id="5" name="Dátum helye 4">
            <a:extLst>
              <a:ext uri="{FF2B5EF4-FFF2-40B4-BE49-F238E27FC236}">
                <a16:creationId xmlns:a16="http://schemas.microsoft.com/office/drawing/2014/main" id="{ACAA0A1B-417B-E0EF-5D93-30F6A8AB6CBF}"/>
              </a:ext>
            </a:extLst>
          </p:cNvPr>
          <p:cNvSpPr>
            <a:spLocks noGrp="1"/>
          </p:cNvSpPr>
          <p:nvPr>
            <p:ph type="dt" sz="half" idx="10"/>
          </p:nvPr>
        </p:nvSpPr>
        <p:spPr/>
        <p:txBody>
          <a:bodyPr/>
          <a:lstStyle/>
          <a:p>
            <a:fld id="{04C06F33-42DC-475C-ACC0-0A6EC74F29C6}" type="datetimeFigureOut">
              <a:rPr lang="en-GB" smtClean="0"/>
              <a:t>28/05/2025</a:t>
            </a:fld>
            <a:endParaRPr lang="en-GB"/>
          </a:p>
        </p:txBody>
      </p:sp>
      <p:sp>
        <p:nvSpPr>
          <p:cNvPr id="6" name="Élőláb helye 5">
            <a:extLst>
              <a:ext uri="{FF2B5EF4-FFF2-40B4-BE49-F238E27FC236}">
                <a16:creationId xmlns:a16="http://schemas.microsoft.com/office/drawing/2014/main" id="{EF3594F5-1701-8F72-06F7-A908CC9B56F1}"/>
              </a:ext>
            </a:extLst>
          </p:cNvPr>
          <p:cNvSpPr>
            <a:spLocks noGrp="1"/>
          </p:cNvSpPr>
          <p:nvPr>
            <p:ph type="ftr" sz="quarter" idx="11"/>
          </p:nvPr>
        </p:nvSpPr>
        <p:spPr/>
        <p:txBody>
          <a:bodyPr/>
          <a:lstStyle/>
          <a:p>
            <a:endParaRPr lang="en-GB"/>
          </a:p>
        </p:txBody>
      </p:sp>
      <p:sp>
        <p:nvSpPr>
          <p:cNvPr id="7" name="Dia számának helye 6">
            <a:extLst>
              <a:ext uri="{FF2B5EF4-FFF2-40B4-BE49-F238E27FC236}">
                <a16:creationId xmlns:a16="http://schemas.microsoft.com/office/drawing/2014/main" id="{30B6D81E-0795-A101-E92A-A512A0890CA2}"/>
              </a:ext>
            </a:extLst>
          </p:cNvPr>
          <p:cNvSpPr>
            <a:spLocks noGrp="1"/>
          </p:cNvSpPr>
          <p:nvPr>
            <p:ph type="sldNum" sz="quarter" idx="12"/>
          </p:nvPr>
        </p:nvSpPr>
        <p:spPr/>
        <p:txBody>
          <a:bodyPr/>
          <a:lstStyle/>
          <a:p>
            <a:fld id="{962F956C-AC4F-47E9-A36E-2E4717A0DF25}" type="slidenum">
              <a:rPr lang="en-GB" smtClean="0"/>
              <a:t>‹#›</a:t>
            </a:fld>
            <a:endParaRPr lang="en-GB"/>
          </a:p>
        </p:txBody>
      </p:sp>
    </p:spTree>
    <p:extLst>
      <p:ext uri="{BB962C8B-B14F-4D97-AF65-F5344CB8AC3E}">
        <p14:creationId xmlns:p14="http://schemas.microsoft.com/office/powerpoint/2010/main" val="35852083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Cím helye 1">
            <a:extLst>
              <a:ext uri="{FF2B5EF4-FFF2-40B4-BE49-F238E27FC236}">
                <a16:creationId xmlns:a16="http://schemas.microsoft.com/office/drawing/2014/main" id="{F279A33B-E3F7-E830-D8C9-DED08C8B766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u-HU"/>
              <a:t>Mintacím szerkesztése</a:t>
            </a:r>
            <a:endParaRPr lang="en-GB"/>
          </a:p>
        </p:txBody>
      </p:sp>
      <p:sp>
        <p:nvSpPr>
          <p:cNvPr id="3" name="Szöveg helye 2">
            <a:extLst>
              <a:ext uri="{FF2B5EF4-FFF2-40B4-BE49-F238E27FC236}">
                <a16:creationId xmlns:a16="http://schemas.microsoft.com/office/drawing/2014/main" id="{AB894BF7-F7DF-9241-FAC9-A210AE9905D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u-HU"/>
              <a:t>Mintaszöveg szerkesztése</a:t>
            </a:r>
          </a:p>
          <a:p>
            <a:pPr lvl="1"/>
            <a:r>
              <a:rPr lang="hu-HU"/>
              <a:t>Második szint</a:t>
            </a:r>
          </a:p>
          <a:p>
            <a:pPr lvl="2"/>
            <a:r>
              <a:rPr lang="hu-HU"/>
              <a:t>Harmadik szint</a:t>
            </a:r>
          </a:p>
          <a:p>
            <a:pPr lvl="3"/>
            <a:r>
              <a:rPr lang="hu-HU"/>
              <a:t>Negyedik szint</a:t>
            </a:r>
          </a:p>
          <a:p>
            <a:pPr lvl="4"/>
            <a:r>
              <a:rPr lang="hu-HU"/>
              <a:t>Ötödik szint</a:t>
            </a:r>
            <a:endParaRPr lang="en-GB"/>
          </a:p>
        </p:txBody>
      </p:sp>
      <p:sp>
        <p:nvSpPr>
          <p:cNvPr id="4" name="Dátum helye 3">
            <a:extLst>
              <a:ext uri="{FF2B5EF4-FFF2-40B4-BE49-F238E27FC236}">
                <a16:creationId xmlns:a16="http://schemas.microsoft.com/office/drawing/2014/main" id="{03EF8702-B039-095B-BF9E-3B4EFB7647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4C06F33-42DC-475C-ACC0-0A6EC74F29C6}" type="datetimeFigureOut">
              <a:rPr lang="en-GB" smtClean="0"/>
              <a:t>28/05/2025</a:t>
            </a:fld>
            <a:endParaRPr lang="en-GB"/>
          </a:p>
        </p:txBody>
      </p:sp>
      <p:sp>
        <p:nvSpPr>
          <p:cNvPr id="5" name="Élőláb helye 4">
            <a:extLst>
              <a:ext uri="{FF2B5EF4-FFF2-40B4-BE49-F238E27FC236}">
                <a16:creationId xmlns:a16="http://schemas.microsoft.com/office/drawing/2014/main" id="{BE2190D8-B39D-A993-EBA9-AE0EC03F2E7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Dia számának helye 5">
            <a:extLst>
              <a:ext uri="{FF2B5EF4-FFF2-40B4-BE49-F238E27FC236}">
                <a16:creationId xmlns:a16="http://schemas.microsoft.com/office/drawing/2014/main" id="{620EF74D-ADD5-BA19-F203-23DADC7DE3F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62F956C-AC4F-47E9-A36E-2E4717A0DF25}" type="slidenum">
              <a:rPr lang="en-GB" smtClean="0"/>
              <a:t>‹#›</a:t>
            </a:fld>
            <a:endParaRPr lang="en-GB"/>
          </a:p>
        </p:txBody>
      </p:sp>
    </p:spTree>
    <p:extLst>
      <p:ext uri="{BB962C8B-B14F-4D97-AF65-F5344CB8AC3E}">
        <p14:creationId xmlns:p14="http://schemas.microsoft.com/office/powerpoint/2010/main" val="11902382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hu-H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4332FAD-CEB0-D1CE-647C-532810CEF486}"/>
              </a:ext>
            </a:extLst>
          </p:cNvPr>
          <p:cNvSpPr>
            <a:spLocks noGrp="1"/>
          </p:cNvSpPr>
          <p:nvPr>
            <p:ph type="ctrTitle"/>
          </p:nvPr>
        </p:nvSpPr>
        <p:spPr/>
        <p:txBody>
          <a:bodyPr/>
          <a:lstStyle/>
          <a:p>
            <a:r>
              <a:rPr lang="hu-HU" dirty="0" err="1"/>
              <a:t>React</a:t>
            </a:r>
            <a:r>
              <a:rPr lang="hu-HU" dirty="0"/>
              <a:t> </a:t>
            </a:r>
            <a:r>
              <a:rPr lang="hu-HU" dirty="0" err="1"/>
              <a:t>code</a:t>
            </a:r>
            <a:r>
              <a:rPr lang="hu-HU" dirty="0"/>
              <a:t>:</a:t>
            </a:r>
            <a:endParaRPr lang="en-GB" dirty="0"/>
          </a:p>
        </p:txBody>
      </p:sp>
      <p:sp>
        <p:nvSpPr>
          <p:cNvPr id="3" name="Alcím 2">
            <a:extLst>
              <a:ext uri="{FF2B5EF4-FFF2-40B4-BE49-F238E27FC236}">
                <a16:creationId xmlns:a16="http://schemas.microsoft.com/office/drawing/2014/main" id="{6787BC1F-FDBD-5911-50AB-D8B349D82600}"/>
              </a:ext>
            </a:extLst>
          </p:cNvPr>
          <p:cNvSpPr>
            <a:spLocks noGrp="1"/>
          </p:cNvSpPr>
          <p:nvPr>
            <p:ph type="subTitle" idx="1"/>
          </p:nvPr>
        </p:nvSpPr>
        <p:spPr/>
        <p:txBody>
          <a:bodyPr/>
          <a:lstStyle/>
          <a:p>
            <a:r>
              <a:rPr lang="hu-HU" sz="1800" kern="50" dirty="0" err="1">
                <a:effectLst/>
                <a:latin typeface="Arial" panose="020B0604020202020204" pitchFamily="34" charset="0"/>
                <a:ea typeface="Aptos" panose="020B0004020202020204" pitchFamily="34" charset="0"/>
                <a:cs typeface="Aptos" panose="020B0004020202020204" pitchFamily="34" charset="0"/>
              </a:rPr>
              <a:t>Demonstrating</a:t>
            </a:r>
            <a:r>
              <a:rPr lang="hu-HU" sz="1800" kern="50" dirty="0">
                <a:effectLst/>
                <a:latin typeface="Arial" panose="020B0604020202020204" pitchFamily="34" charset="0"/>
                <a:ea typeface="Aptos" panose="020B0004020202020204" pitchFamily="34" charset="0"/>
                <a:cs typeface="Aptos" panose="020B0004020202020204" pitchFamily="34" charset="0"/>
              </a:rPr>
              <a:t> an </a:t>
            </a:r>
            <a:r>
              <a:rPr lang="hu-HU" sz="1800" kern="50" dirty="0" err="1">
                <a:effectLst/>
                <a:latin typeface="Arial" panose="020B0604020202020204" pitchFamily="34" charset="0"/>
                <a:ea typeface="Aptos" panose="020B0004020202020204" pitchFamily="34" charset="0"/>
                <a:cs typeface="Aptos" panose="020B0004020202020204" pitchFamily="34" charset="0"/>
              </a:rPr>
              <a:t>example</a:t>
            </a:r>
            <a:r>
              <a:rPr lang="hu-HU" sz="1800" kern="50" dirty="0">
                <a:effectLst/>
                <a:latin typeface="Arial" panose="020B0604020202020204" pitchFamily="34" charset="0"/>
                <a:ea typeface="Aptos" panose="020B0004020202020204" pitchFamily="34" charset="0"/>
                <a:cs typeface="Aptos" panose="020B0004020202020204" pitchFamily="34" charset="0"/>
              </a:rPr>
              <a:t> of </a:t>
            </a:r>
            <a:r>
              <a:rPr lang="hu-HU" sz="1800" kern="50" dirty="0" err="1">
                <a:effectLst/>
                <a:latin typeface="Arial" panose="020B0604020202020204" pitchFamily="34" charset="0"/>
                <a:ea typeface="Aptos" panose="020B0004020202020204" pitchFamily="34" charset="0"/>
                <a:cs typeface="Aptos" panose="020B0004020202020204" pitchFamily="34" charset="0"/>
              </a:rPr>
              <a:t>React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code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through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structure</a:t>
            </a:r>
            <a:r>
              <a:rPr lang="hu-HU" sz="1800" kern="50" dirty="0">
                <a:effectLst/>
                <a:latin typeface="Arial" panose="020B0604020202020204" pitchFamily="34" charset="0"/>
                <a:ea typeface="Aptos" panose="020B0004020202020204" pitchFamily="34" charset="0"/>
                <a:cs typeface="Aptos" panose="020B0004020202020204" pitchFamily="34" charset="0"/>
              </a:rPr>
              <a:t> of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page</a:t>
            </a:r>
            <a:r>
              <a:rPr lang="hu-HU" sz="1800" kern="50" dirty="0">
                <a:effectLst/>
                <a:latin typeface="Arial" panose="020B0604020202020204" pitchFamily="34" charset="0"/>
                <a:ea typeface="Aptos" panose="020B0004020202020204" pitchFamily="34" charset="0"/>
                <a:cs typeface="Aptos" panose="020B0004020202020204" pitchFamily="34" charset="0"/>
              </a:rPr>
              <a:t>:</a:t>
            </a:r>
            <a:endParaRPr lang="hu-HU" sz="1800" kern="50" dirty="0">
              <a:effectLst/>
              <a:latin typeface="Aptos" panose="020B0004020202020204" pitchFamily="34" charset="0"/>
              <a:ea typeface="Aptos" panose="020B0004020202020204" pitchFamily="34" charset="0"/>
              <a:cs typeface="Aptos" panose="020B0004020202020204" pitchFamily="34" charset="0"/>
            </a:endParaRPr>
          </a:p>
          <a:p>
            <a:endParaRPr lang="en-GB" dirty="0"/>
          </a:p>
        </p:txBody>
      </p:sp>
    </p:spTree>
    <p:extLst>
      <p:ext uri="{BB962C8B-B14F-4D97-AF65-F5344CB8AC3E}">
        <p14:creationId xmlns:p14="http://schemas.microsoft.com/office/powerpoint/2010/main" val="2831792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B46B2694-314F-B733-7016-DEE50D2F4493}"/>
              </a:ext>
            </a:extLst>
          </p:cNvPr>
          <p:cNvSpPr>
            <a:spLocks noGrp="1"/>
          </p:cNvSpPr>
          <p:nvPr>
            <p:ph type="title"/>
          </p:nvPr>
        </p:nvSpPr>
        <p:spPr/>
        <p:txBody>
          <a:bodyPr/>
          <a:lstStyle/>
          <a:p>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cards</a:t>
            </a:r>
            <a:r>
              <a:rPr lang="hu-HU" sz="1800" kern="50" dirty="0">
                <a:effectLst/>
                <a:latin typeface="Arial" panose="020B0604020202020204" pitchFamily="34" charset="0"/>
                <a:ea typeface="Aptos" panose="020B0004020202020204" pitchFamily="34" charset="0"/>
                <a:cs typeface="Aptos" panose="020B0004020202020204" pitchFamily="34" charset="0"/>
              </a:rPr>
              <a:t> displaying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edit</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delete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buttons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are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only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available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admin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rights</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3182EC4D-7F42-9F73-B4F5-ABAD3AF4D274}"/>
              </a:ext>
            </a:extLst>
          </p:cNvPr>
          <p:cNvPicPr>
            <a:picLocks noGrp="1" noChangeAspect="1"/>
          </p:cNvPicPr>
          <p:nvPr>
            <p:ph idx="1"/>
          </p:nvPr>
        </p:nvPicPr>
        <p:blipFill>
          <a:blip r:embed="rId2"/>
          <a:stretch>
            <a:fillRect/>
          </a:stretch>
        </p:blipFill>
        <p:spPr>
          <a:xfrm>
            <a:off x="746528" y="1815793"/>
            <a:ext cx="5153550" cy="3434090"/>
          </a:xfrm>
          <a:prstGeom prst="rect">
            <a:avLst/>
          </a:prstGeom>
        </p:spPr>
      </p:pic>
      <p:pic>
        <p:nvPicPr>
          <p:cNvPr id="5" name="Kép 4">
            <a:extLst>
              <a:ext uri="{FF2B5EF4-FFF2-40B4-BE49-F238E27FC236}">
                <a16:creationId xmlns:a16="http://schemas.microsoft.com/office/drawing/2014/main" id="{FA946E81-F847-CC0E-96F3-096D049AC1B5}"/>
              </a:ext>
            </a:extLst>
          </p:cNvPr>
          <p:cNvPicPr>
            <a:picLocks noChangeAspect="1"/>
          </p:cNvPicPr>
          <p:nvPr/>
        </p:nvPicPr>
        <p:blipFill>
          <a:blip r:embed="rId3"/>
          <a:stretch>
            <a:fillRect/>
          </a:stretch>
        </p:blipFill>
        <p:spPr>
          <a:xfrm>
            <a:off x="5900078" y="1815793"/>
            <a:ext cx="5954291" cy="3237055"/>
          </a:xfrm>
          <a:prstGeom prst="rect">
            <a:avLst/>
          </a:prstGeom>
        </p:spPr>
      </p:pic>
    </p:spTree>
    <p:extLst>
      <p:ext uri="{BB962C8B-B14F-4D97-AF65-F5344CB8AC3E}">
        <p14:creationId xmlns:p14="http://schemas.microsoft.com/office/powerpoint/2010/main" val="33614492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92979A24-3D98-AE4E-B776-3030EC22A23F}"/>
              </a:ext>
            </a:extLst>
          </p:cNvPr>
          <p:cNvSpPr>
            <a:spLocks noGrp="1"/>
          </p:cNvSpPr>
          <p:nvPr>
            <p:ph type="title"/>
          </p:nvPr>
        </p:nvSpPr>
        <p:spPr/>
        <p:txBody>
          <a:bodyPr>
            <a:normAutofit fontScale="90000"/>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Importing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React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component</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declaring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variables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including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useState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variables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by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React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useEffect</a:t>
            </a:r>
            <a:r>
              <a:rPr lang="hu-HU" sz="1800" kern="50" dirty="0">
                <a:effectLst/>
                <a:latin typeface="Arial" panose="020B0604020202020204" pitchFamily="34" charset="0"/>
                <a:ea typeface="Aptos" panose="020B0004020202020204" pitchFamily="34" charset="0"/>
                <a:cs typeface="Aptos" panose="020B0004020202020204" pitchFamily="34" charset="0"/>
              </a:rPr>
              <a:t> API </a:t>
            </a:r>
            <a:r>
              <a:rPr lang="hu-HU" sz="1800" kern="50" dirty="0" err="1">
                <a:effectLst/>
                <a:latin typeface="Arial" panose="020B0604020202020204" pitchFamily="34" charset="0"/>
                <a:ea typeface="Aptos" panose="020B0004020202020204" pitchFamily="34" charset="0"/>
                <a:cs typeface="Aptos" panose="020B0004020202020204" pitchFamily="34" charset="0"/>
              </a:rPr>
              <a:t>communications</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components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stored</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localStorage</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localStorage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we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store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user’s</a:t>
            </a:r>
            <a:r>
              <a:rPr lang="hu-HU" sz="1800" kern="50" dirty="0">
                <a:effectLst/>
                <a:latin typeface="Arial" panose="020B0604020202020204" pitchFamily="34" charset="0"/>
                <a:ea typeface="Aptos" panose="020B0004020202020204" pitchFamily="34" charset="0"/>
                <a:cs typeface="Aptos" panose="020B0004020202020204" pitchFamily="34" charset="0"/>
              </a:rPr>
              <a:t> ID and </a:t>
            </a:r>
            <a:r>
              <a:rPr lang="hu-HU" sz="1800" kern="50" dirty="0" err="1">
                <a:effectLst/>
                <a:latin typeface="Arial" panose="020B0604020202020204" pitchFamily="34" charset="0"/>
                <a:ea typeface="Aptos" panose="020B0004020202020204" pitchFamily="34" charset="0"/>
                <a:cs typeface="Aptos" panose="020B0004020202020204" pitchFamily="34" charset="0"/>
              </a:rPr>
              <a:t>role</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951AFAB6-B8F3-1D72-2391-F90DC3044243}"/>
              </a:ext>
            </a:extLst>
          </p:cNvPr>
          <p:cNvPicPr>
            <a:picLocks noGrp="1" noChangeAspect="1"/>
          </p:cNvPicPr>
          <p:nvPr>
            <p:ph idx="1"/>
          </p:nvPr>
        </p:nvPicPr>
        <p:blipFill>
          <a:blip r:embed="rId2"/>
          <a:stretch>
            <a:fillRect/>
          </a:stretch>
        </p:blipFill>
        <p:spPr>
          <a:xfrm>
            <a:off x="1160750" y="1825625"/>
            <a:ext cx="9870499" cy="4351338"/>
          </a:xfrm>
          <a:prstGeom prst="rect">
            <a:avLst/>
          </a:prstGeom>
        </p:spPr>
      </p:pic>
    </p:spTree>
    <p:extLst>
      <p:ext uri="{BB962C8B-B14F-4D97-AF65-F5344CB8AC3E}">
        <p14:creationId xmlns:p14="http://schemas.microsoft.com/office/powerpoint/2010/main" val="15486660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6E6E4D6F-1BA7-4D34-1C70-E82DF2F611D8}"/>
              </a:ext>
            </a:extLst>
          </p:cNvPr>
          <p:cNvSpPr>
            <a:spLocks noGrp="1"/>
          </p:cNvSpPr>
          <p:nvPr>
            <p:ph type="title"/>
          </p:nvPr>
        </p:nvSpPr>
        <p:spPr/>
        <p:txBody>
          <a:bodyPr>
            <a:normAutofit fontScale="90000"/>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The </a:t>
            </a:r>
            <a:r>
              <a:rPr lang="hu-HU" sz="1800" kern="50" dirty="0" err="1">
                <a:effectLst/>
                <a:latin typeface="Arial" panose="020B0604020202020204" pitchFamily="34" charset="0"/>
                <a:ea typeface="Aptos" panose="020B0004020202020204" pitchFamily="34" charset="0"/>
                <a:cs typeface="Aptos" panose="020B0004020202020204" pitchFamily="34" charset="0"/>
              </a:rPr>
              <a:t>useEffect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hook</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fetches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from</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server, </a:t>
            </a:r>
            <a:r>
              <a:rPr lang="hu-HU" sz="1800" kern="50" dirty="0" err="1">
                <a:effectLst/>
                <a:latin typeface="Arial" panose="020B0604020202020204" pitchFamily="34" charset="0"/>
                <a:ea typeface="Aptos" panose="020B0004020202020204" pitchFamily="34" charset="0"/>
                <a:cs typeface="Aptos" panose="020B0004020202020204" pitchFamily="34" charset="0"/>
              </a:rPr>
              <a:t>requesting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stored</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database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asynchronously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also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sends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token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needed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authentication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server and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any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errors</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request</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4E77EFC2-3C3C-0DDF-6C1D-02E1FF8E6589}"/>
              </a:ext>
            </a:extLst>
          </p:cNvPr>
          <p:cNvPicPr>
            <a:picLocks noGrp="1" noChangeAspect="1"/>
          </p:cNvPicPr>
          <p:nvPr>
            <p:ph idx="1"/>
          </p:nvPr>
        </p:nvPicPr>
        <p:blipFill>
          <a:blip r:embed="rId2"/>
          <a:stretch>
            <a:fillRect/>
          </a:stretch>
        </p:blipFill>
        <p:spPr>
          <a:xfrm>
            <a:off x="1144160" y="1207466"/>
            <a:ext cx="8723809" cy="1123810"/>
          </a:xfrm>
          <a:prstGeom prst="rect">
            <a:avLst/>
          </a:prstGeom>
        </p:spPr>
      </p:pic>
      <p:pic>
        <p:nvPicPr>
          <p:cNvPr id="5" name="Kép 4">
            <a:extLst>
              <a:ext uri="{FF2B5EF4-FFF2-40B4-BE49-F238E27FC236}">
                <a16:creationId xmlns:a16="http://schemas.microsoft.com/office/drawing/2014/main" id="{0BBC6392-E250-413E-E26D-3A9EB1EA2AF8}"/>
              </a:ext>
            </a:extLst>
          </p:cNvPr>
          <p:cNvPicPr>
            <a:picLocks noChangeAspect="1"/>
          </p:cNvPicPr>
          <p:nvPr/>
        </p:nvPicPr>
        <p:blipFill>
          <a:blip r:embed="rId3"/>
          <a:stretch>
            <a:fillRect/>
          </a:stretch>
        </p:blipFill>
        <p:spPr>
          <a:xfrm>
            <a:off x="1144160" y="2331276"/>
            <a:ext cx="8723808" cy="3920521"/>
          </a:xfrm>
          <a:prstGeom prst="rect">
            <a:avLst/>
          </a:prstGeom>
        </p:spPr>
      </p:pic>
    </p:spTree>
    <p:extLst>
      <p:ext uri="{BB962C8B-B14F-4D97-AF65-F5344CB8AC3E}">
        <p14:creationId xmlns:p14="http://schemas.microsoft.com/office/powerpoint/2010/main" val="3803147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4EB31E2D-DF18-A07D-A74F-69CC3D455ADE}"/>
              </a:ext>
            </a:extLst>
          </p:cNvPr>
          <p:cNvSpPr>
            <a:spLocks noGrp="1"/>
          </p:cNvSpPr>
          <p:nvPr>
            <p:ph type="title"/>
          </p:nvPr>
        </p:nvSpPr>
        <p:spPr/>
        <p:txBody>
          <a:bodyPr>
            <a:normAutofit fontScale="90000"/>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A </a:t>
            </a:r>
            <a:r>
              <a:rPr lang="hu-HU" sz="1800" kern="50" dirty="0" err="1">
                <a:effectLst/>
                <a:latin typeface="Arial" panose="020B0604020202020204" pitchFamily="34" charset="0"/>
                <a:ea typeface="Aptos" panose="020B0004020202020204" pitchFamily="34" charset="0"/>
                <a:cs typeface="Aptos" panose="020B0004020202020204" pitchFamily="34" charset="0"/>
              </a:rPr>
              <a:t>similar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useEffect-based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supports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search</a:t>
            </a:r>
            <a:r>
              <a:rPr lang="hu-HU" sz="1800" kern="50" dirty="0">
                <a:effectLst/>
                <a:latin typeface="Arial" panose="020B0604020202020204" pitchFamily="34" charset="0"/>
                <a:ea typeface="Aptos" panose="020B0004020202020204" pitchFamily="34" charset="0"/>
                <a:cs typeface="Aptos" panose="020B0004020202020204" pitchFamily="34" charset="0"/>
              </a:rPr>
              <a:t> bar and </a:t>
            </a:r>
            <a:r>
              <a:rPr lang="hu-HU" sz="1800" kern="50" dirty="0" err="1">
                <a:effectLst/>
                <a:latin typeface="Arial" panose="020B0604020202020204" pitchFamily="34" charset="0"/>
                <a:ea typeface="Aptos" panose="020B0004020202020204" pitchFamily="34" charset="0"/>
                <a:cs typeface="Aptos" panose="020B0004020202020204" pitchFamily="34" charset="0"/>
              </a:rPr>
              <a:t>provides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checks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if</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there</a:t>
            </a:r>
            <a:r>
              <a:rPr lang="hu-HU" sz="1800" kern="50" dirty="0">
                <a:effectLst/>
                <a:latin typeface="Arial" panose="020B0604020202020204" pitchFamily="34" charset="0"/>
                <a:ea typeface="Aptos" panose="020B0004020202020204" pitchFamily="34" charset="0"/>
                <a:cs typeface="Aptos" panose="020B0004020202020204" pitchFamily="34" charset="0"/>
              </a:rPr>
              <a:t> is a </a:t>
            </a:r>
            <a:r>
              <a:rPr lang="hu-HU" sz="1800" kern="50" dirty="0" err="1">
                <a:effectLst/>
                <a:latin typeface="Arial" panose="020B0604020202020204" pitchFamily="34" charset="0"/>
                <a:ea typeface="Aptos" panose="020B0004020202020204" pitchFamily="34" charset="0"/>
                <a:cs typeface="Aptos" panose="020B0004020202020204" pitchFamily="34" charset="0"/>
              </a:rPr>
              <a:t>value</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search</a:t>
            </a:r>
            <a:r>
              <a:rPr lang="hu-HU" sz="1800" kern="50" dirty="0">
                <a:effectLst/>
                <a:latin typeface="Arial" panose="020B0604020202020204" pitchFamily="34" charset="0"/>
                <a:ea typeface="Aptos" panose="020B0004020202020204" pitchFamily="34" charset="0"/>
                <a:cs typeface="Aptos" panose="020B0004020202020204" pitchFamily="34" charset="0"/>
              </a:rPr>
              <a:t> bar and </a:t>
            </a:r>
            <a:r>
              <a:rPr lang="hu-HU" sz="1800" kern="50" dirty="0" err="1">
                <a:effectLst/>
                <a:latin typeface="Arial" panose="020B0604020202020204" pitchFamily="34" charset="0"/>
                <a:ea typeface="Aptos" panose="020B0004020202020204" pitchFamily="34" charset="0"/>
                <a:cs typeface="Aptos" panose="020B0004020202020204" pitchFamily="34" charset="0"/>
              </a:rPr>
              <a:t>then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filters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list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based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that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value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if</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not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returns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original</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list</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DA166582-8E20-94DB-FE6A-E140A05177DA}"/>
              </a:ext>
            </a:extLst>
          </p:cNvPr>
          <p:cNvPicPr>
            <a:picLocks noGrp="1" noChangeAspect="1"/>
          </p:cNvPicPr>
          <p:nvPr>
            <p:ph idx="1"/>
          </p:nvPr>
        </p:nvPicPr>
        <p:blipFill>
          <a:blip r:embed="rId2"/>
          <a:stretch>
            <a:fillRect/>
          </a:stretch>
        </p:blipFill>
        <p:spPr>
          <a:xfrm>
            <a:off x="838199" y="1761889"/>
            <a:ext cx="9859297" cy="3598912"/>
          </a:xfrm>
          <a:prstGeom prst="rect">
            <a:avLst/>
          </a:prstGeom>
        </p:spPr>
      </p:pic>
    </p:spTree>
    <p:extLst>
      <p:ext uri="{BB962C8B-B14F-4D97-AF65-F5344CB8AC3E}">
        <p14:creationId xmlns:p14="http://schemas.microsoft.com/office/powerpoint/2010/main" val="35371489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8E961216-D861-4669-CAD6-96FC654D9088}"/>
              </a:ext>
            </a:extLst>
          </p:cNvPr>
          <p:cNvSpPr>
            <a:spLocks noGrp="1"/>
          </p:cNvSpPr>
          <p:nvPr>
            <p:ph type="title"/>
          </p:nvPr>
        </p:nvSpPr>
        <p:spPr/>
        <p:txBody>
          <a:bodyPr>
            <a:normAutofit fontScale="90000"/>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The </a:t>
            </a:r>
            <a:r>
              <a:rPr lang="hu-HU" sz="1800" kern="50" dirty="0" err="1">
                <a:effectLst/>
                <a:latin typeface="Arial" panose="020B0604020202020204" pitchFamily="34" charset="0"/>
                <a:ea typeface="Aptos" panose="020B0004020202020204" pitchFamily="34" charset="0"/>
                <a:cs typeface="Aptos" panose="020B0004020202020204" pitchFamily="34" charset="0"/>
              </a:rPr>
              <a:t>delete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first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asks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confirmation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sends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selected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item’s</a:t>
            </a:r>
            <a:r>
              <a:rPr lang="hu-HU" sz="1800" kern="50" dirty="0">
                <a:effectLst/>
                <a:latin typeface="Arial" panose="020B0604020202020204" pitchFamily="34" charset="0"/>
                <a:ea typeface="Aptos" panose="020B0004020202020204" pitchFamily="34" charset="0"/>
                <a:cs typeface="Aptos" panose="020B0004020202020204" pitchFamily="34" charset="0"/>
              </a:rPr>
              <a:t> ID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delete</a:t>
            </a:r>
            <a:r>
              <a:rPr lang="hu-HU" sz="1800" kern="50" dirty="0">
                <a:effectLst/>
                <a:latin typeface="Arial" panose="020B0604020202020204" pitchFamily="34" charset="0"/>
                <a:ea typeface="Aptos" panose="020B0004020202020204" pitchFamily="34" charset="0"/>
                <a:cs typeface="Aptos" panose="020B0004020202020204" pitchFamily="34" charset="0"/>
              </a:rPr>
              <a:t> API </a:t>
            </a:r>
            <a:r>
              <a:rPr lang="hu-HU" sz="1800" kern="50" dirty="0" err="1">
                <a:effectLst/>
                <a:latin typeface="Arial" panose="020B0604020202020204" pitchFamily="34" charset="0"/>
                <a:ea typeface="Aptos" panose="020B0004020202020204" pitchFamily="34" charset="0"/>
                <a:cs typeface="Aptos" panose="020B0004020202020204" pitchFamily="34" charset="0"/>
              </a:rPr>
              <a:t>endpoint</a:t>
            </a:r>
            <a:r>
              <a:rPr lang="hu-HU" sz="1800" kern="50" dirty="0">
                <a:effectLst/>
                <a:latin typeface="Arial" panose="020B0604020202020204" pitchFamily="34" charset="0"/>
                <a:ea typeface="Aptos" panose="020B0004020202020204" pitchFamily="34" charset="0"/>
                <a:cs typeface="Aptos" panose="020B0004020202020204" pitchFamily="34" charset="0"/>
              </a:rPr>
              <a:t>. The </a:t>
            </a:r>
            <a:r>
              <a:rPr lang="hu-HU" sz="1800" kern="50" dirty="0" err="1">
                <a:effectLst/>
                <a:latin typeface="Arial" panose="020B0604020202020204" pitchFamily="34" charset="0"/>
                <a:ea typeface="Aptos" panose="020B0004020202020204" pitchFamily="34" charset="0"/>
                <a:cs typeface="Aptos" panose="020B0004020202020204" pitchFamily="34" charset="0"/>
              </a:rPr>
              <a:t>backend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identifies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selected</a:t>
            </a:r>
            <a:r>
              <a:rPr lang="hu-HU" sz="1800" kern="50" dirty="0">
                <a:effectLst/>
                <a:latin typeface="Arial" panose="020B0604020202020204" pitchFamily="34" charset="0"/>
                <a:ea typeface="Aptos" panose="020B0004020202020204" pitchFamily="34" charset="0"/>
                <a:cs typeface="Aptos" panose="020B0004020202020204" pitchFamily="34" charset="0"/>
              </a:rPr>
              <a:t> ID </a:t>
            </a:r>
            <a:r>
              <a:rPr lang="hu-HU" sz="1800" kern="50" dirty="0" err="1">
                <a:effectLst/>
                <a:latin typeface="Arial" panose="020B0604020202020204" pitchFamily="34" charset="0"/>
                <a:ea typeface="Aptos" panose="020B0004020202020204" pitchFamily="34" charset="0"/>
                <a:cs typeface="Aptos" panose="020B0004020202020204" pitchFamily="34" charset="0"/>
              </a:rPr>
              <a:t>using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appropriate</a:t>
            </a:r>
            <a:r>
              <a:rPr lang="hu-HU" sz="1800" kern="50" dirty="0">
                <a:effectLst/>
                <a:latin typeface="Arial" panose="020B0604020202020204" pitchFamily="34" charset="0"/>
                <a:ea typeface="Aptos" panose="020B0004020202020204" pitchFamily="34" charset="0"/>
                <a:cs typeface="Aptos" panose="020B0004020202020204" pitchFamily="34" charset="0"/>
              </a:rPr>
              <a:t> URL and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token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sends</a:t>
            </a:r>
            <a:r>
              <a:rPr lang="hu-HU" sz="1800" kern="50" dirty="0">
                <a:effectLst/>
                <a:latin typeface="Arial" panose="020B0604020202020204" pitchFamily="34" charset="0"/>
                <a:ea typeface="Aptos" panose="020B0004020202020204" pitchFamily="34" charset="0"/>
                <a:cs typeface="Aptos" panose="020B0004020202020204" pitchFamily="34" charset="0"/>
              </a:rPr>
              <a:t> a DELETE </a:t>
            </a:r>
            <a:r>
              <a:rPr lang="hu-HU" sz="1800" kern="50" dirty="0" err="1">
                <a:effectLst/>
                <a:latin typeface="Arial" panose="020B0604020202020204" pitchFamily="34" charset="0"/>
                <a:ea typeface="Aptos" panose="020B0004020202020204" pitchFamily="34" charset="0"/>
                <a:cs typeface="Aptos" panose="020B0004020202020204" pitchFamily="34" charset="0"/>
              </a:rPr>
              <a:t>method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removes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deleted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item</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from</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displayed </a:t>
            </a:r>
            <a:r>
              <a:rPr lang="hu-HU" sz="1800" kern="50" dirty="0" err="1">
                <a:effectLst/>
                <a:latin typeface="Arial" panose="020B0604020202020204" pitchFamily="34" charset="0"/>
                <a:ea typeface="Aptos" panose="020B0004020202020204" pitchFamily="34" charset="0"/>
                <a:cs typeface="Aptos" panose="020B0004020202020204" pitchFamily="34" charset="0"/>
              </a:rPr>
              <a:t>list</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possible</a:t>
            </a:r>
            <a:r>
              <a:rPr lang="hu-HU" sz="1800" kern="50" dirty="0">
                <a:effectLst/>
                <a:latin typeface="Arial" panose="020B0604020202020204" pitchFamily="34" charset="0"/>
                <a:ea typeface="Aptos" panose="020B0004020202020204" pitchFamily="34" charset="0"/>
                <a:cs typeface="Aptos" panose="020B0004020202020204" pitchFamily="34" charset="0"/>
              </a:rPr>
              <a:t> server </a:t>
            </a:r>
            <a:r>
              <a:rPr lang="hu-HU" sz="1800" kern="50" dirty="0" err="1">
                <a:effectLst/>
                <a:latin typeface="Arial" panose="020B0604020202020204" pitchFamily="34" charset="0"/>
                <a:ea typeface="Aptos" panose="020B0004020202020204" pitchFamily="34" charset="0"/>
                <a:cs typeface="Aptos" panose="020B0004020202020204" pitchFamily="34" charset="0"/>
              </a:rPr>
              <a:t>request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errors</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1C16FB35-3490-753F-D535-65EA639C13BA}"/>
              </a:ext>
            </a:extLst>
          </p:cNvPr>
          <p:cNvPicPr>
            <a:picLocks noGrp="1" noChangeAspect="1"/>
          </p:cNvPicPr>
          <p:nvPr>
            <p:ph idx="1"/>
          </p:nvPr>
        </p:nvPicPr>
        <p:blipFill>
          <a:blip r:embed="rId2"/>
          <a:stretch>
            <a:fillRect/>
          </a:stretch>
        </p:blipFill>
        <p:spPr>
          <a:xfrm>
            <a:off x="838200" y="1690688"/>
            <a:ext cx="10146869" cy="4351338"/>
          </a:xfrm>
          <a:prstGeom prst="rect">
            <a:avLst/>
          </a:prstGeom>
        </p:spPr>
      </p:pic>
    </p:spTree>
    <p:extLst>
      <p:ext uri="{BB962C8B-B14F-4D97-AF65-F5344CB8AC3E}">
        <p14:creationId xmlns:p14="http://schemas.microsoft.com/office/powerpoint/2010/main" val="171480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8F7B0C8-E86A-CF0B-7A88-1A3E75809E81}"/>
              </a:ext>
            </a:extLst>
          </p:cNvPr>
          <p:cNvSpPr>
            <a:spLocks noGrp="1"/>
          </p:cNvSpPr>
          <p:nvPr>
            <p:ph type="title"/>
          </p:nvPr>
        </p:nvSpPr>
        <p:spPr/>
        <p:txBody>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The </a:t>
            </a:r>
            <a:r>
              <a:rPr lang="hu-HU" sz="1800" kern="50" dirty="0" err="1">
                <a:effectLst/>
                <a:latin typeface="Arial" panose="020B0604020202020204" pitchFamily="34" charset="0"/>
                <a:ea typeface="Aptos" panose="020B0004020202020204" pitchFamily="34" charset="0"/>
                <a:cs typeface="Aptos" panose="020B0004020202020204" pitchFamily="34" charset="0"/>
              </a:rPr>
              <a:t>edit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button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functions</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two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parts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first</a:t>
            </a:r>
            <a:r>
              <a:rPr lang="hu-HU" sz="1800" kern="50" dirty="0">
                <a:effectLst/>
                <a:latin typeface="Arial" panose="020B0604020202020204" pitchFamily="34" charset="0"/>
                <a:ea typeface="Aptos" panose="020B0004020202020204" pitchFamily="34" charset="0"/>
                <a:cs typeface="Aptos" panose="020B0004020202020204" pitchFamily="34" charset="0"/>
              </a:rPr>
              <a:t> part </a:t>
            </a:r>
            <a:r>
              <a:rPr lang="hu-HU" sz="1800" kern="50" dirty="0" err="1">
                <a:effectLst/>
                <a:latin typeface="Arial" panose="020B0604020202020204" pitchFamily="34" charset="0"/>
                <a:ea typeface="Aptos" panose="020B0004020202020204" pitchFamily="34" charset="0"/>
                <a:cs typeface="Aptos" panose="020B0004020202020204" pitchFamily="34" charset="0"/>
              </a:rPr>
              <a:t>opens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edit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form</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pre-fills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existing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except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existing</a:t>
            </a:r>
            <a:r>
              <a:rPr lang="hu-HU" sz="1800" kern="50" dirty="0">
                <a:effectLst/>
                <a:latin typeface="Arial" panose="020B0604020202020204" pitchFamily="34" charset="0"/>
                <a:ea typeface="Aptos" panose="020B0004020202020204" pitchFamily="34" charset="0"/>
                <a:cs typeface="Aptos" panose="020B0004020202020204" pitchFamily="34" charset="0"/>
              </a:rPr>
              <a:t> image.</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02EC27A7-8DC7-1BC2-F231-19A1EA72ECBE}"/>
              </a:ext>
            </a:extLst>
          </p:cNvPr>
          <p:cNvPicPr>
            <a:picLocks noGrp="1" noChangeAspect="1"/>
          </p:cNvPicPr>
          <p:nvPr>
            <p:ph idx="1"/>
          </p:nvPr>
        </p:nvPicPr>
        <p:blipFill>
          <a:blip r:embed="rId2"/>
          <a:stretch>
            <a:fillRect/>
          </a:stretch>
        </p:blipFill>
        <p:spPr>
          <a:xfrm>
            <a:off x="1081714" y="2791770"/>
            <a:ext cx="10028571" cy="2419048"/>
          </a:xfrm>
          <a:prstGeom prst="rect">
            <a:avLst/>
          </a:prstGeom>
        </p:spPr>
      </p:pic>
    </p:spTree>
    <p:extLst>
      <p:ext uri="{BB962C8B-B14F-4D97-AF65-F5344CB8AC3E}">
        <p14:creationId xmlns:p14="http://schemas.microsoft.com/office/powerpoint/2010/main" val="9121933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CF0F440A-A42E-948B-BB35-5231706DD6B7}"/>
              </a:ext>
            </a:extLst>
          </p:cNvPr>
          <p:cNvSpPr>
            <a:spLocks noGrp="1"/>
          </p:cNvSpPr>
          <p:nvPr>
            <p:ph type="title"/>
          </p:nvPr>
        </p:nvSpPr>
        <p:spPr>
          <a:xfrm>
            <a:off x="838200" y="365125"/>
            <a:ext cx="10515600" cy="1896294"/>
          </a:xfrm>
        </p:spPr>
        <p:txBody>
          <a:bodyPr>
            <a:normAutofit fontScale="90000"/>
          </a:bodyPr>
          <a:lstStyle/>
          <a:p>
            <a:pPr>
              <a:lnSpc>
                <a:spcPct val="107000"/>
              </a:lnSpc>
              <a:spcAft>
                <a:spcPts val="800"/>
              </a:spcAft>
            </a:pPr>
            <a:r>
              <a:rPr lang="hu-HU" sz="1800" kern="50" dirty="0">
                <a:effectLst/>
                <a:latin typeface="Arial" panose="020B0604020202020204" pitchFamily="34" charset="0"/>
                <a:ea typeface="Aptos" panose="020B0004020202020204" pitchFamily="34" charset="0"/>
                <a:cs typeface="Aptos" panose="020B0004020202020204" pitchFamily="34" charset="0"/>
              </a:rPr>
              <a:t>The </a:t>
            </a:r>
            <a:r>
              <a:rPr lang="hu-HU" sz="1800" kern="50" dirty="0" err="1">
                <a:effectLst/>
                <a:latin typeface="Arial" panose="020B0604020202020204" pitchFamily="34" charset="0"/>
                <a:ea typeface="Aptos" panose="020B0004020202020204" pitchFamily="34" charset="0"/>
                <a:cs typeface="Aptos" panose="020B0004020202020204" pitchFamily="34" charset="0"/>
              </a:rPr>
              <a:t>second</a:t>
            </a:r>
            <a:r>
              <a:rPr lang="hu-HU" sz="1800" kern="50" dirty="0">
                <a:effectLst/>
                <a:latin typeface="Arial" panose="020B0604020202020204" pitchFamily="34" charset="0"/>
                <a:ea typeface="Aptos" panose="020B0004020202020204" pitchFamily="34" charset="0"/>
                <a:cs typeface="Aptos" panose="020B0004020202020204" pitchFamily="34" charset="0"/>
              </a:rPr>
              <a:t> part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Save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functionality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using</a:t>
            </a:r>
            <a:r>
              <a:rPr lang="hu-HU" sz="1800" kern="50" dirty="0">
                <a:effectLst/>
                <a:latin typeface="Arial" panose="020B0604020202020204" pitchFamily="34" charset="0"/>
                <a:ea typeface="Aptos" panose="020B0004020202020204" pitchFamily="34" charset="0"/>
                <a:cs typeface="Aptos" panose="020B0004020202020204" pitchFamily="34" charset="0"/>
              </a:rPr>
              <a:t> a </a:t>
            </a:r>
            <a:r>
              <a:rPr lang="hu-HU" sz="1800" kern="50" dirty="0" err="1">
                <a:effectLst/>
                <a:latin typeface="Arial" panose="020B0604020202020204" pitchFamily="34" charset="0"/>
                <a:ea typeface="Aptos" panose="020B0004020202020204" pitchFamily="34" charset="0"/>
                <a:cs typeface="Aptos" panose="020B0004020202020204" pitchFamily="34" charset="0"/>
              </a:rPr>
              <a:t>try-catch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method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gathers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data</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from</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form</a:t>
            </a:r>
            <a:r>
              <a:rPr lang="hu-HU" sz="1800" kern="50" dirty="0">
                <a:effectLst/>
                <a:latin typeface="Arial" panose="020B0604020202020204" pitchFamily="34" charset="0"/>
                <a:ea typeface="Aptos" panose="020B0004020202020204" pitchFamily="34" charset="0"/>
                <a:cs typeface="Aptos" panose="020B0004020202020204" pitchFamily="34" charset="0"/>
              </a:rPr>
              <a:t>, and </a:t>
            </a:r>
            <a:r>
              <a:rPr lang="hu-HU" sz="1800" kern="50" dirty="0" err="1">
                <a:effectLst/>
                <a:latin typeface="Arial" panose="020B0604020202020204" pitchFamily="34" charset="0"/>
                <a:ea typeface="Aptos" panose="020B0004020202020204" pitchFamily="34" charset="0"/>
                <a:cs typeface="Aptos" panose="020B0004020202020204" pitchFamily="34" charset="0"/>
              </a:rPr>
              <a:t>through</a:t>
            </a:r>
            <a:r>
              <a:rPr lang="hu-HU" sz="1800" kern="50" dirty="0">
                <a:effectLst/>
                <a:latin typeface="Arial" panose="020B0604020202020204" pitchFamily="34" charset="0"/>
                <a:ea typeface="Aptos" panose="020B0004020202020204" pitchFamily="34" charset="0"/>
                <a:cs typeface="Aptos" panose="020B0004020202020204" pitchFamily="34" charset="0"/>
              </a:rPr>
              <a:t> a </a:t>
            </a:r>
            <a:r>
              <a:rPr lang="hu-HU" sz="1800" kern="50" dirty="0" err="1">
                <a:effectLst/>
                <a:latin typeface="Arial" panose="020B0604020202020204" pitchFamily="34" charset="0"/>
                <a:ea typeface="Aptos" panose="020B0004020202020204" pitchFamily="34" charset="0"/>
                <a:cs typeface="Aptos" panose="020B0004020202020204" pitchFamily="34" charset="0"/>
              </a:rPr>
              <a:t>fetch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request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PUT API </a:t>
            </a:r>
            <a:r>
              <a:rPr lang="hu-HU" sz="1800" kern="50" dirty="0" err="1">
                <a:effectLst/>
                <a:latin typeface="Arial" panose="020B0604020202020204" pitchFamily="34" charset="0"/>
                <a:ea typeface="Aptos" panose="020B0004020202020204" pitchFamily="34" charset="0"/>
                <a:cs typeface="Aptos" panose="020B0004020202020204" pitchFamily="34" charset="0"/>
              </a:rPr>
              <a:t>endpoint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sends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server </a:t>
            </a:r>
            <a:r>
              <a:rPr lang="hu-HU" sz="1800" kern="50" dirty="0" err="1">
                <a:effectLst/>
                <a:latin typeface="Arial" panose="020B0604020202020204" pitchFamily="34" charset="0"/>
                <a:ea typeface="Aptos" panose="020B0004020202020204" pitchFamily="34" charset="0"/>
                <a:cs typeface="Aptos" panose="020B0004020202020204" pitchFamily="34" charset="0"/>
              </a:rPr>
              <a:t>for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modification</a:t>
            </a:r>
            <a:r>
              <a:rPr lang="hu-HU" sz="1800" kern="50" dirty="0">
                <a:effectLst/>
                <a:latin typeface="Arial" panose="020B0604020202020204" pitchFamily="34" charset="0"/>
                <a:ea typeface="Aptos" panose="020B0004020202020204" pitchFamily="34" charset="0"/>
                <a:cs typeface="Aptos" panose="020B0004020202020204" pitchFamily="34" charset="0"/>
              </a:rPr>
              <a:t>. The </a:t>
            </a:r>
            <a:r>
              <a:rPr lang="hu-HU" sz="1800" kern="50" dirty="0" err="1">
                <a:effectLst/>
                <a:latin typeface="Arial" panose="020B0604020202020204" pitchFamily="34" charset="0"/>
                <a:ea typeface="Aptos" panose="020B0004020202020204" pitchFamily="34" charset="0"/>
                <a:cs typeface="Aptos" panose="020B0004020202020204" pitchFamily="34" charset="0"/>
              </a:rPr>
              <a:t>same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also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adding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new</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depending</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value</a:t>
            </a:r>
            <a:r>
              <a:rPr lang="hu-HU" sz="1800" kern="50" dirty="0">
                <a:effectLst/>
                <a:latin typeface="Arial" panose="020B0604020202020204" pitchFamily="34" charset="0"/>
                <a:ea typeface="Aptos" panose="020B0004020202020204" pitchFamily="34" charset="0"/>
                <a:cs typeface="Aptos" panose="020B0004020202020204" pitchFamily="34" charset="0"/>
              </a:rPr>
              <a:t> of </a:t>
            </a:r>
            <a:r>
              <a:rPr lang="hu-HU" sz="1800" kern="50" dirty="0" err="1">
                <a:effectLst/>
                <a:latin typeface="Arial" panose="020B0604020202020204" pitchFamily="34" charset="0"/>
                <a:ea typeface="Aptos" panose="020B0004020202020204" pitchFamily="34" charset="0"/>
                <a:cs typeface="Aptos" panose="020B0004020202020204" pitchFamily="34" charset="0"/>
              </a:rPr>
              <a:t>editingActor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If</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editing</a:t>
            </a:r>
            <a:r>
              <a:rPr lang="hu-HU" sz="1800" kern="50" dirty="0">
                <a:effectLst/>
                <a:latin typeface="Arial" panose="020B0604020202020204" pitchFamily="34" charset="0"/>
                <a:ea typeface="Aptos" panose="020B0004020202020204" pitchFamily="34" charset="0"/>
                <a:cs typeface="Aptos" panose="020B0004020202020204" pitchFamily="34" charset="0"/>
              </a:rPr>
              <a:t> is </a:t>
            </a:r>
            <a:r>
              <a:rPr lang="hu-HU" sz="1800" kern="50" dirty="0" err="1">
                <a:effectLst/>
                <a:latin typeface="Arial" panose="020B0604020202020204" pitchFamily="34" charset="0"/>
                <a:ea typeface="Aptos" panose="020B0004020202020204" pitchFamily="34" charset="0"/>
                <a:cs typeface="Aptos" panose="020B0004020202020204" pitchFamily="34" charset="0"/>
              </a:rPr>
              <a:t>true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set</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handleEdit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PUT </a:t>
            </a:r>
            <a:r>
              <a:rPr lang="hu-HU" sz="1800" kern="50" dirty="0" err="1">
                <a:effectLst/>
                <a:latin typeface="Arial" panose="020B0604020202020204" pitchFamily="34" charset="0"/>
                <a:ea typeface="Aptos" panose="020B0004020202020204" pitchFamily="34" charset="0"/>
                <a:cs typeface="Aptos" panose="020B0004020202020204" pitchFamily="34" charset="0"/>
              </a:rPr>
              <a:t>method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if</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false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uses</a:t>
            </a:r>
            <a:r>
              <a:rPr lang="hu-HU" sz="1800" kern="50" dirty="0">
                <a:effectLst/>
                <a:latin typeface="Arial" panose="020B0604020202020204" pitchFamily="34" charset="0"/>
                <a:ea typeface="Aptos" panose="020B0004020202020204" pitchFamily="34" charset="0"/>
                <a:cs typeface="Aptos" panose="020B0004020202020204" pitchFamily="34" charset="0"/>
              </a:rPr>
              <a:t> POST.</a:t>
            </a:r>
            <a:br>
              <a:rPr lang="hu-HU" sz="1800" kern="50" dirty="0">
                <a:effectLst/>
                <a:latin typeface="Aptos" panose="020B0004020202020204" pitchFamily="34" charset="0"/>
                <a:ea typeface="Aptos" panose="020B0004020202020204" pitchFamily="34" charset="0"/>
                <a:cs typeface="Aptos" panose="020B0004020202020204" pitchFamily="34" charset="0"/>
              </a:rPr>
            </a:br>
            <a:r>
              <a:rPr lang="hu-HU" sz="1800" kern="50" dirty="0" err="1">
                <a:effectLst/>
                <a:latin typeface="Arial" panose="020B0604020202020204" pitchFamily="34" charset="0"/>
                <a:ea typeface="Aptos" panose="020B0004020202020204" pitchFamily="34" charset="0"/>
                <a:cs typeface="Aptos" panose="020B0004020202020204" pitchFamily="34" charset="0"/>
              </a:rPr>
              <a:t>Finally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it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calls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fetch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actors</a:t>
            </a:r>
            <a:r>
              <a:rPr lang="hu-HU" sz="1800" kern="50" dirty="0">
                <a:effectLst/>
                <a:latin typeface="Arial" panose="020B0604020202020204" pitchFamily="34" charset="0"/>
                <a:ea typeface="Aptos" panose="020B0004020202020204" pitchFamily="34" charset="0"/>
                <a:cs typeface="Aptos" panose="020B0004020202020204" pitchFamily="34" charset="0"/>
              </a:rPr>
              <a:t> again </a:t>
            </a:r>
            <a:r>
              <a:rPr lang="hu-HU" sz="1800" kern="50" dirty="0" err="1">
                <a:effectLst/>
                <a:latin typeface="Arial" panose="020B0604020202020204" pitchFamily="34" charset="0"/>
                <a:ea typeface="Aptos" panose="020B0004020202020204" pitchFamily="34" charset="0"/>
                <a:cs typeface="Aptos" panose="020B0004020202020204" pitchFamily="34" charset="0"/>
              </a:rPr>
              <a:t>to</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refresh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rendered</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list</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handle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any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potential</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errors</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B4A1734F-19EC-030C-D346-60528DC4F4DD}"/>
              </a:ext>
            </a:extLst>
          </p:cNvPr>
          <p:cNvPicPr>
            <a:picLocks noGrp="1" noChangeAspect="1"/>
          </p:cNvPicPr>
          <p:nvPr>
            <p:ph idx="1"/>
          </p:nvPr>
        </p:nvPicPr>
        <p:blipFill>
          <a:blip r:embed="rId2"/>
          <a:stretch>
            <a:fillRect/>
          </a:stretch>
        </p:blipFill>
        <p:spPr>
          <a:xfrm>
            <a:off x="838200" y="1805960"/>
            <a:ext cx="5257800" cy="3547305"/>
          </a:xfrm>
          <a:prstGeom prst="rect">
            <a:avLst/>
          </a:prstGeom>
        </p:spPr>
      </p:pic>
      <p:pic>
        <p:nvPicPr>
          <p:cNvPr id="5" name="Kép 4">
            <a:extLst>
              <a:ext uri="{FF2B5EF4-FFF2-40B4-BE49-F238E27FC236}">
                <a16:creationId xmlns:a16="http://schemas.microsoft.com/office/drawing/2014/main" id="{9104D591-D408-6108-302E-28FE8F3612ED}"/>
              </a:ext>
            </a:extLst>
          </p:cNvPr>
          <p:cNvPicPr>
            <a:picLocks noChangeAspect="1"/>
          </p:cNvPicPr>
          <p:nvPr/>
        </p:nvPicPr>
        <p:blipFill>
          <a:blip r:embed="rId3"/>
          <a:stretch>
            <a:fillRect/>
          </a:stretch>
        </p:blipFill>
        <p:spPr>
          <a:xfrm>
            <a:off x="6096000" y="1805960"/>
            <a:ext cx="5760720" cy="2748280"/>
          </a:xfrm>
          <a:prstGeom prst="rect">
            <a:avLst/>
          </a:prstGeom>
        </p:spPr>
      </p:pic>
    </p:spTree>
    <p:extLst>
      <p:ext uri="{BB962C8B-B14F-4D97-AF65-F5344CB8AC3E}">
        <p14:creationId xmlns:p14="http://schemas.microsoft.com/office/powerpoint/2010/main" val="36787729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12DACAFB-705F-CEC7-0735-B62CC151D3A3}"/>
              </a:ext>
            </a:extLst>
          </p:cNvPr>
          <p:cNvSpPr>
            <a:spLocks noGrp="1"/>
          </p:cNvSpPr>
          <p:nvPr>
            <p:ph type="title"/>
          </p:nvPr>
        </p:nvSpPr>
        <p:spPr/>
        <p:txBody>
          <a:bodyPr/>
          <a:lstStyle/>
          <a:p>
            <a:r>
              <a:rPr lang="hu-HU" sz="1800" kern="50" dirty="0">
                <a:effectLst/>
                <a:latin typeface="Arial" panose="020B0604020202020204" pitchFamily="34" charset="0"/>
                <a:ea typeface="Aptos" panose="020B0004020202020204" pitchFamily="34" charset="0"/>
                <a:cs typeface="Aptos" panose="020B0004020202020204" pitchFamily="34" charset="0"/>
              </a:rPr>
              <a:t>The </a:t>
            </a:r>
            <a:r>
              <a:rPr lang="hu-HU" sz="1800" kern="50" dirty="0" err="1">
                <a:effectLst/>
                <a:latin typeface="Arial" panose="020B0604020202020204" pitchFamily="34" charset="0"/>
                <a:ea typeface="Aptos" panose="020B0004020202020204" pitchFamily="34" charset="0"/>
                <a:cs typeface="Aptos" panose="020B0004020202020204" pitchFamily="34" charset="0"/>
              </a:rPr>
              <a:t>return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value</a:t>
            </a:r>
            <a:r>
              <a:rPr lang="hu-HU" sz="1800" kern="50" dirty="0">
                <a:effectLst/>
                <a:latin typeface="Arial" panose="020B0604020202020204" pitchFamily="34" charset="0"/>
                <a:ea typeface="Aptos" panose="020B0004020202020204" pitchFamily="34" charset="0"/>
                <a:cs typeface="Aptos" panose="020B0004020202020204" pitchFamily="34" charset="0"/>
              </a:rPr>
              <a:t> of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Actor</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page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function</a:t>
            </a:r>
            <a:r>
              <a:rPr lang="hu-HU" sz="1800" kern="50" dirty="0">
                <a:effectLst/>
                <a:latin typeface="Arial" panose="020B0604020202020204" pitchFamily="34" charset="0"/>
                <a:ea typeface="Aptos" panose="020B0004020202020204" pitchFamily="34" charset="0"/>
                <a:cs typeface="Aptos" panose="020B0004020202020204" pitchFamily="34" charset="0"/>
              </a:rPr>
              <a:t>) is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rendered</a:t>
            </a:r>
            <a:r>
              <a:rPr lang="hu-HU" sz="1800" kern="50" dirty="0">
                <a:effectLst/>
                <a:latin typeface="Arial" panose="020B0604020202020204" pitchFamily="34" charset="0"/>
                <a:ea typeface="Aptos" panose="020B0004020202020204" pitchFamily="34" charset="0"/>
                <a:cs typeface="Aptos" panose="020B0004020202020204" pitchFamily="34" charset="0"/>
              </a:rPr>
              <a:t> HTML-DOM </a:t>
            </a:r>
            <a:r>
              <a:rPr lang="hu-HU" sz="1800" kern="50" dirty="0" err="1">
                <a:effectLst/>
                <a:latin typeface="Arial" panose="020B0604020202020204" pitchFamily="34" charset="0"/>
                <a:ea typeface="Aptos" panose="020B0004020202020204" pitchFamily="34" charset="0"/>
                <a:cs typeface="Aptos" panose="020B0004020202020204" pitchFamily="34" charset="0"/>
              </a:rPr>
              <a:t>code</a:t>
            </a:r>
            <a:r>
              <a:rPr lang="hu-HU" sz="1800" kern="50" dirty="0">
                <a:effectLst/>
                <a:latin typeface="Arial" panose="020B0604020202020204" pitchFamily="34" charset="0"/>
                <a:ea typeface="Aptos" panose="020B0004020202020204" pitchFamily="34" charset="0"/>
                <a:cs typeface="Aptos" panose="020B0004020202020204" pitchFamily="34" charset="0"/>
              </a:rPr>
              <a:t>, starting </a:t>
            </a:r>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form’s</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layout</a:t>
            </a:r>
            <a:r>
              <a:rPr lang="hu-HU" sz="1800" kern="50" dirty="0">
                <a:effectLst/>
                <a:latin typeface="Arial" panose="020B0604020202020204" pitchFamily="34" charset="0"/>
                <a:ea typeface="Aptos" panose="020B0004020202020204" pitchFamily="34" charset="0"/>
                <a:cs typeface="Aptos" panose="020B0004020202020204" pitchFamily="34" charset="0"/>
              </a:rPr>
              <a:t>. The </a:t>
            </a:r>
            <a:r>
              <a:rPr lang="hu-HU" sz="1800" kern="50" dirty="0" err="1">
                <a:effectLst/>
                <a:latin typeface="Arial" panose="020B0604020202020204" pitchFamily="34" charset="0"/>
                <a:ea typeface="Aptos" panose="020B0004020202020204" pitchFamily="34" charset="0"/>
                <a:cs typeface="Aptos" panose="020B0004020202020204" pitchFamily="34" charset="0"/>
              </a:rPr>
              <a:t>form</a:t>
            </a:r>
            <a:r>
              <a:rPr lang="hu-HU" sz="1800" kern="50" dirty="0">
                <a:effectLst/>
                <a:latin typeface="Arial" panose="020B0604020202020204" pitchFamily="34" charset="0"/>
                <a:ea typeface="Aptos" panose="020B0004020202020204" pitchFamily="34" charset="0"/>
                <a:cs typeface="Aptos" panose="020B0004020202020204" pitchFamily="34" charset="0"/>
              </a:rPr>
              <a:t> is </a:t>
            </a:r>
            <a:r>
              <a:rPr lang="hu-HU" sz="1800" kern="50" dirty="0" err="1">
                <a:effectLst/>
                <a:latin typeface="Arial" panose="020B0604020202020204" pitchFamily="34" charset="0"/>
                <a:ea typeface="Aptos" panose="020B0004020202020204" pitchFamily="34" charset="0"/>
                <a:cs typeface="Aptos" panose="020B0004020202020204" pitchFamily="34" charset="0"/>
              </a:rPr>
              <a:t>only</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visible</a:t>
            </a:r>
            <a:r>
              <a:rPr lang="hu-HU" sz="1800" kern="50" dirty="0">
                <a:effectLst/>
                <a:latin typeface="Arial" panose="020B0604020202020204" pitchFamily="34" charset="0"/>
                <a:ea typeface="Aptos" panose="020B0004020202020204" pitchFamily="34" charset="0"/>
                <a:cs typeface="Aptos" panose="020B0004020202020204" pitchFamily="34" charset="0"/>
              </a:rPr>
              <a:t> in </a:t>
            </a:r>
            <a:r>
              <a:rPr lang="hu-HU" sz="1800" kern="50" dirty="0" err="1">
                <a:effectLst/>
                <a:latin typeface="Arial" panose="020B0604020202020204" pitchFamily="34" charset="0"/>
                <a:ea typeface="Aptos" panose="020B0004020202020204" pitchFamily="34" charset="0"/>
                <a:cs typeface="Aptos" panose="020B0004020202020204" pitchFamily="34" charset="0"/>
              </a:rPr>
              <a:t>Admin</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view</a:t>
            </a:r>
            <a:r>
              <a:rPr lang="hu-HU" sz="1800" kern="50" dirty="0">
                <a:effectLst/>
                <a:latin typeface="Arial" panose="020B0604020202020204" pitchFamily="34" charset="0"/>
                <a:ea typeface="Aptos" panose="020B0004020202020204" pitchFamily="34" charset="0"/>
                <a:cs typeface="Aptos" panose="020B0004020202020204" pitchFamily="34" charset="0"/>
              </a:rPr>
              <a:t>:</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B3A065BB-041D-5136-5369-7B49EEEF99F3}"/>
              </a:ext>
            </a:extLst>
          </p:cNvPr>
          <p:cNvPicPr>
            <a:picLocks noGrp="1" noChangeAspect="1"/>
          </p:cNvPicPr>
          <p:nvPr>
            <p:ph idx="1"/>
          </p:nvPr>
        </p:nvPicPr>
        <p:blipFill>
          <a:blip r:embed="rId2"/>
          <a:stretch>
            <a:fillRect/>
          </a:stretch>
        </p:blipFill>
        <p:spPr>
          <a:xfrm>
            <a:off x="838200" y="1845290"/>
            <a:ext cx="6758994" cy="4351338"/>
          </a:xfrm>
          <a:prstGeom prst="rect">
            <a:avLst/>
          </a:prstGeom>
        </p:spPr>
      </p:pic>
    </p:spTree>
    <p:extLst>
      <p:ext uri="{BB962C8B-B14F-4D97-AF65-F5344CB8AC3E}">
        <p14:creationId xmlns:p14="http://schemas.microsoft.com/office/powerpoint/2010/main" val="36309182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ím 1">
            <a:extLst>
              <a:ext uri="{FF2B5EF4-FFF2-40B4-BE49-F238E27FC236}">
                <a16:creationId xmlns:a16="http://schemas.microsoft.com/office/drawing/2014/main" id="{55F61C28-9162-4262-26AA-99C60730D7E3}"/>
              </a:ext>
            </a:extLst>
          </p:cNvPr>
          <p:cNvSpPr>
            <a:spLocks noGrp="1"/>
          </p:cNvSpPr>
          <p:nvPr>
            <p:ph type="title"/>
          </p:nvPr>
        </p:nvSpPr>
        <p:spPr/>
        <p:txBody>
          <a:bodyPr/>
          <a:lstStyle/>
          <a:p>
            <a:r>
              <a:rPr lang="hu-HU" sz="1800" kern="50" dirty="0" err="1">
                <a:effectLst/>
                <a:latin typeface="Arial" panose="020B0604020202020204" pitchFamily="34" charset="0"/>
                <a:ea typeface="Aptos" panose="020B0004020202020204" pitchFamily="34" charset="0"/>
                <a:cs typeface="Aptos" panose="020B0004020202020204" pitchFamily="34" charset="0"/>
              </a:rPr>
              <a:t>With</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the</a:t>
            </a:r>
            <a:r>
              <a:rPr lang="hu-HU" sz="1800" kern="50" dirty="0">
                <a:effectLst/>
                <a:latin typeface="Arial" panose="020B0604020202020204" pitchFamily="34" charset="0"/>
                <a:ea typeface="Aptos" panose="020B0004020202020204" pitchFamily="34" charset="0"/>
                <a:cs typeface="Aptos" panose="020B0004020202020204" pitchFamily="34" charset="0"/>
              </a:rPr>
              <a:t> </a:t>
            </a:r>
            <a:r>
              <a:rPr lang="hu-HU" sz="1800" kern="50" dirty="0" err="1">
                <a:effectLst/>
                <a:latin typeface="Arial" panose="020B0604020202020204" pitchFamily="34" charset="0"/>
                <a:ea typeface="Aptos" panose="020B0004020202020204" pitchFamily="34" charset="0"/>
                <a:cs typeface="Aptos" panose="020B0004020202020204" pitchFamily="34" charset="0"/>
              </a:rPr>
              <a:t>search</a:t>
            </a:r>
            <a:r>
              <a:rPr lang="hu-HU" sz="1800" kern="50" dirty="0">
                <a:effectLst/>
                <a:latin typeface="Arial" panose="020B0604020202020204" pitchFamily="34" charset="0"/>
                <a:ea typeface="Aptos" panose="020B0004020202020204" pitchFamily="34" charset="0"/>
                <a:cs typeface="Aptos" panose="020B0004020202020204" pitchFamily="34" charset="0"/>
              </a:rPr>
              <a:t> bar:</a:t>
            </a:r>
            <a:br>
              <a:rPr lang="hu-HU" sz="1800" kern="50" dirty="0">
                <a:effectLst/>
                <a:latin typeface="Aptos" panose="020B0004020202020204" pitchFamily="34" charset="0"/>
                <a:ea typeface="Aptos" panose="020B0004020202020204" pitchFamily="34" charset="0"/>
                <a:cs typeface="Aptos" panose="020B0004020202020204" pitchFamily="34" charset="0"/>
              </a:rPr>
            </a:br>
            <a:endParaRPr lang="en-GB" dirty="0"/>
          </a:p>
        </p:txBody>
      </p:sp>
      <p:pic>
        <p:nvPicPr>
          <p:cNvPr id="4" name="Tartalom helye 3">
            <a:extLst>
              <a:ext uri="{FF2B5EF4-FFF2-40B4-BE49-F238E27FC236}">
                <a16:creationId xmlns:a16="http://schemas.microsoft.com/office/drawing/2014/main" id="{77D5531D-FCA8-748A-291D-A035005DC73F}"/>
              </a:ext>
            </a:extLst>
          </p:cNvPr>
          <p:cNvPicPr>
            <a:picLocks noGrp="1" noChangeAspect="1"/>
          </p:cNvPicPr>
          <p:nvPr>
            <p:ph idx="1"/>
          </p:nvPr>
        </p:nvPicPr>
        <p:blipFill>
          <a:blip r:embed="rId2"/>
          <a:stretch>
            <a:fillRect/>
          </a:stretch>
        </p:blipFill>
        <p:spPr>
          <a:xfrm>
            <a:off x="1017944" y="1825625"/>
            <a:ext cx="10156111" cy="4351338"/>
          </a:xfrm>
          <a:prstGeom prst="rect">
            <a:avLst/>
          </a:prstGeom>
        </p:spPr>
      </p:pic>
    </p:spTree>
    <p:extLst>
      <p:ext uri="{BB962C8B-B14F-4D97-AF65-F5344CB8AC3E}">
        <p14:creationId xmlns:p14="http://schemas.microsoft.com/office/powerpoint/2010/main" val="104119302"/>
      </p:ext>
    </p:extLst>
  </p:cSld>
  <p:clrMapOvr>
    <a:masterClrMapping/>
  </p:clrMapOvr>
</p:sld>
</file>

<file path=ppt/theme/theme1.xml><?xml version="1.0" encoding="utf-8"?>
<a:theme xmlns:a="http://schemas.openxmlformats.org/drawingml/2006/main" name="Office-téma">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389</Words>
  <Application>Microsoft Office PowerPoint</Application>
  <PresentationFormat>Szélesvásznú</PresentationFormat>
  <Paragraphs>11</Paragraphs>
  <Slides>10</Slides>
  <Notes>0</Notes>
  <HiddenSlides>0</HiddenSlides>
  <MMClips>0</MMClips>
  <ScaleCrop>false</ScaleCrop>
  <HeadingPairs>
    <vt:vector size="6" baseType="variant">
      <vt:variant>
        <vt:lpstr>Használt betűtípusok</vt:lpstr>
      </vt:variant>
      <vt:variant>
        <vt:i4>3</vt:i4>
      </vt:variant>
      <vt:variant>
        <vt:lpstr>Téma</vt:lpstr>
      </vt:variant>
      <vt:variant>
        <vt:i4>1</vt:i4>
      </vt:variant>
      <vt:variant>
        <vt:lpstr>Diacímek</vt:lpstr>
      </vt:variant>
      <vt:variant>
        <vt:i4>10</vt:i4>
      </vt:variant>
    </vt:vector>
  </HeadingPairs>
  <TitlesOfParts>
    <vt:vector size="14" baseType="lpstr">
      <vt:lpstr>Aptos</vt:lpstr>
      <vt:lpstr>Aptos Display</vt:lpstr>
      <vt:lpstr>Arial</vt:lpstr>
      <vt:lpstr>Office-téma</vt:lpstr>
      <vt:lpstr>React code:</vt:lpstr>
      <vt:lpstr>Importing the React component and declaring variables, including the useState variables used by the React useEffect API communications and components stored in localStorage. In localStorage, we store the user’s ID and role. </vt:lpstr>
      <vt:lpstr>The useEffect hook fetches data from the server, requesting actor data stored in the database asynchronously. It also sends the token needed for authentication to the server and handles any errors in the request: </vt:lpstr>
      <vt:lpstr>A similar useEffect-based function supports the search bar and provides it with data. It checks if there is a value in the search bar and then filters the actor list based on that value; if not, it returns the original list: </vt:lpstr>
      <vt:lpstr>The delete function first asks for confirmation, then sends the selected item’s ID to the delete API endpoint. The backend identifies the selected ID using the appropriate URL and the token. It sends a DELETE method, removes the deleted item from the displayed list, and handles possible server request errors. </vt:lpstr>
      <vt:lpstr>The edit button functions in two parts: the first part opens the edit form and pre-fills it with the actor’s existing data, except for the existing image. </vt:lpstr>
      <vt:lpstr>The second part handles the “Save” functionality using a try-catch method. It gathers the data from the form, and through a fetch request using the PUT API endpoint, sends it to the server for modification. The same function also handles adding new actors depending on the value of editingActor. If editing is true (set in the handleEdit function), it uses the PUT method; if false, it uses POST. Finally, it calls the function to fetch actors again to refresh the rendered list or handle any potential errors. </vt:lpstr>
      <vt:lpstr>The return value of the Actor page (function) is the rendered HTML-DOM code, starting with the form’s layout. The form is only visible in Admin view: </vt:lpstr>
      <vt:lpstr>With the search bar: </vt:lpstr>
      <vt:lpstr>With the cards displaying actor data; the edit and delete buttons are only available to users with admin rights.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Huszti Attila (McP/MXO)</dc:creator>
  <cp:lastModifiedBy>Huszti Attila (McP/MXO)</cp:lastModifiedBy>
  <cp:revision>1</cp:revision>
  <dcterms:created xsi:type="dcterms:W3CDTF">2025-05-28T07:41:15Z</dcterms:created>
  <dcterms:modified xsi:type="dcterms:W3CDTF">2025-05-28T07:44:56Z</dcterms:modified>
</cp:coreProperties>
</file>