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42"/>
  </p:notesMasterIdLst>
  <p:handoutMasterIdLst>
    <p:handoutMasterId r:id="rId43"/>
  </p:handoutMasterIdLst>
  <p:sldIdLst>
    <p:sldId id="299" r:id="rId2"/>
    <p:sldId id="300" r:id="rId3"/>
    <p:sldId id="302" r:id="rId4"/>
    <p:sldId id="312" r:id="rId5"/>
    <p:sldId id="304" r:id="rId6"/>
    <p:sldId id="301" r:id="rId7"/>
    <p:sldId id="303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6" r:id="rId18"/>
    <p:sldId id="287" r:id="rId19"/>
    <p:sldId id="261" r:id="rId20"/>
    <p:sldId id="262" r:id="rId21"/>
    <p:sldId id="263" r:id="rId22"/>
    <p:sldId id="265" r:id="rId23"/>
    <p:sldId id="266" r:id="rId24"/>
    <p:sldId id="267" r:id="rId25"/>
    <p:sldId id="268" r:id="rId26"/>
    <p:sldId id="313" r:id="rId27"/>
    <p:sldId id="314" r:id="rId28"/>
    <p:sldId id="315" r:id="rId29"/>
    <p:sldId id="316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8" r:id="rId40"/>
    <p:sldId id="31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1621A-B2F9-4639-B159-1479FE177019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A8CA-BCDC-4321-8B47-E0531512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7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5C497-C6DB-424E-B547-AB991E615AD9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FDC9-CD22-4F53-BD07-7893D0F2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853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5A8BBF5-61C3-43AF-93EE-0311822E57AF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19164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3E8-16DD-4A34-81F7-7CC2CA2A0BC3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B0D0-B664-4A22-9D2E-1B89A7B9C5B7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7088-89BC-4301-B490-18865C43537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9F3-9D4F-476A-8D32-B00F680F3B3B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8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B2E-0D5F-4A3B-9CE0-8DD2AC5ECC14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F4C-1F4D-4912-971A-0CF643CE0A4E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85-E70D-4B53-9BC0-8955E9177663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7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9ED9-80E4-45E1-B2EA-780A3FE4163A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480AB1A-72DE-452E-A573-7FE69D590516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9E1A-8396-47D6-8705-E412A89C7712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0B3E-CE55-43CB-8C41-5A2CAB004C11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3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EC1D-18A8-476F-968B-7AD24ADA76DE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7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ADB-2B01-42E9-8D7C-F4A0350F4E77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5102-D5DB-427F-9C9D-C6B2BDE90283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38E-A6EF-4294-93C8-34F93FE84706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3187-59CD-4568-8A83-11B591319702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2D423D-6C79-4C2A-BABE-171D982B2F5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Date Functions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58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'For' Loop Syntax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113233" y="2857500"/>
            <a:ext cx="7729978" cy="247503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800" dirty="0"/>
              <a:t>A for loop starts with the for keyword. This tells PHP to get ready to loop!</a:t>
            </a:r>
          </a:p>
          <a:p>
            <a:pPr eaLnBrk="1" hangingPunct="1">
              <a:defRPr/>
            </a:pPr>
            <a:r>
              <a:rPr lang="en-US" sz="1800" dirty="0"/>
              <a:t>Next comes a set of parentheses (()). </a:t>
            </a:r>
          </a:p>
          <a:p>
            <a:pPr eaLnBrk="1" hangingPunct="1">
              <a:defRPr/>
            </a:pPr>
            <a:r>
              <a:rPr lang="en-US" sz="1800" dirty="0"/>
              <a:t>Inside the parentheses, we tell PHP three things, separated by semicolons (;): </a:t>
            </a:r>
          </a:p>
          <a:p>
            <a:pPr lvl="1" eaLnBrk="1" hangingPunct="1">
              <a:defRPr/>
            </a:pPr>
            <a:r>
              <a:rPr lang="en-US" sz="1600" dirty="0"/>
              <a:t>where to start the loop; </a:t>
            </a:r>
          </a:p>
          <a:p>
            <a:pPr lvl="1" eaLnBrk="1" hangingPunct="1">
              <a:defRPr/>
            </a:pPr>
            <a:r>
              <a:rPr lang="en-US" sz="1600" dirty="0"/>
              <a:t>where to end the loop; </a:t>
            </a:r>
          </a:p>
          <a:p>
            <a:pPr lvl="1" eaLnBrk="1" hangingPunct="1">
              <a:defRPr/>
            </a:pPr>
            <a:r>
              <a:rPr lang="en-US" sz="1600" dirty="0"/>
              <a:t>and what to do to get to the next iteration of the loop (for instance, count up by one).</a:t>
            </a:r>
          </a:p>
          <a:p>
            <a:pPr>
              <a:defRPr/>
            </a:pPr>
            <a:r>
              <a:rPr lang="en-US" altLang="en-US" sz="2000" dirty="0"/>
              <a:t>After the part in parentheses, the part in curly braces ({ }) tells PHP what code to run for each iteration of the loop.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60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 program that start looping with $i at 0, stop the loop </a:t>
            </a:r>
            <a:r>
              <a:rPr lang="en-US" altLang="en-US" i="1"/>
              <a:t>before</a:t>
            </a:r>
            <a:r>
              <a:rPr lang="en-US" altLang="en-US"/>
              <a:t> $i gets to 10, count up by 1 each time, and for each iteration, echo the current value of $i.</a:t>
            </a:r>
          </a:p>
        </p:txBody>
      </p:sp>
    </p:spTree>
    <p:extLst>
      <p:ext uri="{BB962C8B-B14F-4D97-AF65-F5344CB8AC3E}">
        <p14:creationId xmlns:p14="http://schemas.microsoft.com/office/powerpoint/2010/main" val="337633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for($i =0; $i&lt;10; $i++) {</a:t>
            </a:r>
          </a:p>
          <a:p>
            <a:pPr marL="0" indent="0">
              <a:buNone/>
            </a:pPr>
            <a:r>
              <a:rPr lang="en-US" altLang="en-US"/>
              <a:t>	echo $i;</a:t>
            </a:r>
          </a:p>
          <a:p>
            <a:pPr marL="0" indent="0">
              <a:buNone/>
            </a:pPr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48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Construction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100"/>
              <a:t>Be </a:t>
            </a:r>
            <a:r>
              <a:rPr lang="en-US" altLang="en-US" sz="2100" b="1"/>
              <a:t>very careful</a:t>
            </a:r>
            <a:r>
              <a:rPr lang="en-US" altLang="en-US" sz="2100"/>
              <a:t> when constructing your loop—in particular, make sure your loop is written with conditions that will allow it to end!</a:t>
            </a:r>
          </a:p>
          <a:p>
            <a:pPr eaLnBrk="1" hangingPunct="1"/>
            <a:r>
              <a:rPr lang="en-US" altLang="en-US" sz="2100"/>
              <a:t>For instance, if you type $i + 1 instead of $i++ or $i = $i + 1 for the third bit of your for loop, the $i variable will never actually get updated, and your loop will go on forever. This is called an </a:t>
            </a:r>
            <a:r>
              <a:rPr lang="en-US" altLang="en-US" sz="2100" b="1"/>
              <a:t>infinite loop.</a:t>
            </a:r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267090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to Use 'For'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 loops are great for running the same code over and over, especially when you know ahead of time how many times you'll need to loop.</a:t>
            </a:r>
          </a:p>
          <a:p>
            <a:pPr eaLnBrk="1" hangingPunct="1"/>
            <a:r>
              <a:rPr lang="en-US" altLang="en-US"/>
              <a:t>There's also a special kind of loop called a </a:t>
            </a:r>
            <a:r>
              <a:rPr lang="en-US" altLang="en-US">
                <a:solidFill>
                  <a:srgbClr val="FF0000"/>
                </a:solidFill>
              </a:rPr>
              <a:t>foreach</a:t>
            </a:r>
            <a:r>
              <a:rPr lang="en-US" altLang="en-US"/>
              <a:t> loop that we can use to update or print out every element in a list—for example, an array. </a:t>
            </a:r>
          </a:p>
        </p:txBody>
      </p:sp>
    </p:spTree>
    <p:extLst>
      <p:ext uri="{BB962C8B-B14F-4D97-AF65-F5344CB8AC3E}">
        <p14:creationId xmlns:p14="http://schemas.microsoft.com/office/powerpoint/2010/main" val="404104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100" dirty="0"/>
              <a:t>For now, let's get a little more practice in with for. Update your loop from the last example to make it count from 50 </a:t>
            </a:r>
            <a:r>
              <a:rPr lang="en-US" altLang="en-US" sz="2100" i="1" dirty="0"/>
              <a:t>down</a:t>
            </a:r>
            <a:r>
              <a:rPr lang="en-US" altLang="en-US" sz="2100" dirty="0"/>
              <a:t> to (and including) 5, counting by 5s.</a:t>
            </a:r>
          </a:p>
        </p:txBody>
      </p:sp>
    </p:spTree>
    <p:extLst>
      <p:ext uri="{BB962C8B-B14F-4D97-AF65-F5344CB8AC3E}">
        <p14:creationId xmlns:p14="http://schemas.microsoft.com/office/powerpoint/2010/main" val="104451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Answer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100"/>
              <a:t>for($i=50; $i&gt;= 5; $i-=5)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/>
              <a:t>	echo $i;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/>
              <a:t>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22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While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424347" y="2187179"/>
            <a:ext cx="5776547" cy="345638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dirty="0"/>
              <a:t>while statement: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	while loops, until the truth expression is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Ex  :</a:t>
            </a:r>
            <a:br>
              <a:rPr lang="en-US" altLang="en-US" dirty="0"/>
            </a:br>
            <a:r>
              <a:rPr lang="en-US" altLang="en-US" dirty="0"/>
              <a:t>$</a:t>
            </a:r>
            <a:r>
              <a:rPr lang="en-US" altLang="en-US" dirty="0" err="1"/>
              <a:t>i</a:t>
            </a:r>
            <a:r>
              <a:rPr lang="en-US" altLang="en-US" dirty="0"/>
              <a:t> = 1;</a:t>
            </a:r>
            <a:br>
              <a:rPr lang="en-US" altLang="en-US" dirty="0"/>
            </a:br>
            <a:r>
              <a:rPr lang="en-US" altLang="en-US" dirty="0"/>
              <a:t>while ($</a:t>
            </a:r>
            <a:r>
              <a:rPr lang="en-US" altLang="en-US" dirty="0" err="1"/>
              <a:t>i</a:t>
            </a:r>
            <a:r>
              <a:rPr lang="en-US" altLang="en-US" dirty="0"/>
              <a:t> &lt;= 10)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   {</a:t>
            </a:r>
            <a:br>
              <a:rPr lang="en-US" altLang="en-US" dirty="0"/>
            </a:br>
            <a:r>
              <a:rPr lang="en-US" altLang="en-US" dirty="0"/>
              <a:t>   echo $</a:t>
            </a:r>
            <a:r>
              <a:rPr lang="en-US" altLang="en-US" dirty="0" err="1"/>
              <a:t>i</a:t>
            </a:r>
            <a:r>
              <a:rPr lang="en-US" altLang="en-US" dirty="0"/>
              <a:t>++;  /* printed value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$</a:t>
            </a:r>
            <a:r>
              <a:rPr lang="en-US" altLang="en-US" dirty="0" err="1"/>
              <a:t>i</a:t>
            </a:r>
            <a:r>
              <a:rPr lang="en-US" altLang="en-US" dirty="0"/>
              <a:t> before the increment */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64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 While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213334" y="2187179"/>
            <a:ext cx="7156939" cy="345638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do … while statement: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do-while loops are very similar to while loops, except the truth expression is checked at the end of each iteration instead of in the beginning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Ex: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$</a:t>
            </a:r>
            <a:r>
              <a:rPr lang="en-US" altLang="en-US" dirty="0" err="1"/>
              <a:t>i</a:t>
            </a:r>
            <a:r>
              <a:rPr lang="en-US" altLang="en-US" dirty="0"/>
              <a:t> = 1;</a:t>
            </a:r>
            <a:br>
              <a:rPr lang="en-US" altLang="en-US" dirty="0"/>
            </a:br>
            <a:r>
              <a:rPr lang="en-US" altLang="en-US" dirty="0"/>
              <a:t>do {</a:t>
            </a:r>
            <a:br>
              <a:rPr lang="en-US" altLang="en-US" dirty="0"/>
            </a:br>
            <a:r>
              <a:rPr lang="en-US" altLang="en-US" dirty="0"/>
              <a:t>   echo $</a:t>
            </a:r>
            <a:r>
              <a:rPr lang="en-US" altLang="en-US" dirty="0" err="1"/>
              <a:t>i</a:t>
            </a:r>
            <a:r>
              <a:rPr lang="en-US" altLang="en-US" dirty="0"/>
              <a:t>++;</a:t>
            </a:r>
            <a:br>
              <a:rPr lang="en-US" altLang="en-US" dirty="0"/>
            </a:br>
            <a:r>
              <a:rPr lang="en-US" altLang="en-US" dirty="0"/>
              <a:t>} while ($</a:t>
            </a:r>
            <a:r>
              <a:rPr lang="en-US" altLang="en-US" dirty="0" err="1"/>
              <a:t>i</a:t>
            </a:r>
            <a:r>
              <a:rPr lang="en-US" altLang="en-US" dirty="0"/>
              <a:t> &lt;= 10);</a:t>
            </a:r>
          </a:p>
        </p:txBody>
      </p:sp>
    </p:spTree>
    <p:extLst>
      <p:ext uri="{BB962C8B-B14F-4D97-AF65-F5344CB8AC3E}">
        <p14:creationId xmlns:p14="http://schemas.microsoft.com/office/powerpoint/2010/main" val="28247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Arrays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60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strtotime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Parse about any English textual </a:t>
            </a:r>
            <a:r>
              <a:rPr lang="en-US" dirty="0" err="1"/>
              <a:t>datetime</a:t>
            </a:r>
            <a:r>
              <a:rPr lang="en-US" dirty="0"/>
              <a:t> description into a Unix timestamp</a:t>
            </a:r>
          </a:p>
          <a:p>
            <a:r>
              <a:rPr lang="en-US" dirty="0"/>
              <a:t>It requires a date format function such as date or </a:t>
            </a:r>
            <a:r>
              <a:rPr lang="en-US" dirty="0" err="1"/>
              <a:t>strftime</a:t>
            </a:r>
            <a:r>
              <a:rPr lang="en-US" dirty="0"/>
              <a:t>.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echo </a:t>
            </a:r>
            <a:r>
              <a:rPr lang="en-US" dirty="0" err="1"/>
              <a:t>strtotime</a:t>
            </a:r>
            <a:r>
              <a:rPr lang="en-US" dirty="0"/>
              <a:t>("now"), "\n";</a:t>
            </a:r>
            <a:br>
              <a:rPr lang="en-US" dirty="0"/>
            </a:br>
            <a:r>
              <a:rPr lang="en-US" dirty="0"/>
              <a:t>	echo </a:t>
            </a:r>
            <a:r>
              <a:rPr lang="en-US" dirty="0" err="1"/>
              <a:t>strtotime</a:t>
            </a:r>
            <a:r>
              <a:rPr lang="en-US" dirty="0"/>
              <a:t>("10 September 2000"), "\n";</a:t>
            </a:r>
            <a:br>
              <a:rPr lang="en-US" dirty="0"/>
            </a:br>
            <a:r>
              <a:rPr lang="en-US" dirty="0"/>
              <a:t>	echo </a:t>
            </a:r>
            <a:r>
              <a:rPr lang="en-US" dirty="0" err="1"/>
              <a:t>strtotime</a:t>
            </a:r>
            <a:r>
              <a:rPr lang="en-US" dirty="0"/>
              <a:t>("+1 day"), "\n";</a:t>
            </a:r>
            <a:br>
              <a:rPr lang="en-US" dirty="0"/>
            </a:br>
            <a:r>
              <a:rPr lang="en-US" dirty="0"/>
              <a:t>	echo </a:t>
            </a:r>
            <a:r>
              <a:rPr lang="en-US" dirty="0" err="1"/>
              <a:t>strtotime</a:t>
            </a:r>
            <a:r>
              <a:rPr lang="en-US" dirty="0"/>
              <a:t>("+1 week"), "\n";</a:t>
            </a:r>
            <a:br>
              <a:rPr lang="en-US" dirty="0"/>
            </a:br>
            <a:r>
              <a:rPr lang="en-US" dirty="0"/>
              <a:t>	echo </a:t>
            </a:r>
            <a:r>
              <a:rPr lang="en-US" dirty="0" err="1"/>
              <a:t>strtotime</a:t>
            </a:r>
            <a:r>
              <a:rPr lang="en-US" dirty="0"/>
              <a:t>("+1 week 2 days 4 hours 2 seconds"), "\n";</a:t>
            </a:r>
            <a:br>
              <a:rPr lang="en-US" dirty="0"/>
            </a:br>
            <a:r>
              <a:rPr lang="en-US" dirty="0"/>
              <a:t>	echo </a:t>
            </a:r>
            <a:r>
              <a:rPr lang="en-US" dirty="0" err="1"/>
              <a:t>strtotime</a:t>
            </a:r>
            <a:r>
              <a:rPr lang="en-US" dirty="0"/>
              <a:t>("next Thursday"), "\n";</a:t>
            </a:r>
            <a:br>
              <a:rPr lang="en-US" dirty="0"/>
            </a:br>
            <a:r>
              <a:rPr lang="en-US" dirty="0"/>
              <a:t>	echo </a:t>
            </a:r>
            <a:r>
              <a:rPr lang="en-US" dirty="0" err="1"/>
              <a:t>strtotime</a:t>
            </a:r>
            <a:r>
              <a:rPr lang="en-US" dirty="0"/>
              <a:t>("last Monday"), "\n“;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2015.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|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| </a:t>
            </a:r>
            <a:r>
              <a:rPr lang="en-US" dirty="0" err="1"/>
              <a:t>Universitas</a:t>
            </a:r>
            <a:r>
              <a:rPr lang="en-US" dirty="0"/>
              <a:t> Surabaya</a:t>
            </a:r>
          </a:p>
        </p:txBody>
      </p:sp>
    </p:spTree>
    <p:extLst>
      <p:ext uri="{BB962C8B-B14F-4D97-AF65-F5344CB8AC3E}">
        <p14:creationId xmlns:p14="http://schemas.microsoft.com/office/powerpoint/2010/main" val="196760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array()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100"/>
              <a:t>An array can be created by the </a:t>
            </a:r>
            <a:r>
              <a:rPr lang="en-US" altLang="en-US" sz="2100" b="1"/>
              <a:t>array()</a:t>
            </a:r>
            <a:r>
              <a:rPr lang="en-US" altLang="en-US" sz="2100"/>
              <a:t> language-construct. It takes a certain number of comma-separated </a:t>
            </a:r>
            <a:r>
              <a:rPr lang="en-US" altLang="en-US" sz="2100" i="1"/>
              <a:t>key</a:t>
            </a:r>
            <a:r>
              <a:rPr lang="en-US" altLang="en-US" sz="2100"/>
              <a:t> =&gt; </a:t>
            </a:r>
            <a:r>
              <a:rPr lang="en-US" altLang="en-US" sz="2100" i="1"/>
              <a:t>value</a:t>
            </a:r>
            <a:r>
              <a:rPr lang="en-US" altLang="en-US" sz="2100"/>
              <a:t> pairs.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1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/>
              <a:t>array( [ </a:t>
            </a:r>
            <a:r>
              <a:rPr lang="en-US" altLang="en-US" sz="2100" i="1"/>
              <a:t>key</a:t>
            </a:r>
            <a:r>
              <a:rPr lang="en-US" altLang="en-US" sz="2100"/>
              <a:t> =&gt; ] </a:t>
            </a:r>
            <a:r>
              <a:rPr lang="en-US" altLang="en-US" sz="2100" i="1"/>
              <a:t>value</a:t>
            </a:r>
            <a:br>
              <a:rPr lang="en-US" altLang="en-US" sz="2100"/>
            </a:br>
            <a:r>
              <a:rPr lang="en-US" altLang="en-US" sz="2100"/>
              <a:t>       , ...</a:t>
            </a:r>
            <a:br>
              <a:rPr lang="en-US" altLang="en-US" sz="2100"/>
            </a:br>
            <a:r>
              <a:rPr lang="en-US" altLang="en-US" sz="2100"/>
              <a:t>   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/>
              <a:t>// </a:t>
            </a:r>
            <a:r>
              <a:rPr lang="en-US" altLang="en-US" sz="2100" i="1"/>
              <a:t>key</a:t>
            </a:r>
            <a:r>
              <a:rPr lang="en-US" altLang="en-US" sz="2100"/>
              <a:t> may be an </a:t>
            </a:r>
            <a:r>
              <a:rPr lang="en-US" altLang="en-US" sz="2100" b="1"/>
              <a:t>integer</a:t>
            </a:r>
            <a:r>
              <a:rPr lang="en-US" altLang="en-US" sz="2100"/>
              <a:t> or </a:t>
            </a:r>
            <a:r>
              <a:rPr lang="en-US" altLang="en-US" sz="2100" b="1"/>
              <a:t>string</a:t>
            </a:r>
            <a:r>
              <a:rPr lang="en-US" altLang="en-US" sz="2100"/>
              <a:t>, </a:t>
            </a:r>
            <a:r>
              <a:rPr lang="en-US" altLang="en-US" sz="2100" i="1"/>
              <a:t>value</a:t>
            </a:r>
            <a:r>
              <a:rPr lang="en-US" altLang="en-US" sz="2100"/>
              <a:t> may be any value  </a:t>
            </a:r>
          </a:p>
        </p:txBody>
      </p:sp>
    </p:spTree>
    <p:extLst>
      <p:ext uri="{BB962C8B-B14F-4D97-AF65-F5344CB8AC3E}">
        <p14:creationId xmlns:p14="http://schemas.microsoft.com/office/powerpoint/2010/main" val="263854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array()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br>
              <a:rPr lang="en-US" altLang="en-US"/>
            </a:br>
            <a:r>
              <a:rPr lang="en-US" altLang="en-US"/>
              <a:t>$arr = array("foo" =&gt; "bar", 12 =&gt; true);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echo $arr["foo"]; // bar</a:t>
            </a:r>
            <a:br>
              <a:rPr lang="en-US" altLang="en-US"/>
            </a:br>
            <a:r>
              <a:rPr lang="en-US" altLang="en-US"/>
              <a:t>echo $arr[12];    // 1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304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 key for a value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If you do not specify a key for a given value </a:t>
            </a:r>
            <a:r>
              <a:rPr lang="en-US" altLang="en-US" sz="2100">
                <a:sym typeface="Wingdings" pitchFamily="2" charset="2"/>
              </a:rPr>
              <a:t> </a:t>
            </a:r>
            <a:r>
              <a:rPr lang="en-US" altLang="en-US" sz="2100"/>
              <a:t>the maximum of the integer indices is taken, and the new key will be that maximum value + 1.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/>
              <a:t>Ex: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/>
              <a:t>	// This array is the same as ...</a:t>
            </a:r>
            <a:br>
              <a:rPr lang="en-US" altLang="en-US" sz="2100"/>
            </a:br>
            <a:r>
              <a:rPr lang="en-US" altLang="en-US" sz="2100"/>
              <a:t>array(5 =&gt; 43, 32, 56, "b" =&gt; 12);</a:t>
            </a:r>
            <a:br>
              <a:rPr lang="en-US" altLang="en-US" sz="2100"/>
            </a:br>
            <a:br>
              <a:rPr lang="en-US" altLang="en-US" sz="2100"/>
            </a:br>
            <a:r>
              <a:rPr lang="en-US" altLang="en-US" sz="2100"/>
              <a:t>// ...this array</a:t>
            </a:r>
            <a:br>
              <a:rPr lang="en-US" altLang="en-US" sz="2100"/>
            </a:br>
            <a:r>
              <a:rPr lang="en-US" altLang="en-US" sz="2100"/>
              <a:t>array(5 =&gt; 43, 6 =&gt; 32, 7 =&gt; 56, "b" =&gt; 12);</a:t>
            </a:r>
          </a:p>
        </p:txBody>
      </p:sp>
    </p:spTree>
    <p:extLst>
      <p:ext uri="{BB962C8B-B14F-4D97-AF65-F5344CB8AC3E}">
        <p14:creationId xmlns:p14="http://schemas.microsoft.com/office/powerpoint/2010/main" val="86493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array[]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72765" y="1899139"/>
            <a:ext cx="7514035" cy="469258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Existing array can be modified by explicitly setting values in it </a:t>
            </a:r>
            <a:r>
              <a:rPr lang="en-US" altLang="en-US" sz="1800" dirty="0">
                <a:sym typeface="Wingdings" pitchFamily="2" charset="2"/>
              </a:rPr>
              <a:t> </a:t>
            </a:r>
            <a:r>
              <a:rPr lang="en-US" altLang="en-US" sz="1800" dirty="0"/>
              <a:t>by assigning values to the array while specifying the key in brackets. 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$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</a:t>
            </a:r>
            <a:r>
              <a:rPr lang="en-US" altLang="en-US" sz="1800" i="1" dirty="0"/>
              <a:t>key</a:t>
            </a:r>
            <a:r>
              <a:rPr lang="en-US" altLang="en-US" sz="1800" dirty="0"/>
              <a:t>] = </a:t>
            </a:r>
            <a:r>
              <a:rPr lang="en-US" altLang="en-US" sz="1800" i="1" dirty="0"/>
              <a:t>value</a:t>
            </a:r>
            <a:r>
              <a:rPr lang="en-US" altLang="en-US" sz="18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$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[] = </a:t>
            </a:r>
            <a:r>
              <a:rPr lang="en-US" altLang="en-US" sz="1800" i="1" dirty="0"/>
              <a:t>value</a:t>
            </a:r>
            <a:r>
              <a:rPr lang="en-US" altLang="en-US" sz="18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// </a:t>
            </a:r>
            <a:r>
              <a:rPr lang="en-US" altLang="en-US" sz="1800" i="1" dirty="0"/>
              <a:t>key</a:t>
            </a:r>
            <a:r>
              <a:rPr lang="en-US" altLang="en-US" sz="1800" dirty="0"/>
              <a:t> may be an integer or string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// </a:t>
            </a:r>
            <a:r>
              <a:rPr lang="en-US" altLang="en-US" sz="1800" i="1" dirty="0"/>
              <a:t>value</a:t>
            </a:r>
            <a:r>
              <a:rPr lang="en-US" altLang="en-US" sz="1800" dirty="0"/>
              <a:t> may be any value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Ex: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$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 = array(5 =&gt; 1, 12 =&gt; 2);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$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[] = 56;    	// The same as $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[13] = 56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$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["x"] = 42; 	// This adds a new element to the array with key "x”</a:t>
            </a:r>
          </a:p>
        </p:txBody>
      </p:sp>
    </p:spTree>
    <p:extLst>
      <p:ext uri="{BB962C8B-B14F-4D97-AF65-F5344CB8AC3E}">
        <p14:creationId xmlns:p14="http://schemas.microsoft.com/office/powerpoint/2010/main" val="215528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 Dimensional Array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13233" y="2110154"/>
            <a:ext cx="7514035" cy="439113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700" dirty="0"/>
              <a:t>$fruits = array ( "fruits"       =&gt; array ( "a" =&gt; "orange", "b" =&gt; "banana", "c" =&gt; "apple"),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1700" dirty="0"/>
            </a:br>
            <a:r>
              <a:rPr lang="en-US" altLang="en-US" sz="1700" dirty="0"/>
              <a:t>                          "numbers" =&gt; array ( 1, 2, 3, 4, 5, 6),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1700" dirty="0"/>
            </a:br>
            <a:r>
              <a:rPr lang="en-US" altLang="en-US" sz="1700" dirty="0"/>
              <a:t>                          "holes"      =&gt; array ("first", 5 =&gt; "second“, "third")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1700" dirty="0"/>
            </a:br>
            <a:r>
              <a:rPr lang="en-US" altLang="en-US" sz="1700" dirty="0"/>
              <a:t>                        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7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700" dirty="0"/>
              <a:t>// Some examples to address values in the array above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1700" dirty="0"/>
            </a:br>
            <a:r>
              <a:rPr lang="en-US" altLang="en-US" sz="1700" dirty="0"/>
              <a:t>echo $fruits["holes"][5];    // prints "second“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1700" dirty="0"/>
            </a:br>
            <a:r>
              <a:rPr lang="en-US" altLang="en-US" sz="1700" dirty="0"/>
              <a:t>echo $fruits["fruits"]["a"]; // prints "orange“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1700" dirty="0"/>
            </a:br>
            <a:r>
              <a:rPr lang="en-US" altLang="en-US" sz="1700" dirty="0"/>
              <a:t>unset($fruits["holes"][0]);  // remove "first"</a:t>
            </a:r>
            <a:br>
              <a:rPr lang="en-US" altLang="en-US" sz="1700" dirty="0"/>
            </a:br>
            <a:endParaRPr lang="en-US" altLang="en-US" sz="17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700" dirty="0"/>
              <a:t>// Create a new multi-dimensional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1700" dirty="0"/>
            </a:br>
            <a:r>
              <a:rPr lang="en-US" altLang="en-US" sz="1700" dirty="0"/>
              <a:t>$juices["apple"]["green"] = "good"; </a:t>
            </a:r>
            <a:br>
              <a:rPr lang="en-US" altLang="en-US" sz="1600" dirty="0"/>
            </a:br>
            <a:r>
              <a:rPr lang="en-US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3839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unset()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66087" y="2294336"/>
            <a:ext cx="6409598" cy="340280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50" dirty="0"/>
              <a:t>to remove a key/value pair.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95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Ex: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$</a:t>
            </a:r>
            <a:r>
              <a:rPr lang="en-US" altLang="en-US" sz="1950" dirty="0" err="1"/>
              <a:t>arr</a:t>
            </a:r>
            <a:r>
              <a:rPr lang="en-US" altLang="en-US" sz="1950" dirty="0"/>
              <a:t> = array(5 =&gt; 1, 12 =&gt; 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unset($</a:t>
            </a:r>
            <a:r>
              <a:rPr lang="en-US" altLang="en-US" sz="1950" dirty="0" err="1"/>
              <a:t>arr</a:t>
            </a:r>
            <a:r>
              <a:rPr lang="en-US" altLang="en-US" sz="1950" dirty="0"/>
              <a:t>[5]); 	// removes the element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unset($</a:t>
            </a:r>
            <a:r>
              <a:rPr lang="en-US" altLang="en-US" sz="1950" dirty="0" err="1"/>
              <a:t>arr</a:t>
            </a:r>
            <a:r>
              <a:rPr lang="en-US" altLang="en-US" sz="1950" dirty="0"/>
              <a:t>);    	// This deletes the whole array</a:t>
            </a:r>
          </a:p>
        </p:txBody>
      </p:sp>
    </p:spTree>
    <p:extLst>
      <p:ext uri="{BB962C8B-B14F-4D97-AF65-F5344CB8AC3E}">
        <p14:creationId xmlns:p14="http://schemas.microsoft.com/office/powerpoint/2010/main" val="89479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isset</a:t>
            </a:r>
            <a:r>
              <a:rPr lang="en-US" altLang="en-US" dirty="0"/>
              <a:t>()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66087" y="2294336"/>
            <a:ext cx="7556366" cy="340280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50" dirty="0"/>
              <a:t>to check whether a key exists or not.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95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Ex: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$</a:t>
            </a:r>
            <a:r>
              <a:rPr lang="en-US" altLang="en-US" sz="1950" dirty="0" err="1"/>
              <a:t>fullname</a:t>
            </a:r>
            <a:r>
              <a:rPr lang="en-US" altLang="en-US" sz="1950" dirty="0"/>
              <a:t> = array(“</a:t>
            </a:r>
            <a:r>
              <a:rPr lang="en-US" altLang="en-US" sz="1950" dirty="0" err="1"/>
              <a:t>firstname</a:t>
            </a:r>
            <a:r>
              <a:rPr lang="en-US" altLang="en-US" sz="1950" dirty="0"/>
              <a:t>” =&gt; “Bruce”, “</a:t>
            </a:r>
            <a:r>
              <a:rPr lang="en-US" altLang="en-US" sz="1950" dirty="0" err="1"/>
              <a:t>lastname</a:t>
            </a:r>
            <a:r>
              <a:rPr lang="en-US" altLang="en-US" sz="1950" dirty="0"/>
              <a:t>” =&gt; “Wayne”);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95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if(</a:t>
            </a:r>
            <a:r>
              <a:rPr lang="en-US" altLang="en-US" sz="1950" dirty="0" err="1"/>
              <a:t>isset</a:t>
            </a:r>
            <a:r>
              <a:rPr lang="en-US" altLang="en-US" sz="1950" dirty="0"/>
              <a:t>($</a:t>
            </a:r>
            <a:r>
              <a:rPr lang="en-US" altLang="en-US" sz="1950" dirty="0" err="1"/>
              <a:t>fullname</a:t>
            </a:r>
            <a:r>
              <a:rPr lang="en-US" altLang="en-US" sz="1950" dirty="0"/>
              <a:t>[“</a:t>
            </a:r>
            <a:r>
              <a:rPr lang="en-US" altLang="en-US" sz="1950" dirty="0" err="1"/>
              <a:t>midname</a:t>
            </a:r>
            <a:r>
              <a:rPr lang="en-US" altLang="en-US" sz="1950" dirty="0"/>
              <a:t>”])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	echo “The </a:t>
            </a:r>
            <a:r>
              <a:rPr lang="en-US" altLang="en-US" sz="1950" dirty="0" err="1"/>
              <a:t>midname</a:t>
            </a:r>
            <a:r>
              <a:rPr lang="en-US" altLang="en-US" sz="1950" dirty="0"/>
              <a:t> is “.$</a:t>
            </a:r>
            <a:r>
              <a:rPr lang="en-US" altLang="en-US" sz="1950" dirty="0" err="1"/>
              <a:t>fullname</a:t>
            </a:r>
            <a:r>
              <a:rPr lang="en-US" altLang="en-US" sz="1950" dirty="0"/>
              <a:t>[“</a:t>
            </a:r>
            <a:r>
              <a:rPr lang="en-US" altLang="en-US" sz="1950" dirty="0" err="1"/>
              <a:t>midname</a:t>
            </a:r>
            <a:r>
              <a:rPr lang="en-US" altLang="en-US" sz="1950" dirty="0"/>
              <a:t>”];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950" dirty="0"/>
              <a:t>	echo “He doesn’t have </a:t>
            </a:r>
            <a:r>
              <a:rPr lang="en-US" altLang="en-US" sz="1950" dirty="0" err="1"/>
              <a:t>midname</a:t>
            </a:r>
            <a:r>
              <a:rPr lang="en-US" altLang="en-US" sz="1950" dirty="0"/>
              <a:t>”;	</a:t>
            </a:r>
          </a:p>
        </p:txBody>
      </p:sp>
    </p:spTree>
    <p:extLst>
      <p:ext uri="{BB962C8B-B14F-4D97-AF65-F5344CB8AC3E}">
        <p14:creationId xmlns:p14="http://schemas.microsoft.com/office/powerpoint/2010/main" val="3013616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D836-FDC0-4753-AD5D-7C7E0872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58166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D89CFB-3FCD-432A-A8A9-8DB29EFAA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660199"/>
              </p:ext>
            </p:extLst>
          </p:nvPr>
        </p:nvGraphicFramePr>
        <p:xfrm>
          <a:off x="982663" y="1336675"/>
          <a:ext cx="77041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>
                  <a:extLst>
                    <a:ext uri="{9D8B030D-6E8A-4147-A177-3AD203B41FA5}">
                      <a16:colId xmlns:a16="http://schemas.microsoft.com/office/drawing/2014/main" val="2707949323"/>
                    </a:ext>
                  </a:extLst>
                </a:gridCol>
                <a:gridCol w="2568046">
                  <a:extLst>
                    <a:ext uri="{9D8B030D-6E8A-4147-A177-3AD203B41FA5}">
                      <a16:colId xmlns:a16="http://schemas.microsoft.com/office/drawing/2014/main" val="117336622"/>
                    </a:ext>
                  </a:extLst>
                </a:gridCol>
                <a:gridCol w="2568046">
                  <a:extLst>
                    <a:ext uri="{9D8B030D-6E8A-4147-A177-3AD203B41FA5}">
                      <a16:colId xmlns:a16="http://schemas.microsoft.com/office/drawing/2014/main" val="36745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Nisbi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Nilai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Nilai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4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5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0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1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0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893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ED5AC-D5C8-401F-A6DB-C577C786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8D1FB-E5E7-4FD7-805C-73C0AD27D2CA}"/>
              </a:ext>
            </a:extLst>
          </p:cNvPr>
          <p:cNvSpPr txBox="1"/>
          <p:nvPr/>
        </p:nvSpPr>
        <p:spPr>
          <a:xfrm>
            <a:off x="1115367" y="4692580"/>
            <a:ext cx="77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array,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array </a:t>
            </a:r>
            <a:r>
              <a:rPr lang="en-US" dirty="0" err="1"/>
              <a:t>nya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54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ABD2-55F1-4203-9604-A1D1DC77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C660-636A-498B-82D7-5E0C171F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nilai</a:t>
            </a:r>
            <a:r>
              <a:rPr lang="en-US" dirty="0"/>
              <a:t> = array(</a:t>
            </a:r>
            <a:br>
              <a:rPr lang="en-US" dirty="0"/>
            </a:br>
            <a:r>
              <a:rPr lang="en-US" dirty="0"/>
              <a:t>	“A”=&gt;array(“min”=&gt;81, “max”=100)</a:t>
            </a:r>
            <a:br>
              <a:rPr lang="en-US" dirty="0"/>
            </a:br>
            <a:r>
              <a:rPr lang="en-US" dirty="0"/>
              <a:t>, “AB”  =&gt; array(“min” =&gt;73, “max”=80)</a:t>
            </a:r>
            <a:br>
              <a:rPr lang="en-US" dirty="0"/>
            </a:br>
            <a:r>
              <a:rPr lang="en-US" dirty="0"/>
              <a:t>, “B”  =&gt; array(“min” =&gt;66, “max”=72)</a:t>
            </a:r>
            <a:br>
              <a:rPr lang="en-US" dirty="0"/>
            </a:br>
            <a:r>
              <a:rPr lang="en-US" dirty="0"/>
              <a:t>, “BC”  =&gt; array(“min” =&gt;60, “max”=65)</a:t>
            </a:r>
            <a:br>
              <a:rPr lang="en-US" dirty="0"/>
            </a:br>
            <a:r>
              <a:rPr lang="en-US" dirty="0"/>
              <a:t>, “C”  =&gt; array(“min” =&gt;55, “max”=59)</a:t>
            </a:r>
            <a:br>
              <a:rPr lang="en-US" dirty="0"/>
            </a:br>
            <a:r>
              <a:rPr lang="en-US" dirty="0"/>
              <a:t>, “D”  =&gt; array(“min” =&gt;40, “max”=54)</a:t>
            </a:r>
            <a:br>
              <a:rPr lang="en-US" dirty="0"/>
            </a:br>
            <a:r>
              <a:rPr lang="en-US" dirty="0"/>
              <a:t>, “E”  =&gt; array(“min” =&gt;0, “max”=39)</a:t>
            </a:r>
            <a:br>
              <a:rPr lang="en-US" dirty="0"/>
            </a:br>
            <a:r>
              <a:rPr lang="en-US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BD4F7-5295-423E-BC36-0A737CB4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306870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2978-D201-49BA-AFC5-DC5F7F18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EE4D-204A-4CFC-A30D-2C4035AA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667000"/>
            <a:ext cx="8031238" cy="333281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nilai_nisbi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“B”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“Nilai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nisbi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”.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nilai_nisbi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“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minimalnya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”.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nilai_nisbi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][“min”].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“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maksimalnya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”.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nilai_nisbi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][“max”];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79157-9C65-405E-84BC-A52539F2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45228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Format a local time/date</a:t>
            </a:r>
          </a:p>
          <a:p>
            <a:r>
              <a:rPr lang="en-US" dirty="0"/>
              <a:t>Complete format syntax can be view on http://php.net/manual/en/function.date.php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$today = date("F j, Y, g:i a");              	// March 10, 2001, 5:16 pm</a:t>
            </a:r>
            <a:br>
              <a:rPr lang="en-US" dirty="0"/>
            </a:br>
            <a:r>
              <a:rPr lang="en-US" dirty="0"/>
              <a:t>	$today = date("</a:t>
            </a:r>
            <a:r>
              <a:rPr lang="en-US" dirty="0" err="1"/>
              <a:t>m.d.y</a:t>
            </a:r>
            <a:r>
              <a:rPr lang="en-US" dirty="0"/>
              <a:t>");                        	// 03.10.01</a:t>
            </a:r>
            <a:br>
              <a:rPr lang="en-US" dirty="0"/>
            </a:br>
            <a:r>
              <a:rPr lang="en-US" dirty="0"/>
              <a:t>	$today = date("D M j G:i:s T Y");      	// Sat Mar 10 17:16:18 MST 2001</a:t>
            </a:r>
            <a:br>
              <a:rPr lang="en-US" dirty="0"/>
            </a:br>
            <a:r>
              <a:rPr lang="en-US" dirty="0"/>
              <a:t>	$today = date("</a:t>
            </a:r>
            <a:r>
              <a:rPr lang="en-US" dirty="0" err="1"/>
              <a:t>H:i:s</a:t>
            </a:r>
            <a:r>
              <a:rPr lang="en-US" dirty="0"/>
              <a:t>");                   		// 17:16:18</a:t>
            </a:r>
            <a:br>
              <a:rPr lang="en-US" dirty="0"/>
            </a:br>
            <a:r>
              <a:rPr lang="en-US" dirty="0"/>
              <a:t>	$today = date("Y-m-d H:i:s");            	// 2001-03-10 17:16:18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2015.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|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| </a:t>
            </a:r>
            <a:r>
              <a:rPr lang="en-US" dirty="0" err="1"/>
              <a:t>Universitas</a:t>
            </a:r>
            <a:r>
              <a:rPr lang="en-US" dirty="0"/>
              <a:t> Surabaya</a:t>
            </a:r>
          </a:p>
        </p:txBody>
      </p:sp>
    </p:spTree>
    <p:extLst>
      <p:ext uri="{BB962C8B-B14F-4D97-AF65-F5344CB8AC3E}">
        <p14:creationId xmlns:p14="http://schemas.microsoft.com/office/powerpoint/2010/main" val="2319614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Loop + Array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94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Loops + Arrays = ForEach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/>
              <a:t>The foreach loop is used to iterate over each element of an object—which makes it perfect for use with arrays!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127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 marL="300038" lvl="1" indent="0">
              <a:buNone/>
              <a:defRPr/>
            </a:pPr>
            <a:r>
              <a:rPr lang="en-US" dirty="0">
                <a:ea typeface="+mn-ea"/>
                <a:cs typeface="+mn-cs"/>
              </a:rPr>
              <a:t>$numbers = array(1, 2, 3); </a:t>
            </a:r>
          </a:p>
          <a:p>
            <a:pPr marL="300038" lvl="1" indent="0">
              <a:buNone/>
              <a:defRPr/>
            </a:pPr>
            <a:r>
              <a:rPr lang="en-US" dirty="0" err="1">
                <a:ea typeface="+mn-ea"/>
                <a:cs typeface="+mn-cs"/>
              </a:rPr>
              <a:t>foreach</a:t>
            </a:r>
            <a:r>
              <a:rPr lang="en-US" dirty="0">
                <a:ea typeface="+mn-ea"/>
                <a:cs typeface="+mn-cs"/>
              </a:rPr>
              <a:t>($numbers as $item) { </a:t>
            </a:r>
          </a:p>
          <a:p>
            <a:pPr marL="300038" lvl="1" indent="0"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/>
              <a:t>     </a:t>
            </a:r>
            <a:r>
              <a:rPr lang="en-US" dirty="0">
                <a:ea typeface="+mn-ea"/>
                <a:cs typeface="+mn-cs"/>
              </a:rPr>
              <a:t>echo $item; </a:t>
            </a:r>
          </a:p>
          <a:p>
            <a:pPr marL="300038" lvl="1" indent="0">
              <a:buNone/>
              <a:defRPr/>
            </a:pPr>
            <a:r>
              <a:rPr lang="en-US" dirty="0">
                <a:ea typeface="+mn-ea"/>
                <a:cs typeface="+mn-cs"/>
              </a:rPr>
              <a:t>} </a:t>
            </a:r>
          </a:p>
          <a:p>
            <a:pPr marL="0" indent="0">
              <a:buNone/>
              <a:defRPr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06388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Foreach Syntax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100"/>
              <a:t>We use the </a:t>
            </a:r>
            <a:r>
              <a:rPr lang="en-US" altLang="en-US" sz="2100">
                <a:solidFill>
                  <a:srgbClr val="FF0000"/>
                </a:solidFill>
              </a:rPr>
              <a:t>foreach</a:t>
            </a:r>
            <a:r>
              <a:rPr lang="en-US" altLang="en-US" sz="2100"/>
              <a:t> keyword to start the loop, followed by parentheses.</a:t>
            </a:r>
          </a:p>
          <a:p>
            <a:pPr eaLnBrk="1" hangingPunct="1"/>
            <a:r>
              <a:rPr lang="en-US" altLang="en-US" sz="2100"/>
              <a:t>Between the parentheses, we use the (</a:t>
            </a:r>
            <a:r>
              <a:rPr lang="en-US" altLang="en-US" sz="2100">
                <a:solidFill>
                  <a:srgbClr val="FF0000"/>
                </a:solidFill>
              </a:rPr>
              <a:t>$numbers as $item</a:t>
            </a:r>
            <a:r>
              <a:rPr lang="en-US" altLang="en-US" sz="2100"/>
              <a:t>) syntax to tell PHP: "For each thing in $numbers, assign that thing temporarily to the variable $item.".</a:t>
            </a:r>
          </a:p>
          <a:p>
            <a:pPr eaLnBrk="1" hangingPunct="1"/>
            <a:r>
              <a:rPr lang="en-US" altLang="en-US" sz="2100"/>
              <a:t>Finally, we put the code we want to execute between the curly braces. In this case, we just echo each element in turn.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240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100"/>
              <a:t>Finish the following code using foreach to echo each item in array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/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en-US" sz="1800"/>
              <a:t>$yardlines = array(</a:t>
            </a:r>
          </a:p>
          <a:p>
            <a:pPr marL="600075" lvl="2" indent="0">
              <a:lnSpc>
                <a:spcPct val="90000"/>
              </a:lnSpc>
              <a:buNone/>
            </a:pPr>
            <a:r>
              <a:rPr lang="en-US" altLang="en-US" sz="1500"/>
              <a:t>"The 50... ", "the 40... ", "the 30... ", </a:t>
            </a:r>
          </a:p>
          <a:p>
            <a:pPr marL="600075" lvl="2" indent="0">
              <a:lnSpc>
                <a:spcPct val="90000"/>
              </a:lnSpc>
              <a:buNone/>
            </a:pPr>
            <a:r>
              <a:rPr lang="en-US" altLang="en-US" sz="1500"/>
              <a:t>"the 20... ", "the 10... “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en-US" sz="1800"/>
              <a:t>); 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100"/>
              <a:t>After finishing foreach statement, echo “touchdown!” 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94331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Answer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0038" lvl="1" indent="0">
              <a:lnSpc>
                <a:spcPct val="90000"/>
              </a:lnSpc>
              <a:buNone/>
            </a:pPr>
            <a:r>
              <a:rPr lang="en-US" altLang="en-US" sz="1800"/>
              <a:t>$yardlines = array(</a:t>
            </a:r>
          </a:p>
          <a:p>
            <a:pPr marL="600075" lvl="2" indent="0">
              <a:lnSpc>
                <a:spcPct val="90000"/>
              </a:lnSpc>
              <a:buNone/>
            </a:pPr>
            <a:r>
              <a:rPr lang="en-US" altLang="en-US" sz="1500"/>
              <a:t>"The 50... ", "the 40... ", "the 30... ", </a:t>
            </a:r>
          </a:p>
          <a:p>
            <a:pPr marL="600075" lvl="2" indent="0">
              <a:lnSpc>
                <a:spcPct val="90000"/>
              </a:lnSpc>
              <a:buNone/>
            </a:pPr>
            <a:r>
              <a:rPr lang="en-US" altLang="en-US" sz="1500"/>
              <a:t>"the 20... ", "the 10... “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en-US" sz="1800"/>
              <a:t>); 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en-US" sz="1800"/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en-US" sz="1800"/>
              <a:t>foreach($yardlines as $item) {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en-US" sz="1800"/>
              <a:t>	echo $item;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en-US" sz="1800"/>
              <a:t>}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en-US" sz="1800"/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en-US" sz="1800"/>
              <a:t>echo “touchdown!”;</a:t>
            </a:r>
          </a:p>
        </p:txBody>
      </p:sp>
    </p:spTree>
    <p:extLst>
      <p:ext uri="{BB962C8B-B14F-4D97-AF65-F5344CB8AC3E}">
        <p14:creationId xmlns:p14="http://schemas.microsoft.com/office/powerpoint/2010/main" val="2145665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Foreach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 change value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br>
              <a:rPr lang="en-US" altLang="en-US" sz="2100" dirty="0"/>
            </a:br>
            <a:r>
              <a:rPr lang="en-US" altLang="en-US" sz="2100" dirty="0" err="1"/>
              <a:t>foreach</a:t>
            </a:r>
            <a:r>
              <a:rPr lang="en-US" altLang="en-US" sz="2100" dirty="0"/>
              <a:t> ($colors as $key =&gt; $color) {</a:t>
            </a:r>
            <a:br>
              <a:rPr lang="en-US" altLang="en-US" sz="2100" dirty="0"/>
            </a:br>
            <a:r>
              <a:rPr lang="en-US" altLang="en-US" sz="2100" dirty="0"/>
              <a:t>   // won't work:</a:t>
            </a:r>
            <a:br>
              <a:rPr lang="en-US" altLang="en-US" sz="2100" dirty="0"/>
            </a:br>
            <a:r>
              <a:rPr lang="en-US" altLang="en-US" sz="2100" dirty="0"/>
              <a:t>   //$color = </a:t>
            </a:r>
            <a:r>
              <a:rPr lang="en-US" altLang="en-US" sz="2100" dirty="0" err="1"/>
              <a:t>strtoupper</a:t>
            </a:r>
            <a:r>
              <a:rPr lang="en-US" altLang="en-US" sz="2100" dirty="0"/>
              <a:t>($color);</a:t>
            </a:r>
            <a:br>
              <a:rPr lang="en-US" altLang="en-US" sz="2100" dirty="0"/>
            </a:br>
            <a:r>
              <a:rPr lang="en-US" altLang="en-US" sz="2100" dirty="0"/>
              <a:t>   </a:t>
            </a:r>
            <a:br>
              <a:rPr lang="en-US" altLang="en-US" sz="2100" dirty="0"/>
            </a:br>
            <a:r>
              <a:rPr lang="en-US" altLang="en-US" sz="2100" dirty="0"/>
              <a:t>   // works:</a:t>
            </a:r>
            <a:br>
              <a:rPr lang="en-US" altLang="en-US" sz="2100" dirty="0"/>
            </a:br>
            <a:r>
              <a:rPr lang="en-US" altLang="en-US" sz="2100" dirty="0"/>
              <a:t>   $colors[$key] = </a:t>
            </a:r>
            <a:r>
              <a:rPr lang="en-US" altLang="en-US" sz="2100" dirty="0" err="1"/>
              <a:t>strtoupper</a:t>
            </a:r>
            <a:r>
              <a:rPr lang="en-US" altLang="en-US" sz="2100" dirty="0"/>
              <a:t>($color);</a:t>
            </a:r>
            <a:br>
              <a:rPr lang="en-US" altLang="en-US" sz="2100" dirty="0"/>
            </a:br>
            <a:r>
              <a:rPr lang="en-US" altLang="en-US" sz="2100" dirty="0"/>
              <a:t>}</a:t>
            </a:r>
            <a:br>
              <a:rPr lang="en-US" altLang="en-US" sz="2100" dirty="0"/>
            </a:br>
            <a:r>
              <a:rPr lang="en-US" altLang="en-US" sz="2100" dirty="0" err="1"/>
              <a:t>print_r</a:t>
            </a:r>
            <a:r>
              <a:rPr lang="en-US" altLang="en-US" sz="2100" dirty="0"/>
              <a:t>($colors);</a:t>
            </a:r>
            <a:br>
              <a:rPr lang="en-US" altLang="en-US" sz="2100" dirty="0"/>
            </a:b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91622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list of Capital Alphabet form (A – Z). Hint: </a:t>
            </a:r>
            <a:r>
              <a:rPr lang="en-US" dirty="0" err="1"/>
              <a:t>Chr</a:t>
            </a:r>
            <a:r>
              <a:rPr lang="en-US" dirty="0"/>
              <a:t>(65) -&gt; A</a:t>
            </a:r>
          </a:p>
          <a:p>
            <a:r>
              <a:rPr lang="en-US" dirty="0"/>
              <a:t>Show number of primes between 1 to 50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2015.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|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| </a:t>
            </a:r>
            <a:r>
              <a:rPr lang="en-US" dirty="0" err="1"/>
              <a:t>Universitas</a:t>
            </a:r>
            <a:r>
              <a:rPr lang="en-US" dirty="0"/>
              <a:t> Surabaya</a:t>
            </a:r>
          </a:p>
        </p:txBody>
      </p:sp>
    </p:spTree>
    <p:extLst>
      <p:ext uri="{BB962C8B-B14F-4D97-AF65-F5344CB8AC3E}">
        <p14:creationId xmlns:p14="http://schemas.microsoft.com/office/powerpoint/2010/main" val="109956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random number from 1 to 100 for about 10 times</a:t>
            </a:r>
          </a:p>
          <a:p>
            <a:r>
              <a:rPr lang="en-US" dirty="0"/>
              <a:t>Store each number in an array</a:t>
            </a:r>
          </a:p>
          <a:p>
            <a:r>
              <a:rPr lang="en-US" dirty="0"/>
              <a:t>Pick a maximum number</a:t>
            </a:r>
          </a:p>
          <a:p>
            <a:r>
              <a:rPr lang="en-US" dirty="0"/>
              <a:t>If the Max number is odd show all the numbers with red and bold</a:t>
            </a:r>
          </a:p>
          <a:p>
            <a:r>
              <a:rPr lang="en-US" dirty="0"/>
              <a:t>If the Max number is even show all the numbers with green and italic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2015.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|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| </a:t>
            </a:r>
            <a:r>
              <a:rPr lang="en-US" dirty="0" err="1"/>
              <a:t>Universitas</a:t>
            </a:r>
            <a:r>
              <a:rPr lang="en-US" dirty="0"/>
              <a:t> Surabaya</a:t>
            </a:r>
          </a:p>
        </p:txBody>
      </p:sp>
    </p:spTree>
    <p:extLst>
      <p:ext uri="{BB962C8B-B14F-4D97-AF65-F5344CB8AC3E}">
        <p14:creationId xmlns:p14="http://schemas.microsoft.com/office/powerpoint/2010/main" val="4196212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250834"/>
            <a:ext cx="7514035" cy="2343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array of website consist of the following value (“</a:t>
            </a:r>
            <a:r>
              <a:rPr lang="en-US" dirty="0" err="1"/>
              <a:t>Ubaya</a:t>
            </a:r>
            <a:r>
              <a:rPr lang="en-US" dirty="0"/>
              <a:t>” =&gt; “www.ubaya.ac.id”, “Google” =&gt; “www.google.com”, “Msn” =&gt; “www.msn.com”, “Dell” =&gt; “www.dell.com”)</a:t>
            </a:r>
          </a:p>
          <a:p>
            <a:r>
              <a:rPr lang="en-US" dirty="0"/>
              <a:t>Put into a table with key as the text and value as the hyperlink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32937" y="6387618"/>
            <a:ext cx="5314517" cy="365125"/>
          </a:xfrm>
        </p:spPr>
        <p:txBody>
          <a:bodyPr/>
          <a:lstStyle/>
          <a:p>
            <a:r>
              <a:rPr lang="en-US" dirty="0"/>
              <a:t>© 2017.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|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| </a:t>
            </a:r>
            <a:r>
              <a:rPr lang="en-US" dirty="0" err="1"/>
              <a:t>Universitas</a:t>
            </a:r>
            <a:r>
              <a:rPr lang="en-US" dirty="0"/>
              <a:t> Surabaya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96031"/>
              </p:ext>
            </p:extLst>
          </p:nvPr>
        </p:nvGraphicFramePr>
        <p:xfrm>
          <a:off x="1624485" y="4324256"/>
          <a:ext cx="5539990" cy="16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58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Ubaya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 if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clicked will go to http://www.ubaya.ac.id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Google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 if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clicked will go to http://www.google.com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Msn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 if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clicked will go to http://www.msn.com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Dell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 if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clicked will go to http://www.dell.com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E95D-FBD3-4C84-8D34-3350BED6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between </a:t>
            </a:r>
            <a:r>
              <a:rPr lang="en-US" dirty="0" err="1"/>
              <a:t>strtotime</a:t>
            </a:r>
            <a:r>
              <a:rPr lang="en-US" dirty="0"/>
              <a:t> and date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5F2D-E001-4036-A27F-901AC8D3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mydate</a:t>
            </a:r>
            <a:r>
              <a:rPr lang="en-US" dirty="0"/>
              <a:t> = “2017-12-25”;</a:t>
            </a:r>
          </a:p>
          <a:p>
            <a:pPr marL="0" indent="0">
              <a:buNone/>
            </a:pPr>
            <a:r>
              <a:rPr lang="en-US" dirty="0"/>
              <a:t>echo date(“d-m-Y”, </a:t>
            </a:r>
            <a:r>
              <a:rPr lang="en-US" dirty="0" err="1"/>
              <a:t>strtotime</a:t>
            </a:r>
            <a:r>
              <a:rPr lang="en-US" dirty="0"/>
              <a:t>($</a:t>
            </a:r>
            <a:r>
              <a:rPr lang="en-US" dirty="0" err="1"/>
              <a:t>mydate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see in the browser?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26CE-E7B4-4490-8EFF-3F74B06E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4244553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E19D-9C9C-4C4F-BB8F-CA3BB606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8311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1874-F8DB-438B-B0D8-8271B94A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235947"/>
            <a:ext cx="5314517" cy="476386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array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nilai</a:t>
            </a:r>
            <a:r>
              <a:rPr lang="en-US" dirty="0"/>
              <a:t> = array(</a:t>
            </a:r>
            <a:br>
              <a:rPr lang="en-US" dirty="0"/>
            </a:br>
            <a:r>
              <a:rPr lang="en-US" dirty="0"/>
              <a:t>	“A”=&gt;array(“min”=&gt;81, “max”=100)</a:t>
            </a:r>
            <a:br>
              <a:rPr lang="en-US" dirty="0"/>
            </a:br>
            <a:r>
              <a:rPr lang="en-US" dirty="0"/>
              <a:t>, “AB”  =&gt; array(“min” =&gt;73, “max”=80)</a:t>
            </a:r>
            <a:br>
              <a:rPr lang="en-US" dirty="0"/>
            </a:br>
            <a:r>
              <a:rPr lang="en-US" dirty="0"/>
              <a:t>, “B”  =&gt; array(“min” =&gt;66, “max”=72)</a:t>
            </a:r>
            <a:br>
              <a:rPr lang="en-US" dirty="0"/>
            </a:br>
            <a:r>
              <a:rPr lang="en-US" dirty="0"/>
              <a:t>, “BC”  =&gt; array(“min” =&gt;60, “max”=65)</a:t>
            </a:r>
            <a:br>
              <a:rPr lang="en-US" dirty="0"/>
            </a:br>
            <a:r>
              <a:rPr lang="en-US" dirty="0"/>
              <a:t>, “C”  =&gt; array(“min” =&gt;55, “max”=59)</a:t>
            </a:r>
            <a:br>
              <a:rPr lang="en-US" dirty="0"/>
            </a:br>
            <a:r>
              <a:rPr lang="en-US" dirty="0"/>
              <a:t>, “D”  =&gt; array(“min” =&gt;40, “max”=54)</a:t>
            </a:r>
            <a:br>
              <a:rPr lang="en-US" dirty="0"/>
            </a:br>
            <a:r>
              <a:rPr lang="en-US" dirty="0"/>
              <a:t>, “E”  =&gt; array(“min” =&gt;0, “max”=39)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en-US" dirty="0" err="1"/>
              <a:t>Tampilkan</a:t>
            </a:r>
            <a:r>
              <a:rPr lang="en-US" dirty="0"/>
              <a:t> array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nilai</a:t>
            </a:r>
            <a:r>
              <a:rPr lang="en-US" dirty="0"/>
              <a:t> as $</a:t>
            </a:r>
            <a:r>
              <a:rPr lang="en-US" dirty="0" err="1"/>
              <a:t>nisbi</a:t>
            </a:r>
            <a:r>
              <a:rPr lang="en-US" dirty="0"/>
              <a:t>-&gt;$</a:t>
            </a:r>
            <a:r>
              <a:rPr lang="en-US" dirty="0" err="1"/>
              <a:t>maks_min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/>
              <a:t>	echo ……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4A281-58A0-4AE6-B653-9C7A9772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A31179-1E2D-4BFA-BA02-C3503904D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160014"/>
              </p:ext>
            </p:extLst>
          </p:nvPr>
        </p:nvGraphicFramePr>
        <p:xfrm>
          <a:off x="5586884" y="3324015"/>
          <a:ext cx="34164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814">
                  <a:extLst>
                    <a:ext uri="{9D8B030D-6E8A-4147-A177-3AD203B41FA5}">
                      <a16:colId xmlns:a16="http://schemas.microsoft.com/office/drawing/2014/main" val="2707949323"/>
                    </a:ext>
                  </a:extLst>
                </a:gridCol>
                <a:gridCol w="1138814">
                  <a:extLst>
                    <a:ext uri="{9D8B030D-6E8A-4147-A177-3AD203B41FA5}">
                      <a16:colId xmlns:a16="http://schemas.microsoft.com/office/drawing/2014/main" val="117336622"/>
                    </a:ext>
                  </a:extLst>
                </a:gridCol>
                <a:gridCol w="1138814">
                  <a:extLst>
                    <a:ext uri="{9D8B030D-6E8A-4147-A177-3AD203B41FA5}">
                      <a16:colId xmlns:a16="http://schemas.microsoft.com/office/drawing/2014/main" val="36745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Nisbi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Nilai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Nilai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4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5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0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1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0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3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1 variable and add a date in it!</a:t>
            </a:r>
            <a:br>
              <a:rPr lang="en-US" dirty="0"/>
            </a:br>
            <a:r>
              <a:rPr lang="en-US" dirty="0"/>
              <a:t>(assume the date is </a:t>
            </a:r>
            <a:r>
              <a:rPr lang="en-US" dirty="0" err="1"/>
              <a:t>formated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)</a:t>
            </a:r>
          </a:p>
          <a:p>
            <a:r>
              <a:rPr lang="en-US" dirty="0"/>
              <a:t>Now display the date on the page but in “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” format</a:t>
            </a:r>
          </a:p>
          <a:p>
            <a:r>
              <a:rPr lang="en-US" dirty="0"/>
              <a:t>Example: $</a:t>
            </a:r>
            <a:r>
              <a:rPr lang="en-US" dirty="0" err="1"/>
              <a:t>tanggal</a:t>
            </a:r>
            <a:r>
              <a:rPr lang="en-US" dirty="0"/>
              <a:t> = “2017-02-28”, display it as “28/02/2017”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2015.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|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| </a:t>
            </a:r>
            <a:r>
              <a:rPr lang="en-US" dirty="0" err="1"/>
              <a:t>Universitas</a:t>
            </a:r>
            <a:r>
              <a:rPr lang="en-US" dirty="0"/>
              <a:t> Surabaya</a:t>
            </a:r>
          </a:p>
        </p:txBody>
      </p:sp>
    </p:spTree>
    <p:extLst>
      <p:ext uri="{BB962C8B-B14F-4D97-AF65-F5344CB8AC3E}">
        <p14:creationId xmlns:p14="http://schemas.microsoft.com/office/powerpoint/2010/main" val="300469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Unix timestamp for a date</a:t>
            </a:r>
          </a:p>
          <a:p>
            <a:r>
              <a:rPr lang="en-US" dirty="0"/>
              <a:t>It also requires a date format function such as date or </a:t>
            </a:r>
            <a:r>
              <a:rPr lang="en-US" dirty="0" err="1"/>
              <a:t>strftime</a:t>
            </a:r>
            <a:r>
              <a:rPr lang="en-US" dirty="0"/>
              <a:t>.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s-ES" dirty="0"/>
              <a:t>	echo </a:t>
            </a:r>
            <a:r>
              <a:rPr lang="es-ES" dirty="0" err="1"/>
              <a:t>mktime</a:t>
            </a:r>
            <a:r>
              <a:rPr lang="es-ES" dirty="0"/>
              <a:t>(0, 0, 0, 12, 1, 1997);</a:t>
            </a:r>
            <a:br>
              <a:rPr lang="es-ES" dirty="0"/>
            </a:br>
            <a:r>
              <a:rPr lang="es-ES" dirty="0"/>
              <a:t>	echo </a:t>
            </a:r>
            <a:r>
              <a:rPr lang="es-ES" dirty="0" err="1"/>
              <a:t>mktime</a:t>
            </a:r>
            <a:r>
              <a:rPr lang="es-ES" dirty="0"/>
              <a:t>(0, 0, 0, 3, 0, 1997);</a:t>
            </a:r>
            <a:br>
              <a:rPr lang="es-ES" dirty="0"/>
            </a:br>
            <a:r>
              <a:rPr lang="es-ES" dirty="0"/>
              <a:t>	echo </a:t>
            </a:r>
            <a:r>
              <a:rPr lang="es-ES" dirty="0" err="1"/>
              <a:t>mktime</a:t>
            </a:r>
            <a:r>
              <a:rPr lang="es-ES" dirty="0"/>
              <a:t>(23, 59, 59, 1, 1, 98);</a:t>
            </a:r>
            <a:br>
              <a:rPr lang="es-E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2015.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|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| </a:t>
            </a:r>
            <a:r>
              <a:rPr lang="en-US" dirty="0" err="1"/>
              <a:t>Universitas</a:t>
            </a:r>
            <a:r>
              <a:rPr lang="en-US" dirty="0"/>
              <a:t> Surabaya</a:t>
            </a:r>
          </a:p>
        </p:txBody>
      </p:sp>
    </p:spTree>
    <p:extLst>
      <p:ext uri="{BB962C8B-B14F-4D97-AF65-F5344CB8AC3E}">
        <p14:creationId xmlns:p14="http://schemas.microsoft.com/office/powerpoint/2010/main" val="51039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2 variables and add a date in it!</a:t>
            </a:r>
            <a:br>
              <a:rPr lang="en-US" dirty="0"/>
            </a:br>
            <a:r>
              <a:rPr lang="en-US" dirty="0"/>
              <a:t>(assume the date is </a:t>
            </a:r>
            <a:r>
              <a:rPr lang="en-US" dirty="0" err="1"/>
              <a:t>formated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)</a:t>
            </a:r>
          </a:p>
          <a:p>
            <a:r>
              <a:rPr lang="en-US" dirty="0"/>
              <a:t>Count how many day between the 2 date inputted</a:t>
            </a:r>
          </a:p>
          <a:p>
            <a:r>
              <a:rPr lang="en-US" dirty="0"/>
              <a:t>Display the last date in February 2018 and the last date in March 2018 (hints: you may use </a:t>
            </a:r>
            <a:r>
              <a:rPr lang="en-US" dirty="0" err="1"/>
              <a:t>mktime</a:t>
            </a:r>
            <a:r>
              <a:rPr lang="en-US" dirty="0"/>
              <a:t> as well as the date function with “t” </a:t>
            </a:r>
            <a:r>
              <a:rPr lang="en-US"/>
              <a:t>format character)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2015.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|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| </a:t>
            </a:r>
            <a:r>
              <a:rPr lang="en-US" dirty="0" err="1"/>
              <a:t>Universitas</a:t>
            </a:r>
            <a:r>
              <a:rPr lang="en-US" dirty="0"/>
              <a:t> Surabaya</a:t>
            </a:r>
          </a:p>
        </p:txBody>
      </p:sp>
    </p:spTree>
    <p:extLst>
      <p:ext uri="{BB962C8B-B14F-4D97-AF65-F5344CB8AC3E}">
        <p14:creationId xmlns:p14="http://schemas.microsoft.com/office/powerpoint/2010/main" val="69430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Loops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What's a Loop?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can be tough work, and sometimes it's made tougher by having to do the same thing over and over. </a:t>
            </a:r>
          </a:p>
          <a:p>
            <a:pPr eaLnBrk="1" hangingPunct="1"/>
            <a:r>
              <a:rPr lang="en-US" altLang="en-US"/>
              <a:t>A </a:t>
            </a:r>
            <a:r>
              <a:rPr lang="en-US" altLang="en-US" b="1"/>
              <a:t>loop</a:t>
            </a:r>
            <a:r>
              <a:rPr lang="en-US" altLang="en-US"/>
              <a:t> is a useful bit of code that repeats a series of instructions for you. </a:t>
            </a:r>
          </a:p>
        </p:txBody>
      </p:sp>
    </p:spTree>
    <p:extLst>
      <p:ext uri="{BB962C8B-B14F-4D97-AF65-F5344CB8AC3E}">
        <p14:creationId xmlns:p14="http://schemas.microsoft.com/office/powerpoint/2010/main" val="257042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175</TotalTime>
  <Words>1015</Words>
  <Application>Microsoft Office PowerPoint</Application>
  <PresentationFormat>On-screen Show (4:3)</PresentationFormat>
  <Paragraphs>250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Corbel</vt:lpstr>
      <vt:lpstr>Courier New</vt:lpstr>
      <vt:lpstr>Wingdings</vt:lpstr>
      <vt:lpstr>Parallax</vt:lpstr>
      <vt:lpstr>Date Functions</vt:lpstr>
      <vt:lpstr>strtotime</vt:lpstr>
      <vt:lpstr>date</vt:lpstr>
      <vt:lpstr>Combination between strtotime and date function</vt:lpstr>
      <vt:lpstr>Exercise</vt:lpstr>
      <vt:lpstr>mktime</vt:lpstr>
      <vt:lpstr>Exercise</vt:lpstr>
      <vt:lpstr>Loops</vt:lpstr>
      <vt:lpstr>What's a Loop?</vt:lpstr>
      <vt:lpstr>'For' Loop Syntax</vt:lpstr>
      <vt:lpstr>Example</vt:lpstr>
      <vt:lpstr>Example</vt:lpstr>
      <vt:lpstr>Loop Construction</vt:lpstr>
      <vt:lpstr>When to Use 'For'</vt:lpstr>
      <vt:lpstr>Exercise</vt:lpstr>
      <vt:lpstr>Answer</vt:lpstr>
      <vt:lpstr>While</vt:lpstr>
      <vt:lpstr>Do While</vt:lpstr>
      <vt:lpstr>Arrays</vt:lpstr>
      <vt:lpstr>array()</vt:lpstr>
      <vt:lpstr>array() example</vt:lpstr>
      <vt:lpstr>No key for a value</vt:lpstr>
      <vt:lpstr>array[]</vt:lpstr>
      <vt:lpstr>Multi Dimensional Array</vt:lpstr>
      <vt:lpstr>unset()</vt:lpstr>
      <vt:lpstr>isset()</vt:lpstr>
      <vt:lpstr>Exercise</vt:lpstr>
      <vt:lpstr>Jawaban</vt:lpstr>
      <vt:lpstr>Contoh Penggunaan</vt:lpstr>
      <vt:lpstr>Loop + Array</vt:lpstr>
      <vt:lpstr>Loops + Arrays = ForEach</vt:lpstr>
      <vt:lpstr>Example</vt:lpstr>
      <vt:lpstr>Foreach Syntax</vt:lpstr>
      <vt:lpstr>Exercise</vt:lpstr>
      <vt:lpstr>Answer</vt:lpstr>
      <vt:lpstr>Foreach  change value</vt:lpstr>
      <vt:lpstr>Exercise 1</vt:lpstr>
      <vt:lpstr>Exercise 2</vt:lpstr>
      <vt:lpstr>Exercise 3</vt:lpstr>
      <vt:lpstr>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MATERI KULIAH</dc:title>
  <dc:creator>andre</dc:creator>
  <cp:lastModifiedBy>hEnDRa</cp:lastModifiedBy>
  <cp:revision>36</cp:revision>
  <dcterms:created xsi:type="dcterms:W3CDTF">2015-02-19T11:16:26Z</dcterms:created>
  <dcterms:modified xsi:type="dcterms:W3CDTF">2018-01-18T03:04:08Z</dcterms:modified>
</cp:coreProperties>
</file>