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7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1" r:id="rId23"/>
    <p:sldId id="269" r:id="rId24"/>
    <p:sldId id="270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758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3/8/2015</a:t>
            </a:r>
          </a:p>
        </p:txBody>
      </p:sp>
    </p:spTree>
    <p:extLst>
      <p:ext uri="{BB962C8B-B14F-4D97-AF65-F5344CB8AC3E}">
        <p14:creationId xmlns:p14="http://schemas.microsoft.com/office/powerpoint/2010/main" val="1008709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008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822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066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85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84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910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882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098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07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409576" y="-4763"/>
            <a:ext cx="3761183" cy="6862763"/>
            <a:chOff x="2928938" y="-4763"/>
            <a:chExt cx="5014911" cy="6862763"/>
          </a:xfrm>
        </p:grpSpPr>
        <p:sp>
          <p:nvSpPr>
            <p:cNvPr id="23" name="Shape 23"/>
            <p:cNvSpPr/>
            <p:nvPr/>
          </p:nvSpPr>
          <p:spPr>
            <a:xfrm>
              <a:off x="3367087" y="-4763"/>
              <a:ext cx="1063625" cy="2782888"/>
            </a:xfrm>
            <a:custGeom>
              <a:avLst/>
              <a:gdLst/>
              <a:ahLst/>
              <a:cxnLst/>
              <a:rect l="0" t="0" r="0" b="0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0" b="0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82861"/>
              <a:ext cx="2693987" cy="4275138"/>
            </a:xfrm>
            <a:custGeom>
              <a:avLst/>
              <a:gdLst/>
              <a:ahLst/>
              <a:cxnLst/>
              <a:rect l="0" t="0" r="0" b="0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0" b="0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67087" y="2687636"/>
              <a:ext cx="4576761" cy="4170363"/>
            </a:xfrm>
            <a:custGeom>
              <a:avLst/>
              <a:gdLst/>
              <a:ahLst/>
              <a:cxnLst/>
              <a:rect l="0" t="0" r="0" b="0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0" b="0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196300" y="1380067"/>
            <a:ext cx="6430966" cy="2616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3386532" y="3996267"/>
            <a:ext cx="5240734" cy="138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315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1pPr>
            <a:lvl2pPr marL="342900" marR="0" indent="0" algn="ctr" rtl="0">
              <a:spcBef>
                <a:spcPts val="30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2pPr>
            <a:lvl3pPr marL="685800" marR="0" indent="0" algn="ctr" rtl="0">
              <a:spcBef>
                <a:spcPts val="27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3pPr>
            <a:lvl4pPr marL="1028700" marR="0" indent="0" algn="ctr" rtl="0">
              <a:spcBef>
                <a:spcPts val="24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4pPr>
            <a:lvl5pPr marL="1371600" marR="0" indent="0" algn="ctr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5pPr>
            <a:lvl6pPr marL="1714500" marR="0" indent="0" algn="ctr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6pPr>
            <a:lvl7pPr marL="2057400" marR="0" indent="0" algn="ctr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7pPr>
            <a:lvl8pPr marL="2400300" marR="0" indent="0" algn="ctr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8pPr>
            <a:lvl9pPr marL="2743200" marR="0" indent="0" algn="ctr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999310" y="5883276"/>
            <a:ext cx="32430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13233" y="4732865"/>
            <a:ext cx="751403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89509" y="932113"/>
            <a:ext cx="6169457" cy="3164975"/>
          </a:xfrm>
          <a:prstGeom prst="roundRect">
            <a:avLst>
              <a:gd name="adj" fmla="val 4380"/>
            </a:avLst>
          </a:prstGeom>
          <a:noFill/>
          <a:ln w="381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685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0287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17145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057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24003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113233" y="5299604"/>
            <a:ext cx="7514033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13234" y="685800"/>
            <a:ext cx="7514033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13234" y="4343400"/>
            <a:ext cx="7514034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198960" y="863023"/>
            <a:ext cx="457199" cy="58477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170069" y="2819399"/>
            <a:ext cx="457199" cy="58477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656158" y="685801"/>
            <a:ext cx="674250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827607" y="3428998"/>
            <a:ext cx="639961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1113233" y="4343400"/>
            <a:ext cx="751403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113234" y="3308580"/>
            <a:ext cx="7514031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13234" y="4777381"/>
            <a:ext cx="7514033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98960" y="863023"/>
            <a:ext cx="457199" cy="58477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170069" y="2819399"/>
            <a:ext cx="457199" cy="58477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656158" y="685801"/>
            <a:ext cx="674250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13234" y="3886200"/>
            <a:ext cx="7514033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113234" y="4775200"/>
            <a:ext cx="7514033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13234" y="685801"/>
            <a:ext cx="7514034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13234" y="3505200"/>
            <a:ext cx="7514034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1113233" y="4343400"/>
            <a:ext cx="7514034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113233" y="685801"/>
            <a:ext cx="7514034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3308149" y="472082"/>
            <a:ext cx="3124200" cy="75140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indent="-48578" algn="l" rtl="0">
              <a:spcBef>
                <a:spcPts val="36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1pPr>
            <a:lvl2pPr marL="557213" indent="-76200" algn="l" rtl="0">
              <a:spcBef>
                <a:spcPts val="30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2pPr>
            <a:lvl3pPr marL="900113" indent="-90011" algn="l" rtl="0">
              <a:spcBef>
                <a:spcPts val="27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3pPr>
            <a:lvl4pPr marL="1157288" indent="-18098" algn="l" rtl="0">
              <a:spcBef>
                <a:spcPts val="24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4pPr>
            <a:lvl5pPr marL="1500188" indent="-31909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5pPr>
            <a:lvl6pPr marL="18859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6pPr>
            <a:lvl7pPr marL="22288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7pPr>
            <a:lvl8pPr marL="25717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8pPr>
            <a:lvl9pPr marL="29146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5410680" y="2574611"/>
            <a:ext cx="5105399" cy="1327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1567937" y="231097"/>
            <a:ext cx="5105399" cy="6014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indent="-48578" algn="l" rtl="0">
              <a:spcBef>
                <a:spcPts val="36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1pPr>
            <a:lvl2pPr marL="557213" indent="-76200" algn="l" rtl="0">
              <a:spcBef>
                <a:spcPts val="30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2pPr>
            <a:lvl3pPr marL="900113" indent="-90011" algn="l" rtl="0">
              <a:spcBef>
                <a:spcPts val="27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3pPr>
            <a:lvl4pPr marL="1157288" indent="-18098" algn="l" rtl="0">
              <a:spcBef>
                <a:spcPts val="24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4pPr>
            <a:lvl5pPr marL="1500188" indent="-31909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5pPr>
            <a:lvl6pPr marL="18859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6pPr>
            <a:lvl7pPr marL="22288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7pPr>
            <a:lvl8pPr marL="25717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8pPr>
            <a:lvl9pPr marL="29146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13233" y="347870"/>
            <a:ext cx="7514034" cy="94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13232" y="1510748"/>
            <a:ext cx="7514034" cy="4750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indent="-48578" algn="l" rtl="0">
              <a:spcBef>
                <a:spcPts val="36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 sz="2000"/>
            </a:lvl1pPr>
            <a:lvl2pPr marL="557213" indent="-76200" algn="l" rtl="0">
              <a:spcBef>
                <a:spcPts val="30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2pPr>
            <a:lvl3pPr marL="900113" indent="-90011" algn="l" rtl="0">
              <a:spcBef>
                <a:spcPts val="27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3pPr>
            <a:lvl4pPr marL="1157288" indent="-18098" algn="l" rtl="0">
              <a:spcBef>
                <a:spcPts val="24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4pPr>
            <a:lvl5pPr marL="1500188" indent="-31909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5pPr>
            <a:lvl6pPr marL="18859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6pPr>
            <a:lvl7pPr marL="22288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7pPr>
            <a:lvl8pPr marL="25717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8pPr>
            <a:lvl9pPr marL="2914650" indent="-74771" algn="l" rtl="0">
              <a:spcBef>
                <a:spcPts val="210"/>
              </a:spcBef>
              <a:spcAft>
                <a:spcPts val="45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356642" y="6390171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915434" y="6390172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213892" y="6390170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29208" y="2666999"/>
            <a:ext cx="6698060" cy="2110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929208" y="4777381"/>
            <a:ext cx="6698061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13233" y="685801"/>
            <a:ext cx="7514034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13235" y="2666999"/>
            <a:ext cx="3671291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55975" y="2667001"/>
            <a:ext cx="3671292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13233" y="685801"/>
            <a:ext cx="7514034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329134" y="2658533"/>
            <a:ext cx="345539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688726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113233" y="3335337"/>
            <a:ext cx="3671292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5160365" y="2667000"/>
            <a:ext cx="346690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688726"/>
              </a:buClr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955975" y="3335337"/>
            <a:ext cx="3671292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13233" y="685801"/>
            <a:ext cx="7514034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13234" y="1600201"/>
            <a:ext cx="266184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46524" y="685800"/>
            <a:ext cx="4680742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1113234" y="2971800"/>
            <a:ext cx="266184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12043" y="1752600"/>
            <a:ext cx="4069618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5696012" y="914400"/>
            <a:ext cx="2460730" cy="4572000"/>
          </a:xfrm>
          <a:prstGeom prst="roundRect">
            <a:avLst>
              <a:gd name="adj" fmla="val 4280"/>
            </a:avLst>
          </a:prstGeom>
          <a:noFill/>
          <a:ln w="381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3429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685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0287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17145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057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24003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12043" y="3124199"/>
            <a:ext cx="406961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342900" indent="0" rtl="0">
              <a:spcBef>
                <a:spcPts val="0"/>
              </a:spcBef>
              <a:buFont typeface="Cantarell"/>
              <a:buNone/>
              <a:defRPr/>
            </a:lvl2pPr>
            <a:lvl3pPr marL="685800" indent="0" rtl="0">
              <a:spcBef>
                <a:spcPts val="0"/>
              </a:spcBef>
              <a:buFont typeface="Cantarell"/>
              <a:buNone/>
              <a:defRPr/>
            </a:lvl3pPr>
            <a:lvl4pPr marL="1028700" indent="0" rtl="0">
              <a:spcBef>
                <a:spcPts val="0"/>
              </a:spcBef>
              <a:buFont typeface="Cantarell"/>
              <a:buNone/>
              <a:defRPr/>
            </a:lvl4pPr>
            <a:lvl5pPr marL="1371600" indent="0" rtl="0">
              <a:spcBef>
                <a:spcPts val="0"/>
              </a:spcBef>
              <a:buFont typeface="Cantarell"/>
              <a:buNone/>
              <a:defRPr/>
            </a:lvl5pPr>
            <a:lvl6pPr marL="1714500" indent="0" rtl="0">
              <a:spcBef>
                <a:spcPts val="0"/>
              </a:spcBef>
              <a:buFont typeface="Cantarell"/>
              <a:buNone/>
              <a:defRPr/>
            </a:lvl6pPr>
            <a:lvl7pPr marL="2057400" indent="0" rtl="0">
              <a:spcBef>
                <a:spcPts val="0"/>
              </a:spcBef>
              <a:buFont typeface="Cantarell"/>
              <a:buNone/>
              <a:defRPr/>
            </a:lvl7pPr>
            <a:lvl8pPr marL="2400300" indent="0" rtl="0">
              <a:spcBef>
                <a:spcPts val="0"/>
              </a:spcBef>
              <a:buFont typeface="Cantarell"/>
              <a:buNone/>
              <a:defRPr/>
            </a:lvl8pPr>
            <a:lvl9pPr marL="27432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113109" y="0"/>
            <a:ext cx="1827609" cy="6858000"/>
            <a:chOff x="1320800" y="0"/>
            <a:chExt cx="2436812" cy="6858000"/>
          </a:xfrm>
        </p:grpSpPr>
        <p:sp>
          <p:nvSpPr>
            <p:cNvPr id="10" name="Shape 10"/>
            <p:cNvSpPr/>
            <p:nvPr/>
          </p:nvSpPr>
          <p:spPr>
            <a:xfrm>
              <a:off x="1627187" y="0"/>
              <a:ext cx="1122362" cy="5329238"/>
            </a:xfrm>
            <a:custGeom>
              <a:avLst/>
              <a:gdLst/>
              <a:ahLst/>
              <a:cxnLst/>
              <a:rect l="0" t="0" r="0" b="0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0" b="0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0" b="0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627187" y="5291137"/>
              <a:ext cx="1495425" cy="1566862"/>
            </a:xfrm>
            <a:custGeom>
              <a:avLst/>
              <a:gdLst/>
              <a:ahLst/>
              <a:cxnLst/>
              <a:rect l="0" t="0" r="0" b="0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7" y="5286375"/>
              <a:ext cx="2130425" cy="1571625"/>
            </a:xfrm>
            <a:custGeom>
              <a:avLst/>
              <a:gdLst/>
              <a:ahLst/>
              <a:cxnLst/>
              <a:rect l="0" t="0" r="0" b="0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0" b="0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13233" y="685801"/>
            <a:ext cx="7514034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13232" y="2666999"/>
            <a:ext cx="7514034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indent="-64770" algn="l" rtl="0">
              <a:spcBef>
                <a:spcPts val="48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1pPr>
            <a:lvl2pPr marL="742950" marR="0" indent="-101600" algn="l" rtl="0">
              <a:spcBef>
                <a:spcPts val="40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2pPr>
            <a:lvl3pPr marL="1200150" marR="0" indent="-120014" algn="l" rtl="0">
              <a:spcBef>
                <a:spcPts val="36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3pPr>
            <a:lvl4pPr marL="1543050" marR="0" indent="-24130" algn="l" rtl="0">
              <a:spcBef>
                <a:spcPts val="32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4pPr>
            <a:lvl5pPr marL="2000250" marR="0" indent="-42545" algn="l" rtl="0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5pPr>
            <a:lvl6pPr marL="25146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6pPr>
            <a:lvl7pPr marL="29718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7pPr>
            <a:lvl8pPr marL="34290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8pPr>
            <a:lvl9pPr marL="38862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929209" y="5883276"/>
            <a:ext cx="531313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213892" y="5883276"/>
            <a:ext cx="4133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2196300" y="1892300"/>
            <a:ext cx="6430966" cy="19621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en-US" sz="45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User Defined Function and OOP in PHP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3386532" y="385445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75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WEB PROGRAMMING – </a:t>
            </a:r>
            <a:r>
              <a:rPr lang="en-US" sz="1575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WEEK 3</a:t>
            </a:r>
            <a:endParaRPr lang="en-US" sz="1575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3999310" y="5269707"/>
            <a:ext cx="32430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TO CREATE A CLASS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113232" y="2532646"/>
            <a:ext cx="7514034" cy="259280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endParaRPr lang="en-US" sz="1600" dirty="0">
              <a:solidFill>
                <a:srgbClr val="0000BB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write down this class in a separate </a:t>
            </a:r>
            <a:r>
              <a:rPr lang="en-US" sz="1600" dirty="0" err="1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 file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buSzPct val="25000"/>
              <a:buNone/>
            </a:pPr>
            <a:b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class 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SimpleClass</a:t>
            </a:r>
            <a:b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property declaration</a:t>
            </a:r>
            <a:b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private 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 </a:t>
            </a:r>
            <a:r>
              <a:rPr lang="en-US" sz="1600" dirty="0">
                <a:solidFill>
                  <a:srgbClr val="DD0000"/>
                </a:solidFill>
                <a:latin typeface="Arimo"/>
                <a:ea typeface="Arimo"/>
                <a:cs typeface="Arimo"/>
                <a:sym typeface="Arimo"/>
              </a:rPr>
              <a:t>'a default value'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method declaration</a:t>
            </a:r>
            <a:b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displayValue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 {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  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 // how to access property (using $this)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	echo 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600" dirty="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1915434" y="6286497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Fakultas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Teknik | Teknik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Informatika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|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Universitas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Surabaya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034" cy="74595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to make an object?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9411" y="2117560"/>
            <a:ext cx="7327799" cy="32966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sz="165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endParaRPr lang="en-US" sz="1650" dirty="0">
              <a:solidFill>
                <a:srgbClr val="0000BB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do this in your any </a:t>
            </a:r>
            <a:r>
              <a:rPr lang="en-US" sz="1650" dirty="0" err="1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r>
              <a:rPr lang="en-US" sz="165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 file that need the class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 err="1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require_once</a:t>
            </a:r>
            <a:r>
              <a:rPr lang="en-US" sz="165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165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“</a:t>
            </a:r>
            <a:r>
              <a:rPr lang="en-US" sz="1650" dirty="0" err="1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filename.php</a:t>
            </a:r>
            <a:r>
              <a:rPr lang="en-US" sz="165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”</a:t>
            </a:r>
            <a:r>
              <a:rPr lang="en-US" sz="165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650" dirty="0">
              <a:solidFill>
                <a:srgbClr val="0077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65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objClass</a:t>
            </a:r>
            <a:r>
              <a:rPr lang="en-US" sz="165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65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 new </a:t>
            </a:r>
            <a:r>
              <a:rPr lang="en-US" sz="1650" dirty="0" err="1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MyClass</a:t>
            </a:r>
            <a:r>
              <a:rPr lang="en-US" sz="165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(); </a:t>
            </a:r>
            <a:r>
              <a:rPr lang="en-US" sz="165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this is your object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650" dirty="0"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lang="en-US" sz="1650" dirty="0"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latin typeface="Arimo"/>
                <a:ea typeface="Arimo"/>
                <a:cs typeface="Arimo"/>
                <a:sym typeface="Arimo"/>
              </a:rPr>
              <a:t>&lt;html&gt;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latin typeface="Arimo"/>
                <a:ea typeface="Arimo"/>
                <a:cs typeface="Arimo"/>
                <a:sym typeface="Arimo"/>
              </a:rPr>
              <a:t>	&lt;head&gt;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 dirty="0">
                <a:latin typeface="Arimo"/>
                <a:ea typeface="Arimo"/>
                <a:cs typeface="Arimo"/>
                <a:sym typeface="Arimo"/>
              </a:rPr>
              <a:t>	…..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buSzPct val="25000"/>
              <a:buNone/>
            </a:pPr>
            <a:r>
              <a:rPr lang="en-US" sz="1650" dirty="0">
                <a:latin typeface="Arimo"/>
                <a:ea typeface="Arimo"/>
                <a:cs typeface="Arimo"/>
                <a:sym typeface="Arimo"/>
              </a:rPr>
              <a:t>&lt;/html&gt;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1915434" y="6396758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Fakultas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Teknik | Teknik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Informatika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|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Universitas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Surabaya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034" cy="74595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to consume a method?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9410" y="2117560"/>
            <a:ext cx="7327857" cy="351321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&lt;?php</a:t>
            </a:r>
            <a:b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require_once(</a:t>
            </a:r>
            <a:r>
              <a:rPr lang="en-US" sz="18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“filename.php”</a:t>
            </a: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endParaRPr sz="1800">
              <a:solidFill>
                <a:srgbClr val="0077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$objClass </a:t>
            </a: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 new MyClass();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endParaRPr sz="1800">
              <a:solidFill>
                <a:srgbClr val="0077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$objClass </a:t>
            </a: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 </a:t>
            </a: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methodName</a:t>
            </a:r>
            <a:r>
              <a:rPr lang="en-US" sz="1800">
                <a:solidFill>
                  <a:srgbClr val="101010"/>
                </a:solidFill>
                <a:latin typeface="Arimo"/>
                <a:ea typeface="Arimo"/>
                <a:cs typeface="Arimo"/>
                <a:sym typeface="Arimo"/>
              </a:rPr>
              <a:t>([$param1], …)</a:t>
            </a: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endParaRPr sz="1800">
              <a:solidFill>
                <a:srgbClr val="0077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5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WATCH OUT! Can we directly access the property?????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echo </a:t>
            </a: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$objClass </a:t>
            </a: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 </a:t>
            </a: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$var</a:t>
            </a:r>
            <a:r>
              <a:rPr lang="en-US" sz="180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 </a:t>
            </a:r>
          </a:p>
          <a:p>
            <a:pPr marL="0" indent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80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1915434" y="6364860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Fakultas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Teknik | Teknik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Informatika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|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Universitas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Surabaya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3232" y="499732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to add a constructor?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113232" y="2532646"/>
            <a:ext cx="7514034" cy="28003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b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class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SimpleClass</a:t>
            </a:r>
            <a:b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constructor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public function __construct()    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 </a:t>
            </a:r>
            <a:r>
              <a:rPr lang="en-US" sz="1800" dirty="0">
                <a:solidFill>
                  <a:srgbClr val="DD0000"/>
                </a:solidFill>
                <a:latin typeface="Arimo"/>
                <a:ea typeface="Arimo"/>
                <a:cs typeface="Arimo"/>
                <a:sym typeface="Arimo"/>
              </a:rPr>
              <a:t>‘other value'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 }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private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 </a:t>
            </a:r>
            <a:r>
              <a:rPr lang="en-US" sz="1800" dirty="0">
                <a:solidFill>
                  <a:srgbClr val="DD0000"/>
                </a:solidFill>
                <a:latin typeface="Arimo"/>
                <a:ea typeface="Arimo"/>
                <a:cs typeface="Arimo"/>
                <a:sym typeface="Arimo"/>
              </a:rPr>
              <a:t>'a default value'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displayValue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 {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  echo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800" dirty="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2131227" y="6357119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Fakultas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Teknik | Teknik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Informatika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|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Universitas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Surabaya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13233" y="372140"/>
            <a:ext cx="7514034" cy="74595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to add a destructor?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99410" y="2117560"/>
            <a:ext cx="7327857" cy="351321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b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class 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SimpleClass</a:t>
            </a:r>
            <a:b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 function __construct()    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 </a:t>
            </a:r>
            <a:r>
              <a:rPr lang="en-US" sz="1600" dirty="0">
                <a:solidFill>
                  <a:srgbClr val="DD0000"/>
                </a:solidFill>
                <a:latin typeface="Arimo"/>
                <a:ea typeface="Arimo"/>
                <a:cs typeface="Arimo"/>
                <a:sym typeface="Arimo"/>
              </a:rPr>
              <a:t>‘other value'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 }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private 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 </a:t>
            </a:r>
            <a:r>
              <a:rPr lang="en-US" sz="1600" dirty="0">
                <a:solidFill>
                  <a:srgbClr val="DD0000"/>
                </a:solidFill>
                <a:latin typeface="Arimo"/>
                <a:ea typeface="Arimo"/>
                <a:cs typeface="Arimo"/>
                <a:sym typeface="Arimo"/>
              </a:rPr>
              <a:t>'a default value'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displayValue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 {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  echo 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600" dirty="0">
              <a:solidFill>
                <a:srgbClr val="0077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6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destructor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 function __destruct() 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    echo </a:t>
            </a:r>
            <a:r>
              <a:rPr lang="en-US" sz="16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"Destroying " 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6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. </a:t>
            </a:r>
            <a:r>
              <a:rPr lang="en-US" sz="16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"\n"</a:t>
            </a: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buSzPct val="25000"/>
              <a:buNone/>
            </a:pP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  }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lang="en-US" sz="16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6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600" dirty="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1915434" y="6428656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Fakultas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Teknik | Teknik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Informatika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|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Universitas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Surabaya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206271" y="1032807"/>
            <a:ext cx="7514100" cy="74587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to consume other method?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299411" y="2117560"/>
            <a:ext cx="7327799" cy="351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b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class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SimpleClass</a:t>
            </a:r>
            <a:b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 </a:t>
            </a:r>
            <a:r>
              <a:rPr lang="en-US" sz="1800" dirty="0">
                <a:solidFill>
                  <a:srgbClr val="DD0000"/>
                </a:solidFill>
                <a:latin typeface="Arimo"/>
                <a:ea typeface="Arimo"/>
                <a:cs typeface="Arimo"/>
                <a:sym typeface="Arimo"/>
              </a:rPr>
              <a:t>'a default value'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endParaRPr lang="en-US" sz="1800" dirty="0">
              <a:solidFill>
                <a:srgbClr val="0077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// overloading method sample (it’s not overloading actually)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  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displayValue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param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= null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	if (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param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!= null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  <a:p>
            <a:pPr marL="0" indent="3429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	echo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3429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else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  	echo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param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   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800" dirty="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1915425" y="6460554"/>
            <a:ext cx="5313149" cy="2738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Fakultas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Teknik | Teknik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Informatika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| </a:t>
            </a:r>
            <a:r>
              <a:rPr lang="en-US" sz="75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Universitas</a:t>
            </a:r>
            <a:r>
              <a:rPr lang="en-US" sz="75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Surabaya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Exercise 1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indent="-214313">
              <a:spcBef>
                <a:spcPts val="0"/>
              </a:spcBef>
              <a:spcAft>
                <a:spcPts val="0"/>
              </a:spcAft>
              <a:buSzPct val="145000"/>
            </a:pP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Make a class which has a method “</a:t>
            </a:r>
            <a:r>
              <a:rPr lang="en-US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CreateLink</a:t>
            </a: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 with 2 parameters, first is the link text, and the second one is the </a:t>
            </a:r>
            <a:r>
              <a:rPr lang="en-US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url</a:t>
            </a: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itself.</a:t>
            </a:r>
          </a:p>
          <a:p>
            <a:pPr indent="-214313">
              <a:spcBef>
                <a:spcPts val="810"/>
              </a:spcBef>
              <a:buSzPct val="145000"/>
            </a:pP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 method will return a string of the HTML Link </a:t>
            </a:r>
            <a:b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1600" i="1" dirty="0">
                <a:solidFill>
                  <a:srgbClr val="FF0000"/>
                </a:solidFill>
                <a:latin typeface="Cantarell"/>
                <a:ea typeface="Cantarell"/>
                <a:cs typeface="Cantarell"/>
                <a:sym typeface="Cantarell"/>
              </a:rPr>
              <a:t>(do not echo anything in the method)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1929209" y="5269707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113233" y="1145738"/>
            <a:ext cx="7514100" cy="6677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Exercise 2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13226" y="2211788"/>
            <a:ext cx="7757099" cy="2773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indent="-2143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45000"/>
            </a:pP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Enhance your previous class in exercise 1;</a:t>
            </a:r>
          </a:p>
          <a:p>
            <a:pPr indent="-214313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ct val="145000"/>
            </a:pP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Update method “</a:t>
            </a:r>
            <a:r>
              <a:rPr lang="en-US" sz="18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CreateLink</a:t>
            </a: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”, but this time, method “</a:t>
            </a:r>
            <a:r>
              <a:rPr lang="en-US" sz="180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CreateLink</a:t>
            </a: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 will have 3 parameters, with the 3</a:t>
            </a:r>
            <a:r>
              <a:rPr lang="en-US" sz="1800" baseline="30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rd</a:t>
            </a: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parameter default value = null.</a:t>
            </a:r>
          </a:p>
          <a:p>
            <a:pPr indent="-214313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ct val="145000"/>
            </a:pP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 3</a:t>
            </a:r>
            <a:r>
              <a:rPr lang="en-US" sz="1800" baseline="30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rd</a:t>
            </a: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parameter will be the name of CSS class used as an attribute of &lt;a&gt; tag</a:t>
            </a:r>
          </a:p>
          <a:p>
            <a:pPr marL="342900" lvl="1" indent="0">
              <a:lnSpc>
                <a:spcPct val="90000"/>
              </a:lnSpc>
              <a:spcBef>
                <a:spcPts val="728"/>
              </a:spcBef>
              <a:spcAft>
                <a:spcPts val="0"/>
              </a:spcAft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i.e.: class = “bold-hover”</a:t>
            </a:r>
          </a:p>
          <a:p>
            <a:pPr indent="-214313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ct val="145000"/>
            </a:pP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 case the 3</a:t>
            </a:r>
            <a:r>
              <a:rPr lang="en-US" sz="1800" baseline="30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rd</a:t>
            </a:r>
            <a:r>
              <a:rPr lang="en-US" sz="18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parameter is null, it won’t put any CSS class in the &lt;a&gt; tag.</a:t>
            </a:r>
          </a:p>
          <a:p>
            <a:pPr marL="0" indent="0">
              <a:lnSpc>
                <a:spcPct val="90000"/>
              </a:lnSpc>
              <a:spcBef>
                <a:spcPts val="780"/>
              </a:spcBef>
              <a:buNone/>
            </a:pPr>
            <a:endParaRPr sz="140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929209" y="5269707"/>
            <a:ext cx="531313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100" cy="13144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Exercise 3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13232" y="2857500"/>
            <a:ext cx="7514100" cy="23431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indent="-214313">
              <a:spcBef>
                <a:spcPts val="810"/>
              </a:spcBef>
              <a:buSzPct val="145000"/>
            </a:pP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Now consume your previous class in your main </a:t>
            </a:r>
            <a:r>
              <a:rPr lang="en-US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php</a:t>
            </a:r>
            <a:r>
              <a:rPr lang="en-US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file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1929209" y="5269707"/>
            <a:ext cx="5313149" cy="2738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75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100" cy="13144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Extends Class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13232" y="2857500"/>
            <a:ext cx="7514100" cy="234314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50">
                <a:latin typeface="Cantarell"/>
                <a:ea typeface="Cantarell"/>
                <a:cs typeface="Cantarell"/>
                <a:sym typeface="Cantarell"/>
              </a:rPr>
              <a:t>Often you need classes with similar variables and functions to another existing class. In fact, it is good practice to define a generic class which can be used in all your projects and adapt this class for the needs of each of your specific projects.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400" dirty="0"/>
              <a:t>User Defined Functions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18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100" cy="13144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Extends Class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299411" y="2117560"/>
            <a:ext cx="7327799" cy="351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b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class 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ClassParent</a:t>
            </a:r>
            <a:b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private 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__construct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= 9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 {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  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 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val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GetVar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 {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 return  </a:t>
            </a: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lang="en-US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13225" y="1371601"/>
            <a:ext cx="7514100" cy="745874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Extends Class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299411" y="2117560"/>
            <a:ext cx="7327799" cy="351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&lt;?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php</a:t>
            </a:r>
            <a:b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class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ClassChild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extends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ClassParent</a:t>
            </a:r>
            <a:b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private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__construct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val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= 7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 {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   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=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val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3429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parent::__construct(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val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 + 1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FF8000"/>
                </a:solidFill>
                <a:latin typeface="Arimo"/>
                <a:ea typeface="Arimo"/>
                <a:cs typeface="Arimo"/>
                <a:sym typeface="Arimo"/>
              </a:rPr>
              <a:t>   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public function 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GetVar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 {</a:t>
            </a:r>
          </a:p>
          <a:p>
            <a:pPr marL="0" indent="3429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$result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 = parent::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GetVar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() + 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$this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-&gt;</a:t>
            </a:r>
            <a:r>
              <a:rPr lang="en-US" sz="1800" dirty="0" err="1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var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</a:p>
          <a:p>
            <a:pPr marL="0" indent="3429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return  </a:t>
            </a: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$result</a:t>
            </a: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  <a:t>};</a:t>
            </a:r>
            <a:br>
              <a:rPr lang="en-US" sz="1800" dirty="0">
                <a:solidFill>
                  <a:srgbClr val="0077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dirty="0">
                <a:solidFill>
                  <a:srgbClr val="0000BB"/>
                </a:solidFill>
                <a:latin typeface="Arimo"/>
                <a:ea typeface="Arimo"/>
                <a:cs typeface="Arimo"/>
                <a:sym typeface="Arimo"/>
              </a:rPr>
              <a:t>?&gt;</a:t>
            </a:r>
            <a:r>
              <a:rPr lang="en-US" sz="1800" dirty="0"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371601"/>
            <a:ext cx="7514034" cy="779318"/>
          </a:xfrm>
        </p:spPr>
        <p:txBody>
          <a:bodyPr/>
          <a:lstStyle/>
          <a:p>
            <a:r>
              <a:rPr lang="en-US" sz="27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Exercise 4</a:t>
            </a:r>
            <a:endParaRPr lang="en-US" sz="2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03" y="2257425"/>
            <a:ext cx="7217893" cy="2343150"/>
          </a:xfrm>
        </p:spPr>
        <p:txBody>
          <a:bodyPr/>
          <a:lstStyle/>
          <a:p>
            <a:pPr marL="422910" indent="-257175">
              <a:buFont typeface="+mj-lt"/>
              <a:buAutoNum type="arabicPeriod"/>
            </a:pPr>
            <a:r>
              <a:rPr lang="en-US" sz="1600" dirty="0"/>
              <a:t>Create a user class. Add to the class a private data member with the name of $username.</a:t>
            </a:r>
          </a:p>
          <a:p>
            <a:pPr marL="422910" indent="-257175">
              <a:buFont typeface="+mj-lt"/>
              <a:buAutoNum type="arabicPeriod"/>
            </a:pPr>
            <a:r>
              <a:rPr lang="en-US" sz="1600" dirty="0"/>
              <a:t>Create a setter method that can set the value of the $username.</a:t>
            </a:r>
          </a:p>
          <a:p>
            <a:pPr marL="422910" indent="-257175">
              <a:buFont typeface="+mj-lt"/>
              <a:buAutoNum type="arabicPeriod"/>
            </a:pPr>
            <a:r>
              <a:rPr lang="en-US" sz="1600" dirty="0"/>
              <a:t>Create a class Admin that inherits (extends) the User class.</a:t>
            </a:r>
          </a:p>
          <a:p>
            <a:pPr marL="422910" indent="-257175">
              <a:buFont typeface="+mj-lt"/>
              <a:buAutoNum type="arabicPeriod"/>
            </a:pPr>
            <a:r>
              <a:rPr lang="en-US" sz="1600" dirty="0"/>
              <a:t>Add to the Admin class a public method, </a:t>
            </a:r>
            <a:r>
              <a:rPr lang="en-US" sz="1600" dirty="0" err="1"/>
              <a:t>sayHello</a:t>
            </a:r>
            <a:r>
              <a:rPr lang="en-US" sz="1600" dirty="0"/>
              <a:t>(), that returns the string "Hello admin, XXX" with the $username instead of XXX.</a:t>
            </a:r>
          </a:p>
          <a:p>
            <a:pPr marL="422910" indent="-257175">
              <a:buFont typeface="+mj-lt"/>
              <a:buAutoNum type="arabicPeriod"/>
            </a:pPr>
            <a:r>
              <a:rPr lang="en-US" sz="1600" dirty="0"/>
              <a:t>Consume your class now! Create an object $admin1 out of the class Admin</a:t>
            </a:r>
            <a:br>
              <a:rPr lang="en-US" sz="1600" dirty="0"/>
            </a:br>
            <a:r>
              <a:rPr lang="en-US" sz="1600" dirty="0"/>
              <a:t>- set its name to "Balthazar" and say hello to the user.</a:t>
            </a:r>
          </a:p>
          <a:p>
            <a:pPr marL="165735" indent="0">
              <a:buNone/>
            </a:pPr>
            <a:r>
              <a:rPr lang="en-US" sz="1600" dirty="0"/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$admin1 = new Admin();</a:t>
            </a:r>
          </a:p>
          <a:p>
            <a:pPr marL="16573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$admin1 -&gt;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("Balthazar");</a:t>
            </a:r>
          </a:p>
          <a:p>
            <a:pPr marL="16573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$admin1 -&gt;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22910" indent="-257175">
              <a:buFont typeface="+mj-lt"/>
              <a:buAutoNum type="arabicPeriod" startAt="6"/>
            </a:pPr>
            <a:r>
              <a:rPr lang="en-US" sz="1600" dirty="0"/>
              <a:t>Do you see any problem?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067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100" cy="13144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Static Class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113232" y="2857500"/>
            <a:ext cx="7514100" cy="234314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dirty="0">
                <a:latin typeface="Cantarell"/>
                <a:ea typeface="Cantarell"/>
                <a:cs typeface="Cantarell"/>
                <a:sym typeface="Cantarell"/>
              </a:rPr>
              <a:t>The ‘static’ keyword lets you use a class' property or method without having to create an instance of that class.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13233" y="1371600"/>
            <a:ext cx="7514100" cy="13144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Static Class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113232" y="2857500"/>
            <a:ext cx="7514100" cy="234314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class Person { </a:t>
            </a:r>
          </a:p>
          <a:p>
            <a:pPr marL="557213" indent="-48577"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public static $isAlive = “Yep!”;</a:t>
            </a:r>
          </a:p>
          <a:p>
            <a:pPr marL="557213" indent="-48577"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public static function greet() {</a:t>
            </a:r>
          </a:p>
          <a:p>
            <a:pPr marL="900113" indent="-48577">
              <a:spcBef>
                <a:spcPts val="0"/>
              </a:spcBef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echo "Hello there!";</a:t>
            </a:r>
          </a:p>
          <a:p>
            <a:pPr marL="557213" indent="-48577">
              <a:spcBef>
                <a:spcPts val="0"/>
              </a:spcBef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}</a:t>
            </a:r>
          </a:p>
          <a:p>
            <a:pPr>
              <a:spcBef>
                <a:spcPts val="0"/>
              </a:spcBef>
              <a:buClr>
                <a:schemeClr val="dk1"/>
              </a:buClr>
              <a:buNone/>
            </a:pPr>
            <a:endParaRPr sz="1650">
              <a:latin typeface="Arimo"/>
              <a:ea typeface="Arimo"/>
              <a:cs typeface="Arimo"/>
              <a:sym typeface="Arimo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echo Person::$isAlive; // prints "Yep!" 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en-US" sz="1650">
                <a:latin typeface="Arimo"/>
                <a:ea typeface="Arimo"/>
                <a:cs typeface="Arimo"/>
                <a:sym typeface="Arimo"/>
              </a:rPr>
              <a:t>Person::greet(); // prints "Hello there!"</a:t>
            </a:r>
          </a:p>
          <a:p>
            <a:pPr>
              <a:spcBef>
                <a:spcPts val="0"/>
              </a:spcBef>
              <a:buNone/>
            </a:pPr>
            <a:endParaRPr sz="165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User defined function</a:t>
            </a:r>
          </a:p>
        </p:txBody>
      </p:sp>
      <p:sp>
        <p:nvSpPr>
          <p:cNvPr id="20483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575"/>
              <a:t>A function can be defined as the following:</a:t>
            </a:r>
          </a:p>
          <a:p>
            <a:pPr eaLnBrk="1" hangingPunct="1">
              <a:buFontTx/>
              <a:buNone/>
            </a:pPr>
            <a:endParaRPr lang="en-US" altLang="en-US" sz="1575"/>
          </a:p>
          <a:p>
            <a:pPr eaLnBrk="1" hangingPunct="1">
              <a:buFontTx/>
              <a:buNone/>
            </a:pPr>
            <a:r>
              <a:rPr lang="en-US" altLang="en-US" sz="1575"/>
              <a:t>function foo($arg_1, $arg_2, /* ..., */ $arg_n)</a:t>
            </a:r>
            <a:br>
              <a:rPr lang="en-US" altLang="en-US" sz="1575"/>
            </a:br>
            <a:r>
              <a:rPr lang="en-US" altLang="en-US" sz="1575"/>
              <a:t>{</a:t>
            </a:r>
            <a:br>
              <a:rPr lang="en-US" altLang="en-US" sz="1575"/>
            </a:br>
            <a:r>
              <a:rPr lang="en-US" altLang="en-US" sz="1575"/>
              <a:t>   echo "Example function.\n";</a:t>
            </a:r>
            <a:br>
              <a:rPr lang="en-US" altLang="en-US" sz="1575"/>
            </a:br>
            <a:r>
              <a:rPr lang="en-US" altLang="en-US" sz="1575"/>
              <a:t>   return $retval;</a:t>
            </a:r>
            <a:br>
              <a:rPr lang="en-US" altLang="en-US" sz="1575"/>
            </a:br>
            <a:r>
              <a:rPr lang="en-US" altLang="en-US" sz="1575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23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Passing Arrays to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&lt;?php</a:t>
            </a:r>
            <a:br>
              <a:rPr lang="en-US" altLang="en-US"/>
            </a:br>
            <a:r>
              <a:rPr lang="en-US" altLang="en-US"/>
              <a:t>function takes_array($input)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   echo "$input[0] + $input[1] = ", $input[0]+$input[1];</a:t>
            </a:r>
            <a:br>
              <a:rPr lang="en-US" altLang="en-US"/>
            </a:br>
            <a:r>
              <a:rPr lang="en-US" altLang="en-US"/>
              <a:t>}</a:t>
            </a:r>
            <a:br>
              <a:rPr lang="en-US" altLang="en-US"/>
            </a:br>
            <a:r>
              <a:rPr lang="en-US" altLang="en-US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74444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Default argument values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92864" y="1903228"/>
            <a:ext cx="6911163" cy="32883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575" dirty="0"/>
              <a:t>The default value must be a constant expression, not (for example) a variable, a class member or a function call.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75" dirty="0"/>
              <a:t>Note that when using default arguments, any defaults should be on the right side of any non-default arguments.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Ex: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function </a:t>
            </a:r>
            <a:r>
              <a:rPr lang="en-US" altLang="en-US" dirty="0" err="1"/>
              <a:t>makecoffee</a:t>
            </a:r>
            <a:r>
              <a:rPr lang="en-US" altLang="en-US" dirty="0"/>
              <a:t>($type </a:t>
            </a:r>
            <a:r>
              <a:rPr lang="en-US" altLang="en-US" dirty="0">
                <a:solidFill>
                  <a:srgbClr val="FF0000"/>
                </a:solidFill>
              </a:rPr>
              <a:t>= "cappuccino"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/>
              <a:t>   return "Making a cup of $type.\n";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35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Incorrect usage of default function arguments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dirty="0"/>
            </a:br>
            <a:r>
              <a:rPr lang="en-US" altLang="en-US" dirty="0"/>
              <a:t>function </a:t>
            </a:r>
            <a:r>
              <a:rPr lang="en-US" altLang="en-US" dirty="0" err="1"/>
              <a:t>makeyogurt</a:t>
            </a:r>
            <a:r>
              <a:rPr lang="en-US" altLang="en-US" dirty="0"/>
              <a:t>($type = "acidophilus", $</a:t>
            </a:r>
            <a:r>
              <a:rPr lang="en-US" altLang="en-US" dirty="0" err="1"/>
              <a:t>flavour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/>
              <a:t>   return "Making a bowl of $type $</a:t>
            </a:r>
            <a:r>
              <a:rPr lang="en-US" altLang="en-US" dirty="0" err="1"/>
              <a:t>flavour</a:t>
            </a:r>
            <a:r>
              <a:rPr lang="en-US" altLang="en-US" dirty="0"/>
              <a:t>.\n";</a:t>
            </a:r>
            <a:br>
              <a:rPr lang="en-US" altLang="en-US" dirty="0"/>
            </a:br>
            <a:r>
              <a:rPr lang="en-US" altLang="en-US" dirty="0"/>
              <a:t>}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echo </a:t>
            </a:r>
            <a:r>
              <a:rPr lang="en-US" altLang="en-US" dirty="0" err="1"/>
              <a:t>makeyogurt</a:t>
            </a:r>
            <a:r>
              <a:rPr lang="en-US" altLang="en-US" dirty="0"/>
              <a:t>("raspberry"); 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// won't work as expected</a:t>
            </a:r>
            <a:br>
              <a:rPr lang="en-US" altLang="en-US" dirty="0"/>
            </a:br>
            <a:r>
              <a:rPr lang="en-US" altLang="en-US" dirty="0"/>
              <a:t>// default on the left non default </a:t>
            </a:r>
            <a:r>
              <a:rPr lang="en-US" altLang="en-US" dirty="0" err="1"/>
              <a:t>arg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76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Correct usage of default function arguments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function </a:t>
            </a:r>
            <a:r>
              <a:rPr lang="en-US" altLang="en-US" dirty="0" err="1"/>
              <a:t>makeyogurt</a:t>
            </a:r>
            <a:r>
              <a:rPr lang="en-US" altLang="en-US" dirty="0"/>
              <a:t>($</a:t>
            </a:r>
            <a:r>
              <a:rPr lang="en-US" altLang="en-US" dirty="0" err="1"/>
              <a:t>flavour</a:t>
            </a:r>
            <a:r>
              <a:rPr lang="en-US" altLang="en-US" dirty="0"/>
              <a:t>, $type = "acidophilus")</a:t>
            </a:r>
            <a:br>
              <a:rPr lang="en-US" altLang="en-US" dirty="0"/>
            </a:b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/>
              <a:t>   return "Making a bowl of $type $</a:t>
            </a:r>
            <a:r>
              <a:rPr lang="en-US" altLang="en-US" dirty="0" err="1"/>
              <a:t>flavour</a:t>
            </a:r>
            <a:r>
              <a:rPr lang="en-US" altLang="en-US" dirty="0"/>
              <a:t>.\n";</a:t>
            </a:r>
            <a:br>
              <a:rPr lang="en-US" altLang="en-US" dirty="0"/>
            </a:br>
            <a:r>
              <a:rPr lang="en-US" altLang="en-US" dirty="0"/>
              <a:t>}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echo </a:t>
            </a:r>
            <a:r>
              <a:rPr lang="en-US" altLang="en-US" dirty="0" err="1"/>
              <a:t>makeyogurt</a:t>
            </a:r>
            <a:r>
              <a:rPr lang="en-US" altLang="en-US" dirty="0"/>
              <a:t>("raspberry"); 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// works as expected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94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B6AF-0F5B-4F35-80D2-1EA13175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332C5-0BA6-4E47-8BEA-07913BBAE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2935" indent="-45720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parameter.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parameter </a:t>
            </a:r>
            <a:r>
              <a:rPr lang="en-US" dirty="0" err="1"/>
              <a:t>berupa</a:t>
            </a:r>
            <a:r>
              <a:rPr lang="en-US" dirty="0"/>
              <a:t> string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format. Output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parameter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“d-m-Y”</a:t>
            </a:r>
          </a:p>
          <a:p>
            <a:pPr marL="622935" indent="-45720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yang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parameter.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parameter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string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format. Parameter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format output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parameter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optional. Nilai default </a:t>
            </a:r>
            <a:r>
              <a:rPr lang="en-US" dirty="0" err="1"/>
              <a:t>pada</a:t>
            </a:r>
            <a:r>
              <a:rPr lang="en-US" dirty="0"/>
              <a:t> parameter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“d-m-Y”. Output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parameter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parameter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64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F27-6327-4EA6-ABA2-08C17DA7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B194-B7CE-4EAC-95A2-7EA8A59DE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37665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749</Words>
  <Application>Microsoft Office PowerPoint</Application>
  <PresentationFormat>On-screen Show (4:3)</PresentationFormat>
  <Paragraphs>138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Arimo</vt:lpstr>
      <vt:lpstr>Calibri</vt:lpstr>
      <vt:lpstr>Cantarell</vt:lpstr>
      <vt:lpstr>Courier New</vt:lpstr>
      <vt:lpstr>Parallax</vt:lpstr>
      <vt:lpstr>User Defined Function and OOP in PHP</vt:lpstr>
      <vt:lpstr>User Defined Functions</vt:lpstr>
      <vt:lpstr>User defined function</vt:lpstr>
      <vt:lpstr>Passing Arrays to Functions</vt:lpstr>
      <vt:lpstr>Default argument values </vt:lpstr>
      <vt:lpstr>Incorrect usage of default function arguments </vt:lpstr>
      <vt:lpstr>Correct usage of default function arguments </vt:lpstr>
      <vt:lpstr>Exercise</vt:lpstr>
      <vt:lpstr>OOP</vt:lpstr>
      <vt:lpstr>HOW TO CREATE A CLASS</vt:lpstr>
      <vt:lpstr>How to make an object?</vt:lpstr>
      <vt:lpstr>How to consume a method?</vt:lpstr>
      <vt:lpstr>How to add a constructor?</vt:lpstr>
      <vt:lpstr>How to add a destructor?</vt:lpstr>
      <vt:lpstr>How to consume other method?</vt:lpstr>
      <vt:lpstr>Exercise 1</vt:lpstr>
      <vt:lpstr>Exercise 2</vt:lpstr>
      <vt:lpstr>Exercise 3</vt:lpstr>
      <vt:lpstr>Extends Class</vt:lpstr>
      <vt:lpstr>Extends Class</vt:lpstr>
      <vt:lpstr>Extends Class</vt:lpstr>
      <vt:lpstr>Exercise 4</vt:lpstr>
      <vt:lpstr>Static Class</vt:lpstr>
      <vt:lpstr>Static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PHP</dc:title>
  <cp:lastModifiedBy>hEnDRa</cp:lastModifiedBy>
  <cp:revision>23</cp:revision>
  <dcterms:modified xsi:type="dcterms:W3CDTF">2018-01-19T02:55:42Z</dcterms:modified>
</cp:coreProperties>
</file>