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89" r:id="rId5"/>
    <p:sldId id="287" r:id="rId6"/>
    <p:sldId id="28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1" r:id="rId24"/>
    <p:sldId id="290" r:id="rId25"/>
    <p:sldId id="277" r:id="rId26"/>
    <p:sldId id="278" r:id="rId27"/>
    <p:sldId id="279" r:id="rId28"/>
    <p:sldId id="285" r:id="rId29"/>
    <p:sldId id="280" r:id="rId30"/>
    <p:sldId id="281" r:id="rId31"/>
    <p:sldId id="282" r:id="rId32"/>
    <p:sldId id="283" r:id="rId33"/>
    <p:sldId id="284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28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E4A02-58F1-4908-808B-B693AAA3C75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9CE0C-9592-4A88-AC2D-5AA4216C06C3}">
      <dgm:prSet phldrT="[Text]"/>
      <dgm:spPr/>
      <dgm:t>
        <a:bodyPr/>
        <a:lstStyle/>
        <a:p>
          <a:r>
            <a:rPr lang="en-US" dirty="0" smtClean="0"/>
            <a:t>User click browse button, select files	</a:t>
          </a:r>
          <a:endParaRPr lang="en-US" dirty="0"/>
        </a:p>
      </dgm:t>
    </dgm:pt>
    <dgm:pt modelId="{C6D97A2A-09DC-4077-9D4B-43BDCC24D888}" type="parTrans" cxnId="{B59E5F67-D553-4FE9-B59A-A2B3B027CA56}">
      <dgm:prSet/>
      <dgm:spPr/>
      <dgm:t>
        <a:bodyPr/>
        <a:lstStyle/>
        <a:p>
          <a:endParaRPr lang="en-US"/>
        </a:p>
      </dgm:t>
    </dgm:pt>
    <dgm:pt modelId="{14DCAC71-1414-43B4-A4AA-0F008E7FEC20}" type="sibTrans" cxnId="{B59E5F67-D553-4FE9-B59A-A2B3B027CA56}">
      <dgm:prSet/>
      <dgm:spPr/>
      <dgm:t>
        <a:bodyPr/>
        <a:lstStyle/>
        <a:p>
          <a:endParaRPr lang="en-US"/>
        </a:p>
      </dgm:t>
    </dgm:pt>
    <dgm:pt modelId="{FC43D639-593A-4A43-97EF-1329D8A42F63}">
      <dgm:prSet phldrT="[Text]"/>
      <dgm:spPr/>
      <dgm:t>
        <a:bodyPr/>
        <a:lstStyle/>
        <a:p>
          <a:r>
            <a:rPr lang="en-US" dirty="0" smtClean="0"/>
            <a:t>Full path appear, user click submit button 	</a:t>
          </a:r>
          <a:endParaRPr lang="en-US" dirty="0"/>
        </a:p>
      </dgm:t>
    </dgm:pt>
    <dgm:pt modelId="{65AF7096-834A-4705-B7B8-FEE4ED70FF25}" type="parTrans" cxnId="{610123B0-D122-425E-8DB0-5997D5082DAA}">
      <dgm:prSet/>
      <dgm:spPr/>
      <dgm:t>
        <a:bodyPr/>
        <a:lstStyle/>
        <a:p>
          <a:endParaRPr lang="en-US"/>
        </a:p>
      </dgm:t>
    </dgm:pt>
    <dgm:pt modelId="{8D5BACBA-1A0D-4527-89CA-BB9C32B72AFA}" type="sibTrans" cxnId="{610123B0-D122-425E-8DB0-5997D5082DAA}">
      <dgm:prSet/>
      <dgm:spPr/>
      <dgm:t>
        <a:bodyPr/>
        <a:lstStyle/>
        <a:p>
          <a:endParaRPr lang="en-US"/>
        </a:p>
      </dgm:t>
    </dgm:pt>
    <dgm:pt modelId="{4C15A4BD-79A4-470D-B86F-D4CF5A3B1AF0}">
      <dgm:prSet phldrT="[Text]"/>
      <dgm:spPr/>
      <dgm:t>
        <a:bodyPr/>
        <a:lstStyle/>
        <a:p>
          <a:r>
            <a:rPr lang="en-US" dirty="0" smtClean="0"/>
            <a:t>Selected file sent to temporary directory on server</a:t>
          </a:r>
          <a:endParaRPr lang="en-US" dirty="0"/>
        </a:p>
      </dgm:t>
    </dgm:pt>
    <dgm:pt modelId="{6E44E032-144A-4E88-AF34-72790D48A257}" type="parTrans" cxnId="{A9CAFA5D-ADF5-4381-B122-59C90D1E66A4}">
      <dgm:prSet/>
      <dgm:spPr/>
      <dgm:t>
        <a:bodyPr/>
        <a:lstStyle/>
        <a:p>
          <a:endParaRPr lang="en-US"/>
        </a:p>
      </dgm:t>
    </dgm:pt>
    <dgm:pt modelId="{4FDD0552-31E6-4212-9894-5FC69046DC99}" type="sibTrans" cxnId="{A9CAFA5D-ADF5-4381-B122-59C90D1E66A4}">
      <dgm:prSet/>
      <dgm:spPr/>
      <dgm:t>
        <a:bodyPr/>
        <a:lstStyle/>
        <a:p>
          <a:endParaRPr lang="en-US"/>
        </a:p>
      </dgm:t>
    </dgm:pt>
    <dgm:pt modelId="{F1E7D759-A123-469B-833B-F563CE406756}">
      <dgm:prSet phldrT="[Text]"/>
      <dgm:spPr/>
      <dgm:t>
        <a:bodyPr/>
        <a:lstStyle/>
        <a:p>
          <a:r>
            <a:rPr lang="en-US" dirty="0" smtClean="0"/>
            <a:t>PHP Script check the files and copies into destination</a:t>
          </a:r>
          <a:endParaRPr lang="en-US" dirty="0"/>
        </a:p>
      </dgm:t>
    </dgm:pt>
    <dgm:pt modelId="{D64AB523-BEF8-4A3B-B93E-4FD56EBC26BE}" type="parTrans" cxnId="{BE596802-B48F-48FE-9B23-FD9D74357416}">
      <dgm:prSet/>
      <dgm:spPr/>
      <dgm:t>
        <a:bodyPr/>
        <a:lstStyle/>
        <a:p>
          <a:endParaRPr lang="en-US"/>
        </a:p>
      </dgm:t>
    </dgm:pt>
    <dgm:pt modelId="{705ED01A-1183-44AE-92AD-22322DF2019B}" type="sibTrans" cxnId="{BE596802-B48F-48FE-9B23-FD9D74357416}">
      <dgm:prSet/>
      <dgm:spPr/>
      <dgm:t>
        <a:bodyPr/>
        <a:lstStyle/>
        <a:p>
          <a:endParaRPr lang="en-US"/>
        </a:p>
      </dgm:t>
    </dgm:pt>
    <dgm:pt modelId="{7879FC29-0ED5-4D65-B568-B2ED87247EBB}">
      <dgm:prSet phldrT="[Text]"/>
      <dgm:spPr/>
      <dgm:t>
        <a:bodyPr/>
        <a:lstStyle/>
        <a:p>
          <a:r>
            <a:rPr lang="en-US" dirty="0" smtClean="0"/>
            <a:t>PHP Script confirm the success notification</a:t>
          </a:r>
          <a:endParaRPr lang="en-US" dirty="0"/>
        </a:p>
      </dgm:t>
    </dgm:pt>
    <dgm:pt modelId="{431F2614-7B61-4540-8C74-8B4397BD0AEC}" type="parTrans" cxnId="{BB417E4F-B3AF-42B3-949F-26B92BA2F9F7}">
      <dgm:prSet/>
      <dgm:spPr/>
      <dgm:t>
        <a:bodyPr/>
        <a:lstStyle/>
        <a:p>
          <a:endParaRPr lang="en-US"/>
        </a:p>
      </dgm:t>
    </dgm:pt>
    <dgm:pt modelId="{19546EF4-A50B-46C3-9E17-3890DE856798}" type="sibTrans" cxnId="{BB417E4F-B3AF-42B3-949F-26B92BA2F9F7}">
      <dgm:prSet/>
      <dgm:spPr/>
      <dgm:t>
        <a:bodyPr/>
        <a:lstStyle/>
        <a:p>
          <a:endParaRPr lang="en-US"/>
        </a:p>
      </dgm:t>
    </dgm:pt>
    <dgm:pt modelId="{E550BA7D-4B34-4CD5-9802-D0E5AE643C63}" type="pres">
      <dgm:prSet presAssocID="{1C5E4A02-58F1-4908-808B-B693AAA3C75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2911A7-B087-44A0-B262-2B7F4E116BA7}" type="pres">
      <dgm:prSet presAssocID="{1C5E4A02-58F1-4908-808B-B693AAA3C757}" presName="dummyMaxCanvas" presStyleCnt="0">
        <dgm:presLayoutVars/>
      </dgm:prSet>
      <dgm:spPr/>
    </dgm:pt>
    <dgm:pt modelId="{1E8C4628-EE9A-43D9-B7AD-A29BE4BB2C02}" type="pres">
      <dgm:prSet presAssocID="{1C5E4A02-58F1-4908-808B-B693AAA3C75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C0ADA-4B64-41FC-8F85-2B2A942D7B1E}" type="pres">
      <dgm:prSet presAssocID="{1C5E4A02-58F1-4908-808B-B693AAA3C75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ECA71-E510-4767-9266-7BAFC46AD691}" type="pres">
      <dgm:prSet presAssocID="{1C5E4A02-58F1-4908-808B-B693AAA3C75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A087A-399C-4541-80F1-98C860FAED9B}" type="pres">
      <dgm:prSet presAssocID="{1C5E4A02-58F1-4908-808B-B693AAA3C75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7B506-E82E-4448-894D-4D4A3C961673}" type="pres">
      <dgm:prSet presAssocID="{1C5E4A02-58F1-4908-808B-B693AAA3C75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6BA4C-5DF2-451D-9B0F-463B2B46DB7F}" type="pres">
      <dgm:prSet presAssocID="{1C5E4A02-58F1-4908-808B-B693AAA3C75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16266-798A-4F12-9B7D-810C01172DB6}" type="pres">
      <dgm:prSet presAssocID="{1C5E4A02-58F1-4908-808B-B693AAA3C75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8CD69-2735-4CC6-9D7C-164169C4D3A8}" type="pres">
      <dgm:prSet presAssocID="{1C5E4A02-58F1-4908-808B-B693AAA3C75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0AEF6-859A-463F-83E6-0A821CEC62BC}" type="pres">
      <dgm:prSet presAssocID="{1C5E4A02-58F1-4908-808B-B693AAA3C75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A23FF-1A6F-40D8-99DF-F7BE207FBACF}" type="pres">
      <dgm:prSet presAssocID="{1C5E4A02-58F1-4908-808B-B693AAA3C75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4EE63-223F-4237-97C3-00577EA3C910}" type="pres">
      <dgm:prSet presAssocID="{1C5E4A02-58F1-4908-808B-B693AAA3C75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AACF1-3959-402A-A7E1-705CB21B7D09}" type="pres">
      <dgm:prSet presAssocID="{1C5E4A02-58F1-4908-808B-B693AAA3C75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2BFD4-CCA8-4638-A594-68D041809FA4}" type="pres">
      <dgm:prSet presAssocID="{1C5E4A02-58F1-4908-808B-B693AAA3C75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1FDFD-63DE-42F7-BA97-38E4BB62F9C6}" type="pres">
      <dgm:prSet presAssocID="{1C5E4A02-58F1-4908-808B-B693AAA3C75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5F67-D553-4FE9-B59A-A2B3B027CA56}" srcId="{1C5E4A02-58F1-4908-808B-B693AAA3C757}" destId="{E119CE0C-9592-4A88-AC2D-5AA4216C06C3}" srcOrd="0" destOrd="0" parTransId="{C6D97A2A-09DC-4077-9D4B-43BDCC24D888}" sibTransId="{14DCAC71-1414-43B4-A4AA-0F008E7FEC20}"/>
    <dgm:cxn modelId="{D5768D09-8C82-460D-9DB6-8B3DCE8A6A73}" type="presOf" srcId="{E119CE0C-9592-4A88-AC2D-5AA4216C06C3}" destId="{DD9A23FF-1A6F-40D8-99DF-F7BE207FBACF}" srcOrd="1" destOrd="0" presId="urn:microsoft.com/office/officeart/2005/8/layout/vProcess5"/>
    <dgm:cxn modelId="{E8CA0DD6-5319-4CAF-8216-F2562831032A}" type="presOf" srcId="{8D5BACBA-1A0D-4527-89CA-BB9C32B72AFA}" destId="{51416266-798A-4F12-9B7D-810C01172DB6}" srcOrd="0" destOrd="0" presId="urn:microsoft.com/office/officeart/2005/8/layout/vProcess5"/>
    <dgm:cxn modelId="{0FDE0514-1BB6-465F-AAE5-678689BA4892}" type="presOf" srcId="{7879FC29-0ED5-4D65-B568-B2ED87247EBB}" destId="{6C77B506-E82E-4448-894D-4D4A3C961673}" srcOrd="0" destOrd="0" presId="urn:microsoft.com/office/officeart/2005/8/layout/vProcess5"/>
    <dgm:cxn modelId="{70A02A2C-E069-4051-8D86-1EFECF5B6FCE}" type="presOf" srcId="{1C5E4A02-58F1-4908-808B-B693AAA3C757}" destId="{E550BA7D-4B34-4CD5-9802-D0E5AE643C63}" srcOrd="0" destOrd="0" presId="urn:microsoft.com/office/officeart/2005/8/layout/vProcess5"/>
    <dgm:cxn modelId="{39ECE818-B4D0-4617-83DB-02A626998FC3}" type="presOf" srcId="{E119CE0C-9592-4A88-AC2D-5AA4216C06C3}" destId="{1E8C4628-EE9A-43D9-B7AD-A29BE4BB2C02}" srcOrd="0" destOrd="0" presId="urn:microsoft.com/office/officeart/2005/8/layout/vProcess5"/>
    <dgm:cxn modelId="{2184F898-E115-47FA-9C0D-FD3A45A550D4}" type="presOf" srcId="{4C15A4BD-79A4-470D-B86F-D4CF5A3B1AF0}" destId="{C9AAACF1-3959-402A-A7E1-705CB21B7D09}" srcOrd="1" destOrd="0" presId="urn:microsoft.com/office/officeart/2005/8/layout/vProcess5"/>
    <dgm:cxn modelId="{BE596802-B48F-48FE-9B23-FD9D74357416}" srcId="{1C5E4A02-58F1-4908-808B-B693AAA3C757}" destId="{F1E7D759-A123-469B-833B-F563CE406756}" srcOrd="3" destOrd="0" parTransId="{D64AB523-BEF8-4A3B-B93E-4FD56EBC26BE}" sibTransId="{705ED01A-1183-44AE-92AD-22322DF2019B}"/>
    <dgm:cxn modelId="{C8CD53DF-0B49-4FC7-B743-53E703DAEDF0}" type="presOf" srcId="{705ED01A-1183-44AE-92AD-22322DF2019B}" destId="{D050AEF6-859A-463F-83E6-0A821CEC62BC}" srcOrd="0" destOrd="0" presId="urn:microsoft.com/office/officeart/2005/8/layout/vProcess5"/>
    <dgm:cxn modelId="{BB417E4F-B3AF-42B3-949F-26B92BA2F9F7}" srcId="{1C5E4A02-58F1-4908-808B-B693AAA3C757}" destId="{7879FC29-0ED5-4D65-B568-B2ED87247EBB}" srcOrd="4" destOrd="0" parTransId="{431F2614-7B61-4540-8C74-8B4397BD0AEC}" sibTransId="{19546EF4-A50B-46C3-9E17-3890DE856798}"/>
    <dgm:cxn modelId="{D171ECF4-5A2E-430A-B8AF-9FBFF04F8B24}" type="presOf" srcId="{FC43D639-593A-4A43-97EF-1329D8A42F63}" destId="{C98C0ADA-4B64-41FC-8F85-2B2A942D7B1E}" srcOrd="0" destOrd="0" presId="urn:microsoft.com/office/officeart/2005/8/layout/vProcess5"/>
    <dgm:cxn modelId="{610123B0-D122-425E-8DB0-5997D5082DAA}" srcId="{1C5E4A02-58F1-4908-808B-B693AAA3C757}" destId="{FC43D639-593A-4A43-97EF-1329D8A42F63}" srcOrd="1" destOrd="0" parTransId="{65AF7096-834A-4705-B7B8-FEE4ED70FF25}" sibTransId="{8D5BACBA-1A0D-4527-89CA-BB9C32B72AFA}"/>
    <dgm:cxn modelId="{47434B57-DD1C-453C-BE12-7DD7FFA5022B}" type="presOf" srcId="{F1E7D759-A123-469B-833B-F563CE406756}" destId="{BF2A087A-399C-4541-80F1-98C860FAED9B}" srcOrd="0" destOrd="0" presId="urn:microsoft.com/office/officeart/2005/8/layout/vProcess5"/>
    <dgm:cxn modelId="{A22649F3-F872-4CAE-9E5F-02220C82A241}" type="presOf" srcId="{7879FC29-0ED5-4D65-B568-B2ED87247EBB}" destId="{D781FDFD-63DE-42F7-BA97-38E4BB62F9C6}" srcOrd="1" destOrd="0" presId="urn:microsoft.com/office/officeart/2005/8/layout/vProcess5"/>
    <dgm:cxn modelId="{B18B8800-F324-487C-A429-0E1718BF520E}" type="presOf" srcId="{4FDD0552-31E6-4212-9894-5FC69046DC99}" destId="{B2E8CD69-2735-4CC6-9D7C-164169C4D3A8}" srcOrd="0" destOrd="0" presId="urn:microsoft.com/office/officeart/2005/8/layout/vProcess5"/>
    <dgm:cxn modelId="{031910C9-355D-42D9-9F9A-11F6A102DF9B}" type="presOf" srcId="{FC43D639-593A-4A43-97EF-1329D8A42F63}" destId="{9814EE63-223F-4237-97C3-00577EA3C910}" srcOrd="1" destOrd="0" presId="urn:microsoft.com/office/officeart/2005/8/layout/vProcess5"/>
    <dgm:cxn modelId="{04DDEAFD-8ABF-4028-8AD7-45E1E2DC6D2E}" type="presOf" srcId="{4C15A4BD-79A4-470D-B86F-D4CF5A3B1AF0}" destId="{85DECA71-E510-4767-9266-7BAFC46AD691}" srcOrd="0" destOrd="0" presId="urn:microsoft.com/office/officeart/2005/8/layout/vProcess5"/>
    <dgm:cxn modelId="{EFC740A2-6357-4F9A-93D1-CA758C2493BC}" type="presOf" srcId="{F1E7D759-A123-469B-833B-F563CE406756}" destId="{5602BFD4-CCA8-4638-A594-68D041809FA4}" srcOrd="1" destOrd="0" presId="urn:microsoft.com/office/officeart/2005/8/layout/vProcess5"/>
    <dgm:cxn modelId="{A9CAFA5D-ADF5-4381-B122-59C90D1E66A4}" srcId="{1C5E4A02-58F1-4908-808B-B693AAA3C757}" destId="{4C15A4BD-79A4-470D-B86F-D4CF5A3B1AF0}" srcOrd="2" destOrd="0" parTransId="{6E44E032-144A-4E88-AF34-72790D48A257}" sibTransId="{4FDD0552-31E6-4212-9894-5FC69046DC99}"/>
    <dgm:cxn modelId="{ED294009-39B9-4E32-9DB4-02B61BD4A125}" type="presOf" srcId="{14DCAC71-1414-43B4-A4AA-0F008E7FEC20}" destId="{D256BA4C-5DF2-451D-9B0F-463B2B46DB7F}" srcOrd="0" destOrd="0" presId="urn:microsoft.com/office/officeart/2005/8/layout/vProcess5"/>
    <dgm:cxn modelId="{546384C7-2EB5-4F7F-9F5A-D267E1B0D803}" type="presParOf" srcId="{E550BA7D-4B34-4CD5-9802-D0E5AE643C63}" destId="{512911A7-B087-44A0-B262-2B7F4E116BA7}" srcOrd="0" destOrd="0" presId="urn:microsoft.com/office/officeart/2005/8/layout/vProcess5"/>
    <dgm:cxn modelId="{55E12861-59B4-4281-81B8-5C1303220838}" type="presParOf" srcId="{E550BA7D-4B34-4CD5-9802-D0E5AE643C63}" destId="{1E8C4628-EE9A-43D9-B7AD-A29BE4BB2C02}" srcOrd="1" destOrd="0" presId="urn:microsoft.com/office/officeart/2005/8/layout/vProcess5"/>
    <dgm:cxn modelId="{D2A16DA2-E1B6-4099-9088-B89A4D2F384B}" type="presParOf" srcId="{E550BA7D-4B34-4CD5-9802-D0E5AE643C63}" destId="{C98C0ADA-4B64-41FC-8F85-2B2A942D7B1E}" srcOrd="2" destOrd="0" presId="urn:microsoft.com/office/officeart/2005/8/layout/vProcess5"/>
    <dgm:cxn modelId="{E36519FA-33A0-44A6-8239-E601898EE05C}" type="presParOf" srcId="{E550BA7D-4B34-4CD5-9802-D0E5AE643C63}" destId="{85DECA71-E510-4767-9266-7BAFC46AD691}" srcOrd="3" destOrd="0" presId="urn:microsoft.com/office/officeart/2005/8/layout/vProcess5"/>
    <dgm:cxn modelId="{ECF7FEFE-EB82-46AF-9D80-B5B74D67DFC1}" type="presParOf" srcId="{E550BA7D-4B34-4CD5-9802-D0E5AE643C63}" destId="{BF2A087A-399C-4541-80F1-98C860FAED9B}" srcOrd="4" destOrd="0" presId="urn:microsoft.com/office/officeart/2005/8/layout/vProcess5"/>
    <dgm:cxn modelId="{8808816A-C372-4568-B2DC-E5E80EBE448C}" type="presParOf" srcId="{E550BA7D-4B34-4CD5-9802-D0E5AE643C63}" destId="{6C77B506-E82E-4448-894D-4D4A3C961673}" srcOrd="5" destOrd="0" presId="urn:microsoft.com/office/officeart/2005/8/layout/vProcess5"/>
    <dgm:cxn modelId="{C0AFC1EA-EB61-4EB3-B683-08D78BF63EDD}" type="presParOf" srcId="{E550BA7D-4B34-4CD5-9802-D0E5AE643C63}" destId="{D256BA4C-5DF2-451D-9B0F-463B2B46DB7F}" srcOrd="6" destOrd="0" presId="urn:microsoft.com/office/officeart/2005/8/layout/vProcess5"/>
    <dgm:cxn modelId="{291E9562-2F57-4748-B130-D1E70A97C5B4}" type="presParOf" srcId="{E550BA7D-4B34-4CD5-9802-D0E5AE643C63}" destId="{51416266-798A-4F12-9B7D-810C01172DB6}" srcOrd="7" destOrd="0" presId="urn:microsoft.com/office/officeart/2005/8/layout/vProcess5"/>
    <dgm:cxn modelId="{0234EF7C-5C79-40AD-899B-305E52EBEBFE}" type="presParOf" srcId="{E550BA7D-4B34-4CD5-9802-D0E5AE643C63}" destId="{B2E8CD69-2735-4CC6-9D7C-164169C4D3A8}" srcOrd="8" destOrd="0" presId="urn:microsoft.com/office/officeart/2005/8/layout/vProcess5"/>
    <dgm:cxn modelId="{F9249CBA-DD6F-4B67-AF25-AA46FD1ABF8A}" type="presParOf" srcId="{E550BA7D-4B34-4CD5-9802-D0E5AE643C63}" destId="{D050AEF6-859A-463F-83E6-0A821CEC62BC}" srcOrd="9" destOrd="0" presId="urn:microsoft.com/office/officeart/2005/8/layout/vProcess5"/>
    <dgm:cxn modelId="{2C79AA2E-4229-4668-A18D-A6F2DE4DF09B}" type="presParOf" srcId="{E550BA7D-4B34-4CD5-9802-D0E5AE643C63}" destId="{DD9A23FF-1A6F-40D8-99DF-F7BE207FBACF}" srcOrd="10" destOrd="0" presId="urn:microsoft.com/office/officeart/2005/8/layout/vProcess5"/>
    <dgm:cxn modelId="{A51C93ED-5DE2-43F4-922A-DE9428C590F1}" type="presParOf" srcId="{E550BA7D-4B34-4CD5-9802-D0E5AE643C63}" destId="{9814EE63-223F-4237-97C3-00577EA3C910}" srcOrd="11" destOrd="0" presId="urn:microsoft.com/office/officeart/2005/8/layout/vProcess5"/>
    <dgm:cxn modelId="{69250207-D618-4A97-B870-B3D7A1C93361}" type="presParOf" srcId="{E550BA7D-4B34-4CD5-9802-D0E5AE643C63}" destId="{C9AAACF1-3959-402A-A7E1-705CB21B7D09}" srcOrd="12" destOrd="0" presId="urn:microsoft.com/office/officeart/2005/8/layout/vProcess5"/>
    <dgm:cxn modelId="{E789EB52-4591-4D24-B1B6-2A5917B288DC}" type="presParOf" srcId="{E550BA7D-4B34-4CD5-9802-D0E5AE643C63}" destId="{5602BFD4-CCA8-4638-A594-68D041809FA4}" srcOrd="13" destOrd="0" presId="urn:microsoft.com/office/officeart/2005/8/layout/vProcess5"/>
    <dgm:cxn modelId="{A3874317-BC0F-4C9B-ACC9-CB41197A7907}" type="presParOf" srcId="{E550BA7D-4B34-4CD5-9802-D0E5AE643C63}" destId="{D781FDFD-63DE-42F7-BA97-38E4BB62F9C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C4628-EE9A-43D9-B7AD-A29BE4BB2C02}">
      <dsp:nvSpPr>
        <dsp:cNvPr id="0" name=""/>
        <dsp:cNvSpPr/>
      </dsp:nvSpPr>
      <dsp:spPr>
        <a:xfrm>
          <a:off x="0" y="0"/>
          <a:ext cx="771440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User click browse button, select files	</a:t>
          </a:r>
          <a:endParaRPr lang="en-US" sz="2300" kern="1200" dirty="0"/>
        </a:p>
      </dsp:txBody>
      <dsp:txXfrm>
        <a:off x="16471" y="16471"/>
        <a:ext cx="7041786" cy="529414"/>
      </dsp:txXfrm>
    </dsp:sp>
    <dsp:sp modelId="{C98C0ADA-4B64-41FC-8F85-2B2A942D7B1E}">
      <dsp:nvSpPr>
        <dsp:cNvPr id="0" name=""/>
        <dsp:cNvSpPr/>
      </dsp:nvSpPr>
      <dsp:spPr>
        <a:xfrm>
          <a:off x="576075" y="640461"/>
          <a:ext cx="771440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Full path appear, user click submit button 	</a:t>
          </a:r>
          <a:endParaRPr lang="en-US" sz="2300" kern="1200" dirty="0"/>
        </a:p>
      </dsp:txBody>
      <dsp:txXfrm>
        <a:off x="592546" y="656932"/>
        <a:ext cx="6739858" cy="529414"/>
      </dsp:txXfrm>
    </dsp:sp>
    <dsp:sp modelId="{85DECA71-E510-4767-9266-7BAFC46AD691}">
      <dsp:nvSpPr>
        <dsp:cNvPr id="0" name=""/>
        <dsp:cNvSpPr/>
      </dsp:nvSpPr>
      <dsp:spPr>
        <a:xfrm>
          <a:off x="1152151" y="1280921"/>
          <a:ext cx="771440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Selected file sent to temporary directory on server</a:t>
          </a:r>
          <a:endParaRPr lang="en-US" sz="2300" kern="1200" dirty="0"/>
        </a:p>
      </dsp:txBody>
      <dsp:txXfrm>
        <a:off x="1168622" y="1297392"/>
        <a:ext cx="6739858" cy="529414"/>
      </dsp:txXfrm>
    </dsp:sp>
    <dsp:sp modelId="{BF2A087A-399C-4541-80F1-98C860FAED9B}">
      <dsp:nvSpPr>
        <dsp:cNvPr id="0" name=""/>
        <dsp:cNvSpPr/>
      </dsp:nvSpPr>
      <dsp:spPr>
        <a:xfrm>
          <a:off x="1728227" y="1921383"/>
          <a:ext cx="771440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PHP Script check the files and copies into destination</a:t>
          </a:r>
          <a:endParaRPr lang="en-US" sz="2300" kern="1200" dirty="0"/>
        </a:p>
      </dsp:txBody>
      <dsp:txXfrm>
        <a:off x="1744698" y="1937854"/>
        <a:ext cx="6739858" cy="529413"/>
      </dsp:txXfrm>
    </dsp:sp>
    <dsp:sp modelId="{6C77B506-E82E-4448-894D-4D4A3C961673}">
      <dsp:nvSpPr>
        <dsp:cNvPr id="0" name=""/>
        <dsp:cNvSpPr/>
      </dsp:nvSpPr>
      <dsp:spPr>
        <a:xfrm>
          <a:off x="2304303" y="2561843"/>
          <a:ext cx="771440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PHP Script confirm the success notification</a:t>
          </a:r>
          <a:endParaRPr lang="en-US" sz="2300" kern="1200" dirty="0"/>
        </a:p>
      </dsp:txBody>
      <dsp:txXfrm>
        <a:off x="2320774" y="2578314"/>
        <a:ext cx="6739858" cy="529414"/>
      </dsp:txXfrm>
    </dsp:sp>
    <dsp:sp modelId="{D256BA4C-5DF2-451D-9B0F-463B2B46DB7F}">
      <dsp:nvSpPr>
        <dsp:cNvPr id="0" name=""/>
        <dsp:cNvSpPr/>
      </dsp:nvSpPr>
      <dsp:spPr>
        <a:xfrm>
          <a:off x="7348876" y="410832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7431120" y="410832"/>
        <a:ext cx="201043" cy="275062"/>
      </dsp:txXfrm>
    </dsp:sp>
    <dsp:sp modelId="{51416266-798A-4F12-9B7D-810C01172DB6}">
      <dsp:nvSpPr>
        <dsp:cNvPr id="0" name=""/>
        <dsp:cNvSpPr/>
      </dsp:nvSpPr>
      <dsp:spPr>
        <a:xfrm>
          <a:off x="7924952" y="1051293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007196" y="1051293"/>
        <a:ext cx="201043" cy="275062"/>
      </dsp:txXfrm>
    </dsp:sp>
    <dsp:sp modelId="{B2E8CD69-2735-4CC6-9D7C-164169C4D3A8}">
      <dsp:nvSpPr>
        <dsp:cNvPr id="0" name=""/>
        <dsp:cNvSpPr/>
      </dsp:nvSpPr>
      <dsp:spPr>
        <a:xfrm>
          <a:off x="8501028" y="1682381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3272" y="1682381"/>
        <a:ext cx="201043" cy="275062"/>
      </dsp:txXfrm>
    </dsp:sp>
    <dsp:sp modelId="{D050AEF6-859A-463F-83E6-0A821CEC62BC}">
      <dsp:nvSpPr>
        <dsp:cNvPr id="0" name=""/>
        <dsp:cNvSpPr/>
      </dsp:nvSpPr>
      <dsp:spPr>
        <a:xfrm>
          <a:off x="9077104" y="2329091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59348" y="2329091"/>
        <a:ext cx="201043" cy="275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1621A-B2F9-4639-B159-1479FE177019}" type="datetime1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A8CA-BCDC-4321-8B47-E0531512D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7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5C497-C6DB-424E-B547-AB991E615AD9}" type="datetime1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FDC9-CD22-4F53-BD07-7893D0F2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853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FDC9-CD22-4F53-BD07-7893D0F2A76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5BA12A9-E834-42C5-8293-7BF9F8D64084}" type="datetime1">
              <a:rPr lang="en-US" smtClean="0"/>
              <a:t>4/24/2017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9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536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3371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543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6472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0218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82568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9444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90734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8059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998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1405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9074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0927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3122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66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288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098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4230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834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814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594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623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BBF5-61C3-43AF-93EE-0311822E57AF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A3E8-16DD-4A34-81F7-7CC2CA2A0BC3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B0D0-B664-4A22-9D2E-1B89A7B9C5B7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7088-89BC-4301-B490-18865C435378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9F3-9D4F-476A-8D32-B00F680F3B3B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2B2E-0D5F-4A3B-9CE0-8DD2AC5ECC14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4F4C-1F4D-4912-971A-0CF643CE0A4E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8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485-E70D-4B53-9BC0-8955E9177663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22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9ED9-80E4-45E1-B2EA-780A3FE4163A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6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B1A-72DE-452E-A573-7FE69D590516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9E1A-8396-47D6-8705-E412A89C7712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0B3E-CE55-43CB-8C41-5A2CAB004C11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EC1D-18A8-476F-968B-7AD24ADA76DE}" type="datetime1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1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ADB-2B01-42E9-8D7C-F4A0350F4E77}" type="datetime1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5102-D5DB-427F-9C9D-C6B2BDE90283}" type="datetime1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38E-A6EF-4294-93C8-34F93FE84706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3187-59CD-4568-8A83-11B591319702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2D423D-6C79-4C2A-BABE-171D982B2F58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A5DB07-1F2B-44DE-A831-3239A966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f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f.org/download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f.org/download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PROGRAMMING – WEEK 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Upload File on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one global PHP variable called </a:t>
            </a:r>
            <a:r>
              <a:rPr lang="en-US" b="1" dirty="0"/>
              <a:t>$_FILES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variable is an associate double dimension array and keeps all the information related to uploaded file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Upload File on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So if the value assigned to the input's name attribute in uploading form was </a:t>
            </a:r>
            <a:r>
              <a:rPr lang="en-US" b="1" dirty="0"/>
              <a:t>file</a:t>
            </a:r>
            <a:r>
              <a:rPr lang="en-US" dirty="0"/>
              <a:t>, then PHP would create following five variables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$_FILES['file']['</a:t>
            </a:r>
            <a:r>
              <a:rPr lang="en-US" b="1" dirty="0" err="1"/>
              <a:t>tmp_name</a:t>
            </a:r>
            <a:r>
              <a:rPr lang="en-US" b="1" dirty="0"/>
              <a:t>']-</a:t>
            </a:r>
            <a:r>
              <a:rPr lang="en-US" dirty="0"/>
              <a:t> the uploaded file in the temporary directory on the web server.</a:t>
            </a:r>
          </a:p>
          <a:p>
            <a:pPr lvl="1"/>
            <a:r>
              <a:rPr lang="en-US" b="1" dirty="0"/>
              <a:t>$_FILES['file']['name'] -</a:t>
            </a:r>
            <a:r>
              <a:rPr lang="en-US" dirty="0"/>
              <a:t> the actual name of the uploaded file.</a:t>
            </a:r>
          </a:p>
          <a:p>
            <a:pPr lvl="1"/>
            <a:r>
              <a:rPr lang="en-US" b="1" dirty="0"/>
              <a:t>$_FILES['file']['size'] -</a:t>
            </a:r>
            <a:r>
              <a:rPr lang="en-US" dirty="0"/>
              <a:t> the size in bytes of the uploaded file.</a:t>
            </a:r>
          </a:p>
          <a:p>
            <a:pPr lvl="1"/>
            <a:r>
              <a:rPr lang="en-US" b="1" dirty="0"/>
              <a:t>$_FILES['file']['type'] -</a:t>
            </a:r>
            <a:r>
              <a:rPr lang="en-US" dirty="0"/>
              <a:t> the MIME type of the uploaded file.</a:t>
            </a:r>
          </a:p>
          <a:p>
            <a:pPr lvl="1"/>
            <a:r>
              <a:rPr lang="en-US" b="1" dirty="0"/>
              <a:t>$_FILES['file']['error'] -</a:t>
            </a:r>
            <a:r>
              <a:rPr lang="en-US" dirty="0"/>
              <a:t> the error code associated with this file upload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*) replace ‘file’ with file input name element object in the form upload.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4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Upload File on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1937"/>
            <a:ext cx="10018713" cy="3529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if($_FILES['photo']['name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 	{   	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no errors...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if(!$_FILES['photo']['error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($_FILES['photo']['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'uploads/fotoku.jpg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'Congratulations!  Your file was accepted.';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$message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Ooops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  Your upload triggered the following error: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			'.$_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FILES['photo']['error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 die(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 did not select any file!');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0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Upload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6611"/>
            <a:ext cx="10018713" cy="40345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title&gt;Uploading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 $message; 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h2&gt;Uploaded File Info:&lt;/h2&gt;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li&gt;Sent file: 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echo $_FILES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['photo'][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'name'];  ?&gt;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li&gt;File size: 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echo $_FILES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['photo'][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'size'];  ?&gt; bytes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li&gt;File type: 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echo $_FILES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['photo'][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'type'];  ?&gt;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FILE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IS IMAGE, CHECK FILE SIZE, CHECK EXTENSION, LIMIT FILE TYPE IN 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#1: Check If the Uploaded File Is Image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done using the getimagesize</a:t>
            </a:r>
            <a:r>
              <a:rPr lang="en-US" dirty="0" smtClean="0"/>
              <a:t>() function:</a:t>
            </a:r>
            <a:br>
              <a:rPr lang="en-US" dirty="0" smtClean="0"/>
            </a:br>
            <a:r>
              <a:rPr lang="en-US" dirty="0"/>
              <a:t>array getimagesize ( string $filename [, array &amp;$</a:t>
            </a:r>
            <a:r>
              <a:rPr lang="en-US" dirty="0" err="1"/>
              <a:t>imageinfo</a:t>
            </a:r>
            <a:r>
              <a:rPr lang="en-US" dirty="0"/>
              <a:t>] </a:t>
            </a:r>
            <a:r>
              <a:rPr lang="en-US" dirty="0" smtClean="0"/>
              <a:t>)</a:t>
            </a:r>
          </a:p>
          <a:p>
            <a:r>
              <a:rPr lang="en-US" dirty="0"/>
              <a:t>This function returns an array with specific information regarding the file.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return specific information such as width, height, mime type, channels, the file that is verified should be a valid image.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$</a:t>
            </a:r>
            <a:r>
              <a:rPr lang="en-US" dirty="0" err="1"/>
              <a:t>file_info</a:t>
            </a:r>
            <a:r>
              <a:rPr lang="en-US" dirty="0"/>
              <a:t> is empty, then the uploaded file is not an image.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6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getimagesize($_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photo'][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$message .=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"The uploaded file doesn't seem to be an image.";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#2 – Check the extension of the uploaded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done </a:t>
            </a:r>
            <a:r>
              <a:rPr lang="en-US" dirty="0" smtClean="0"/>
              <a:t>by checking mime types in the </a:t>
            </a:r>
            <a:r>
              <a:rPr lang="en-US" b="1" dirty="0"/>
              <a:t>$_FILES['file']['type</a:t>
            </a:r>
            <a:r>
              <a:rPr lang="en-US" b="1" dirty="0" smtClean="0"/>
              <a:t>'] variable</a:t>
            </a:r>
          </a:p>
          <a:p>
            <a:r>
              <a:rPr lang="en-US" dirty="0" smtClean="0"/>
              <a:t>Example of mime types:</a:t>
            </a:r>
          </a:p>
          <a:p>
            <a:pPr lvl="1"/>
            <a:r>
              <a:rPr lang="en-US" dirty="0" smtClean="0"/>
              <a:t>image/jpg</a:t>
            </a:r>
          </a:p>
          <a:p>
            <a:pPr lvl="1"/>
            <a:r>
              <a:rPr lang="en-US" dirty="0" smtClean="0"/>
              <a:t>text/html</a:t>
            </a:r>
          </a:p>
          <a:p>
            <a:pPr lvl="1"/>
            <a:r>
              <a:rPr lang="en-US" dirty="0" smtClean="0"/>
              <a:t>audio/mpeg</a:t>
            </a:r>
          </a:p>
          <a:p>
            <a:r>
              <a:rPr lang="en-US" dirty="0" smtClean="0"/>
              <a:t>Visit: http</a:t>
            </a:r>
            <a:r>
              <a:rPr lang="en-US" dirty="0"/>
              <a:t>://www.freeformatter.com/mime-types-list.html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0833"/>
            <a:ext cx="10018713" cy="42952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getimagesize($_FILES['photo']['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if(empty($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$message .= "The uploaded file doesn't seem to be an image.";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alternatively you can also use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if($_FILES['photo']['type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'image/jpeg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['mime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== 'image/jpeg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$message .= “It’s a JPEG!”; 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pathinfo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$_FILES['image']['name']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PATHINFO_EXTENSION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($_FILES['photo']['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'uploads/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fotobaru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.'.$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smtClean="0"/>
              <a:t>#3 </a:t>
            </a:r>
            <a:r>
              <a:rPr lang="en-US" dirty="0"/>
              <a:t>– Check the </a:t>
            </a:r>
            <a:r>
              <a:rPr lang="en-US" dirty="0" smtClean="0"/>
              <a:t>file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done by checking </a:t>
            </a:r>
            <a:r>
              <a:rPr lang="en-US" dirty="0" smtClean="0"/>
              <a:t>the </a:t>
            </a:r>
            <a:r>
              <a:rPr lang="en-US" b="1" dirty="0"/>
              <a:t>$_FILES['file</a:t>
            </a:r>
            <a:r>
              <a:rPr lang="en-US" b="1" dirty="0" smtClean="0"/>
              <a:t>'][size'] variable</a:t>
            </a:r>
          </a:p>
          <a:p>
            <a:r>
              <a:rPr lang="en-US" dirty="0" smtClean="0"/>
              <a:t>It contains file size in Bytes (1024000 Bytes = 1024 KB = 1 MB)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File Include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7042"/>
            <a:ext cx="10018713" cy="17525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20516"/>
            <a:ext cx="10018713" cy="49088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getimagesize($_FILES['photo']['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if(empty($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$message .= "The uploaded file doesn't seem to be an image.";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alternatively you can also use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if($_FILES['photo']['type'] == 'image/jpeg')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['mime'] == 'image/jpeg‘)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$message .= “It’s a JPEG!”;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if($_FILES['photo']['size'] &gt; (1024000)) //can't be larger than 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$message = 'Oops!  Your file\'s size is to large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.';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Filtering Within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accept attribute specifies the types of files that the server accepts (that can be submitted through a file </a:t>
            </a:r>
            <a:r>
              <a:rPr lang="en-US" dirty="0" smtClean="0"/>
              <a:t>upload)</a:t>
            </a:r>
          </a:p>
          <a:p>
            <a:r>
              <a:rPr lang="en-US" dirty="0" smtClean="0"/>
              <a:t>The </a:t>
            </a:r>
            <a:r>
              <a:rPr lang="en-US" dirty="0"/>
              <a:t>accept attribute can only be used with &lt;input type="file</a:t>
            </a:r>
            <a:r>
              <a:rPr lang="en-US" dirty="0" smtClean="0"/>
              <a:t>"&gt;.</a:t>
            </a:r>
          </a:p>
          <a:p>
            <a:r>
              <a:rPr lang="en-US" dirty="0" smtClean="0"/>
              <a:t>You can write file extension into accept attribute such as .</a:t>
            </a:r>
            <a:r>
              <a:rPr lang="en-US" dirty="0" err="1" smtClean="0"/>
              <a:t>png</a:t>
            </a:r>
            <a:r>
              <a:rPr lang="en-US" dirty="0" smtClean="0"/>
              <a:t>, .zip, </a:t>
            </a:r>
            <a:r>
              <a:rPr lang="en-US" dirty="0" err="1" smtClean="0"/>
              <a:t>docx</a:t>
            </a:r>
            <a:endParaRPr lang="en-US" dirty="0" smtClean="0"/>
          </a:p>
          <a:p>
            <a:r>
              <a:rPr lang="en-US" dirty="0" smtClean="0"/>
              <a:t>You can also write any mime types into accept attribute such as audio/*, image/*</a:t>
            </a:r>
            <a:br>
              <a:rPr lang="en-US" dirty="0" smtClean="0"/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1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file_uploader.php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="multipart/form-data"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name=“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size="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accept</a:t>
            </a:r>
            <a:r>
              <a:rPr lang="en-US" sz="1800" b="1" dirty="0">
                <a:solidFill>
                  <a:srgbClr val="FF0000"/>
                </a:solidFill>
              </a:rPr>
              <a:t>="image/*"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value="Upload File"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2015.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| </a:t>
            </a:r>
            <a:r>
              <a:rPr lang="en-US" dirty="0" err="1" smtClean="0"/>
              <a:t>Universitas</a:t>
            </a:r>
            <a:r>
              <a:rPr lang="en-US" dirty="0" smtClean="0"/>
              <a:t> Surabaya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file_uploader.php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="multipart/form-data"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name=“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size="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accept=".jpg, .</a:t>
            </a:r>
            <a:r>
              <a:rPr lang="en-US" sz="1800" b="1" dirty="0" err="1">
                <a:solidFill>
                  <a:srgbClr val="FF0000"/>
                </a:solidFill>
              </a:rPr>
              <a:t>png</a:t>
            </a:r>
            <a:r>
              <a:rPr lang="en-US" sz="1800" b="1" dirty="0">
                <a:solidFill>
                  <a:srgbClr val="FF0000"/>
                </a:solidFill>
              </a:rPr>
              <a:t>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value="Upload File"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2015.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| </a:t>
            </a:r>
            <a:r>
              <a:rPr lang="en-US" dirty="0" err="1" smtClean="0"/>
              <a:t>Universitas</a:t>
            </a:r>
            <a:r>
              <a:rPr lang="en-US" dirty="0" smtClean="0"/>
              <a:t> Surabaya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72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your previous table “heroes”, modify your </a:t>
            </a:r>
            <a:r>
              <a:rPr lang="en-US" dirty="0" err="1" smtClean="0"/>
              <a:t>php</a:t>
            </a:r>
            <a:r>
              <a:rPr lang="en-US" dirty="0" smtClean="0"/>
              <a:t> file.</a:t>
            </a:r>
            <a:br>
              <a:rPr lang="en-US" dirty="0" smtClean="0"/>
            </a:br>
            <a:r>
              <a:rPr lang="en-US" dirty="0" smtClean="0"/>
              <a:t>Now, when you insert new data into the table, you can upload the Hero picture too.</a:t>
            </a:r>
            <a:br>
              <a:rPr lang="en-US" dirty="0" smtClean="0"/>
            </a:br>
            <a:r>
              <a:rPr lang="en-US" dirty="0" smtClean="0"/>
              <a:t>The picture should be moved to a “photos” folder (please create a folder first).</a:t>
            </a:r>
            <a:br>
              <a:rPr lang="en-US" dirty="0" smtClean="0"/>
            </a:br>
            <a:r>
              <a:rPr lang="en-US" dirty="0" smtClean="0"/>
              <a:t>The name of your image will be the id of the hero (you need to know the last inserted id.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3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DELETION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UNLINK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Unlink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</a:t>
            </a:r>
            <a:r>
              <a:rPr lang="en-US" dirty="0"/>
              <a:t> unlink ( string $</a:t>
            </a:r>
            <a:r>
              <a:rPr lang="en-US" dirty="0" smtClean="0"/>
              <a:t>filename);</a:t>
            </a:r>
          </a:p>
          <a:p>
            <a:r>
              <a:rPr lang="en-US" dirty="0" smtClean="0"/>
              <a:t>Return true on success or false on failure</a:t>
            </a:r>
          </a:p>
          <a:p>
            <a:r>
              <a:rPr lang="en-US" dirty="0"/>
              <a:t>unlink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smtClean="0"/>
              <a:t>./uploads/fotoku.jpg');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4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Image Manipulation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70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GD Library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GD library is used for dynamic image creation. From PHP we use with the GD library to create </a:t>
            </a:r>
            <a:r>
              <a:rPr lang="en-US" u="sng" dirty="0"/>
              <a:t>GIF, PNG or JPG</a:t>
            </a:r>
            <a:r>
              <a:rPr lang="en-US" dirty="0"/>
              <a:t> images instantly from our code. </a:t>
            </a:r>
            <a:endParaRPr lang="en-US" dirty="0" smtClean="0"/>
          </a:p>
          <a:p>
            <a:pPr fontAlgn="base"/>
            <a:r>
              <a:rPr lang="en-US" dirty="0" smtClean="0"/>
              <a:t>This </a:t>
            </a:r>
            <a:r>
              <a:rPr lang="en-US" dirty="0"/>
              <a:t>allows us to do things such as create charts on the fly, created an </a:t>
            </a:r>
            <a:r>
              <a:rPr lang="en-US" dirty="0" err="1"/>
              <a:t>an</a:t>
            </a:r>
            <a:r>
              <a:rPr lang="en-US" dirty="0"/>
              <a:t> anti-robot security image, create thumbnail images, or even build images from other images.</a:t>
            </a:r>
          </a:p>
          <a:p>
            <a:pPr fontAlgn="base"/>
            <a:r>
              <a:rPr lang="en-US" dirty="0"/>
              <a:t>If you are unsure if you have GD library, you can run </a:t>
            </a:r>
            <a:r>
              <a:rPr lang="en-US" u="sng" dirty="0"/>
              <a:t>phpinfo()</a:t>
            </a:r>
            <a:r>
              <a:rPr lang="en-US" dirty="0"/>
              <a:t> to check that GD Support is enabled.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GD Useful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Useful functions:</a:t>
            </a:r>
          </a:p>
          <a:p>
            <a:pPr lvl="1"/>
            <a:r>
              <a:rPr lang="en-US" dirty="0" err="1" smtClean="0"/>
              <a:t>imagecreatefromjpeg</a:t>
            </a:r>
            <a:r>
              <a:rPr lang="en-US" dirty="0" smtClean="0"/>
              <a:t>(string </a:t>
            </a:r>
            <a:r>
              <a:rPr lang="en-US" dirty="0"/>
              <a:t>$filename) — Create a new image from file or </a:t>
            </a:r>
            <a:r>
              <a:rPr lang="en-US" dirty="0" smtClean="0"/>
              <a:t>URL</a:t>
            </a:r>
          </a:p>
          <a:p>
            <a:pPr lvl="1"/>
            <a:r>
              <a:rPr lang="en-US" dirty="0" err="1" smtClean="0"/>
              <a:t>imagecreatetruecolor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$width 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smtClean="0"/>
              <a:t>height)</a:t>
            </a:r>
            <a:r>
              <a:rPr lang="en-US" dirty="0"/>
              <a:t> — Create a new true color </a:t>
            </a:r>
            <a:r>
              <a:rPr lang="en-US" dirty="0" smtClean="0"/>
              <a:t>image</a:t>
            </a:r>
          </a:p>
          <a:p>
            <a:pPr lvl="1"/>
            <a:r>
              <a:rPr lang="en-US" dirty="0" err="1"/>
              <a:t>imagecopyresampled</a:t>
            </a:r>
            <a:r>
              <a:rPr lang="en-US" dirty="0"/>
              <a:t>( resource $</a:t>
            </a:r>
            <a:r>
              <a:rPr lang="en-US" dirty="0" err="1"/>
              <a:t>dst_image</a:t>
            </a:r>
            <a:r>
              <a:rPr lang="en-US" dirty="0"/>
              <a:t> , resource $</a:t>
            </a:r>
            <a:r>
              <a:rPr lang="en-US" dirty="0" err="1"/>
              <a:t>src_image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err="1"/>
              <a:t>dst_x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err="1"/>
              <a:t>dst_y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err="1"/>
              <a:t>src_x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err="1"/>
              <a:t>src_y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err="1"/>
              <a:t>dst_w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err="1"/>
              <a:t>dst_h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err="1"/>
              <a:t>src_w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err="1"/>
              <a:t>src_h</a:t>
            </a:r>
            <a:r>
              <a:rPr lang="en-US" dirty="0"/>
              <a:t> 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 — Copy and resize part of an image with </a:t>
            </a:r>
            <a:r>
              <a:rPr lang="en-US" dirty="0" smtClean="0"/>
              <a:t>resampling</a:t>
            </a:r>
          </a:p>
          <a:p>
            <a:pPr lvl="1"/>
            <a:r>
              <a:rPr lang="en-US" dirty="0" err="1" smtClean="0"/>
              <a:t>imagejpeg</a:t>
            </a:r>
            <a:r>
              <a:rPr lang="en-US" dirty="0" smtClean="0"/>
              <a:t> </a:t>
            </a:r>
            <a:r>
              <a:rPr lang="en-US" dirty="0"/>
              <a:t>( resource $</a:t>
            </a:r>
            <a:r>
              <a:rPr lang="en-US" dirty="0" smtClean="0"/>
              <a:t>image, </a:t>
            </a:r>
            <a:r>
              <a:rPr lang="en-US" dirty="0"/>
              <a:t>string $</a:t>
            </a:r>
            <a:r>
              <a:rPr lang="en-US" dirty="0" smtClean="0"/>
              <a:t>filename,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smtClean="0"/>
              <a:t>quality) - </a:t>
            </a:r>
            <a:r>
              <a:rPr lang="en-US" dirty="0"/>
              <a:t>Output image to browser or file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2015.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| </a:t>
            </a:r>
            <a:r>
              <a:rPr lang="en-US" dirty="0" err="1" smtClean="0"/>
              <a:t>Universitas</a:t>
            </a:r>
            <a:r>
              <a:rPr lang="en-US" dirty="0" smtClean="0"/>
              <a:t> Surabaya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0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include</a:t>
            </a:r>
            <a:r>
              <a:rPr lang="en-US" dirty="0"/>
              <a:t> statement includes and evaluates the specified file.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imagecopyresampled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dst_image</a:t>
            </a:r>
            <a:r>
              <a:rPr lang="en-US" dirty="0"/>
              <a:t> </a:t>
            </a:r>
            <a:r>
              <a:rPr lang="en-US" dirty="0" smtClean="0"/>
              <a:t>-&gt; Destination </a:t>
            </a:r>
            <a:r>
              <a:rPr lang="en-US" dirty="0"/>
              <a:t>image link resource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src_image</a:t>
            </a:r>
            <a:r>
              <a:rPr lang="en-US" dirty="0" smtClean="0"/>
              <a:t> </a:t>
            </a:r>
            <a:r>
              <a:rPr lang="en-US" dirty="0"/>
              <a:t>-&gt;</a:t>
            </a:r>
            <a:r>
              <a:rPr lang="en-US" dirty="0" smtClean="0"/>
              <a:t> Source </a:t>
            </a:r>
            <a:r>
              <a:rPr lang="en-US" dirty="0"/>
              <a:t>image link resource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dst_x</a:t>
            </a:r>
            <a:r>
              <a:rPr lang="en-US" dirty="0" smtClean="0"/>
              <a:t> </a:t>
            </a:r>
            <a:r>
              <a:rPr lang="en-US" dirty="0"/>
              <a:t>-&gt;</a:t>
            </a:r>
            <a:r>
              <a:rPr lang="en-US" dirty="0" smtClean="0"/>
              <a:t> x-coordinate </a:t>
            </a:r>
            <a:r>
              <a:rPr lang="en-US" dirty="0"/>
              <a:t>of destination point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dst_y</a:t>
            </a:r>
            <a:r>
              <a:rPr lang="en-US" dirty="0" smtClean="0"/>
              <a:t> </a:t>
            </a:r>
            <a:r>
              <a:rPr lang="en-US" dirty="0"/>
              <a:t>-&gt;</a:t>
            </a:r>
            <a:r>
              <a:rPr lang="en-US" dirty="0" smtClean="0"/>
              <a:t> y-coordinate </a:t>
            </a:r>
            <a:r>
              <a:rPr lang="en-US" dirty="0"/>
              <a:t>of destination point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src_x</a:t>
            </a:r>
            <a:r>
              <a:rPr lang="en-US" dirty="0" smtClean="0"/>
              <a:t> </a:t>
            </a:r>
            <a:r>
              <a:rPr lang="en-US" dirty="0"/>
              <a:t>-&gt;</a:t>
            </a:r>
            <a:r>
              <a:rPr lang="en-US" dirty="0" smtClean="0"/>
              <a:t> x-coordinate </a:t>
            </a:r>
            <a:r>
              <a:rPr lang="en-US" dirty="0"/>
              <a:t>of source point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src_y</a:t>
            </a:r>
            <a:r>
              <a:rPr lang="en-US" dirty="0" smtClean="0"/>
              <a:t> </a:t>
            </a:r>
            <a:r>
              <a:rPr lang="en-US" dirty="0"/>
              <a:t>-&gt;</a:t>
            </a:r>
            <a:r>
              <a:rPr lang="en-US" dirty="0" smtClean="0"/>
              <a:t> y-coordinate </a:t>
            </a:r>
            <a:r>
              <a:rPr lang="en-US" dirty="0"/>
              <a:t>of source point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dst_w</a:t>
            </a:r>
            <a:r>
              <a:rPr lang="en-US" dirty="0" smtClean="0"/>
              <a:t> </a:t>
            </a:r>
            <a:r>
              <a:rPr lang="en-US" dirty="0"/>
              <a:t>-&gt;</a:t>
            </a:r>
            <a:r>
              <a:rPr lang="en-US" dirty="0" smtClean="0"/>
              <a:t> Destination </a:t>
            </a:r>
            <a:r>
              <a:rPr lang="en-US" dirty="0"/>
              <a:t>width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dst_h</a:t>
            </a:r>
            <a:r>
              <a:rPr lang="en-US" dirty="0" smtClean="0"/>
              <a:t> </a:t>
            </a:r>
            <a:r>
              <a:rPr lang="en-US" dirty="0"/>
              <a:t>-&gt;</a:t>
            </a:r>
            <a:r>
              <a:rPr lang="en-US" dirty="0" smtClean="0"/>
              <a:t> Destination </a:t>
            </a:r>
            <a:r>
              <a:rPr lang="en-US" dirty="0"/>
              <a:t>height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src_w</a:t>
            </a:r>
            <a:r>
              <a:rPr lang="en-US" dirty="0" smtClean="0"/>
              <a:t> </a:t>
            </a:r>
            <a:r>
              <a:rPr lang="en-US" dirty="0"/>
              <a:t>-&gt;</a:t>
            </a:r>
            <a:r>
              <a:rPr lang="en-US" dirty="0" smtClean="0"/>
              <a:t> Source </a:t>
            </a:r>
            <a:r>
              <a:rPr lang="en-US" dirty="0"/>
              <a:t>width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src_h</a:t>
            </a:r>
            <a:r>
              <a:rPr lang="en-US" dirty="0" smtClean="0"/>
              <a:t> </a:t>
            </a:r>
            <a:r>
              <a:rPr lang="en-US" dirty="0"/>
              <a:t>-&gt;</a:t>
            </a:r>
            <a:r>
              <a:rPr lang="en-US" dirty="0" smtClean="0"/>
              <a:t> Source </a:t>
            </a:r>
            <a:r>
              <a:rPr lang="en-US" dirty="0"/>
              <a:t>height.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  <p:pic>
        <p:nvPicPr>
          <p:cNvPr id="7170" name="Picture 2" descr="http://farm8.staticflickr.com/7155/6772422375_74450dcbf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43" y="2811212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34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2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05" y="2213811"/>
            <a:ext cx="9481718" cy="3577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resize_image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($file, $w, $h, $crop=FALSE)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list($width, $height) = getimagesize($file);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$r = $width / $height;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($crop)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($width &gt; $height)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$width = ceil($width-($width*abs($r-$w/$h)));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$height = ceil($height-($height*abs($r-$w/$h)));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$w;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$h;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48215" y="6492875"/>
            <a:ext cx="7084177" cy="365125"/>
          </a:xfrm>
        </p:spPr>
        <p:txBody>
          <a:bodyPr/>
          <a:lstStyle/>
          <a:p>
            <a:r>
              <a:rPr lang="en-US" dirty="0" smtClean="0"/>
              <a:t>© 2015.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| </a:t>
            </a:r>
            <a:r>
              <a:rPr lang="en-US" dirty="0" err="1" smtClean="0"/>
              <a:t>Universitas</a:t>
            </a:r>
            <a:r>
              <a:rPr lang="en-US" dirty="0" smtClean="0"/>
              <a:t> Surabaya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81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932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179" y="1780673"/>
            <a:ext cx="9529844" cy="4010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($w/$h &gt; $r)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$h*$r;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$h;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$w/$r;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$w;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imagecreatefromjpeg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($file);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imagecreatetruecolor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imagecopyresampled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0,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$width, $height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52753" y="6392778"/>
            <a:ext cx="7084177" cy="365125"/>
          </a:xfrm>
        </p:spPr>
        <p:txBody>
          <a:bodyPr/>
          <a:lstStyle/>
          <a:p>
            <a:r>
              <a:rPr lang="en-US" dirty="0" smtClean="0"/>
              <a:t>© 2015.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| </a:t>
            </a:r>
            <a:r>
              <a:rPr lang="en-US" dirty="0" err="1" smtClean="0"/>
              <a:t>Universitas</a:t>
            </a:r>
            <a:r>
              <a:rPr lang="en-US" dirty="0" smtClean="0"/>
              <a:t> Surabaya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94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654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the </a:t>
            </a:r>
            <a:r>
              <a:rPr lang="en-US" dirty="0" smtClean="0"/>
              <a:t>function above </a:t>
            </a:r>
            <a:r>
              <a:rPr lang="en-US" dirty="0" smtClean="0"/>
              <a:t>like this</a:t>
            </a:r>
          </a:p>
          <a:p>
            <a:r>
              <a:rPr lang="en-US" dirty="0"/>
              <a:t>$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resize_image</a:t>
            </a:r>
            <a:r>
              <a:rPr lang="en-US" dirty="0"/>
              <a:t>(‘/path/to/some/image.jpg’, 200, 200</a:t>
            </a:r>
            <a:r>
              <a:rPr lang="en-US" dirty="0" smtClean="0"/>
              <a:t>);</a:t>
            </a:r>
          </a:p>
          <a:p>
            <a:r>
              <a:rPr lang="en-US" dirty="0" err="1"/>
              <a:t>imagejpeg</a:t>
            </a:r>
            <a:r>
              <a:rPr lang="en-US" dirty="0" smtClean="0"/>
              <a:t>($</a:t>
            </a:r>
            <a:r>
              <a:rPr lang="en-US" dirty="0" err="1" smtClean="0"/>
              <a:t>img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4311" y="6352507"/>
            <a:ext cx="7084177" cy="365125"/>
          </a:xfrm>
        </p:spPr>
        <p:txBody>
          <a:bodyPr/>
          <a:lstStyle/>
          <a:p>
            <a:r>
              <a:rPr lang="en-US" dirty="0" smtClean="0"/>
              <a:t>© 2015.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| </a:t>
            </a:r>
            <a:r>
              <a:rPr lang="en-US" dirty="0" err="1" smtClean="0"/>
              <a:t>Universitas</a:t>
            </a:r>
            <a:r>
              <a:rPr lang="en-US" dirty="0" smtClean="0"/>
              <a:t> Surabaya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1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Creating PDF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688726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1167244037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Creating PDF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rgbClr val="688726"/>
              </a:buClr>
              <a:buSzPct val="145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Sometime we need to create some reports from the web, and save it, so  that we can access them someday later.</a:t>
            </a:r>
          </a:p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 this case, try to save it in pdf format</a:t>
            </a:r>
          </a:p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How do we do that?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139093665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PDF Class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 might use a free PDF Class</a:t>
            </a:r>
          </a:p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It is TCPDF (</a:t>
            </a:r>
            <a:r>
              <a:rPr lang="en-US" sz="2400" u="sng">
                <a:solidFill>
                  <a:schemeClr val="hlink"/>
                </a:solidFill>
                <a:latin typeface="Cantarell"/>
                <a:ea typeface="Cantarell"/>
                <a:cs typeface="Cantarell"/>
                <a:sym typeface="Cantarell"/>
                <a:hlinkClick r:id="rId3"/>
              </a:rPr>
              <a:t>http://www.tcpdf.org</a:t>
            </a: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2397488484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TCPDF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 need to download the class at </a:t>
            </a:r>
            <a:r>
              <a:rPr lang="en-US" sz="2400" u="sng">
                <a:solidFill>
                  <a:schemeClr val="hlink"/>
                </a:solidFill>
                <a:latin typeface="Cantarell"/>
                <a:ea typeface="Cantarell"/>
                <a:cs typeface="Cantarell"/>
                <a:sym typeface="Cantarell"/>
                <a:hlinkClick r:id="rId3"/>
              </a:rPr>
              <a:t>http://www.tcpdf.org/download.php</a:t>
            </a:r>
          </a:p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Pick the “tcpdf_min” version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2259422131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TCPDF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 need to download the class at </a:t>
            </a:r>
            <a:r>
              <a:rPr lang="en-US" sz="2400" u="sng">
                <a:solidFill>
                  <a:schemeClr val="hlink"/>
                </a:solidFill>
                <a:latin typeface="Cantarell"/>
                <a:ea typeface="Cantarell"/>
                <a:cs typeface="Cantarell"/>
                <a:sym typeface="Cantarell"/>
                <a:hlinkClick r:id="rId3"/>
              </a:rPr>
              <a:t>http://www.tcpdf.org/download.php</a:t>
            </a:r>
          </a:p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Pick the “tcpdf_min” version</a:t>
            </a:r>
          </a:p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Once you have downloaded it, extract it to your root folder of your apps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2589570091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TCPDF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Try to locate the “tcpdf_config.php” file and open it</a:t>
            </a:r>
          </a:p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This file contains any default value to your PDF file.</a:t>
            </a:r>
            <a:b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 can change as you like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60421914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First.php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function </a:t>
            </a:r>
            <a:r>
              <a:rPr lang="en-US" dirty="0" err="1" smtClean="0"/>
              <a:t>Cetak</a:t>
            </a:r>
            <a:r>
              <a:rPr lang="en-US" dirty="0" smtClean="0"/>
              <a:t>($kata) {</a:t>
            </a:r>
            <a:br>
              <a:rPr lang="en-US" dirty="0" smtClean="0"/>
            </a:br>
            <a:r>
              <a:rPr lang="en-US" dirty="0" smtClean="0"/>
              <a:t>		echo $kata;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pPr lvl="1"/>
            <a:r>
              <a:rPr lang="en-US" dirty="0" err="1" smtClean="0"/>
              <a:t>Second.php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include ‘</a:t>
            </a:r>
            <a:r>
              <a:rPr lang="en-US" dirty="0" err="1" smtClean="0"/>
              <a:t>First.php</a:t>
            </a:r>
            <a:r>
              <a:rPr lang="en-US" dirty="0" smtClean="0"/>
              <a:t>’;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Cetak</a:t>
            </a:r>
            <a:r>
              <a:rPr lang="en-US" dirty="0" smtClean="0"/>
              <a:t>(‘halo’);</a:t>
            </a:r>
            <a:br>
              <a:rPr lang="en-US" dirty="0" smtClean="0"/>
            </a:b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 don’t need to write down any HTML &lt;tag&gt; !</a:t>
            </a:r>
          </a:p>
          <a:p>
            <a:pPr marL="285750" marR="0" lvl="0" indent="-21717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Put this code on the top of your page</a:t>
            </a:r>
          </a:p>
          <a:p>
            <a:pPr marL="9144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&lt;?php</a:t>
            </a:r>
          </a:p>
          <a:p>
            <a:pPr marL="9144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require_once('tcpdf_min\tcpdf.php'); //adjust the path</a:t>
            </a:r>
          </a:p>
          <a:p>
            <a:pPr marL="9144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… //next code here</a:t>
            </a:r>
          </a:p>
          <a:p>
            <a:pPr marL="9144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?&gt;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3474910249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Next, you need to create the object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FF8000"/>
                </a:solidFill>
              </a:rPr>
              <a:t>// create new PDF document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0000BB"/>
                </a:solidFill>
              </a:rPr>
              <a:t>$pdf </a:t>
            </a:r>
            <a:r>
              <a:rPr lang="en-US" sz="2000">
                <a:solidFill>
                  <a:srgbClr val="007700"/>
                </a:solidFill>
              </a:rPr>
              <a:t>= new </a:t>
            </a:r>
            <a:r>
              <a:rPr lang="en-US" sz="2000">
                <a:solidFill>
                  <a:srgbClr val="0000BB"/>
                </a:solidFill>
              </a:rPr>
              <a:t>TCPDF</a:t>
            </a:r>
            <a:r>
              <a:rPr lang="en-US" sz="2000">
                <a:solidFill>
                  <a:srgbClr val="007700"/>
                </a:solidFill>
              </a:rPr>
              <a:t>(</a:t>
            </a:r>
            <a:r>
              <a:rPr lang="en-US" sz="2000">
                <a:solidFill>
                  <a:srgbClr val="0000BB"/>
                </a:solidFill>
              </a:rPr>
              <a:t>PDF_PAGE_ORIENTATION</a:t>
            </a:r>
            <a:r>
              <a:rPr lang="en-US" sz="2000">
                <a:solidFill>
                  <a:srgbClr val="007700"/>
                </a:solidFill>
              </a:rPr>
              <a:t>, </a:t>
            </a:r>
            <a:r>
              <a:rPr lang="en-US" sz="2000">
                <a:solidFill>
                  <a:srgbClr val="0000BB"/>
                </a:solidFill>
              </a:rPr>
              <a:t>PDF_UNIT</a:t>
            </a:r>
            <a:r>
              <a:rPr lang="en-US" sz="2000">
                <a:solidFill>
                  <a:srgbClr val="007700"/>
                </a:solidFill>
              </a:rPr>
              <a:t>, </a:t>
            </a:r>
            <a:r>
              <a:rPr lang="en-US" sz="2000">
                <a:solidFill>
                  <a:srgbClr val="0000BB"/>
                </a:solidFill>
              </a:rPr>
              <a:t>PDF_PAGE_FORMAT</a:t>
            </a:r>
            <a:r>
              <a:rPr lang="en-US" sz="2000">
                <a:solidFill>
                  <a:srgbClr val="007700"/>
                </a:solidFill>
              </a:rPr>
              <a:t>, </a:t>
            </a:r>
            <a:r>
              <a:rPr lang="en-US" sz="2000">
                <a:solidFill>
                  <a:srgbClr val="0000BB"/>
                </a:solidFill>
              </a:rPr>
              <a:t>true</a:t>
            </a:r>
            <a:r>
              <a:rPr lang="en-US" sz="2000">
                <a:solidFill>
                  <a:srgbClr val="007700"/>
                </a:solidFill>
              </a:rPr>
              <a:t>, </a:t>
            </a:r>
            <a:r>
              <a:rPr lang="en-US" sz="2000">
                <a:solidFill>
                  <a:srgbClr val="DD0000"/>
                </a:solidFill>
              </a:rPr>
              <a:t>'UTF-8'</a:t>
            </a:r>
            <a:r>
              <a:rPr lang="en-US" sz="2000">
                <a:solidFill>
                  <a:srgbClr val="007700"/>
                </a:solidFill>
              </a:rPr>
              <a:t>, </a:t>
            </a:r>
            <a:r>
              <a:rPr lang="en-US" sz="2000">
                <a:solidFill>
                  <a:srgbClr val="0000BB"/>
                </a:solidFill>
              </a:rPr>
              <a:t>false</a:t>
            </a:r>
            <a:r>
              <a:rPr lang="en-US" sz="2000">
                <a:solidFill>
                  <a:srgbClr val="007700"/>
                </a:solidFill>
              </a:rPr>
              <a:t>);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2849208447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 may configure your document properties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FF8000"/>
                </a:solidFill>
              </a:rPr>
              <a:t>// set document information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BB"/>
                </a:solidFill>
              </a:rPr>
              <a:t>$pdf</a:t>
            </a:r>
            <a:r>
              <a:rPr lang="en-US" sz="2000" dirty="0">
                <a:solidFill>
                  <a:srgbClr val="007700"/>
                </a:solidFill>
              </a:rPr>
              <a:t>-&gt;</a:t>
            </a:r>
            <a:r>
              <a:rPr lang="en-US" sz="2000" dirty="0" err="1">
                <a:solidFill>
                  <a:srgbClr val="0000BB"/>
                </a:solidFill>
              </a:rPr>
              <a:t>SetCreator</a:t>
            </a:r>
            <a:r>
              <a:rPr lang="en-US" sz="2000" dirty="0">
                <a:solidFill>
                  <a:srgbClr val="007700"/>
                </a:solidFill>
              </a:rPr>
              <a:t>(</a:t>
            </a:r>
            <a:r>
              <a:rPr lang="en-US" sz="2000" dirty="0">
                <a:solidFill>
                  <a:srgbClr val="0000BB"/>
                </a:solidFill>
              </a:rPr>
              <a:t>PDF_CREATOR</a:t>
            </a:r>
            <a:r>
              <a:rPr lang="en-US" sz="2000" dirty="0">
                <a:solidFill>
                  <a:srgbClr val="007700"/>
                </a:solidFill>
              </a:rPr>
              <a:t>);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BB"/>
                </a:solidFill>
              </a:rPr>
              <a:t>$pdf</a:t>
            </a:r>
            <a:r>
              <a:rPr lang="en-US" sz="2000" dirty="0">
                <a:solidFill>
                  <a:srgbClr val="007700"/>
                </a:solidFill>
              </a:rPr>
              <a:t>-&gt;</a:t>
            </a:r>
            <a:r>
              <a:rPr lang="en-US" sz="2000" dirty="0" err="1">
                <a:solidFill>
                  <a:srgbClr val="0000BB"/>
                </a:solidFill>
              </a:rPr>
              <a:t>SetAuthor</a:t>
            </a:r>
            <a:r>
              <a:rPr lang="en-US" sz="2000" dirty="0" smtClean="0">
                <a:solidFill>
                  <a:srgbClr val="007700"/>
                </a:solidFill>
              </a:rPr>
              <a:t>(</a:t>
            </a:r>
            <a:r>
              <a:rPr lang="en-US" sz="2000" dirty="0" smtClean="0">
                <a:solidFill>
                  <a:srgbClr val="DD0000"/>
                </a:solidFill>
              </a:rPr>
              <a:t>‘Mr. Obama'</a:t>
            </a:r>
            <a:r>
              <a:rPr lang="en-US" sz="2000" dirty="0" smtClean="0">
                <a:solidFill>
                  <a:srgbClr val="007700"/>
                </a:solidFill>
              </a:rPr>
              <a:t>);</a:t>
            </a:r>
            <a:endParaRPr lang="en-US" sz="2000" dirty="0">
              <a:solidFill>
                <a:srgbClr val="007700"/>
              </a:solidFill>
            </a:endParaRP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BB"/>
                </a:solidFill>
              </a:rPr>
              <a:t>$pdf</a:t>
            </a:r>
            <a:r>
              <a:rPr lang="en-US" sz="2000" dirty="0">
                <a:solidFill>
                  <a:srgbClr val="007700"/>
                </a:solidFill>
              </a:rPr>
              <a:t>-&gt;</a:t>
            </a:r>
            <a:r>
              <a:rPr lang="en-US" sz="2000" dirty="0" err="1">
                <a:solidFill>
                  <a:srgbClr val="0000BB"/>
                </a:solidFill>
              </a:rPr>
              <a:t>SetTitle</a:t>
            </a:r>
            <a:r>
              <a:rPr lang="en-US" sz="2000" dirty="0">
                <a:solidFill>
                  <a:srgbClr val="007700"/>
                </a:solidFill>
              </a:rPr>
              <a:t>(</a:t>
            </a:r>
            <a:r>
              <a:rPr lang="en-US" sz="2000" dirty="0">
                <a:solidFill>
                  <a:srgbClr val="DD0000"/>
                </a:solidFill>
              </a:rPr>
              <a:t>'TCPDF 1st Example'</a:t>
            </a:r>
            <a:r>
              <a:rPr lang="en-US" sz="2000" dirty="0">
                <a:solidFill>
                  <a:srgbClr val="007700"/>
                </a:solidFill>
              </a:rPr>
              <a:t>);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BB"/>
                </a:solidFill>
              </a:rPr>
              <a:t>$pdf</a:t>
            </a:r>
            <a:r>
              <a:rPr lang="en-US" sz="2000" dirty="0">
                <a:solidFill>
                  <a:srgbClr val="007700"/>
                </a:solidFill>
              </a:rPr>
              <a:t>-&gt;</a:t>
            </a:r>
            <a:r>
              <a:rPr lang="en-US" sz="2000" dirty="0" err="1">
                <a:solidFill>
                  <a:srgbClr val="0000BB"/>
                </a:solidFill>
              </a:rPr>
              <a:t>SetSubject</a:t>
            </a:r>
            <a:r>
              <a:rPr lang="en-US" sz="2000" dirty="0" smtClean="0">
                <a:solidFill>
                  <a:srgbClr val="007700"/>
                </a:solidFill>
              </a:rPr>
              <a:t>(</a:t>
            </a:r>
            <a:r>
              <a:rPr lang="en-US" sz="2000" dirty="0" smtClean="0">
                <a:solidFill>
                  <a:srgbClr val="DD0000"/>
                </a:solidFill>
              </a:rPr>
              <a:t>‘</a:t>
            </a:r>
            <a:r>
              <a:rPr lang="en-US" sz="2000" dirty="0" err="1" smtClean="0">
                <a:solidFill>
                  <a:srgbClr val="DD0000"/>
                </a:solidFill>
              </a:rPr>
              <a:t>PWeb</a:t>
            </a:r>
            <a:r>
              <a:rPr lang="en-US" sz="2000" dirty="0" smtClean="0">
                <a:solidFill>
                  <a:srgbClr val="DD0000"/>
                </a:solidFill>
              </a:rPr>
              <a:t>'</a:t>
            </a:r>
            <a:r>
              <a:rPr lang="en-US" sz="2000" dirty="0" smtClean="0">
                <a:solidFill>
                  <a:srgbClr val="007700"/>
                </a:solidFill>
              </a:rPr>
              <a:t>);</a:t>
            </a:r>
            <a:endParaRPr lang="en-US" sz="2000" dirty="0">
              <a:solidFill>
                <a:srgbClr val="007700"/>
              </a:solidFill>
            </a:endParaRP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00BB"/>
                </a:solidFill>
              </a:rPr>
              <a:t>$pdf</a:t>
            </a:r>
            <a:r>
              <a:rPr lang="en-US" sz="2000" dirty="0">
                <a:solidFill>
                  <a:srgbClr val="007700"/>
                </a:solidFill>
              </a:rPr>
              <a:t>-&gt;</a:t>
            </a:r>
            <a:r>
              <a:rPr lang="en-US" sz="2000" dirty="0" err="1">
                <a:solidFill>
                  <a:srgbClr val="0000BB"/>
                </a:solidFill>
              </a:rPr>
              <a:t>SetKeywords</a:t>
            </a:r>
            <a:r>
              <a:rPr lang="en-US" sz="2000" dirty="0">
                <a:solidFill>
                  <a:srgbClr val="007700"/>
                </a:solidFill>
              </a:rPr>
              <a:t>(</a:t>
            </a:r>
            <a:r>
              <a:rPr lang="en-US" sz="2000" dirty="0">
                <a:solidFill>
                  <a:srgbClr val="DD0000"/>
                </a:solidFill>
              </a:rPr>
              <a:t>'TCPDF, PDF, example, test, guide'</a:t>
            </a:r>
            <a:r>
              <a:rPr lang="en-US" sz="2000" dirty="0">
                <a:solidFill>
                  <a:srgbClr val="0077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6217937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Set up the page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FF8000"/>
                </a:solidFill>
              </a:rPr>
              <a:t>// set default monospaced font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SetDefaultMonospacedFont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0000BB"/>
                </a:solidFill>
              </a:rPr>
              <a:t>PDF_FONT_MONOSPACED</a:t>
            </a:r>
            <a:r>
              <a:rPr lang="en-US" sz="1800">
                <a:solidFill>
                  <a:srgbClr val="007700"/>
                </a:solidFill>
              </a:rPr>
              <a:t>);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FF8000"/>
                </a:solidFill>
              </a:rPr>
              <a:t>// set margins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SetMargins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0000BB"/>
                </a:solidFill>
              </a:rPr>
              <a:t>PDF_MARGIN_LEFT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0000BB"/>
                </a:solidFill>
              </a:rPr>
              <a:t>PDF_MARGIN_TOP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0000BB"/>
                </a:solidFill>
              </a:rPr>
              <a:t>PDF_MARGIN_RIGHT</a:t>
            </a:r>
            <a:r>
              <a:rPr lang="en-US" sz="1800">
                <a:solidFill>
                  <a:srgbClr val="007700"/>
                </a:solidFill>
              </a:rPr>
              <a:t>);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8000"/>
                </a:solidFill>
              </a:rPr>
              <a:t>// set auto page breaks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SetAutoPageBreak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0000BB"/>
                </a:solidFill>
              </a:rPr>
              <a:t>TRUE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0000BB"/>
                </a:solidFill>
              </a:rPr>
              <a:t>PDF_MARGIN_BOTTOM</a:t>
            </a:r>
            <a:r>
              <a:rPr lang="en-US" sz="1800">
                <a:solidFill>
                  <a:srgbClr val="007700"/>
                </a:solidFill>
              </a:rPr>
              <a:t>);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8000"/>
                </a:solidFill>
              </a:rPr>
              <a:t>// set image scale factor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setImageScale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0000BB"/>
                </a:solidFill>
              </a:rPr>
              <a:t>PDF_IMAGE_SCALE_RATIO</a:t>
            </a:r>
            <a:r>
              <a:rPr lang="en-US" sz="1800">
                <a:solidFill>
                  <a:srgbClr val="0077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4898609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Set up the Font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endParaRPr sz="2000" dirty="0">
              <a:solidFill>
                <a:srgbClr val="FF8000"/>
              </a:solidFill>
            </a:endParaRP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8000"/>
                </a:solidFill>
              </a:rPr>
              <a:t>// set default font </a:t>
            </a:r>
            <a:r>
              <a:rPr lang="en-US" sz="1800" dirty="0" err="1">
                <a:solidFill>
                  <a:srgbClr val="FF8000"/>
                </a:solidFill>
              </a:rPr>
              <a:t>subsetting</a:t>
            </a:r>
            <a:r>
              <a:rPr lang="en-US" sz="1800" dirty="0">
                <a:solidFill>
                  <a:srgbClr val="FF8000"/>
                </a:solidFill>
              </a:rPr>
              <a:t> mode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BB"/>
                </a:solidFill>
              </a:rPr>
              <a:t>$pdf</a:t>
            </a:r>
            <a:r>
              <a:rPr lang="en-US" sz="1800" dirty="0">
                <a:solidFill>
                  <a:srgbClr val="007700"/>
                </a:solidFill>
              </a:rPr>
              <a:t>-&gt;</a:t>
            </a:r>
            <a:r>
              <a:rPr lang="en-US" sz="1800" dirty="0" err="1">
                <a:solidFill>
                  <a:srgbClr val="0000BB"/>
                </a:solidFill>
              </a:rPr>
              <a:t>setFontSubsetting</a:t>
            </a:r>
            <a:r>
              <a:rPr lang="en-US" sz="1800" dirty="0">
                <a:solidFill>
                  <a:srgbClr val="007700"/>
                </a:solidFill>
              </a:rPr>
              <a:t>(</a:t>
            </a:r>
            <a:r>
              <a:rPr lang="en-US" sz="1800" dirty="0">
                <a:solidFill>
                  <a:srgbClr val="0000BB"/>
                </a:solidFill>
              </a:rPr>
              <a:t>true</a:t>
            </a:r>
            <a:r>
              <a:rPr lang="en-US" sz="1800" dirty="0">
                <a:solidFill>
                  <a:srgbClr val="007700"/>
                </a:solidFill>
              </a:rPr>
              <a:t>);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endParaRPr sz="1800" dirty="0">
              <a:solidFill>
                <a:srgbClr val="007700"/>
              </a:solidFill>
            </a:endParaRP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8000"/>
                </a:solidFill>
              </a:rPr>
              <a:t>// Set font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FF8000"/>
                </a:solidFill>
              </a:rPr>
              <a:t>// </a:t>
            </a:r>
            <a:r>
              <a:rPr lang="en-US" sz="1800" dirty="0" err="1">
                <a:solidFill>
                  <a:srgbClr val="FF8000"/>
                </a:solidFill>
              </a:rPr>
              <a:t>helvetica</a:t>
            </a:r>
            <a:r>
              <a:rPr lang="en-US" sz="1800" dirty="0">
                <a:solidFill>
                  <a:srgbClr val="FF8000"/>
                </a:solidFill>
              </a:rPr>
              <a:t> or times to reduce file size.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BB"/>
                </a:solidFill>
              </a:rPr>
              <a:t>$pdf</a:t>
            </a:r>
            <a:r>
              <a:rPr lang="en-US" sz="1800" dirty="0">
                <a:solidFill>
                  <a:srgbClr val="007700"/>
                </a:solidFill>
              </a:rPr>
              <a:t>-&gt;</a:t>
            </a:r>
            <a:r>
              <a:rPr lang="en-US" sz="1800" dirty="0" err="1">
                <a:solidFill>
                  <a:srgbClr val="0000BB"/>
                </a:solidFill>
              </a:rPr>
              <a:t>SetFont</a:t>
            </a:r>
            <a:r>
              <a:rPr lang="en-US" sz="1800" dirty="0">
                <a:solidFill>
                  <a:srgbClr val="007700"/>
                </a:solidFill>
              </a:rPr>
              <a:t>(</a:t>
            </a:r>
            <a:r>
              <a:rPr lang="en-US" sz="1800" dirty="0">
                <a:solidFill>
                  <a:srgbClr val="DD0000"/>
                </a:solidFill>
              </a:rPr>
              <a:t>'</a:t>
            </a:r>
            <a:r>
              <a:rPr lang="en-US" sz="1800" dirty="0" err="1">
                <a:solidFill>
                  <a:srgbClr val="DD0000"/>
                </a:solidFill>
              </a:rPr>
              <a:t>helvetica</a:t>
            </a:r>
            <a:r>
              <a:rPr lang="en-US" sz="1800" dirty="0">
                <a:solidFill>
                  <a:srgbClr val="DD0000"/>
                </a:solidFill>
              </a:rPr>
              <a:t>'</a:t>
            </a:r>
            <a:r>
              <a:rPr lang="en-US" sz="1800" dirty="0">
                <a:solidFill>
                  <a:srgbClr val="007700"/>
                </a:solidFill>
              </a:rPr>
              <a:t>, </a:t>
            </a:r>
            <a:r>
              <a:rPr lang="en-US" sz="1800" dirty="0">
                <a:solidFill>
                  <a:srgbClr val="DD0000"/>
                </a:solidFill>
              </a:rPr>
              <a:t>''</a:t>
            </a:r>
            <a:r>
              <a:rPr lang="en-US" sz="1800" dirty="0">
                <a:solidFill>
                  <a:srgbClr val="007700"/>
                </a:solidFill>
              </a:rPr>
              <a:t>, </a:t>
            </a:r>
            <a:r>
              <a:rPr lang="en-US" sz="1800" dirty="0">
                <a:solidFill>
                  <a:srgbClr val="0000BB"/>
                </a:solidFill>
              </a:rPr>
              <a:t>14</a:t>
            </a:r>
            <a:r>
              <a:rPr lang="en-US" sz="1800" dirty="0">
                <a:solidFill>
                  <a:srgbClr val="007700"/>
                </a:solidFill>
              </a:rPr>
              <a:t>, </a:t>
            </a:r>
            <a:r>
              <a:rPr lang="en-US" sz="1800" dirty="0">
                <a:solidFill>
                  <a:srgbClr val="DD0000"/>
                </a:solidFill>
              </a:rPr>
              <a:t>''</a:t>
            </a:r>
            <a:r>
              <a:rPr lang="en-US" sz="1800" dirty="0">
                <a:solidFill>
                  <a:srgbClr val="007700"/>
                </a:solidFill>
              </a:rPr>
              <a:t>, </a:t>
            </a:r>
            <a:r>
              <a:rPr lang="en-US" sz="1800" dirty="0">
                <a:solidFill>
                  <a:srgbClr val="0000BB"/>
                </a:solidFill>
              </a:rPr>
              <a:t>true</a:t>
            </a:r>
            <a:r>
              <a:rPr lang="en-US" sz="1800" dirty="0">
                <a:solidFill>
                  <a:srgbClr val="0077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4385626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Create a header like this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SetHeaderData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0000BB"/>
                </a:solidFill>
              </a:rPr>
              <a:t>PDF_HEADER_LOGO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0000BB"/>
                </a:solidFill>
              </a:rPr>
              <a:t>PDF_HEADER_LOGO_WIDTH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0000BB"/>
                </a:solidFill>
              </a:rPr>
              <a:t>PDF_HEADER_TITLE</a:t>
            </a:r>
            <a:r>
              <a:rPr lang="en-US" sz="1800">
                <a:solidFill>
                  <a:srgbClr val="007700"/>
                </a:solidFill>
              </a:rPr>
              <a:t>.</a:t>
            </a:r>
            <a:r>
              <a:rPr lang="en-US" sz="1800">
                <a:solidFill>
                  <a:srgbClr val="DD0000"/>
                </a:solidFill>
              </a:rPr>
              <a:t>' 001'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0000BB"/>
                </a:solidFill>
              </a:rPr>
              <a:t>PDF_HEADER_STRING</a:t>
            </a:r>
            <a:r>
              <a:rPr lang="en-US" sz="1800">
                <a:solidFill>
                  <a:srgbClr val="007700"/>
                </a:solidFill>
              </a:rPr>
              <a:t>, array(</a:t>
            </a:r>
            <a:r>
              <a:rPr lang="en-US" sz="1800">
                <a:solidFill>
                  <a:srgbClr val="0000BB"/>
                </a:solidFill>
              </a:rPr>
              <a:t>0</a:t>
            </a:r>
            <a:r>
              <a:rPr lang="en-US" sz="1800">
                <a:solidFill>
                  <a:srgbClr val="007700"/>
                </a:solidFill>
              </a:rPr>
              <a:t>,</a:t>
            </a:r>
            <a:r>
              <a:rPr lang="en-US" sz="1800">
                <a:solidFill>
                  <a:srgbClr val="0000BB"/>
                </a:solidFill>
              </a:rPr>
              <a:t>64</a:t>
            </a:r>
            <a:r>
              <a:rPr lang="en-US" sz="1800">
                <a:solidFill>
                  <a:srgbClr val="007700"/>
                </a:solidFill>
              </a:rPr>
              <a:t>,</a:t>
            </a:r>
            <a:r>
              <a:rPr lang="en-US" sz="1800">
                <a:solidFill>
                  <a:srgbClr val="0000BB"/>
                </a:solidFill>
              </a:rPr>
              <a:t>255</a:t>
            </a:r>
            <a:r>
              <a:rPr lang="en-US" sz="1800">
                <a:solidFill>
                  <a:srgbClr val="007700"/>
                </a:solidFill>
              </a:rPr>
              <a:t>), array(</a:t>
            </a:r>
            <a:r>
              <a:rPr lang="en-US" sz="1800">
                <a:solidFill>
                  <a:srgbClr val="0000BB"/>
                </a:solidFill>
              </a:rPr>
              <a:t>0</a:t>
            </a:r>
            <a:r>
              <a:rPr lang="en-US" sz="1800">
                <a:solidFill>
                  <a:srgbClr val="007700"/>
                </a:solidFill>
              </a:rPr>
              <a:t>,</a:t>
            </a:r>
            <a:r>
              <a:rPr lang="en-US" sz="1800">
                <a:solidFill>
                  <a:srgbClr val="0000BB"/>
                </a:solidFill>
              </a:rPr>
              <a:t>64</a:t>
            </a:r>
            <a:r>
              <a:rPr lang="en-US" sz="1800">
                <a:solidFill>
                  <a:srgbClr val="007700"/>
                </a:solidFill>
              </a:rPr>
              <a:t>,</a:t>
            </a:r>
            <a:r>
              <a:rPr lang="en-US" sz="1800">
                <a:solidFill>
                  <a:srgbClr val="0000BB"/>
                </a:solidFill>
              </a:rPr>
              <a:t>128</a:t>
            </a:r>
            <a:r>
              <a:rPr lang="en-US" sz="1800">
                <a:solidFill>
                  <a:srgbClr val="007700"/>
                </a:solidFill>
              </a:rPr>
              <a:t>));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setHeaderFont</a:t>
            </a:r>
            <a:r>
              <a:rPr lang="en-US" sz="1800">
                <a:solidFill>
                  <a:srgbClr val="007700"/>
                </a:solidFill>
              </a:rPr>
              <a:t>(Array(</a:t>
            </a:r>
            <a:r>
              <a:rPr lang="en-US" sz="1800">
                <a:solidFill>
                  <a:srgbClr val="0000BB"/>
                </a:solidFill>
              </a:rPr>
              <a:t>PDF_FONT_NAME_MAIN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DD0000"/>
                </a:solidFill>
              </a:rPr>
              <a:t>''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0000BB"/>
                </a:solidFill>
              </a:rPr>
              <a:t>PDF_FONT_SIZE_MAIN</a:t>
            </a:r>
            <a:r>
              <a:rPr lang="en-US" sz="1800">
                <a:solidFill>
                  <a:srgbClr val="007700"/>
                </a:solidFill>
              </a:rPr>
              <a:t>));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SetHeaderMargin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0000BB"/>
                </a:solidFill>
              </a:rPr>
              <a:t>PDF_MARGIN_HEADER</a:t>
            </a:r>
            <a:r>
              <a:rPr lang="en-US" sz="1800">
                <a:solidFill>
                  <a:srgbClr val="007700"/>
                </a:solidFill>
              </a:rPr>
              <a:t>);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960346828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484308" y="2666999"/>
            <a:ext cx="10504491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The Header Function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8000"/>
                </a:solidFill>
              </a:rPr>
              <a:t>/**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8000"/>
                </a:solidFill>
              </a:rPr>
              <a:t>     * Set header data</a:t>
            </a:r>
            <a:r>
              <a:rPr lang="en-US" sz="1800" dirty="0" smtClean="0">
                <a:solidFill>
                  <a:srgbClr val="FF8000"/>
                </a:solidFill>
              </a:rPr>
              <a:t>.</a:t>
            </a:r>
            <a:br>
              <a:rPr lang="en-US" sz="1800" dirty="0" smtClean="0">
                <a:solidFill>
                  <a:srgbClr val="FF8000"/>
                </a:solidFill>
              </a:rPr>
            </a:br>
            <a:r>
              <a:rPr lang="en-US" sz="1800" dirty="0" smtClean="0">
                <a:solidFill>
                  <a:srgbClr val="FF8000"/>
                </a:solidFill>
              </a:rPr>
              <a:t>     </a:t>
            </a:r>
            <a:r>
              <a:rPr lang="en-US" sz="1800" dirty="0">
                <a:solidFill>
                  <a:srgbClr val="FF8000"/>
                </a:solidFill>
              </a:rPr>
              <a:t>* @</a:t>
            </a:r>
            <a:r>
              <a:rPr lang="en-US" sz="1800" dirty="0" err="1">
                <a:solidFill>
                  <a:srgbClr val="FF8000"/>
                </a:solidFill>
              </a:rPr>
              <a:t>param</a:t>
            </a:r>
            <a:r>
              <a:rPr lang="en-US" sz="1800" dirty="0">
                <a:solidFill>
                  <a:srgbClr val="FF8000"/>
                </a:solidFill>
              </a:rPr>
              <a:t> $</a:t>
            </a:r>
            <a:r>
              <a:rPr lang="en-US" sz="1800" dirty="0" err="1">
                <a:solidFill>
                  <a:srgbClr val="FF8000"/>
                </a:solidFill>
              </a:rPr>
              <a:t>ln</a:t>
            </a:r>
            <a:r>
              <a:rPr lang="en-US" sz="1800" dirty="0">
                <a:solidFill>
                  <a:srgbClr val="FF8000"/>
                </a:solidFill>
              </a:rPr>
              <a:t> (string) header image </a:t>
            </a:r>
            <a:r>
              <a:rPr lang="en-US" sz="1800" dirty="0" smtClean="0">
                <a:solidFill>
                  <a:srgbClr val="FF8000"/>
                </a:solidFill>
              </a:rPr>
              <a:t>logo</a:t>
            </a:r>
            <a:br>
              <a:rPr lang="en-US" sz="1800" dirty="0" smtClean="0">
                <a:solidFill>
                  <a:srgbClr val="FF8000"/>
                </a:solidFill>
              </a:rPr>
            </a:br>
            <a:r>
              <a:rPr lang="en-US" sz="1800" dirty="0" smtClean="0">
                <a:solidFill>
                  <a:srgbClr val="FF8000"/>
                </a:solidFill>
              </a:rPr>
              <a:t>     </a:t>
            </a:r>
            <a:r>
              <a:rPr lang="en-US" sz="1800" dirty="0">
                <a:solidFill>
                  <a:srgbClr val="FF8000"/>
                </a:solidFill>
              </a:rPr>
              <a:t>* @</a:t>
            </a:r>
            <a:r>
              <a:rPr lang="en-US" sz="1800" dirty="0" err="1">
                <a:solidFill>
                  <a:srgbClr val="FF8000"/>
                </a:solidFill>
              </a:rPr>
              <a:t>param</a:t>
            </a:r>
            <a:r>
              <a:rPr lang="en-US" sz="1800" dirty="0">
                <a:solidFill>
                  <a:srgbClr val="FF8000"/>
                </a:solidFill>
              </a:rPr>
              <a:t> $</a:t>
            </a:r>
            <a:r>
              <a:rPr lang="en-US" sz="1800" dirty="0" err="1">
                <a:solidFill>
                  <a:srgbClr val="FF8000"/>
                </a:solidFill>
              </a:rPr>
              <a:t>lw</a:t>
            </a:r>
            <a:r>
              <a:rPr lang="en-US" sz="1800" dirty="0">
                <a:solidFill>
                  <a:srgbClr val="FF8000"/>
                </a:solidFill>
              </a:rPr>
              <a:t> (string) header image logo width in </a:t>
            </a:r>
            <a:r>
              <a:rPr lang="en-US" sz="1800" dirty="0" smtClean="0">
                <a:solidFill>
                  <a:srgbClr val="FF8000"/>
                </a:solidFill>
              </a:rPr>
              <a:t>mm</a:t>
            </a:r>
            <a:br>
              <a:rPr lang="en-US" sz="1800" dirty="0" smtClean="0">
                <a:solidFill>
                  <a:srgbClr val="FF8000"/>
                </a:solidFill>
              </a:rPr>
            </a:br>
            <a:r>
              <a:rPr lang="en-US" sz="1800" dirty="0" smtClean="0">
                <a:solidFill>
                  <a:srgbClr val="FF8000"/>
                </a:solidFill>
              </a:rPr>
              <a:t>     </a:t>
            </a:r>
            <a:r>
              <a:rPr lang="en-US" sz="1800" dirty="0">
                <a:solidFill>
                  <a:srgbClr val="FF8000"/>
                </a:solidFill>
              </a:rPr>
              <a:t>* @</a:t>
            </a:r>
            <a:r>
              <a:rPr lang="en-US" sz="1800" dirty="0" err="1">
                <a:solidFill>
                  <a:srgbClr val="FF8000"/>
                </a:solidFill>
              </a:rPr>
              <a:t>param</a:t>
            </a:r>
            <a:r>
              <a:rPr lang="en-US" sz="1800" dirty="0">
                <a:solidFill>
                  <a:srgbClr val="FF8000"/>
                </a:solidFill>
              </a:rPr>
              <a:t> $</a:t>
            </a:r>
            <a:r>
              <a:rPr lang="en-US" sz="1800" dirty="0" err="1">
                <a:solidFill>
                  <a:srgbClr val="FF8000"/>
                </a:solidFill>
              </a:rPr>
              <a:t>ht</a:t>
            </a:r>
            <a:r>
              <a:rPr lang="en-US" sz="1800" dirty="0">
                <a:solidFill>
                  <a:srgbClr val="FF8000"/>
                </a:solidFill>
              </a:rPr>
              <a:t> (string) string to print as title on document </a:t>
            </a:r>
            <a:r>
              <a:rPr lang="en-US" sz="1800" dirty="0" smtClean="0">
                <a:solidFill>
                  <a:srgbClr val="FF8000"/>
                </a:solidFill>
              </a:rPr>
              <a:t>header</a:t>
            </a:r>
            <a:br>
              <a:rPr lang="en-US" sz="1800" dirty="0" smtClean="0">
                <a:solidFill>
                  <a:srgbClr val="FF8000"/>
                </a:solidFill>
              </a:rPr>
            </a:br>
            <a:r>
              <a:rPr lang="en-US" sz="1800" dirty="0" smtClean="0">
                <a:solidFill>
                  <a:srgbClr val="FF8000"/>
                </a:solidFill>
              </a:rPr>
              <a:t>     </a:t>
            </a:r>
            <a:r>
              <a:rPr lang="en-US" sz="1800" dirty="0">
                <a:solidFill>
                  <a:srgbClr val="FF8000"/>
                </a:solidFill>
              </a:rPr>
              <a:t>* @</a:t>
            </a:r>
            <a:r>
              <a:rPr lang="en-US" sz="1800" dirty="0" err="1">
                <a:solidFill>
                  <a:srgbClr val="FF8000"/>
                </a:solidFill>
              </a:rPr>
              <a:t>param</a:t>
            </a:r>
            <a:r>
              <a:rPr lang="en-US" sz="1800" dirty="0">
                <a:solidFill>
                  <a:srgbClr val="FF8000"/>
                </a:solidFill>
              </a:rPr>
              <a:t> $</a:t>
            </a:r>
            <a:r>
              <a:rPr lang="en-US" sz="1800" dirty="0" err="1">
                <a:solidFill>
                  <a:srgbClr val="FF8000"/>
                </a:solidFill>
              </a:rPr>
              <a:t>hs</a:t>
            </a:r>
            <a:r>
              <a:rPr lang="en-US" sz="1800" dirty="0">
                <a:solidFill>
                  <a:srgbClr val="FF8000"/>
                </a:solidFill>
              </a:rPr>
              <a:t> (string) string to print on document </a:t>
            </a:r>
            <a:r>
              <a:rPr lang="en-US" sz="1800" dirty="0" smtClean="0">
                <a:solidFill>
                  <a:srgbClr val="FF8000"/>
                </a:solidFill>
              </a:rPr>
              <a:t>header</a:t>
            </a:r>
            <a:br>
              <a:rPr lang="en-US" sz="1800" dirty="0" smtClean="0">
                <a:solidFill>
                  <a:srgbClr val="FF8000"/>
                </a:solidFill>
              </a:rPr>
            </a:br>
            <a:r>
              <a:rPr lang="en-US" sz="1800" dirty="0" smtClean="0">
                <a:solidFill>
                  <a:srgbClr val="FF8000"/>
                </a:solidFill>
              </a:rPr>
              <a:t>     </a:t>
            </a:r>
            <a:r>
              <a:rPr lang="en-US" sz="1800" dirty="0">
                <a:solidFill>
                  <a:srgbClr val="FF8000"/>
                </a:solidFill>
              </a:rPr>
              <a:t>* @</a:t>
            </a:r>
            <a:r>
              <a:rPr lang="en-US" sz="1800" dirty="0" err="1">
                <a:solidFill>
                  <a:srgbClr val="FF8000"/>
                </a:solidFill>
              </a:rPr>
              <a:t>param</a:t>
            </a:r>
            <a:r>
              <a:rPr lang="en-US" sz="1800" dirty="0">
                <a:solidFill>
                  <a:srgbClr val="FF8000"/>
                </a:solidFill>
              </a:rPr>
              <a:t> $</a:t>
            </a:r>
            <a:r>
              <a:rPr lang="en-US" sz="1800" dirty="0" err="1">
                <a:solidFill>
                  <a:srgbClr val="FF8000"/>
                </a:solidFill>
              </a:rPr>
              <a:t>tc</a:t>
            </a:r>
            <a:r>
              <a:rPr lang="en-US" sz="1800" dirty="0">
                <a:solidFill>
                  <a:srgbClr val="FF8000"/>
                </a:solidFill>
              </a:rPr>
              <a:t> (array) RGB array color for text</a:t>
            </a:r>
            <a:r>
              <a:rPr lang="en-US" sz="1800" dirty="0" smtClean="0">
                <a:solidFill>
                  <a:srgbClr val="FF8000"/>
                </a:solidFill>
              </a:rPr>
              <a:t>.</a:t>
            </a:r>
            <a:br>
              <a:rPr lang="en-US" sz="1800" dirty="0" smtClean="0">
                <a:solidFill>
                  <a:srgbClr val="FF8000"/>
                </a:solidFill>
              </a:rPr>
            </a:br>
            <a:r>
              <a:rPr lang="en-US" sz="1800" dirty="0" smtClean="0">
                <a:solidFill>
                  <a:srgbClr val="FF8000"/>
                </a:solidFill>
              </a:rPr>
              <a:t>     </a:t>
            </a:r>
            <a:r>
              <a:rPr lang="en-US" sz="1800" dirty="0">
                <a:solidFill>
                  <a:srgbClr val="FF8000"/>
                </a:solidFill>
              </a:rPr>
              <a:t>* @</a:t>
            </a:r>
            <a:r>
              <a:rPr lang="en-US" sz="1800" dirty="0" err="1">
                <a:solidFill>
                  <a:srgbClr val="FF8000"/>
                </a:solidFill>
              </a:rPr>
              <a:t>param</a:t>
            </a:r>
            <a:r>
              <a:rPr lang="en-US" sz="1800" dirty="0">
                <a:solidFill>
                  <a:srgbClr val="FF8000"/>
                </a:solidFill>
              </a:rPr>
              <a:t> $</a:t>
            </a:r>
            <a:r>
              <a:rPr lang="en-US" sz="1800" dirty="0" err="1">
                <a:solidFill>
                  <a:srgbClr val="FF8000"/>
                </a:solidFill>
              </a:rPr>
              <a:t>lc</a:t>
            </a:r>
            <a:r>
              <a:rPr lang="en-US" sz="1800" dirty="0">
                <a:solidFill>
                  <a:srgbClr val="FF8000"/>
                </a:solidFill>
              </a:rPr>
              <a:t> (array) RGB array color for </a:t>
            </a:r>
            <a:r>
              <a:rPr lang="en-US" sz="1800">
                <a:solidFill>
                  <a:srgbClr val="FF8000"/>
                </a:solidFill>
              </a:rPr>
              <a:t>line</a:t>
            </a:r>
            <a:r>
              <a:rPr lang="en-US" sz="1800" smtClean="0">
                <a:solidFill>
                  <a:srgbClr val="FF8000"/>
                </a:solidFill>
              </a:rPr>
              <a:t>.</a:t>
            </a:r>
            <a:br>
              <a:rPr lang="en-US" sz="1800" smtClean="0">
                <a:solidFill>
                  <a:srgbClr val="FF8000"/>
                </a:solidFill>
              </a:rPr>
            </a:br>
            <a:r>
              <a:rPr lang="en-US" sz="1800" smtClean="0">
                <a:solidFill>
                  <a:srgbClr val="FF8000"/>
                </a:solidFill>
              </a:rPr>
              <a:t>     </a:t>
            </a:r>
            <a:r>
              <a:rPr lang="en-US" sz="1800" dirty="0">
                <a:solidFill>
                  <a:srgbClr val="FF8000"/>
                </a:solidFill>
              </a:rPr>
              <a:t>* @public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8000"/>
                </a:solidFill>
              </a:rPr>
              <a:t>     */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BB"/>
                </a:solidFill>
              </a:rPr>
              <a:t>    public function </a:t>
            </a:r>
            <a:r>
              <a:rPr lang="en-US" sz="1800" dirty="0" err="1">
                <a:solidFill>
                  <a:srgbClr val="0000BB"/>
                </a:solidFill>
              </a:rPr>
              <a:t>setHeaderData</a:t>
            </a:r>
            <a:r>
              <a:rPr lang="en-US" sz="1800" dirty="0">
                <a:solidFill>
                  <a:srgbClr val="0000BB"/>
                </a:solidFill>
              </a:rPr>
              <a:t>($</a:t>
            </a:r>
            <a:r>
              <a:rPr lang="en-US" sz="1800" dirty="0" err="1">
                <a:solidFill>
                  <a:srgbClr val="0000BB"/>
                </a:solidFill>
              </a:rPr>
              <a:t>ln</a:t>
            </a:r>
            <a:r>
              <a:rPr lang="en-US" sz="1800" dirty="0">
                <a:solidFill>
                  <a:srgbClr val="0000BB"/>
                </a:solidFill>
              </a:rPr>
              <a:t>='', $</a:t>
            </a:r>
            <a:r>
              <a:rPr lang="en-US" sz="1800" dirty="0" err="1">
                <a:solidFill>
                  <a:srgbClr val="0000BB"/>
                </a:solidFill>
              </a:rPr>
              <a:t>lw</a:t>
            </a:r>
            <a:r>
              <a:rPr lang="en-US" sz="1800" dirty="0">
                <a:solidFill>
                  <a:srgbClr val="0000BB"/>
                </a:solidFill>
              </a:rPr>
              <a:t>=0, $</a:t>
            </a:r>
            <a:r>
              <a:rPr lang="en-US" sz="1800" dirty="0" err="1">
                <a:solidFill>
                  <a:srgbClr val="0000BB"/>
                </a:solidFill>
              </a:rPr>
              <a:t>ht</a:t>
            </a:r>
            <a:r>
              <a:rPr lang="en-US" sz="1800" dirty="0">
                <a:solidFill>
                  <a:srgbClr val="0000BB"/>
                </a:solidFill>
              </a:rPr>
              <a:t>='', $</a:t>
            </a:r>
            <a:r>
              <a:rPr lang="en-US" sz="1800" dirty="0" err="1">
                <a:solidFill>
                  <a:srgbClr val="0000BB"/>
                </a:solidFill>
              </a:rPr>
              <a:t>hs</a:t>
            </a:r>
            <a:r>
              <a:rPr lang="en-US" sz="1800" dirty="0">
                <a:solidFill>
                  <a:srgbClr val="0000BB"/>
                </a:solidFill>
              </a:rPr>
              <a:t>='', $</a:t>
            </a:r>
            <a:r>
              <a:rPr lang="en-US" sz="1800" dirty="0" err="1">
                <a:solidFill>
                  <a:srgbClr val="0000BB"/>
                </a:solidFill>
              </a:rPr>
              <a:t>tc</a:t>
            </a:r>
            <a:r>
              <a:rPr lang="en-US" sz="1800" dirty="0">
                <a:solidFill>
                  <a:srgbClr val="0000BB"/>
                </a:solidFill>
              </a:rPr>
              <a:t>=array(0,0,0), $</a:t>
            </a:r>
            <a:r>
              <a:rPr lang="en-US" sz="1800" dirty="0" err="1">
                <a:solidFill>
                  <a:srgbClr val="0000BB"/>
                </a:solidFill>
              </a:rPr>
              <a:t>lc</a:t>
            </a:r>
            <a:r>
              <a:rPr lang="en-US" sz="1800" dirty="0">
                <a:solidFill>
                  <a:srgbClr val="0000BB"/>
                </a:solidFill>
              </a:rPr>
              <a:t>=array(0,0,0));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endParaRPr sz="1800" dirty="0">
              <a:solidFill>
                <a:srgbClr val="0000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9182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Create a Footer like this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setFooterData</a:t>
            </a:r>
            <a:r>
              <a:rPr lang="en-US" sz="1800">
                <a:solidFill>
                  <a:srgbClr val="007700"/>
                </a:solidFill>
              </a:rPr>
              <a:t>(array(</a:t>
            </a:r>
            <a:r>
              <a:rPr lang="en-US" sz="1800">
                <a:solidFill>
                  <a:srgbClr val="0000BB"/>
                </a:solidFill>
              </a:rPr>
              <a:t>0</a:t>
            </a:r>
            <a:r>
              <a:rPr lang="en-US" sz="1800">
                <a:solidFill>
                  <a:srgbClr val="007700"/>
                </a:solidFill>
              </a:rPr>
              <a:t>,</a:t>
            </a:r>
            <a:r>
              <a:rPr lang="en-US" sz="1800">
                <a:solidFill>
                  <a:srgbClr val="0000BB"/>
                </a:solidFill>
              </a:rPr>
              <a:t>64</a:t>
            </a:r>
            <a:r>
              <a:rPr lang="en-US" sz="1800">
                <a:solidFill>
                  <a:srgbClr val="007700"/>
                </a:solidFill>
              </a:rPr>
              <a:t>,</a:t>
            </a:r>
            <a:r>
              <a:rPr lang="en-US" sz="1800">
                <a:solidFill>
                  <a:srgbClr val="0000BB"/>
                </a:solidFill>
              </a:rPr>
              <a:t>0</a:t>
            </a:r>
            <a:r>
              <a:rPr lang="en-US" sz="1800">
                <a:solidFill>
                  <a:srgbClr val="007700"/>
                </a:solidFill>
              </a:rPr>
              <a:t>), array(</a:t>
            </a:r>
            <a:r>
              <a:rPr lang="en-US" sz="1800">
                <a:solidFill>
                  <a:srgbClr val="0000BB"/>
                </a:solidFill>
              </a:rPr>
              <a:t>0</a:t>
            </a:r>
            <a:r>
              <a:rPr lang="en-US" sz="1800">
                <a:solidFill>
                  <a:srgbClr val="007700"/>
                </a:solidFill>
              </a:rPr>
              <a:t>,</a:t>
            </a:r>
            <a:r>
              <a:rPr lang="en-US" sz="1800">
                <a:solidFill>
                  <a:srgbClr val="0000BB"/>
                </a:solidFill>
              </a:rPr>
              <a:t>64</a:t>
            </a:r>
            <a:r>
              <a:rPr lang="en-US" sz="1800">
                <a:solidFill>
                  <a:srgbClr val="007700"/>
                </a:solidFill>
              </a:rPr>
              <a:t>,</a:t>
            </a:r>
            <a:r>
              <a:rPr lang="en-US" sz="1800">
                <a:solidFill>
                  <a:srgbClr val="0000BB"/>
                </a:solidFill>
              </a:rPr>
              <a:t>128</a:t>
            </a:r>
            <a:r>
              <a:rPr lang="en-US" sz="1800">
                <a:solidFill>
                  <a:srgbClr val="007700"/>
                </a:solidFill>
              </a:rPr>
              <a:t>));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setFooterFont</a:t>
            </a:r>
            <a:r>
              <a:rPr lang="en-US" sz="1800">
                <a:solidFill>
                  <a:srgbClr val="007700"/>
                </a:solidFill>
              </a:rPr>
              <a:t>(Array(</a:t>
            </a:r>
            <a:r>
              <a:rPr lang="en-US" sz="1800">
                <a:solidFill>
                  <a:srgbClr val="0000BB"/>
                </a:solidFill>
              </a:rPr>
              <a:t>PDF_FONT_NAME_DATA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DD0000"/>
                </a:solidFill>
              </a:rPr>
              <a:t>''</a:t>
            </a:r>
            <a:r>
              <a:rPr lang="en-US" sz="1800">
                <a:solidFill>
                  <a:srgbClr val="007700"/>
                </a:solidFill>
              </a:rPr>
              <a:t>, </a:t>
            </a:r>
            <a:r>
              <a:rPr lang="en-US" sz="1800">
                <a:solidFill>
                  <a:srgbClr val="0000BB"/>
                </a:solidFill>
              </a:rPr>
              <a:t>PDF_FONT_SIZE_DATA</a:t>
            </a:r>
            <a:r>
              <a:rPr lang="en-US" sz="1800">
                <a:solidFill>
                  <a:srgbClr val="007700"/>
                </a:solidFill>
              </a:rPr>
              <a:t>));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SetFooterMargin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0000BB"/>
                </a:solidFill>
              </a:rPr>
              <a:t>PDF_MARGIN_FOOTER</a:t>
            </a:r>
            <a:r>
              <a:rPr lang="en-US" sz="1800">
                <a:solidFill>
                  <a:srgbClr val="007700"/>
                </a:solidFill>
              </a:rPr>
              <a:t>);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82554730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Create a page each time you need a page (even the first page)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endParaRPr sz="1800">
              <a:solidFill>
                <a:srgbClr val="FF8000"/>
              </a:solidFill>
            </a:endParaRP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FF8000"/>
                </a:solidFill>
              </a:rPr>
              <a:t>// Add a page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AddPage</a:t>
            </a:r>
            <a:r>
              <a:rPr lang="en-US" sz="1800">
                <a:solidFill>
                  <a:srgbClr val="007700"/>
                </a:solidFill>
              </a:rPr>
              <a:t>();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3745186066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Finalize your file and start to create PDF file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endParaRPr sz="1800">
              <a:solidFill>
                <a:srgbClr val="FF8000"/>
              </a:solidFill>
            </a:endParaRP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8000"/>
                </a:solidFill>
              </a:rPr>
              <a:t>// Close and output PDF document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BB"/>
                </a:solidFill>
                <a:latin typeface="Courier New"/>
                <a:ea typeface="Courier New"/>
                <a:cs typeface="Courier New"/>
                <a:sym typeface="Courier New"/>
              </a:rPr>
              <a:t>$pdf</a:t>
            </a:r>
            <a:r>
              <a:rPr lang="en-US" sz="1800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800">
                <a:solidFill>
                  <a:srgbClr val="0000BB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-US" sz="1800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'example_001.pdf'</a:t>
            </a:r>
            <a:r>
              <a:rPr lang="en-US" sz="1800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DD0000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lang="en-US" sz="1800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2896538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File Upload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 UPLOAD, HANDLE FILE UPLOAD ON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Now open your file using a browser.</a:t>
            </a:r>
            <a:b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 pdf file will appear.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But the Header has no Logo Image.</a:t>
            </a:r>
            <a:b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 can change the value of the 1st param of </a:t>
            </a:r>
            <a:r>
              <a:rPr lang="en-US" sz="1800">
                <a:solidFill>
                  <a:srgbClr val="0000BB"/>
                </a:solidFill>
              </a:rPr>
              <a:t>setHeaderData</a:t>
            </a: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function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2820065344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1st Example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 case you don’t want a header either footer on your pdf file, you need to add this codes (before: </a:t>
            </a:r>
            <a:r>
              <a:rPr lang="en-US" sz="1800">
                <a:solidFill>
                  <a:srgbClr val="0000BB"/>
                </a:solidFill>
              </a:rPr>
              <a:t>$pdf</a:t>
            </a:r>
            <a:r>
              <a:rPr lang="en-US" sz="1800">
                <a:solidFill>
                  <a:srgbClr val="007700"/>
                </a:solidFill>
              </a:rPr>
              <a:t>-&gt;</a:t>
            </a:r>
            <a:r>
              <a:rPr lang="en-US" sz="1800">
                <a:solidFill>
                  <a:srgbClr val="0000BB"/>
                </a:solidFill>
              </a:rPr>
              <a:t>AddPage</a:t>
            </a:r>
            <a:r>
              <a:rPr lang="en-US" sz="1800">
                <a:solidFill>
                  <a:srgbClr val="007700"/>
                </a:solidFill>
              </a:rPr>
              <a:t>();</a:t>
            </a: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2000">
                <a:solidFill>
                  <a:srgbClr val="FF8000"/>
                </a:solidFill>
              </a:rPr>
              <a:t>// remove default header/footer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BB"/>
                </a:solidFill>
              </a:rPr>
              <a:t>$pdf</a:t>
            </a:r>
            <a:r>
              <a:rPr lang="en-US" sz="2000">
                <a:solidFill>
                  <a:srgbClr val="007700"/>
                </a:solidFill>
              </a:rPr>
              <a:t>-&gt;</a:t>
            </a:r>
            <a:r>
              <a:rPr lang="en-US" sz="2000">
                <a:solidFill>
                  <a:srgbClr val="0000BB"/>
                </a:solidFill>
              </a:rPr>
              <a:t>setPrintHeader</a:t>
            </a:r>
            <a:r>
              <a:rPr lang="en-US" sz="2000">
                <a:solidFill>
                  <a:srgbClr val="007700"/>
                </a:solidFill>
              </a:rPr>
              <a:t>(</a:t>
            </a:r>
            <a:r>
              <a:rPr lang="en-US" sz="2000">
                <a:solidFill>
                  <a:srgbClr val="0000BB"/>
                </a:solidFill>
              </a:rPr>
              <a:t>false</a:t>
            </a:r>
            <a:r>
              <a:rPr lang="en-US" sz="2000">
                <a:solidFill>
                  <a:srgbClr val="007700"/>
                </a:solidFill>
              </a:rPr>
              <a:t>);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0000BB"/>
                </a:solidFill>
              </a:rPr>
              <a:t>$pdf</a:t>
            </a:r>
            <a:r>
              <a:rPr lang="en-US" sz="2000">
                <a:solidFill>
                  <a:srgbClr val="007700"/>
                </a:solidFill>
              </a:rPr>
              <a:t>-&gt;</a:t>
            </a:r>
            <a:r>
              <a:rPr lang="en-US" sz="2000">
                <a:solidFill>
                  <a:srgbClr val="0000BB"/>
                </a:solidFill>
              </a:rPr>
              <a:t>setPrintFooter</a:t>
            </a:r>
            <a:r>
              <a:rPr lang="en-US" sz="2000">
                <a:solidFill>
                  <a:srgbClr val="007700"/>
                </a:solidFill>
              </a:rPr>
              <a:t>(</a:t>
            </a:r>
            <a:r>
              <a:rPr lang="en-US" sz="2000">
                <a:solidFill>
                  <a:srgbClr val="0000BB"/>
                </a:solidFill>
              </a:rPr>
              <a:t>false</a:t>
            </a:r>
            <a:r>
              <a:rPr lang="en-US" sz="2000">
                <a:solidFill>
                  <a:srgbClr val="007700"/>
                </a:solidFill>
              </a:rPr>
              <a:t>);</a:t>
            </a:r>
            <a:r>
              <a:rPr lang="en-US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1986937789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2nd Example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How do we add some text in the body of PDF file?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First you need to design the content in HTML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See the example below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© 2015. Fakultas Teknik | Teknik Informatika | Universitas Surabaya</a:t>
            </a:r>
          </a:p>
        </p:txBody>
      </p:sp>
    </p:spTree>
    <p:extLst>
      <p:ext uri="{BB962C8B-B14F-4D97-AF65-F5344CB8AC3E}">
        <p14:creationId xmlns:p14="http://schemas.microsoft.com/office/powerpoint/2010/main" val="3760351063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95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2nd Example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Put these codes </a:t>
            </a:r>
            <a:r>
              <a:rPr lang="en-US" sz="2400" u="sng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below</a:t>
            </a:r>
            <a:r>
              <a:rPr lang="en-US" sz="2400" b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$pdf-&gt;AddPage();</a:t>
            </a:r>
          </a:p>
          <a:p>
            <a:pPr marL="457200" marR="0" indent="0" algn="l" rtl="0">
              <a:spcBef>
                <a:spcPts val="1080"/>
              </a:spcBef>
              <a:spcAft>
                <a:spcPts val="600"/>
              </a:spcAft>
              <a:buNone/>
            </a:pPr>
            <a:endParaRPr sz="24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$html = '&lt;H1&gt;Hello World&lt;/H1&gt; &lt;p&gt;Lorem &lt;b&gt;ipsum&lt;/b&gt;&lt;/p&gt;';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// output the HTML content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$pdf-&gt;writeHTML($html, true, false, true, false, '');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// reset pointer to the last page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$pdf-&gt;lastPage();</a:t>
            </a:r>
          </a:p>
        </p:txBody>
      </p:sp>
    </p:spTree>
    <p:extLst>
      <p:ext uri="{BB962C8B-B14F-4D97-AF65-F5344CB8AC3E}">
        <p14:creationId xmlns:p14="http://schemas.microsoft.com/office/powerpoint/2010/main" val="3401765780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78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2nd Example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Char char="•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to make the second page, </a:t>
            </a:r>
            <a:b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	</a:t>
            </a:r>
            <a:r>
              <a:rPr lang="en-US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put $pdf-&gt;AddPage();</a:t>
            </a: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b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below the </a:t>
            </a:r>
            <a:b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	</a:t>
            </a:r>
            <a:r>
              <a:rPr lang="en-US" sz="2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$pdf-&gt;lastPage();</a:t>
            </a:r>
          </a:p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Font typeface="Cantarell"/>
              <a:buChar char="•"/>
            </a:pPr>
            <a:endParaRPr sz="24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put $pdf-&gt;AddPage();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$html = '&lt;H1&gt;This is the second page&lt;/H1&gt; &lt;p&gt;Lorem &lt;b&gt;ipsum&lt;/b&gt;&lt;/p&gt;';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// output the HTML content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$pdf-&gt;writeHTML($html, true, false, true, false, '');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// reset pointer to the last page</a:t>
            </a:r>
          </a:p>
          <a:p>
            <a:pPr marL="45720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$pdf-&gt;lastPage();</a:t>
            </a:r>
          </a:p>
        </p:txBody>
      </p:sp>
    </p:spTree>
    <p:extLst>
      <p:ext uri="{BB962C8B-B14F-4D97-AF65-F5344CB8AC3E}">
        <p14:creationId xmlns:p14="http://schemas.microsoft.com/office/powerpoint/2010/main" val="3600390777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0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Exercise 1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108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Combining PDF and Database </a:t>
            </a:r>
          </a:p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AutoNum type="arabicPeriod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Make a pdf File</a:t>
            </a:r>
          </a:p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AutoNum type="arabicPeriod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It has Header and Footer</a:t>
            </a:r>
          </a:p>
          <a:p>
            <a:pPr marL="457200" marR="0" lvl="0" indent="-381000" algn="l" rtl="0">
              <a:spcBef>
                <a:spcPts val="108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Cantarell"/>
              <a:buAutoNum type="arabicPeriod"/>
            </a:pPr>
            <a:r>
              <a:rPr lang="en-US" sz="24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It has a table and containing with top 10 data in Heroes table (your previous database)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861300" y="5476675"/>
            <a:ext cx="8641799" cy="55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-US"/>
              <a:t>To be an IT Expert, you need to:</a:t>
            </a:r>
            <a:br>
              <a:rPr lang="en-US"/>
            </a:br>
            <a:r>
              <a:rPr lang="en-US"/>
              <a:t>1. Think fast</a:t>
            </a:r>
            <a:br>
              <a:rPr lang="en-US"/>
            </a:br>
            <a:r>
              <a:rPr lang="en-US"/>
              <a:t>2. Type fast</a:t>
            </a:r>
          </a:p>
          <a:p>
            <a:pPr algn="r" rtl="0">
              <a:spcBef>
                <a:spcPts val="0"/>
              </a:spcBef>
              <a:buNone/>
            </a:pPr>
            <a:endParaRPr/>
          </a:p>
          <a:p>
            <a:pPr algn="r">
              <a:spcBef>
                <a:spcPts val="0"/>
              </a:spcBef>
              <a:buNone/>
            </a:pPr>
            <a:r>
              <a:rPr lang="en-US"/>
              <a:t>So, finish this exercise within 20 minutes only!</a:t>
            </a:r>
          </a:p>
        </p:txBody>
      </p:sp>
    </p:spTree>
    <p:extLst>
      <p:ext uri="{BB962C8B-B14F-4D97-AF65-F5344CB8AC3E}">
        <p14:creationId xmlns:p14="http://schemas.microsoft.com/office/powerpoint/2010/main" val="4108340639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5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 File Upload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PHP script can be used with a HTML form to allow users to upload files to the server. </a:t>
            </a:r>
            <a:endParaRPr lang="en-US" dirty="0" smtClean="0"/>
          </a:p>
          <a:p>
            <a:r>
              <a:rPr lang="en-US" dirty="0" smtClean="0"/>
              <a:t>Initially </a:t>
            </a:r>
            <a:r>
              <a:rPr lang="en-US" dirty="0"/>
              <a:t>files are uploaded into a temporary directory and then </a:t>
            </a:r>
            <a:r>
              <a:rPr lang="en-US" b="1" dirty="0"/>
              <a:t>relocated</a:t>
            </a:r>
            <a:r>
              <a:rPr lang="en-US" dirty="0"/>
              <a:t> to a target </a:t>
            </a:r>
            <a:r>
              <a:rPr lang="en-US" b="1" dirty="0"/>
              <a:t>destination</a:t>
            </a:r>
            <a:r>
              <a:rPr lang="en-US" dirty="0"/>
              <a:t> by a PHP script.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Uploading 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10639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7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Upload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dirty="0" smtClean="0"/>
              <a:t>HTML </a:t>
            </a:r>
            <a:r>
              <a:rPr lang="en-US" dirty="0"/>
              <a:t>code </a:t>
            </a:r>
            <a:r>
              <a:rPr lang="en-US" dirty="0" smtClean="0"/>
              <a:t>in the next slide creates </a:t>
            </a:r>
            <a:r>
              <a:rPr lang="en-US" dirty="0"/>
              <a:t>an uploader form</a:t>
            </a:r>
            <a:r>
              <a:rPr lang="en-US" dirty="0" smtClean="0"/>
              <a:t>.</a:t>
            </a:r>
          </a:p>
          <a:p>
            <a:r>
              <a:rPr lang="en-US" dirty="0"/>
              <a:t>This form is having method attribute set to </a:t>
            </a:r>
            <a:r>
              <a:rPr lang="en-US" b="1" dirty="0"/>
              <a:t>post</a:t>
            </a:r>
            <a:r>
              <a:rPr lang="en-US" dirty="0"/>
              <a:t> and </a:t>
            </a:r>
            <a:r>
              <a:rPr lang="en-US" dirty="0" err="1"/>
              <a:t>enctype</a:t>
            </a:r>
            <a:r>
              <a:rPr lang="en-US" dirty="0"/>
              <a:t> attribute is set to </a:t>
            </a:r>
            <a:r>
              <a:rPr lang="en-US" b="1" dirty="0" smtClean="0"/>
              <a:t>multipart/form-data (!!!! Very important)</a:t>
            </a:r>
          </a:p>
          <a:p>
            <a:r>
              <a:rPr lang="en-US" b="1" dirty="0" smtClean="0"/>
              <a:t>Create a folder and rename it to “uploads” within your root. Make sure this folder is reachable, readable and writeable. </a:t>
            </a:r>
            <a:r>
              <a:rPr lang="en-US" b="1" dirty="0"/>
              <a:t>(!!!! Very important)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532" y="433137"/>
            <a:ext cx="10018713" cy="970546"/>
          </a:xfrm>
        </p:spPr>
        <p:txBody>
          <a:bodyPr/>
          <a:lstStyle/>
          <a:p>
            <a:r>
              <a:rPr lang="en-US" dirty="0" smtClean="0"/>
              <a:t>Creating Upload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87379"/>
            <a:ext cx="10018713" cy="4503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title&gt;File Uploading Form&lt;/title&gt;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h3&gt;File Upload:&lt;/h3&gt;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Select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file to upload: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1257300" lvl="3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file_uploader.php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method="post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="multipart/form-data"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257300" lvl="3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size="50"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1257300" lvl="3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value="Upload File" /&gt;</a:t>
            </a:r>
          </a:p>
          <a:p>
            <a:pPr marL="1257300" lvl="3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2015. Fakultas Teknik | Teknik Informatika | Universitas Surabaya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7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110</TotalTime>
  <Words>2179</Words>
  <Application>Microsoft Office PowerPoint</Application>
  <PresentationFormat>Widescreen</PresentationFormat>
  <Paragraphs>374</Paragraphs>
  <Slides>56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Cantarell</vt:lpstr>
      <vt:lpstr>Corbel</vt:lpstr>
      <vt:lpstr>Courier New</vt:lpstr>
      <vt:lpstr>Parallax</vt:lpstr>
      <vt:lpstr>FILE HANDLING</vt:lpstr>
      <vt:lpstr>PHP File Include</vt:lpstr>
      <vt:lpstr>Including File</vt:lpstr>
      <vt:lpstr>Including File</vt:lpstr>
      <vt:lpstr>PHP File Upload</vt:lpstr>
      <vt:lpstr>What Is PHP File Upload</vt:lpstr>
      <vt:lpstr>File Uploading Process</vt:lpstr>
      <vt:lpstr>Creating Upload Form</vt:lpstr>
      <vt:lpstr>Creating Upload Form</vt:lpstr>
      <vt:lpstr>Handle Upload File on PHP</vt:lpstr>
      <vt:lpstr>Handle Upload File on PHP</vt:lpstr>
      <vt:lpstr>Handle Upload File on PHP</vt:lpstr>
      <vt:lpstr>Show Upload Notification</vt:lpstr>
      <vt:lpstr>VALIDATING FILE</vt:lpstr>
      <vt:lpstr>Validation #1: Check If the Uploaded File Is Image</vt:lpstr>
      <vt:lpstr>Example</vt:lpstr>
      <vt:lpstr>Validation #2 – Check the extension of the uploaded file</vt:lpstr>
      <vt:lpstr>Example</vt:lpstr>
      <vt:lpstr>Validation #3 – Check the file size</vt:lpstr>
      <vt:lpstr>Example</vt:lpstr>
      <vt:lpstr>File Filtering Within Form </vt:lpstr>
      <vt:lpstr>Example</vt:lpstr>
      <vt:lpstr>Another Example</vt:lpstr>
      <vt:lpstr>Exercise</vt:lpstr>
      <vt:lpstr>FILE DELETION</vt:lpstr>
      <vt:lpstr>Unlink Method</vt:lpstr>
      <vt:lpstr>PHP Image Manipulation</vt:lpstr>
      <vt:lpstr>PHP GD Library</vt:lpstr>
      <vt:lpstr>PHP GD Useful Methods</vt:lpstr>
      <vt:lpstr>imagecopyresampled</vt:lpstr>
      <vt:lpstr>Example</vt:lpstr>
      <vt:lpstr>Example Continued…</vt:lpstr>
      <vt:lpstr>Example Continued…</vt:lpstr>
      <vt:lpstr>Creating PDF</vt:lpstr>
      <vt:lpstr>Creating PDF</vt:lpstr>
      <vt:lpstr>PDF Class</vt:lpstr>
      <vt:lpstr>TCPDF</vt:lpstr>
      <vt:lpstr>TCPDF</vt:lpstr>
      <vt:lpstr>TCPDF</vt:lpstr>
      <vt:lpstr>1st Example</vt:lpstr>
      <vt:lpstr>1st Example</vt:lpstr>
      <vt:lpstr>1st Example</vt:lpstr>
      <vt:lpstr>1st Example</vt:lpstr>
      <vt:lpstr>1st Example</vt:lpstr>
      <vt:lpstr>1st Example</vt:lpstr>
      <vt:lpstr>1st Example</vt:lpstr>
      <vt:lpstr>1st Example</vt:lpstr>
      <vt:lpstr>1st Example</vt:lpstr>
      <vt:lpstr>1st Example</vt:lpstr>
      <vt:lpstr>1st Example</vt:lpstr>
      <vt:lpstr>1st Example</vt:lpstr>
      <vt:lpstr>2nd Example</vt:lpstr>
      <vt:lpstr>2nd Example</vt:lpstr>
      <vt:lpstr>2nd Example</vt:lpstr>
      <vt:lpstr>Exercise 1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MATERI KULIAH</dc:title>
  <dc:creator>andre</dc:creator>
  <cp:lastModifiedBy>hEnDRa DiNatA</cp:lastModifiedBy>
  <cp:revision>21</cp:revision>
  <dcterms:created xsi:type="dcterms:W3CDTF">2015-02-19T11:16:26Z</dcterms:created>
  <dcterms:modified xsi:type="dcterms:W3CDTF">2017-04-23T23:52:38Z</dcterms:modified>
</cp:coreProperties>
</file>