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entation.xml" ContentType="application/vnd.openxmlformats-officedocument.presentationml.presentation.main+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24.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23.xml" ContentType="application/vnd.openxmlformats-officedocument.presentationml.notesSlide+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73" r:id="rId2"/>
    <p:sldId id="275" r:id="rId3"/>
    <p:sldId id="274" r:id="rId4"/>
    <p:sldId id="276" r:id="rId5"/>
    <p:sldId id="277" r:id="rId6"/>
    <p:sldId id="278" r:id="rId7"/>
    <p:sldId id="283" r:id="rId8"/>
    <p:sldId id="279" r:id="rId9"/>
    <p:sldId id="285" r:id="rId10"/>
    <p:sldId id="286" r:id="rId11"/>
    <p:sldId id="287" r:id="rId12"/>
    <p:sldId id="288" r:id="rId13"/>
    <p:sldId id="289" r:id="rId14"/>
    <p:sldId id="290" r:id="rId15"/>
    <p:sldId id="291" r:id="rId16"/>
    <p:sldId id="292" r:id="rId17"/>
    <p:sldId id="293" r:id="rId18"/>
    <p:sldId id="294" r:id="rId19"/>
    <p:sldId id="296" r:id="rId20"/>
    <p:sldId id="281" r:id="rId21"/>
    <p:sldId id="299" r:id="rId22"/>
    <p:sldId id="298" r:id="rId23"/>
    <p:sldId id="300" r:id="rId24"/>
    <p:sldId id="282" r:id="rId25"/>
  </p:sldIdLst>
  <p:sldSz cx="12192000" cy="6858000"/>
  <p:notesSz cx="6858000" cy="9144000"/>
  <p:defaultTextStyle>
    <a:defPPr>
      <a:defRPr lang="en-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24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21"/>
    <p:restoredTop sz="96281"/>
  </p:normalViewPr>
  <p:slideViewPr>
    <p:cSldViewPr snapToGrid="0" snapToObjects="1">
      <p:cViewPr varScale="1">
        <p:scale>
          <a:sx n="113" d="100"/>
          <a:sy n="113" d="100"/>
        </p:scale>
        <p:origin x="192"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E55616-AF7B-6F45-9FDC-B6ABC796449A}" type="datetimeFigureOut">
              <a:rPr lang="en-RO" smtClean="0"/>
              <a:t>15.10.2021</a:t>
            </a:fld>
            <a:endParaRPr lang="en-R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ABAEF5-A7D6-3041-A7BF-18B25DCF012A}" type="slidenum">
              <a:rPr lang="en-RO" smtClean="0"/>
              <a:t>‹#›</a:t>
            </a:fld>
            <a:endParaRPr lang="en-RO"/>
          </a:p>
        </p:txBody>
      </p:sp>
    </p:spTree>
    <p:extLst>
      <p:ext uri="{BB962C8B-B14F-4D97-AF65-F5344CB8AC3E}">
        <p14:creationId xmlns:p14="http://schemas.microsoft.com/office/powerpoint/2010/main" val="632003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1</a:t>
            </a:fld>
            <a:endParaRPr lang="en-RO"/>
          </a:p>
        </p:txBody>
      </p:sp>
    </p:spTree>
    <p:extLst>
      <p:ext uri="{BB962C8B-B14F-4D97-AF65-F5344CB8AC3E}">
        <p14:creationId xmlns:p14="http://schemas.microsoft.com/office/powerpoint/2010/main" val="3592960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10</a:t>
            </a:fld>
            <a:endParaRPr lang="en-RO"/>
          </a:p>
        </p:txBody>
      </p:sp>
    </p:spTree>
    <p:extLst>
      <p:ext uri="{BB962C8B-B14F-4D97-AF65-F5344CB8AC3E}">
        <p14:creationId xmlns:p14="http://schemas.microsoft.com/office/powerpoint/2010/main" val="3395957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11</a:t>
            </a:fld>
            <a:endParaRPr lang="en-RO"/>
          </a:p>
        </p:txBody>
      </p:sp>
    </p:spTree>
    <p:extLst>
      <p:ext uri="{BB962C8B-B14F-4D97-AF65-F5344CB8AC3E}">
        <p14:creationId xmlns:p14="http://schemas.microsoft.com/office/powerpoint/2010/main" val="1265336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12</a:t>
            </a:fld>
            <a:endParaRPr lang="en-RO"/>
          </a:p>
        </p:txBody>
      </p:sp>
    </p:spTree>
    <p:extLst>
      <p:ext uri="{BB962C8B-B14F-4D97-AF65-F5344CB8AC3E}">
        <p14:creationId xmlns:p14="http://schemas.microsoft.com/office/powerpoint/2010/main" val="1209868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13</a:t>
            </a:fld>
            <a:endParaRPr lang="en-RO"/>
          </a:p>
        </p:txBody>
      </p:sp>
    </p:spTree>
    <p:extLst>
      <p:ext uri="{BB962C8B-B14F-4D97-AF65-F5344CB8AC3E}">
        <p14:creationId xmlns:p14="http://schemas.microsoft.com/office/powerpoint/2010/main" val="3894464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14</a:t>
            </a:fld>
            <a:endParaRPr lang="en-RO"/>
          </a:p>
        </p:txBody>
      </p:sp>
    </p:spTree>
    <p:extLst>
      <p:ext uri="{BB962C8B-B14F-4D97-AF65-F5344CB8AC3E}">
        <p14:creationId xmlns:p14="http://schemas.microsoft.com/office/powerpoint/2010/main" val="2941195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15</a:t>
            </a:fld>
            <a:endParaRPr lang="en-RO"/>
          </a:p>
        </p:txBody>
      </p:sp>
    </p:spTree>
    <p:extLst>
      <p:ext uri="{BB962C8B-B14F-4D97-AF65-F5344CB8AC3E}">
        <p14:creationId xmlns:p14="http://schemas.microsoft.com/office/powerpoint/2010/main" val="1556775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16</a:t>
            </a:fld>
            <a:endParaRPr lang="en-RO"/>
          </a:p>
        </p:txBody>
      </p:sp>
    </p:spTree>
    <p:extLst>
      <p:ext uri="{BB962C8B-B14F-4D97-AF65-F5344CB8AC3E}">
        <p14:creationId xmlns:p14="http://schemas.microsoft.com/office/powerpoint/2010/main" val="18741370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17</a:t>
            </a:fld>
            <a:endParaRPr lang="en-RO"/>
          </a:p>
        </p:txBody>
      </p:sp>
    </p:spTree>
    <p:extLst>
      <p:ext uri="{BB962C8B-B14F-4D97-AF65-F5344CB8AC3E}">
        <p14:creationId xmlns:p14="http://schemas.microsoft.com/office/powerpoint/2010/main" val="1535002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18</a:t>
            </a:fld>
            <a:endParaRPr lang="en-RO"/>
          </a:p>
        </p:txBody>
      </p:sp>
    </p:spTree>
    <p:extLst>
      <p:ext uri="{BB962C8B-B14F-4D97-AF65-F5344CB8AC3E}">
        <p14:creationId xmlns:p14="http://schemas.microsoft.com/office/powerpoint/2010/main" val="31980080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19</a:t>
            </a:fld>
            <a:endParaRPr lang="en-RO"/>
          </a:p>
        </p:txBody>
      </p:sp>
    </p:spTree>
    <p:extLst>
      <p:ext uri="{BB962C8B-B14F-4D97-AF65-F5344CB8AC3E}">
        <p14:creationId xmlns:p14="http://schemas.microsoft.com/office/powerpoint/2010/main" val="3810843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2</a:t>
            </a:fld>
            <a:endParaRPr lang="en-RO"/>
          </a:p>
        </p:txBody>
      </p:sp>
    </p:spTree>
    <p:extLst>
      <p:ext uri="{BB962C8B-B14F-4D97-AF65-F5344CB8AC3E}">
        <p14:creationId xmlns:p14="http://schemas.microsoft.com/office/powerpoint/2010/main" val="40349179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20</a:t>
            </a:fld>
            <a:endParaRPr lang="en-RO"/>
          </a:p>
        </p:txBody>
      </p:sp>
    </p:spTree>
    <p:extLst>
      <p:ext uri="{BB962C8B-B14F-4D97-AF65-F5344CB8AC3E}">
        <p14:creationId xmlns:p14="http://schemas.microsoft.com/office/powerpoint/2010/main" val="7648648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21</a:t>
            </a:fld>
            <a:endParaRPr lang="en-RO"/>
          </a:p>
        </p:txBody>
      </p:sp>
    </p:spTree>
    <p:extLst>
      <p:ext uri="{BB962C8B-B14F-4D97-AF65-F5344CB8AC3E}">
        <p14:creationId xmlns:p14="http://schemas.microsoft.com/office/powerpoint/2010/main" val="34603447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22</a:t>
            </a:fld>
            <a:endParaRPr lang="en-RO"/>
          </a:p>
        </p:txBody>
      </p:sp>
    </p:spTree>
    <p:extLst>
      <p:ext uri="{BB962C8B-B14F-4D97-AF65-F5344CB8AC3E}">
        <p14:creationId xmlns:p14="http://schemas.microsoft.com/office/powerpoint/2010/main" val="26324162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23</a:t>
            </a:fld>
            <a:endParaRPr lang="en-RO"/>
          </a:p>
        </p:txBody>
      </p:sp>
    </p:spTree>
    <p:extLst>
      <p:ext uri="{BB962C8B-B14F-4D97-AF65-F5344CB8AC3E}">
        <p14:creationId xmlns:p14="http://schemas.microsoft.com/office/powerpoint/2010/main" val="4540505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24</a:t>
            </a:fld>
            <a:endParaRPr lang="en-RO"/>
          </a:p>
        </p:txBody>
      </p:sp>
    </p:spTree>
    <p:extLst>
      <p:ext uri="{BB962C8B-B14F-4D97-AF65-F5344CB8AC3E}">
        <p14:creationId xmlns:p14="http://schemas.microsoft.com/office/powerpoint/2010/main" val="2232788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3</a:t>
            </a:fld>
            <a:endParaRPr lang="en-RO"/>
          </a:p>
        </p:txBody>
      </p:sp>
    </p:spTree>
    <p:extLst>
      <p:ext uri="{BB962C8B-B14F-4D97-AF65-F5344CB8AC3E}">
        <p14:creationId xmlns:p14="http://schemas.microsoft.com/office/powerpoint/2010/main" val="223371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4</a:t>
            </a:fld>
            <a:endParaRPr lang="en-RO"/>
          </a:p>
        </p:txBody>
      </p:sp>
    </p:spTree>
    <p:extLst>
      <p:ext uri="{BB962C8B-B14F-4D97-AF65-F5344CB8AC3E}">
        <p14:creationId xmlns:p14="http://schemas.microsoft.com/office/powerpoint/2010/main" val="3204919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5</a:t>
            </a:fld>
            <a:endParaRPr lang="en-RO"/>
          </a:p>
        </p:txBody>
      </p:sp>
    </p:spTree>
    <p:extLst>
      <p:ext uri="{BB962C8B-B14F-4D97-AF65-F5344CB8AC3E}">
        <p14:creationId xmlns:p14="http://schemas.microsoft.com/office/powerpoint/2010/main" val="105470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6</a:t>
            </a:fld>
            <a:endParaRPr lang="en-RO"/>
          </a:p>
        </p:txBody>
      </p:sp>
    </p:spTree>
    <p:extLst>
      <p:ext uri="{BB962C8B-B14F-4D97-AF65-F5344CB8AC3E}">
        <p14:creationId xmlns:p14="http://schemas.microsoft.com/office/powerpoint/2010/main" val="4183748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7</a:t>
            </a:fld>
            <a:endParaRPr lang="en-RO"/>
          </a:p>
        </p:txBody>
      </p:sp>
    </p:spTree>
    <p:extLst>
      <p:ext uri="{BB962C8B-B14F-4D97-AF65-F5344CB8AC3E}">
        <p14:creationId xmlns:p14="http://schemas.microsoft.com/office/powerpoint/2010/main" val="3293301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8</a:t>
            </a:fld>
            <a:endParaRPr lang="en-RO"/>
          </a:p>
        </p:txBody>
      </p:sp>
    </p:spTree>
    <p:extLst>
      <p:ext uri="{BB962C8B-B14F-4D97-AF65-F5344CB8AC3E}">
        <p14:creationId xmlns:p14="http://schemas.microsoft.com/office/powerpoint/2010/main" val="1496247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a:p>
        </p:txBody>
      </p:sp>
      <p:sp>
        <p:nvSpPr>
          <p:cNvPr id="4" name="Slide Number Placeholder 3"/>
          <p:cNvSpPr>
            <a:spLocks noGrp="1"/>
          </p:cNvSpPr>
          <p:nvPr>
            <p:ph type="sldNum" sz="quarter" idx="5"/>
          </p:nvPr>
        </p:nvSpPr>
        <p:spPr/>
        <p:txBody>
          <a:bodyPr/>
          <a:lstStyle/>
          <a:p>
            <a:fld id="{0FDED96F-8CBC-874C-BE40-2AB751A25D41}" type="slidenum">
              <a:rPr lang="en-RO" smtClean="0"/>
              <a:t>9</a:t>
            </a:fld>
            <a:endParaRPr lang="en-RO"/>
          </a:p>
        </p:txBody>
      </p:sp>
    </p:spTree>
    <p:extLst>
      <p:ext uri="{BB962C8B-B14F-4D97-AF65-F5344CB8AC3E}">
        <p14:creationId xmlns:p14="http://schemas.microsoft.com/office/powerpoint/2010/main" val="3721622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8B978-43C4-0642-93BB-94CF613EAC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RO"/>
          </a:p>
        </p:txBody>
      </p:sp>
      <p:sp>
        <p:nvSpPr>
          <p:cNvPr id="3" name="Subtitle 2">
            <a:extLst>
              <a:ext uri="{FF2B5EF4-FFF2-40B4-BE49-F238E27FC236}">
                <a16:creationId xmlns:a16="http://schemas.microsoft.com/office/drawing/2014/main" id="{91AF365A-4365-354A-B9D1-E091DE114B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RO"/>
          </a:p>
        </p:txBody>
      </p:sp>
      <p:sp>
        <p:nvSpPr>
          <p:cNvPr id="4" name="Date Placeholder 3">
            <a:extLst>
              <a:ext uri="{FF2B5EF4-FFF2-40B4-BE49-F238E27FC236}">
                <a16:creationId xmlns:a16="http://schemas.microsoft.com/office/drawing/2014/main" id="{86BE9CCB-9552-F24F-84D7-69A937C98E27}"/>
              </a:ext>
            </a:extLst>
          </p:cNvPr>
          <p:cNvSpPr>
            <a:spLocks noGrp="1"/>
          </p:cNvSpPr>
          <p:nvPr>
            <p:ph type="dt" sz="half" idx="10"/>
          </p:nvPr>
        </p:nvSpPr>
        <p:spPr/>
        <p:txBody>
          <a:bodyPr/>
          <a:lstStyle/>
          <a:p>
            <a:fld id="{DE71B8BE-E687-C846-B804-D1F075C760B1}" type="datetimeFigureOut">
              <a:rPr lang="en-RO" smtClean="0"/>
              <a:t>15.10.2021</a:t>
            </a:fld>
            <a:endParaRPr lang="en-RO"/>
          </a:p>
        </p:txBody>
      </p:sp>
      <p:sp>
        <p:nvSpPr>
          <p:cNvPr id="5" name="Footer Placeholder 4">
            <a:extLst>
              <a:ext uri="{FF2B5EF4-FFF2-40B4-BE49-F238E27FC236}">
                <a16:creationId xmlns:a16="http://schemas.microsoft.com/office/drawing/2014/main" id="{59D7F3C5-178E-1A46-835D-B7611284AEE3}"/>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DBAED91A-34EA-8045-9A3D-D3E509E4477C}"/>
              </a:ext>
            </a:extLst>
          </p:cNvPr>
          <p:cNvSpPr>
            <a:spLocks noGrp="1"/>
          </p:cNvSpPr>
          <p:nvPr>
            <p:ph type="sldNum" sz="quarter" idx="12"/>
          </p:nvPr>
        </p:nvSpPr>
        <p:spPr/>
        <p:txBody>
          <a:bodyPr/>
          <a:lstStyle/>
          <a:p>
            <a:fld id="{4E29923A-FB7E-C94C-8556-03B9E85BE99E}" type="slidenum">
              <a:rPr lang="en-RO" smtClean="0"/>
              <a:t>‹#›</a:t>
            </a:fld>
            <a:endParaRPr lang="en-RO"/>
          </a:p>
        </p:txBody>
      </p:sp>
    </p:spTree>
    <p:extLst>
      <p:ext uri="{BB962C8B-B14F-4D97-AF65-F5344CB8AC3E}">
        <p14:creationId xmlns:p14="http://schemas.microsoft.com/office/powerpoint/2010/main" val="3484105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1AF71-FEDC-B64C-9400-9CDB1C6876F1}"/>
              </a:ext>
            </a:extLst>
          </p:cNvPr>
          <p:cNvSpPr>
            <a:spLocks noGrp="1"/>
          </p:cNvSpPr>
          <p:nvPr>
            <p:ph type="title"/>
          </p:nvPr>
        </p:nvSpPr>
        <p:spPr/>
        <p:txBody>
          <a:bodyPr/>
          <a:lstStyle/>
          <a:p>
            <a:r>
              <a:rPr lang="en-US"/>
              <a:t>Click to edit Master title style</a:t>
            </a:r>
            <a:endParaRPr lang="en-RO"/>
          </a:p>
        </p:txBody>
      </p:sp>
      <p:sp>
        <p:nvSpPr>
          <p:cNvPr id="3" name="Vertical Text Placeholder 2">
            <a:extLst>
              <a:ext uri="{FF2B5EF4-FFF2-40B4-BE49-F238E27FC236}">
                <a16:creationId xmlns:a16="http://schemas.microsoft.com/office/drawing/2014/main" id="{17AF5085-2666-4C4F-9520-FF169FC654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4" name="Date Placeholder 3">
            <a:extLst>
              <a:ext uri="{FF2B5EF4-FFF2-40B4-BE49-F238E27FC236}">
                <a16:creationId xmlns:a16="http://schemas.microsoft.com/office/drawing/2014/main" id="{C7EFECEB-057D-4B47-8880-418EF57D1ADB}"/>
              </a:ext>
            </a:extLst>
          </p:cNvPr>
          <p:cNvSpPr>
            <a:spLocks noGrp="1"/>
          </p:cNvSpPr>
          <p:nvPr>
            <p:ph type="dt" sz="half" idx="10"/>
          </p:nvPr>
        </p:nvSpPr>
        <p:spPr/>
        <p:txBody>
          <a:bodyPr/>
          <a:lstStyle/>
          <a:p>
            <a:fld id="{DE71B8BE-E687-C846-B804-D1F075C760B1}" type="datetimeFigureOut">
              <a:rPr lang="en-RO" smtClean="0"/>
              <a:t>15.10.2021</a:t>
            </a:fld>
            <a:endParaRPr lang="en-RO"/>
          </a:p>
        </p:txBody>
      </p:sp>
      <p:sp>
        <p:nvSpPr>
          <p:cNvPr id="5" name="Footer Placeholder 4">
            <a:extLst>
              <a:ext uri="{FF2B5EF4-FFF2-40B4-BE49-F238E27FC236}">
                <a16:creationId xmlns:a16="http://schemas.microsoft.com/office/drawing/2014/main" id="{AB1B1078-EE45-3340-B9EB-8BED055EA5F7}"/>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19E62728-1353-9B4A-B1F6-65FD978320CA}"/>
              </a:ext>
            </a:extLst>
          </p:cNvPr>
          <p:cNvSpPr>
            <a:spLocks noGrp="1"/>
          </p:cNvSpPr>
          <p:nvPr>
            <p:ph type="sldNum" sz="quarter" idx="12"/>
          </p:nvPr>
        </p:nvSpPr>
        <p:spPr/>
        <p:txBody>
          <a:bodyPr/>
          <a:lstStyle/>
          <a:p>
            <a:fld id="{4E29923A-FB7E-C94C-8556-03B9E85BE99E}" type="slidenum">
              <a:rPr lang="en-RO" smtClean="0"/>
              <a:t>‹#›</a:t>
            </a:fld>
            <a:endParaRPr lang="en-RO"/>
          </a:p>
        </p:txBody>
      </p:sp>
    </p:spTree>
    <p:extLst>
      <p:ext uri="{BB962C8B-B14F-4D97-AF65-F5344CB8AC3E}">
        <p14:creationId xmlns:p14="http://schemas.microsoft.com/office/powerpoint/2010/main" val="55730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EDF239-9F92-4B43-BB7F-BA2BA26E37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RO"/>
          </a:p>
        </p:txBody>
      </p:sp>
      <p:sp>
        <p:nvSpPr>
          <p:cNvPr id="3" name="Vertical Text Placeholder 2">
            <a:extLst>
              <a:ext uri="{FF2B5EF4-FFF2-40B4-BE49-F238E27FC236}">
                <a16:creationId xmlns:a16="http://schemas.microsoft.com/office/drawing/2014/main" id="{1916ADF2-CDA4-E94E-8927-016FEF20E7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4" name="Date Placeholder 3">
            <a:extLst>
              <a:ext uri="{FF2B5EF4-FFF2-40B4-BE49-F238E27FC236}">
                <a16:creationId xmlns:a16="http://schemas.microsoft.com/office/drawing/2014/main" id="{7F0B82AA-725A-264D-86A4-C4C1C9913267}"/>
              </a:ext>
            </a:extLst>
          </p:cNvPr>
          <p:cNvSpPr>
            <a:spLocks noGrp="1"/>
          </p:cNvSpPr>
          <p:nvPr>
            <p:ph type="dt" sz="half" idx="10"/>
          </p:nvPr>
        </p:nvSpPr>
        <p:spPr/>
        <p:txBody>
          <a:bodyPr/>
          <a:lstStyle/>
          <a:p>
            <a:fld id="{DE71B8BE-E687-C846-B804-D1F075C760B1}" type="datetimeFigureOut">
              <a:rPr lang="en-RO" smtClean="0"/>
              <a:t>15.10.2021</a:t>
            </a:fld>
            <a:endParaRPr lang="en-RO"/>
          </a:p>
        </p:txBody>
      </p:sp>
      <p:sp>
        <p:nvSpPr>
          <p:cNvPr id="5" name="Footer Placeholder 4">
            <a:extLst>
              <a:ext uri="{FF2B5EF4-FFF2-40B4-BE49-F238E27FC236}">
                <a16:creationId xmlns:a16="http://schemas.microsoft.com/office/drawing/2014/main" id="{54C38BB4-3D4E-4E42-8C5A-007CB00B5669}"/>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C5F42E23-0FA6-7245-BE38-5050823FAD8A}"/>
              </a:ext>
            </a:extLst>
          </p:cNvPr>
          <p:cNvSpPr>
            <a:spLocks noGrp="1"/>
          </p:cNvSpPr>
          <p:nvPr>
            <p:ph type="sldNum" sz="quarter" idx="12"/>
          </p:nvPr>
        </p:nvSpPr>
        <p:spPr/>
        <p:txBody>
          <a:bodyPr/>
          <a:lstStyle/>
          <a:p>
            <a:fld id="{4E29923A-FB7E-C94C-8556-03B9E85BE99E}" type="slidenum">
              <a:rPr lang="en-RO" smtClean="0"/>
              <a:t>‹#›</a:t>
            </a:fld>
            <a:endParaRPr lang="en-RO"/>
          </a:p>
        </p:txBody>
      </p:sp>
    </p:spTree>
    <p:extLst>
      <p:ext uri="{BB962C8B-B14F-4D97-AF65-F5344CB8AC3E}">
        <p14:creationId xmlns:p14="http://schemas.microsoft.com/office/powerpoint/2010/main" val="840908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38C11-F64B-CD4D-862F-93883E363F95}"/>
              </a:ext>
            </a:extLst>
          </p:cNvPr>
          <p:cNvSpPr>
            <a:spLocks noGrp="1"/>
          </p:cNvSpPr>
          <p:nvPr>
            <p:ph type="title"/>
          </p:nvPr>
        </p:nvSpPr>
        <p:spPr/>
        <p:txBody>
          <a:bodyPr/>
          <a:lstStyle/>
          <a:p>
            <a:r>
              <a:rPr lang="en-US"/>
              <a:t>Click to edit Master title style</a:t>
            </a:r>
            <a:endParaRPr lang="en-RO"/>
          </a:p>
        </p:txBody>
      </p:sp>
      <p:sp>
        <p:nvSpPr>
          <p:cNvPr id="3" name="Content Placeholder 2">
            <a:extLst>
              <a:ext uri="{FF2B5EF4-FFF2-40B4-BE49-F238E27FC236}">
                <a16:creationId xmlns:a16="http://schemas.microsoft.com/office/drawing/2014/main" id="{C0125EA3-DCF4-CF4A-983B-1CA5EF17F0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4" name="Date Placeholder 3">
            <a:extLst>
              <a:ext uri="{FF2B5EF4-FFF2-40B4-BE49-F238E27FC236}">
                <a16:creationId xmlns:a16="http://schemas.microsoft.com/office/drawing/2014/main" id="{F3437098-8C34-EA44-BBD5-6CAE94AD4EF9}"/>
              </a:ext>
            </a:extLst>
          </p:cNvPr>
          <p:cNvSpPr>
            <a:spLocks noGrp="1"/>
          </p:cNvSpPr>
          <p:nvPr>
            <p:ph type="dt" sz="half" idx="10"/>
          </p:nvPr>
        </p:nvSpPr>
        <p:spPr/>
        <p:txBody>
          <a:bodyPr/>
          <a:lstStyle/>
          <a:p>
            <a:fld id="{DE71B8BE-E687-C846-B804-D1F075C760B1}" type="datetimeFigureOut">
              <a:rPr lang="en-RO" smtClean="0"/>
              <a:t>15.10.2021</a:t>
            </a:fld>
            <a:endParaRPr lang="en-RO"/>
          </a:p>
        </p:txBody>
      </p:sp>
      <p:sp>
        <p:nvSpPr>
          <p:cNvPr id="5" name="Footer Placeholder 4">
            <a:extLst>
              <a:ext uri="{FF2B5EF4-FFF2-40B4-BE49-F238E27FC236}">
                <a16:creationId xmlns:a16="http://schemas.microsoft.com/office/drawing/2014/main" id="{5268AF01-AB02-6C41-9E1D-A854F352F44D}"/>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81652666-A052-6C41-8B36-4CB42D2E564F}"/>
              </a:ext>
            </a:extLst>
          </p:cNvPr>
          <p:cNvSpPr>
            <a:spLocks noGrp="1"/>
          </p:cNvSpPr>
          <p:nvPr>
            <p:ph type="sldNum" sz="quarter" idx="12"/>
          </p:nvPr>
        </p:nvSpPr>
        <p:spPr/>
        <p:txBody>
          <a:bodyPr/>
          <a:lstStyle/>
          <a:p>
            <a:fld id="{4E29923A-FB7E-C94C-8556-03B9E85BE99E}" type="slidenum">
              <a:rPr lang="en-RO" smtClean="0"/>
              <a:t>‹#›</a:t>
            </a:fld>
            <a:endParaRPr lang="en-RO"/>
          </a:p>
        </p:txBody>
      </p:sp>
    </p:spTree>
    <p:extLst>
      <p:ext uri="{BB962C8B-B14F-4D97-AF65-F5344CB8AC3E}">
        <p14:creationId xmlns:p14="http://schemas.microsoft.com/office/powerpoint/2010/main" val="2388110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00504-D46D-5E4A-880D-8738FCC75D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RO"/>
          </a:p>
        </p:txBody>
      </p:sp>
      <p:sp>
        <p:nvSpPr>
          <p:cNvPr id="3" name="Text Placeholder 2">
            <a:extLst>
              <a:ext uri="{FF2B5EF4-FFF2-40B4-BE49-F238E27FC236}">
                <a16:creationId xmlns:a16="http://schemas.microsoft.com/office/drawing/2014/main" id="{1C5E5FE0-0885-8C4B-9ADD-D46EE429E3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F61C9-1313-A240-98BB-740A35C7081B}"/>
              </a:ext>
            </a:extLst>
          </p:cNvPr>
          <p:cNvSpPr>
            <a:spLocks noGrp="1"/>
          </p:cNvSpPr>
          <p:nvPr>
            <p:ph type="dt" sz="half" idx="10"/>
          </p:nvPr>
        </p:nvSpPr>
        <p:spPr/>
        <p:txBody>
          <a:bodyPr/>
          <a:lstStyle/>
          <a:p>
            <a:fld id="{DE71B8BE-E687-C846-B804-D1F075C760B1}" type="datetimeFigureOut">
              <a:rPr lang="en-RO" smtClean="0"/>
              <a:t>15.10.2021</a:t>
            </a:fld>
            <a:endParaRPr lang="en-RO"/>
          </a:p>
        </p:txBody>
      </p:sp>
      <p:sp>
        <p:nvSpPr>
          <p:cNvPr id="5" name="Footer Placeholder 4">
            <a:extLst>
              <a:ext uri="{FF2B5EF4-FFF2-40B4-BE49-F238E27FC236}">
                <a16:creationId xmlns:a16="http://schemas.microsoft.com/office/drawing/2014/main" id="{4607C6DD-041F-7244-8B90-19DA3EA98078}"/>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864EF83C-1D17-004C-BF3A-BE20EE96342A}"/>
              </a:ext>
            </a:extLst>
          </p:cNvPr>
          <p:cNvSpPr>
            <a:spLocks noGrp="1"/>
          </p:cNvSpPr>
          <p:nvPr>
            <p:ph type="sldNum" sz="quarter" idx="12"/>
          </p:nvPr>
        </p:nvSpPr>
        <p:spPr/>
        <p:txBody>
          <a:bodyPr/>
          <a:lstStyle/>
          <a:p>
            <a:fld id="{4E29923A-FB7E-C94C-8556-03B9E85BE99E}" type="slidenum">
              <a:rPr lang="en-RO" smtClean="0"/>
              <a:t>‹#›</a:t>
            </a:fld>
            <a:endParaRPr lang="en-RO"/>
          </a:p>
        </p:txBody>
      </p:sp>
    </p:spTree>
    <p:extLst>
      <p:ext uri="{BB962C8B-B14F-4D97-AF65-F5344CB8AC3E}">
        <p14:creationId xmlns:p14="http://schemas.microsoft.com/office/powerpoint/2010/main" val="312545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00074-9C9C-D94A-8D4C-19EDF873CA06}"/>
              </a:ext>
            </a:extLst>
          </p:cNvPr>
          <p:cNvSpPr>
            <a:spLocks noGrp="1"/>
          </p:cNvSpPr>
          <p:nvPr>
            <p:ph type="title"/>
          </p:nvPr>
        </p:nvSpPr>
        <p:spPr/>
        <p:txBody>
          <a:bodyPr/>
          <a:lstStyle/>
          <a:p>
            <a:r>
              <a:rPr lang="en-US"/>
              <a:t>Click to edit Master title style</a:t>
            </a:r>
            <a:endParaRPr lang="en-RO"/>
          </a:p>
        </p:txBody>
      </p:sp>
      <p:sp>
        <p:nvSpPr>
          <p:cNvPr id="3" name="Content Placeholder 2">
            <a:extLst>
              <a:ext uri="{FF2B5EF4-FFF2-40B4-BE49-F238E27FC236}">
                <a16:creationId xmlns:a16="http://schemas.microsoft.com/office/drawing/2014/main" id="{45D20657-99B0-6E4D-823F-414C21FF88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4" name="Content Placeholder 3">
            <a:extLst>
              <a:ext uri="{FF2B5EF4-FFF2-40B4-BE49-F238E27FC236}">
                <a16:creationId xmlns:a16="http://schemas.microsoft.com/office/drawing/2014/main" id="{2537E30D-17C6-7143-AC6E-4E44412D1B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5" name="Date Placeholder 4">
            <a:extLst>
              <a:ext uri="{FF2B5EF4-FFF2-40B4-BE49-F238E27FC236}">
                <a16:creationId xmlns:a16="http://schemas.microsoft.com/office/drawing/2014/main" id="{637E1DDB-51D0-8646-AEEC-B1042E8A316B}"/>
              </a:ext>
            </a:extLst>
          </p:cNvPr>
          <p:cNvSpPr>
            <a:spLocks noGrp="1"/>
          </p:cNvSpPr>
          <p:nvPr>
            <p:ph type="dt" sz="half" idx="10"/>
          </p:nvPr>
        </p:nvSpPr>
        <p:spPr/>
        <p:txBody>
          <a:bodyPr/>
          <a:lstStyle/>
          <a:p>
            <a:fld id="{DE71B8BE-E687-C846-B804-D1F075C760B1}" type="datetimeFigureOut">
              <a:rPr lang="en-RO" smtClean="0"/>
              <a:t>15.10.2021</a:t>
            </a:fld>
            <a:endParaRPr lang="en-RO"/>
          </a:p>
        </p:txBody>
      </p:sp>
      <p:sp>
        <p:nvSpPr>
          <p:cNvPr id="6" name="Footer Placeholder 5">
            <a:extLst>
              <a:ext uri="{FF2B5EF4-FFF2-40B4-BE49-F238E27FC236}">
                <a16:creationId xmlns:a16="http://schemas.microsoft.com/office/drawing/2014/main" id="{FE278C30-FB91-9543-9019-462444D1D743}"/>
              </a:ext>
            </a:extLst>
          </p:cNvPr>
          <p:cNvSpPr>
            <a:spLocks noGrp="1"/>
          </p:cNvSpPr>
          <p:nvPr>
            <p:ph type="ftr" sz="quarter" idx="11"/>
          </p:nvPr>
        </p:nvSpPr>
        <p:spPr/>
        <p:txBody>
          <a:bodyPr/>
          <a:lstStyle/>
          <a:p>
            <a:endParaRPr lang="en-RO"/>
          </a:p>
        </p:txBody>
      </p:sp>
      <p:sp>
        <p:nvSpPr>
          <p:cNvPr id="7" name="Slide Number Placeholder 6">
            <a:extLst>
              <a:ext uri="{FF2B5EF4-FFF2-40B4-BE49-F238E27FC236}">
                <a16:creationId xmlns:a16="http://schemas.microsoft.com/office/drawing/2014/main" id="{6CE0EC51-8D49-F149-8BC4-40D9D0FAA5DD}"/>
              </a:ext>
            </a:extLst>
          </p:cNvPr>
          <p:cNvSpPr>
            <a:spLocks noGrp="1"/>
          </p:cNvSpPr>
          <p:nvPr>
            <p:ph type="sldNum" sz="quarter" idx="12"/>
          </p:nvPr>
        </p:nvSpPr>
        <p:spPr/>
        <p:txBody>
          <a:bodyPr/>
          <a:lstStyle/>
          <a:p>
            <a:fld id="{4E29923A-FB7E-C94C-8556-03B9E85BE99E}" type="slidenum">
              <a:rPr lang="en-RO" smtClean="0"/>
              <a:t>‹#›</a:t>
            </a:fld>
            <a:endParaRPr lang="en-RO"/>
          </a:p>
        </p:txBody>
      </p:sp>
    </p:spTree>
    <p:extLst>
      <p:ext uri="{BB962C8B-B14F-4D97-AF65-F5344CB8AC3E}">
        <p14:creationId xmlns:p14="http://schemas.microsoft.com/office/powerpoint/2010/main" val="163418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4E703-8C74-D549-A538-29D925C8A27F}"/>
              </a:ext>
            </a:extLst>
          </p:cNvPr>
          <p:cNvSpPr>
            <a:spLocks noGrp="1"/>
          </p:cNvSpPr>
          <p:nvPr>
            <p:ph type="title"/>
          </p:nvPr>
        </p:nvSpPr>
        <p:spPr>
          <a:xfrm>
            <a:off x="839788" y="365125"/>
            <a:ext cx="10515600" cy="1325563"/>
          </a:xfrm>
        </p:spPr>
        <p:txBody>
          <a:bodyPr/>
          <a:lstStyle/>
          <a:p>
            <a:r>
              <a:rPr lang="en-US"/>
              <a:t>Click to edit Master title style</a:t>
            </a:r>
            <a:endParaRPr lang="en-RO"/>
          </a:p>
        </p:txBody>
      </p:sp>
      <p:sp>
        <p:nvSpPr>
          <p:cNvPr id="3" name="Text Placeholder 2">
            <a:extLst>
              <a:ext uri="{FF2B5EF4-FFF2-40B4-BE49-F238E27FC236}">
                <a16:creationId xmlns:a16="http://schemas.microsoft.com/office/drawing/2014/main" id="{7F62DED9-DA15-5C4F-B359-E63025493D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91813D-DCDA-9244-B658-C8E65D0888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5" name="Text Placeholder 4">
            <a:extLst>
              <a:ext uri="{FF2B5EF4-FFF2-40B4-BE49-F238E27FC236}">
                <a16:creationId xmlns:a16="http://schemas.microsoft.com/office/drawing/2014/main" id="{276784DE-8483-7F49-A12F-5C24ECDBE3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300CEA-211B-A947-BBD4-352B1654CD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7" name="Date Placeholder 6">
            <a:extLst>
              <a:ext uri="{FF2B5EF4-FFF2-40B4-BE49-F238E27FC236}">
                <a16:creationId xmlns:a16="http://schemas.microsoft.com/office/drawing/2014/main" id="{0E81904F-C182-7D4F-9E19-04CBA22FB98F}"/>
              </a:ext>
            </a:extLst>
          </p:cNvPr>
          <p:cNvSpPr>
            <a:spLocks noGrp="1"/>
          </p:cNvSpPr>
          <p:nvPr>
            <p:ph type="dt" sz="half" idx="10"/>
          </p:nvPr>
        </p:nvSpPr>
        <p:spPr/>
        <p:txBody>
          <a:bodyPr/>
          <a:lstStyle/>
          <a:p>
            <a:fld id="{DE71B8BE-E687-C846-B804-D1F075C760B1}" type="datetimeFigureOut">
              <a:rPr lang="en-RO" smtClean="0"/>
              <a:t>15.10.2021</a:t>
            </a:fld>
            <a:endParaRPr lang="en-RO"/>
          </a:p>
        </p:txBody>
      </p:sp>
      <p:sp>
        <p:nvSpPr>
          <p:cNvPr id="8" name="Footer Placeholder 7">
            <a:extLst>
              <a:ext uri="{FF2B5EF4-FFF2-40B4-BE49-F238E27FC236}">
                <a16:creationId xmlns:a16="http://schemas.microsoft.com/office/drawing/2014/main" id="{FD881FFD-8B65-CC43-A1DF-C0A462111A5B}"/>
              </a:ext>
            </a:extLst>
          </p:cNvPr>
          <p:cNvSpPr>
            <a:spLocks noGrp="1"/>
          </p:cNvSpPr>
          <p:nvPr>
            <p:ph type="ftr" sz="quarter" idx="11"/>
          </p:nvPr>
        </p:nvSpPr>
        <p:spPr/>
        <p:txBody>
          <a:bodyPr/>
          <a:lstStyle/>
          <a:p>
            <a:endParaRPr lang="en-RO"/>
          </a:p>
        </p:txBody>
      </p:sp>
      <p:sp>
        <p:nvSpPr>
          <p:cNvPr id="9" name="Slide Number Placeholder 8">
            <a:extLst>
              <a:ext uri="{FF2B5EF4-FFF2-40B4-BE49-F238E27FC236}">
                <a16:creationId xmlns:a16="http://schemas.microsoft.com/office/drawing/2014/main" id="{47CC41FB-1473-2143-B319-CA5AEBC89243}"/>
              </a:ext>
            </a:extLst>
          </p:cNvPr>
          <p:cNvSpPr>
            <a:spLocks noGrp="1"/>
          </p:cNvSpPr>
          <p:nvPr>
            <p:ph type="sldNum" sz="quarter" idx="12"/>
          </p:nvPr>
        </p:nvSpPr>
        <p:spPr/>
        <p:txBody>
          <a:bodyPr/>
          <a:lstStyle/>
          <a:p>
            <a:fld id="{4E29923A-FB7E-C94C-8556-03B9E85BE99E}" type="slidenum">
              <a:rPr lang="en-RO" smtClean="0"/>
              <a:t>‹#›</a:t>
            </a:fld>
            <a:endParaRPr lang="en-RO"/>
          </a:p>
        </p:txBody>
      </p:sp>
    </p:spTree>
    <p:extLst>
      <p:ext uri="{BB962C8B-B14F-4D97-AF65-F5344CB8AC3E}">
        <p14:creationId xmlns:p14="http://schemas.microsoft.com/office/powerpoint/2010/main" val="1210046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4DC81-BEEE-2541-A2E4-2114385F19A6}"/>
              </a:ext>
            </a:extLst>
          </p:cNvPr>
          <p:cNvSpPr>
            <a:spLocks noGrp="1"/>
          </p:cNvSpPr>
          <p:nvPr>
            <p:ph type="title"/>
          </p:nvPr>
        </p:nvSpPr>
        <p:spPr/>
        <p:txBody>
          <a:bodyPr/>
          <a:lstStyle/>
          <a:p>
            <a:r>
              <a:rPr lang="en-US"/>
              <a:t>Click to edit Master title style</a:t>
            </a:r>
            <a:endParaRPr lang="en-RO"/>
          </a:p>
        </p:txBody>
      </p:sp>
      <p:sp>
        <p:nvSpPr>
          <p:cNvPr id="3" name="Date Placeholder 2">
            <a:extLst>
              <a:ext uri="{FF2B5EF4-FFF2-40B4-BE49-F238E27FC236}">
                <a16:creationId xmlns:a16="http://schemas.microsoft.com/office/drawing/2014/main" id="{57082E20-57A8-A94D-9B4E-BB026FAC599E}"/>
              </a:ext>
            </a:extLst>
          </p:cNvPr>
          <p:cNvSpPr>
            <a:spLocks noGrp="1"/>
          </p:cNvSpPr>
          <p:nvPr>
            <p:ph type="dt" sz="half" idx="10"/>
          </p:nvPr>
        </p:nvSpPr>
        <p:spPr/>
        <p:txBody>
          <a:bodyPr/>
          <a:lstStyle/>
          <a:p>
            <a:fld id="{DE71B8BE-E687-C846-B804-D1F075C760B1}" type="datetimeFigureOut">
              <a:rPr lang="en-RO" smtClean="0"/>
              <a:t>15.10.2021</a:t>
            </a:fld>
            <a:endParaRPr lang="en-RO"/>
          </a:p>
        </p:txBody>
      </p:sp>
      <p:sp>
        <p:nvSpPr>
          <p:cNvPr id="4" name="Footer Placeholder 3">
            <a:extLst>
              <a:ext uri="{FF2B5EF4-FFF2-40B4-BE49-F238E27FC236}">
                <a16:creationId xmlns:a16="http://schemas.microsoft.com/office/drawing/2014/main" id="{A6BE1F13-3DEA-9443-8C0D-ADA6E167DFCD}"/>
              </a:ext>
            </a:extLst>
          </p:cNvPr>
          <p:cNvSpPr>
            <a:spLocks noGrp="1"/>
          </p:cNvSpPr>
          <p:nvPr>
            <p:ph type="ftr" sz="quarter" idx="11"/>
          </p:nvPr>
        </p:nvSpPr>
        <p:spPr/>
        <p:txBody>
          <a:bodyPr/>
          <a:lstStyle/>
          <a:p>
            <a:endParaRPr lang="en-RO"/>
          </a:p>
        </p:txBody>
      </p:sp>
      <p:sp>
        <p:nvSpPr>
          <p:cNvPr id="5" name="Slide Number Placeholder 4">
            <a:extLst>
              <a:ext uri="{FF2B5EF4-FFF2-40B4-BE49-F238E27FC236}">
                <a16:creationId xmlns:a16="http://schemas.microsoft.com/office/drawing/2014/main" id="{0E8A73F8-A9B9-804C-BE15-9AF79BED2404}"/>
              </a:ext>
            </a:extLst>
          </p:cNvPr>
          <p:cNvSpPr>
            <a:spLocks noGrp="1"/>
          </p:cNvSpPr>
          <p:nvPr>
            <p:ph type="sldNum" sz="quarter" idx="12"/>
          </p:nvPr>
        </p:nvSpPr>
        <p:spPr/>
        <p:txBody>
          <a:bodyPr/>
          <a:lstStyle/>
          <a:p>
            <a:fld id="{4E29923A-FB7E-C94C-8556-03B9E85BE99E}" type="slidenum">
              <a:rPr lang="en-RO" smtClean="0"/>
              <a:t>‹#›</a:t>
            </a:fld>
            <a:endParaRPr lang="en-RO"/>
          </a:p>
        </p:txBody>
      </p:sp>
    </p:spTree>
    <p:extLst>
      <p:ext uri="{BB962C8B-B14F-4D97-AF65-F5344CB8AC3E}">
        <p14:creationId xmlns:p14="http://schemas.microsoft.com/office/powerpoint/2010/main" val="1329849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630253-B15A-6940-B8EC-E481A95A5951}"/>
              </a:ext>
            </a:extLst>
          </p:cNvPr>
          <p:cNvSpPr>
            <a:spLocks noGrp="1"/>
          </p:cNvSpPr>
          <p:nvPr>
            <p:ph type="dt" sz="half" idx="10"/>
          </p:nvPr>
        </p:nvSpPr>
        <p:spPr/>
        <p:txBody>
          <a:bodyPr/>
          <a:lstStyle/>
          <a:p>
            <a:fld id="{DE71B8BE-E687-C846-B804-D1F075C760B1}" type="datetimeFigureOut">
              <a:rPr lang="en-RO" smtClean="0"/>
              <a:t>15.10.2021</a:t>
            </a:fld>
            <a:endParaRPr lang="en-RO"/>
          </a:p>
        </p:txBody>
      </p:sp>
      <p:sp>
        <p:nvSpPr>
          <p:cNvPr id="3" name="Footer Placeholder 2">
            <a:extLst>
              <a:ext uri="{FF2B5EF4-FFF2-40B4-BE49-F238E27FC236}">
                <a16:creationId xmlns:a16="http://schemas.microsoft.com/office/drawing/2014/main" id="{5F235446-C5A2-6C46-8C67-B5F2582EE36C}"/>
              </a:ext>
            </a:extLst>
          </p:cNvPr>
          <p:cNvSpPr>
            <a:spLocks noGrp="1"/>
          </p:cNvSpPr>
          <p:nvPr>
            <p:ph type="ftr" sz="quarter" idx="11"/>
          </p:nvPr>
        </p:nvSpPr>
        <p:spPr/>
        <p:txBody>
          <a:bodyPr/>
          <a:lstStyle/>
          <a:p>
            <a:endParaRPr lang="en-RO"/>
          </a:p>
        </p:txBody>
      </p:sp>
      <p:sp>
        <p:nvSpPr>
          <p:cNvPr id="4" name="Slide Number Placeholder 3">
            <a:extLst>
              <a:ext uri="{FF2B5EF4-FFF2-40B4-BE49-F238E27FC236}">
                <a16:creationId xmlns:a16="http://schemas.microsoft.com/office/drawing/2014/main" id="{80C48307-1F49-3B41-AECB-9FEE959915A9}"/>
              </a:ext>
            </a:extLst>
          </p:cNvPr>
          <p:cNvSpPr>
            <a:spLocks noGrp="1"/>
          </p:cNvSpPr>
          <p:nvPr>
            <p:ph type="sldNum" sz="quarter" idx="12"/>
          </p:nvPr>
        </p:nvSpPr>
        <p:spPr/>
        <p:txBody>
          <a:bodyPr/>
          <a:lstStyle/>
          <a:p>
            <a:fld id="{4E29923A-FB7E-C94C-8556-03B9E85BE99E}" type="slidenum">
              <a:rPr lang="en-RO" smtClean="0"/>
              <a:t>‹#›</a:t>
            </a:fld>
            <a:endParaRPr lang="en-RO"/>
          </a:p>
        </p:txBody>
      </p:sp>
    </p:spTree>
    <p:extLst>
      <p:ext uri="{BB962C8B-B14F-4D97-AF65-F5344CB8AC3E}">
        <p14:creationId xmlns:p14="http://schemas.microsoft.com/office/powerpoint/2010/main" val="1852261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60312-C8A1-A44B-8429-A90BFDF756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RO"/>
          </a:p>
        </p:txBody>
      </p:sp>
      <p:sp>
        <p:nvSpPr>
          <p:cNvPr id="3" name="Content Placeholder 2">
            <a:extLst>
              <a:ext uri="{FF2B5EF4-FFF2-40B4-BE49-F238E27FC236}">
                <a16:creationId xmlns:a16="http://schemas.microsoft.com/office/drawing/2014/main" id="{FA68323C-48C8-8A48-8276-66E5533BF0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4" name="Text Placeholder 3">
            <a:extLst>
              <a:ext uri="{FF2B5EF4-FFF2-40B4-BE49-F238E27FC236}">
                <a16:creationId xmlns:a16="http://schemas.microsoft.com/office/drawing/2014/main" id="{A7BBC5BC-C68B-F142-B9ED-899A9674CC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767006-FC14-AC49-B5CA-BDEBE28C372D}"/>
              </a:ext>
            </a:extLst>
          </p:cNvPr>
          <p:cNvSpPr>
            <a:spLocks noGrp="1"/>
          </p:cNvSpPr>
          <p:nvPr>
            <p:ph type="dt" sz="half" idx="10"/>
          </p:nvPr>
        </p:nvSpPr>
        <p:spPr/>
        <p:txBody>
          <a:bodyPr/>
          <a:lstStyle/>
          <a:p>
            <a:fld id="{DE71B8BE-E687-C846-B804-D1F075C760B1}" type="datetimeFigureOut">
              <a:rPr lang="en-RO" smtClean="0"/>
              <a:t>15.10.2021</a:t>
            </a:fld>
            <a:endParaRPr lang="en-RO"/>
          </a:p>
        </p:txBody>
      </p:sp>
      <p:sp>
        <p:nvSpPr>
          <p:cNvPr id="6" name="Footer Placeholder 5">
            <a:extLst>
              <a:ext uri="{FF2B5EF4-FFF2-40B4-BE49-F238E27FC236}">
                <a16:creationId xmlns:a16="http://schemas.microsoft.com/office/drawing/2014/main" id="{4677D39A-D3F1-E144-A4D9-A84AA49FE66C}"/>
              </a:ext>
            </a:extLst>
          </p:cNvPr>
          <p:cNvSpPr>
            <a:spLocks noGrp="1"/>
          </p:cNvSpPr>
          <p:nvPr>
            <p:ph type="ftr" sz="quarter" idx="11"/>
          </p:nvPr>
        </p:nvSpPr>
        <p:spPr/>
        <p:txBody>
          <a:bodyPr/>
          <a:lstStyle/>
          <a:p>
            <a:endParaRPr lang="en-RO"/>
          </a:p>
        </p:txBody>
      </p:sp>
      <p:sp>
        <p:nvSpPr>
          <p:cNvPr id="7" name="Slide Number Placeholder 6">
            <a:extLst>
              <a:ext uri="{FF2B5EF4-FFF2-40B4-BE49-F238E27FC236}">
                <a16:creationId xmlns:a16="http://schemas.microsoft.com/office/drawing/2014/main" id="{21A6D39D-EE64-E84C-A8AB-D310EEC2DB25}"/>
              </a:ext>
            </a:extLst>
          </p:cNvPr>
          <p:cNvSpPr>
            <a:spLocks noGrp="1"/>
          </p:cNvSpPr>
          <p:nvPr>
            <p:ph type="sldNum" sz="quarter" idx="12"/>
          </p:nvPr>
        </p:nvSpPr>
        <p:spPr/>
        <p:txBody>
          <a:bodyPr/>
          <a:lstStyle/>
          <a:p>
            <a:fld id="{4E29923A-FB7E-C94C-8556-03B9E85BE99E}" type="slidenum">
              <a:rPr lang="en-RO" smtClean="0"/>
              <a:t>‹#›</a:t>
            </a:fld>
            <a:endParaRPr lang="en-RO"/>
          </a:p>
        </p:txBody>
      </p:sp>
    </p:spTree>
    <p:extLst>
      <p:ext uri="{BB962C8B-B14F-4D97-AF65-F5344CB8AC3E}">
        <p14:creationId xmlns:p14="http://schemas.microsoft.com/office/powerpoint/2010/main" val="3839922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AC8E6-B306-DF4A-ABAF-1D96EE37E8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RO"/>
          </a:p>
        </p:txBody>
      </p:sp>
      <p:sp>
        <p:nvSpPr>
          <p:cNvPr id="3" name="Picture Placeholder 2">
            <a:extLst>
              <a:ext uri="{FF2B5EF4-FFF2-40B4-BE49-F238E27FC236}">
                <a16:creationId xmlns:a16="http://schemas.microsoft.com/office/drawing/2014/main" id="{D119C744-0085-9A4A-A4A8-B1854CFAE2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RO"/>
          </a:p>
        </p:txBody>
      </p:sp>
      <p:sp>
        <p:nvSpPr>
          <p:cNvPr id="4" name="Text Placeholder 3">
            <a:extLst>
              <a:ext uri="{FF2B5EF4-FFF2-40B4-BE49-F238E27FC236}">
                <a16:creationId xmlns:a16="http://schemas.microsoft.com/office/drawing/2014/main" id="{6AC58B95-A49C-B74E-A7A4-D3C4F4FE48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8B7920-89D8-814E-8790-FC77599189DA}"/>
              </a:ext>
            </a:extLst>
          </p:cNvPr>
          <p:cNvSpPr>
            <a:spLocks noGrp="1"/>
          </p:cNvSpPr>
          <p:nvPr>
            <p:ph type="dt" sz="half" idx="10"/>
          </p:nvPr>
        </p:nvSpPr>
        <p:spPr/>
        <p:txBody>
          <a:bodyPr/>
          <a:lstStyle/>
          <a:p>
            <a:fld id="{DE71B8BE-E687-C846-B804-D1F075C760B1}" type="datetimeFigureOut">
              <a:rPr lang="en-RO" smtClean="0"/>
              <a:t>15.10.2021</a:t>
            </a:fld>
            <a:endParaRPr lang="en-RO"/>
          </a:p>
        </p:txBody>
      </p:sp>
      <p:sp>
        <p:nvSpPr>
          <p:cNvPr id="6" name="Footer Placeholder 5">
            <a:extLst>
              <a:ext uri="{FF2B5EF4-FFF2-40B4-BE49-F238E27FC236}">
                <a16:creationId xmlns:a16="http://schemas.microsoft.com/office/drawing/2014/main" id="{1A01D8F3-B18E-4F48-9500-BDFBBD908080}"/>
              </a:ext>
            </a:extLst>
          </p:cNvPr>
          <p:cNvSpPr>
            <a:spLocks noGrp="1"/>
          </p:cNvSpPr>
          <p:nvPr>
            <p:ph type="ftr" sz="quarter" idx="11"/>
          </p:nvPr>
        </p:nvSpPr>
        <p:spPr/>
        <p:txBody>
          <a:bodyPr/>
          <a:lstStyle/>
          <a:p>
            <a:endParaRPr lang="en-RO"/>
          </a:p>
        </p:txBody>
      </p:sp>
      <p:sp>
        <p:nvSpPr>
          <p:cNvPr id="7" name="Slide Number Placeholder 6">
            <a:extLst>
              <a:ext uri="{FF2B5EF4-FFF2-40B4-BE49-F238E27FC236}">
                <a16:creationId xmlns:a16="http://schemas.microsoft.com/office/drawing/2014/main" id="{A68AAFBC-ABEB-7142-B069-19881322A617}"/>
              </a:ext>
            </a:extLst>
          </p:cNvPr>
          <p:cNvSpPr>
            <a:spLocks noGrp="1"/>
          </p:cNvSpPr>
          <p:nvPr>
            <p:ph type="sldNum" sz="quarter" idx="12"/>
          </p:nvPr>
        </p:nvSpPr>
        <p:spPr/>
        <p:txBody>
          <a:bodyPr/>
          <a:lstStyle/>
          <a:p>
            <a:fld id="{4E29923A-FB7E-C94C-8556-03B9E85BE99E}" type="slidenum">
              <a:rPr lang="en-RO" smtClean="0"/>
              <a:t>‹#›</a:t>
            </a:fld>
            <a:endParaRPr lang="en-RO"/>
          </a:p>
        </p:txBody>
      </p:sp>
    </p:spTree>
    <p:extLst>
      <p:ext uri="{BB962C8B-B14F-4D97-AF65-F5344CB8AC3E}">
        <p14:creationId xmlns:p14="http://schemas.microsoft.com/office/powerpoint/2010/main" val="3001555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55E8FC-B78E-434B-A1B4-E04FC66EBF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RO"/>
          </a:p>
        </p:txBody>
      </p:sp>
      <p:sp>
        <p:nvSpPr>
          <p:cNvPr id="3" name="Text Placeholder 2">
            <a:extLst>
              <a:ext uri="{FF2B5EF4-FFF2-40B4-BE49-F238E27FC236}">
                <a16:creationId xmlns:a16="http://schemas.microsoft.com/office/drawing/2014/main" id="{7228DB21-F239-D144-8059-931E232E47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O"/>
          </a:p>
        </p:txBody>
      </p:sp>
      <p:sp>
        <p:nvSpPr>
          <p:cNvPr id="4" name="Date Placeholder 3">
            <a:extLst>
              <a:ext uri="{FF2B5EF4-FFF2-40B4-BE49-F238E27FC236}">
                <a16:creationId xmlns:a16="http://schemas.microsoft.com/office/drawing/2014/main" id="{B45A4FBD-31D3-2942-A923-B0F656F813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71B8BE-E687-C846-B804-D1F075C760B1}" type="datetimeFigureOut">
              <a:rPr lang="en-RO" smtClean="0"/>
              <a:t>15.10.2021</a:t>
            </a:fld>
            <a:endParaRPr lang="en-RO"/>
          </a:p>
        </p:txBody>
      </p:sp>
      <p:sp>
        <p:nvSpPr>
          <p:cNvPr id="5" name="Footer Placeholder 4">
            <a:extLst>
              <a:ext uri="{FF2B5EF4-FFF2-40B4-BE49-F238E27FC236}">
                <a16:creationId xmlns:a16="http://schemas.microsoft.com/office/drawing/2014/main" id="{A298EA3B-513B-AA46-8C9E-2965AC03DB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RO"/>
          </a:p>
        </p:txBody>
      </p:sp>
      <p:sp>
        <p:nvSpPr>
          <p:cNvPr id="6" name="Slide Number Placeholder 5">
            <a:extLst>
              <a:ext uri="{FF2B5EF4-FFF2-40B4-BE49-F238E27FC236}">
                <a16:creationId xmlns:a16="http://schemas.microsoft.com/office/drawing/2014/main" id="{00033C40-8B8D-7E45-966B-BA0E5D83D4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29923A-FB7E-C94C-8556-03B9E85BE99E}" type="slidenum">
              <a:rPr lang="en-RO" smtClean="0"/>
              <a:t>‹#›</a:t>
            </a:fld>
            <a:endParaRPr lang="en-RO"/>
          </a:p>
        </p:txBody>
      </p:sp>
    </p:spTree>
    <p:extLst>
      <p:ext uri="{BB962C8B-B14F-4D97-AF65-F5344CB8AC3E}">
        <p14:creationId xmlns:p14="http://schemas.microsoft.com/office/powerpoint/2010/main" val="1211456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2336008" cy="769441"/>
          </a:xfrm>
          <a:prstGeom prst="rect">
            <a:avLst/>
          </a:prstGeom>
          <a:noFill/>
        </p:spPr>
        <p:txBody>
          <a:bodyPr wrap="square" rtlCol="0">
            <a:spAutoFit/>
          </a:bodyPr>
          <a:lstStyle/>
          <a:p>
            <a:r>
              <a:rPr lang="en-RO" sz="4400" dirty="0">
                <a:latin typeface="Adobe Garamond Pro" panose="02020502060506020403" pitchFamily="18" charset="0"/>
              </a:rPr>
              <a:t>Plan</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Definiții. Condiții necesare și suficiente</a:t>
            </a:r>
          </a:p>
        </p:txBody>
      </p:sp>
      <p:sp>
        <p:nvSpPr>
          <p:cNvPr id="10" name="TextBox 9">
            <a:extLst>
              <a:ext uri="{FF2B5EF4-FFF2-40B4-BE49-F238E27FC236}">
                <a16:creationId xmlns:a16="http://schemas.microsoft.com/office/drawing/2014/main" id="{24A3CABA-3895-B040-AA7B-D8900D6E0058}"/>
              </a:ext>
            </a:extLst>
          </p:cNvPr>
          <p:cNvSpPr txBox="1"/>
          <p:nvPr/>
        </p:nvSpPr>
        <p:spPr>
          <a:xfrm>
            <a:off x="3573726" y="1943681"/>
            <a:ext cx="8024418" cy="2816156"/>
          </a:xfrm>
          <a:prstGeom prst="rect">
            <a:avLst/>
          </a:prstGeom>
          <a:noFill/>
        </p:spPr>
        <p:txBody>
          <a:bodyPr wrap="square" rtlCol="0">
            <a:spAutoFit/>
          </a:bodyPr>
          <a:lstStyle/>
          <a:p>
            <a:pPr marL="457200" indent="-457200">
              <a:lnSpc>
                <a:spcPct val="150000"/>
              </a:lnSpc>
              <a:buAutoNum type="arabicPeriod"/>
            </a:pPr>
            <a:r>
              <a:rPr lang="en-RO" sz="2400" dirty="0">
                <a:latin typeface="Adobe Garamond Pro" panose="02020502060506020403" pitchFamily="18" charset="0"/>
              </a:rPr>
              <a:t>Triunghiul semiotic</a:t>
            </a:r>
          </a:p>
          <a:p>
            <a:pPr marL="457200" indent="-457200">
              <a:lnSpc>
                <a:spcPct val="150000"/>
              </a:lnSpc>
              <a:buAutoNum type="arabicPeriod"/>
            </a:pPr>
            <a:r>
              <a:rPr lang="en-RO" sz="2400" dirty="0">
                <a:latin typeface="Adobe Garamond Pro" panose="02020502060506020403" pitchFamily="18" charset="0"/>
              </a:rPr>
              <a:t>Intensiune și extensiune</a:t>
            </a:r>
          </a:p>
          <a:p>
            <a:pPr marL="457200" indent="-457200">
              <a:lnSpc>
                <a:spcPct val="150000"/>
              </a:lnSpc>
              <a:buAutoNum type="arabicPeriod"/>
            </a:pPr>
            <a:r>
              <a:rPr lang="en-RO" sz="2400" dirty="0">
                <a:latin typeface="Adobe Garamond Pro" panose="02020502060506020403" pitchFamily="18" charset="0"/>
              </a:rPr>
              <a:t>Definiție</a:t>
            </a:r>
          </a:p>
          <a:p>
            <a:pPr marL="457200" indent="-457200">
              <a:lnSpc>
                <a:spcPct val="150000"/>
              </a:lnSpc>
              <a:buAutoNum type="arabicPeriod"/>
            </a:pPr>
            <a:r>
              <a:rPr lang="en-RO" sz="2400" dirty="0">
                <a:latin typeface="Adobe Garamond Pro" panose="02020502060506020403" pitchFamily="18" charset="0"/>
              </a:rPr>
              <a:t>Condiții (ne)necesare și (in)suficiente</a:t>
            </a:r>
          </a:p>
          <a:p>
            <a:pPr marL="457200" indent="-457200">
              <a:lnSpc>
                <a:spcPct val="150000"/>
              </a:lnSpc>
              <a:buAutoNum type="arabicPeriod"/>
            </a:pPr>
            <a:r>
              <a:rPr lang="en-RO" sz="2400" dirty="0">
                <a:latin typeface="Adobe Garamond Pro" panose="02020502060506020403" pitchFamily="18" charset="0"/>
              </a:rPr>
              <a:t>Modalitate și tipuri de posibilități</a:t>
            </a:r>
          </a:p>
        </p:txBody>
      </p:sp>
    </p:spTree>
    <p:extLst>
      <p:ext uri="{BB962C8B-B14F-4D97-AF65-F5344CB8AC3E}">
        <p14:creationId xmlns:p14="http://schemas.microsoft.com/office/powerpoint/2010/main" val="406662712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3" y="1467625"/>
            <a:ext cx="4001621" cy="769441"/>
          </a:xfrm>
          <a:prstGeom prst="rect">
            <a:avLst/>
          </a:prstGeom>
          <a:noFill/>
        </p:spPr>
        <p:txBody>
          <a:bodyPr wrap="square" rtlCol="0">
            <a:spAutoFit/>
          </a:bodyPr>
          <a:lstStyle/>
          <a:p>
            <a:r>
              <a:rPr lang="en-RO" sz="4400" dirty="0">
                <a:latin typeface="Adobe Garamond Pro" panose="02020502060506020403" pitchFamily="18" charset="0"/>
              </a:rPr>
              <a:t>Erori în definire</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Definiții. Condiții necesare și suficiente</a:t>
            </a:r>
          </a:p>
        </p:txBody>
      </p:sp>
      <p:sp>
        <p:nvSpPr>
          <p:cNvPr id="6" name="TextBox 5">
            <a:extLst>
              <a:ext uri="{FF2B5EF4-FFF2-40B4-BE49-F238E27FC236}">
                <a16:creationId xmlns:a16="http://schemas.microsoft.com/office/drawing/2014/main" id="{3788F4F3-DDAA-1844-A8A3-4BCB769D4C62}"/>
              </a:ext>
            </a:extLst>
          </p:cNvPr>
          <p:cNvSpPr txBox="1"/>
          <p:nvPr/>
        </p:nvSpPr>
        <p:spPr>
          <a:xfrm>
            <a:off x="172122" y="2624079"/>
            <a:ext cx="2809794" cy="4070345"/>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prea</a:t>
            </a:r>
            <a:r>
              <a:rPr lang="en-US" sz="2000" dirty="0">
                <a:solidFill>
                  <a:schemeClr val="accent1">
                    <a:lumMod val="75000"/>
                  </a:schemeClr>
                </a:solidFill>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largă</a:t>
            </a:r>
            <a:endParaRPr lang="en-US" sz="2000" dirty="0">
              <a:solidFill>
                <a:schemeClr val="accent1">
                  <a:lumMod val="75000"/>
                </a:schemeClr>
              </a:solidFill>
              <a:latin typeface="Adobe Garamond Pro" panose="02020502060506020403" pitchFamily="18" charset="0"/>
            </a:endParaRPr>
          </a:p>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solidFill>
                  <a:schemeClr val="accent1">
                    <a:lumMod val="75000"/>
                  </a:schemeClr>
                </a:solidFill>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prea</a:t>
            </a:r>
            <a:r>
              <a:rPr lang="en-US" sz="2000" dirty="0">
                <a:solidFill>
                  <a:schemeClr val="accent1">
                    <a:lumMod val="75000"/>
                  </a:schemeClr>
                </a:solidFill>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îngustă</a:t>
            </a:r>
            <a:endParaRPr lang="en-US" sz="2000" dirty="0">
              <a:solidFill>
                <a:schemeClr val="accent1">
                  <a:lumMod val="75000"/>
                </a:schemeClr>
              </a:solidFill>
              <a:latin typeface="Adobe Garamond Pro" panose="02020502060506020403" pitchFamily="18" charset="0"/>
            </a:endParaRPr>
          </a:p>
          <a:p>
            <a:pPr marL="285750" indent="-285750">
              <a:lnSpc>
                <a:spcPct val="130000"/>
              </a:lnSpc>
              <a:buFont typeface="Arial" panose="020B0604020202020204" pitchFamily="34" charset="0"/>
              <a:buChar char="•"/>
            </a:pPr>
            <a:r>
              <a:rPr lang="en-US" sz="2000" b="1" dirty="0" err="1">
                <a:latin typeface="Adobe Garamond Pro Bold" panose="02020502060506020403" pitchFamily="18" charset="0"/>
              </a:rPr>
              <a:t>definire</a:t>
            </a:r>
            <a:r>
              <a:rPr lang="en-US" sz="2000" b="1" dirty="0">
                <a:latin typeface="Adobe Garamond Pro Bold" panose="02020502060506020403" pitchFamily="18" charset="0"/>
              </a:rPr>
              <a:t> </a:t>
            </a:r>
            <a:r>
              <a:rPr lang="en-US" sz="2000" b="1" dirty="0" err="1">
                <a:solidFill>
                  <a:schemeClr val="accent1">
                    <a:lumMod val="75000"/>
                  </a:schemeClr>
                </a:solidFill>
                <a:latin typeface="Adobe Garamond Pro Bold" panose="02020502060506020403" pitchFamily="18" charset="0"/>
              </a:rPr>
              <a:t>prea</a:t>
            </a:r>
            <a:r>
              <a:rPr lang="en-US" sz="2000" b="1" dirty="0">
                <a:solidFill>
                  <a:schemeClr val="accent1">
                    <a:lumMod val="75000"/>
                  </a:schemeClr>
                </a:solidFill>
                <a:latin typeface="Adobe Garamond Pro Bold" panose="02020502060506020403" pitchFamily="18" charset="0"/>
              </a:rPr>
              <a:t> </a:t>
            </a:r>
            <a:r>
              <a:rPr lang="en-US" sz="2000" b="1" dirty="0" err="1">
                <a:solidFill>
                  <a:schemeClr val="accent1">
                    <a:lumMod val="75000"/>
                  </a:schemeClr>
                </a:solidFill>
                <a:latin typeface="Adobe Garamond Pro Bold" panose="02020502060506020403" pitchFamily="18" charset="0"/>
              </a:rPr>
              <a:t>largă</a:t>
            </a:r>
            <a:r>
              <a:rPr lang="en-US" sz="2000" b="1" dirty="0">
                <a:solidFill>
                  <a:schemeClr val="accent1">
                    <a:lumMod val="75000"/>
                  </a:schemeClr>
                </a:solidFill>
                <a:latin typeface="Adobe Garamond Pro Bold" panose="02020502060506020403" pitchFamily="18" charset="0"/>
              </a:rPr>
              <a:t> &amp; </a:t>
            </a:r>
            <a:r>
              <a:rPr lang="en-US" sz="2000" b="1" dirty="0" err="1">
                <a:solidFill>
                  <a:schemeClr val="accent1">
                    <a:lumMod val="75000"/>
                  </a:schemeClr>
                </a:solidFill>
                <a:latin typeface="Adobe Garamond Pro Bold" panose="02020502060506020403" pitchFamily="18" charset="0"/>
              </a:rPr>
              <a:t>prea</a:t>
            </a:r>
            <a:r>
              <a:rPr lang="en-US" sz="2000" b="1" dirty="0">
                <a:solidFill>
                  <a:schemeClr val="accent1">
                    <a:lumMod val="75000"/>
                  </a:schemeClr>
                </a:solidFill>
                <a:latin typeface="Adobe Garamond Pro Bold" panose="02020502060506020403" pitchFamily="18" charset="0"/>
              </a:rPr>
              <a:t> </a:t>
            </a:r>
            <a:r>
              <a:rPr lang="en-US" sz="2000" b="1" dirty="0" err="1">
                <a:solidFill>
                  <a:schemeClr val="accent1">
                    <a:lumMod val="75000"/>
                  </a:schemeClr>
                </a:solidFill>
                <a:latin typeface="Adobe Garamond Pro Bold" panose="02020502060506020403" pitchFamily="18" charset="0"/>
              </a:rPr>
              <a:t>îngustă</a:t>
            </a:r>
            <a:endParaRPr lang="en-US" sz="2000" b="1" dirty="0">
              <a:solidFill>
                <a:schemeClr val="accent1">
                  <a:lumMod val="75000"/>
                </a:schemeClr>
              </a:solidFill>
              <a:latin typeface="Adobe Garamond Pro Bold" panose="02020502060506020403" pitchFamily="18" charset="0"/>
            </a:endParaRPr>
          </a:p>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latin typeface="Adobe Garamond Pro" panose="02020502060506020403" pitchFamily="18" charset="0"/>
              </a:rPr>
              <a:t> </a:t>
            </a:r>
            <a:r>
              <a:rPr lang="en-US" sz="2000" dirty="0" err="1">
                <a:latin typeface="Adobe Garamond Pro" panose="02020502060506020403" pitchFamily="18" charset="0"/>
              </a:rPr>
              <a:t>prin</a:t>
            </a:r>
            <a:r>
              <a:rPr lang="en-US" sz="2000" dirty="0">
                <a:latin typeface="Adobe Garamond Pro" panose="02020502060506020403" pitchFamily="18" charset="0"/>
              </a:rPr>
              <a:t> </a:t>
            </a:r>
            <a:r>
              <a:rPr lang="en-US" sz="2000" dirty="0" err="1">
                <a:latin typeface="Adobe Garamond Pro" panose="02020502060506020403" pitchFamily="18" charset="0"/>
              </a:rPr>
              <a:t>termeni</a:t>
            </a:r>
            <a:r>
              <a:rPr lang="en-US" sz="2000" dirty="0">
                <a:latin typeface="Adobe Garamond Pro" panose="02020502060506020403" pitchFamily="18" charset="0"/>
              </a:rPr>
              <a:t> </a:t>
            </a:r>
            <a:r>
              <a:rPr lang="en-US" sz="2000" dirty="0" err="1">
                <a:latin typeface="Adobe Garamond Pro" panose="02020502060506020403" pitchFamily="18" charset="0"/>
              </a:rPr>
              <a:t>proprii</a:t>
            </a:r>
            <a:r>
              <a:rPr lang="en-US" sz="2000" dirty="0">
                <a:latin typeface="Adobe Garamond Pro" panose="02020502060506020403" pitchFamily="18" charset="0"/>
              </a:rPr>
              <a:t>, </a:t>
            </a:r>
            <a:r>
              <a:rPr lang="en-US" sz="2000" dirty="0" err="1">
                <a:latin typeface="Adobe Garamond Pro" panose="02020502060506020403" pitchFamily="18" charset="0"/>
              </a:rPr>
              <a:t>și</a:t>
            </a:r>
            <a:r>
              <a:rPr lang="en-US" sz="2000" dirty="0">
                <a:latin typeface="Adobe Garamond Pro" panose="02020502060506020403" pitchFamily="18" charset="0"/>
              </a:rPr>
              <a:t> nu </a:t>
            </a:r>
            <a:r>
              <a:rPr lang="en-US" sz="2000" dirty="0" err="1">
                <a:latin typeface="Adobe Garamond Pro" panose="02020502060506020403" pitchFamily="18" charset="0"/>
              </a:rPr>
              <a:t>esențiali</a:t>
            </a:r>
            <a:endParaRPr lang="en-US" sz="2000" dirty="0">
              <a:latin typeface="Adobe Garamond Pro" panose="02020502060506020403" pitchFamily="18" charset="0"/>
            </a:endParaRPr>
          </a:p>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latin typeface="Adobe Garamond Pro" panose="02020502060506020403" pitchFamily="18" charset="0"/>
              </a:rPr>
              <a:t> </a:t>
            </a:r>
            <a:r>
              <a:rPr lang="en-US" sz="2000" dirty="0" err="1">
                <a:latin typeface="Adobe Garamond Pro" panose="02020502060506020403" pitchFamily="18" charset="0"/>
              </a:rPr>
              <a:t>circulară</a:t>
            </a:r>
            <a:endParaRPr lang="en-US" sz="2000" dirty="0">
              <a:latin typeface="Adobe Garamond Pro" panose="02020502060506020403" pitchFamily="18" charset="0"/>
            </a:endParaRPr>
          </a:p>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latin typeface="Adobe Garamond Pro" panose="02020502060506020403" pitchFamily="18" charset="0"/>
              </a:rPr>
              <a:t> </a:t>
            </a:r>
            <a:r>
              <a:rPr lang="en-US" sz="2000" dirty="0" err="1">
                <a:latin typeface="Adobe Garamond Pro" panose="02020502060506020403" pitchFamily="18" charset="0"/>
              </a:rPr>
              <a:t>negativă</a:t>
            </a:r>
            <a:r>
              <a:rPr lang="en-US" sz="2000" dirty="0">
                <a:latin typeface="Adobe Garamond Pro" panose="02020502060506020403" pitchFamily="18" charset="0"/>
              </a:rPr>
              <a:t>*</a:t>
            </a:r>
          </a:p>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latin typeface="Adobe Garamond Pro" panose="02020502060506020403" pitchFamily="18" charset="0"/>
              </a:rPr>
              <a:t> </a:t>
            </a:r>
            <a:r>
              <a:rPr lang="en-US" sz="2000" dirty="0" err="1">
                <a:latin typeface="Adobe Garamond Pro" panose="02020502060506020403" pitchFamily="18" charset="0"/>
              </a:rPr>
              <a:t>prin</a:t>
            </a:r>
            <a:r>
              <a:rPr lang="en-US" sz="2000" dirty="0">
                <a:latin typeface="Adobe Garamond Pro" panose="02020502060506020403" pitchFamily="18" charset="0"/>
              </a:rPr>
              <a:t> </a:t>
            </a:r>
            <a:r>
              <a:rPr lang="en-US" sz="2000" dirty="0" err="1">
                <a:latin typeface="Adobe Garamond Pro" panose="02020502060506020403" pitchFamily="18" charset="0"/>
              </a:rPr>
              <a:t>metafore</a:t>
            </a:r>
            <a:endParaRPr lang="en-US" sz="2000" dirty="0">
              <a:latin typeface="Adobe Garamond Pro" panose="02020502060506020403" pitchFamily="18" charset="0"/>
            </a:endParaRPr>
          </a:p>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latin typeface="Adobe Garamond Pro" panose="02020502060506020403" pitchFamily="18" charset="0"/>
              </a:rPr>
              <a:t> </a:t>
            </a:r>
            <a:r>
              <a:rPr lang="en-US" sz="2000" dirty="0" err="1">
                <a:latin typeface="Adobe Garamond Pro" panose="02020502060506020403" pitchFamily="18" charset="0"/>
              </a:rPr>
              <a:t>ambiguă</a:t>
            </a:r>
            <a:endParaRPr lang="en-US" sz="2000" dirty="0">
              <a:latin typeface="Adobe Garamond Pro" panose="02020502060506020403" pitchFamily="18" charset="0"/>
            </a:endParaRPr>
          </a:p>
        </p:txBody>
      </p:sp>
      <p:sp>
        <p:nvSpPr>
          <p:cNvPr id="11" name="Rectangle 10">
            <a:extLst>
              <a:ext uri="{FF2B5EF4-FFF2-40B4-BE49-F238E27FC236}">
                <a16:creationId xmlns:a16="http://schemas.microsoft.com/office/drawing/2014/main" id="{7F0A820E-E2A0-EA42-8F64-2B00D6A00638}"/>
              </a:ext>
            </a:extLst>
          </p:cNvPr>
          <p:cNvSpPr/>
          <p:nvPr/>
        </p:nvSpPr>
        <p:spPr>
          <a:xfrm>
            <a:off x="3946268" y="2624079"/>
            <a:ext cx="6392493" cy="473206"/>
          </a:xfrm>
          <a:prstGeom prst="rect">
            <a:avLst/>
          </a:prstGeom>
        </p:spPr>
        <p:txBody>
          <a:bodyPr wrap="square">
            <a:spAutoFit/>
          </a:bodyPr>
          <a:lstStyle/>
          <a:p>
            <a:pPr>
              <a:lnSpc>
                <a:spcPct val="150000"/>
              </a:lnSpc>
            </a:pPr>
            <a:r>
              <a:rPr lang="ro-RO" dirty="0">
                <a:solidFill>
                  <a:schemeClr val="accent4">
                    <a:lumMod val="50000"/>
                  </a:schemeClr>
                </a:solidFill>
                <a:latin typeface="Adobe Garamond Pro" panose="02020502060506020403" pitchFamily="18" charset="0"/>
              </a:rPr>
              <a:t>Curajos</a:t>
            </a:r>
            <a:r>
              <a:rPr lang="ro-RO" dirty="0">
                <a:latin typeface="Adobe Garamond Pro" panose="02020502060506020403" pitchFamily="18" charset="0"/>
              </a:rPr>
              <a:t> este </a:t>
            </a:r>
            <a:r>
              <a:rPr lang="ro-RO" dirty="0">
                <a:solidFill>
                  <a:srgbClr val="6C2412"/>
                </a:solidFill>
                <a:latin typeface="Adobe Garamond Pro" panose="02020502060506020403" pitchFamily="18" charset="0"/>
              </a:rPr>
              <a:t>cel care este sincer </a:t>
            </a:r>
            <a:r>
              <a:rPr lang="ro-RO" dirty="0">
                <a:latin typeface="Adobe Garamond Pro" panose="02020502060506020403" pitchFamily="18" charset="0"/>
              </a:rPr>
              <a:t>.</a:t>
            </a:r>
          </a:p>
        </p:txBody>
      </p:sp>
      <p:sp>
        <p:nvSpPr>
          <p:cNvPr id="2" name="Oval 1">
            <a:extLst>
              <a:ext uri="{FF2B5EF4-FFF2-40B4-BE49-F238E27FC236}">
                <a16:creationId xmlns:a16="http://schemas.microsoft.com/office/drawing/2014/main" id="{8672B07C-C9D8-CD4E-96D7-3E9D5DDA170B}"/>
              </a:ext>
            </a:extLst>
          </p:cNvPr>
          <p:cNvSpPr/>
          <p:nvPr/>
        </p:nvSpPr>
        <p:spPr>
          <a:xfrm>
            <a:off x="6702014" y="3421856"/>
            <a:ext cx="3044414" cy="3043490"/>
          </a:xfrm>
          <a:prstGeom prst="ellipse">
            <a:avLst/>
          </a:prstGeom>
          <a:no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latin typeface="Adobe Garamond Pro" panose="02020502060506020403" pitchFamily="18" charset="0"/>
            </a:endParaRPr>
          </a:p>
        </p:txBody>
      </p:sp>
      <p:sp>
        <p:nvSpPr>
          <p:cNvPr id="12" name="Oval 11">
            <a:extLst>
              <a:ext uri="{FF2B5EF4-FFF2-40B4-BE49-F238E27FC236}">
                <a16:creationId xmlns:a16="http://schemas.microsoft.com/office/drawing/2014/main" id="{03A1B5A1-F3C3-9845-9E5B-0DE4D693420C}"/>
              </a:ext>
            </a:extLst>
          </p:cNvPr>
          <p:cNvSpPr/>
          <p:nvPr/>
        </p:nvSpPr>
        <p:spPr>
          <a:xfrm>
            <a:off x="7941782" y="3411892"/>
            <a:ext cx="3042164" cy="3063418"/>
          </a:xfrm>
          <a:prstGeom prst="ellipse">
            <a:avLst/>
          </a:prstGeom>
          <a:noFill/>
          <a:ln w="12700">
            <a:solidFill>
              <a:srgbClr val="6C24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latin typeface="Adobe Garamond Pro" panose="02020502060506020403" pitchFamily="18" charset="0"/>
            </a:endParaRPr>
          </a:p>
        </p:txBody>
      </p:sp>
      <p:sp>
        <p:nvSpPr>
          <p:cNvPr id="3" name="TextBox 2">
            <a:extLst>
              <a:ext uri="{FF2B5EF4-FFF2-40B4-BE49-F238E27FC236}">
                <a16:creationId xmlns:a16="http://schemas.microsoft.com/office/drawing/2014/main" id="{60DB1BEC-8E2A-AE45-A1DA-6208CB4A3960}"/>
              </a:ext>
            </a:extLst>
          </p:cNvPr>
          <p:cNvSpPr txBox="1"/>
          <p:nvPr/>
        </p:nvSpPr>
        <p:spPr>
          <a:xfrm>
            <a:off x="5895612" y="3762232"/>
            <a:ext cx="811441" cy="369332"/>
          </a:xfrm>
          <a:prstGeom prst="rect">
            <a:avLst/>
          </a:prstGeom>
          <a:noFill/>
        </p:spPr>
        <p:txBody>
          <a:bodyPr wrap="none" rtlCol="0">
            <a:spAutoFit/>
          </a:bodyPr>
          <a:lstStyle/>
          <a:p>
            <a:r>
              <a:rPr lang="ro-RO" dirty="0">
                <a:solidFill>
                  <a:schemeClr val="accent4">
                    <a:lumMod val="50000"/>
                  </a:schemeClr>
                </a:solidFill>
                <a:latin typeface="Adobe Garamond Pro" panose="02020502060506020403" pitchFamily="18" charset="0"/>
              </a:rPr>
              <a:t>curajos</a:t>
            </a:r>
            <a:endParaRPr lang="en-RO" dirty="0">
              <a:solidFill>
                <a:schemeClr val="accent4">
                  <a:lumMod val="50000"/>
                </a:schemeClr>
              </a:solidFill>
              <a:latin typeface="Adobe Garamond Pro" panose="02020502060506020403" pitchFamily="18" charset="0"/>
            </a:endParaRPr>
          </a:p>
        </p:txBody>
      </p:sp>
      <p:sp>
        <p:nvSpPr>
          <p:cNvPr id="4" name="Rectangle 3">
            <a:extLst>
              <a:ext uri="{FF2B5EF4-FFF2-40B4-BE49-F238E27FC236}">
                <a16:creationId xmlns:a16="http://schemas.microsoft.com/office/drawing/2014/main" id="{21A58F44-6090-E34A-9622-AFB0A8C33DBF}"/>
              </a:ext>
            </a:extLst>
          </p:cNvPr>
          <p:cNvSpPr/>
          <p:nvPr/>
        </p:nvSpPr>
        <p:spPr>
          <a:xfrm>
            <a:off x="10774071" y="3762232"/>
            <a:ext cx="702436" cy="369332"/>
          </a:xfrm>
          <a:prstGeom prst="rect">
            <a:avLst/>
          </a:prstGeom>
        </p:spPr>
        <p:txBody>
          <a:bodyPr wrap="none">
            <a:spAutoFit/>
          </a:bodyPr>
          <a:lstStyle/>
          <a:p>
            <a:r>
              <a:rPr lang="ro-RO" dirty="0">
                <a:solidFill>
                  <a:srgbClr val="6C2412"/>
                </a:solidFill>
                <a:latin typeface="Adobe Garamond Pro" panose="02020502060506020403" pitchFamily="18" charset="0"/>
              </a:rPr>
              <a:t>sincer</a:t>
            </a:r>
            <a:endParaRPr lang="en-RO" dirty="0">
              <a:solidFill>
                <a:srgbClr val="6C2412"/>
              </a:solidFill>
              <a:latin typeface="Adobe Garamond Pro" panose="02020502060506020403" pitchFamily="18" charset="0"/>
            </a:endParaRPr>
          </a:p>
        </p:txBody>
      </p:sp>
    </p:spTree>
    <p:extLst>
      <p:ext uri="{BB962C8B-B14F-4D97-AF65-F5344CB8AC3E}">
        <p14:creationId xmlns:p14="http://schemas.microsoft.com/office/powerpoint/2010/main" val="196717050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3" y="1467625"/>
            <a:ext cx="4001621" cy="769441"/>
          </a:xfrm>
          <a:prstGeom prst="rect">
            <a:avLst/>
          </a:prstGeom>
          <a:noFill/>
        </p:spPr>
        <p:txBody>
          <a:bodyPr wrap="square" rtlCol="0">
            <a:spAutoFit/>
          </a:bodyPr>
          <a:lstStyle/>
          <a:p>
            <a:r>
              <a:rPr lang="en-RO" sz="4400" dirty="0">
                <a:latin typeface="Adobe Garamond Pro" panose="02020502060506020403" pitchFamily="18" charset="0"/>
              </a:rPr>
              <a:t>Erori în definire</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Definiții. Condiții necesare și suficiente</a:t>
            </a:r>
          </a:p>
        </p:txBody>
      </p:sp>
      <p:sp>
        <p:nvSpPr>
          <p:cNvPr id="6" name="TextBox 5">
            <a:extLst>
              <a:ext uri="{FF2B5EF4-FFF2-40B4-BE49-F238E27FC236}">
                <a16:creationId xmlns:a16="http://schemas.microsoft.com/office/drawing/2014/main" id="{3788F4F3-DDAA-1844-A8A3-4BCB769D4C62}"/>
              </a:ext>
            </a:extLst>
          </p:cNvPr>
          <p:cNvSpPr txBox="1"/>
          <p:nvPr/>
        </p:nvSpPr>
        <p:spPr>
          <a:xfrm>
            <a:off x="172122" y="2624079"/>
            <a:ext cx="2809794" cy="4070345"/>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prea</a:t>
            </a:r>
            <a:r>
              <a:rPr lang="en-US" sz="2000" dirty="0">
                <a:solidFill>
                  <a:schemeClr val="accent1">
                    <a:lumMod val="75000"/>
                  </a:schemeClr>
                </a:solidFill>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largă</a:t>
            </a:r>
            <a:endParaRPr lang="en-US" sz="2000" dirty="0">
              <a:solidFill>
                <a:schemeClr val="accent1">
                  <a:lumMod val="75000"/>
                </a:schemeClr>
              </a:solidFill>
              <a:latin typeface="Adobe Garamond Pro" panose="02020502060506020403" pitchFamily="18" charset="0"/>
            </a:endParaRPr>
          </a:p>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solidFill>
                  <a:schemeClr val="accent1">
                    <a:lumMod val="75000"/>
                  </a:schemeClr>
                </a:solidFill>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prea</a:t>
            </a:r>
            <a:r>
              <a:rPr lang="en-US" sz="2000" dirty="0">
                <a:solidFill>
                  <a:schemeClr val="accent1">
                    <a:lumMod val="75000"/>
                  </a:schemeClr>
                </a:solidFill>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îngustă</a:t>
            </a:r>
            <a:endParaRPr lang="en-US" sz="2000" dirty="0">
              <a:solidFill>
                <a:schemeClr val="accent1">
                  <a:lumMod val="75000"/>
                </a:schemeClr>
              </a:solidFill>
              <a:latin typeface="Adobe Garamond Pro" panose="02020502060506020403" pitchFamily="18" charset="0"/>
            </a:endParaRPr>
          </a:p>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prea</a:t>
            </a:r>
            <a:r>
              <a:rPr lang="en-US" sz="2000" dirty="0">
                <a:solidFill>
                  <a:schemeClr val="accent1">
                    <a:lumMod val="75000"/>
                  </a:schemeClr>
                </a:solidFill>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largă</a:t>
            </a:r>
            <a:r>
              <a:rPr lang="en-US" sz="2000" dirty="0">
                <a:solidFill>
                  <a:schemeClr val="accent1">
                    <a:lumMod val="75000"/>
                  </a:schemeClr>
                </a:solidFill>
                <a:latin typeface="Adobe Garamond Pro" panose="02020502060506020403" pitchFamily="18" charset="0"/>
              </a:rPr>
              <a:t> &amp; </a:t>
            </a:r>
            <a:r>
              <a:rPr lang="en-US" sz="2000" dirty="0" err="1">
                <a:solidFill>
                  <a:schemeClr val="accent1">
                    <a:lumMod val="75000"/>
                  </a:schemeClr>
                </a:solidFill>
                <a:latin typeface="Adobe Garamond Pro" panose="02020502060506020403" pitchFamily="18" charset="0"/>
              </a:rPr>
              <a:t>prea</a:t>
            </a:r>
            <a:r>
              <a:rPr lang="en-US" sz="2000" dirty="0">
                <a:solidFill>
                  <a:schemeClr val="accent1">
                    <a:lumMod val="75000"/>
                  </a:schemeClr>
                </a:solidFill>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îngustă</a:t>
            </a:r>
            <a:endParaRPr lang="en-US" sz="2000" dirty="0">
              <a:solidFill>
                <a:schemeClr val="accent1">
                  <a:lumMod val="75000"/>
                </a:schemeClr>
              </a:solidFill>
              <a:latin typeface="Adobe Garamond Pro" panose="02020502060506020403" pitchFamily="18" charset="0"/>
            </a:endParaRPr>
          </a:p>
          <a:p>
            <a:pPr marL="285750" indent="-285750">
              <a:lnSpc>
                <a:spcPct val="130000"/>
              </a:lnSpc>
              <a:buFont typeface="Arial" panose="020B0604020202020204" pitchFamily="34" charset="0"/>
              <a:buChar char="•"/>
            </a:pPr>
            <a:r>
              <a:rPr lang="en-US" sz="2000" b="1" dirty="0" err="1">
                <a:latin typeface="Adobe Garamond Pro Bold" panose="02020502060506020403" pitchFamily="18" charset="0"/>
              </a:rPr>
              <a:t>definire</a:t>
            </a:r>
            <a:r>
              <a:rPr lang="en-US" sz="2000" b="1" dirty="0">
                <a:latin typeface="Adobe Garamond Pro Bold" panose="02020502060506020403" pitchFamily="18" charset="0"/>
              </a:rPr>
              <a:t> </a:t>
            </a:r>
            <a:r>
              <a:rPr lang="en-US" sz="2000" b="1" dirty="0" err="1">
                <a:latin typeface="Adobe Garamond Pro Bold" panose="02020502060506020403" pitchFamily="18" charset="0"/>
              </a:rPr>
              <a:t>prin</a:t>
            </a:r>
            <a:r>
              <a:rPr lang="en-US" sz="2000" b="1" dirty="0">
                <a:latin typeface="Adobe Garamond Pro Bold" panose="02020502060506020403" pitchFamily="18" charset="0"/>
              </a:rPr>
              <a:t> </a:t>
            </a:r>
            <a:r>
              <a:rPr lang="en-US" sz="2000" b="1" dirty="0" err="1">
                <a:solidFill>
                  <a:schemeClr val="accent1">
                    <a:lumMod val="75000"/>
                  </a:schemeClr>
                </a:solidFill>
                <a:latin typeface="Adobe Garamond Pro Bold" panose="02020502060506020403" pitchFamily="18" charset="0"/>
              </a:rPr>
              <a:t>termeni</a:t>
            </a:r>
            <a:r>
              <a:rPr lang="en-US" sz="2000" b="1" dirty="0">
                <a:solidFill>
                  <a:schemeClr val="accent1">
                    <a:lumMod val="75000"/>
                  </a:schemeClr>
                </a:solidFill>
                <a:latin typeface="Adobe Garamond Pro Bold" panose="02020502060506020403" pitchFamily="18" charset="0"/>
              </a:rPr>
              <a:t> </a:t>
            </a:r>
            <a:r>
              <a:rPr lang="en-US" sz="2000" b="1" dirty="0" err="1">
                <a:solidFill>
                  <a:schemeClr val="accent1">
                    <a:lumMod val="75000"/>
                  </a:schemeClr>
                </a:solidFill>
                <a:latin typeface="Adobe Garamond Pro Bold" panose="02020502060506020403" pitchFamily="18" charset="0"/>
              </a:rPr>
              <a:t>proprii</a:t>
            </a:r>
            <a:r>
              <a:rPr lang="en-US" sz="2000" b="1" dirty="0">
                <a:solidFill>
                  <a:schemeClr val="accent1">
                    <a:lumMod val="75000"/>
                  </a:schemeClr>
                </a:solidFill>
                <a:latin typeface="Adobe Garamond Pro Bold" panose="02020502060506020403" pitchFamily="18" charset="0"/>
              </a:rPr>
              <a:t>, </a:t>
            </a:r>
            <a:r>
              <a:rPr lang="en-US" sz="2000" b="1" dirty="0" err="1">
                <a:solidFill>
                  <a:schemeClr val="accent1">
                    <a:lumMod val="75000"/>
                  </a:schemeClr>
                </a:solidFill>
                <a:latin typeface="Adobe Garamond Pro Bold" panose="02020502060506020403" pitchFamily="18" charset="0"/>
              </a:rPr>
              <a:t>și</a:t>
            </a:r>
            <a:r>
              <a:rPr lang="en-US" sz="2000" b="1" dirty="0">
                <a:solidFill>
                  <a:schemeClr val="accent1">
                    <a:lumMod val="75000"/>
                  </a:schemeClr>
                </a:solidFill>
                <a:latin typeface="Adobe Garamond Pro Bold" panose="02020502060506020403" pitchFamily="18" charset="0"/>
              </a:rPr>
              <a:t> nu </a:t>
            </a:r>
            <a:r>
              <a:rPr lang="en-US" sz="2000" b="1" dirty="0" err="1">
                <a:solidFill>
                  <a:schemeClr val="accent1">
                    <a:lumMod val="75000"/>
                  </a:schemeClr>
                </a:solidFill>
                <a:latin typeface="Adobe Garamond Pro Bold" panose="02020502060506020403" pitchFamily="18" charset="0"/>
              </a:rPr>
              <a:t>esențiali</a:t>
            </a:r>
            <a:endParaRPr lang="en-US" sz="2000" b="1" dirty="0">
              <a:solidFill>
                <a:schemeClr val="accent1">
                  <a:lumMod val="75000"/>
                </a:schemeClr>
              </a:solidFill>
              <a:latin typeface="Adobe Garamond Pro Bold" panose="02020502060506020403" pitchFamily="18" charset="0"/>
            </a:endParaRPr>
          </a:p>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latin typeface="Adobe Garamond Pro" panose="02020502060506020403" pitchFamily="18" charset="0"/>
              </a:rPr>
              <a:t> </a:t>
            </a:r>
            <a:r>
              <a:rPr lang="en-US" sz="2000" dirty="0" err="1">
                <a:latin typeface="Adobe Garamond Pro" panose="02020502060506020403" pitchFamily="18" charset="0"/>
              </a:rPr>
              <a:t>circulară</a:t>
            </a:r>
            <a:endParaRPr lang="en-US" sz="2000" dirty="0">
              <a:latin typeface="Adobe Garamond Pro" panose="02020502060506020403" pitchFamily="18" charset="0"/>
            </a:endParaRPr>
          </a:p>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latin typeface="Adobe Garamond Pro" panose="02020502060506020403" pitchFamily="18" charset="0"/>
              </a:rPr>
              <a:t> </a:t>
            </a:r>
            <a:r>
              <a:rPr lang="en-US" sz="2000" dirty="0" err="1">
                <a:latin typeface="Adobe Garamond Pro" panose="02020502060506020403" pitchFamily="18" charset="0"/>
              </a:rPr>
              <a:t>negativă</a:t>
            </a:r>
            <a:r>
              <a:rPr lang="en-US" sz="2000" dirty="0">
                <a:latin typeface="Adobe Garamond Pro" panose="02020502060506020403" pitchFamily="18" charset="0"/>
              </a:rPr>
              <a:t>*</a:t>
            </a:r>
          </a:p>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latin typeface="Adobe Garamond Pro" panose="02020502060506020403" pitchFamily="18" charset="0"/>
              </a:rPr>
              <a:t> </a:t>
            </a:r>
            <a:r>
              <a:rPr lang="en-US" sz="2000" dirty="0" err="1">
                <a:latin typeface="Adobe Garamond Pro" panose="02020502060506020403" pitchFamily="18" charset="0"/>
              </a:rPr>
              <a:t>prin</a:t>
            </a:r>
            <a:r>
              <a:rPr lang="en-US" sz="2000" dirty="0">
                <a:latin typeface="Adobe Garamond Pro" panose="02020502060506020403" pitchFamily="18" charset="0"/>
              </a:rPr>
              <a:t> </a:t>
            </a:r>
            <a:r>
              <a:rPr lang="en-US" sz="2000" dirty="0" err="1">
                <a:latin typeface="Adobe Garamond Pro" panose="02020502060506020403" pitchFamily="18" charset="0"/>
              </a:rPr>
              <a:t>metafore</a:t>
            </a:r>
            <a:endParaRPr lang="en-US" sz="2000" dirty="0">
              <a:latin typeface="Adobe Garamond Pro" panose="02020502060506020403" pitchFamily="18" charset="0"/>
            </a:endParaRPr>
          </a:p>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latin typeface="Adobe Garamond Pro" panose="02020502060506020403" pitchFamily="18" charset="0"/>
              </a:rPr>
              <a:t> </a:t>
            </a:r>
            <a:r>
              <a:rPr lang="en-US" sz="2000" dirty="0" err="1">
                <a:latin typeface="Adobe Garamond Pro" panose="02020502060506020403" pitchFamily="18" charset="0"/>
              </a:rPr>
              <a:t>ambiguă</a:t>
            </a:r>
            <a:endParaRPr lang="en-US" sz="2000" dirty="0">
              <a:latin typeface="Adobe Garamond Pro" panose="02020502060506020403" pitchFamily="18" charset="0"/>
            </a:endParaRPr>
          </a:p>
        </p:txBody>
      </p:sp>
      <p:sp>
        <p:nvSpPr>
          <p:cNvPr id="11" name="Rectangle 10">
            <a:extLst>
              <a:ext uri="{FF2B5EF4-FFF2-40B4-BE49-F238E27FC236}">
                <a16:creationId xmlns:a16="http://schemas.microsoft.com/office/drawing/2014/main" id="{7F0A820E-E2A0-EA42-8F64-2B00D6A00638}"/>
              </a:ext>
            </a:extLst>
          </p:cNvPr>
          <p:cNvSpPr/>
          <p:nvPr/>
        </p:nvSpPr>
        <p:spPr>
          <a:xfrm>
            <a:off x="3946268" y="2624079"/>
            <a:ext cx="6392493" cy="473206"/>
          </a:xfrm>
          <a:prstGeom prst="rect">
            <a:avLst/>
          </a:prstGeom>
        </p:spPr>
        <p:txBody>
          <a:bodyPr wrap="square">
            <a:spAutoFit/>
          </a:bodyPr>
          <a:lstStyle/>
          <a:p>
            <a:pPr>
              <a:lnSpc>
                <a:spcPct val="150000"/>
              </a:lnSpc>
            </a:pPr>
            <a:r>
              <a:rPr lang="ro-RO" dirty="0">
                <a:solidFill>
                  <a:schemeClr val="accent4">
                    <a:lumMod val="50000"/>
                  </a:schemeClr>
                </a:solidFill>
                <a:latin typeface="Adobe Garamond Pro" panose="02020502060506020403" pitchFamily="18" charset="0"/>
              </a:rPr>
              <a:t>Omul</a:t>
            </a:r>
            <a:r>
              <a:rPr lang="ro-RO" dirty="0">
                <a:latin typeface="Adobe Garamond Pro" panose="02020502060506020403" pitchFamily="18" charset="0"/>
              </a:rPr>
              <a:t> este </a:t>
            </a:r>
            <a:r>
              <a:rPr lang="ro-RO" dirty="0">
                <a:solidFill>
                  <a:srgbClr val="6C2412"/>
                </a:solidFill>
                <a:latin typeface="Adobe Garamond Pro" panose="02020502060506020403" pitchFamily="18" charset="0"/>
              </a:rPr>
              <a:t>animalul care merge la teatru</a:t>
            </a:r>
            <a:r>
              <a:rPr lang="ro-RO" dirty="0">
                <a:latin typeface="Adobe Garamond Pro" panose="02020502060506020403" pitchFamily="18" charset="0"/>
              </a:rPr>
              <a:t>.</a:t>
            </a:r>
          </a:p>
        </p:txBody>
      </p:sp>
      <p:sp>
        <p:nvSpPr>
          <p:cNvPr id="2" name="Oval 1">
            <a:extLst>
              <a:ext uri="{FF2B5EF4-FFF2-40B4-BE49-F238E27FC236}">
                <a16:creationId xmlns:a16="http://schemas.microsoft.com/office/drawing/2014/main" id="{8672B07C-C9D8-CD4E-96D7-3E9D5DDA170B}"/>
              </a:ext>
            </a:extLst>
          </p:cNvPr>
          <p:cNvSpPr/>
          <p:nvPr/>
        </p:nvSpPr>
        <p:spPr>
          <a:xfrm>
            <a:off x="6702014" y="3421856"/>
            <a:ext cx="3044414" cy="3043490"/>
          </a:xfrm>
          <a:prstGeom prst="ellipse">
            <a:avLst/>
          </a:prstGeom>
          <a:no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latin typeface="Adobe Garamond Pro" panose="02020502060506020403" pitchFamily="18" charset="0"/>
            </a:endParaRPr>
          </a:p>
        </p:txBody>
      </p:sp>
      <p:sp>
        <p:nvSpPr>
          <p:cNvPr id="12" name="Oval 11">
            <a:extLst>
              <a:ext uri="{FF2B5EF4-FFF2-40B4-BE49-F238E27FC236}">
                <a16:creationId xmlns:a16="http://schemas.microsoft.com/office/drawing/2014/main" id="{03A1B5A1-F3C3-9845-9E5B-0DE4D693420C}"/>
              </a:ext>
            </a:extLst>
          </p:cNvPr>
          <p:cNvSpPr/>
          <p:nvPr/>
        </p:nvSpPr>
        <p:spPr>
          <a:xfrm>
            <a:off x="6702014" y="3411892"/>
            <a:ext cx="3042164" cy="3063418"/>
          </a:xfrm>
          <a:prstGeom prst="ellipse">
            <a:avLst/>
          </a:prstGeom>
          <a:noFill/>
          <a:ln w="12700">
            <a:solidFill>
              <a:srgbClr val="6C24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latin typeface="Adobe Garamond Pro" panose="02020502060506020403" pitchFamily="18" charset="0"/>
            </a:endParaRPr>
          </a:p>
        </p:txBody>
      </p:sp>
      <p:sp>
        <p:nvSpPr>
          <p:cNvPr id="3" name="TextBox 2">
            <a:extLst>
              <a:ext uri="{FF2B5EF4-FFF2-40B4-BE49-F238E27FC236}">
                <a16:creationId xmlns:a16="http://schemas.microsoft.com/office/drawing/2014/main" id="{60DB1BEC-8E2A-AE45-A1DA-6208CB4A3960}"/>
              </a:ext>
            </a:extLst>
          </p:cNvPr>
          <p:cNvSpPr txBox="1"/>
          <p:nvPr/>
        </p:nvSpPr>
        <p:spPr>
          <a:xfrm>
            <a:off x="5895612" y="3762232"/>
            <a:ext cx="478016" cy="369332"/>
          </a:xfrm>
          <a:prstGeom prst="rect">
            <a:avLst/>
          </a:prstGeom>
          <a:noFill/>
        </p:spPr>
        <p:txBody>
          <a:bodyPr wrap="none" rtlCol="0">
            <a:spAutoFit/>
          </a:bodyPr>
          <a:lstStyle/>
          <a:p>
            <a:r>
              <a:rPr lang="ro-RO" dirty="0">
                <a:solidFill>
                  <a:schemeClr val="accent4">
                    <a:lumMod val="50000"/>
                  </a:schemeClr>
                </a:solidFill>
                <a:latin typeface="Adobe Garamond Pro" panose="02020502060506020403" pitchFamily="18" charset="0"/>
              </a:rPr>
              <a:t>om</a:t>
            </a:r>
            <a:endParaRPr lang="en-RO" dirty="0">
              <a:solidFill>
                <a:schemeClr val="accent4">
                  <a:lumMod val="50000"/>
                </a:schemeClr>
              </a:solidFill>
              <a:latin typeface="Adobe Garamond Pro" panose="02020502060506020403" pitchFamily="18" charset="0"/>
            </a:endParaRPr>
          </a:p>
        </p:txBody>
      </p:sp>
      <p:sp>
        <p:nvSpPr>
          <p:cNvPr id="4" name="Rectangle 3">
            <a:extLst>
              <a:ext uri="{FF2B5EF4-FFF2-40B4-BE49-F238E27FC236}">
                <a16:creationId xmlns:a16="http://schemas.microsoft.com/office/drawing/2014/main" id="{21A58F44-6090-E34A-9622-AFB0A8C33DBF}"/>
              </a:ext>
            </a:extLst>
          </p:cNvPr>
          <p:cNvSpPr/>
          <p:nvPr/>
        </p:nvSpPr>
        <p:spPr>
          <a:xfrm>
            <a:off x="10072564" y="3767982"/>
            <a:ext cx="1245807" cy="923330"/>
          </a:xfrm>
          <a:prstGeom prst="rect">
            <a:avLst/>
          </a:prstGeom>
        </p:spPr>
        <p:txBody>
          <a:bodyPr wrap="square">
            <a:spAutoFit/>
          </a:bodyPr>
          <a:lstStyle/>
          <a:p>
            <a:r>
              <a:rPr lang="ro-RO" dirty="0">
                <a:solidFill>
                  <a:srgbClr val="6C2412"/>
                </a:solidFill>
                <a:latin typeface="Adobe Garamond Pro" panose="02020502060506020403" pitchFamily="18" charset="0"/>
              </a:rPr>
              <a:t>animal care merge la teatru</a:t>
            </a:r>
            <a:endParaRPr lang="en-RO" dirty="0">
              <a:solidFill>
                <a:srgbClr val="6C2412"/>
              </a:solidFill>
              <a:latin typeface="Adobe Garamond Pro" panose="02020502060506020403" pitchFamily="18" charset="0"/>
            </a:endParaRPr>
          </a:p>
        </p:txBody>
      </p:sp>
    </p:spTree>
    <p:extLst>
      <p:ext uri="{BB962C8B-B14F-4D97-AF65-F5344CB8AC3E}">
        <p14:creationId xmlns:p14="http://schemas.microsoft.com/office/powerpoint/2010/main" val="162931399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3" y="1467625"/>
            <a:ext cx="4001621" cy="769441"/>
          </a:xfrm>
          <a:prstGeom prst="rect">
            <a:avLst/>
          </a:prstGeom>
          <a:noFill/>
        </p:spPr>
        <p:txBody>
          <a:bodyPr wrap="square" rtlCol="0">
            <a:spAutoFit/>
          </a:bodyPr>
          <a:lstStyle/>
          <a:p>
            <a:r>
              <a:rPr lang="en-RO" sz="4400" dirty="0">
                <a:latin typeface="Adobe Garamond Pro" panose="02020502060506020403" pitchFamily="18" charset="0"/>
              </a:rPr>
              <a:t>Erori în definire</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Definiții. Condiții necesare și suficiente</a:t>
            </a:r>
          </a:p>
        </p:txBody>
      </p:sp>
      <p:sp>
        <p:nvSpPr>
          <p:cNvPr id="6" name="TextBox 5">
            <a:extLst>
              <a:ext uri="{FF2B5EF4-FFF2-40B4-BE49-F238E27FC236}">
                <a16:creationId xmlns:a16="http://schemas.microsoft.com/office/drawing/2014/main" id="{3788F4F3-DDAA-1844-A8A3-4BCB769D4C62}"/>
              </a:ext>
            </a:extLst>
          </p:cNvPr>
          <p:cNvSpPr txBox="1"/>
          <p:nvPr/>
        </p:nvSpPr>
        <p:spPr>
          <a:xfrm>
            <a:off x="172122" y="2624079"/>
            <a:ext cx="2809794" cy="4070345"/>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prea</a:t>
            </a:r>
            <a:r>
              <a:rPr lang="en-US" sz="2000" dirty="0">
                <a:solidFill>
                  <a:schemeClr val="accent1">
                    <a:lumMod val="75000"/>
                  </a:schemeClr>
                </a:solidFill>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largă</a:t>
            </a:r>
            <a:endParaRPr lang="en-US" sz="2000" dirty="0">
              <a:solidFill>
                <a:schemeClr val="accent1">
                  <a:lumMod val="75000"/>
                </a:schemeClr>
              </a:solidFill>
              <a:latin typeface="Adobe Garamond Pro" panose="02020502060506020403" pitchFamily="18" charset="0"/>
            </a:endParaRPr>
          </a:p>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solidFill>
                  <a:schemeClr val="accent1">
                    <a:lumMod val="75000"/>
                  </a:schemeClr>
                </a:solidFill>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prea</a:t>
            </a:r>
            <a:r>
              <a:rPr lang="en-US" sz="2000" dirty="0">
                <a:solidFill>
                  <a:schemeClr val="accent1">
                    <a:lumMod val="75000"/>
                  </a:schemeClr>
                </a:solidFill>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îngustă</a:t>
            </a:r>
            <a:endParaRPr lang="en-US" sz="2000" dirty="0">
              <a:solidFill>
                <a:schemeClr val="accent1">
                  <a:lumMod val="75000"/>
                </a:schemeClr>
              </a:solidFill>
              <a:latin typeface="Adobe Garamond Pro" panose="02020502060506020403" pitchFamily="18" charset="0"/>
            </a:endParaRPr>
          </a:p>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prea</a:t>
            </a:r>
            <a:r>
              <a:rPr lang="en-US" sz="2000" dirty="0">
                <a:solidFill>
                  <a:schemeClr val="accent1">
                    <a:lumMod val="75000"/>
                  </a:schemeClr>
                </a:solidFill>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largă</a:t>
            </a:r>
            <a:r>
              <a:rPr lang="en-US" sz="2000" dirty="0">
                <a:solidFill>
                  <a:schemeClr val="accent1">
                    <a:lumMod val="75000"/>
                  </a:schemeClr>
                </a:solidFill>
                <a:latin typeface="Adobe Garamond Pro" panose="02020502060506020403" pitchFamily="18" charset="0"/>
              </a:rPr>
              <a:t> &amp; </a:t>
            </a:r>
            <a:r>
              <a:rPr lang="en-US" sz="2000" dirty="0" err="1">
                <a:solidFill>
                  <a:schemeClr val="accent1">
                    <a:lumMod val="75000"/>
                  </a:schemeClr>
                </a:solidFill>
                <a:latin typeface="Adobe Garamond Pro" panose="02020502060506020403" pitchFamily="18" charset="0"/>
              </a:rPr>
              <a:t>prea</a:t>
            </a:r>
            <a:r>
              <a:rPr lang="en-US" sz="2000" dirty="0">
                <a:solidFill>
                  <a:schemeClr val="accent1">
                    <a:lumMod val="75000"/>
                  </a:schemeClr>
                </a:solidFill>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îngustă</a:t>
            </a:r>
            <a:endParaRPr lang="en-US" sz="2000" dirty="0">
              <a:solidFill>
                <a:schemeClr val="accent1">
                  <a:lumMod val="75000"/>
                </a:schemeClr>
              </a:solidFill>
              <a:latin typeface="Adobe Garamond Pro" panose="02020502060506020403" pitchFamily="18" charset="0"/>
            </a:endParaRPr>
          </a:p>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latin typeface="Adobe Garamond Pro" panose="02020502060506020403" pitchFamily="18" charset="0"/>
              </a:rPr>
              <a:t> </a:t>
            </a:r>
            <a:r>
              <a:rPr lang="en-US" sz="2000" dirty="0" err="1">
                <a:latin typeface="Adobe Garamond Pro" panose="02020502060506020403" pitchFamily="18" charset="0"/>
              </a:rPr>
              <a:t>prin</a:t>
            </a:r>
            <a:r>
              <a:rPr lang="en-US" sz="2000" dirty="0">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termeni</a:t>
            </a:r>
            <a:r>
              <a:rPr lang="en-US" sz="2000" dirty="0">
                <a:solidFill>
                  <a:schemeClr val="accent1">
                    <a:lumMod val="75000"/>
                  </a:schemeClr>
                </a:solidFill>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proprii</a:t>
            </a:r>
            <a:r>
              <a:rPr lang="en-US" sz="2000" dirty="0">
                <a:solidFill>
                  <a:schemeClr val="accent1">
                    <a:lumMod val="75000"/>
                  </a:schemeClr>
                </a:solidFill>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și</a:t>
            </a:r>
            <a:r>
              <a:rPr lang="en-US" sz="2000" dirty="0">
                <a:solidFill>
                  <a:schemeClr val="accent1">
                    <a:lumMod val="75000"/>
                  </a:schemeClr>
                </a:solidFill>
                <a:latin typeface="Adobe Garamond Pro" panose="02020502060506020403" pitchFamily="18" charset="0"/>
              </a:rPr>
              <a:t> nu </a:t>
            </a:r>
            <a:r>
              <a:rPr lang="en-US" sz="2000" dirty="0" err="1">
                <a:solidFill>
                  <a:schemeClr val="accent1">
                    <a:lumMod val="75000"/>
                  </a:schemeClr>
                </a:solidFill>
                <a:latin typeface="Adobe Garamond Pro" panose="02020502060506020403" pitchFamily="18" charset="0"/>
              </a:rPr>
              <a:t>esențiali</a:t>
            </a:r>
            <a:endParaRPr lang="en-US" sz="2000" dirty="0">
              <a:solidFill>
                <a:schemeClr val="accent1">
                  <a:lumMod val="75000"/>
                </a:schemeClr>
              </a:solidFill>
              <a:latin typeface="Adobe Garamond Pro" panose="02020502060506020403" pitchFamily="18" charset="0"/>
            </a:endParaRPr>
          </a:p>
          <a:p>
            <a:pPr marL="285750" indent="-285750">
              <a:lnSpc>
                <a:spcPct val="130000"/>
              </a:lnSpc>
              <a:buFont typeface="Arial" panose="020B0604020202020204" pitchFamily="34" charset="0"/>
              <a:buChar char="•"/>
            </a:pPr>
            <a:r>
              <a:rPr lang="en-US" sz="2000" b="1" dirty="0" err="1">
                <a:latin typeface="Adobe Garamond Pro Bold" panose="02020502060506020403" pitchFamily="18" charset="0"/>
              </a:rPr>
              <a:t>definire</a:t>
            </a:r>
            <a:r>
              <a:rPr lang="en-US" sz="2000" b="1" dirty="0">
                <a:latin typeface="Adobe Garamond Pro Bold" panose="02020502060506020403" pitchFamily="18" charset="0"/>
              </a:rPr>
              <a:t> </a:t>
            </a:r>
            <a:r>
              <a:rPr lang="en-US" sz="2000" b="1" dirty="0" err="1">
                <a:solidFill>
                  <a:schemeClr val="accent1">
                    <a:lumMod val="75000"/>
                  </a:schemeClr>
                </a:solidFill>
                <a:latin typeface="Adobe Garamond Pro Bold" panose="02020502060506020403" pitchFamily="18" charset="0"/>
              </a:rPr>
              <a:t>circulară</a:t>
            </a:r>
            <a:endParaRPr lang="en-US" sz="2000" b="1" dirty="0">
              <a:solidFill>
                <a:schemeClr val="accent1">
                  <a:lumMod val="75000"/>
                </a:schemeClr>
              </a:solidFill>
              <a:latin typeface="Adobe Garamond Pro Bold" panose="02020502060506020403" pitchFamily="18" charset="0"/>
            </a:endParaRPr>
          </a:p>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latin typeface="Adobe Garamond Pro" panose="02020502060506020403" pitchFamily="18" charset="0"/>
              </a:rPr>
              <a:t> </a:t>
            </a:r>
            <a:r>
              <a:rPr lang="en-US" sz="2000" dirty="0" err="1">
                <a:latin typeface="Adobe Garamond Pro" panose="02020502060506020403" pitchFamily="18" charset="0"/>
              </a:rPr>
              <a:t>negativă</a:t>
            </a:r>
            <a:r>
              <a:rPr lang="en-US" sz="2000" dirty="0">
                <a:latin typeface="Adobe Garamond Pro" panose="02020502060506020403" pitchFamily="18" charset="0"/>
              </a:rPr>
              <a:t>*</a:t>
            </a:r>
          </a:p>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latin typeface="Adobe Garamond Pro" panose="02020502060506020403" pitchFamily="18" charset="0"/>
              </a:rPr>
              <a:t> </a:t>
            </a:r>
            <a:r>
              <a:rPr lang="en-US" sz="2000" dirty="0" err="1">
                <a:latin typeface="Adobe Garamond Pro" panose="02020502060506020403" pitchFamily="18" charset="0"/>
              </a:rPr>
              <a:t>prin</a:t>
            </a:r>
            <a:r>
              <a:rPr lang="en-US" sz="2000" dirty="0">
                <a:latin typeface="Adobe Garamond Pro" panose="02020502060506020403" pitchFamily="18" charset="0"/>
              </a:rPr>
              <a:t> </a:t>
            </a:r>
            <a:r>
              <a:rPr lang="en-US" sz="2000" dirty="0" err="1">
                <a:latin typeface="Adobe Garamond Pro" panose="02020502060506020403" pitchFamily="18" charset="0"/>
              </a:rPr>
              <a:t>metafore</a:t>
            </a:r>
            <a:endParaRPr lang="en-US" sz="2000" dirty="0">
              <a:latin typeface="Adobe Garamond Pro" panose="02020502060506020403" pitchFamily="18" charset="0"/>
            </a:endParaRPr>
          </a:p>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latin typeface="Adobe Garamond Pro" panose="02020502060506020403" pitchFamily="18" charset="0"/>
              </a:rPr>
              <a:t> </a:t>
            </a:r>
            <a:r>
              <a:rPr lang="en-US" sz="2000" dirty="0" err="1">
                <a:latin typeface="Adobe Garamond Pro" panose="02020502060506020403" pitchFamily="18" charset="0"/>
              </a:rPr>
              <a:t>ambiguă</a:t>
            </a:r>
            <a:endParaRPr lang="en-US" sz="2000" dirty="0">
              <a:latin typeface="Adobe Garamond Pro" panose="02020502060506020403" pitchFamily="18" charset="0"/>
            </a:endParaRPr>
          </a:p>
        </p:txBody>
      </p:sp>
      <p:sp>
        <p:nvSpPr>
          <p:cNvPr id="11" name="Rectangle 10">
            <a:extLst>
              <a:ext uri="{FF2B5EF4-FFF2-40B4-BE49-F238E27FC236}">
                <a16:creationId xmlns:a16="http://schemas.microsoft.com/office/drawing/2014/main" id="{7F0A820E-E2A0-EA42-8F64-2B00D6A00638}"/>
              </a:ext>
            </a:extLst>
          </p:cNvPr>
          <p:cNvSpPr/>
          <p:nvPr/>
        </p:nvSpPr>
        <p:spPr>
          <a:xfrm>
            <a:off x="3946268" y="2624079"/>
            <a:ext cx="6392493" cy="473206"/>
          </a:xfrm>
          <a:prstGeom prst="rect">
            <a:avLst/>
          </a:prstGeom>
        </p:spPr>
        <p:txBody>
          <a:bodyPr wrap="square">
            <a:spAutoFit/>
          </a:bodyPr>
          <a:lstStyle/>
          <a:p>
            <a:pPr>
              <a:lnSpc>
                <a:spcPct val="150000"/>
              </a:lnSpc>
            </a:pPr>
            <a:r>
              <a:rPr lang="ro-RO" dirty="0">
                <a:solidFill>
                  <a:schemeClr val="accent4">
                    <a:lumMod val="50000"/>
                  </a:schemeClr>
                </a:solidFill>
                <a:latin typeface="Adobe Garamond Pro" panose="02020502060506020403" pitchFamily="18" charset="0"/>
              </a:rPr>
              <a:t>Creator</a:t>
            </a:r>
            <a:r>
              <a:rPr lang="ro-RO" dirty="0">
                <a:latin typeface="Adobe Garamond Pro" panose="02020502060506020403" pitchFamily="18" charset="0"/>
              </a:rPr>
              <a:t> este </a:t>
            </a:r>
            <a:r>
              <a:rPr lang="ro-RO" dirty="0">
                <a:solidFill>
                  <a:srgbClr val="6C2412"/>
                </a:solidFill>
                <a:latin typeface="Adobe Garamond Pro" panose="02020502060506020403" pitchFamily="18" charset="0"/>
              </a:rPr>
              <a:t>cel care creează</a:t>
            </a:r>
            <a:r>
              <a:rPr lang="ro-RO" dirty="0">
                <a:latin typeface="Adobe Garamond Pro" panose="02020502060506020403" pitchFamily="18" charset="0"/>
              </a:rPr>
              <a:t>.</a:t>
            </a:r>
          </a:p>
        </p:txBody>
      </p:sp>
      <p:sp>
        <p:nvSpPr>
          <p:cNvPr id="2" name="Oval 1">
            <a:extLst>
              <a:ext uri="{FF2B5EF4-FFF2-40B4-BE49-F238E27FC236}">
                <a16:creationId xmlns:a16="http://schemas.microsoft.com/office/drawing/2014/main" id="{8672B07C-C9D8-CD4E-96D7-3E9D5DDA170B}"/>
              </a:ext>
            </a:extLst>
          </p:cNvPr>
          <p:cNvSpPr/>
          <p:nvPr/>
        </p:nvSpPr>
        <p:spPr>
          <a:xfrm>
            <a:off x="6702014" y="3421856"/>
            <a:ext cx="3044414" cy="3043490"/>
          </a:xfrm>
          <a:prstGeom prst="ellipse">
            <a:avLst/>
          </a:prstGeom>
          <a:no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latin typeface="Adobe Garamond Pro" panose="02020502060506020403" pitchFamily="18" charset="0"/>
            </a:endParaRPr>
          </a:p>
        </p:txBody>
      </p:sp>
      <p:sp>
        <p:nvSpPr>
          <p:cNvPr id="12" name="Oval 11">
            <a:extLst>
              <a:ext uri="{FF2B5EF4-FFF2-40B4-BE49-F238E27FC236}">
                <a16:creationId xmlns:a16="http://schemas.microsoft.com/office/drawing/2014/main" id="{03A1B5A1-F3C3-9845-9E5B-0DE4D693420C}"/>
              </a:ext>
            </a:extLst>
          </p:cNvPr>
          <p:cNvSpPr/>
          <p:nvPr/>
        </p:nvSpPr>
        <p:spPr>
          <a:xfrm>
            <a:off x="6702014" y="3411892"/>
            <a:ext cx="3042164" cy="3063418"/>
          </a:xfrm>
          <a:prstGeom prst="ellipse">
            <a:avLst/>
          </a:prstGeom>
          <a:noFill/>
          <a:ln w="12700">
            <a:solidFill>
              <a:srgbClr val="6C24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latin typeface="Adobe Garamond Pro" panose="02020502060506020403" pitchFamily="18" charset="0"/>
            </a:endParaRPr>
          </a:p>
        </p:txBody>
      </p:sp>
      <p:sp>
        <p:nvSpPr>
          <p:cNvPr id="3" name="TextBox 2">
            <a:extLst>
              <a:ext uri="{FF2B5EF4-FFF2-40B4-BE49-F238E27FC236}">
                <a16:creationId xmlns:a16="http://schemas.microsoft.com/office/drawing/2014/main" id="{60DB1BEC-8E2A-AE45-A1DA-6208CB4A3960}"/>
              </a:ext>
            </a:extLst>
          </p:cNvPr>
          <p:cNvSpPr txBox="1"/>
          <p:nvPr/>
        </p:nvSpPr>
        <p:spPr>
          <a:xfrm>
            <a:off x="5929045" y="3767982"/>
            <a:ext cx="798617" cy="369332"/>
          </a:xfrm>
          <a:prstGeom prst="rect">
            <a:avLst/>
          </a:prstGeom>
          <a:noFill/>
        </p:spPr>
        <p:txBody>
          <a:bodyPr wrap="none" rtlCol="0">
            <a:spAutoFit/>
          </a:bodyPr>
          <a:lstStyle/>
          <a:p>
            <a:r>
              <a:rPr lang="ro-RO" dirty="0">
                <a:solidFill>
                  <a:schemeClr val="accent4">
                    <a:lumMod val="50000"/>
                  </a:schemeClr>
                </a:solidFill>
                <a:latin typeface="Adobe Garamond Pro" panose="02020502060506020403" pitchFamily="18" charset="0"/>
              </a:rPr>
              <a:t>creator</a:t>
            </a:r>
            <a:endParaRPr lang="en-RO" dirty="0">
              <a:solidFill>
                <a:schemeClr val="accent4">
                  <a:lumMod val="50000"/>
                </a:schemeClr>
              </a:solidFill>
              <a:latin typeface="Adobe Garamond Pro" panose="02020502060506020403" pitchFamily="18" charset="0"/>
            </a:endParaRPr>
          </a:p>
        </p:txBody>
      </p:sp>
      <p:sp>
        <p:nvSpPr>
          <p:cNvPr id="4" name="Rectangle 3">
            <a:extLst>
              <a:ext uri="{FF2B5EF4-FFF2-40B4-BE49-F238E27FC236}">
                <a16:creationId xmlns:a16="http://schemas.microsoft.com/office/drawing/2014/main" id="{21A58F44-6090-E34A-9622-AFB0A8C33DBF}"/>
              </a:ext>
            </a:extLst>
          </p:cNvPr>
          <p:cNvSpPr/>
          <p:nvPr/>
        </p:nvSpPr>
        <p:spPr>
          <a:xfrm>
            <a:off x="9607175" y="3760716"/>
            <a:ext cx="1518665" cy="369332"/>
          </a:xfrm>
          <a:prstGeom prst="rect">
            <a:avLst/>
          </a:prstGeom>
        </p:spPr>
        <p:txBody>
          <a:bodyPr wrap="square">
            <a:spAutoFit/>
          </a:bodyPr>
          <a:lstStyle/>
          <a:p>
            <a:r>
              <a:rPr lang="ro-RO" dirty="0">
                <a:solidFill>
                  <a:srgbClr val="6C2412"/>
                </a:solidFill>
                <a:latin typeface="Adobe Garamond Pro" panose="02020502060506020403" pitchFamily="18" charset="0"/>
              </a:rPr>
              <a:t>cel care creează</a:t>
            </a:r>
            <a:endParaRPr lang="en-RO" dirty="0">
              <a:solidFill>
                <a:srgbClr val="6C2412"/>
              </a:solidFill>
              <a:latin typeface="Adobe Garamond Pro" panose="02020502060506020403" pitchFamily="18" charset="0"/>
            </a:endParaRPr>
          </a:p>
        </p:txBody>
      </p:sp>
      <p:sp>
        <p:nvSpPr>
          <p:cNvPr id="20" name="Circular Arrow 19">
            <a:extLst>
              <a:ext uri="{FF2B5EF4-FFF2-40B4-BE49-F238E27FC236}">
                <a16:creationId xmlns:a16="http://schemas.microsoft.com/office/drawing/2014/main" id="{367F6A24-CF0E-FB47-9341-83199C47569D}"/>
              </a:ext>
            </a:extLst>
          </p:cNvPr>
          <p:cNvSpPr/>
          <p:nvPr/>
        </p:nvSpPr>
        <p:spPr>
          <a:xfrm rot="19443060">
            <a:off x="6494863" y="2872855"/>
            <a:ext cx="3353840" cy="3166462"/>
          </a:xfrm>
          <a:prstGeom prst="circularArrow">
            <a:avLst>
              <a:gd name="adj1" fmla="val 1578"/>
              <a:gd name="adj2" fmla="val 367703"/>
              <a:gd name="adj3" fmla="val 20508821"/>
              <a:gd name="adj4" fmla="val 16358007"/>
              <a:gd name="adj5" fmla="val 5374"/>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solidFill>
                <a:schemeClr val="tx1"/>
              </a:solidFill>
              <a:latin typeface="Adobe Garamond Pro" panose="02020502060506020403" pitchFamily="18" charset="0"/>
            </a:endParaRPr>
          </a:p>
        </p:txBody>
      </p:sp>
      <p:sp>
        <p:nvSpPr>
          <p:cNvPr id="23" name="Circular Arrow 22">
            <a:extLst>
              <a:ext uri="{FF2B5EF4-FFF2-40B4-BE49-F238E27FC236}">
                <a16:creationId xmlns:a16="http://schemas.microsoft.com/office/drawing/2014/main" id="{DFCEF529-C69A-694D-915D-E6ADD9AD1C62}"/>
              </a:ext>
            </a:extLst>
          </p:cNvPr>
          <p:cNvSpPr/>
          <p:nvPr/>
        </p:nvSpPr>
        <p:spPr>
          <a:xfrm rot="8373816">
            <a:off x="6661268" y="3799483"/>
            <a:ext cx="3353840" cy="3166462"/>
          </a:xfrm>
          <a:prstGeom prst="circularArrow">
            <a:avLst>
              <a:gd name="adj1" fmla="val 1578"/>
              <a:gd name="adj2" fmla="val 367703"/>
              <a:gd name="adj3" fmla="val 20508821"/>
              <a:gd name="adj4" fmla="val 16358007"/>
              <a:gd name="adj5" fmla="val 5374"/>
            </a:avLst>
          </a:prstGeom>
          <a:solidFill>
            <a:srgbClr val="6C24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solidFill>
                <a:schemeClr val="tx1"/>
              </a:solidFill>
              <a:latin typeface="Adobe Garamond Pro" panose="02020502060506020403" pitchFamily="18" charset="0"/>
            </a:endParaRPr>
          </a:p>
        </p:txBody>
      </p:sp>
    </p:spTree>
    <p:extLst>
      <p:ext uri="{BB962C8B-B14F-4D97-AF65-F5344CB8AC3E}">
        <p14:creationId xmlns:p14="http://schemas.microsoft.com/office/powerpoint/2010/main" val="11276776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3" y="1467625"/>
            <a:ext cx="4001621" cy="769441"/>
          </a:xfrm>
          <a:prstGeom prst="rect">
            <a:avLst/>
          </a:prstGeom>
          <a:noFill/>
        </p:spPr>
        <p:txBody>
          <a:bodyPr wrap="square" rtlCol="0">
            <a:spAutoFit/>
          </a:bodyPr>
          <a:lstStyle/>
          <a:p>
            <a:r>
              <a:rPr lang="en-RO" sz="4400" dirty="0">
                <a:latin typeface="Adobe Garamond Pro" panose="02020502060506020403" pitchFamily="18" charset="0"/>
              </a:rPr>
              <a:t>Erori în definire</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Definiții. Condiții necesare și suficiente</a:t>
            </a:r>
          </a:p>
        </p:txBody>
      </p:sp>
      <p:sp>
        <p:nvSpPr>
          <p:cNvPr id="6" name="TextBox 5">
            <a:extLst>
              <a:ext uri="{FF2B5EF4-FFF2-40B4-BE49-F238E27FC236}">
                <a16:creationId xmlns:a16="http://schemas.microsoft.com/office/drawing/2014/main" id="{3788F4F3-DDAA-1844-A8A3-4BCB769D4C62}"/>
              </a:ext>
            </a:extLst>
          </p:cNvPr>
          <p:cNvSpPr txBox="1"/>
          <p:nvPr/>
        </p:nvSpPr>
        <p:spPr>
          <a:xfrm>
            <a:off x="172122" y="2624079"/>
            <a:ext cx="2809794" cy="4070345"/>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prea</a:t>
            </a:r>
            <a:r>
              <a:rPr lang="en-US" sz="2000" dirty="0">
                <a:solidFill>
                  <a:schemeClr val="accent1">
                    <a:lumMod val="75000"/>
                  </a:schemeClr>
                </a:solidFill>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largă</a:t>
            </a:r>
            <a:endParaRPr lang="en-US" sz="2000" dirty="0">
              <a:solidFill>
                <a:schemeClr val="accent1">
                  <a:lumMod val="75000"/>
                </a:schemeClr>
              </a:solidFill>
              <a:latin typeface="Adobe Garamond Pro" panose="02020502060506020403" pitchFamily="18" charset="0"/>
            </a:endParaRPr>
          </a:p>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solidFill>
                  <a:schemeClr val="accent1">
                    <a:lumMod val="75000"/>
                  </a:schemeClr>
                </a:solidFill>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prea</a:t>
            </a:r>
            <a:r>
              <a:rPr lang="en-US" sz="2000" dirty="0">
                <a:solidFill>
                  <a:schemeClr val="accent1">
                    <a:lumMod val="75000"/>
                  </a:schemeClr>
                </a:solidFill>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îngustă</a:t>
            </a:r>
            <a:endParaRPr lang="en-US" sz="2000" dirty="0">
              <a:solidFill>
                <a:schemeClr val="accent1">
                  <a:lumMod val="75000"/>
                </a:schemeClr>
              </a:solidFill>
              <a:latin typeface="Adobe Garamond Pro" panose="02020502060506020403" pitchFamily="18" charset="0"/>
            </a:endParaRPr>
          </a:p>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prea</a:t>
            </a:r>
            <a:r>
              <a:rPr lang="en-US" sz="2000" dirty="0">
                <a:solidFill>
                  <a:schemeClr val="accent1">
                    <a:lumMod val="75000"/>
                  </a:schemeClr>
                </a:solidFill>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largă</a:t>
            </a:r>
            <a:r>
              <a:rPr lang="en-US" sz="2000" dirty="0">
                <a:solidFill>
                  <a:schemeClr val="accent1">
                    <a:lumMod val="75000"/>
                  </a:schemeClr>
                </a:solidFill>
                <a:latin typeface="Adobe Garamond Pro" panose="02020502060506020403" pitchFamily="18" charset="0"/>
              </a:rPr>
              <a:t> &amp; </a:t>
            </a:r>
            <a:r>
              <a:rPr lang="en-US" sz="2000" dirty="0" err="1">
                <a:solidFill>
                  <a:schemeClr val="accent1">
                    <a:lumMod val="75000"/>
                  </a:schemeClr>
                </a:solidFill>
                <a:latin typeface="Adobe Garamond Pro" panose="02020502060506020403" pitchFamily="18" charset="0"/>
              </a:rPr>
              <a:t>prea</a:t>
            </a:r>
            <a:r>
              <a:rPr lang="en-US" sz="2000" dirty="0">
                <a:solidFill>
                  <a:schemeClr val="accent1">
                    <a:lumMod val="75000"/>
                  </a:schemeClr>
                </a:solidFill>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îngustă</a:t>
            </a:r>
            <a:endParaRPr lang="en-US" sz="2000" dirty="0">
              <a:solidFill>
                <a:schemeClr val="accent1">
                  <a:lumMod val="75000"/>
                </a:schemeClr>
              </a:solidFill>
              <a:latin typeface="Adobe Garamond Pro" panose="02020502060506020403" pitchFamily="18" charset="0"/>
            </a:endParaRPr>
          </a:p>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latin typeface="Adobe Garamond Pro" panose="02020502060506020403" pitchFamily="18" charset="0"/>
              </a:rPr>
              <a:t> </a:t>
            </a:r>
            <a:r>
              <a:rPr lang="en-US" sz="2000" dirty="0" err="1">
                <a:latin typeface="Adobe Garamond Pro" panose="02020502060506020403" pitchFamily="18" charset="0"/>
              </a:rPr>
              <a:t>prin</a:t>
            </a:r>
            <a:r>
              <a:rPr lang="en-US" sz="2000" dirty="0">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termeni</a:t>
            </a:r>
            <a:r>
              <a:rPr lang="en-US" sz="2000" dirty="0">
                <a:solidFill>
                  <a:schemeClr val="accent1">
                    <a:lumMod val="75000"/>
                  </a:schemeClr>
                </a:solidFill>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proprii</a:t>
            </a:r>
            <a:r>
              <a:rPr lang="en-US" sz="2000" dirty="0">
                <a:solidFill>
                  <a:schemeClr val="accent1">
                    <a:lumMod val="75000"/>
                  </a:schemeClr>
                </a:solidFill>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și</a:t>
            </a:r>
            <a:r>
              <a:rPr lang="en-US" sz="2000" dirty="0">
                <a:solidFill>
                  <a:schemeClr val="accent1">
                    <a:lumMod val="75000"/>
                  </a:schemeClr>
                </a:solidFill>
                <a:latin typeface="Adobe Garamond Pro" panose="02020502060506020403" pitchFamily="18" charset="0"/>
              </a:rPr>
              <a:t> nu </a:t>
            </a:r>
            <a:r>
              <a:rPr lang="en-US" sz="2000" dirty="0" err="1">
                <a:solidFill>
                  <a:schemeClr val="accent1">
                    <a:lumMod val="75000"/>
                  </a:schemeClr>
                </a:solidFill>
                <a:latin typeface="Adobe Garamond Pro" panose="02020502060506020403" pitchFamily="18" charset="0"/>
              </a:rPr>
              <a:t>esențiali</a:t>
            </a:r>
            <a:endParaRPr lang="en-US" sz="2000" dirty="0">
              <a:solidFill>
                <a:schemeClr val="accent1">
                  <a:lumMod val="75000"/>
                </a:schemeClr>
              </a:solidFill>
              <a:latin typeface="Adobe Garamond Pro" panose="02020502060506020403" pitchFamily="18" charset="0"/>
            </a:endParaRPr>
          </a:p>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circulară</a:t>
            </a:r>
            <a:endParaRPr lang="en-US" sz="2000" dirty="0">
              <a:solidFill>
                <a:schemeClr val="accent1">
                  <a:lumMod val="75000"/>
                </a:schemeClr>
              </a:solidFill>
              <a:latin typeface="Adobe Garamond Pro" panose="02020502060506020403" pitchFamily="18" charset="0"/>
            </a:endParaRPr>
          </a:p>
          <a:p>
            <a:pPr marL="285750" indent="-285750">
              <a:lnSpc>
                <a:spcPct val="130000"/>
              </a:lnSpc>
              <a:buFont typeface="Arial" panose="020B0604020202020204" pitchFamily="34" charset="0"/>
              <a:buChar char="•"/>
            </a:pPr>
            <a:r>
              <a:rPr lang="en-US" sz="2000" b="1" dirty="0" err="1">
                <a:latin typeface="Adobe Garamond Pro Bold" panose="02020502060506020403" pitchFamily="18" charset="0"/>
              </a:rPr>
              <a:t>definire</a:t>
            </a:r>
            <a:r>
              <a:rPr lang="en-US" sz="2000" b="1" dirty="0">
                <a:latin typeface="Adobe Garamond Pro Bold" panose="02020502060506020403" pitchFamily="18" charset="0"/>
              </a:rPr>
              <a:t> </a:t>
            </a:r>
            <a:r>
              <a:rPr lang="en-US" sz="2000" b="1" dirty="0" err="1">
                <a:solidFill>
                  <a:schemeClr val="accent1">
                    <a:lumMod val="75000"/>
                  </a:schemeClr>
                </a:solidFill>
                <a:latin typeface="Adobe Garamond Pro Bold" panose="02020502060506020403" pitchFamily="18" charset="0"/>
              </a:rPr>
              <a:t>negativă</a:t>
            </a:r>
            <a:r>
              <a:rPr lang="en-US" sz="2000" b="1" dirty="0">
                <a:solidFill>
                  <a:schemeClr val="accent1">
                    <a:lumMod val="75000"/>
                  </a:schemeClr>
                </a:solidFill>
                <a:latin typeface="Adobe Garamond Pro Bold" panose="02020502060506020403" pitchFamily="18" charset="0"/>
              </a:rPr>
              <a:t>*</a:t>
            </a:r>
          </a:p>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latin typeface="Adobe Garamond Pro" panose="02020502060506020403" pitchFamily="18" charset="0"/>
              </a:rPr>
              <a:t> </a:t>
            </a:r>
            <a:r>
              <a:rPr lang="en-US" sz="2000" dirty="0" err="1">
                <a:latin typeface="Adobe Garamond Pro" panose="02020502060506020403" pitchFamily="18" charset="0"/>
              </a:rPr>
              <a:t>prin</a:t>
            </a:r>
            <a:r>
              <a:rPr lang="en-US" sz="2000" dirty="0">
                <a:latin typeface="Adobe Garamond Pro" panose="02020502060506020403" pitchFamily="18" charset="0"/>
              </a:rPr>
              <a:t> </a:t>
            </a:r>
            <a:r>
              <a:rPr lang="en-US" sz="2000" dirty="0" err="1">
                <a:latin typeface="Adobe Garamond Pro" panose="02020502060506020403" pitchFamily="18" charset="0"/>
              </a:rPr>
              <a:t>metafore</a:t>
            </a:r>
            <a:endParaRPr lang="en-US" sz="2000" dirty="0">
              <a:latin typeface="Adobe Garamond Pro" panose="02020502060506020403" pitchFamily="18" charset="0"/>
            </a:endParaRPr>
          </a:p>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latin typeface="Adobe Garamond Pro" panose="02020502060506020403" pitchFamily="18" charset="0"/>
              </a:rPr>
              <a:t> </a:t>
            </a:r>
            <a:r>
              <a:rPr lang="en-US" sz="2000" dirty="0" err="1">
                <a:latin typeface="Adobe Garamond Pro" panose="02020502060506020403" pitchFamily="18" charset="0"/>
              </a:rPr>
              <a:t>ambiguă</a:t>
            </a:r>
            <a:endParaRPr lang="en-US" sz="2000" dirty="0">
              <a:latin typeface="Adobe Garamond Pro" panose="02020502060506020403" pitchFamily="18" charset="0"/>
            </a:endParaRPr>
          </a:p>
        </p:txBody>
      </p:sp>
      <p:sp>
        <p:nvSpPr>
          <p:cNvPr id="11" name="Rectangle 10">
            <a:extLst>
              <a:ext uri="{FF2B5EF4-FFF2-40B4-BE49-F238E27FC236}">
                <a16:creationId xmlns:a16="http://schemas.microsoft.com/office/drawing/2014/main" id="{7F0A820E-E2A0-EA42-8F64-2B00D6A00638}"/>
              </a:ext>
            </a:extLst>
          </p:cNvPr>
          <p:cNvSpPr/>
          <p:nvPr/>
        </p:nvSpPr>
        <p:spPr>
          <a:xfrm>
            <a:off x="3946268" y="2624079"/>
            <a:ext cx="6392493" cy="473206"/>
          </a:xfrm>
          <a:prstGeom prst="rect">
            <a:avLst/>
          </a:prstGeom>
        </p:spPr>
        <p:txBody>
          <a:bodyPr wrap="square">
            <a:spAutoFit/>
          </a:bodyPr>
          <a:lstStyle/>
          <a:p>
            <a:pPr>
              <a:lnSpc>
                <a:spcPct val="150000"/>
              </a:lnSpc>
            </a:pPr>
            <a:r>
              <a:rPr lang="ro-RO" dirty="0">
                <a:solidFill>
                  <a:schemeClr val="accent4">
                    <a:lumMod val="50000"/>
                  </a:schemeClr>
                </a:solidFill>
                <a:latin typeface="Adobe Garamond Pro" panose="02020502060506020403" pitchFamily="18" charset="0"/>
              </a:rPr>
              <a:t>Fericirea</a:t>
            </a:r>
            <a:r>
              <a:rPr lang="ro-RO" dirty="0">
                <a:latin typeface="Adobe Garamond Pro" panose="02020502060506020403" pitchFamily="18" charset="0"/>
              </a:rPr>
              <a:t> este </a:t>
            </a:r>
            <a:r>
              <a:rPr lang="ro-RO" dirty="0">
                <a:solidFill>
                  <a:srgbClr val="6C2412"/>
                </a:solidFill>
                <a:latin typeface="Adobe Garamond Pro" panose="02020502060506020403" pitchFamily="18" charset="0"/>
              </a:rPr>
              <a:t>lipsa de griji</a:t>
            </a:r>
            <a:r>
              <a:rPr lang="ro-RO" dirty="0">
                <a:latin typeface="Adobe Garamond Pro" panose="02020502060506020403" pitchFamily="18" charset="0"/>
              </a:rPr>
              <a:t>.</a:t>
            </a:r>
          </a:p>
        </p:txBody>
      </p:sp>
      <p:sp>
        <p:nvSpPr>
          <p:cNvPr id="2" name="Oval 1">
            <a:extLst>
              <a:ext uri="{FF2B5EF4-FFF2-40B4-BE49-F238E27FC236}">
                <a16:creationId xmlns:a16="http://schemas.microsoft.com/office/drawing/2014/main" id="{8672B07C-C9D8-CD4E-96D7-3E9D5DDA170B}"/>
              </a:ext>
            </a:extLst>
          </p:cNvPr>
          <p:cNvSpPr/>
          <p:nvPr/>
        </p:nvSpPr>
        <p:spPr>
          <a:xfrm>
            <a:off x="6702014" y="3421856"/>
            <a:ext cx="3044414" cy="3043490"/>
          </a:xfrm>
          <a:prstGeom prst="ellipse">
            <a:avLst/>
          </a:prstGeom>
          <a:no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latin typeface="Adobe Garamond Pro" panose="02020502060506020403" pitchFamily="18" charset="0"/>
            </a:endParaRPr>
          </a:p>
        </p:txBody>
      </p:sp>
      <p:sp>
        <p:nvSpPr>
          <p:cNvPr id="12" name="Oval 11">
            <a:extLst>
              <a:ext uri="{FF2B5EF4-FFF2-40B4-BE49-F238E27FC236}">
                <a16:creationId xmlns:a16="http://schemas.microsoft.com/office/drawing/2014/main" id="{03A1B5A1-F3C3-9845-9E5B-0DE4D693420C}"/>
              </a:ext>
            </a:extLst>
          </p:cNvPr>
          <p:cNvSpPr/>
          <p:nvPr/>
        </p:nvSpPr>
        <p:spPr>
          <a:xfrm>
            <a:off x="6702014" y="3411892"/>
            <a:ext cx="3042164" cy="3063418"/>
          </a:xfrm>
          <a:prstGeom prst="ellipse">
            <a:avLst/>
          </a:prstGeom>
          <a:noFill/>
          <a:ln w="12700">
            <a:solidFill>
              <a:srgbClr val="6C24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latin typeface="Adobe Garamond Pro" panose="02020502060506020403" pitchFamily="18" charset="0"/>
            </a:endParaRPr>
          </a:p>
        </p:txBody>
      </p:sp>
      <p:sp>
        <p:nvSpPr>
          <p:cNvPr id="3" name="TextBox 2">
            <a:extLst>
              <a:ext uri="{FF2B5EF4-FFF2-40B4-BE49-F238E27FC236}">
                <a16:creationId xmlns:a16="http://schemas.microsoft.com/office/drawing/2014/main" id="{60DB1BEC-8E2A-AE45-A1DA-6208CB4A3960}"/>
              </a:ext>
            </a:extLst>
          </p:cNvPr>
          <p:cNvSpPr txBox="1"/>
          <p:nvPr/>
        </p:nvSpPr>
        <p:spPr>
          <a:xfrm>
            <a:off x="5929045" y="3767982"/>
            <a:ext cx="800219" cy="369332"/>
          </a:xfrm>
          <a:prstGeom prst="rect">
            <a:avLst/>
          </a:prstGeom>
          <a:noFill/>
        </p:spPr>
        <p:txBody>
          <a:bodyPr wrap="none" rtlCol="0">
            <a:spAutoFit/>
          </a:bodyPr>
          <a:lstStyle/>
          <a:p>
            <a:r>
              <a:rPr lang="ro-RO" dirty="0">
                <a:solidFill>
                  <a:schemeClr val="accent4">
                    <a:lumMod val="50000"/>
                  </a:schemeClr>
                </a:solidFill>
                <a:latin typeface="Adobe Garamond Pro" panose="02020502060506020403" pitchFamily="18" charset="0"/>
              </a:rPr>
              <a:t>fericire</a:t>
            </a:r>
            <a:endParaRPr lang="en-RO" dirty="0">
              <a:solidFill>
                <a:schemeClr val="accent4">
                  <a:lumMod val="50000"/>
                </a:schemeClr>
              </a:solidFill>
              <a:latin typeface="Adobe Garamond Pro" panose="02020502060506020403" pitchFamily="18" charset="0"/>
            </a:endParaRPr>
          </a:p>
        </p:txBody>
      </p:sp>
      <p:sp>
        <p:nvSpPr>
          <p:cNvPr id="4" name="Rectangle 3">
            <a:extLst>
              <a:ext uri="{FF2B5EF4-FFF2-40B4-BE49-F238E27FC236}">
                <a16:creationId xmlns:a16="http://schemas.microsoft.com/office/drawing/2014/main" id="{21A58F44-6090-E34A-9622-AFB0A8C33DBF}"/>
              </a:ext>
            </a:extLst>
          </p:cNvPr>
          <p:cNvSpPr/>
          <p:nvPr/>
        </p:nvSpPr>
        <p:spPr>
          <a:xfrm>
            <a:off x="9607175" y="3760716"/>
            <a:ext cx="1463171" cy="369332"/>
          </a:xfrm>
          <a:prstGeom prst="rect">
            <a:avLst/>
          </a:prstGeom>
        </p:spPr>
        <p:txBody>
          <a:bodyPr wrap="square">
            <a:spAutoFit/>
          </a:bodyPr>
          <a:lstStyle/>
          <a:p>
            <a:r>
              <a:rPr lang="ro-RO" dirty="0">
                <a:solidFill>
                  <a:srgbClr val="6C2412"/>
                </a:solidFill>
                <a:latin typeface="Adobe Garamond Pro" panose="02020502060506020403" pitchFamily="18" charset="0"/>
              </a:rPr>
              <a:t>lipsă de griji</a:t>
            </a:r>
            <a:endParaRPr lang="en-RO" dirty="0">
              <a:solidFill>
                <a:srgbClr val="6C2412"/>
              </a:solidFill>
              <a:latin typeface="Adobe Garamond Pro" panose="02020502060506020403" pitchFamily="18" charset="0"/>
            </a:endParaRPr>
          </a:p>
        </p:txBody>
      </p:sp>
      <p:cxnSp>
        <p:nvCxnSpPr>
          <p:cNvPr id="10" name="Straight Connector 9">
            <a:extLst>
              <a:ext uri="{FF2B5EF4-FFF2-40B4-BE49-F238E27FC236}">
                <a16:creationId xmlns:a16="http://schemas.microsoft.com/office/drawing/2014/main" id="{9B075F4D-E1FB-B94D-8002-287457E52887}"/>
              </a:ext>
            </a:extLst>
          </p:cNvPr>
          <p:cNvCxnSpPr>
            <a:stCxn id="12" idx="1"/>
            <a:endCxn id="12" idx="5"/>
          </p:cNvCxnSpPr>
          <p:nvPr/>
        </p:nvCxnSpPr>
        <p:spPr>
          <a:xfrm>
            <a:off x="7147529" y="3860519"/>
            <a:ext cx="2151134" cy="2166164"/>
          </a:xfrm>
          <a:prstGeom prst="line">
            <a:avLst/>
          </a:prstGeom>
          <a:ln w="57150" cmpd="sng">
            <a:solidFill>
              <a:srgbClr val="6C241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4D93F59-6255-B941-90FB-425F7A9DDD67}"/>
              </a:ext>
            </a:extLst>
          </p:cNvPr>
          <p:cNvCxnSpPr>
            <a:cxnSpLocks/>
            <a:stCxn id="12" idx="7"/>
            <a:endCxn id="12" idx="3"/>
          </p:cNvCxnSpPr>
          <p:nvPr/>
        </p:nvCxnSpPr>
        <p:spPr>
          <a:xfrm flipH="1">
            <a:off x="7147529" y="3860519"/>
            <a:ext cx="2151134" cy="2166164"/>
          </a:xfrm>
          <a:prstGeom prst="line">
            <a:avLst/>
          </a:prstGeom>
          <a:ln w="57150" cmpd="sng">
            <a:solidFill>
              <a:srgbClr val="6C241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276105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3" y="1467625"/>
            <a:ext cx="4001621" cy="769441"/>
          </a:xfrm>
          <a:prstGeom prst="rect">
            <a:avLst/>
          </a:prstGeom>
          <a:noFill/>
        </p:spPr>
        <p:txBody>
          <a:bodyPr wrap="square" rtlCol="0">
            <a:spAutoFit/>
          </a:bodyPr>
          <a:lstStyle/>
          <a:p>
            <a:r>
              <a:rPr lang="en-RO" sz="4400" dirty="0">
                <a:latin typeface="Adobe Garamond Pro" panose="02020502060506020403" pitchFamily="18" charset="0"/>
              </a:rPr>
              <a:t>Erori în definire</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Definiții. Condiții necesare și suficiente</a:t>
            </a:r>
          </a:p>
        </p:txBody>
      </p:sp>
      <p:sp>
        <p:nvSpPr>
          <p:cNvPr id="6" name="TextBox 5">
            <a:extLst>
              <a:ext uri="{FF2B5EF4-FFF2-40B4-BE49-F238E27FC236}">
                <a16:creationId xmlns:a16="http://schemas.microsoft.com/office/drawing/2014/main" id="{3788F4F3-DDAA-1844-A8A3-4BCB769D4C62}"/>
              </a:ext>
            </a:extLst>
          </p:cNvPr>
          <p:cNvSpPr txBox="1"/>
          <p:nvPr/>
        </p:nvSpPr>
        <p:spPr>
          <a:xfrm>
            <a:off x="172122" y="2624079"/>
            <a:ext cx="2809794" cy="4070345"/>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prea</a:t>
            </a:r>
            <a:r>
              <a:rPr lang="en-US" sz="2000" dirty="0">
                <a:solidFill>
                  <a:schemeClr val="accent1">
                    <a:lumMod val="75000"/>
                  </a:schemeClr>
                </a:solidFill>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largă</a:t>
            </a:r>
            <a:endParaRPr lang="en-US" sz="2000" dirty="0">
              <a:solidFill>
                <a:schemeClr val="accent1">
                  <a:lumMod val="75000"/>
                </a:schemeClr>
              </a:solidFill>
              <a:latin typeface="Adobe Garamond Pro" panose="02020502060506020403" pitchFamily="18" charset="0"/>
            </a:endParaRPr>
          </a:p>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solidFill>
                  <a:schemeClr val="accent1">
                    <a:lumMod val="75000"/>
                  </a:schemeClr>
                </a:solidFill>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prea</a:t>
            </a:r>
            <a:r>
              <a:rPr lang="en-US" sz="2000" dirty="0">
                <a:solidFill>
                  <a:schemeClr val="accent1">
                    <a:lumMod val="75000"/>
                  </a:schemeClr>
                </a:solidFill>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îngustă</a:t>
            </a:r>
            <a:endParaRPr lang="en-US" sz="2000" dirty="0">
              <a:solidFill>
                <a:schemeClr val="accent1">
                  <a:lumMod val="75000"/>
                </a:schemeClr>
              </a:solidFill>
              <a:latin typeface="Adobe Garamond Pro" panose="02020502060506020403" pitchFamily="18" charset="0"/>
            </a:endParaRPr>
          </a:p>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prea</a:t>
            </a:r>
            <a:r>
              <a:rPr lang="en-US" sz="2000" dirty="0">
                <a:solidFill>
                  <a:schemeClr val="accent1">
                    <a:lumMod val="75000"/>
                  </a:schemeClr>
                </a:solidFill>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largă</a:t>
            </a:r>
            <a:r>
              <a:rPr lang="en-US" sz="2000" dirty="0">
                <a:solidFill>
                  <a:schemeClr val="accent1">
                    <a:lumMod val="75000"/>
                  </a:schemeClr>
                </a:solidFill>
                <a:latin typeface="Adobe Garamond Pro" panose="02020502060506020403" pitchFamily="18" charset="0"/>
              </a:rPr>
              <a:t> &amp; </a:t>
            </a:r>
            <a:r>
              <a:rPr lang="en-US" sz="2000" dirty="0" err="1">
                <a:solidFill>
                  <a:schemeClr val="accent1">
                    <a:lumMod val="75000"/>
                  </a:schemeClr>
                </a:solidFill>
                <a:latin typeface="Adobe Garamond Pro" panose="02020502060506020403" pitchFamily="18" charset="0"/>
              </a:rPr>
              <a:t>prea</a:t>
            </a:r>
            <a:r>
              <a:rPr lang="en-US" sz="2000" dirty="0">
                <a:solidFill>
                  <a:schemeClr val="accent1">
                    <a:lumMod val="75000"/>
                  </a:schemeClr>
                </a:solidFill>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îngustă</a:t>
            </a:r>
            <a:endParaRPr lang="en-US" sz="2000" dirty="0">
              <a:solidFill>
                <a:schemeClr val="accent1">
                  <a:lumMod val="75000"/>
                </a:schemeClr>
              </a:solidFill>
              <a:latin typeface="Adobe Garamond Pro" panose="02020502060506020403" pitchFamily="18" charset="0"/>
            </a:endParaRPr>
          </a:p>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latin typeface="Adobe Garamond Pro" panose="02020502060506020403" pitchFamily="18" charset="0"/>
              </a:rPr>
              <a:t> </a:t>
            </a:r>
            <a:r>
              <a:rPr lang="en-US" sz="2000" dirty="0" err="1">
                <a:latin typeface="Adobe Garamond Pro" panose="02020502060506020403" pitchFamily="18" charset="0"/>
              </a:rPr>
              <a:t>prin</a:t>
            </a:r>
            <a:r>
              <a:rPr lang="en-US" sz="2000" dirty="0">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termeni</a:t>
            </a:r>
            <a:r>
              <a:rPr lang="en-US" sz="2000" dirty="0">
                <a:solidFill>
                  <a:schemeClr val="accent1">
                    <a:lumMod val="75000"/>
                  </a:schemeClr>
                </a:solidFill>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proprii</a:t>
            </a:r>
            <a:r>
              <a:rPr lang="en-US" sz="2000" dirty="0">
                <a:solidFill>
                  <a:schemeClr val="accent1">
                    <a:lumMod val="75000"/>
                  </a:schemeClr>
                </a:solidFill>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și</a:t>
            </a:r>
            <a:r>
              <a:rPr lang="en-US" sz="2000" dirty="0">
                <a:solidFill>
                  <a:schemeClr val="accent1">
                    <a:lumMod val="75000"/>
                  </a:schemeClr>
                </a:solidFill>
                <a:latin typeface="Adobe Garamond Pro" panose="02020502060506020403" pitchFamily="18" charset="0"/>
              </a:rPr>
              <a:t> nu </a:t>
            </a:r>
            <a:r>
              <a:rPr lang="en-US" sz="2000" dirty="0" err="1">
                <a:solidFill>
                  <a:schemeClr val="accent1">
                    <a:lumMod val="75000"/>
                  </a:schemeClr>
                </a:solidFill>
                <a:latin typeface="Adobe Garamond Pro" panose="02020502060506020403" pitchFamily="18" charset="0"/>
              </a:rPr>
              <a:t>esențiali</a:t>
            </a:r>
            <a:endParaRPr lang="en-US" sz="2000" dirty="0">
              <a:solidFill>
                <a:schemeClr val="accent1">
                  <a:lumMod val="75000"/>
                </a:schemeClr>
              </a:solidFill>
              <a:latin typeface="Adobe Garamond Pro" panose="02020502060506020403" pitchFamily="18" charset="0"/>
            </a:endParaRPr>
          </a:p>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circulară</a:t>
            </a:r>
            <a:endParaRPr lang="en-US" sz="2000" dirty="0">
              <a:solidFill>
                <a:schemeClr val="accent1">
                  <a:lumMod val="75000"/>
                </a:schemeClr>
              </a:solidFill>
              <a:latin typeface="Adobe Garamond Pro" panose="02020502060506020403" pitchFamily="18" charset="0"/>
            </a:endParaRPr>
          </a:p>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negativă</a:t>
            </a:r>
            <a:r>
              <a:rPr lang="en-US" sz="2000" dirty="0">
                <a:solidFill>
                  <a:schemeClr val="accent1">
                    <a:lumMod val="75000"/>
                  </a:schemeClr>
                </a:solidFill>
                <a:latin typeface="Adobe Garamond Pro" panose="02020502060506020403" pitchFamily="18" charset="0"/>
              </a:rPr>
              <a:t>*</a:t>
            </a:r>
          </a:p>
          <a:p>
            <a:pPr marL="285750" indent="-285750">
              <a:lnSpc>
                <a:spcPct val="130000"/>
              </a:lnSpc>
              <a:buFont typeface="Arial" panose="020B0604020202020204" pitchFamily="34" charset="0"/>
              <a:buChar char="•"/>
            </a:pPr>
            <a:r>
              <a:rPr lang="en-US" sz="2000" b="1" dirty="0" err="1">
                <a:latin typeface="Adobe Garamond Pro Bold" panose="02020502060506020403" pitchFamily="18" charset="0"/>
              </a:rPr>
              <a:t>definire</a:t>
            </a:r>
            <a:r>
              <a:rPr lang="en-US" sz="2000" b="1" dirty="0">
                <a:latin typeface="Adobe Garamond Pro Bold" panose="02020502060506020403" pitchFamily="18" charset="0"/>
              </a:rPr>
              <a:t> </a:t>
            </a:r>
            <a:r>
              <a:rPr lang="en-US" sz="2000" b="1" dirty="0" err="1">
                <a:solidFill>
                  <a:schemeClr val="accent1">
                    <a:lumMod val="75000"/>
                  </a:schemeClr>
                </a:solidFill>
                <a:latin typeface="Adobe Garamond Pro Bold" panose="02020502060506020403" pitchFamily="18" charset="0"/>
              </a:rPr>
              <a:t>prin</a:t>
            </a:r>
            <a:r>
              <a:rPr lang="en-US" sz="2000" b="1" dirty="0">
                <a:solidFill>
                  <a:schemeClr val="accent1">
                    <a:lumMod val="75000"/>
                  </a:schemeClr>
                </a:solidFill>
                <a:latin typeface="Adobe Garamond Pro Bold" panose="02020502060506020403" pitchFamily="18" charset="0"/>
              </a:rPr>
              <a:t> </a:t>
            </a:r>
            <a:r>
              <a:rPr lang="en-US" sz="2000" b="1" dirty="0" err="1">
                <a:solidFill>
                  <a:schemeClr val="accent1">
                    <a:lumMod val="75000"/>
                  </a:schemeClr>
                </a:solidFill>
                <a:latin typeface="Adobe Garamond Pro Bold" panose="02020502060506020403" pitchFamily="18" charset="0"/>
              </a:rPr>
              <a:t>metafore</a:t>
            </a:r>
            <a:endParaRPr lang="en-US" sz="2000" b="1" dirty="0">
              <a:solidFill>
                <a:schemeClr val="accent1">
                  <a:lumMod val="75000"/>
                </a:schemeClr>
              </a:solidFill>
              <a:latin typeface="Adobe Garamond Pro Bold" panose="02020502060506020403" pitchFamily="18" charset="0"/>
            </a:endParaRPr>
          </a:p>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latin typeface="Adobe Garamond Pro" panose="02020502060506020403" pitchFamily="18" charset="0"/>
              </a:rPr>
              <a:t> </a:t>
            </a:r>
            <a:r>
              <a:rPr lang="en-US" sz="2000" dirty="0" err="1">
                <a:latin typeface="Adobe Garamond Pro" panose="02020502060506020403" pitchFamily="18" charset="0"/>
              </a:rPr>
              <a:t>ambiguă</a:t>
            </a:r>
            <a:endParaRPr lang="en-US" sz="2000" dirty="0">
              <a:latin typeface="Adobe Garamond Pro" panose="02020502060506020403" pitchFamily="18" charset="0"/>
            </a:endParaRPr>
          </a:p>
        </p:txBody>
      </p:sp>
      <p:sp>
        <p:nvSpPr>
          <p:cNvPr id="11" name="Rectangle 10">
            <a:extLst>
              <a:ext uri="{FF2B5EF4-FFF2-40B4-BE49-F238E27FC236}">
                <a16:creationId xmlns:a16="http://schemas.microsoft.com/office/drawing/2014/main" id="{7F0A820E-E2A0-EA42-8F64-2B00D6A00638}"/>
              </a:ext>
            </a:extLst>
          </p:cNvPr>
          <p:cNvSpPr/>
          <p:nvPr/>
        </p:nvSpPr>
        <p:spPr>
          <a:xfrm>
            <a:off x="3946268" y="2624079"/>
            <a:ext cx="6392493" cy="473206"/>
          </a:xfrm>
          <a:prstGeom prst="rect">
            <a:avLst/>
          </a:prstGeom>
        </p:spPr>
        <p:txBody>
          <a:bodyPr wrap="square">
            <a:spAutoFit/>
          </a:bodyPr>
          <a:lstStyle/>
          <a:p>
            <a:pPr>
              <a:lnSpc>
                <a:spcPct val="150000"/>
              </a:lnSpc>
            </a:pPr>
            <a:r>
              <a:rPr lang="ro-RO" dirty="0">
                <a:solidFill>
                  <a:schemeClr val="accent4">
                    <a:lumMod val="50000"/>
                  </a:schemeClr>
                </a:solidFill>
                <a:latin typeface="Adobe Garamond Pro" panose="02020502060506020403" pitchFamily="18" charset="0"/>
              </a:rPr>
              <a:t>Dragostea</a:t>
            </a:r>
            <a:r>
              <a:rPr lang="ro-RO" dirty="0">
                <a:latin typeface="Adobe Garamond Pro" panose="02020502060506020403" pitchFamily="18" charset="0"/>
              </a:rPr>
              <a:t> este </a:t>
            </a:r>
            <a:r>
              <a:rPr lang="ro-RO" dirty="0">
                <a:solidFill>
                  <a:srgbClr val="6C2412"/>
                </a:solidFill>
                <a:latin typeface="Adobe Garamond Pro" panose="02020502060506020403" pitchFamily="18" charset="0"/>
              </a:rPr>
              <a:t>o pasăre rebelă</a:t>
            </a:r>
            <a:r>
              <a:rPr lang="ro-RO" dirty="0">
                <a:latin typeface="Adobe Garamond Pro" panose="02020502060506020403" pitchFamily="18" charset="0"/>
              </a:rPr>
              <a:t>.</a:t>
            </a:r>
          </a:p>
        </p:txBody>
      </p:sp>
      <p:sp>
        <p:nvSpPr>
          <p:cNvPr id="2" name="Oval 1">
            <a:extLst>
              <a:ext uri="{FF2B5EF4-FFF2-40B4-BE49-F238E27FC236}">
                <a16:creationId xmlns:a16="http://schemas.microsoft.com/office/drawing/2014/main" id="{8672B07C-C9D8-CD4E-96D7-3E9D5DDA170B}"/>
              </a:ext>
            </a:extLst>
          </p:cNvPr>
          <p:cNvSpPr/>
          <p:nvPr/>
        </p:nvSpPr>
        <p:spPr>
          <a:xfrm>
            <a:off x="6702014" y="3421856"/>
            <a:ext cx="3044414" cy="3043490"/>
          </a:xfrm>
          <a:prstGeom prst="ellipse">
            <a:avLst/>
          </a:prstGeom>
          <a:no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latin typeface="Adobe Garamond Pro" panose="02020502060506020403" pitchFamily="18" charset="0"/>
            </a:endParaRPr>
          </a:p>
        </p:txBody>
      </p:sp>
      <p:sp>
        <p:nvSpPr>
          <p:cNvPr id="3" name="TextBox 2">
            <a:extLst>
              <a:ext uri="{FF2B5EF4-FFF2-40B4-BE49-F238E27FC236}">
                <a16:creationId xmlns:a16="http://schemas.microsoft.com/office/drawing/2014/main" id="{60DB1BEC-8E2A-AE45-A1DA-6208CB4A3960}"/>
              </a:ext>
            </a:extLst>
          </p:cNvPr>
          <p:cNvSpPr txBox="1"/>
          <p:nvPr/>
        </p:nvSpPr>
        <p:spPr>
          <a:xfrm>
            <a:off x="5929045" y="3767982"/>
            <a:ext cx="1016625" cy="369332"/>
          </a:xfrm>
          <a:prstGeom prst="rect">
            <a:avLst/>
          </a:prstGeom>
          <a:noFill/>
        </p:spPr>
        <p:txBody>
          <a:bodyPr wrap="none" rtlCol="0">
            <a:spAutoFit/>
          </a:bodyPr>
          <a:lstStyle/>
          <a:p>
            <a:r>
              <a:rPr lang="ro-RO" dirty="0">
                <a:solidFill>
                  <a:schemeClr val="accent4">
                    <a:lumMod val="50000"/>
                  </a:schemeClr>
                </a:solidFill>
                <a:latin typeface="Adobe Garamond Pro" panose="02020502060506020403" pitchFamily="18" charset="0"/>
              </a:rPr>
              <a:t>dragostea</a:t>
            </a:r>
            <a:endParaRPr lang="en-RO" dirty="0">
              <a:solidFill>
                <a:schemeClr val="accent4">
                  <a:lumMod val="50000"/>
                </a:schemeClr>
              </a:solidFill>
              <a:latin typeface="Adobe Garamond Pro" panose="02020502060506020403" pitchFamily="18" charset="0"/>
            </a:endParaRPr>
          </a:p>
        </p:txBody>
      </p:sp>
      <p:sp>
        <p:nvSpPr>
          <p:cNvPr id="4" name="Rectangle 3">
            <a:extLst>
              <a:ext uri="{FF2B5EF4-FFF2-40B4-BE49-F238E27FC236}">
                <a16:creationId xmlns:a16="http://schemas.microsoft.com/office/drawing/2014/main" id="{21A58F44-6090-E34A-9622-AFB0A8C33DBF}"/>
              </a:ext>
            </a:extLst>
          </p:cNvPr>
          <p:cNvSpPr/>
          <p:nvPr/>
        </p:nvSpPr>
        <p:spPr>
          <a:xfrm>
            <a:off x="9607175" y="3760716"/>
            <a:ext cx="1463171" cy="369332"/>
          </a:xfrm>
          <a:prstGeom prst="rect">
            <a:avLst/>
          </a:prstGeom>
        </p:spPr>
        <p:txBody>
          <a:bodyPr wrap="square">
            <a:spAutoFit/>
          </a:bodyPr>
          <a:lstStyle/>
          <a:p>
            <a:r>
              <a:rPr lang="ro-RO" dirty="0">
                <a:solidFill>
                  <a:srgbClr val="6C2412"/>
                </a:solidFill>
                <a:latin typeface="Adobe Garamond Pro" panose="02020502060506020403" pitchFamily="18" charset="0"/>
              </a:rPr>
              <a:t>pasăre rebelă</a:t>
            </a:r>
            <a:endParaRPr lang="en-RO" dirty="0">
              <a:solidFill>
                <a:srgbClr val="6C2412"/>
              </a:solidFill>
              <a:latin typeface="Adobe Garamond Pro" panose="02020502060506020403" pitchFamily="18" charset="0"/>
            </a:endParaRPr>
          </a:p>
        </p:txBody>
      </p:sp>
      <p:pic>
        <p:nvPicPr>
          <p:cNvPr id="13" name="Graphic 12" descr="Hummingbird">
            <a:extLst>
              <a:ext uri="{FF2B5EF4-FFF2-40B4-BE49-F238E27FC236}">
                <a16:creationId xmlns:a16="http://schemas.microsoft.com/office/drawing/2014/main" id="{450FBCA9-0562-6945-963A-1A7A79CF40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73770" y="3270943"/>
            <a:ext cx="1672658" cy="1672658"/>
          </a:xfrm>
          <a:prstGeom prst="rect">
            <a:avLst/>
          </a:prstGeom>
        </p:spPr>
      </p:pic>
    </p:spTree>
    <p:extLst>
      <p:ext uri="{BB962C8B-B14F-4D97-AF65-F5344CB8AC3E}">
        <p14:creationId xmlns:p14="http://schemas.microsoft.com/office/powerpoint/2010/main" val="38834104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3" y="1467625"/>
            <a:ext cx="4001621" cy="769441"/>
          </a:xfrm>
          <a:prstGeom prst="rect">
            <a:avLst/>
          </a:prstGeom>
          <a:noFill/>
        </p:spPr>
        <p:txBody>
          <a:bodyPr wrap="square" rtlCol="0">
            <a:spAutoFit/>
          </a:bodyPr>
          <a:lstStyle/>
          <a:p>
            <a:r>
              <a:rPr lang="en-RO" sz="4400" dirty="0">
                <a:latin typeface="Adobe Garamond Pro" panose="02020502060506020403" pitchFamily="18" charset="0"/>
              </a:rPr>
              <a:t>Erori în definire</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Definiții. Condiții necesare și suficiente</a:t>
            </a:r>
          </a:p>
        </p:txBody>
      </p:sp>
      <p:sp>
        <p:nvSpPr>
          <p:cNvPr id="6" name="TextBox 5">
            <a:extLst>
              <a:ext uri="{FF2B5EF4-FFF2-40B4-BE49-F238E27FC236}">
                <a16:creationId xmlns:a16="http://schemas.microsoft.com/office/drawing/2014/main" id="{3788F4F3-DDAA-1844-A8A3-4BCB769D4C62}"/>
              </a:ext>
            </a:extLst>
          </p:cNvPr>
          <p:cNvSpPr txBox="1"/>
          <p:nvPr/>
        </p:nvSpPr>
        <p:spPr>
          <a:xfrm>
            <a:off x="172122" y="2624079"/>
            <a:ext cx="2809794" cy="4070345"/>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prea</a:t>
            </a:r>
            <a:r>
              <a:rPr lang="en-US" sz="2000" dirty="0">
                <a:solidFill>
                  <a:schemeClr val="accent1">
                    <a:lumMod val="75000"/>
                  </a:schemeClr>
                </a:solidFill>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largă</a:t>
            </a:r>
            <a:endParaRPr lang="en-US" sz="2000" dirty="0">
              <a:solidFill>
                <a:schemeClr val="accent1">
                  <a:lumMod val="75000"/>
                </a:schemeClr>
              </a:solidFill>
              <a:latin typeface="Adobe Garamond Pro" panose="02020502060506020403" pitchFamily="18" charset="0"/>
            </a:endParaRPr>
          </a:p>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solidFill>
                  <a:schemeClr val="accent1">
                    <a:lumMod val="75000"/>
                  </a:schemeClr>
                </a:solidFill>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prea</a:t>
            </a:r>
            <a:r>
              <a:rPr lang="en-US" sz="2000" dirty="0">
                <a:solidFill>
                  <a:schemeClr val="accent1">
                    <a:lumMod val="75000"/>
                  </a:schemeClr>
                </a:solidFill>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îngustă</a:t>
            </a:r>
            <a:endParaRPr lang="en-US" sz="2000" dirty="0">
              <a:solidFill>
                <a:schemeClr val="accent1">
                  <a:lumMod val="75000"/>
                </a:schemeClr>
              </a:solidFill>
              <a:latin typeface="Adobe Garamond Pro" panose="02020502060506020403" pitchFamily="18" charset="0"/>
            </a:endParaRPr>
          </a:p>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prea</a:t>
            </a:r>
            <a:r>
              <a:rPr lang="en-US" sz="2000" dirty="0">
                <a:solidFill>
                  <a:schemeClr val="accent1">
                    <a:lumMod val="75000"/>
                  </a:schemeClr>
                </a:solidFill>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largă</a:t>
            </a:r>
            <a:r>
              <a:rPr lang="en-US" sz="2000" dirty="0">
                <a:solidFill>
                  <a:schemeClr val="accent1">
                    <a:lumMod val="75000"/>
                  </a:schemeClr>
                </a:solidFill>
                <a:latin typeface="Adobe Garamond Pro" panose="02020502060506020403" pitchFamily="18" charset="0"/>
              </a:rPr>
              <a:t> &amp; </a:t>
            </a:r>
            <a:r>
              <a:rPr lang="en-US" sz="2000" dirty="0" err="1">
                <a:solidFill>
                  <a:schemeClr val="accent1">
                    <a:lumMod val="75000"/>
                  </a:schemeClr>
                </a:solidFill>
                <a:latin typeface="Adobe Garamond Pro" panose="02020502060506020403" pitchFamily="18" charset="0"/>
              </a:rPr>
              <a:t>prea</a:t>
            </a:r>
            <a:r>
              <a:rPr lang="en-US" sz="2000" dirty="0">
                <a:solidFill>
                  <a:schemeClr val="accent1">
                    <a:lumMod val="75000"/>
                  </a:schemeClr>
                </a:solidFill>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îngustă</a:t>
            </a:r>
            <a:endParaRPr lang="en-US" sz="2000" dirty="0">
              <a:solidFill>
                <a:schemeClr val="accent1">
                  <a:lumMod val="75000"/>
                </a:schemeClr>
              </a:solidFill>
              <a:latin typeface="Adobe Garamond Pro" panose="02020502060506020403" pitchFamily="18" charset="0"/>
            </a:endParaRPr>
          </a:p>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latin typeface="Adobe Garamond Pro" panose="02020502060506020403" pitchFamily="18" charset="0"/>
              </a:rPr>
              <a:t> </a:t>
            </a:r>
            <a:r>
              <a:rPr lang="en-US" sz="2000" dirty="0" err="1">
                <a:latin typeface="Adobe Garamond Pro" panose="02020502060506020403" pitchFamily="18" charset="0"/>
              </a:rPr>
              <a:t>prin</a:t>
            </a:r>
            <a:r>
              <a:rPr lang="en-US" sz="2000" dirty="0">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termeni</a:t>
            </a:r>
            <a:r>
              <a:rPr lang="en-US" sz="2000" dirty="0">
                <a:solidFill>
                  <a:schemeClr val="accent1">
                    <a:lumMod val="75000"/>
                  </a:schemeClr>
                </a:solidFill>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proprii</a:t>
            </a:r>
            <a:r>
              <a:rPr lang="en-US" sz="2000" dirty="0">
                <a:solidFill>
                  <a:schemeClr val="accent1">
                    <a:lumMod val="75000"/>
                  </a:schemeClr>
                </a:solidFill>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și</a:t>
            </a:r>
            <a:r>
              <a:rPr lang="en-US" sz="2000" dirty="0">
                <a:solidFill>
                  <a:schemeClr val="accent1">
                    <a:lumMod val="75000"/>
                  </a:schemeClr>
                </a:solidFill>
                <a:latin typeface="Adobe Garamond Pro" panose="02020502060506020403" pitchFamily="18" charset="0"/>
              </a:rPr>
              <a:t> nu </a:t>
            </a:r>
            <a:r>
              <a:rPr lang="en-US" sz="2000" dirty="0" err="1">
                <a:solidFill>
                  <a:schemeClr val="accent1">
                    <a:lumMod val="75000"/>
                  </a:schemeClr>
                </a:solidFill>
                <a:latin typeface="Adobe Garamond Pro" panose="02020502060506020403" pitchFamily="18" charset="0"/>
              </a:rPr>
              <a:t>esențiali</a:t>
            </a:r>
            <a:endParaRPr lang="en-US" sz="2000" dirty="0">
              <a:solidFill>
                <a:schemeClr val="accent1">
                  <a:lumMod val="75000"/>
                </a:schemeClr>
              </a:solidFill>
              <a:latin typeface="Adobe Garamond Pro" panose="02020502060506020403" pitchFamily="18" charset="0"/>
            </a:endParaRPr>
          </a:p>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circulară</a:t>
            </a:r>
            <a:endParaRPr lang="en-US" sz="2000" dirty="0">
              <a:solidFill>
                <a:schemeClr val="accent1">
                  <a:lumMod val="75000"/>
                </a:schemeClr>
              </a:solidFill>
              <a:latin typeface="Adobe Garamond Pro" panose="02020502060506020403" pitchFamily="18" charset="0"/>
            </a:endParaRPr>
          </a:p>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negativă</a:t>
            </a:r>
            <a:r>
              <a:rPr lang="en-US" sz="2000" dirty="0">
                <a:solidFill>
                  <a:schemeClr val="accent1">
                    <a:lumMod val="75000"/>
                  </a:schemeClr>
                </a:solidFill>
                <a:latin typeface="Adobe Garamond Pro" panose="02020502060506020403" pitchFamily="18" charset="0"/>
              </a:rPr>
              <a:t>*</a:t>
            </a:r>
          </a:p>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prin</a:t>
            </a:r>
            <a:r>
              <a:rPr lang="en-US" sz="2000" dirty="0">
                <a:solidFill>
                  <a:schemeClr val="accent1">
                    <a:lumMod val="75000"/>
                  </a:schemeClr>
                </a:solidFill>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metafore</a:t>
            </a:r>
            <a:endParaRPr lang="en-US" sz="2000" dirty="0">
              <a:solidFill>
                <a:schemeClr val="accent1">
                  <a:lumMod val="75000"/>
                </a:schemeClr>
              </a:solidFill>
              <a:latin typeface="Adobe Garamond Pro" panose="02020502060506020403" pitchFamily="18" charset="0"/>
            </a:endParaRPr>
          </a:p>
          <a:p>
            <a:pPr marL="285750" indent="-285750">
              <a:lnSpc>
                <a:spcPct val="130000"/>
              </a:lnSpc>
              <a:buFont typeface="Arial" panose="020B0604020202020204" pitchFamily="34" charset="0"/>
              <a:buChar char="•"/>
            </a:pPr>
            <a:r>
              <a:rPr lang="en-US" sz="2000" b="1" dirty="0" err="1">
                <a:latin typeface="Adobe Garamond Pro Bold" panose="02020502060506020403" pitchFamily="18" charset="0"/>
              </a:rPr>
              <a:t>definire</a:t>
            </a:r>
            <a:r>
              <a:rPr lang="en-US" sz="2000" b="1" dirty="0">
                <a:latin typeface="Adobe Garamond Pro Bold" panose="02020502060506020403" pitchFamily="18" charset="0"/>
              </a:rPr>
              <a:t> </a:t>
            </a:r>
            <a:r>
              <a:rPr lang="en-US" sz="2000" b="1" dirty="0" err="1">
                <a:solidFill>
                  <a:schemeClr val="accent1">
                    <a:lumMod val="75000"/>
                  </a:schemeClr>
                </a:solidFill>
                <a:latin typeface="Adobe Garamond Pro Bold" panose="02020502060506020403" pitchFamily="18" charset="0"/>
              </a:rPr>
              <a:t>ambiguă</a:t>
            </a:r>
            <a:endParaRPr lang="en-US" sz="2000" b="1" dirty="0">
              <a:solidFill>
                <a:schemeClr val="accent1">
                  <a:lumMod val="75000"/>
                </a:schemeClr>
              </a:solidFill>
              <a:latin typeface="Adobe Garamond Pro Bold" panose="02020502060506020403" pitchFamily="18" charset="0"/>
            </a:endParaRPr>
          </a:p>
        </p:txBody>
      </p:sp>
      <p:sp>
        <p:nvSpPr>
          <p:cNvPr id="11" name="Rectangle 10">
            <a:extLst>
              <a:ext uri="{FF2B5EF4-FFF2-40B4-BE49-F238E27FC236}">
                <a16:creationId xmlns:a16="http://schemas.microsoft.com/office/drawing/2014/main" id="{7F0A820E-E2A0-EA42-8F64-2B00D6A00638}"/>
              </a:ext>
            </a:extLst>
          </p:cNvPr>
          <p:cNvSpPr/>
          <p:nvPr/>
        </p:nvSpPr>
        <p:spPr>
          <a:xfrm>
            <a:off x="3946268" y="2624079"/>
            <a:ext cx="6392493" cy="473206"/>
          </a:xfrm>
          <a:prstGeom prst="rect">
            <a:avLst/>
          </a:prstGeom>
        </p:spPr>
        <p:txBody>
          <a:bodyPr wrap="square">
            <a:spAutoFit/>
          </a:bodyPr>
          <a:lstStyle/>
          <a:p>
            <a:pPr>
              <a:lnSpc>
                <a:spcPct val="150000"/>
              </a:lnSpc>
            </a:pPr>
            <a:r>
              <a:rPr lang="ro-RO" dirty="0">
                <a:latin typeface="Adobe Garamond Pro" panose="02020502060506020403" pitchFamily="18" charset="0"/>
              </a:rPr>
              <a:t>Prin</a:t>
            </a:r>
            <a:r>
              <a:rPr lang="ro-RO" dirty="0">
                <a:solidFill>
                  <a:schemeClr val="accent4">
                    <a:lumMod val="50000"/>
                  </a:schemeClr>
                </a:solidFill>
                <a:latin typeface="Adobe Garamond Pro" panose="02020502060506020403" pitchFamily="18" charset="0"/>
              </a:rPr>
              <a:t> etică</a:t>
            </a:r>
            <a:r>
              <a:rPr lang="ro-RO" dirty="0">
                <a:latin typeface="Adobe Garamond Pro" panose="02020502060506020403" pitchFamily="18" charset="0"/>
              </a:rPr>
              <a:t> înțeleg </a:t>
            </a:r>
            <a:r>
              <a:rPr lang="ro-RO" dirty="0">
                <a:solidFill>
                  <a:srgbClr val="6C2412"/>
                </a:solidFill>
                <a:latin typeface="Adobe Garamond Pro" panose="02020502060506020403" pitchFamily="18" charset="0"/>
              </a:rPr>
              <a:t>moralitate</a:t>
            </a:r>
            <a:r>
              <a:rPr lang="ro-RO" dirty="0">
                <a:latin typeface="Adobe Garamond Pro" panose="02020502060506020403" pitchFamily="18" charset="0"/>
              </a:rPr>
              <a:t>.</a:t>
            </a:r>
          </a:p>
        </p:txBody>
      </p:sp>
      <p:sp>
        <p:nvSpPr>
          <p:cNvPr id="2" name="Oval 1">
            <a:extLst>
              <a:ext uri="{FF2B5EF4-FFF2-40B4-BE49-F238E27FC236}">
                <a16:creationId xmlns:a16="http://schemas.microsoft.com/office/drawing/2014/main" id="{8672B07C-C9D8-CD4E-96D7-3E9D5DDA170B}"/>
              </a:ext>
            </a:extLst>
          </p:cNvPr>
          <p:cNvSpPr/>
          <p:nvPr/>
        </p:nvSpPr>
        <p:spPr>
          <a:xfrm>
            <a:off x="6702014" y="3421856"/>
            <a:ext cx="3044414" cy="3043490"/>
          </a:xfrm>
          <a:prstGeom prst="ellipse">
            <a:avLst/>
          </a:prstGeom>
          <a:no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latin typeface="Adobe Garamond Pro" panose="02020502060506020403" pitchFamily="18" charset="0"/>
            </a:endParaRPr>
          </a:p>
        </p:txBody>
      </p:sp>
      <p:sp>
        <p:nvSpPr>
          <p:cNvPr id="3" name="TextBox 2">
            <a:extLst>
              <a:ext uri="{FF2B5EF4-FFF2-40B4-BE49-F238E27FC236}">
                <a16:creationId xmlns:a16="http://schemas.microsoft.com/office/drawing/2014/main" id="{60DB1BEC-8E2A-AE45-A1DA-6208CB4A3960}"/>
              </a:ext>
            </a:extLst>
          </p:cNvPr>
          <p:cNvSpPr txBox="1"/>
          <p:nvPr/>
        </p:nvSpPr>
        <p:spPr>
          <a:xfrm>
            <a:off x="5929045" y="3767982"/>
            <a:ext cx="591829" cy="369332"/>
          </a:xfrm>
          <a:prstGeom prst="rect">
            <a:avLst/>
          </a:prstGeom>
          <a:noFill/>
        </p:spPr>
        <p:txBody>
          <a:bodyPr wrap="none" rtlCol="0">
            <a:spAutoFit/>
          </a:bodyPr>
          <a:lstStyle/>
          <a:p>
            <a:r>
              <a:rPr lang="ro-RO" dirty="0">
                <a:solidFill>
                  <a:schemeClr val="accent4">
                    <a:lumMod val="50000"/>
                  </a:schemeClr>
                </a:solidFill>
                <a:latin typeface="Adobe Garamond Pro" panose="02020502060506020403" pitchFamily="18" charset="0"/>
              </a:rPr>
              <a:t>etică</a:t>
            </a:r>
            <a:endParaRPr lang="en-RO" dirty="0">
              <a:solidFill>
                <a:schemeClr val="accent4">
                  <a:lumMod val="50000"/>
                </a:schemeClr>
              </a:solidFill>
              <a:latin typeface="Adobe Garamond Pro" panose="02020502060506020403" pitchFamily="18" charset="0"/>
            </a:endParaRPr>
          </a:p>
        </p:txBody>
      </p:sp>
      <p:sp>
        <p:nvSpPr>
          <p:cNvPr id="4" name="Rectangle 3">
            <a:extLst>
              <a:ext uri="{FF2B5EF4-FFF2-40B4-BE49-F238E27FC236}">
                <a16:creationId xmlns:a16="http://schemas.microsoft.com/office/drawing/2014/main" id="{21A58F44-6090-E34A-9622-AFB0A8C33DBF}"/>
              </a:ext>
            </a:extLst>
          </p:cNvPr>
          <p:cNvSpPr/>
          <p:nvPr/>
        </p:nvSpPr>
        <p:spPr>
          <a:xfrm>
            <a:off x="9607175" y="3760716"/>
            <a:ext cx="1463171" cy="369332"/>
          </a:xfrm>
          <a:prstGeom prst="rect">
            <a:avLst/>
          </a:prstGeom>
        </p:spPr>
        <p:txBody>
          <a:bodyPr wrap="square">
            <a:spAutoFit/>
          </a:bodyPr>
          <a:lstStyle/>
          <a:p>
            <a:r>
              <a:rPr lang="ro-RO" dirty="0">
                <a:solidFill>
                  <a:srgbClr val="6C2412"/>
                </a:solidFill>
                <a:latin typeface="Adobe Garamond Pro" panose="02020502060506020403" pitchFamily="18" charset="0"/>
              </a:rPr>
              <a:t>moralitate</a:t>
            </a:r>
            <a:endParaRPr lang="en-RO" dirty="0">
              <a:solidFill>
                <a:srgbClr val="6C2412"/>
              </a:solidFill>
              <a:latin typeface="Adobe Garamond Pro" panose="02020502060506020403" pitchFamily="18" charset="0"/>
            </a:endParaRPr>
          </a:p>
        </p:txBody>
      </p:sp>
      <p:sp>
        <p:nvSpPr>
          <p:cNvPr id="12" name="Oval 11">
            <a:extLst>
              <a:ext uri="{FF2B5EF4-FFF2-40B4-BE49-F238E27FC236}">
                <a16:creationId xmlns:a16="http://schemas.microsoft.com/office/drawing/2014/main" id="{8BC6E6E8-0009-9647-AAB8-9641767E3364}"/>
              </a:ext>
            </a:extLst>
          </p:cNvPr>
          <p:cNvSpPr/>
          <p:nvPr/>
        </p:nvSpPr>
        <p:spPr>
          <a:xfrm>
            <a:off x="6702014" y="3304316"/>
            <a:ext cx="3042164" cy="3063418"/>
          </a:xfrm>
          <a:prstGeom prst="ellipse">
            <a:avLst/>
          </a:prstGeom>
          <a:noFill/>
          <a:ln w="12700">
            <a:solidFill>
              <a:srgbClr val="6C2412"/>
            </a:solidFill>
            <a:prstDash val="dashDot"/>
            <a:extLst>
              <a:ext uri="{C807C97D-BFC1-408E-A445-0C87EB9F89A2}">
                <ask:lineSketchStyleProps xmlns:ask="http://schemas.microsoft.com/office/drawing/2018/sketchyshapes">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latin typeface="Adobe Garamond Pro" panose="02020502060506020403" pitchFamily="18" charset="0"/>
            </a:endParaRPr>
          </a:p>
        </p:txBody>
      </p:sp>
    </p:spTree>
    <p:extLst>
      <p:ext uri="{BB962C8B-B14F-4D97-AF65-F5344CB8AC3E}">
        <p14:creationId xmlns:p14="http://schemas.microsoft.com/office/powerpoint/2010/main" val="277425233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3" y="1467625"/>
            <a:ext cx="4324351" cy="1446550"/>
          </a:xfrm>
          <a:prstGeom prst="rect">
            <a:avLst/>
          </a:prstGeom>
          <a:noFill/>
        </p:spPr>
        <p:txBody>
          <a:bodyPr wrap="square" rtlCol="0">
            <a:spAutoFit/>
          </a:bodyPr>
          <a:lstStyle/>
          <a:p>
            <a:r>
              <a:rPr lang="en-RO" sz="4400" dirty="0">
                <a:latin typeface="Adobe Garamond Pro" panose="02020502060506020403" pitchFamily="18" charset="0"/>
              </a:rPr>
              <a:t>Condiții necesare și suficiente</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Definiții. Condiții necesare și suficiente</a:t>
            </a:r>
          </a:p>
        </p:txBody>
      </p:sp>
      <p:sp>
        <p:nvSpPr>
          <p:cNvPr id="10" name="TextBox 9">
            <a:extLst>
              <a:ext uri="{FF2B5EF4-FFF2-40B4-BE49-F238E27FC236}">
                <a16:creationId xmlns:a16="http://schemas.microsoft.com/office/drawing/2014/main" id="{24A3CABA-3895-B040-AA7B-D8900D6E0058}"/>
              </a:ext>
            </a:extLst>
          </p:cNvPr>
          <p:cNvSpPr txBox="1"/>
          <p:nvPr/>
        </p:nvSpPr>
        <p:spPr>
          <a:xfrm>
            <a:off x="3659788" y="2424178"/>
            <a:ext cx="4453698" cy="1304203"/>
          </a:xfrm>
          <a:prstGeom prst="rect">
            <a:avLst/>
          </a:prstGeom>
          <a:noFill/>
        </p:spPr>
        <p:txBody>
          <a:bodyPr wrap="square" rtlCol="0">
            <a:spAutoFit/>
          </a:bodyPr>
          <a:lstStyle/>
          <a:p>
            <a:pPr>
              <a:lnSpc>
                <a:spcPct val="150000"/>
              </a:lnSpc>
            </a:pPr>
            <a:r>
              <a:rPr lang="en-US" dirty="0">
                <a:solidFill>
                  <a:srgbClr val="6C2412"/>
                </a:solidFill>
                <a:latin typeface="Adobe Garamond Pro" panose="02020502060506020403" pitchFamily="18" charset="0"/>
              </a:rPr>
              <a:t>X</a:t>
            </a:r>
            <a:r>
              <a:rPr lang="en-US" dirty="0">
                <a:latin typeface="Adobe Garamond Pro" panose="02020502060506020403" pitchFamily="18" charset="0"/>
              </a:rPr>
              <a:t> </a:t>
            </a:r>
            <a:r>
              <a:rPr lang="en-US" dirty="0" err="1">
                <a:latin typeface="Adobe Garamond Pro" panose="02020502060506020403" pitchFamily="18" charset="0"/>
              </a:rPr>
              <a:t>este</a:t>
            </a:r>
            <a:r>
              <a:rPr lang="en-US" dirty="0">
                <a:latin typeface="Adobe Garamond Pro" panose="02020502060506020403" pitchFamily="18" charset="0"/>
              </a:rPr>
              <a:t> o </a:t>
            </a:r>
            <a:r>
              <a:rPr lang="en-US" b="1" dirty="0" err="1">
                <a:solidFill>
                  <a:schemeClr val="accent1">
                    <a:lumMod val="75000"/>
                  </a:schemeClr>
                </a:solidFill>
                <a:latin typeface="Adobe Garamond Pro Bold" panose="02020502060506020403" pitchFamily="18" charset="0"/>
              </a:rPr>
              <a:t>condiție</a:t>
            </a:r>
            <a:r>
              <a:rPr lang="en-US" b="1" dirty="0">
                <a:solidFill>
                  <a:schemeClr val="accent1">
                    <a:lumMod val="75000"/>
                  </a:schemeClr>
                </a:solidFill>
                <a:latin typeface="Adobe Garamond Pro Bold" panose="02020502060506020403" pitchFamily="18" charset="0"/>
              </a:rPr>
              <a:t> </a:t>
            </a:r>
            <a:r>
              <a:rPr lang="en-US" b="1" dirty="0" err="1">
                <a:solidFill>
                  <a:schemeClr val="accent1">
                    <a:lumMod val="75000"/>
                  </a:schemeClr>
                </a:solidFill>
                <a:latin typeface="Adobe Garamond Pro Bold" panose="02020502060506020403" pitchFamily="18" charset="0"/>
              </a:rPr>
              <a:t>necesară</a:t>
            </a:r>
            <a:r>
              <a:rPr lang="en-US" b="1" dirty="0">
                <a:solidFill>
                  <a:schemeClr val="accent1">
                    <a:lumMod val="75000"/>
                  </a:schemeClr>
                </a:solidFill>
                <a:latin typeface="Adobe Garamond Pro Bold" panose="02020502060506020403" pitchFamily="18" charset="0"/>
              </a:rPr>
              <a:t> </a:t>
            </a:r>
            <a:r>
              <a:rPr lang="en-US" dirty="0" err="1">
                <a:latin typeface="Adobe Garamond Pro" panose="02020502060506020403" pitchFamily="18" charset="0"/>
              </a:rPr>
              <a:t>pentru</a:t>
            </a:r>
            <a:r>
              <a:rPr lang="en-US" dirty="0">
                <a:latin typeface="Adobe Garamond Pro" panose="02020502060506020403" pitchFamily="18" charset="0"/>
              </a:rPr>
              <a:t> </a:t>
            </a:r>
            <a:r>
              <a:rPr lang="en-US" dirty="0">
                <a:solidFill>
                  <a:schemeClr val="accent4">
                    <a:lumMod val="50000"/>
                  </a:schemeClr>
                </a:solidFill>
                <a:latin typeface="Adobe Garamond Pro" panose="02020502060506020403" pitchFamily="18" charset="0"/>
              </a:rPr>
              <a:t>Y</a:t>
            </a:r>
            <a:r>
              <a:rPr lang="en-US" dirty="0">
                <a:latin typeface="Adobe Garamond Pro" panose="02020502060506020403" pitchFamily="18" charset="0"/>
              </a:rPr>
              <a:t> </a:t>
            </a:r>
            <a:r>
              <a:rPr lang="en-US" dirty="0" err="1">
                <a:latin typeface="Adobe Garamond Pro" panose="02020502060506020403" pitchFamily="18" charset="0"/>
              </a:rPr>
              <a:t>atunci</a:t>
            </a:r>
            <a:r>
              <a:rPr lang="en-US" dirty="0">
                <a:latin typeface="Adobe Garamond Pro" panose="02020502060506020403" pitchFamily="18" charset="0"/>
              </a:rPr>
              <a:t> </a:t>
            </a:r>
            <a:r>
              <a:rPr lang="en-US" dirty="0" err="1">
                <a:latin typeface="Adobe Garamond Pro" panose="02020502060506020403" pitchFamily="18" charset="0"/>
              </a:rPr>
              <a:t>când</a:t>
            </a:r>
            <a:r>
              <a:rPr lang="en-US" dirty="0">
                <a:latin typeface="Adobe Garamond Pro" panose="02020502060506020403" pitchFamily="18" charset="0"/>
              </a:rPr>
              <a:t> </a:t>
            </a:r>
            <a:r>
              <a:rPr lang="en-US" dirty="0" err="1">
                <a:latin typeface="Adobe Garamond Pro" panose="02020502060506020403" pitchFamily="18" charset="0"/>
              </a:rPr>
              <a:t>ocurența</a:t>
            </a:r>
            <a:r>
              <a:rPr lang="en-US" dirty="0">
                <a:latin typeface="Adobe Garamond Pro" panose="02020502060506020403" pitchFamily="18" charset="0"/>
              </a:rPr>
              <a:t> </a:t>
            </a:r>
            <a:r>
              <a:rPr lang="en-US" dirty="0" err="1">
                <a:latin typeface="Adobe Garamond Pro" panose="02020502060506020403" pitchFamily="18" charset="0"/>
              </a:rPr>
              <a:t>lui</a:t>
            </a:r>
            <a:r>
              <a:rPr lang="en-US" dirty="0">
                <a:latin typeface="Adobe Garamond Pro" panose="02020502060506020403" pitchFamily="18" charset="0"/>
              </a:rPr>
              <a:t> </a:t>
            </a:r>
            <a:r>
              <a:rPr lang="en-US" dirty="0">
                <a:solidFill>
                  <a:srgbClr val="6C2412"/>
                </a:solidFill>
                <a:latin typeface="Adobe Garamond Pro" panose="02020502060506020403" pitchFamily="18" charset="0"/>
              </a:rPr>
              <a:t>X</a:t>
            </a:r>
            <a:r>
              <a:rPr lang="en-US" dirty="0">
                <a:latin typeface="Adobe Garamond Pro" panose="02020502060506020403" pitchFamily="18" charset="0"/>
              </a:rPr>
              <a:t> </a:t>
            </a:r>
            <a:r>
              <a:rPr lang="en-US" dirty="0" err="1">
                <a:latin typeface="Adobe Garamond Pro" panose="02020502060506020403" pitchFamily="18" charset="0"/>
              </a:rPr>
              <a:t>este</a:t>
            </a:r>
            <a:r>
              <a:rPr lang="en-US" dirty="0">
                <a:latin typeface="Adobe Garamond Pro" panose="02020502060506020403" pitchFamily="18" charset="0"/>
              </a:rPr>
              <a:t> </a:t>
            </a:r>
            <a:r>
              <a:rPr lang="en-US" dirty="0" err="1">
                <a:latin typeface="Adobe Garamond Pro" panose="02020502060506020403" pitchFamily="18" charset="0"/>
              </a:rPr>
              <a:t>cerută</a:t>
            </a:r>
            <a:r>
              <a:rPr lang="en-US" dirty="0">
                <a:latin typeface="Adobe Garamond Pro" panose="02020502060506020403" pitchFamily="18" charset="0"/>
              </a:rPr>
              <a:t> de </a:t>
            </a:r>
            <a:r>
              <a:rPr lang="en-US" dirty="0" err="1">
                <a:latin typeface="Adobe Garamond Pro" panose="02020502060506020403" pitchFamily="18" charset="0"/>
              </a:rPr>
              <a:t>ocurența</a:t>
            </a:r>
            <a:r>
              <a:rPr lang="en-US" dirty="0">
                <a:latin typeface="Adobe Garamond Pro" panose="02020502060506020403" pitchFamily="18" charset="0"/>
              </a:rPr>
              <a:t> </a:t>
            </a:r>
            <a:r>
              <a:rPr lang="en-US" dirty="0" err="1">
                <a:latin typeface="Adobe Garamond Pro" panose="02020502060506020403" pitchFamily="18" charset="0"/>
              </a:rPr>
              <a:t>lui</a:t>
            </a:r>
            <a:r>
              <a:rPr lang="en-US" dirty="0">
                <a:latin typeface="Adobe Garamond Pro" panose="02020502060506020403" pitchFamily="18" charset="0"/>
              </a:rPr>
              <a:t> </a:t>
            </a:r>
            <a:r>
              <a:rPr lang="en-US" dirty="0">
                <a:solidFill>
                  <a:schemeClr val="accent4">
                    <a:lumMod val="50000"/>
                  </a:schemeClr>
                </a:solidFill>
                <a:latin typeface="Adobe Garamond Pro" panose="02020502060506020403" pitchFamily="18" charset="0"/>
              </a:rPr>
              <a:t>Y</a:t>
            </a:r>
            <a:r>
              <a:rPr lang="en-US" dirty="0">
                <a:latin typeface="Adobe Garamond Pro" panose="02020502060506020403" pitchFamily="18" charset="0"/>
              </a:rPr>
              <a:t>; </a:t>
            </a:r>
          </a:p>
          <a:p>
            <a:pPr>
              <a:lnSpc>
                <a:spcPct val="150000"/>
              </a:lnSpc>
            </a:pPr>
            <a:r>
              <a:rPr lang="en-US" dirty="0">
                <a:solidFill>
                  <a:schemeClr val="accent4">
                    <a:lumMod val="50000"/>
                  </a:schemeClr>
                </a:solidFill>
                <a:latin typeface="Adobe Garamond Pro" panose="02020502060506020403" pitchFamily="18" charset="0"/>
              </a:rPr>
              <a:t>Y</a:t>
            </a:r>
            <a:r>
              <a:rPr lang="en-US" dirty="0">
                <a:latin typeface="Adobe Garamond Pro" panose="02020502060506020403" pitchFamily="18" charset="0"/>
              </a:rPr>
              <a:t> </a:t>
            </a:r>
            <a:r>
              <a:rPr lang="en-US" dirty="0" err="1">
                <a:latin typeface="Adobe Garamond Pro" panose="02020502060506020403" pitchFamily="18" charset="0"/>
              </a:rPr>
              <a:t>este</a:t>
            </a:r>
            <a:r>
              <a:rPr lang="en-US" dirty="0">
                <a:latin typeface="Adobe Garamond Pro" panose="02020502060506020403" pitchFamily="18" charset="0"/>
              </a:rPr>
              <a:t> </a:t>
            </a:r>
            <a:r>
              <a:rPr lang="en-US" dirty="0" err="1">
                <a:latin typeface="Adobe Garamond Pro" panose="02020502060506020403" pitchFamily="18" charset="0"/>
              </a:rPr>
              <a:t>imposibil</a:t>
            </a:r>
            <a:r>
              <a:rPr lang="en-US" dirty="0">
                <a:latin typeface="Adobe Garamond Pro" panose="02020502060506020403" pitchFamily="18" charset="0"/>
              </a:rPr>
              <a:t> </a:t>
            </a:r>
            <a:r>
              <a:rPr lang="en-US" dirty="0" err="1">
                <a:latin typeface="Adobe Garamond Pro" panose="02020502060506020403" pitchFamily="18" charset="0"/>
              </a:rPr>
              <a:t>fără</a:t>
            </a:r>
            <a:r>
              <a:rPr lang="en-US" dirty="0">
                <a:latin typeface="Adobe Garamond Pro" panose="02020502060506020403" pitchFamily="18" charset="0"/>
              </a:rPr>
              <a:t> </a:t>
            </a:r>
            <a:r>
              <a:rPr lang="en-US" dirty="0">
                <a:solidFill>
                  <a:srgbClr val="6C2412"/>
                </a:solidFill>
                <a:latin typeface="Adobe Garamond Pro" panose="02020502060506020403" pitchFamily="18" charset="0"/>
              </a:rPr>
              <a:t>X</a:t>
            </a:r>
            <a:r>
              <a:rPr lang="en-US" dirty="0">
                <a:latin typeface="Adobe Garamond Pro" panose="02020502060506020403" pitchFamily="18" charset="0"/>
              </a:rPr>
              <a:t>.</a:t>
            </a:r>
          </a:p>
        </p:txBody>
      </p:sp>
      <p:sp>
        <p:nvSpPr>
          <p:cNvPr id="11" name="Oval 10">
            <a:extLst>
              <a:ext uri="{FF2B5EF4-FFF2-40B4-BE49-F238E27FC236}">
                <a16:creationId xmlns:a16="http://schemas.microsoft.com/office/drawing/2014/main" id="{2549029A-5B7D-F948-9348-222594DCB633}"/>
              </a:ext>
            </a:extLst>
          </p:cNvPr>
          <p:cNvSpPr/>
          <p:nvPr/>
        </p:nvSpPr>
        <p:spPr>
          <a:xfrm>
            <a:off x="7543842" y="3421856"/>
            <a:ext cx="3044414" cy="3043490"/>
          </a:xfrm>
          <a:prstGeom prst="ellipse">
            <a:avLst/>
          </a:prstGeom>
          <a:noFill/>
          <a:ln w="57150">
            <a:solidFill>
              <a:srgbClr val="6C24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latin typeface="Adobe Garamond Pro" panose="02020502060506020403" pitchFamily="18" charset="0"/>
            </a:endParaRPr>
          </a:p>
        </p:txBody>
      </p:sp>
      <p:sp>
        <p:nvSpPr>
          <p:cNvPr id="12" name="Oval 11">
            <a:extLst>
              <a:ext uri="{FF2B5EF4-FFF2-40B4-BE49-F238E27FC236}">
                <a16:creationId xmlns:a16="http://schemas.microsoft.com/office/drawing/2014/main" id="{707211D4-22DD-4E43-B38D-15BE9499EFAD}"/>
              </a:ext>
            </a:extLst>
          </p:cNvPr>
          <p:cNvSpPr/>
          <p:nvPr/>
        </p:nvSpPr>
        <p:spPr>
          <a:xfrm>
            <a:off x="7984343" y="4640752"/>
            <a:ext cx="1425385" cy="1417596"/>
          </a:xfrm>
          <a:prstGeom prst="ellipse">
            <a:avLst/>
          </a:prstGeom>
          <a:no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latin typeface="Adobe Garamond Pro" panose="02020502060506020403" pitchFamily="18" charset="0"/>
            </a:endParaRPr>
          </a:p>
        </p:txBody>
      </p:sp>
      <p:sp>
        <p:nvSpPr>
          <p:cNvPr id="13" name="TextBox 12">
            <a:extLst>
              <a:ext uri="{FF2B5EF4-FFF2-40B4-BE49-F238E27FC236}">
                <a16:creationId xmlns:a16="http://schemas.microsoft.com/office/drawing/2014/main" id="{CF480468-C77C-C040-A39D-2169A51336F2}"/>
              </a:ext>
            </a:extLst>
          </p:cNvPr>
          <p:cNvSpPr txBox="1"/>
          <p:nvPr/>
        </p:nvSpPr>
        <p:spPr>
          <a:xfrm>
            <a:off x="7341812" y="3815234"/>
            <a:ext cx="404058" cy="369332"/>
          </a:xfrm>
          <a:prstGeom prst="rect">
            <a:avLst/>
          </a:prstGeom>
          <a:noFill/>
        </p:spPr>
        <p:txBody>
          <a:bodyPr wrap="square" rtlCol="0">
            <a:spAutoFit/>
          </a:bodyPr>
          <a:lstStyle/>
          <a:p>
            <a:r>
              <a:rPr lang="ro-RO" dirty="0">
                <a:solidFill>
                  <a:srgbClr val="6C2412"/>
                </a:solidFill>
                <a:latin typeface="Adobe Garamond Pro" panose="02020502060506020403" pitchFamily="18" charset="0"/>
              </a:rPr>
              <a:t>X</a:t>
            </a:r>
            <a:endParaRPr lang="en-RO" dirty="0">
              <a:solidFill>
                <a:srgbClr val="6C2412"/>
              </a:solidFill>
              <a:latin typeface="Adobe Garamond Pro" panose="02020502060506020403" pitchFamily="18" charset="0"/>
            </a:endParaRPr>
          </a:p>
        </p:txBody>
      </p:sp>
      <p:sp>
        <p:nvSpPr>
          <p:cNvPr id="14" name="Rectangle 13">
            <a:extLst>
              <a:ext uri="{FF2B5EF4-FFF2-40B4-BE49-F238E27FC236}">
                <a16:creationId xmlns:a16="http://schemas.microsoft.com/office/drawing/2014/main" id="{86B5D087-E388-764F-9391-F91A1CECB682}"/>
              </a:ext>
            </a:extLst>
          </p:cNvPr>
          <p:cNvSpPr/>
          <p:nvPr/>
        </p:nvSpPr>
        <p:spPr>
          <a:xfrm>
            <a:off x="9409728" y="4980218"/>
            <a:ext cx="317716" cy="369332"/>
          </a:xfrm>
          <a:prstGeom prst="rect">
            <a:avLst/>
          </a:prstGeom>
        </p:spPr>
        <p:txBody>
          <a:bodyPr wrap="none">
            <a:spAutoFit/>
          </a:bodyPr>
          <a:lstStyle/>
          <a:p>
            <a:r>
              <a:rPr lang="ro-RO" dirty="0">
                <a:solidFill>
                  <a:schemeClr val="accent4">
                    <a:lumMod val="50000"/>
                  </a:schemeClr>
                </a:solidFill>
                <a:latin typeface="Adobe Garamond Pro" panose="02020502060506020403" pitchFamily="18" charset="0"/>
              </a:rPr>
              <a:t>Y</a:t>
            </a:r>
            <a:endParaRPr lang="en-RO" dirty="0">
              <a:solidFill>
                <a:schemeClr val="accent4">
                  <a:lumMod val="50000"/>
                </a:schemeClr>
              </a:solidFill>
              <a:latin typeface="Adobe Garamond Pro" panose="02020502060506020403" pitchFamily="18" charset="0"/>
            </a:endParaRPr>
          </a:p>
        </p:txBody>
      </p:sp>
    </p:spTree>
    <p:extLst>
      <p:ext uri="{BB962C8B-B14F-4D97-AF65-F5344CB8AC3E}">
        <p14:creationId xmlns:p14="http://schemas.microsoft.com/office/powerpoint/2010/main" val="23145101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3" y="1467625"/>
            <a:ext cx="4324351" cy="1446550"/>
          </a:xfrm>
          <a:prstGeom prst="rect">
            <a:avLst/>
          </a:prstGeom>
          <a:noFill/>
        </p:spPr>
        <p:txBody>
          <a:bodyPr wrap="square" rtlCol="0">
            <a:spAutoFit/>
          </a:bodyPr>
          <a:lstStyle/>
          <a:p>
            <a:r>
              <a:rPr lang="en-RO" sz="4400" dirty="0">
                <a:latin typeface="Adobe Garamond Pro" panose="02020502060506020403" pitchFamily="18" charset="0"/>
              </a:rPr>
              <a:t>Condiții necesare și suficiente</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Definiții. Condiții necesare și suficiente</a:t>
            </a:r>
          </a:p>
        </p:txBody>
      </p:sp>
      <p:sp>
        <p:nvSpPr>
          <p:cNvPr id="10" name="TextBox 9">
            <a:extLst>
              <a:ext uri="{FF2B5EF4-FFF2-40B4-BE49-F238E27FC236}">
                <a16:creationId xmlns:a16="http://schemas.microsoft.com/office/drawing/2014/main" id="{24A3CABA-3895-B040-AA7B-D8900D6E0058}"/>
              </a:ext>
            </a:extLst>
          </p:cNvPr>
          <p:cNvSpPr txBox="1"/>
          <p:nvPr/>
        </p:nvSpPr>
        <p:spPr>
          <a:xfrm>
            <a:off x="3659788" y="2424178"/>
            <a:ext cx="4324352" cy="1304203"/>
          </a:xfrm>
          <a:prstGeom prst="rect">
            <a:avLst/>
          </a:prstGeom>
          <a:noFill/>
        </p:spPr>
        <p:txBody>
          <a:bodyPr wrap="square" rtlCol="0">
            <a:spAutoFit/>
          </a:bodyPr>
          <a:lstStyle/>
          <a:p>
            <a:pPr>
              <a:lnSpc>
                <a:spcPct val="150000"/>
              </a:lnSpc>
            </a:pPr>
            <a:r>
              <a:rPr lang="en-US" dirty="0">
                <a:solidFill>
                  <a:srgbClr val="6C2412"/>
                </a:solidFill>
                <a:latin typeface="Adobe Garamond Pro" panose="02020502060506020403" pitchFamily="18" charset="0"/>
              </a:rPr>
              <a:t>X</a:t>
            </a:r>
            <a:r>
              <a:rPr lang="en-US" dirty="0">
                <a:latin typeface="Adobe Garamond Pro" panose="02020502060506020403" pitchFamily="18" charset="0"/>
              </a:rPr>
              <a:t> </a:t>
            </a:r>
            <a:r>
              <a:rPr lang="en-US" dirty="0" err="1">
                <a:latin typeface="Adobe Garamond Pro" panose="02020502060506020403" pitchFamily="18" charset="0"/>
              </a:rPr>
              <a:t>este</a:t>
            </a:r>
            <a:r>
              <a:rPr lang="en-US" dirty="0">
                <a:latin typeface="Adobe Garamond Pro" panose="02020502060506020403" pitchFamily="18" charset="0"/>
              </a:rPr>
              <a:t> o </a:t>
            </a:r>
            <a:r>
              <a:rPr lang="en-US" b="1" dirty="0" err="1">
                <a:solidFill>
                  <a:schemeClr val="accent1">
                    <a:lumMod val="75000"/>
                  </a:schemeClr>
                </a:solidFill>
                <a:latin typeface="Adobe Garamond Pro Bold" panose="02020502060506020403" pitchFamily="18" charset="0"/>
              </a:rPr>
              <a:t>condiție</a:t>
            </a:r>
            <a:r>
              <a:rPr lang="en-US" b="1" dirty="0">
                <a:solidFill>
                  <a:schemeClr val="accent1">
                    <a:lumMod val="75000"/>
                  </a:schemeClr>
                </a:solidFill>
                <a:latin typeface="Adobe Garamond Pro Bold" panose="02020502060506020403" pitchFamily="18" charset="0"/>
              </a:rPr>
              <a:t> </a:t>
            </a:r>
            <a:r>
              <a:rPr lang="en-US" b="1" dirty="0" err="1">
                <a:solidFill>
                  <a:schemeClr val="accent1">
                    <a:lumMod val="75000"/>
                  </a:schemeClr>
                </a:solidFill>
                <a:latin typeface="Adobe Garamond Pro Bold" panose="02020502060506020403" pitchFamily="18" charset="0"/>
              </a:rPr>
              <a:t>suficientă</a:t>
            </a:r>
            <a:r>
              <a:rPr lang="en-US" b="1" dirty="0">
                <a:solidFill>
                  <a:schemeClr val="accent1">
                    <a:lumMod val="75000"/>
                  </a:schemeClr>
                </a:solidFill>
                <a:latin typeface="Adobe Garamond Pro Bold" panose="02020502060506020403" pitchFamily="18" charset="0"/>
              </a:rPr>
              <a:t> </a:t>
            </a:r>
            <a:r>
              <a:rPr lang="en-US" dirty="0" err="1">
                <a:latin typeface="Adobe Garamond Pro" panose="02020502060506020403" pitchFamily="18" charset="0"/>
              </a:rPr>
              <a:t>pentru</a:t>
            </a:r>
            <a:r>
              <a:rPr lang="en-US" dirty="0">
                <a:latin typeface="Adobe Garamond Pro" panose="02020502060506020403" pitchFamily="18" charset="0"/>
              </a:rPr>
              <a:t> </a:t>
            </a:r>
            <a:r>
              <a:rPr lang="en-US" dirty="0">
                <a:solidFill>
                  <a:schemeClr val="accent4">
                    <a:lumMod val="50000"/>
                  </a:schemeClr>
                </a:solidFill>
                <a:latin typeface="Adobe Garamond Pro" panose="02020502060506020403" pitchFamily="18" charset="0"/>
              </a:rPr>
              <a:t>Y</a:t>
            </a:r>
            <a:r>
              <a:rPr lang="en-US" dirty="0">
                <a:latin typeface="Adobe Garamond Pro" panose="02020502060506020403" pitchFamily="18" charset="0"/>
              </a:rPr>
              <a:t> </a:t>
            </a:r>
            <a:r>
              <a:rPr lang="en-US" dirty="0" err="1">
                <a:latin typeface="Adobe Garamond Pro" panose="02020502060506020403" pitchFamily="18" charset="0"/>
              </a:rPr>
              <a:t>atunci</a:t>
            </a:r>
            <a:r>
              <a:rPr lang="en-US" dirty="0">
                <a:latin typeface="Adobe Garamond Pro" panose="02020502060506020403" pitchFamily="18" charset="0"/>
              </a:rPr>
              <a:t> </a:t>
            </a:r>
            <a:r>
              <a:rPr lang="en-US" dirty="0" err="1">
                <a:latin typeface="Adobe Garamond Pro" panose="02020502060506020403" pitchFamily="18" charset="0"/>
              </a:rPr>
              <a:t>când</a:t>
            </a:r>
            <a:r>
              <a:rPr lang="en-US" dirty="0">
                <a:latin typeface="Adobe Garamond Pro" panose="02020502060506020403" pitchFamily="18" charset="0"/>
              </a:rPr>
              <a:t> </a:t>
            </a:r>
            <a:r>
              <a:rPr lang="en-US" dirty="0" err="1">
                <a:latin typeface="Adobe Garamond Pro" panose="02020502060506020403" pitchFamily="18" charset="0"/>
              </a:rPr>
              <a:t>ocurența</a:t>
            </a:r>
            <a:r>
              <a:rPr lang="en-US" dirty="0">
                <a:latin typeface="Adobe Garamond Pro" panose="02020502060506020403" pitchFamily="18" charset="0"/>
              </a:rPr>
              <a:t> </a:t>
            </a:r>
            <a:r>
              <a:rPr lang="en-US" dirty="0" err="1">
                <a:latin typeface="Adobe Garamond Pro" panose="02020502060506020403" pitchFamily="18" charset="0"/>
              </a:rPr>
              <a:t>lui</a:t>
            </a:r>
            <a:r>
              <a:rPr lang="en-US" dirty="0">
                <a:latin typeface="Adobe Garamond Pro" panose="02020502060506020403" pitchFamily="18" charset="0"/>
              </a:rPr>
              <a:t> </a:t>
            </a:r>
            <a:r>
              <a:rPr lang="en-US" dirty="0">
                <a:solidFill>
                  <a:srgbClr val="6C2412"/>
                </a:solidFill>
                <a:latin typeface="Adobe Garamond Pro" panose="02020502060506020403" pitchFamily="18" charset="0"/>
              </a:rPr>
              <a:t>X</a:t>
            </a:r>
            <a:r>
              <a:rPr lang="en-US" dirty="0">
                <a:latin typeface="Adobe Garamond Pro" panose="02020502060506020403" pitchFamily="18" charset="0"/>
              </a:rPr>
              <a:t> </a:t>
            </a:r>
            <a:r>
              <a:rPr lang="en-US" dirty="0" err="1">
                <a:latin typeface="Adobe Garamond Pro" panose="02020502060506020403" pitchFamily="18" charset="0"/>
              </a:rPr>
              <a:t>garantează</a:t>
            </a:r>
            <a:r>
              <a:rPr lang="en-US" dirty="0">
                <a:latin typeface="Adobe Garamond Pro" panose="02020502060506020403" pitchFamily="18" charset="0"/>
              </a:rPr>
              <a:t> </a:t>
            </a:r>
            <a:r>
              <a:rPr lang="en-US" dirty="0" err="1">
                <a:latin typeface="Adobe Garamond Pro" panose="02020502060506020403" pitchFamily="18" charset="0"/>
              </a:rPr>
              <a:t>ocurența</a:t>
            </a:r>
            <a:r>
              <a:rPr lang="en-US" dirty="0">
                <a:latin typeface="Adobe Garamond Pro" panose="02020502060506020403" pitchFamily="18" charset="0"/>
              </a:rPr>
              <a:t> </a:t>
            </a:r>
            <a:r>
              <a:rPr lang="en-US" dirty="0" err="1">
                <a:latin typeface="Adobe Garamond Pro" panose="02020502060506020403" pitchFamily="18" charset="0"/>
              </a:rPr>
              <a:t>lui</a:t>
            </a:r>
            <a:r>
              <a:rPr lang="en-US" dirty="0">
                <a:latin typeface="Adobe Garamond Pro" panose="02020502060506020403" pitchFamily="18" charset="0"/>
              </a:rPr>
              <a:t> </a:t>
            </a:r>
            <a:r>
              <a:rPr lang="en-US" dirty="0">
                <a:solidFill>
                  <a:schemeClr val="accent4">
                    <a:lumMod val="50000"/>
                  </a:schemeClr>
                </a:solidFill>
                <a:latin typeface="Adobe Garamond Pro" panose="02020502060506020403" pitchFamily="18" charset="0"/>
              </a:rPr>
              <a:t>Y</a:t>
            </a:r>
            <a:r>
              <a:rPr lang="en-US" dirty="0">
                <a:latin typeface="Adobe Garamond Pro" panose="02020502060506020403" pitchFamily="18" charset="0"/>
              </a:rPr>
              <a:t>; </a:t>
            </a:r>
            <a:r>
              <a:rPr lang="en-US" dirty="0">
                <a:solidFill>
                  <a:srgbClr val="6C2412"/>
                </a:solidFill>
                <a:latin typeface="Adobe Garamond Pro" panose="02020502060506020403" pitchFamily="18" charset="0"/>
              </a:rPr>
              <a:t>X</a:t>
            </a:r>
            <a:r>
              <a:rPr lang="en-US" dirty="0">
                <a:latin typeface="Adobe Garamond Pro" panose="02020502060506020403" pitchFamily="18" charset="0"/>
              </a:rPr>
              <a:t> </a:t>
            </a:r>
            <a:r>
              <a:rPr lang="en-US" dirty="0" err="1">
                <a:latin typeface="Adobe Garamond Pro" panose="02020502060506020403" pitchFamily="18" charset="0"/>
              </a:rPr>
              <a:t>este</a:t>
            </a:r>
            <a:r>
              <a:rPr lang="en-US" dirty="0">
                <a:latin typeface="Adobe Garamond Pro" panose="02020502060506020403" pitchFamily="18" charset="0"/>
              </a:rPr>
              <a:t> </a:t>
            </a:r>
            <a:r>
              <a:rPr lang="en-US" dirty="0" err="1">
                <a:latin typeface="Adobe Garamond Pro" panose="02020502060506020403" pitchFamily="18" charset="0"/>
              </a:rPr>
              <a:t>imposibil</a:t>
            </a:r>
            <a:r>
              <a:rPr lang="en-US" dirty="0">
                <a:latin typeface="Adobe Garamond Pro" panose="02020502060506020403" pitchFamily="18" charset="0"/>
              </a:rPr>
              <a:t> </a:t>
            </a:r>
            <a:r>
              <a:rPr lang="en-US" dirty="0" err="1">
                <a:latin typeface="Adobe Garamond Pro" panose="02020502060506020403" pitchFamily="18" charset="0"/>
              </a:rPr>
              <a:t>fără</a:t>
            </a:r>
            <a:r>
              <a:rPr lang="en-US" dirty="0">
                <a:latin typeface="Adobe Garamond Pro" panose="02020502060506020403" pitchFamily="18" charset="0"/>
              </a:rPr>
              <a:t> </a:t>
            </a:r>
            <a:r>
              <a:rPr lang="en-US" dirty="0">
                <a:solidFill>
                  <a:schemeClr val="accent4">
                    <a:lumMod val="50000"/>
                  </a:schemeClr>
                </a:solidFill>
                <a:latin typeface="Adobe Garamond Pro" panose="02020502060506020403" pitchFamily="18" charset="0"/>
              </a:rPr>
              <a:t>Y</a:t>
            </a:r>
          </a:p>
        </p:txBody>
      </p:sp>
      <p:sp>
        <p:nvSpPr>
          <p:cNvPr id="11" name="Oval 10">
            <a:extLst>
              <a:ext uri="{FF2B5EF4-FFF2-40B4-BE49-F238E27FC236}">
                <a16:creationId xmlns:a16="http://schemas.microsoft.com/office/drawing/2014/main" id="{BCDE588E-4138-1549-85EE-C42A5F4EC769}"/>
              </a:ext>
            </a:extLst>
          </p:cNvPr>
          <p:cNvSpPr/>
          <p:nvPr/>
        </p:nvSpPr>
        <p:spPr>
          <a:xfrm>
            <a:off x="7543842" y="3421856"/>
            <a:ext cx="3044414" cy="3043490"/>
          </a:xfrm>
          <a:prstGeom prst="ellipse">
            <a:avLst/>
          </a:prstGeom>
          <a:no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latin typeface="Adobe Garamond Pro" panose="02020502060506020403" pitchFamily="18" charset="0"/>
            </a:endParaRPr>
          </a:p>
        </p:txBody>
      </p:sp>
      <p:sp>
        <p:nvSpPr>
          <p:cNvPr id="12" name="Oval 11">
            <a:extLst>
              <a:ext uri="{FF2B5EF4-FFF2-40B4-BE49-F238E27FC236}">
                <a16:creationId xmlns:a16="http://schemas.microsoft.com/office/drawing/2014/main" id="{A90E49BA-8691-C240-80C9-8C179AC4DAE4}"/>
              </a:ext>
            </a:extLst>
          </p:cNvPr>
          <p:cNvSpPr/>
          <p:nvPr/>
        </p:nvSpPr>
        <p:spPr>
          <a:xfrm>
            <a:off x="7984343" y="4640752"/>
            <a:ext cx="1425385" cy="1417596"/>
          </a:xfrm>
          <a:prstGeom prst="ellipse">
            <a:avLst/>
          </a:prstGeom>
          <a:noFill/>
          <a:ln w="57150">
            <a:solidFill>
              <a:srgbClr val="6C24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latin typeface="Adobe Garamond Pro" panose="02020502060506020403" pitchFamily="18" charset="0"/>
            </a:endParaRPr>
          </a:p>
        </p:txBody>
      </p:sp>
      <p:sp>
        <p:nvSpPr>
          <p:cNvPr id="13" name="TextBox 12">
            <a:extLst>
              <a:ext uri="{FF2B5EF4-FFF2-40B4-BE49-F238E27FC236}">
                <a16:creationId xmlns:a16="http://schemas.microsoft.com/office/drawing/2014/main" id="{564A08DF-8B3C-6D4B-A38C-AD4CF3482AAA}"/>
              </a:ext>
            </a:extLst>
          </p:cNvPr>
          <p:cNvSpPr txBox="1"/>
          <p:nvPr/>
        </p:nvSpPr>
        <p:spPr>
          <a:xfrm>
            <a:off x="7341812" y="3815234"/>
            <a:ext cx="404058" cy="369332"/>
          </a:xfrm>
          <a:prstGeom prst="rect">
            <a:avLst/>
          </a:prstGeom>
          <a:noFill/>
        </p:spPr>
        <p:txBody>
          <a:bodyPr wrap="square" rtlCol="0">
            <a:spAutoFit/>
          </a:bodyPr>
          <a:lstStyle/>
          <a:p>
            <a:r>
              <a:rPr lang="ro-RO" dirty="0">
                <a:solidFill>
                  <a:schemeClr val="accent4">
                    <a:lumMod val="50000"/>
                  </a:schemeClr>
                </a:solidFill>
                <a:latin typeface="Adobe Garamond Pro" panose="02020502060506020403" pitchFamily="18" charset="0"/>
              </a:rPr>
              <a:t>Y</a:t>
            </a:r>
            <a:endParaRPr lang="en-RO" dirty="0">
              <a:solidFill>
                <a:schemeClr val="accent4">
                  <a:lumMod val="50000"/>
                </a:schemeClr>
              </a:solidFill>
              <a:latin typeface="Adobe Garamond Pro" panose="02020502060506020403" pitchFamily="18" charset="0"/>
            </a:endParaRPr>
          </a:p>
        </p:txBody>
      </p:sp>
      <p:sp>
        <p:nvSpPr>
          <p:cNvPr id="14" name="Rectangle 13">
            <a:extLst>
              <a:ext uri="{FF2B5EF4-FFF2-40B4-BE49-F238E27FC236}">
                <a16:creationId xmlns:a16="http://schemas.microsoft.com/office/drawing/2014/main" id="{7CDFB506-6A83-B24F-9E46-538AEEE9B666}"/>
              </a:ext>
            </a:extLst>
          </p:cNvPr>
          <p:cNvSpPr/>
          <p:nvPr/>
        </p:nvSpPr>
        <p:spPr>
          <a:xfrm>
            <a:off x="9409728" y="4980218"/>
            <a:ext cx="333746" cy="369332"/>
          </a:xfrm>
          <a:prstGeom prst="rect">
            <a:avLst/>
          </a:prstGeom>
        </p:spPr>
        <p:txBody>
          <a:bodyPr wrap="none">
            <a:spAutoFit/>
          </a:bodyPr>
          <a:lstStyle/>
          <a:p>
            <a:r>
              <a:rPr lang="ro-RO" dirty="0">
                <a:solidFill>
                  <a:srgbClr val="6C2412"/>
                </a:solidFill>
                <a:latin typeface="Adobe Garamond Pro" panose="02020502060506020403" pitchFamily="18" charset="0"/>
              </a:rPr>
              <a:t>X</a:t>
            </a:r>
            <a:endParaRPr lang="en-RO" dirty="0">
              <a:solidFill>
                <a:srgbClr val="6C2412"/>
              </a:solidFill>
              <a:latin typeface="Adobe Garamond Pro" panose="02020502060506020403" pitchFamily="18" charset="0"/>
            </a:endParaRPr>
          </a:p>
        </p:txBody>
      </p:sp>
    </p:spTree>
    <p:extLst>
      <p:ext uri="{BB962C8B-B14F-4D97-AF65-F5344CB8AC3E}">
        <p14:creationId xmlns:p14="http://schemas.microsoft.com/office/powerpoint/2010/main" val="8908926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564A08DF-8B3C-6D4B-A38C-AD4CF3482AAA}"/>
              </a:ext>
            </a:extLst>
          </p:cNvPr>
          <p:cNvSpPr txBox="1"/>
          <p:nvPr/>
        </p:nvSpPr>
        <p:spPr>
          <a:xfrm>
            <a:off x="10421384" y="3827725"/>
            <a:ext cx="404058" cy="369332"/>
          </a:xfrm>
          <a:prstGeom prst="rect">
            <a:avLst/>
          </a:prstGeom>
          <a:noFill/>
        </p:spPr>
        <p:txBody>
          <a:bodyPr wrap="square" rtlCol="0">
            <a:spAutoFit/>
          </a:bodyPr>
          <a:lstStyle/>
          <a:p>
            <a:r>
              <a:rPr lang="ro-RO" dirty="0">
                <a:solidFill>
                  <a:schemeClr val="accent4">
                    <a:lumMod val="50000"/>
                  </a:schemeClr>
                </a:solidFill>
                <a:latin typeface="Adobe Garamond Pro" panose="02020502060506020403" pitchFamily="18" charset="0"/>
              </a:rPr>
              <a:t>Y</a:t>
            </a:r>
            <a:endParaRPr lang="en-RO" dirty="0">
              <a:solidFill>
                <a:schemeClr val="accent4">
                  <a:lumMod val="50000"/>
                </a:schemeClr>
              </a:solidFill>
              <a:latin typeface="Adobe Garamond Pro" panose="02020502060506020403" pitchFamily="18" charset="0"/>
            </a:endParaRPr>
          </a:p>
        </p:txBody>
      </p:sp>
      <p:sp>
        <p:nvSpPr>
          <p:cNvPr id="11" name="Oval 10">
            <a:extLst>
              <a:ext uri="{FF2B5EF4-FFF2-40B4-BE49-F238E27FC236}">
                <a16:creationId xmlns:a16="http://schemas.microsoft.com/office/drawing/2014/main" id="{BCDE588E-4138-1549-85EE-C42A5F4EC769}"/>
              </a:ext>
            </a:extLst>
          </p:cNvPr>
          <p:cNvSpPr/>
          <p:nvPr/>
        </p:nvSpPr>
        <p:spPr>
          <a:xfrm>
            <a:off x="7543842" y="3421856"/>
            <a:ext cx="3044414" cy="3043490"/>
          </a:xfrm>
          <a:prstGeom prst="ellipse">
            <a:avLst/>
          </a:prstGeom>
          <a:noFill/>
          <a:ln w="381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latin typeface="Adobe Garamond Pro" panose="02020502060506020403" pitchFamily="18" charset="0"/>
            </a:endParaRPr>
          </a:p>
        </p:txBody>
      </p:sp>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3" y="1467625"/>
            <a:ext cx="4324351" cy="1446550"/>
          </a:xfrm>
          <a:prstGeom prst="rect">
            <a:avLst/>
          </a:prstGeom>
          <a:noFill/>
        </p:spPr>
        <p:txBody>
          <a:bodyPr wrap="square" rtlCol="0">
            <a:spAutoFit/>
          </a:bodyPr>
          <a:lstStyle/>
          <a:p>
            <a:r>
              <a:rPr lang="en-RO" sz="4400" dirty="0">
                <a:latin typeface="Adobe Garamond Pro" panose="02020502060506020403" pitchFamily="18" charset="0"/>
              </a:rPr>
              <a:t>Condiții necesare și suficiente</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Definiții. Condiții necesare și suficiente</a:t>
            </a:r>
          </a:p>
        </p:txBody>
      </p:sp>
      <p:sp>
        <p:nvSpPr>
          <p:cNvPr id="10" name="TextBox 9">
            <a:extLst>
              <a:ext uri="{FF2B5EF4-FFF2-40B4-BE49-F238E27FC236}">
                <a16:creationId xmlns:a16="http://schemas.microsoft.com/office/drawing/2014/main" id="{24A3CABA-3895-B040-AA7B-D8900D6E0058}"/>
              </a:ext>
            </a:extLst>
          </p:cNvPr>
          <p:cNvSpPr txBox="1"/>
          <p:nvPr/>
        </p:nvSpPr>
        <p:spPr>
          <a:xfrm>
            <a:off x="4023020" y="3171633"/>
            <a:ext cx="4324352" cy="600164"/>
          </a:xfrm>
          <a:prstGeom prst="rect">
            <a:avLst/>
          </a:prstGeom>
          <a:noFill/>
        </p:spPr>
        <p:txBody>
          <a:bodyPr wrap="square" rtlCol="0">
            <a:spAutoFit/>
          </a:bodyPr>
          <a:lstStyle/>
          <a:p>
            <a:pPr>
              <a:lnSpc>
                <a:spcPct val="150000"/>
              </a:lnSpc>
            </a:pPr>
            <a:r>
              <a:rPr lang="en-US" sz="2400" dirty="0" err="1">
                <a:latin typeface="Adobe Garamond Pro" panose="02020502060506020403" pitchFamily="18" charset="0"/>
              </a:rPr>
              <a:t>necesar</a:t>
            </a:r>
            <a:r>
              <a:rPr lang="en-US" sz="2400" dirty="0">
                <a:latin typeface="Adobe Garamond Pro" panose="02020502060506020403" pitchFamily="18" charset="0"/>
              </a:rPr>
              <a:t> </a:t>
            </a:r>
            <a:r>
              <a:rPr lang="en-US" sz="2400" dirty="0" err="1">
                <a:latin typeface="Adobe Garamond Pro" panose="02020502060506020403" pitchFamily="18" charset="0"/>
              </a:rPr>
              <a:t>și</a:t>
            </a:r>
            <a:r>
              <a:rPr lang="en-US" sz="2400" dirty="0">
                <a:latin typeface="Adobe Garamond Pro" panose="02020502060506020403" pitchFamily="18" charset="0"/>
              </a:rPr>
              <a:t> </a:t>
            </a:r>
            <a:r>
              <a:rPr lang="en-US" sz="2400" dirty="0" err="1">
                <a:latin typeface="Adobe Garamond Pro" panose="02020502060506020403" pitchFamily="18" charset="0"/>
              </a:rPr>
              <a:t>suficient</a:t>
            </a:r>
            <a:endParaRPr lang="en-US" sz="2400" dirty="0">
              <a:latin typeface="Adobe Garamond Pro" panose="02020502060506020403" pitchFamily="18" charset="0"/>
            </a:endParaRPr>
          </a:p>
        </p:txBody>
      </p:sp>
      <p:sp>
        <p:nvSpPr>
          <p:cNvPr id="12" name="Oval 11">
            <a:extLst>
              <a:ext uri="{FF2B5EF4-FFF2-40B4-BE49-F238E27FC236}">
                <a16:creationId xmlns:a16="http://schemas.microsoft.com/office/drawing/2014/main" id="{A90E49BA-8691-C240-80C9-8C179AC4DAE4}"/>
              </a:ext>
            </a:extLst>
          </p:cNvPr>
          <p:cNvSpPr/>
          <p:nvPr/>
        </p:nvSpPr>
        <p:spPr>
          <a:xfrm>
            <a:off x="7543843" y="3421856"/>
            <a:ext cx="3044414" cy="3043490"/>
          </a:xfrm>
          <a:prstGeom prst="ellipse">
            <a:avLst/>
          </a:prstGeom>
          <a:noFill/>
          <a:ln w="12700">
            <a:solidFill>
              <a:srgbClr val="6C24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latin typeface="Adobe Garamond Pro" panose="02020502060506020403" pitchFamily="18" charset="0"/>
            </a:endParaRPr>
          </a:p>
        </p:txBody>
      </p:sp>
      <p:sp>
        <p:nvSpPr>
          <p:cNvPr id="14" name="Rectangle 13">
            <a:extLst>
              <a:ext uri="{FF2B5EF4-FFF2-40B4-BE49-F238E27FC236}">
                <a16:creationId xmlns:a16="http://schemas.microsoft.com/office/drawing/2014/main" id="{7CDFB506-6A83-B24F-9E46-538AEEE9B666}"/>
              </a:ext>
            </a:extLst>
          </p:cNvPr>
          <p:cNvSpPr/>
          <p:nvPr/>
        </p:nvSpPr>
        <p:spPr>
          <a:xfrm>
            <a:off x="7376969" y="3771797"/>
            <a:ext cx="333746" cy="369332"/>
          </a:xfrm>
          <a:prstGeom prst="rect">
            <a:avLst/>
          </a:prstGeom>
        </p:spPr>
        <p:txBody>
          <a:bodyPr wrap="none">
            <a:spAutoFit/>
          </a:bodyPr>
          <a:lstStyle/>
          <a:p>
            <a:r>
              <a:rPr lang="ro-RO" dirty="0">
                <a:solidFill>
                  <a:srgbClr val="6C2412"/>
                </a:solidFill>
                <a:latin typeface="Adobe Garamond Pro" panose="02020502060506020403" pitchFamily="18" charset="0"/>
              </a:rPr>
              <a:t>X</a:t>
            </a:r>
            <a:endParaRPr lang="en-RO" dirty="0">
              <a:solidFill>
                <a:srgbClr val="6C2412"/>
              </a:solidFill>
              <a:latin typeface="Adobe Garamond Pro" panose="02020502060506020403" pitchFamily="18" charset="0"/>
            </a:endParaRPr>
          </a:p>
        </p:txBody>
      </p:sp>
    </p:spTree>
    <p:extLst>
      <p:ext uri="{BB962C8B-B14F-4D97-AF65-F5344CB8AC3E}">
        <p14:creationId xmlns:p14="http://schemas.microsoft.com/office/powerpoint/2010/main" val="33596966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3" y="1467625"/>
            <a:ext cx="4324351" cy="1446550"/>
          </a:xfrm>
          <a:prstGeom prst="rect">
            <a:avLst/>
          </a:prstGeom>
          <a:noFill/>
        </p:spPr>
        <p:txBody>
          <a:bodyPr wrap="square" rtlCol="0">
            <a:spAutoFit/>
          </a:bodyPr>
          <a:lstStyle/>
          <a:p>
            <a:r>
              <a:rPr lang="en-RO" sz="4400" dirty="0">
                <a:latin typeface="Adobe Garamond Pro" panose="02020502060506020403" pitchFamily="18" charset="0"/>
              </a:rPr>
              <a:t>Condiții necesare și suficiente</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Definiții. Condiții necesare și suficiente</a:t>
            </a:r>
          </a:p>
        </p:txBody>
      </p:sp>
      <p:sp>
        <p:nvSpPr>
          <p:cNvPr id="10" name="TextBox 9">
            <a:extLst>
              <a:ext uri="{FF2B5EF4-FFF2-40B4-BE49-F238E27FC236}">
                <a16:creationId xmlns:a16="http://schemas.microsoft.com/office/drawing/2014/main" id="{24A3CABA-3895-B040-AA7B-D8900D6E0058}"/>
              </a:ext>
            </a:extLst>
          </p:cNvPr>
          <p:cNvSpPr txBox="1"/>
          <p:nvPr/>
        </p:nvSpPr>
        <p:spPr>
          <a:xfrm>
            <a:off x="3485991" y="3171633"/>
            <a:ext cx="4324352" cy="600164"/>
          </a:xfrm>
          <a:prstGeom prst="rect">
            <a:avLst/>
          </a:prstGeom>
          <a:noFill/>
        </p:spPr>
        <p:txBody>
          <a:bodyPr wrap="square" rtlCol="0">
            <a:spAutoFit/>
          </a:bodyPr>
          <a:lstStyle/>
          <a:p>
            <a:pPr>
              <a:lnSpc>
                <a:spcPct val="150000"/>
              </a:lnSpc>
            </a:pPr>
            <a:r>
              <a:rPr lang="en-US" sz="2400" dirty="0" err="1">
                <a:latin typeface="Adobe Garamond Pro" panose="02020502060506020403" pitchFamily="18" charset="0"/>
              </a:rPr>
              <a:t>nici</a:t>
            </a:r>
            <a:r>
              <a:rPr lang="en-US" sz="2400" dirty="0">
                <a:latin typeface="Adobe Garamond Pro" panose="02020502060506020403" pitchFamily="18" charset="0"/>
              </a:rPr>
              <a:t> </a:t>
            </a:r>
            <a:r>
              <a:rPr lang="en-US" sz="2400" dirty="0" err="1">
                <a:latin typeface="Adobe Garamond Pro" panose="02020502060506020403" pitchFamily="18" charset="0"/>
              </a:rPr>
              <a:t>necesar</a:t>
            </a:r>
            <a:r>
              <a:rPr lang="en-US" sz="2400" dirty="0">
                <a:latin typeface="Adobe Garamond Pro" panose="02020502060506020403" pitchFamily="18" charset="0"/>
              </a:rPr>
              <a:t>, </a:t>
            </a:r>
            <a:r>
              <a:rPr lang="en-US" sz="2400" dirty="0" err="1">
                <a:latin typeface="Adobe Garamond Pro" panose="02020502060506020403" pitchFamily="18" charset="0"/>
              </a:rPr>
              <a:t>nici</a:t>
            </a:r>
            <a:r>
              <a:rPr lang="en-US" sz="2400" dirty="0">
                <a:latin typeface="Adobe Garamond Pro" panose="02020502060506020403" pitchFamily="18" charset="0"/>
              </a:rPr>
              <a:t> </a:t>
            </a:r>
            <a:r>
              <a:rPr lang="en-US" sz="2400" dirty="0" err="1">
                <a:latin typeface="Adobe Garamond Pro" panose="02020502060506020403" pitchFamily="18" charset="0"/>
              </a:rPr>
              <a:t>suficient</a:t>
            </a:r>
            <a:endParaRPr lang="en-US" sz="2400" dirty="0">
              <a:latin typeface="Adobe Garamond Pro" panose="02020502060506020403" pitchFamily="18" charset="0"/>
            </a:endParaRPr>
          </a:p>
        </p:txBody>
      </p:sp>
      <p:sp>
        <p:nvSpPr>
          <p:cNvPr id="12" name="Oval 11">
            <a:extLst>
              <a:ext uri="{FF2B5EF4-FFF2-40B4-BE49-F238E27FC236}">
                <a16:creationId xmlns:a16="http://schemas.microsoft.com/office/drawing/2014/main" id="{A90E49BA-8691-C240-80C9-8C179AC4DAE4}"/>
              </a:ext>
            </a:extLst>
          </p:cNvPr>
          <p:cNvSpPr/>
          <p:nvPr/>
        </p:nvSpPr>
        <p:spPr>
          <a:xfrm>
            <a:off x="7021332" y="3421856"/>
            <a:ext cx="3044414" cy="3043490"/>
          </a:xfrm>
          <a:prstGeom prst="ellipse">
            <a:avLst/>
          </a:prstGeom>
          <a:noFill/>
          <a:ln w="12700">
            <a:solidFill>
              <a:srgbClr val="6C24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latin typeface="Adobe Garamond Pro" panose="02020502060506020403" pitchFamily="18" charset="0"/>
            </a:endParaRPr>
          </a:p>
        </p:txBody>
      </p:sp>
      <p:sp>
        <p:nvSpPr>
          <p:cNvPr id="11" name="Oval 10">
            <a:extLst>
              <a:ext uri="{FF2B5EF4-FFF2-40B4-BE49-F238E27FC236}">
                <a16:creationId xmlns:a16="http://schemas.microsoft.com/office/drawing/2014/main" id="{BCDE588E-4138-1549-85EE-C42A5F4EC769}"/>
              </a:ext>
            </a:extLst>
          </p:cNvPr>
          <p:cNvSpPr/>
          <p:nvPr/>
        </p:nvSpPr>
        <p:spPr>
          <a:xfrm>
            <a:off x="8545328" y="3421856"/>
            <a:ext cx="3044414" cy="3043490"/>
          </a:xfrm>
          <a:prstGeom prst="ellipse">
            <a:avLst/>
          </a:prstGeom>
          <a:no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latin typeface="Adobe Garamond Pro" panose="02020502060506020403" pitchFamily="18" charset="0"/>
            </a:endParaRPr>
          </a:p>
        </p:txBody>
      </p:sp>
      <p:sp>
        <p:nvSpPr>
          <p:cNvPr id="13" name="TextBox 12">
            <a:extLst>
              <a:ext uri="{FF2B5EF4-FFF2-40B4-BE49-F238E27FC236}">
                <a16:creationId xmlns:a16="http://schemas.microsoft.com/office/drawing/2014/main" id="{564A08DF-8B3C-6D4B-A38C-AD4CF3482AAA}"/>
              </a:ext>
            </a:extLst>
          </p:cNvPr>
          <p:cNvSpPr txBox="1"/>
          <p:nvPr/>
        </p:nvSpPr>
        <p:spPr>
          <a:xfrm>
            <a:off x="11362268" y="3815234"/>
            <a:ext cx="404058" cy="369332"/>
          </a:xfrm>
          <a:prstGeom prst="rect">
            <a:avLst/>
          </a:prstGeom>
          <a:noFill/>
        </p:spPr>
        <p:txBody>
          <a:bodyPr wrap="square" rtlCol="0">
            <a:spAutoFit/>
          </a:bodyPr>
          <a:lstStyle/>
          <a:p>
            <a:r>
              <a:rPr lang="ro-RO" dirty="0">
                <a:solidFill>
                  <a:schemeClr val="accent4">
                    <a:lumMod val="50000"/>
                  </a:schemeClr>
                </a:solidFill>
                <a:latin typeface="Adobe Garamond Pro" panose="02020502060506020403" pitchFamily="18" charset="0"/>
              </a:rPr>
              <a:t>Y</a:t>
            </a:r>
            <a:endParaRPr lang="en-RO" dirty="0">
              <a:solidFill>
                <a:schemeClr val="accent4">
                  <a:lumMod val="50000"/>
                </a:schemeClr>
              </a:solidFill>
              <a:latin typeface="Adobe Garamond Pro" panose="02020502060506020403" pitchFamily="18" charset="0"/>
            </a:endParaRPr>
          </a:p>
        </p:txBody>
      </p:sp>
      <p:sp>
        <p:nvSpPr>
          <p:cNvPr id="14" name="Rectangle 13">
            <a:extLst>
              <a:ext uri="{FF2B5EF4-FFF2-40B4-BE49-F238E27FC236}">
                <a16:creationId xmlns:a16="http://schemas.microsoft.com/office/drawing/2014/main" id="{7CDFB506-6A83-B24F-9E46-538AEEE9B666}"/>
              </a:ext>
            </a:extLst>
          </p:cNvPr>
          <p:cNvSpPr/>
          <p:nvPr/>
        </p:nvSpPr>
        <p:spPr>
          <a:xfrm>
            <a:off x="7010527" y="3815234"/>
            <a:ext cx="333746" cy="369332"/>
          </a:xfrm>
          <a:prstGeom prst="rect">
            <a:avLst/>
          </a:prstGeom>
        </p:spPr>
        <p:txBody>
          <a:bodyPr wrap="none">
            <a:spAutoFit/>
          </a:bodyPr>
          <a:lstStyle/>
          <a:p>
            <a:r>
              <a:rPr lang="ro-RO" dirty="0">
                <a:solidFill>
                  <a:srgbClr val="6C2412"/>
                </a:solidFill>
                <a:latin typeface="Adobe Garamond Pro" panose="02020502060506020403" pitchFamily="18" charset="0"/>
              </a:rPr>
              <a:t>X</a:t>
            </a:r>
            <a:endParaRPr lang="en-RO" dirty="0">
              <a:solidFill>
                <a:srgbClr val="6C2412"/>
              </a:solidFill>
              <a:latin typeface="Adobe Garamond Pro" panose="02020502060506020403" pitchFamily="18" charset="0"/>
            </a:endParaRPr>
          </a:p>
        </p:txBody>
      </p:sp>
    </p:spTree>
    <p:extLst>
      <p:ext uri="{BB962C8B-B14F-4D97-AF65-F5344CB8AC3E}">
        <p14:creationId xmlns:p14="http://schemas.microsoft.com/office/powerpoint/2010/main" val="215376491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4361430" cy="1446550"/>
          </a:xfrm>
          <a:prstGeom prst="rect">
            <a:avLst/>
          </a:prstGeom>
          <a:noFill/>
        </p:spPr>
        <p:txBody>
          <a:bodyPr wrap="square" rtlCol="0">
            <a:spAutoFit/>
          </a:bodyPr>
          <a:lstStyle/>
          <a:p>
            <a:r>
              <a:rPr lang="en-RO" sz="4400" dirty="0">
                <a:latin typeface="Adobe Garamond Pro" panose="02020502060506020403" pitchFamily="18" charset="0"/>
              </a:rPr>
              <a:t>Cearta universaliilor</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Definiții. Condiții necesare și suficiente</a:t>
            </a:r>
          </a:p>
        </p:txBody>
      </p:sp>
      <p:pic>
        <p:nvPicPr>
          <p:cNvPr id="5" name="Picture 4">
            <a:extLst>
              <a:ext uri="{FF2B5EF4-FFF2-40B4-BE49-F238E27FC236}">
                <a16:creationId xmlns:a16="http://schemas.microsoft.com/office/drawing/2014/main" id="{2D902CF4-429F-DC40-BF9F-A058C03D56BD}"/>
              </a:ext>
            </a:extLst>
          </p:cNvPr>
          <p:cNvPicPr>
            <a:picLocks noChangeAspect="1"/>
          </p:cNvPicPr>
          <p:nvPr/>
        </p:nvPicPr>
        <p:blipFill>
          <a:blip r:embed="rId3"/>
          <a:stretch>
            <a:fillRect/>
          </a:stretch>
        </p:blipFill>
        <p:spPr>
          <a:xfrm>
            <a:off x="3981913" y="1273552"/>
            <a:ext cx="7041439" cy="5211722"/>
          </a:xfrm>
          <a:prstGeom prst="rect">
            <a:avLst/>
          </a:prstGeom>
        </p:spPr>
      </p:pic>
    </p:spTree>
    <p:extLst>
      <p:ext uri="{BB962C8B-B14F-4D97-AF65-F5344CB8AC3E}">
        <p14:creationId xmlns:p14="http://schemas.microsoft.com/office/powerpoint/2010/main" val="399896515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3" y="1467625"/>
            <a:ext cx="3566876" cy="1446550"/>
          </a:xfrm>
          <a:prstGeom prst="rect">
            <a:avLst/>
          </a:prstGeom>
          <a:noFill/>
        </p:spPr>
        <p:txBody>
          <a:bodyPr wrap="square" rtlCol="0">
            <a:spAutoFit/>
          </a:bodyPr>
          <a:lstStyle/>
          <a:p>
            <a:r>
              <a:rPr lang="en-RO" sz="4400" dirty="0">
                <a:latin typeface="Adobe Garamond Pro" panose="02020502060506020403" pitchFamily="18" charset="0"/>
              </a:rPr>
              <a:t>Tipuri de (im)posibilități</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Definiții. Condiții necesare și suficiente</a:t>
            </a:r>
          </a:p>
        </p:txBody>
      </p:sp>
      <p:sp>
        <p:nvSpPr>
          <p:cNvPr id="10" name="TextBox 9">
            <a:extLst>
              <a:ext uri="{FF2B5EF4-FFF2-40B4-BE49-F238E27FC236}">
                <a16:creationId xmlns:a16="http://schemas.microsoft.com/office/drawing/2014/main" id="{24A3CABA-3895-B040-AA7B-D8900D6E0058}"/>
              </a:ext>
            </a:extLst>
          </p:cNvPr>
          <p:cNvSpPr txBox="1"/>
          <p:nvPr/>
        </p:nvSpPr>
        <p:spPr>
          <a:xfrm>
            <a:off x="3264714" y="3249182"/>
            <a:ext cx="4719993" cy="3381695"/>
          </a:xfrm>
          <a:prstGeom prst="rect">
            <a:avLst/>
          </a:prstGeom>
          <a:noFill/>
        </p:spPr>
        <p:txBody>
          <a:bodyPr wrap="square" rtlCol="0">
            <a:spAutoFit/>
          </a:bodyPr>
          <a:lstStyle/>
          <a:p>
            <a:pPr marL="1080000" indent="-1105200">
              <a:lnSpc>
                <a:spcPct val="150000"/>
              </a:lnSpc>
            </a:pPr>
            <a:r>
              <a:rPr lang="ro-RO" dirty="0">
                <a:latin typeface="Adobe Garamond Pro" panose="02020502060506020403" pitchFamily="18" charset="0"/>
              </a:rPr>
              <a:t>posibilitate </a:t>
            </a:r>
            <a:r>
              <a:rPr lang="ro-RO" b="1" dirty="0">
                <a:solidFill>
                  <a:schemeClr val="accent1">
                    <a:lumMod val="75000"/>
                  </a:schemeClr>
                </a:solidFill>
                <a:latin typeface="Adobe Garamond Pro Bold" panose="02020502060506020403" pitchFamily="18" charset="0"/>
              </a:rPr>
              <a:t>logică</a:t>
            </a:r>
            <a:r>
              <a:rPr lang="ro-RO" dirty="0">
                <a:latin typeface="Adobe Garamond Pro" panose="02020502060506020403" pitchFamily="18" charset="0"/>
              </a:rPr>
              <a:t> = posibilitate care respectă principiile logice</a:t>
            </a:r>
          </a:p>
          <a:p>
            <a:pPr marL="1080000" indent="-1105200">
              <a:lnSpc>
                <a:spcPct val="150000"/>
              </a:lnSpc>
            </a:pPr>
            <a:r>
              <a:rPr lang="ro-RO" dirty="0">
                <a:latin typeface="Adobe Garamond Pro" panose="02020502060506020403" pitchFamily="18" charset="0"/>
              </a:rPr>
              <a:t>posibilitate </a:t>
            </a:r>
            <a:r>
              <a:rPr lang="ro-RO" b="1" dirty="0">
                <a:solidFill>
                  <a:schemeClr val="accent1">
                    <a:lumMod val="75000"/>
                  </a:schemeClr>
                </a:solidFill>
                <a:latin typeface="Adobe Garamond Pro Bold" panose="02020502060506020403" pitchFamily="18" charset="0"/>
              </a:rPr>
              <a:t>fizică</a:t>
            </a:r>
            <a:r>
              <a:rPr lang="ro-RO" dirty="0">
                <a:latin typeface="Adobe Garamond Pro" panose="02020502060506020403" pitchFamily="18" charset="0"/>
              </a:rPr>
              <a:t> = posibilitate care respectă    legile fizice</a:t>
            </a:r>
          </a:p>
          <a:p>
            <a:pPr marL="1080000" indent="-1105200">
              <a:lnSpc>
                <a:spcPct val="150000"/>
              </a:lnSpc>
            </a:pPr>
            <a:r>
              <a:rPr lang="ro-RO" dirty="0">
                <a:latin typeface="Adobe Garamond Pro" panose="02020502060506020403" pitchFamily="18" charset="0"/>
              </a:rPr>
              <a:t>posibilitate </a:t>
            </a:r>
            <a:r>
              <a:rPr lang="ro-RO" b="1" dirty="0">
                <a:solidFill>
                  <a:schemeClr val="accent1">
                    <a:lumMod val="75000"/>
                  </a:schemeClr>
                </a:solidFill>
                <a:latin typeface="Adobe Garamond Pro Bold" panose="02020502060506020403" pitchFamily="18" charset="0"/>
              </a:rPr>
              <a:t>tehnologică</a:t>
            </a:r>
            <a:r>
              <a:rPr lang="ro-RO" dirty="0">
                <a:latin typeface="Adobe Garamond Pro" panose="02020502060506020403" pitchFamily="18" charset="0"/>
              </a:rPr>
              <a:t> = posibilitate care respectă avansurile tehnologice</a:t>
            </a:r>
          </a:p>
          <a:p>
            <a:pPr marL="1080000" indent="-1105200">
              <a:lnSpc>
                <a:spcPct val="150000"/>
              </a:lnSpc>
            </a:pPr>
            <a:r>
              <a:rPr lang="ro-RO" dirty="0">
                <a:latin typeface="Adobe Garamond Pro" panose="02020502060506020403" pitchFamily="18" charset="0"/>
              </a:rPr>
              <a:t>posibilitate </a:t>
            </a:r>
            <a:r>
              <a:rPr lang="ro-RO" b="1" dirty="0">
                <a:solidFill>
                  <a:schemeClr val="accent1">
                    <a:lumMod val="75000"/>
                  </a:schemeClr>
                </a:solidFill>
                <a:latin typeface="Adobe Garamond Pro Bold" panose="02020502060506020403" pitchFamily="18" charset="0"/>
              </a:rPr>
              <a:t>juridică</a:t>
            </a:r>
            <a:r>
              <a:rPr lang="ro-RO" dirty="0">
                <a:latin typeface="Adobe Garamond Pro" panose="02020502060506020403" pitchFamily="18" charset="0"/>
              </a:rPr>
              <a:t> = posibilitate care respectă legile juridice</a:t>
            </a:r>
          </a:p>
        </p:txBody>
      </p:sp>
      <p:sp>
        <p:nvSpPr>
          <p:cNvPr id="6" name="Oval 5">
            <a:extLst>
              <a:ext uri="{FF2B5EF4-FFF2-40B4-BE49-F238E27FC236}">
                <a16:creationId xmlns:a16="http://schemas.microsoft.com/office/drawing/2014/main" id="{D61FFF9E-2121-B44B-8E3F-FB5838D1264C}"/>
              </a:ext>
            </a:extLst>
          </p:cNvPr>
          <p:cNvSpPr/>
          <p:nvPr/>
        </p:nvSpPr>
        <p:spPr>
          <a:xfrm>
            <a:off x="8814179" y="3252380"/>
            <a:ext cx="3044414" cy="304349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latin typeface="Adobe Garamond Pro" panose="02020502060506020403" pitchFamily="18" charset="0"/>
            </a:endParaRPr>
          </a:p>
        </p:txBody>
      </p:sp>
      <p:sp>
        <p:nvSpPr>
          <p:cNvPr id="11" name="Oval 10">
            <a:extLst>
              <a:ext uri="{FF2B5EF4-FFF2-40B4-BE49-F238E27FC236}">
                <a16:creationId xmlns:a16="http://schemas.microsoft.com/office/drawing/2014/main" id="{B6ECB726-83AC-0643-87DF-B4478E4C24FA}"/>
              </a:ext>
            </a:extLst>
          </p:cNvPr>
          <p:cNvSpPr/>
          <p:nvPr/>
        </p:nvSpPr>
        <p:spPr>
          <a:xfrm>
            <a:off x="9419771" y="3548258"/>
            <a:ext cx="2325712" cy="2199399"/>
          </a:xfrm>
          <a:prstGeom prst="ellipse">
            <a:avLst/>
          </a:prstGeom>
          <a:noFill/>
          <a:ln w="12700">
            <a:solidFill>
              <a:srgbClr val="6C24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latin typeface="Adobe Garamond Pro" panose="02020502060506020403" pitchFamily="18" charset="0"/>
            </a:endParaRPr>
          </a:p>
        </p:txBody>
      </p:sp>
      <p:sp>
        <p:nvSpPr>
          <p:cNvPr id="14" name="Oval 13">
            <a:extLst>
              <a:ext uri="{FF2B5EF4-FFF2-40B4-BE49-F238E27FC236}">
                <a16:creationId xmlns:a16="http://schemas.microsoft.com/office/drawing/2014/main" id="{2C597B4E-30F3-AD47-8A86-579B5A05C582}"/>
              </a:ext>
            </a:extLst>
          </p:cNvPr>
          <p:cNvSpPr/>
          <p:nvPr/>
        </p:nvSpPr>
        <p:spPr>
          <a:xfrm>
            <a:off x="10145486" y="3845801"/>
            <a:ext cx="1283296" cy="1321286"/>
          </a:xfrm>
          <a:prstGeom prst="ellipse">
            <a:avLst/>
          </a:prstGeom>
          <a:no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latin typeface="Adobe Garamond Pro" panose="02020502060506020403" pitchFamily="18" charset="0"/>
            </a:endParaRPr>
          </a:p>
        </p:txBody>
      </p:sp>
      <p:sp>
        <p:nvSpPr>
          <p:cNvPr id="3" name="TextBox 2">
            <a:extLst>
              <a:ext uri="{FF2B5EF4-FFF2-40B4-BE49-F238E27FC236}">
                <a16:creationId xmlns:a16="http://schemas.microsoft.com/office/drawing/2014/main" id="{78F49409-5988-FC44-87C1-18A2C29EBD3F}"/>
              </a:ext>
            </a:extLst>
          </p:cNvPr>
          <p:cNvSpPr txBox="1"/>
          <p:nvPr/>
        </p:nvSpPr>
        <p:spPr>
          <a:xfrm>
            <a:off x="8975750" y="3410465"/>
            <a:ext cx="282450" cy="369332"/>
          </a:xfrm>
          <a:prstGeom prst="rect">
            <a:avLst/>
          </a:prstGeom>
          <a:noFill/>
        </p:spPr>
        <p:txBody>
          <a:bodyPr wrap="none" rtlCol="0">
            <a:spAutoFit/>
          </a:bodyPr>
          <a:lstStyle/>
          <a:p>
            <a:r>
              <a:rPr lang="en-RO" dirty="0"/>
              <a:t>L</a:t>
            </a:r>
          </a:p>
        </p:txBody>
      </p:sp>
      <p:sp>
        <p:nvSpPr>
          <p:cNvPr id="5" name="TextBox 4">
            <a:extLst>
              <a:ext uri="{FF2B5EF4-FFF2-40B4-BE49-F238E27FC236}">
                <a16:creationId xmlns:a16="http://schemas.microsoft.com/office/drawing/2014/main" id="{7001C316-18B5-C447-9CB4-55EE77F2FFC8}"/>
              </a:ext>
            </a:extLst>
          </p:cNvPr>
          <p:cNvSpPr txBox="1"/>
          <p:nvPr/>
        </p:nvSpPr>
        <p:spPr>
          <a:xfrm>
            <a:off x="10096249" y="3297588"/>
            <a:ext cx="308098" cy="369332"/>
          </a:xfrm>
          <a:prstGeom prst="rect">
            <a:avLst/>
          </a:prstGeom>
          <a:noFill/>
        </p:spPr>
        <p:txBody>
          <a:bodyPr wrap="none" rtlCol="0">
            <a:spAutoFit/>
          </a:bodyPr>
          <a:lstStyle/>
          <a:p>
            <a:r>
              <a:rPr lang="en-RO" dirty="0">
                <a:solidFill>
                  <a:srgbClr val="6C2412"/>
                </a:solidFill>
                <a:latin typeface="Adobe Garamond Pro" panose="02020502060506020403" pitchFamily="18" charset="0"/>
              </a:rPr>
              <a:t>F</a:t>
            </a:r>
          </a:p>
        </p:txBody>
      </p:sp>
      <p:sp>
        <p:nvSpPr>
          <p:cNvPr id="16" name="TextBox 15">
            <a:extLst>
              <a:ext uri="{FF2B5EF4-FFF2-40B4-BE49-F238E27FC236}">
                <a16:creationId xmlns:a16="http://schemas.microsoft.com/office/drawing/2014/main" id="{4B04A5B9-D2AC-8148-B180-3ED6A63A866E}"/>
              </a:ext>
            </a:extLst>
          </p:cNvPr>
          <p:cNvSpPr txBox="1"/>
          <p:nvPr/>
        </p:nvSpPr>
        <p:spPr>
          <a:xfrm>
            <a:off x="11358436" y="4647957"/>
            <a:ext cx="336952" cy="369332"/>
          </a:xfrm>
          <a:prstGeom prst="rect">
            <a:avLst/>
          </a:prstGeom>
          <a:noFill/>
        </p:spPr>
        <p:txBody>
          <a:bodyPr wrap="none" rtlCol="0">
            <a:spAutoFit/>
          </a:bodyPr>
          <a:lstStyle/>
          <a:p>
            <a:r>
              <a:rPr lang="en-RO" dirty="0">
                <a:solidFill>
                  <a:schemeClr val="accent4">
                    <a:lumMod val="50000"/>
                  </a:schemeClr>
                </a:solidFill>
                <a:latin typeface="Adobe Garamond Pro" panose="02020502060506020403" pitchFamily="18" charset="0"/>
              </a:rPr>
              <a:t>T</a:t>
            </a:r>
          </a:p>
        </p:txBody>
      </p:sp>
    </p:spTree>
    <p:extLst>
      <p:ext uri="{BB962C8B-B14F-4D97-AF65-F5344CB8AC3E}">
        <p14:creationId xmlns:p14="http://schemas.microsoft.com/office/powerpoint/2010/main" val="362102468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3" y="1467625"/>
            <a:ext cx="3566876" cy="1446550"/>
          </a:xfrm>
          <a:prstGeom prst="rect">
            <a:avLst/>
          </a:prstGeom>
          <a:noFill/>
        </p:spPr>
        <p:txBody>
          <a:bodyPr wrap="square" rtlCol="0">
            <a:spAutoFit/>
          </a:bodyPr>
          <a:lstStyle/>
          <a:p>
            <a:r>
              <a:rPr lang="en-RO" sz="4400" dirty="0">
                <a:latin typeface="Adobe Garamond Pro" panose="02020502060506020403" pitchFamily="18" charset="0"/>
              </a:rPr>
              <a:t>Tipuri de (im)posibilități</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Definiții. Condiții necesare și suficiente</a:t>
            </a:r>
          </a:p>
        </p:txBody>
      </p:sp>
      <p:sp>
        <p:nvSpPr>
          <p:cNvPr id="10" name="TextBox 9">
            <a:extLst>
              <a:ext uri="{FF2B5EF4-FFF2-40B4-BE49-F238E27FC236}">
                <a16:creationId xmlns:a16="http://schemas.microsoft.com/office/drawing/2014/main" id="{24A3CABA-3895-B040-AA7B-D8900D6E0058}"/>
              </a:ext>
            </a:extLst>
          </p:cNvPr>
          <p:cNvSpPr txBox="1"/>
          <p:nvPr/>
        </p:nvSpPr>
        <p:spPr>
          <a:xfrm>
            <a:off x="3264714" y="3249182"/>
            <a:ext cx="4719993" cy="3381695"/>
          </a:xfrm>
          <a:prstGeom prst="rect">
            <a:avLst/>
          </a:prstGeom>
          <a:noFill/>
        </p:spPr>
        <p:txBody>
          <a:bodyPr wrap="square" rtlCol="0">
            <a:spAutoFit/>
          </a:bodyPr>
          <a:lstStyle/>
          <a:p>
            <a:pPr marL="1080000" indent="-1105200">
              <a:lnSpc>
                <a:spcPct val="150000"/>
              </a:lnSpc>
            </a:pPr>
            <a:r>
              <a:rPr lang="ro-RO" dirty="0">
                <a:latin typeface="Adobe Garamond Pro" panose="02020502060506020403" pitchFamily="18" charset="0"/>
              </a:rPr>
              <a:t>posibilitate </a:t>
            </a:r>
            <a:r>
              <a:rPr lang="ro-RO" b="1" dirty="0">
                <a:solidFill>
                  <a:schemeClr val="accent1">
                    <a:lumMod val="75000"/>
                  </a:schemeClr>
                </a:solidFill>
                <a:latin typeface="Adobe Garamond Pro Bold" panose="02020502060506020403" pitchFamily="18" charset="0"/>
              </a:rPr>
              <a:t>logică</a:t>
            </a:r>
            <a:r>
              <a:rPr lang="ro-RO" dirty="0">
                <a:latin typeface="Adobe Garamond Pro" panose="02020502060506020403" pitchFamily="18" charset="0"/>
              </a:rPr>
              <a:t> = posibilitate care respectă principiile logice</a:t>
            </a:r>
          </a:p>
          <a:p>
            <a:pPr marL="1080000" indent="-1105200">
              <a:lnSpc>
                <a:spcPct val="150000"/>
              </a:lnSpc>
            </a:pPr>
            <a:r>
              <a:rPr lang="ro-RO" dirty="0">
                <a:latin typeface="Adobe Garamond Pro" panose="02020502060506020403" pitchFamily="18" charset="0"/>
              </a:rPr>
              <a:t>posibilitate </a:t>
            </a:r>
            <a:r>
              <a:rPr lang="ro-RO" b="1" dirty="0">
                <a:solidFill>
                  <a:schemeClr val="accent1">
                    <a:lumMod val="75000"/>
                  </a:schemeClr>
                </a:solidFill>
                <a:latin typeface="Adobe Garamond Pro Bold" panose="02020502060506020403" pitchFamily="18" charset="0"/>
              </a:rPr>
              <a:t>fizică</a:t>
            </a:r>
            <a:r>
              <a:rPr lang="ro-RO" dirty="0">
                <a:latin typeface="Adobe Garamond Pro" panose="02020502060506020403" pitchFamily="18" charset="0"/>
              </a:rPr>
              <a:t> = posibilitate care respectă    legile fizice</a:t>
            </a:r>
          </a:p>
          <a:p>
            <a:pPr marL="1080000" indent="-1105200">
              <a:lnSpc>
                <a:spcPct val="150000"/>
              </a:lnSpc>
            </a:pPr>
            <a:r>
              <a:rPr lang="ro-RO" dirty="0">
                <a:latin typeface="Adobe Garamond Pro" panose="02020502060506020403" pitchFamily="18" charset="0"/>
              </a:rPr>
              <a:t>posibilitate </a:t>
            </a:r>
            <a:r>
              <a:rPr lang="ro-RO" b="1" dirty="0">
                <a:solidFill>
                  <a:schemeClr val="accent1">
                    <a:lumMod val="75000"/>
                  </a:schemeClr>
                </a:solidFill>
                <a:latin typeface="Adobe Garamond Pro Bold" panose="02020502060506020403" pitchFamily="18" charset="0"/>
              </a:rPr>
              <a:t>tehnologică</a:t>
            </a:r>
            <a:r>
              <a:rPr lang="ro-RO" dirty="0">
                <a:latin typeface="Adobe Garamond Pro" panose="02020502060506020403" pitchFamily="18" charset="0"/>
              </a:rPr>
              <a:t> = posibilitate care respectă avansurile tehnologice</a:t>
            </a:r>
          </a:p>
          <a:p>
            <a:pPr marL="1080000" indent="-1105200">
              <a:lnSpc>
                <a:spcPct val="150000"/>
              </a:lnSpc>
            </a:pPr>
            <a:r>
              <a:rPr lang="ro-RO" dirty="0">
                <a:latin typeface="Adobe Garamond Pro" panose="02020502060506020403" pitchFamily="18" charset="0"/>
              </a:rPr>
              <a:t>posibilitate </a:t>
            </a:r>
            <a:r>
              <a:rPr lang="ro-RO" b="1" dirty="0">
                <a:solidFill>
                  <a:schemeClr val="accent1">
                    <a:lumMod val="75000"/>
                  </a:schemeClr>
                </a:solidFill>
                <a:latin typeface="Adobe Garamond Pro Bold" panose="02020502060506020403" pitchFamily="18" charset="0"/>
              </a:rPr>
              <a:t>juridică</a:t>
            </a:r>
            <a:r>
              <a:rPr lang="ro-RO" dirty="0">
                <a:latin typeface="Adobe Garamond Pro" panose="02020502060506020403" pitchFamily="18" charset="0"/>
              </a:rPr>
              <a:t> = posibilitate care respectă legile juridice</a:t>
            </a:r>
          </a:p>
        </p:txBody>
      </p:sp>
      <p:sp>
        <p:nvSpPr>
          <p:cNvPr id="6" name="Oval 5">
            <a:extLst>
              <a:ext uri="{FF2B5EF4-FFF2-40B4-BE49-F238E27FC236}">
                <a16:creationId xmlns:a16="http://schemas.microsoft.com/office/drawing/2014/main" id="{D61FFF9E-2121-B44B-8E3F-FB5838D1264C}"/>
              </a:ext>
            </a:extLst>
          </p:cNvPr>
          <p:cNvSpPr/>
          <p:nvPr/>
        </p:nvSpPr>
        <p:spPr>
          <a:xfrm>
            <a:off x="8814179" y="3252380"/>
            <a:ext cx="3044414" cy="304349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latin typeface="Adobe Garamond Pro" panose="02020502060506020403" pitchFamily="18" charset="0"/>
            </a:endParaRPr>
          </a:p>
        </p:txBody>
      </p:sp>
      <p:sp>
        <p:nvSpPr>
          <p:cNvPr id="11" name="Oval 10">
            <a:extLst>
              <a:ext uri="{FF2B5EF4-FFF2-40B4-BE49-F238E27FC236}">
                <a16:creationId xmlns:a16="http://schemas.microsoft.com/office/drawing/2014/main" id="{B6ECB726-83AC-0643-87DF-B4478E4C24FA}"/>
              </a:ext>
            </a:extLst>
          </p:cNvPr>
          <p:cNvSpPr/>
          <p:nvPr/>
        </p:nvSpPr>
        <p:spPr>
          <a:xfrm>
            <a:off x="9419771" y="3548258"/>
            <a:ext cx="2325712" cy="2199399"/>
          </a:xfrm>
          <a:prstGeom prst="ellipse">
            <a:avLst/>
          </a:prstGeom>
          <a:noFill/>
          <a:ln w="12700">
            <a:solidFill>
              <a:srgbClr val="6C24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latin typeface="Adobe Garamond Pro" panose="02020502060506020403" pitchFamily="18" charset="0"/>
            </a:endParaRPr>
          </a:p>
        </p:txBody>
      </p:sp>
      <p:sp>
        <p:nvSpPr>
          <p:cNvPr id="14" name="Oval 13">
            <a:extLst>
              <a:ext uri="{FF2B5EF4-FFF2-40B4-BE49-F238E27FC236}">
                <a16:creationId xmlns:a16="http://schemas.microsoft.com/office/drawing/2014/main" id="{2C597B4E-30F3-AD47-8A86-579B5A05C582}"/>
              </a:ext>
            </a:extLst>
          </p:cNvPr>
          <p:cNvSpPr/>
          <p:nvPr/>
        </p:nvSpPr>
        <p:spPr>
          <a:xfrm>
            <a:off x="10145486" y="3845801"/>
            <a:ext cx="1283296" cy="1321286"/>
          </a:xfrm>
          <a:prstGeom prst="ellipse">
            <a:avLst/>
          </a:prstGeom>
          <a:no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latin typeface="Adobe Garamond Pro" panose="02020502060506020403" pitchFamily="18" charset="0"/>
            </a:endParaRPr>
          </a:p>
        </p:txBody>
      </p:sp>
      <p:sp>
        <p:nvSpPr>
          <p:cNvPr id="15" name="Oval 14">
            <a:extLst>
              <a:ext uri="{FF2B5EF4-FFF2-40B4-BE49-F238E27FC236}">
                <a16:creationId xmlns:a16="http://schemas.microsoft.com/office/drawing/2014/main" id="{FD96A841-EBBA-734E-9E8C-73E750155405}"/>
              </a:ext>
            </a:extLst>
          </p:cNvPr>
          <p:cNvSpPr/>
          <p:nvPr/>
        </p:nvSpPr>
        <p:spPr>
          <a:xfrm>
            <a:off x="8982630" y="3845801"/>
            <a:ext cx="2325712" cy="2199399"/>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latin typeface="Adobe Garamond Pro" panose="02020502060506020403" pitchFamily="18" charset="0"/>
            </a:endParaRPr>
          </a:p>
        </p:txBody>
      </p:sp>
      <p:sp>
        <p:nvSpPr>
          <p:cNvPr id="3" name="TextBox 2">
            <a:extLst>
              <a:ext uri="{FF2B5EF4-FFF2-40B4-BE49-F238E27FC236}">
                <a16:creationId xmlns:a16="http://schemas.microsoft.com/office/drawing/2014/main" id="{78F49409-5988-FC44-87C1-18A2C29EBD3F}"/>
              </a:ext>
            </a:extLst>
          </p:cNvPr>
          <p:cNvSpPr txBox="1"/>
          <p:nvPr/>
        </p:nvSpPr>
        <p:spPr>
          <a:xfrm>
            <a:off x="8975750" y="3410465"/>
            <a:ext cx="282450" cy="369332"/>
          </a:xfrm>
          <a:prstGeom prst="rect">
            <a:avLst/>
          </a:prstGeom>
          <a:noFill/>
        </p:spPr>
        <p:txBody>
          <a:bodyPr wrap="none" rtlCol="0">
            <a:spAutoFit/>
          </a:bodyPr>
          <a:lstStyle/>
          <a:p>
            <a:r>
              <a:rPr lang="en-RO" dirty="0"/>
              <a:t>L</a:t>
            </a:r>
          </a:p>
        </p:txBody>
      </p:sp>
      <p:sp>
        <p:nvSpPr>
          <p:cNvPr id="4" name="TextBox 3">
            <a:extLst>
              <a:ext uri="{FF2B5EF4-FFF2-40B4-BE49-F238E27FC236}">
                <a16:creationId xmlns:a16="http://schemas.microsoft.com/office/drawing/2014/main" id="{55D45B79-A338-8944-B7AD-370C3A2B0490}"/>
              </a:ext>
            </a:extLst>
          </p:cNvPr>
          <p:cNvSpPr txBox="1"/>
          <p:nvPr/>
        </p:nvSpPr>
        <p:spPr>
          <a:xfrm>
            <a:off x="9317669" y="3750284"/>
            <a:ext cx="264816" cy="369332"/>
          </a:xfrm>
          <a:prstGeom prst="rect">
            <a:avLst/>
          </a:prstGeom>
          <a:noFill/>
        </p:spPr>
        <p:txBody>
          <a:bodyPr wrap="none" rtlCol="0">
            <a:spAutoFit/>
          </a:bodyPr>
          <a:lstStyle/>
          <a:p>
            <a:r>
              <a:rPr lang="en-RO" dirty="0">
                <a:solidFill>
                  <a:schemeClr val="accent1">
                    <a:lumMod val="75000"/>
                  </a:schemeClr>
                </a:solidFill>
                <a:latin typeface="Adobe Garamond Pro" panose="02020502060506020403" pitchFamily="18" charset="0"/>
              </a:rPr>
              <a:t>J</a:t>
            </a:r>
          </a:p>
        </p:txBody>
      </p:sp>
      <p:sp>
        <p:nvSpPr>
          <p:cNvPr id="5" name="TextBox 4">
            <a:extLst>
              <a:ext uri="{FF2B5EF4-FFF2-40B4-BE49-F238E27FC236}">
                <a16:creationId xmlns:a16="http://schemas.microsoft.com/office/drawing/2014/main" id="{7001C316-18B5-C447-9CB4-55EE77F2FFC8}"/>
              </a:ext>
            </a:extLst>
          </p:cNvPr>
          <p:cNvSpPr txBox="1"/>
          <p:nvPr/>
        </p:nvSpPr>
        <p:spPr>
          <a:xfrm>
            <a:off x="10096249" y="3297588"/>
            <a:ext cx="308098" cy="369332"/>
          </a:xfrm>
          <a:prstGeom prst="rect">
            <a:avLst/>
          </a:prstGeom>
          <a:noFill/>
        </p:spPr>
        <p:txBody>
          <a:bodyPr wrap="none" rtlCol="0">
            <a:spAutoFit/>
          </a:bodyPr>
          <a:lstStyle/>
          <a:p>
            <a:r>
              <a:rPr lang="en-RO" dirty="0">
                <a:solidFill>
                  <a:srgbClr val="6C2412"/>
                </a:solidFill>
                <a:latin typeface="Adobe Garamond Pro" panose="02020502060506020403" pitchFamily="18" charset="0"/>
              </a:rPr>
              <a:t>F</a:t>
            </a:r>
          </a:p>
        </p:txBody>
      </p:sp>
      <p:sp>
        <p:nvSpPr>
          <p:cNvPr id="16" name="TextBox 15">
            <a:extLst>
              <a:ext uri="{FF2B5EF4-FFF2-40B4-BE49-F238E27FC236}">
                <a16:creationId xmlns:a16="http://schemas.microsoft.com/office/drawing/2014/main" id="{4B04A5B9-D2AC-8148-B180-3ED6A63A866E}"/>
              </a:ext>
            </a:extLst>
          </p:cNvPr>
          <p:cNvSpPr txBox="1"/>
          <p:nvPr/>
        </p:nvSpPr>
        <p:spPr>
          <a:xfrm>
            <a:off x="11358436" y="4647957"/>
            <a:ext cx="336952" cy="369332"/>
          </a:xfrm>
          <a:prstGeom prst="rect">
            <a:avLst/>
          </a:prstGeom>
          <a:noFill/>
        </p:spPr>
        <p:txBody>
          <a:bodyPr wrap="none" rtlCol="0">
            <a:spAutoFit/>
          </a:bodyPr>
          <a:lstStyle/>
          <a:p>
            <a:r>
              <a:rPr lang="en-RO" dirty="0">
                <a:solidFill>
                  <a:schemeClr val="accent4">
                    <a:lumMod val="50000"/>
                  </a:schemeClr>
                </a:solidFill>
                <a:latin typeface="Adobe Garamond Pro" panose="02020502060506020403" pitchFamily="18" charset="0"/>
              </a:rPr>
              <a:t>T</a:t>
            </a:r>
          </a:p>
        </p:txBody>
      </p:sp>
    </p:spTree>
    <p:extLst>
      <p:ext uri="{BB962C8B-B14F-4D97-AF65-F5344CB8AC3E}">
        <p14:creationId xmlns:p14="http://schemas.microsoft.com/office/powerpoint/2010/main" val="192022766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3" y="1467625"/>
            <a:ext cx="3566876" cy="1446550"/>
          </a:xfrm>
          <a:prstGeom prst="rect">
            <a:avLst/>
          </a:prstGeom>
          <a:noFill/>
        </p:spPr>
        <p:txBody>
          <a:bodyPr wrap="square" rtlCol="0">
            <a:spAutoFit/>
          </a:bodyPr>
          <a:lstStyle/>
          <a:p>
            <a:r>
              <a:rPr lang="en-RO" sz="4400" dirty="0">
                <a:latin typeface="Adobe Garamond Pro" panose="02020502060506020403" pitchFamily="18" charset="0"/>
              </a:rPr>
              <a:t>Relații între posibilități</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Definiții. Condiții necesare și suficiente</a:t>
            </a:r>
          </a:p>
        </p:txBody>
      </p:sp>
      <p:sp>
        <p:nvSpPr>
          <p:cNvPr id="10" name="TextBox 9">
            <a:extLst>
              <a:ext uri="{FF2B5EF4-FFF2-40B4-BE49-F238E27FC236}">
                <a16:creationId xmlns:a16="http://schemas.microsoft.com/office/drawing/2014/main" id="{24A3CABA-3895-B040-AA7B-D8900D6E0058}"/>
              </a:ext>
            </a:extLst>
          </p:cNvPr>
          <p:cNvSpPr txBox="1"/>
          <p:nvPr/>
        </p:nvSpPr>
        <p:spPr>
          <a:xfrm>
            <a:off x="3765686" y="2562525"/>
            <a:ext cx="8585971" cy="2823850"/>
          </a:xfrm>
          <a:prstGeom prst="rect">
            <a:avLst/>
          </a:prstGeom>
          <a:noFill/>
        </p:spPr>
        <p:txBody>
          <a:bodyPr wrap="square" rtlCol="0">
            <a:spAutoFit/>
          </a:bodyPr>
          <a:lstStyle/>
          <a:p>
            <a:pPr marL="1080000" indent="-1105200">
              <a:lnSpc>
                <a:spcPct val="150000"/>
              </a:lnSpc>
            </a:pPr>
            <a:r>
              <a:rPr lang="ro-RO" sz="2000" dirty="0">
                <a:solidFill>
                  <a:schemeClr val="accent1">
                    <a:lumMod val="75000"/>
                  </a:schemeClr>
                </a:solidFill>
                <a:latin typeface="Adobe Garamond Pro" panose="02020502060506020403" pitchFamily="18" charset="0"/>
              </a:rPr>
              <a:t>Incluziune</a:t>
            </a:r>
            <a:r>
              <a:rPr lang="ro-RO" sz="2000" dirty="0">
                <a:latin typeface="Adobe Garamond Pro" panose="02020502060506020403" pitchFamily="18" charset="0"/>
              </a:rPr>
              <a:t> </a:t>
            </a:r>
          </a:p>
          <a:p>
            <a:pPr marL="1080000" indent="-1105200">
              <a:lnSpc>
                <a:spcPct val="150000"/>
              </a:lnSpc>
            </a:pPr>
            <a:r>
              <a:rPr lang="ro-RO" sz="2000" dirty="0">
                <a:latin typeface="Adobe Garamond Pro" panose="02020502060506020403" pitchFamily="18" charset="0"/>
              </a:rPr>
              <a:t>  ex.: Posibilitatea de a dansa include posibilitatea de a dansa tango.</a:t>
            </a:r>
          </a:p>
          <a:p>
            <a:pPr marL="1080000" indent="-1105200">
              <a:lnSpc>
                <a:spcPct val="150000"/>
              </a:lnSpc>
            </a:pPr>
            <a:r>
              <a:rPr lang="ro-RO" sz="2000" dirty="0">
                <a:solidFill>
                  <a:schemeClr val="accent1">
                    <a:lumMod val="75000"/>
                  </a:schemeClr>
                </a:solidFill>
                <a:latin typeface="Adobe Garamond Pro" panose="02020502060506020403" pitchFamily="18" charset="0"/>
              </a:rPr>
              <a:t>Excluziune</a:t>
            </a:r>
          </a:p>
          <a:p>
            <a:pPr marL="1080000" indent="-1105200">
              <a:lnSpc>
                <a:spcPct val="150000"/>
              </a:lnSpc>
            </a:pPr>
            <a:r>
              <a:rPr lang="ro-RO" sz="2000" dirty="0">
                <a:latin typeface="Adobe Garamond Pro" panose="02020502060506020403" pitchFamily="18" charset="0"/>
              </a:rPr>
              <a:t>  ex.: Posibilitatea de a fi într-un loc exclude posibilitatea de a fi în alt loc.</a:t>
            </a:r>
          </a:p>
          <a:p>
            <a:pPr marL="1080000" indent="-1105200">
              <a:lnSpc>
                <a:spcPct val="150000"/>
              </a:lnSpc>
            </a:pPr>
            <a:r>
              <a:rPr lang="ro-RO" sz="2000" dirty="0">
                <a:solidFill>
                  <a:schemeClr val="accent1">
                    <a:lumMod val="75000"/>
                  </a:schemeClr>
                </a:solidFill>
                <a:latin typeface="Adobe Garamond Pro" panose="02020502060506020403" pitchFamily="18" charset="0"/>
              </a:rPr>
              <a:t>Independență</a:t>
            </a:r>
          </a:p>
          <a:p>
            <a:pPr marL="1080000" indent="-1105200">
              <a:lnSpc>
                <a:spcPct val="150000"/>
              </a:lnSpc>
            </a:pPr>
            <a:r>
              <a:rPr lang="ro-RO" sz="2000" dirty="0">
                <a:latin typeface="Adobe Garamond Pro" panose="02020502060506020403" pitchFamily="18" charset="0"/>
              </a:rPr>
              <a:t>  ex.: Posibilitatea de a dansa este independentă de posibilitatea de a fi bucuros.</a:t>
            </a:r>
          </a:p>
        </p:txBody>
      </p:sp>
    </p:spTree>
    <p:extLst>
      <p:ext uri="{BB962C8B-B14F-4D97-AF65-F5344CB8AC3E}">
        <p14:creationId xmlns:p14="http://schemas.microsoft.com/office/powerpoint/2010/main" val="10779088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3" y="1467625"/>
            <a:ext cx="3566876" cy="1446550"/>
          </a:xfrm>
          <a:prstGeom prst="rect">
            <a:avLst/>
          </a:prstGeom>
          <a:noFill/>
        </p:spPr>
        <p:txBody>
          <a:bodyPr wrap="square" rtlCol="0">
            <a:spAutoFit/>
          </a:bodyPr>
          <a:lstStyle/>
          <a:p>
            <a:r>
              <a:rPr lang="en-RO" sz="4400" dirty="0">
                <a:latin typeface="Adobe Garamond Pro" panose="02020502060506020403" pitchFamily="18" charset="0"/>
              </a:rPr>
              <a:t>Relații între posibilități</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Definiții. Condiții necesare și suficiente</a:t>
            </a:r>
          </a:p>
        </p:txBody>
      </p:sp>
      <p:sp>
        <p:nvSpPr>
          <p:cNvPr id="10" name="TextBox 9">
            <a:extLst>
              <a:ext uri="{FF2B5EF4-FFF2-40B4-BE49-F238E27FC236}">
                <a16:creationId xmlns:a16="http://schemas.microsoft.com/office/drawing/2014/main" id="{24A3CABA-3895-B040-AA7B-D8900D6E0058}"/>
              </a:ext>
            </a:extLst>
          </p:cNvPr>
          <p:cNvSpPr txBox="1"/>
          <p:nvPr/>
        </p:nvSpPr>
        <p:spPr>
          <a:xfrm>
            <a:off x="3989890" y="2677073"/>
            <a:ext cx="6750681" cy="2362185"/>
          </a:xfrm>
          <a:prstGeom prst="rect">
            <a:avLst/>
          </a:prstGeom>
          <a:noFill/>
        </p:spPr>
        <p:txBody>
          <a:bodyPr wrap="square" rtlCol="0">
            <a:spAutoFit/>
          </a:bodyPr>
          <a:lstStyle/>
          <a:p>
            <a:pPr>
              <a:lnSpc>
                <a:spcPct val="150000"/>
              </a:lnSpc>
            </a:pPr>
            <a:r>
              <a:rPr lang="ro-RO" sz="2000" dirty="0">
                <a:latin typeface="Adobe Garamond Pro" panose="02020502060506020403" pitchFamily="18" charset="0"/>
              </a:rPr>
              <a:t>Un set de posibilități este </a:t>
            </a:r>
            <a:r>
              <a:rPr lang="ro-RO" sz="2000" dirty="0">
                <a:solidFill>
                  <a:schemeClr val="accent1">
                    <a:lumMod val="75000"/>
                  </a:schemeClr>
                </a:solidFill>
                <a:latin typeface="Adobe Garamond Pro" panose="02020502060506020403" pitchFamily="18" charset="0"/>
              </a:rPr>
              <a:t>exhaustiv</a:t>
            </a:r>
            <a:r>
              <a:rPr lang="ro-RO" sz="2000" dirty="0">
                <a:latin typeface="Adobe Garamond Pro" panose="02020502060506020403" pitchFamily="18" charset="0"/>
              </a:rPr>
              <a:t> când măcar una dintre ele se actualizează în orice situație.</a:t>
            </a:r>
          </a:p>
          <a:p>
            <a:pPr marL="1080000" indent="-1105200">
              <a:lnSpc>
                <a:spcPct val="150000"/>
              </a:lnSpc>
            </a:pPr>
            <a:endParaRPr lang="ro-RO" sz="2000" dirty="0">
              <a:latin typeface="Adobe Garamond Pro" panose="02020502060506020403" pitchFamily="18" charset="0"/>
            </a:endParaRPr>
          </a:p>
          <a:p>
            <a:pPr>
              <a:lnSpc>
                <a:spcPct val="150000"/>
              </a:lnSpc>
            </a:pPr>
            <a:r>
              <a:rPr lang="ro-RO" sz="2000" dirty="0">
                <a:latin typeface="Adobe Garamond Pro" panose="02020502060506020403" pitchFamily="18" charset="0"/>
              </a:rPr>
              <a:t>Un set de posibilități este </a:t>
            </a:r>
            <a:r>
              <a:rPr lang="ro-RO" sz="2000" dirty="0">
                <a:solidFill>
                  <a:schemeClr val="accent1">
                    <a:lumMod val="75000"/>
                  </a:schemeClr>
                </a:solidFill>
                <a:latin typeface="Adobe Garamond Pro" panose="02020502060506020403" pitchFamily="18" charset="0"/>
              </a:rPr>
              <a:t>exclusiv</a:t>
            </a:r>
            <a:r>
              <a:rPr lang="ro-RO" sz="2000" dirty="0">
                <a:latin typeface="Adobe Garamond Pro" panose="02020502060506020403" pitchFamily="18" charset="0"/>
              </a:rPr>
              <a:t> când nu există nicio situație în care mai mult de una dintre ele să se actualizeze.</a:t>
            </a:r>
          </a:p>
        </p:txBody>
      </p:sp>
    </p:spTree>
    <p:extLst>
      <p:ext uri="{BB962C8B-B14F-4D97-AF65-F5344CB8AC3E}">
        <p14:creationId xmlns:p14="http://schemas.microsoft.com/office/powerpoint/2010/main" val="41142346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3" y="1467625"/>
            <a:ext cx="3566876" cy="769441"/>
          </a:xfrm>
          <a:prstGeom prst="rect">
            <a:avLst/>
          </a:prstGeom>
          <a:noFill/>
        </p:spPr>
        <p:txBody>
          <a:bodyPr wrap="square" rtlCol="0">
            <a:spAutoFit/>
          </a:bodyPr>
          <a:lstStyle/>
          <a:p>
            <a:r>
              <a:rPr lang="en-RO" sz="4400" dirty="0">
                <a:latin typeface="Adobe Garamond Pro" panose="02020502060506020403" pitchFamily="18" charset="0"/>
              </a:rPr>
              <a:t>Bibliografie</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Definiții. Condiții necesare și suficiente</a:t>
            </a:r>
          </a:p>
        </p:txBody>
      </p:sp>
      <p:sp>
        <p:nvSpPr>
          <p:cNvPr id="6" name="Rectangle 5">
            <a:extLst>
              <a:ext uri="{FF2B5EF4-FFF2-40B4-BE49-F238E27FC236}">
                <a16:creationId xmlns:a16="http://schemas.microsoft.com/office/drawing/2014/main" id="{810A4D5A-52E7-FF44-9CCB-83D946FF9052}"/>
              </a:ext>
            </a:extLst>
          </p:cNvPr>
          <p:cNvSpPr/>
          <p:nvPr/>
        </p:nvSpPr>
        <p:spPr>
          <a:xfrm>
            <a:off x="3439501" y="2329544"/>
            <a:ext cx="8294914" cy="1938992"/>
          </a:xfrm>
          <a:prstGeom prst="rect">
            <a:avLst/>
          </a:prstGeom>
        </p:spPr>
        <p:txBody>
          <a:bodyPr wrap="square">
            <a:spAutoFit/>
          </a:bodyPr>
          <a:lstStyle/>
          <a:p>
            <a:pPr marL="720000" indent="-720000" algn="just">
              <a:lnSpc>
                <a:spcPct val="100000"/>
              </a:lnSpc>
            </a:pPr>
            <a:r>
              <a:rPr lang="en-RO" sz="2000" dirty="0">
                <a:latin typeface="Adobe Garamond Pro" panose="02020502060506020403" pitchFamily="18" charset="0"/>
              </a:rPr>
              <a:t>Aristotel. 2007. </a:t>
            </a:r>
            <a:r>
              <a:rPr lang="en-RO" sz="2000" i="1" dirty="0">
                <a:latin typeface="Adobe Garamond Pro" panose="02020502060506020403" pitchFamily="18" charset="0"/>
              </a:rPr>
              <a:t>Metafizica</a:t>
            </a:r>
            <a:r>
              <a:rPr lang="en-RO" sz="2000" dirty="0">
                <a:latin typeface="Adobe Garamond Pro" panose="02020502060506020403" pitchFamily="18" charset="0"/>
              </a:rPr>
              <a:t>. Traducere, comentariu și note de Andrei Cornea. Ediția a II-a revăzută și adăugită. București: Humanitas.</a:t>
            </a:r>
            <a:endParaRPr lang="en-RO" sz="2000" cap="small" dirty="0">
              <a:latin typeface="Adobe Garamond Pro" panose="02020502060506020403" pitchFamily="18" charset="0"/>
            </a:endParaRPr>
          </a:p>
          <a:p>
            <a:pPr marL="720000" indent="-720000" algn="just">
              <a:lnSpc>
                <a:spcPct val="100000"/>
              </a:lnSpc>
            </a:pPr>
            <a:r>
              <a:rPr lang="en-RO" sz="2000" dirty="0">
                <a:latin typeface="Adobe Garamond Pro" panose="02020502060506020403" pitchFamily="18" charset="0"/>
              </a:rPr>
              <a:t>Lau, J. Y. F. 2011. </a:t>
            </a:r>
            <a:r>
              <a:rPr lang="en-RO" sz="2000" i="1" dirty="0">
                <a:latin typeface="Adobe Garamond Pro" panose="02020502060506020403" pitchFamily="18" charset="0"/>
              </a:rPr>
              <a:t>An Introduction to Critical Thinking and Creativity. Think More, Think Better.</a:t>
            </a:r>
            <a:r>
              <a:rPr lang="en-RO" sz="2000" dirty="0">
                <a:latin typeface="Adobe Garamond Pro" panose="02020502060506020403" pitchFamily="18" charset="0"/>
              </a:rPr>
              <a:t> Hoboken, New Jersey: Wiley.</a:t>
            </a:r>
          </a:p>
          <a:p>
            <a:pPr marL="720000" indent="-720000" algn="just">
              <a:lnSpc>
                <a:spcPct val="100000"/>
              </a:lnSpc>
            </a:pPr>
            <a:r>
              <a:rPr lang="en-RO" sz="2000" dirty="0">
                <a:latin typeface="Adobe Garamond Pro" panose="02020502060506020403" pitchFamily="18" charset="0"/>
              </a:rPr>
              <a:t>Leibniz, G.W. 2003. </a:t>
            </a:r>
            <a:r>
              <a:rPr lang="en-RO" sz="2000" i="1" dirty="0">
                <a:latin typeface="Adobe Garamond Pro" panose="02020502060506020403" pitchFamily="18" charset="0"/>
              </a:rPr>
              <a:t>Noi eseuri asupra intelectului omenesc</a:t>
            </a:r>
            <a:r>
              <a:rPr lang="en-RO" sz="2000" dirty="0">
                <a:latin typeface="Adobe Garamond Pro" panose="02020502060506020403" pitchFamily="18" charset="0"/>
              </a:rPr>
              <a:t>. Traducere de Marius Tianu. București: A</a:t>
            </a:r>
            <a:r>
              <a:rPr lang="en-US" sz="2000" dirty="0">
                <a:latin typeface="Adobe Garamond Pro" panose="02020502060506020403" pitchFamily="18" charset="0"/>
              </a:rPr>
              <a:t>l</a:t>
            </a:r>
            <a:r>
              <a:rPr lang="en-RO" sz="2000" dirty="0">
                <a:latin typeface="Adobe Garamond Pro" panose="02020502060506020403" pitchFamily="18" charset="0"/>
              </a:rPr>
              <a:t>l.</a:t>
            </a:r>
          </a:p>
        </p:txBody>
      </p:sp>
    </p:spTree>
    <p:extLst>
      <p:ext uri="{BB962C8B-B14F-4D97-AF65-F5344CB8AC3E}">
        <p14:creationId xmlns:p14="http://schemas.microsoft.com/office/powerpoint/2010/main" val="36182313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4" y="1467625"/>
            <a:ext cx="2656916" cy="1446550"/>
          </a:xfrm>
          <a:prstGeom prst="rect">
            <a:avLst/>
          </a:prstGeom>
          <a:noFill/>
        </p:spPr>
        <p:txBody>
          <a:bodyPr wrap="square" rtlCol="0">
            <a:spAutoFit/>
          </a:bodyPr>
          <a:lstStyle/>
          <a:p>
            <a:r>
              <a:rPr lang="en-RO" sz="4400" dirty="0">
                <a:latin typeface="Adobe Garamond Pro" panose="02020502060506020403" pitchFamily="18" charset="0"/>
              </a:rPr>
              <a:t>Triunghiul semiotic</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Definiții. Condiții necesare și suficiente</a:t>
            </a:r>
          </a:p>
        </p:txBody>
      </p:sp>
      <p:cxnSp>
        <p:nvCxnSpPr>
          <p:cNvPr id="13" name="Straight Connector 12">
            <a:extLst>
              <a:ext uri="{FF2B5EF4-FFF2-40B4-BE49-F238E27FC236}">
                <a16:creationId xmlns:a16="http://schemas.microsoft.com/office/drawing/2014/main" id="{E800005A-B77A-DD43-9DC7-85007DB53404}"/>
              </a:ext>
            </a:extLst>
          </p:cNvPr>
          <p:cNvCxnSpPr>
            <a:cxnSpLocks/>
          </p:cNvCxnSpPr>
          <p:nvPr/>
        </p:nvCxnSpPr>
        <p:spPr>
          <a:xfrm flipV="1">
            <a:off x="5379595" y="1785768"/>
            <a:ext cx="2092496" cy="38368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0255BB7-DA31-7D45-9BEA-075B6A4B55C3}"/>
              </a:ext>
            </a:extLst>
          </p:cNvPr>
          <p:cNvCxnSpPr>
            <a:cxnSpLocks/>
          </p:cNvCxnSpPr>
          <p:nvPr/>
        </p:nvCxnSpPr>
        <p:spPr>
          <a:xfrm>
            <a:off x="7472091" y="1785768"/>
            <a:ext cx="2285096" cy="3836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3B90956-A04C-4545-88E6-68AC9B57F880}"/>
              </a:ext>
            </a:extLst>
          </p:cNvPr>
          <p:cNvCxnSpPr>
            <a:cxnSpLocks/>
          </p:cNvCxnSpPr>
          <p:nvPr/>
        </p:nvCxnSpPr>
        <p:spPr>
          <a:xfrm>
            <a:off x="5379595" y="5622609"/>
            <a:ext cx="4377592"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 name="TextBox 30">
            <a:extLst>
              <a:ext uri="{FF2B5EF4-FFF2-40B4-BE49-F238E27FC236}">
                <a16:creationId xmlns:a16="http://schemas.microsoft.com/office/drawing/2014/main" id="{5370060C-3336-E348-A848-B907D54D4736}"/>
              </a:ext>
            </a:extLst>
          </p:cNvPr>
          <p:cNvSpPr txBox="1"/>
          <p:nvPr/>
        </p:nvSpPr>
        <p:spPr>
          <a:xfrm>
            <a:off x="4141122" y="5622608"/>
            <a:ext cx="1238473" cy="461665"/>
          </a:xfrm>
          <a:prstGeom prst="rect">
            <a:avLst/>
          </a:prstGeom>
          <a:noFill/>
        </p:spPr>
        <p:txBody>
          <a:bodyPr wrap="square" rtlCol="0">
            <a:spAutoFit/>
          </a:bodyPr>
          <a:lstStyle/>
          <a:p>
            <a:r>
              <a:rPr lang="en-RO" sz="2400" dirty="0">
                <a:latin typeface="Adobe Garamond Pro" panose="02020502060506020403" pitchFamily="18" charset="0"/>
              </a:rPr>
              <a:t>Termen</a:t>
            </a:r>
          </a:p>
        </p:txBody>
      </p:sp>
      <p:sp>
        <p:nvSpPr>
          <p:cNvPr id="32" name="TextBox 31">
            <a:extLst>
              <a:ext uri="{FF2B5EF4-FFF2-40B4-BE49-F238E27FC236}">
                <a16:creationId xmlns:a16="http://schemas.microsoft.com/office/drawing/2014/main" id="{5D5E59BC-08C4-E748-8A74-C2B99AAD651C}"/>
              </a:ext>
            </a:extLst>
          </p:cNvPr>
          <p:cNvSpPr txBox="1"/>
          <p:nvPr/>
        </p:nvSpPr>
        <p:spPr>
          <a:xfrm>
            <a:off x="6852646" y="1247576"/>
            <a:ext cx="1238890" cy="461665"/>
          </a:xfrm>
          <a:prstGeom prst="rect">
            <a:avLst/>
          </a:prstGeom>
          <a:noFill/>
        </p:spPr>
        <p:txBody>
          <a:bodyPr wrap="square" rtlCol="0">
            <a:spAutoFit/>
          </a:bodyPr>
          <a:lstStyle/>
          <a:p>
            <a:r>
              <a:rPr lang="en-RO" sz="2400" dirty="0">
                <a:latin typeface="Adobe Garamond Pro" panose="02020502060506020403" pitchFamily="18" charset="0"/>
              </a:rPr>
              <a:t>Concept</a:t>
            </a:r>
          </a:p>
        </p:txBody>
      </p:sp>
      <p:sp>
        <p:nvSpPr>
          <p:cNvPr id="33" name="TextBox 32">
            <a:extLst>
              <a:ext uri="{FF2B5EF4-FFF2-40B4-BE49-F238E27FC236}">
                <a16:creationId xmlns:a16="http://schemas.microsoft.com/office/drawing/2014/main" id="{9EA28A28-75AB-084D-AFFE-6E1A3A5432B3}"/>
              </a:ext>
            </a:extLst>
          </p:cNvPr>
          <p:cNvSpPr txBox="1"/>
          <p:nvPr/>
        </p:nvSpPr>
        <p:spPr>
          <a:xfrm>
            <a:off x="9757186" y="5622608"/>
            <a:ext cx="1238473" cy="461665"/>
          </a:xfrm>
          <a:prstGeom prst="rect">
            <a:avLst/>
          </a:prstGeom>
          <a:noFill/>
        </p:spPr>
        <p:txBody>
          <a:bodyPr wrap="square" rtlCol="0">
            <a:spAutoFit/>
          </a:bodyPr>
          <a:lstStyle/>
          <a:p>
            <a:r>
              <a:rPr lang="en-RO" sz="2400" dirty="0">
                <a:latin typeface="Adobe Garamond Pro" panose="02020502060506020403" pitchFamily="18" charset="0"/>
              </a:rPr>
              <a:t>Referent</a:t>
            </a:r>
          </a:p>
        </p:txBody>
      </p:sp>
      <p:sp>
        <p:nvSpPr>
          <p:cNvPr id="11" name="TextBox 10">
            <a:extLst>
              <a:ext uri="{FF2B5EF4-FFF2-40B4-BE49-F238E27FC236}">
                <a16:creationId xmlns:a16="http://schemas.microsoft.com/office/drawing/2014/main" id="{345A48EC-A693-944A-96D3-6C8949777688}"/>
              </a:ext>
            </a:extLst>
          </p:cNvPr>
          <p:cNvSpPr txBox="1"/>
          <p:nvPr/>
        </p:nvSpPr>
        <p:spPr>
          <a:xfrm>
            <a:off x="172122" y="3238052"/>
            <a:ext cx="2807748" cy="3631763"/>
          </a:xfrm>
          <a:prstGeom prst="rect">
            <a:avLst/>
          </a:prstGeom>
          <a:noFill/>
        </p:spPr>
        <p:txBody>
          <a:bodyPr wrap="square" rtlCol="0">
            <a:spAutoFit/>
          </a:bodyPr>
          <a:lstStyle/>
          <a:p>
            <a:r>
              <a:rPr lang="ro-RO" sz="1600" dirty="0">
                <a:latin typeface="Adobe Garamond Pro" panose="02020502060506020403" pitchFamily="18" charset="0"/>
              </a:rPr>
              <a:t>Semn = un obiect care trimite la altceva decât la sine însuși</a:t>
            </a:r>
          </a:p>
          <a:p>
            <a:endParaRPr lang="ro-RO" dirty="0">
              <a:latin typeface="Adobe Garamond Pro" panose="02020502060506020403" pitchFamily="18" charset="0"/>
            </a:endParaRPr>
          </a:p>
          <a:p>
            <a:r>
              <a:rPr lang="ro-RO" b="1" dirty="0">
                <a:solidFill>
                  <a:schemeClr val="accent1">
                    <a:lumMod val="75000"/>
                  </a:schemeClr>
                </a:solidFill>
                <a:latin typeface="Adobe Garamond Pro Bold" panose="02020502060506020403" pitchFamily="18" charset="0"/>
              </a:rPr>
              <a:t>Termen</a:t>
            </a:r>
            <a:r>
              <a:rPr lang="ro-RO" dirty="0">
                <a:latin typeface="Adobe Garamond Pro" panose="02020502060506020403" pitchFamily="18" charset="0"/>
              </a:rPr>
              <a:t> = expresie compusă din semne verbale (un cuvânt sau mai mute)</a:t>
            </a:r>
          </a:p>
          <a:p>
            <a:endParaRPr lang="ro-RO" dirty="0">
              <a:latin typeface="Adobe Garamond Pro" panose="02020502060506020403" pitchFamily="18" charset="0"/>
            </a:endParaRPr>
          </a:p>
          <a:p>
            <a:r>
              <a:rPr lang="ro-RO" b="1" dirty="0">
                <a:solidFill>
                  <a:schemeClr val="accent1">
                    <a:lumMod val="75000"/>
                  </a:schemeClr>
                </a:solidFill>
                <a:latin typeface="Adobe Garamond Pro Bold" panose="02020502060506020403" pitchFamily="18" charset="0"/>
              </a:rPr>
              <a:t>Concept</a:t>
            </a:r>
            <a:r>
              <a:rPr lang="ro-RO" dirty="0">
                <a:latin typeface="Adobe Garamond Pro" panose="02020502060506020403" pitchFamily="18" charset="0"/>
              </a:rPr>
              <a:t> = înțelesul termenului</a:t>
            </a:r>
          </a:p>
          <a:p>
            <a:endParaRPr lang="ro-RO" dirty="0">
              <a:latin typeface="Adobe Garamond Pro" panose="02020502060506020403" pitchFamily="18" charset="0"/>
            </a:endParaRPr>
          </a:p>
          <a:p>
            <a:r>
              <a:rPr lang="ro-RO" b="1" dirty="0">
                <a:solidFill>
                  <a:schemeClr val="accent1">
                    <a:lumMod val="75000"/>
                  </a:schemeClr>
                </a:solidFill>
                <a:latin typeface="Adobe Garamond Pro Bold" panose="02020502060506020403" pitchFamily="18" charset="0"/>
              </a:rPr>
              <a:t>Referent</a:t>
            </a:r>
            <a:r>
              <a:rPr lang="ro-RO" dirty="0">
                <a:latin typeface="Adobe Garamond Pro" panose="02020502060506020403" pitchFamily="18" charset="0"/>
              </a:rPr>
              <a:t> = obiectul sau obiectele la care trimite termenul</a:t>
            </a:r>
          </a:p>
        </p:txBody>
      </p:sp>
    </p:spTree>
    <p:extLst>
      <p:ext uri="{BB962C8B-B14F-4D97-AF65-F5344CB8AC3E}">
        <p14:creationId xmlns:p14="http://schemas.microsoft.com/office/powerpoint/2010/main" val="386064235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3" y="1467625"/>
            <a:ext cx="2981915" cy="1446550"/>
          </a:xfrm>
          <a:prstGeom prst="rect">
            <a:avLst/>
          </a:prstGeom>
          <a:noFill/>
        </p:spPr>
        <p:txBody>
          <a:bodyPr wrap="square" rtlCol="0">
            <a:spAutoFit/>
          </a:bodyPr>
          <a:lstStyle/>
          <a:p>
            <a:r>
              <a:rPr lang="en-RO" sz="4400" dirty="0">
                <a:latin typeface="Adobe Garamond Pro" panose="02020502060506020403" pitchFamily="18" charset="0"/>
              </a:rPr>
              <a:t>Intensiune și extensiune</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Definiții. Condiții necesare și suficiente</a:t>
            </a:r>
          </a:p>
        </p:txBody>
      </p:sp>
      <p:sp>
        <p:nvSpPr>
          <p:cNvPr id="10" name="TextBox 9">
            <a:extLst>
              <a:ext uri="{FF2B5EF4-FFF2-40B4-BE49-F238E27FC236}">
                <a16:creationId xmlns:a16="http://schemas.microsoft.com/office/drawing/2014/main" id="{24A3CABA-3895-B040-AA7B-D8900D6E0058}"/>
              </a:ext>
            </a:extLst>
          </p:cNvPr>
          <p:cNvSpPr txBox="1"/>
          <p:nvPr/>
        </p:nvSpPr>
        <p:spPr>
          <a:xfrm>
            <a:off x="3573726" y="1943681"/>
            <a:ext cx="8024418" cy="4628190"/>
          </a:xfrm>
          <a:prstGeom prst="rect">
            <a:avLst/>
          </a:prstGeom>
          <a:noFill/>
        </p:spPr>
        <p:txBody>
          <a:bodyPr wrap="square" rtlCol="0">
            <a:spAutoFit/>
          </a:bodyPr>
          <a:lstStyle/>
          <a:p>
            <a:pPr>
              <a:lnSpc>
                <a:spcPct val="150000"/>
              </a:lnSpc>
            </a:pPr>
            <a:r>
              <a:rPr lang="ro-RO" dirty="0">
                <a:latin typeface="Adobe Garamond Pro" panose="02020502060506020403" pitchFamily="18" charset="0"/>
              </a:rPr>
              <a:t>„[…] spunând orice om este un animal, eu vreau să spun că toți oamenii sunt conținuți în toate animalele; însă, înțeleg în același timp că ideea de animal este conținută în ideea de om. Animalul cuprinde mai mulți indivizi decât omul, însă, omul cuprinde mai multă idee sau mai multe aspecte formale; unul are mai multe exemple, celălalt mai multe grade de realitate, </a:t>
            </a:r>
            <a:r>
              <a:rPr lang="ro-RO" i="1" dirty="0">
                <a:solidFill>
                  <a:srgbClr val="6C2412"/>
                </a:solidFill>
                <a:latin typeface="Adobe Garamond Pro" panose="02020502060506020403" pitchFamily="18" charset="0"/>
              </a:rPr>
              <a:t>unul are mai multă extensiune, celălalt mai multă intensiune</a:t>
            </a:r>
            <a:r>
              <a:rPr lang="ro-RO" dirty="0">
                <a:solidFill>
                  <a:srgbClr val="6C2412"/>
                </a:solidFill>
                <a:latin typeface="Adobe Garamond Pro" panose="02020502060506020403" pitchFamily="18" charset="0"/>
              </a:rPr>
              <a:t> </a:t>
            </a:r>
            <a:r>
              <a:rPr lang="ro-RO" dirty="0">
                <a:latin typeface="Adobe Garamond Pro" panose="02020502060506020403" pitchFamily="18" charset="0"/>
              </a:rPr>
              <a:t>[subl. m.].“ (Leibniz 2003, 372-3)</a:t>
            </a:r>
          </a:p>
          <a:p>
            <a:pPr>
              <a:lnSpc>
                <a:spcPct val="150000"/>
              </a:lnSpc>
            </a:pPr>
            <a:endParaRPr lang="ro-RO" dirty="0">
              <a:latin typeface="Adobe Garamond Pro" panose="02020502060506020403" pitchFamily="18" charset="0"/>
            </a:endParaRPr>
          </a:p>
          <a:p>
            <a:pPr>
              <a:lnSpc>
                <a:spcPct val="150000"/>
              </a:lnSpc>
            </a:pPr>
            <a:endParaRPr lang="ro-RO" dirty="0">
              <a:latin typeface="Adobe Garamond Pro" panose="02020502060506020403" pitchFamily="18" charset="0"/>
            </a:endParaRPr>
          </a:p>
          <a:p>
            <a:pPr>
              <a:lnSpc>
                <a:spcPct val="150000"/>
              </a:lnSpc>
            </a:pPr>
            <a:r>
              <a:rPr lang="ro-RO" b="1" dirty="0">
                <a:solidFill>
                  <a:schemeClr val="accent1">
                    <a:lumMod val="75000"/>
                  </a:schemeClr>
                </a:solidFill>
                <a:latin typeface="Adobe Garamond Pro Bold" panose="02020502060506020403" pitchFamily="18" charset="0"/>
              </a:rPr>
              <a:t>Legea variației inverse</a:t>
            </a:r>
          </a:p>
          <a:p>
            <a:pPr>
              <a:lnSpc>
                <a:spcPct val="150000"/>
              </a:lnSpc>
            </a:pPr>
            <a:r>
              <a:rPr lang="ro-RO" dirty="0">
                <a:latin typeface="Adobe Garamond Pro" panose="02020502060506020403" pitchFamily="18" charset="0"/>
              </a:rPr>
              <a:t>Intensiune: om &gt; mamifer &gt; animal &gt; entitate</a:t>
            </a:r>
          </a:p>
          <a:p>
            <a:pPr>
              <a:lnSpc>
                <a:spcPct val="150000"/>
              </a:lnSpc>
            </a:pPr>
            <a:r>
              <a:rPr lang="ro-RO" dirty="0">
                <a:latin typeface="Adobe Garamond Pro" panose="02020502060506020403" pitchFamily="18" charset="0"/>
              </a:rPr>
              <a:t>Extensiune: om &lt; mamifer &lt; animal &lt; entitate</a:t>
            </a:r>
          </a:p>
        </p:txBody>
      </p:sp>
      <p:sp>
        <p:nvSpPr>
          <p:cNvPr id="2" name="TextBox 1">
            <a:extLst>
              <a:ext uri="{FF2B5EF4-FFF2-40B4-BE49-F238E27FC236}">
                <a16:creationId xmlns:a16="http://schemas.microsoft.com/office/drawing/2014/main" id="{4DACD222-5565-E146-93F4-C0C9571D66FC}"/>
              </a:ext>
            </a:extLst>
          </p:cNvPr>
          <p:cNvSpPr txBox="1"/>
          <p:nvPr/>
        </p:nvSpPr>
        <p:spPr>
          <a:xfrm>
            <a:off x="172122" y="3238052"/>
            <a:ext cx="2592593" cy="1754326"/>
          </a:xfrm>
          <a:prstGeom prst="rect">
            <a:avLst/>
          </a:prstGeom>
          <a:noFill/>
        </p:spPr>
        <p:txBody>
          <a:bodyPr wrap="square" rtlCol="0">
            <a:spAutoFit/>
          </a:bodyPr>
          <a:lstStyle/>
          <a:p>
            <a:r>
              <a:rPr lang="en-US" b="1" dirty="0">
                <a:solidFill>
                  <a:schemeClr val="accent1">
                    <a:lumMod val="75000"/>
                  </a:schemeClr>
                </a:solidFill>
                <a:latin typeface="Adobe Garamond Pro Bold" panose="02020502060506020403" pitchFamily="18" charset="0"/>
              </a:rPr>
              <a:t>i</a:t>
            </a:r>
            <a:r>
              <a:rPr lang="en-RO" b="1" dirty="0">
                <a:solidFill>
                  <a:schemeClr val="accent1">
                    <a:lumMod val="75000"/>
                  </a:schemeClr>
                </a:solidFill>
                <a:latin typeface="Adobe Garamond Pro Bold" panose="02020502060506020403" pitchFamily="18" charset="0"/>
              </a:rPr>
              <a:t>ntensiune</a:t>
            </a:r>
            <a:r>
              <a:rPr lang="en-RO" dirty="0">
                <a:solidFill>
                  <a:schemeClr val="accent1">
                    <a:lumMod val="75000"/>
                  </a:schemeClr>
                </a:solidFill>
                <a:latin typeface="Adobe Garamond Pro" panose="02020502060506020403" pitchFamily="18" charset="0"/>
              </a:rPr>
              <a:t> </a:t>
            </a:r>
            <a:r>
              <a:rPr lang="en-RO" dirty="0">
                <a:latin typeface="Adobe Garamond Pro" panose="02020502060506020403" pitchFamily="18" charset="0"/>
              </a:rPr>
              <a:t>= înțelesul termenului</a:t>
            </a:r>
          </a:p>
          <a:p>
            <a:endParaRPr lang="en-RO" dirty="0">
              <a:latin typeface="Adobe Garamond Pro" panose="02020502060506020403" pitchFamily="18" charset="0"/>
            </a:endParaRPr>
          </a:p>
          <a:p>
            <a:r>
              <a:rPr lang="en-RO" b="1" dirty="0">
                <a:solidFill>
                  <a:schemeClr val="accent1">
                    <a:lumMod val="75000"/>
                  </a:schemeClr>
                </a:solidFill>
                <a:latin typeface="Adobe Garamond Pro Bold" panose="02020502060506020403" pitchFamily="18" charset="0"/>
              </a:rPr>
              <a:t>extensiune</a:t>
            </a:r>
            <a:r>
              <a:rPr lang="en-RO" dirty="0">
                <a:latin typeface="Adobe Garamond Pro" panose="02020502060506020403" pitchFamily="18" charset="0"/>
              </a:rPr>
              <a:t> = mulțimea de obiecte la care referă termenul</a:t>
            </a:r>
          </a:p>
        </p:txBody>
      </p:sp>
    </p:spTree>
    <p:extLst>
      <p:ext uri="{BB962C8B-B14F-4D97-AF65-F5344CB8AC3E}">
        <p14:creationId xmlns:p14="http://schemas.microsoft.com/office/powerpoint/2010/main" val="30604534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3" y="1467625"/>
            <a:ext cx="2981915" cy="769441"/>
          </a:xfrm>
          <a:prstGeom prst="rect">
            <a:avLst/>
          </a:prstGeom>
          <a:noFill/>
        </p:spPr>
        <p:txBody>
          <a:bodyPr wrap="square" rtlCol="0">
            <a:spAutoFit/>
          </a:bodyPr>
          <a:lstStyle/>
          <a:p>
            <a:r>
              <a:rPr lang="en-RO" sz="4400" dirty="0">
                <a:latin typeface="Adobe Garamond Pro" panose="02020502060506020403" pitchFamily="18" charset="0"/>
              </a:rPr>
              <a:t>Definiția</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Definiții. Condiții </a:t>
            </a:r>
            <a:r>
              <a:rPr lang="en-RO" sz="4000" dirty="0">
                <a:solidFill>
                  <a:srgbClr val="6C2412"/>
                </a:solidFill>
                <a:latin typeface="Adobe Garamond Pro" panose="02020502060506020403" pitchFamily="18" charset="0"/>
              </a:rPr>
              <a:t>necesare</a:t>
            </a:r>
            <a:r>
              <a:rPr lang="en-RO" sz="4000" dirty="0">
                <a:solidFill>
                  <a:srgbClr val="6C2410"/>
                </a:solidFill>
                <a:latin typeface="Adobe Garamond Pro" panose="02020502060506020403" pitchFamily="18" charset="0"/>
              </a:rPr>
              <a:t> și suficiente</a:t>
            </a:r>
          </a:p>
        </p:txBody>
      </p:sp>
      <p:sp>
        <p:nvSpPr>
          <p:cNvPr id="10" name="TextBox 9">
            <a:extLst>
              <a:ext uri="{FF2B5EF4-FFF2-40B4-BE49-F238E27FC236}">
                <a16:creationId xmlns:a16="http://schemas.microsoft.com/office/drawing/2014/main" id="{24A3CABA-3895-B040-AA7B-D8900D6E0058}"/>
              </a:ext>
            </a:extLst>
          </p:cNvPr>
          <p:cNvSpPr txBox="1"/>
          <p:nvPr/>
        </p:nvSpPr>
        <p:spPr>
          <a:xfrm>
            <a:off x="5213873" y="3156774"/>
            <a:ext cx="8024418" cy="600164"/>
          </a:xfrm>
          <a:prstGeom prst="rect">
            <a:avLst/>
          </a:prstGeom>
          <a:noFill/>
        </p:spPr>
        <p:txBody>
          <a:bodyPr wrap="square" rtlCol="0">
            <a:spAutoFit/>
          </a:bodyPr>
          <a:lstStyle/>
          <a:p>
            <a:pPr>
              <a:lnSpc>
                <a:spcPct val="150000"/>
              </a:lnSpc>
            </a:pPr>
            <a:r>
              <a:rPr lang="ro-RO" sz="2400" dirty="0">
                <a:latin typeface="Adobe Garamond Pro" panose="02020502060506020403" pitchFamily="18" charset="0"/>
              </a:rPr>
              <a:t>Burlac     =</a:t>
            </a:r>
            <a:r>
              <a:rPr lang="ro-RO" sz="2400" baseline="-25000" dirty="0" err="1">
                <a:latin typeface="Adobe Garamond Pro" panose="02020502060506020403" pitchFamily="18" charset="0"/>
              </a:rPr>
              <a:t>df</a:t>
            </a:r>
            <a:r>
              <a:rPr lang="ro-RO" sz="2400" dirty="0">
                <a:latin typeface="Adobe Garamond Pro" panose="02020502060506020403" pitchFamily="18" charset="0"/>
              </a:rPr>
              <a:t>  bărbat necăsătorit</a:t>
            </a:r>
          </a:p>
        </p:txBody>
      </p:sp>
      <p:sp>
        <p:nvSpPr>
          <p:cNvPr id="2" name="Rectangle 1">
            <a:extLst>
              <a:ext uri="{FF2B5EF4-FFF2-40B4-BE49-F238E27FC236}">
                <a16:creationId xmlns:a16="http://schemas.microsoft.com/office/drawing/2014/main" id="{5D5622F7-8229-BD46-A5D6-2AEE093DE87C}"/>
              </a:ext>
            </a:extLst>
          </p:cNvPr>
          <p:cNvSpPr/>
          <p:nvPr/>
        </p:nvSpPr>
        <p:spPr>
          <a:xfrm>
            <a:off x="322953" y="2535076"/>
            <a:ext cx="184731" cy="515526"/>
          </a:xfrm>
          <a:prstGeom prst="rect">
            <a:avLst/>
          </a:prstGeom>
        </p:spPr>
        <p:txBody>
          <a:bodyPr wrap="none">
            <a:spAutoFit/>
          </a:bodyPr>
          <a:lstStyle/>
          <a:p>
            <a:pPr>
              <a:lnSpc>
                <a:spcPct val="150000"/>
              </a:lnSpc>
            </a:pPr>
            <a:endParaRPr lang="ro-RO" sz="2000" i="1" dirty="0">
              <a:latin typeface="Adobe Garamond Pro" panose="02020502060506020403" pitchFamily="18" charset="0"/>
            </a:endParaRPr>
          </a:p>
        </p:txBody>
      </p:sp>
      <p:sp>
        <p:nvSpPr>
          <p:cNvPr id="3" name="Rectangle 2">
            <a:extLst>
              <a:ext uri="{FF2B5EF4-FFF2-40B4-BE49-F238E27FC236}">
                <a16:creationId xmlns:a16="http://schemas.microsoft.com/office/drawing/2014/main" id="{C0D36450-C63B-B945-B0E6-4EA0E6160092}"/>
              </a:ext>
            </a:extLst>
          </p:cNvPr>
          <p:cNvSpPr/>
          <p:nvPr/>
        </p:nvSpPr>
        <p:spPr>
          <a:xfrm>
            <a:off x="322953" y="2609847"/>
            <a:ext cx="2643163" cy="4212692"/>
          </a:xfrm>
          <a:prstGeom prst="rect">
            <a:avLst/>
          </a:prstGeom>
        </p:spPr>
        <p:txBody>
          <a:bodyPr wrap="square">
            <a:spAutoFit/>
          </a:bodyPr>
          <a:lstStyle/>
          <a:p>
            <a:pPr>
              <a:lnSpc>
                <a:spcPct val="150000"/>
              </a:lnSpc>
            </a:pPr>
            <a:r>
              <a:rPr lang="ro-RO" b="1" dirty="0">
                <a:solidFill>
                  <a:schemeClr val="accent1">
                    <a:lumMod val="75000"/>
                  </a:schemeClr>
                </a:solidFill>
                <a:latin typeface="Adobe Garamond Pro Bold" panose="02020502060506020403" pitchFamily="18" charset="0"/>
              </a:rPr>
              <a:t>Definitul</a:t>
            </a:r>
            <a:r>
              <a:rPr lang="ro-RO" dirty="0">
                <a:latin typeface="Adobe Garamond Pro" panose="02020502060506020403" pitchFamily="18" charset="0"/>
              </a:rPr>
              <a:t> = ceea ce este definit</a:t>
            </a:r>
          </a:p>
          <a:p>
            <a:pPr>
              <a:lnSpc>
                <a:spcPct val="150000"/>
              </a:lnSpc>
            </a:pPr>
            <a:endParaRPr lang="ro-RO" dirty="0">
              <a:latin typeface="Adobe Garamond Pro" panose="02020502060506020403" pitchFamily="18" charset="0"/>
            </a:endParaRPr>
          </a:p>
          <a:p>
            <a:pPr>
              <a:lnSpc>
                <a:spcPct val="150000"/>
              </a:lnSpc>
            </a:pPr>
            <a:r>
              <a:rPr lang="ro-RO" b="1" dirty="0">
                <a:solidFill>
                  <a:schemeClr val="accent1">
                    <a:lumMod val="75000"/>
                  </a:schemeClr>
                </a:solidFill>
                <a:latin typeface="Adobe Garamond Pro Bold" panose="02020502060506020403" pitchFamily="18" charset="0"/>
              </a:rPr>
              <a:t>Definitorul</a:t>
            </a:r>
            <a:r>
              <a:rPr lang="ro-RO" dirty="0">
                <a:latin typeface="Adobe Garamond Pro" panose="02020502060506020403" pitchFamily="18" charset="0"/>
              </a:rPr>
              <a:t> = acel ceva prin care ceva este definit (</a:t>
            </a:r>
            <a:r>
              <a:rPr lang="ro-RO" i="1" dirty="0" err="1">
                <a:latin typeface="Adobe Garamond Pro" panose="02020502060506020403" pitchFamily="18" charset="0"/>
              </a:rPr>
              <a:t>definiens</a:t>
            </a:r>
            <a:r>
              <a:rPr lang="ro-RO" dirty="0">
                <a:latin typeface="Adobe Garamond Pro" panose="02020502060506020403" pitchFamily="18" charset="0"/>
              </a:rPr>
              <a:t>)</a:t>
            </a:r>
          </a:p>
          <a:p>
            <a:pPr>
              <a:lnSpc>
                <a:spcPct val="150000"/>
              </a:lnSpc>
            </a:pPr>
            <a:endParaRPr lang="ro-RO" dirty="0">
              <a:latin typeface="Adobe Garamond Pro" panose="02020502060506020403" pitchFamily="18" charset="0"/>
            </a:endParaRPr>
          </a:p>
          <a:p>
            <a:pPr>
              <a:lnSpc>
                <a:spcPct val="150000"/>
              </a:lnSpc>
            </a:pPr>
            <a:r>
              <a:rPr lang="ro-RO" dirty="0">
                <a:latin typeface="Adobe Garamond Pro" panose="02020502060506020403" pitchFamily="18" charset="0"/>
              </a:rPr>
              <a:t>Relația dintre definit și definitor este una de </a:t>
            </a:r>
            <a:r>
              <a:rPr lang="ro-RO" b="1" dirty="0">
                <a:solidFill>
                  <a:schemeClr val="accent1">
                    <a:lumMod val="75000"/>
                  </a:schemeClr>
                </a:solidFill>
                <a:latin typeface="Adobe Garamond Pro Bold" panose="02020502060506020403" pitchFamily="18" charset="0"/>
              </a:rPr>
              <a:t>identitate</a:t>
            </a:r>
            <a:r>
              <a:rPr lang="ro-RO" dirty="0">
                <a:latin typeface="Adobe Garamond Pro" panose="02020502060506020403" pitchFamily="18" charset="0"/>
              </a:rPr>
              <a:t>.</a:t>
            </a:r>
          </a:p>
        </p:txBody>
      </p:sp>
      <p:sp>
        <p:nvSpPr>
          <p:cNvPr id="4" name="Left Brace 3">
            <a:extLst>
              <a:ext uri="{FF2B5EF4-FFF2-40B4-BE49-F238E27FC236}">
                <a16:creationId xmlns:a16="http://schemas.microsoft.com/office/drawing/2014/main" id="{A8AC8720-15D3-824E-9A51-1B8093A4D63D}"/>
              </a:ext>
            </a:extLst>
          </p:cNvPr>
          <p:cNvSpPr/>
          <p:nvPr/>
        </p:nvSpPr>
        <p:spPr>
          <a:xfrm rot="5400000">
            <a:off x="5649328" y="2671186"/>
            <a:ext cx="138122" cy="100903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RO" dirty="0">
              <a:latin typeface="Adobe Garamond Pro" panose="02020502060506020403" pitchFamily="18" charset="0"/>
            </a:endParaRPr>
          </a:p>
        </p:txBody>
      </p:sp>
      <p:sp>
        <p:nvSpPr>
          <p:cNvPr id="6" name="Left Brace 5">
            <a:extLst>
              <a:ext uri="{FF2B5EF4-FFF2-40B4-BE49-F238E27FC236}">
                <a16:creationId xmlns:a16="http://schemas.microsoft.com/office/drawing/2014/main" id="{742CB7FB-D469-8E43-A476-79F7A1A0A1B5}"/>
              </a:ext>
            </a:extLst>
          </p:cNvPr>
          <p:cNvSpPr/>
          <p:nvPr/>
        </p:nvSpPr>
        <p:spPr>
          <a:xfrm rot="16200000">
            <a:off x="7851105" y="2889650"/>
            <a:ext cx="217207" cy="206546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RO">
              <a:latin typeface="Adobe Garamond Pro" panose="02020502060506020403" pitchFamily="18" charset="0"/>
            </a:endParaRPr>
          </a:p>
        </p:txBody>
      </p:sp>
      <p:sp>
        <p:nvSpPr>
          <p:cNvPr id="13" name="TextBox 12">
            <a:extLst>
              <a:ext uri="{FF2B5EF4-FFF2-40B4-BE49-F238E27FC236}">
                <a16:creationId xmlns:a16="http://schemas.microsoft.com/office/drawing/2014/main" id="{509334E4-47A3-EE46-9E25-6BB073B5047B}"/>
              </a:ext>
            </a:extLst>
          </p:cNvPr>
          <p:cNvSpPr txBox="1"/>
          <p:nvPr/>
        </p:nvSpPr>
        <p:spPr>
          <a:xfrm>
            <a:off x="5332207" y="2609847"/>
            <a:ext cx="1009032" cy="461665"/>
          </a:xfrm>
          <a:prstGeom prst="rect">
            <a:avLst/>
          </a:prstGeom>
          <a:noFill/>
        </p:spPr>
        <p:txBody>
          <a:bodyPr wrap="square" rtlCol="0">
            <a:spAutoFit/>
          </a:bodyPr>
          <a:lstStyle/>
          <a:p>
            <a:r>
              <a:rPr lang="en-RO" sz="2400" dirty="0">
                <a:solidFill>
                  <a:schemeClr val="accent1">
                    <a:lumMod val="75000"/>
                  </a:schemeClr>
                </a:solidFill>
                <a:latin typeface="Adobe Garamond Pro" panose="02020502060506020403" pitchFamily="18" charset="0"/>
              </a:rPr>
              <a:t>definit</a:t>
            </a:r>
          </a:p>
        </p:txBody>
      </p:sp>
      <p:sp>
        <p:nvSpPr>
          <p:cNvPr id="14" name="TextBox 13">
            <a:extLst>
              <a:ext uri="{FF2B5EF4-FFF2-40B4-BE49-F238E27FC236}">
                <a16:creationId xmlns:a16="http://schemas.microsoft.com/office/drawing/2014/main" id="{3AD56F55-D1C0-0B4D-85B6-29CBAED26A80}"/>
              </a:ext>
            </a:extLst>
          </p:cNvPr>
          <p:cNvSpPr txBox="1"/>
          <p:nvPr/>
        </p:nvSpPr>
        <p:spPr>
          <a:xfrm>
            <a:off x="7211014" y="4091670"/>
            <a:ext cx="1208049" cy="461665"/>
          </a:xfrm>
          <a:prstGeom prst="rect">
            <a:avLst/>
          </a:prstGeom>
          <a:noFill/>
        </p:spPr>
        <p:txBody>
          <a:bodyPr wrap="square" rtlCol="0">
            <a:spAutoFit/>
          </a:bodyPr>
          <a:lstStyle/>
          <a:p>
            <a:r>
              <a:rPr lang="en-RO" sz="2400" dirty="0">
                <a:solidFill>
                  <a:schemeClr val="accent1">
                    <a:lumMod val="75000"/>
                  </a:schemeClr>
                </a:solidFill>
                <a:latin typeface="Adobe Garamond Pro" panose="02020502060506020403" pitchFamily="18" charset="0"/>
              </a:rPr>
              <a:t>definitor</a:t>
            </a:r>
          </a:p>
        </p:txBody>
      </p:sp>
      <p:sp>
        <p:nvSpPr>
          <p:cNvPr id="15" name="Oval 14">
            <a:extLst>
              <a:ext uri="{FF2B5EF4-FFF2-40B4-BE49-F238E27FC236}">
                <a16:creationId xmlns:a16="http://schemas.microsoft.com/office/drawing/2014/main" id="{454EE097-73B4-0A48-BBBB-FE5DF115618B}"/>
              </a:ext>
            </a:extLst>
          </p:cNvPr>
          <p:cNvSpPr/>
          <p:nvPr/>
        </p:nvSpPr>
        <p:spPr>
          <a:xfrm>
            <a:off x="6422315" y="3370805"/>
            <a:ext cx="365763" cy="4113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latin typeface="Adobe Garamond Pro" panose="02020502060506020403" pitchFamily="18" charset="0"/>
            </a:endParaRPr>
          </a:p>
        </p:txBody>
      </p:sp>
      <p:cxnSp>
        <p:nvCxnSpPr>
          <p:cNvPr id="19" name="Straight Arrow Connector 18">
            <a:extLst>
              <a:ext uri="{FF2B5EF4-FFF2-40B4-BE49-F238E27FC236}">
                <a16:creationId xmlns:a16="http://schemas.microsoft.com/office/drawing/2014/main" id="{6127FE9D-C767-894C-941A-A530953CA519}"/>
              </a:ext>
            </a:extLst>
          </p:cNvPr>
          <p:cNvCxnSpPr>
            <a:cxnSpLocks/>
            <a:endCxn id="20" idx="0"/>
          </p:cNvCxnSpPr>
          <p:nvPr/>
        </p:nvCxnSpPr>
        <p:spPr>
          <a:xfrm flipH="1">
            <a:off x="5641827" y="3734627"/>
            <a:ext cx="780488" cy="1186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8320D76-3004-1E4E-9E60-15032BF831BB}"/>
              </a:ext>
            </a:extLst>
          </p:cNvPr>
          <p:cNvSpPr txBox="1"/>
          <p:nvPr/>
        </p:nvSpPr>
        <p:spPr>
          <a:xfrm>
            <a:off x="4392342" y="4921218"/>
            <a:ext cx="2498970" cy="461665"/>
          </a:xfrm>
          <a:prstGeom prst="rect">
            <a:avLst/>
          </a:prstGeom>
          <a:noFill/>
        </p:spPr>
        <p:txBody>
          <a:bodyPr wrap="square" rtlCol="0">
            <a:spAutoFit/>
          </a:bodyPr>
          <a:lstStyle/>
          <a:p>
            <a:r>
              <a:rPr lang="en-US" sz="2400" dirty="0">
                <a:solidFill>
                  <a:schemeClr val="accent1">
                    <a:lumMod val="75000"/>
                  </a:schemeClr>
                </a:solidFill>
                <a:latin typeface="Adobe Garamond Pro" panose="02020502060506020403" pitchFamily="18" charset="0"/>
              </a:rPr>
              <a:t>R</a:t>
            </a:r>
            <a:r>
              <a:rPr lang="en-RO" sz="2400" dirty="0">
                <a:solidFill>
                  <a:schemeClr val="accent1">
                    <a:lumMod val="75000"/>
                  </a:schemeClr>
                </a:solidFill>
                <a:latin typeface="Adobe Garamond Pro" panose="02020502060506020403" pitchFamily="18" charset="0"/>
              </a:rPr>
              <a:t>elația de definire</a:t>
            </a:r>
          </a:p>
        </p:txBody>
      </p:sp>
    </p:spTree>
    <p:extLst>
      <p:ext uri="{BB962C8B-B14F-4D97-AF65-F5344CB8AC3E}">
        <p14:creationId xmlns:p14="http://schemas.microsoft.com/office/powerpoint/2010/main" val="324981782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2" y="1467625"/>
            <a:ext cx="4808446" cy="769441"/>
          </a:xfrm>
          <a:prstGeom prst="rect">
            <a:avLst/>
          </a:prstGeom>
          <a:noFill/>
        </p:spPr>
        <p:txBody>
          <a:bodyPr wrap="square" rtlCol="0">
            <a:spAutoFit/>
          </a:bodyPr>
          <a:lstStyle/>
          <a:p>
            <a:r>
              <a:rPr lang="en-RO" sz="4400" dirty="0">
                <a:latin typeface="Adobe Garamond Pro" panose="02020502060506020403" pitchFamily="18" charset="0"/>
              </a:rPr>
              <a:t>Tipuri de definiții</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Definiții. Condiții necesare și suficiente</a:t>
            </a:r>
          </a:p>
        </p:txBody>
      </p:sp>
      <p:sp>
        <p:nvSpPr>
          <p:cNvPr id="6" name="TextBox 5">
            <a:extLst>
              <a:ext uri="{FF2B5EF4-FFF2-40B4-BE49-F238E27FC236}">
                <a16:creationId xmlns:a16="http://schemas.microsoft.com/office/drawing/2014/main" id="{4BAA70F7-382B-A145-8792-A452F0BD3E9C}"/>
              </a:ext>
            </a:extLst>
          </p:cNvPr>
          <p:cNvSpPr txBox="1"/>
          <p:nvPr/>
        </p:nvSpPr>
        <p:spPr>
          <a:xfrm>
            <a:off x="172122" y="3068954"/>
            <a:ext cx="2809794" cy="3416320"/>
          </a:xfrm>
          <a:prstGeom prst="rect">
            <a:avLst/>
          </a:prstGeom>
          <a:noFill/>
        </p:spPr>
        <p:txBody>
          <a:bodyPr wrap="square" rtlCol="0">
            <a:spAutoFit/>
          </a:bodyPr>
          <a:lstStyle/>
          <a:p>
            <a:r>
              <a:rPr lang="ro-RO" b="1" dirty="0">
                <a:solidFill>
                  <a:schemeClr val="accent1">
                    <a:lumMod val="75000"/>
                  </a:schemeClr>
                </a:solidFill>
                <a:latin typeface="Adobe Garamond Pro Bold" panose="02020502060506020403" pitchFamily="18" charset="0"/>
              </a:rPr>
              <a:t>Lexicale</a:t>
            </a:r>
            <a:r>
              <a:rPr lang="ro-RO" b="1" dirty="0">
                <a:latin typeface="Adobe Garamond Pro Bold" panose="02020502060506020403" pitchFamily="18" charset="0"/>
              </a:rPr>
              <a:t> </a:t>
            </a:r>
            <a:r>
              <a:rPr lang="ro-RO" dirty="0">
                <a:latin typeface="Adobe Garamond Pro" panose="02020502060506020403" pitchFamily="18" charset="0"/>
              </a:rPr>
              <a:t>– dau seama de înțelesul unui termen</a:t>
            </a:r>
            <a:endParaRPr lang="ro-RO" b="1" dirty="0">
              <a:latin typeface="Adobe Garamond Pro Bold" panose="02020502060506020403" pitchFamily="18" charset="0"/>
            </a:endParaRPr>
          </a:p>
          <a:p>
            <a:endParaRPr lang="ro-RO" b="1" dirty="0">
              <a:latin typeface="Adobe Garamond Pro Bold" panose="02020502060506020403" pitchFamily="18" charset="0"/>
            </a:endParaRPr>
          </a:p>
          <a:p>
            <a:endParaRPr lang="ro-RO" b="1" dirty="0">
              <a:latin typeface="Adobe Garamond Pro Bold" panose="02020502060506020403" pitchFamily="18" charset="0"/>
            </a:endParaRPr>
          </a:p>
          <a:p>
            <a:r>
              <a:rPr lang="ro-RO" b="1" dirty="0" err="1">
                <a:solidFill>
                  <a:schemeClr val="accent1">
                    <a:lumMod val="75000"/>
                  </a:schemeClr>
                </a:solidFill>
                <a:latin typeface="Adobe Garamond Pro Bold" panose="02020502060506020403" pitchFamily="18" charset="0"/>
              </a:rPr>
              <a:t>Stipulative</a:t>
            </a:r>
            <a:r>
              <a:rPr lang="ro-RO" b="1" dirty="0">
                <a:latin typeface="Adobe Garamond Pro Bold" panose="02020502060506020403" pitchFamily="18" charset="0"/>
              </a:rPr>
              <a:t> </a:t>
            </a:r>
            <a:r>
              <a:rPr lang="ro-RO" dirty="0">
                <a:latin typeface="Adobe Garamond Pro" panose="02020502060506020403" pitchFamily="18" charset="0"/>
              </a:rPr>
              <a:t>– asignează un nou înțeles unui termen, fie că acesta are deja un înțeles sau nu</a:t>
            </a:r>
            <a:endParaRPr lang="ro-RO" b="1" dirty="0">
              <a:latin typeface="Adobe Garamond Pro Bold" panose="02020502060506020403" pitchFamily="18" charset="0"/>
            </a:endParaRPr>
          </a:p>
          <a:p>
            <a:endParaRPr lang="ro-RO" b="1" dirty="0">
              <a:latin typeface="Adobe Garamond Pro Bold" panose="02020502060506020403" pitchFamily="18" charset="0"/>
            </a:endParaRPr>
          </a:p>
          <a:p>
            <a:endParaRPr lang="ro-RO" b="1" dirty="0">
              <a:latin typeface="Adobe Garamond Pro Bold" panose="02020502060506020403" pitchFamily="18" charset="0"/>
            </a:endParaRPr>
          </a:p>
          <a:p>
            <a:r>
              <a:rPr lang="ro-RO" b="1" dirty="0">
                <a:solidFill>
                  <a:schemeClr val="accent1">
                    <a:lumMod val="75000"/>
                  </a:schemeClr>
                </a:solidFill>
                <a:latin typeface="Adobe Garamond Pro Bold" panose="02020502060506020403" pitchFamily="18" charset="0"/>
              </a:rPr>
              <a:t>De precizare</a:t>
            </a:r>
            <a:r>
              <a:rPr lang="ro-RO" dirty="0">
                <a:solidFill>
                  <a:schemeClr val="accent1">
                    <a:lumMod val="75000"/>
                  </a:schemeClr>
                </a:solidFill>
                <a:latin typeface="Adobe Garamond Pro" panose="02020502060506020403" pitchFamily="18" charset="0"/>
              </a:rPr>
              <a:t> </a:t>
            </a:r>
            <a:r>
              <a:rPr lang="ro-RO" dirty="0">
                <a:latin typeface="Adobe Garamond Pro" panose="02020502060506020403" pitchFamily="18" charset="0"/>
              </a:rPr>
              <a:t>– clarifică înțelesul unui termen vag</a:t>
            </a:r>
            <a:endParaRPr lang="en-RO" b="1" dirty="0">
              <a:latin typeface="Adobe Garamond Pro Bold" panose="02020502060506020403" pitchFamily="18" charset="0"/>
            </a:endParaRPr>
          </a:p>
        </p:txBody>
      </p:sp>
      <p:sp>
        <p:nvSpPr>
          <p:cNvPr id="11" name="Rectangle 10">
            <a:extLst>
              <a:ext uri="{FF2B5EF4-FFF2-40B4-BE49-F238E27FC236}">
                <a16:creationId xmlns:a16="http://schemas.microsoft.com/office/drawing/2014/main" id="{00C93B4D-2012-234C-95EA-0848377BE376}"/>
              </a:ext>
            </a:extLst>
          </p:cNvPr>
          <p:cNvSpPr/>
          <p:nvPr/>
        </p:nvSpPr>
        <p:spPr>
          <a:xfrm>
            <a:off x="4335163" y="3068954"/>
            <a:ext cx="6392493" cy="3381695"/>
          </a:xfrm>
          <a:prstGeom prst="rect">
            <a:avLst/>
          </a:prstGeom>
        </p:spPr>
        <p:txBody>
          <a:bodyPr wrap="square">
            <a:spAutoFit/>
          </a:bodyPr>
          <a:lstStyle/>
          <a:p>
            <a:pPr>
              <a:lnSpc>
                <a:spcPct val="150000"/>
              </a:lnSpc>
            </a:pPr>
            <a:r>
              <a:rPr lang="ro-RO" dirty="0">
                <a:latin typeface="Adobe Garamond Pro" panose="02020502060506020403" pitchFamily="18" charset="0"/>
              </a:rPr>
              <a:t>Celibatarul este bărbatul necăsătorit.</a:t>
            </a:r>
          </a:p>
          <a:p>
            <a:pPr>
              <a:lnSpc>
                <a:spcPct val="150000"/>
              </a:lnSpc>
            </a:pPr>
            <a:endParaRPr lang="ro-RO" dirty="0">
              <a:latin typeface="Adobe Garamond Pro" panose="02020502060506020403" pitchFamily="18" charset="0"/>
            </a:endParaRPr>
          </a:p>
          <a:p>
            <a:pPr>
              <a:lnSpc>
                <a:spcPct val="150000"/>
              </a:lnSpc>
            </a:pPr>
            <a:endParaRPr lang="ro-RO" dirty="0">
              <a:latin typeface="Adobe Garamond Pro" panose="02020502060506020403" pitchFamily="18" charset="0"/>
            </a:endParaRPr>
          </a:p>
          <a:p>
            <a:pPr>
              <a:lnSpc>
                <a:spcPct val="150000"/>
              </a:lnSpc>
            </a:pPr>
            <a:r>
              <a:rPr lang="ro-RO" dirty="0">
                <a:latin typeface="Adobe Garamond Pro" panose="02020502060506020403" pitchFamily="18" charset="0"/>
              </a:rPr>
              <a:t>Prin celibatar înțeleg acel bărbat care este necăsătorit.</a:t>
            </a:r>
          </a:p>
          <a:p>
            <a:pPr>
              <a:lnSpc>
                <a:spcPct val="150000"/>
              </a:lnSpc>
            </a:pPr>
            <a:endParaRPr lang="ro-RO" dirty="0">
              <a:latin typeface="Adobe Garamond Pro" panose="02020502060506020403" pitchFamily="18" charset="0"/>
            </a:endParaRPr>
          </a:p>
          <a:p>
            <a:pPr>
              <a:lnSpc>
                <a:spcPct val="150000"/>
              </a:lnSpc>
            </a:pPr>
            <a:endParaRPr lang="ro-RO" dirty="0">
              <a:latin typeface="Adobe Garamond Pro" panose="02020502060506020403" pitchFamily="18" charset="0"/>
            </a:endParaRPr>
          </a:p>
          <a:p>
            <a:pPr>
              <a:lnSpc>
                <a:spcPct val="150000"/>
              </a:lnSpc>
            </a:pPr>
            <a:endParaRPr lang="ro-RO" dirty="0">
              <a:latin typeface="Adobe Garamond Pro" panose="02020502060506020403" pitchFamily="18" charset="0"/>
            </a:endParaRPr>
          </a:p>
          <a:p>
            <a:pPr>
              <a:lnSpc>
                <a:spcPct val="150000"/>
              </a:lnSpc>
            </a:pPr>
            <a:r>
              <a:rPr lang="ro-RO" dirty="0">
                <a:latin typeface="Adobe Garamond Pro" panose="02020502060506020403" pitchFamily="18" charset="0"/>
              </a:rPr>
              <a:t>Un celibatar înalt este un bărbat necăsătorit care are peste 1,9 m.</a:t>
            </a:r>
          </a:p>
        </p:txBody>
      </p:sp>
    </p:spTree>
    <p:extLst>
      <p:ext uri="{BB962C8B-B14F-4D97-AF65-F5344CB8AC3E}">
        <p14:creationId xmlns:p14="http://schemas.microsoft.com/office/powerpoint/2010/main" val="38854154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2" y="1467625"/>
            <a:ext cx="4474959" cy="769441"/>
          </a:xfrm>
          <a:prstGeom prst="rect">
            <a:avLst/>
          </a:prstGeom>
          <a:noFill/>
        </p:spPr>
        <p:txBody>
          <a:bodyPr wrap="square" rtlCol="0">
            <a:spAutoFit/>
          </a:bodyPr>
          <a:lstStyle/>
          <a:p>
            <a:r>
              <a:rPr lang="en-RO" sz="4400" dirty="0">
                <a:latin typeface="Adobe Garamond Pro" panose="02020502060506020403" pitchFamily="18" charset="0"/>
              </a:rPr>
              <a:t>Tehnici  de definire</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Definiții. Condiții necesare și suficiente</a:t>
            </a:r>
          </a:p>
        </p:txBody>
      </p:sp>
      <p:sp>
        <p:nvSpPr>
          <p:cNvPr id="6" name="TextBox 5">
            <a:extLst>
              <a:ext uri="{FF2B5EF4-FFF2-40B4-BE49-F238E27FC236}">
                <a16:creationId xmlns:a16="http://schemas.microsoft.com/office/drawing/2014/main" id="{4BAA70F7-382B-A145-8792-A452F0BD3E9C}"/>
              </a:ext>
            </a:extLst>
          </p:cNvPr>
          <p:cNvSpPr txBox="1"/>
          <p:nvPr/>
        </p:nvSpPr>
        <p:spPr>
          <a:xfrm>
            <a:off x="172122" y="2624079"/>
            <a:ext cx="2809794" cy="3425553"/>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en-RO" sz="2400" dirty="0">
                <a:latin typeface="Adobe Garamond Pro" panose="02020502060506020403" pitchFamily="18" charset="0"/>
              </a:rPr>
              <a:t>prin </a:t>
            </a:r>
            <a:r>
              <a:rPr lang="en-RO" sz="2400" b="1" dirty="0">
                <a:solidFill>
                  <a:schemeClr val="accent1">
                    <a:lumMod val="75000"/>
                  </a:schemeClr>
                </a:solidFill>
                <a:latin typeface="Adobe Garamond Pro Bold" panose="02020502060506020403" pitchFamily="18" charset="0"/>
              </a:rPr>
              <a:t>gen proxim și diferență specifică</a:t>
            </a:r>
          </a:p>
          <a:p>
            <a:pPr marL="285750" indent="-285750">
              <a:lnSpc>
                <a:spcPct val="130000"/>
              </a:lnSpc>
              <a:buFont typeface="Arial" panose="020B0604020202020204" pitchFamily="34" charset="0"/>
              <a:buChar char="•"/>
            </a:pPr>
            <a:r>
              <a:rPr lang="en-RO" sz="2400" dirty="0">
                <a:latin typeface="Adobe Garamond Pro" panose="02020502060506020403" pitchFamily="18" charset="0"/>
              </a:rPr>
              <a:t>prin </a:t>
            </a:r>
            <a:r>
              <a:rPr lang="en-RO" sz="2400" dirty="0">
                <a:solidFill>
                  <a:schemeClr val="accent1">
                    <a:lumMod val="75000"/>
                  </a:schemeClr>
                </a:solidFill>
                <a:latin typeface="Adobe Garamond Pro" panose="02020502060506020403" pitchFamily="18" charset="0"/>
              </a:rPr>
              <a:t>sinonimie</a:t>
            </a:r>
            <a:r>
              <a:rPr lang="en-RO" sz="2400" dirty="0">
                <a:latin typeface="Adobe Garamond Pro" panose="02020502060506020403" pitchFamily="18" charset="0"/>
              </a:rPr>
              <a:t> </a:t>
            </a:r>
          </a:p>
          <a:p>
            <a:pPr marL="285750" indent="-285750">
              <a:lnSpc>
                <a:spcPct val="130000"/>
              </a:lnSpc>
              <a:buFont typeface="Arial" panose="020B0604020202020204" pitchFamily="34" charset="0"/>
              <a:buChar char="•"/>
            </a:pPr>
            <a:r>
              <a:rPr lang="en-RO" sz="2400" dirty="0">
                <a:latin typeface="Adobe Garamond Pro" panose="02020502060506020403" pitchFamily="18" charset="0"/>
              </a:rPr>
              <a:t>prin </a:t>
            </a:r>
            <a:r>
              <a:rPr lang="en-RO" sz="2400" dirty="0">
                <a:solidFill>
                  <a:schemeClr val="accent1">
                    <a:lumMod val="75000"/>
                  </a:schemeClr>
                </a:solidFill>
                <a:latin typeface="Adobe Garamond Pro" panose="02020502060506020403" pitchFamily="18" charset="0"/>
              </a:rPr>
              <a:t>ostensiune</a:t>
            </a:r>
          </a:p>
          <a:p>
            <a:pPr marL="285750" indent="-285750">
              <a:lnSpc>
                <a:spcPct val="130000"/>
              </a:lnSpc>
              <a:buFont typeface="Arial" panose="020B0604020202020204" pitchFamily="34" charset="0"/>
              <a:buChar char="•"/>
            </a:pPr>
            <a:r>
              <a:rPr lang="en-RO" sz="2400" dirty="0">
                <a:latin typeface="Adobe Garamond Pro" panose="02020502060506020403" pitchFamily="18" charset="0"/>
              </a:rPr>
              <a:t>prin enumerare</a:t>
            </a:r>
          </a:p>
          <a:p>
            <a:pPr marL="285750" indent="-285750">
              <a:lnSpc>
                <a:spcPct val="130000"/>
              </a:lnSpc>
              <a:buFont typeface="Arial" panose="020B0604020202020204" pitchFamily="34" charset="0"/>
              <a:buChar char="•"/>
            </a:pPr>
            <a:r>
              <a:rPr lang="en-RO" sz="2400" dirty="0">
                <a:latin typeface="Adobe Garamond Pro" panose="02020502060506020403" pitchFamily="18" charset="0"/>
              </a:rPr>
              <a:t>prin specii</a:t>
            </a:r>
          </a:p>
          <a:p>
            <a:pPr marL="285750" indent="-285750">
              <a:lnSpc>
                <a:spcPct val="130000"/>
              </a:lnSpc>
              <a:buFont typeface="Arial" panose="020B0604020202020204" pitchFamily="34" charset="0"/>
              <a:buChar char="•"/>
            </a:pPr>
            <a:r>
              <a:rPr lang="en-RO" sz="2400" dirty="0">
                <a:latin typeface="Adobe Garamond Pro" panose="02020502060506020403" pitchFamily="18" charset="0"/>
              </a:rPr>
              <a:t>prin etimologie</a:t>
            </a:r>
          </a:p>
        </p:txBody>
      </p:sp>
      <p:sp>
        <p:nvSpPr>
          <p:cNvPr id="10" name="Rectangle 9">
            <a:extLst>
              <a:ext uri="{FF2B5EF4-FFF2-40B4-BE49-F238E27FC236}">
                <a16:creationId xmlns:a16="http://schemas.microsoft.com/office/drawing/2014/main" id="{B9420272-6363-484B-B751-BFA5A7F407FA}"/>
              </a:ext>
            </a:extLst>
          </p:cNvPr>
          <p:cNvSpPr/>
          <p:nvPr/>
        </p:nvSpPr>
        <p:spPr>
          <a:xfrm>
            <a:off x="3582128" y="2624079"/>
            <a:ext cx="6035209" cy="888705"/>
          </a:xfrm>
          <a:prstGeom prst="rect">
            <a:avLst/>
          </a:prstGeom>
        </p:spPr>
        <p:txBody>
          <a:bodyPr wrap="square">
            <a:spAutoFit/>
          </a:bodyPr>
          <a:lstStyle/>
          <a:p>
            <a:pPr>
              <a:lnSpc>
                <a:spcPct val="150000"/>
              </a:lnSpc>
            </a:pPr>
            <a:r>
              <a:rPr lang="ro-RO" dirty="0">
                <a:latin typeface="Adobe Garamond Pro" panose="02020502060506020403" pitchFamily="18" charset="0"/>
              </a:rPr>
              <a:t>„Când se definește prin doi termeni, unul dintre ei este </a:t>
            </a:r>
            <a:r>
              <a:rPr lang="ro-RO" dirty="0">
                <a:solidFill>
                  <a:schemeClr val="accent1">
                    <a:lumMod val="75000"/>
                  </a:schemeClr>
                </a:solidFill>
                <a:latin typeface="Adobe Garamond Pro" panose="02020502060506020403" pitchFamily="18" charset="0"/>
              </a:rPr>
              <a:t>diferența</a:t>
            </a:r>
            <a:r>
              <a:rPr lang="ro-RO" dirty="0">
                <a:latin typeface="Adobe Garamond Pro" panose="02020502060506020403" pitchFamily="18" charset="0"/>
              </a:rPr>
              <a:t>, celălalt este </a:t>
            </a:r>
            <a:r>
              <a:rPr lang="ro-RO" dirty="0">
                <a:solidFill>
                  <a:schemeClr val="accent1">
                    <a:lumMod val="75000"/>
                  </a:schemeClr>
                </a:solidFill>
                <a:latin typeface="Adobe Garamond Pro" panose="02020502060506020403" pitchFamily="18" charset="0"/>
              </a:rPr>
              <a:t>genul</a:t>
            </a:r>
            <a:r>
              <a:rPr lang="ro-RO" dirty="0">
                <a:latin typeface="Adobe Garamond Pro" panose="02020502060506020403" pitchFamily="18" charset="0"/>
              </a:rPr>
              <a:t> […]“ (Aristotel, </a:t>
            </a:r>
            <a:r>
              <a:rPr lang="ro-RO" i="1" dirty="0">
                <a:latin typeface="Adobe Garamond Pro" panose="02020502060506020403" pitchFamily="18" charset="0"/>
              </a:rPr>
              <a:t>Metafizica</a:t>
            </a:r>
            <a:r>
              <a:rPr lang="ro-RO" dirty="0">
                <a:latin typeface="Adobe Garamond Pro" panose="02020502060506020403" pitchFamily="18" charset="0"/>
              </a:rPr>
              <a:t>, VII, 12, 1038 a)</a:t>
            </a:r>
          </a:p>
        </p:txBody>
      </p:sp>
      <p:sp>
        <p:nvSpPr>
          <p:cNvPr id="11" name="Rectangle 10">
            <a:extLst>
              <a:ext uri="{FF2B5EF4-FFF2-40B4-BE49-F238E27FC236}">
                <a16:creationId xmlns:a16="http://schemas.microsoft.com/office/drawing/2014/main" id="{EFECDFE9-5E0B-2843-89AD-5E5349010726}"/>
              </a:ext>
            </a:extLst>
          </p:cNvPr>
          <p:cNvSpPr/>
          <p:nvPr/>
        </p:nvSpPr>
        <p:spPr>
          <a:xfrm>
            <a:off x="5151125" y="3867662"/>
            <a:ext cx="6392493" cy="2550698"/>
          </a:xfrm>
          <a:prstGeom prst="rect">
            <a:avLst/>
          </a:prstGeom>
        </p:spPr>
        <p:txBody>
          <a:bodyPr wrap="square">
            <a:spAutoFit/>
          </a:bodyPr>
          <a:lstStyle/>
          <a:p>
            <a:pPr>
              <a:lnSpc>
                <a:spcPct val="150000"/>
              </a:lnSpc>
            </a:pPr>
            <a:r>
              <a:rPr lang="ro-RO" dirty="0">
                <a:latin typeface="Adobe Garamond Pro" panose="02020502060506020403" pitchFamily="18" charset="0"/>
              </a:rPr>
              <a:t>Celibatarul este bărbatul necăsătorit.</a:t>
            </a:r>
          </a:p>
          <a:p>
            <a:pPr>
              <a:lnSpc>
                <a:spcPct val="150000"/>
              </a:lnSpc>
            </a:pPr>
            <a:r>
              <a:rPr lang="ro-RO" dirty="0">
                <a:latin typeface="Adobe Garamond Pro" panose="02020502060506020403" pitchFamily="18" charset="0"/>
              </a:rPr>
              <a:t>Celibatar înseamnă burlac.</a:t>
            </a:r>
          </a:p>
          <a:p>
            <a:pPr>
              <a:lnSpc>
                <a:spcPct val="150000"/>
              </a:lnSpc>
            </a:pPr>
            <a:r>
              <a:rPr lang="ro-RO" dirty="0">
                <a:latin typeface="Adobe Garamond Pro" panose="02020502060506020403" pitchFamily="18" charset="0"/>
              </a:rPr>
              <a:t>Acesta este un celibatar.</a:t>
            </a:r>
          </a:p>
          <a:p>
            <a:pPr>
              <a:lnSpc>
                <a:spcPct val="150000"/>
              </a:lnSpc>
            </a:pPr>
            <a:r>
              <a:rPr lang="ro-RO" dirty="0">
                <a:latin typeface="Adobe Garamond Pro" panose="02020502060506020403" pitchFamily="18" charset="0"/>
              </a:rPr>
              <a:t>Celibatari au fost Leonardo da Vinci, Isaac Newton, Franz Kafka.</a:t>
            </a:r>
          </a:p>
          <a:p>
            <a:pPr>
              <a:lnSpc>
                <a:spcPct val="150000"/>
              </a:lnSpc>
            </a:pPr>
            <a:r>
              <a:rPr lang="ro-RO" dirty="0">
                <a:latin typeface="Adobe Garamond Pro" panose="02020502060506020403" pitchFamily="18" charset="0"/>
              </a:rPr>
              <a:t>Poem înseamnă sonet, haiku, odă ș.a.m.d.</a:t>
            </a:r>
          </a:p>
          <a:p>
            <a:pPr>
              <a:lnSpc>
                <a:spcPct val="150000"/>
              </a:lnSpc>
            </a:pPr>
            <a:r>
              <a:rPr lang="ro-RO" dirty="0">
                <a:latin typeface="Adobe Garamond Pro" panose="02020502060506020403" pitchFamily="18" charset="0"/>
              </a:rPr>
              <a:t>Celibatar înseamnă cel care trăiește singur (</a:t>
            </a:r>
            <a:r>
              <a:rPr lang="ro-RO" i="1" dirty="0" err="1">
                <a:latin typeface="Adobe Garamond Pro" panose="02020502060506020403" pitchFamily="18" charset="0"/>
              </a:rPr>
              <a:t>caelebs</a:t>
            </a:r>
            <a:r>
              <a:rPr lang="ro-RO" dirty="0">
                <a:latin typeface="Adobe Garamond Pro" panose="02020502060506020403" pitchFamily="18" charset="0"/>
              </a:rPr>
              <a:t> în latină).</a:t>
            </a:r>
          </a:p>
        </p:txBody>
      </p:sp>
    </p:spTree>
    <p:extLst>
      <p:ext uri="{BB962C8B-B14F-4D97-AF65-F5344CB8AC3E}">
        <p14:creationId xmlns:p14="http://schemas.microsoft.com/office/powerpoint/2010/main" val="419485908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3" y="1467625"/>
            <a:ext cx="4001621" cy="769441"/>
          </a:xfrm>
          <a:prstGeom prst="rect">
            <a:avLst/>
          </a:prstGeom>
          <a:noFill/>
        </p:spPr>
        <p:txBody>
          <a:bodyPr wrap="square" rtlCol="0">
            <a:spAutoFit/>
          </a:bodyPr>
          <a:lstStyle/>
          <a:p>
            <a:r>
              <a:rPr lang="en-RO" sz="4400" dirty="0">
                <a:latin typeface="Adobe Garamond Pro" panose="02020502060506020403" pitchFamily="18" charset="0"/>
              </a:rPr>
              <a:t>Erori în definire</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Definiții. Condiții necesare și suficiente</a:t>
            </a:r>
          </a:p>
        </p:txBody>
      </p:sp>
      <p:sp>
        <p:nvSpPr>
          <p:cNvPr id="6" name="TextBox 5">
            <a:extLst>
              <a:ext uri="{FF2B5EF4-FFF2-40B4-BE49-F238E27FC236}">
                <a16:creationId xmlns:a16="http://schemas.microsoft.com/office/drawing/2014/main" id="{3788F4F3-DDAA-1844-A8A3-4BCB769D4C62}"/>
              </a:ext>
            </a:extLst>
          </p:cNvPr>
          <p:cNvSpPr txBox="1"/>
          <p:nvPr/>
        </p:nvSpPr>
        <p:spPr>
          <a:xfrm>
            <a:off x="172122" y="2624079"/>
            <a:ext cx="2809794" cy="4070345"/>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en-US" sz="2000" b="1" dirty="0" err="1">
                <a:latin typeface="Adobe Garamond Pro Bold" panose="02020502060506020403" pitchFamily="18" charset="0"/>
              </a:rPr>
              <a:t>definire</a:t>
            </a:r>
            <a:r>
              <a:rPr lang="en-US" sz="2000" b="1" dirty="0">
                <a:latin typeface="Adobe Garamond Pro Bold" panose="02020502060506020403" pitchFamily="18" charset="0"/>
              </a:rPr>
              <a:t> </a:t>
            </a:r>
            <a:r>
              <a:rPr lang="en-US" sz="2000" b="1" dirty="0" err="1">
                <a:solidFill>
                  <a:schemeClr val="accent1">
                    <a:lumMod val="75000"/>
                  </a:schemeClr>
                </a:solidFill>
                <a:latin typeface="Adobe Garamond Pro Bold" panose="02020502060506020403" pitchFamily="18" charset="0"/>
              </a:rPr>
              <a:t>prea</a:t>
            </a:r>
            <a:r>
              <a:rPr lang="en-US" sz="2000" b="1" dirty="0">
                <a:solidFill>
                  <a:schemeClr val="accent1">
                    <a:lumMod val="75000"/>
                  </a:schemeClr>
                </a:solidFill>
                <a:latin typeface="Adobe Garamond Pro Bold" panose="02020502060506020403" pitchFamily="18" charset="0"/>
              </a:rPr>
              <a:t> </a:t>
            </a:r>
            <a:r>
              <a:rPr lang="en-US" sz="2000" b="1" dirty="0" err="1">
                <a:solidFill>
                  <a:schemeClr val="accent1">
                    <a:lumMod val="75000"/>
                  </a:schemeClr>
                </a:solidFill>
                <a:latin typeface="Adobe Garamond Pro Bold" panose="02020502060506020403" pitchFamily="18" charset="0"/>
              </a:rPr>
              <a:t>largă</a:t>
            </a:r>
            <a:endParaRPr lang="en-US" sz="2000" b="1" dirty="0">
              <a:solidFill>
                <a:schemeClr val="accent1">
                  <a:lumMod val="75000"/>
                </a:schemeClr>
              </a:solidFill>
              <a:latin typeface="Adobe Garamond Pro Bold" panose="02020502060506020403" pitchFamily="18" charset="0"/>
            </a:endParaRPr>
          </a:p>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solidFill>
                  <a:schemeClr val="accent1">
                    <a:lumMod val="75000"/>
                  </a:schemeClr>
                </a:solidFill>
                <a:latin typeface="Adobe Garamond Pro" panose="02020502060506020403" pitchFamily="18" charset="0"/>
              </a:rPr>
              <a:t> </a:t>
            </a:r>
            <a:r>
              <a:rPr lang="en-US" sz="2000" dirty="0" err="1">
                <a:latin typeface="Adobe Garamond Pro" panose="02020502060506020403" pitchFamily="18" charset="0"/>
              </a:rPr>
              <a:t>prea</a:t>
            </a:r>
            <a:r>
              <a:rPr lang="en-US" sz="2000" dirty="0">
                <a:latin typeface="Adobe Garamond Pro" panose="02020502060506020403" pitchFamily="18" charset="0"/>
              </a:rPr>
              <a:t> </a:t>
            </a:r>
            <a:r>
              <a:rPr lang="en-US" sz="2000" dirty="0" err="1">
                <a:latin typeface="Adobe Garamond Pro" panose="02020502060506020403" pitchFamily="18" charset="0"/>
              </a:rPr>
              <a:t>îngustă</a:t>
            </a:r>
            <a:endParaRPr lang="en-US" sz="2000" dirty="0">
              <a:latin typeface="Adobe Garamond Pro" panose="02020502060506020403" pitchFamily="18" charset="0"/>
            </a:endParaRPr>
          </a:p>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latin typeface="Adobe Garamond Pro" panose="02020502060506020403" pitchFamily="18" charset="0"/>
              </a:rPr>
              <a:t> </a:t>
            </a:r>
            <a:r>
              <a:rPr lang="en-US" sz="2000" dirty="0" err="1">
                <a:latin typeface="Adobe Garamond Pro" panose="02020502060506020403" pitchFamily="18" charset="0"/>
              </a:rPr>
              <a:t>prea</a:t>
            </a:r>
            <a:r>
              <a:rPr lang="en-US" sz="2000" dirty="0">
                <a:latin typeface="Adobe Garamond Pro" panose="02020502060506020403" pitchFamily="18" charset="0"/>
              </a:rPr>
              <a:t> </a:t>
            </a:r>
            <a:r>
              <a:rPr lang="en-US" sz="2000" dirty="0" err="1">
                <a:latin typeface="Adobe Garamond Pro" panose="02020502060506020403" pitchFamily="18" charset="0"/>
              </a:rPr>
              <a:t>largă</a:t>
            </a:r>
            <a:r>
              <a:rPr lang="en-US" sz="2000" dirty="0">
                <a:latin typeface="Adobe Garamond Pro" panose="02020502060506020403" pitchFamily="18" charset="0"/>
              </a:rPr>
              <a:t> &amp; </a:t>
            </a:r>
            <a:r>
              <a:rPr lang="en-US" sz="2000" dirty="0" err="1">
                <a:latin typeface="Adobe Garamond Pro" panose="02020502060506020403" pitchFamily="18" charset="0"/>
              </a:rPr>
              <a:t>prea</a:t>
            </a:r>
            <a:r>
              <a:rPr lang="en-US" sz="2000" dirty="0">
                <a:latin typeface="Adobe Garamond Pro" panose="02020502060506020403" pitchFamily="18" charset="0"/>
              </a:rPr>
              <a:t> </a:t>
            </a:r>
            <a:r>
              <a:rPr lang="en-US" sz="2000" dirty="0" err="1">
                <a:latin typeface="Adobe Garamond Pro" panose="02020502060506020403" pitchFamily="18" charset="0"/>
              </a:rPr>
              <a:t>îngustă</a:t>
            </a:r>
            <a:endParaRPr lang="en-US" sz="2000" dirty="0">
              <a:latin typeface="Adobe Garamond Pro" panose="02020502060506020403" pitchFamily="18" charset="0"/>
            </a:endParaRPr>
          </a:p>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latin typeface="Adobe Garamond Pro" panose="02020502060506020403" pitchFamily="18" charset="0"/>
              </a:rPr>
              <a:t> </a:t>
            </a:r>
            <a:r>
              <a:rPr lang="en-US" sz="2000" dirty="0" err="1">
                <a:latin typeface="Adobe Garamond Pro" panose="02020502060506020403" pitchFamily="18" charset="0"/>
              </a:rPr>
              <a:t>prin</a:t>
            </a:r>
            <a:r>
              <a:rPr lang="en-US" sz="2000" dirty="0">
                <a:latin typeface="Adobe Garamond Pro" panose="02020502060506020403" pitchFamily="18" charset="0"/>
              </a:rPr>
              <a:t> </a:t>
            </a:r>
            <a:r>
              <a:rPr lang="en-US" sz="2000" dirty="0" err="1">
                <a:latin typeface="Adobe Garamond Pro" panose="02020502060506020403" pitchFamily="18" charset="0"/>
              </a:rPr>
              <a:t>termeni</a:t>
            </a:r>
            <a:r>
              <a:rPr lang="en-US" sz="2000" dirty="0">
                <a:latin typeface="Adobe Garamond Pro" panose="02020502060506020403" pitchFamily="18" charset="0"/>
              </a:rPr>
              <a:t> </a:t>
            </a:r>
            <a:r>
              <a:rPr lang="en-US" sz="2000" dirty="0" err="1">
                <a:latin typeface="Adobe Garamond Pro" panose="02020502060506020403" pitchFamily="18" charset="0"/>
              </a:rPr>
              <a:t>proprii</a:t>
            </a:r>
            <a:r>
              <a:rPr lang="en-US" sz="2000" dirty="0">
                <a:latin typeface="Adobe Garamond Pro" panose="02020502060506020403" pitchFamily="18" charset="0"/>
              </a:rPr>
              <a:t>, </a:t>
            </a:r>
            <a:r>
              <a:rPr lang="en-US" sz="2000" dirty="0" err="1">
                <a:latin typeface="Adobe Garamond Pro" panose="02020502060506020403" pitchFamily="18" charset="0"/>
              </a:rPr>
              <a:t>și</a:t>
            </a:r>
            <a:r>
              <a:rPr lang="en-US" sz="2000" dirty="0">
                <a:latin typeface="Adobe Garamond Pro" panose="02020502060506020403" pitchFamily="18" charset="0"/>
              </a:rPr>
              <a:t> nu </a:t>
            </a:r>
            <a:r>
              <a:rPr lang="en-US" sz="2000" dirty="0" err="1">
                <a:latin typeface="Adobe Garamond Pro" panose="02020502060506020403" pitchFamily="18" charset="0"/>
              </a:rPr>
              <a:t>esențiali</a:t>
            </a:r>
            <a:endParaRPr lang="en-US" sz="2000" dirty="0">
              <a:latin typeface="Adobe Garamond Pro" panose="02020502060506020403" pitchFamily="18" charset="0"/>
            </a:endParaRPr>
          </a:p>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latin typeface="Adobe Garamond Pro" panose="02020502060506020403" pitchFamily="18" charset="0"/>
              </a:rPr>
              <a:t> </a:t>
            </a:r>
            <a:r>
              <a:rPr lang="en-US" sz="2000" dirty="0" err="1">
                <a:latin typeface="Adobe Garamond Pro" panose="02020502060506020403" pitchFamily="18" charset="0"/>
              </a:rPr>
              <a:t>circulară</a:t>
            </a:r>
            <a:endParaRPr lang="en-US" sz="2000" dirty="0">
              <a:latin typeface="Adobe Garamond Pro" panose="02020502060506020403" pitchFamily="18" charset="0"/>
            </a:endParaRPr>
          </a:p>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latin typeface="Adobe Garamond Pro" panose="02020502060506020403" pitchFamily="18" charset="0"/>
              </a:rPr>
              <a:t> </a:t>
            </a:r>
            <a:r>
              <a:rPr lang="en-US" sz="2000" dirty="0" err="1">
                <a:latin typeface="Adobe Garamond Pro" panose="02020502060506020403" pitchFamily="18" charset="0"/>
              </a:rPr>
              <a:t>negativă</a:t>
            </a:r>
            <a:r>
              <a:rPr lang="en-US" sz="2000" dirty="0">
                <a:latin typeface="Adobe Garamond Pro" panose="02020502060506020403" pitchFamily="18" charset="0"/>
              </a:rPr>
              <a:t>*</a:t>
            </a:r>
          </a:p>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latin typeface="Adobe Garamond Pro" panose="02020502060506020403" pitchFamily="18" charset="0"/>
              </a:rPr>
              <a:t> </a:t>
            </a:r>
            <a:r>
              <a:rPr lang="en-US" sz="2000" dirty="0" err="1">
                <a:latin typeface="Adobe Garamond Pro" panose="02020502060506020403" pitchFamily="18" charset="0"/>
              </a:rPr>
              <a:t>prin</a:t>
            </a:r>
            <a:r>
              <a:rPr lang="en-US" sz="2000" dirty="0">
                <a:latin typeface="Adobe Garamond Pro" panose="02020502060506020403" pitchFamily="18" charset="0"/>
              </a:rPr>
              <a:t> </a:t>
            </a:r>
            <a:r>
              <a:rPr lang="en-US" sz="2000" dirty="0" err="1">
                <a:latin typeface="Adobe Garamond Pro" panose="02020502060506020403" pitchFamily="18" charset="0"/>
              </a:rPr>
              <a:t>metafore</a:t>
            </a:r>
            <a:endParaRPr lang="en-US" sz="2000" dirty="0">
              <a:latin typeface="Adobe Garamond Pro" panose="02020502060506020403" pitchFamily="18" charset="0"/>
            </a:endParaRPr>
          </a:p>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latin typeface="Adobe Garamond Pro" panose="02020502060506020403" pitchFamily="18" charset="0"/>
              </a:rPr>
              <a:t> </a:t>
            </a:r>
            <a:r>
              <a:rPr lang="en-US" sz="2000" dirty="0" err="1">
                <a:latin typeface="Adobe Garamond Pro" panose="02020502060506020403" pitchFamily="18" charset="0"/>
              </a:rPr>
              <a:t>ambiguă</a:t>
            </a:r>
            <a:endParaRPr lang="en-US" sz="2000" dirty="0">
              <a:latin typeface="Adobe Garamond Pro" panose="02020502060506020403" pitchFamily="18" charset="0"/>
            </a:endParaRPr>
          </a:p>
        </p:txBody>
      </p:sp>
      <p:sp>
        <p:nvSpPr>
          <p:cNvPr id="11" name="Rectangle 10">
            <a:extLst>
              <a:ext uri="{FF2B5EF4-FFF2-40B4-BE49-F238E27FC236}">
                <a16:creationId xmlns:a16="http://schemas.microsoft.com/office/drawing/2014/main" id="{7F0A820E-E2A0-EA42-8F64-2B00D6A00638}"/>
              </a:ext>
            </a:extLst>
          </p:cNvPr>
          <p:cNvSpPr/>
          <p:nvPr/>
        </p:nvSpPr>
        <p:spPr>
          <a:xfrm>
            <a:off x="3946268" y="2624079"/>
            <a:ext cx="6392493" cy="473206"/>
          </a:xfrm>
          <a:prstGeom prst="rect">
            <a:avLst/>
          </a:prstGeom>
        </p:spPr>
        <p:txBody>
          <a:bodyPr wrap="square">
            <a:spAutoFit/>
          </a:bodyPr>
          <a:lstStyle/>
          <a:p>
            <a:pPr>
              <a:lnSpc>
                <a:spcPct val="150000"/>
              </a:lnSpc>
            </a:pPr>
            <a:r>
              <a:rPr lang="ro-RO" dirty="0">
                <a:solidFill>
                  <a:schemeClr val="accent4">
                    <a:lumMod val="50000"/>
                  </a:schemeClr>
                </a:solidFill>
                <a:latin typeface="Adobe Garamond Pro" panose="02020502060506020403" pitchFamily="18" charset="0"/>
              </a:rPr>
              <a:t>Triunghiul</a:t>
            </a:r>
            <a:r>
              <a:rPr lang="ro-RO" dirty="0">
                <a:latin typeface="Adobe Garamond Pro" panose="02020502060506020403" pitchFamily="18" charset="0"/>
              </a:rPr>
              <a:t> este </a:t>
            </a:r>
            <a:r>
              <a:rPr lang="ro-RO" dirty="0">
                <a:solidFill>
                  <a:srgbClr val="6C2412"/>
                </a:solidFill>
                <a:latin typeface="Adobe Garamond Pro" panose="02020502060506020403" pitchFamily="18" charset="0"/>
              </a:rPr>
              <a:t>forma geometrică cu mai multe laturi</a:t>
            </a:r>
            <a:r>
              <a:rPr lang="ro-RO" dirty="0">
                <a:latin typeface="Adobe Garamond Pro" panose="02020502060506020403" pitchFamily="18" charset="0"/>
              </a:rPr>
              <a:t>.</a:t>
            </a:r>
          </a:p>
        </p:txBody>
      </p:sp>
      <p:sp>
        <p:nvSpPr>
          <p:cNvPr id="2" name="Oval 1">
            <a:extLst>
              <a:ext uri="{FF2B5EF4-FFF2-40B4-BE49-F238E27FC236}">
                <a16:creationId xmlns:a16="http://schemas.microsoft.com/office/drawing/2014/main" id="{8672B07C-C9D8-CD4E-96D7-3E9D5DDA170B}"/>
              </a:ext>
            </a:extLst>
          </p:cNvPr>
          <p:cNvSpPr/>
          <p:nvPr/>
        </p:nvSpPr>
        <p:spPr>
          <a:xfrm>
            <a:off x="6702014" y="3421856"/>
            <a:ext cx="3044414" cy="3043490"/>
          </a:xfrm>
          <a:prstGeom prst="ellipse">
            <a:avLst/>
          </a:prstGeom>
          <a:noFill/>
          <a:ln>
            <a:solidFill>
              <a:srgbClr val="6C24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latin typeface="Adobe Garamond Pro" panose="02020502060506020403" pitchFamily="18" charset="0"/>
            </a:endParaRPr>
          </a:p>
        </p:txBody>
      </p:sp>
      <p:sp>
        <p:nvSpPr>
          <p:cNvPr id="12" name="Oval 11">
            <a:extLst>
              <a:ext uri="{FF2B5EF4-FFF2-40B4-BE49-F238E27FC236}">
                <a16:creationId xmlns:a16="http://schemas.microsoft.com/office/drawing/2014/main" id="{03A1B5A1-F3C3-9845-9E5B-0DE4D693420C}"/>
              </a:ext>
            </a:extLst>
          </p:cNvPr>
          <p:cNvSpPr/>
          <p:nvPr/>
        </p:nvSpPr>
        <p:spPr>
          <a:xfrm>
            <a:off x="7142515" y="4640752"/>
            <a:ext cx="1425385" cy="1417596"/>
          </a:xfrm>
          <a:prstGeom prst="ellipse">
            <a:avLst/>
          </a:prstGeom>
          <a:noFill/>
          <a:ln w="762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latin typeface="Adobe Garamond Pro" panose="02020502060506020403" pitchFamily="18" charset="0"/>
            </a:endParaRPr>
          </a:p>
        </p:txBody>
      </p:sp>
      <p:sp>
        <p:nvSpPr>
          <p:cNvPr id="3" name="TextBox 2">
            <a:extLst>
              <a:ext uri="{FF2B5EF4-FFF2-40B4-BE49-F238E27FC236}">
                <a16:creationId xmlns:a16="http://schemas.microsoft.com/office/drawing/2014/main" id="{60DB1BEC-8E2A-AE45-A1DA-6208CB4A3960}"/>
              </a:ext>
            </a:extLst>
          </p:cNvPr>
          <p:cNvSpPr txBox="1"/>
          <p:nvPr/>
        </p:nvSpPr>
        <p:spPr>
          <a:xfrm>
            <a:off x="5085929" y="3760716"/>
            <a:ext cx="1808357" cy="923330"/>
          </a:xfrm>
          <a:prstGeom prst="rect">
            <a:avLst/>
          </a:prstGeom>
          <a:noFill/>
        </p:spPr>
        <p:txBody>
          <a:bodyPr wrap="square" rtlCol="0">
            <a:spAutoFit/>
          </a:bodyPr>
          <a:lstStyle/>
          <a:p>
            <a:r>
              <a:rPr lang="ro-RO" dirty="0">
                <a:solidFill>
                  <a:srgbClr val="6C2412"/>
                </a:solidFill>
                <a:latin typeface="Adobe Garamond Pro" panose="02020502060506020403" pitchFamily="18" charset="0"/>
              </a:rPr>
              <a:t>Formă geometrică cu mai multe laturi</a:t>
            </a:r>
            <a:endParaRPr lang="en-RO" dirty="0">
              <a:solidFill>
                <a:srgbClr val="6C2412"/>
              </a:solidFill>
              <a:latin typeface="Adobe Garamond Pro" panose="02020502060506020403" pitchFamily="18" charset="0"/>
            </a:endParaRPr>
          </a:p>
        </p:txBody>
      </p:sp>
      <p:sp>
        <p:nvSpPr>
          <p:cNvPr id="4" name="Rectangle 3">
            <a:extLst>
              <a:ext uri="{FF2B5EF4-FFF2-40B4-BE49-F238E27FC236}">
                <a16:creationId xmlns:a16="http://schemas.microsoft.com/office/drawing/2014/main" id="{21A58F44-6090-E34A-9622-AFB0A8C33DBF}"/>
              </a:ext>
            </a:extLst>
          </p:cNvPr>
          <p:cNvSpPr/>
          <p:nvPr/>
        </p:nvSpPr>
        <p:spPr>
          <a:xfrm>
            <a:off x="8567900" y="4980218"/>
            <a:ext cx="912429" cy="369332"/>
          </a:xfrm>
          <a:prstGeom prst="rect">
            <a:avLst/>
          </a:prstGeom>
        </p:spPr>
        <p:txBody>
          <a:bodyPr wrap="none">
            <a:spAutoFit/>
          </a:bodyPr>
          <a:lstStyle/>
          <a:p>
            <a:r>
              <a:rPr lang="ro-RO" dirty="0">
                <a:solidFill>
                  <a:schemeClr val="accent4">
                    <a:lumMod val="50000"/>
                  </a:schemeClr>
                </a:solidFill>
                <a:latin typeface="Adobe Garamond Pro" panose="02020502060506020403" pitchFamily="18" charset="0"/>
              </a:rPr>
              <a:t>triunghi</a:t>
            </a:r>
            <a:endParaRPr lang="en-RO" dirty="0">
              <a:solidFill>
                <a:schemeClr val="accent4">
                  <a:lumMod val="50000"/>
                </a:schemeClr>
              </a:solidFill>
              <a:latin typeface="Adobe Garamond Pro" panose="02020502060506020403" pitchFamily="18" charset="0"/>
            </a:endParaRPr>
          </a:p>
        </p:txBody>
      </p:sp>
    </p:spTree>
    <p:extLst>
      <p:ext uri="{BB962C8B-B14F-4D97-AF65-F5344CB8AC3E}">
        <p14:creationId xmlns:p14="http://schemas.microsoft.com/office/powerpoint/2010/main" val="213840762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pattFill prst="pct9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E1B5A4-9BDC-B24C-B660-C21AE047C0D2}"/>
              </a:ext>
            </a:extLst>
          </p:cNvPr>
          <p:cNvSpPr/>
          <p:nvPr/>
        </p:nvSpPr>
        <p:spPr>
          <a:xfrm>
            <a:off x="0" y="-14288"/>
            <a:ext cx="2981916" cy="6872288"/>
          </a:xfrm>
          <a:prstGeom prst="rect">
            <a:avLst/>
          </a:prstGeom>
          <a:pattFill prst="pct40">
            <a:fgClr>
              <a:schemeClr val="bg1">
                <a:lumMod val="85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dirty="0">
              <a:solidFill>
                <a:srgbClr val="B4F3E3"/>
              </a:solidFill>
              <a:latin typeface="Adobe Garamond Pro" panose="02020502060506020403" pitchFamily="18" charset="0"/>
            </a:endParaRPr>
          </a:p>
        </p:txBody>
      </p:sp>
      <p:sp>
        <p:nvSpPr>
          <p:cNvPr id="8" name="TextBox 7">
            <a:extLst>
              <a:ext uri="{FF2B5EF4-FFF2-40B4-BE49-F238E27FC236}">
                <a16:creationId xmlns:a16="http://schemas.microsoft.com/office/drawing/2014/main" id="{03B84995-9BF7-4549-8822-59677CFC74F0}"/>
              </a:ext>
            </a:extLst>
          </p:cNvPr>
          <p:cNvSpPr txBox="1"/>
          <p:nvPr/>
        </p:nvSpPr>
        <p:spPr>
          <a:xfrm>
            <a:off x="322953" y="1467625"/>
            <a:ext cx="4001621" cy="769441"/>
          </a:xfrm>
          <a:prstGeom prst="rect">
            <a:avLst/>
          </a:prstGeom>
          <a:noFill/>
        </p:spPr>
        <p:txBody>
          <a:bodyPr wrap="square" rtlCol="0">
            <a:spAutoFit/>
          </a:bodyPr>
          <a:lstStyle/>
          <a:p>
            <a:r>
              <a:rPr lang="en-RO" sz="4400" dirty="0">
                <a:latin typeface="Adobe Garamond Pro" panose="02020502060506020403" pitchFamily="18" charset="0"/>
              </a:rPr>
              <a:t>Erori în definire</a:t>
            </a:r>
          </a:p>
        </p:txBody>
      </p:sp>
      <p:sp>
        <p:nvSpPr>
          <p:cNvPr id="9" name="TextBox 8">
            <a:extLst>
              <a:ext uri="{FF2B5EF4-FFF2-40B4-BE49-F238E27FC236}">
                <a16:creationId xmlns:a16="http://schemas.microsoft.com/office/drawing/2014/main" id="{761BFE6A-854F-AF46-9008-E8FC4E04733B}"/>
              </a:ext>
            </a:extLst>
          </p:cNvPr>
          <p:cNvSpPr txBox="1"/>
          <p:nvPr/>
        </p:nvSpPr>
        <p:spPr>
          <a:xfrm>
            <a:off x="322954" y="372726"/>
            <a:ext cx="8024418" cy="707886"/>
          </a:xfrm>
          <a:prstGeom prst="rect">
            <a:avLst/>
          </a:prstGeom>
          <a:noFill/>
        </p:spPr>
        <p:txBody>
          <a:bodyPr wrap="square" rtlCol="0">
            <a:spAutoFit/>
          </a:bodyPr>
          <a:lstStyle/>
          <a:p>
            <a:r>
              <a:rPr lang="en-RO" sz="4000" dirty="0">
                <a:solidFill>
                  <a:srgbClr val="6C2410"/>
                </a:solidFill>
                <a:latin typeface="Adobe Garamond Pro" panose="02020502060506020403" pitchFamily="18" charset="0"/>
              </a:rPr>
              <a:t>Definiții. Condiții necesare și suficiente</a:t>
            </a:r>
          </a:p>
        </p:txBody>
      </p:sp>
      <p:sp>
        <p:nvSpPr>
          <p:cNvPr id="6" name="TextBox 5">
            <a:extLst>
              <a:ext uri="{FF2B5EF4-FFF2-40B4-BE49-F238E27FC236}">
                <a16:creationId xmlns:a16="http://schemas.microsoft.com/office/drawing/2014/main" id="{3788F4F3-DDAA-1844-A8A3-4BCB769D4C62}"/>
              </a:ext>
            </a:extLst>
          </p:cNvPr>
          <p:cNvSpPr txBox="1"/>
          <p:nvPr/>
        </p:nvSpPr>
        <p:spPr>
          <a:xfrm>
            <a:off x="172122" y="2624079"/>
            <a:ext cx="2809794" cy="4070345"/>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prea</a:t>
            </a:r>
            <a:r>
              <a:rPr lang="en-US" sz="2000" dirty="0">
                <a:solidFill>
                  <a:schemeClr val="accent1">
                    <a:lumMod val="75000"/>
                  </a:schemeClr>
                </a:solidFill>
                <a:latin typeface="Adobe Garamond Pro" panose="02020502060506020403" pitchFamily="18" charset="0"/>
              </a:rPr>
              <a:t> </a:t>
            </a:r>
            <a:r>
              <a:rPr lang="en-US" sz="2000" dirty="0" err="1">
                <a:solidFill>
                  <a:schemeClr val="accent1">
                    <a:lumMod val="75000"/>
                  </a:schemeClr>
                </a:solidFill>
                <a:latin typeface="Adobe Garamond Pro" panose="02020502060506020403" pitchFamily="18" charset="0"/>
              </a:rPr>
              <a:t>largă</a:t>
            </a:r>
            <a:endParaRPr lang="en-US" sz="2000" dirty="0">
              <a:solidFill>
                <a:schemeClr val="accent1">
                  <a:lumMod val="75000"/>
                </a:schemeClr>
              </a:solidFill>
              <a:latin typeface="Adobe Garamond Pro" panose="02020502060506020403" pitchFamily="18" charset="0"/>
            </a:endParaRPr>
          </a:p>
          <a:p>
            <a:pPr marL="285750" indent="-285750">
              <a:lnSpc>
                <a:spcPct val="130000"/>
              </a:lnSpc>
              <a:buFont typeface="Arial" panose="020B0604020202020204" pitchFamily="34" charset="0"/>
              <a:buChar char="•"/>
            </a:pPr>
            <a:r>
              <a:rPr lang="en-US" sz="2000" b="1" dirty="0" err="1">
                <a:latin typeface="Adobe Garamond Pro Bold" panose="02020502060506020403" pitchFamily="18" charset="0"/>
              </a:rPr>
              <a:t>definire</a:t>
            </a:r>
            <a:r>
              <a:rPr lang="en-US" sz="2000" b="1" dirty="0">
                <a:latin typeface="Adobe Garamond Pro Bold" panose="02020502060506020403" pitchFamily="18" charset="0"/>
              </a:rPr>
              <a:t> </a:t>
            </a:r>
            <a:r>
              <a:rPr lang="en-US" sz="2000" b="1" dirty="0" err="1">
                <a:solidFill>
                  <a:schemeClr val="accent1">
                    <a:lumMod val="75000"/>
                  </a:schemeClr>
                </a:solidFill>
                <a:latin typeface="Adobe Garamond Pro Bold" panose="02020502060506020403" pitchFamily="18" charset="0"/>
              </a:rPr>
              <a:t>prea</a:t>
            </a:r>
            <a:r>
              <a:rPr lang="en-US" sz="2000" b="1" dirty="0">
                <a:solidFill>
                  <a:schemeClr val="accent1">
                    <a:lumMod val="75000"/>
                  </a:schemeClr>
                </a:solidFill>
                <a:latin typeface="Adobe Garamond Pro Bold" panose="02020502060506020403" pitchFamily="18" charset="0"/>
              </a:rPr>
              <a:t> </a:t>
            </a:r>
            <a:r>
              <a:rPr lang="en-US" sz="2000" b="1" dirty="0" err="1">
                <a:solidFill>
                  <a:schemeClr val="accent1">
                    <a:lumMod val="75000"/>
                  </a:schemeClr>
                </a:solidFill>
                <a:latin typeface="Adobe Garamond Pro Bold" panose="02020502060506020403" pitchFamily="18" charset="0"/>
              </a:rPr>
              <a:t>îngustă</a:t>
            </a:r>
            <a:endParaRPr lang="en-US" sz="2000" b="1" dirty="0">
              <a:solidFill>
                <a:schemeClr val="accent1">
                  <a:lumMod val="75000"/>
                </a:schemeClr>
              </a:solidFill>
              <a:latin typeface="Adobe Garamond Pro Bold" panose="02020502060506020403" pitchFamily="18" charset="0"/>
            </a:endParaRPr>
          </a:p>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latin typeface="Adobe Garamond Pro" panose="02020502060506020403" pitchFamily="18" charset="0"/>
              </a:rPr>
              <a:t> </a:t>
            </a:r>
            <a:r>
              <a:rPr lang="en-US" sz="2000" dirty="0" err="1">
                <a:latin typeface="Adobe Garamond Pro" panose="02020502060506020403" pitchFamily="18" charset="0"/>
              </a:rPr>
              <a:t>prea</a:t>
            </a:r>
            <a:r>
              <a:rPr lang="en-US" sz="2000" dirty="0">
                <a:latin typeface="Adobe Garamond Pro" panose="02020502060506020403" pitchFamily="18" charset="0"/>
              </a:rPr>
              <a:t> </a:t>
            </a:r>
            <a:r>
              <a:rPr lang="en-US" sz="2000" dirty="0" err="1">
                <a:latin typeface="Adobe Garamond Pro" panose="02020502060506020403" pitchFamily="18" charset="0"/>
              </a:rPr>
              <a:t>largă</a:t>
            </a:r>
            <a:r>
              <a:rPr lang="en-US" sz="2000" dirty="0">
                <a:latin typeface="Adobe Garamond Pro" panose="02020502060506020403" pitchFamily="18" charset="0"/>
              </a:rPr>
              <a:t> &amp; </a:t>
            </a:r>
            <a:r>
              <a:rPr lang="en-US" sz="2000" dirty="0" err="1">
                <a:latin typeface="Adobe Garamond Pro" panose="02020502060506020403" pitchFamily="18" charset="0"/>
              </a:rPr>
              <a:t>prea</a:t>
            </a:r>
            <a:r>
              <a:rPr lang="en-US" sz="2000" dirty="0">
                <a:latin typeface="Adobe Garamond Pro" panose="02020502060506020403" pitchFamily="18" charset="0"/>
              </a:rPr>
              <a:t> </a:t>
            </a:r>
            <a:r>
              <a:rPr lang="en-US" sz="2000" dirty="0" err="1">
                <a:latin typeface="Adobe Garamond Pro" panose="02020502060506020403" pitchFamily="18" charset="0"/>
              </a:rPr>
              <a:t>îngustă</a:t>
            </a:r>
            <a:endParaRPr lang="en-US" sz="2000" dirty="0">
              <a:latin typeface="Adobe Garamond Pro" panose="02020502060506020403" pitchFamily="18" charset="0"/>
            </a:endParaRPr>
          </a:p>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latin typeface="Adobe Garamond Pro" panose="02020502060506020403" pitchFamily="18" charset="0"/>
              </a:rPr>
              <a:t> </a:t>
            </a:r>
            <a:r>
              <a:rPr lang="en-US" sz="2000" dirty="0" err="1">
                <a:latin typeface="Adobe Garamond Pro" panose="02020502060506020403" pitchFamily="18" charset="0"/>
              </a:rPr>
              <a:t>prin</a:t>
            </a:r>
            <a:r>
              <a:rPr lang="en-US" sz="2000" dirty="0">
                <a:latin typeface="Adobe Garamond Pro" panose="02020502060506020403" pitchFamily="18" charset="0"/>
              </a:rPr>
              <a:t> </a:t>
            </a:r>
            <a:r>
              <a:rPr lang="en-US" sz="2000" dirty="0" err="1">
                <a:latin typeface="Adobe Garamond Pro" panose="02020502060506020403" pitchFamily="18" charset="0"/>
              </a:rPr>
              <a:t>termeni</a:t>
            </a:r>
            <a:r>
              <a:rPr lang="en-US" sz="2000" dirty="0">
                <a:latin typeface="Adobe Garamond Pro" panose="02020502060506020403" pitchFamily="18" charset="0"/>
              </a:rPr>
              <a:t> </a:t>
            </a:r>
            <a:r>
              <a:rPr lang="en-US" sz="2000" dirty="0" err="1">
                <a:latin typeface="Adobe Garamond Pro" panose="02020502060506020403" pitchFamily="18" charset="0"/>
              </a:rPr>
              <a:t>proprii</a:t>
            </a:r>
            <a:r>
              <a:rPr lang="en-US" sz="2000" dirty="0">
                <a:latin typeface="Adobe Garamond Pro" panose="02020502060506020403" pitchFamily="18" charset="0"/>
              </a:rPr>
              <a:t>, </a:t>
            </a:r>
            <a:r>
              <a:rPr lang="en-US" sz="2000" dirty="0" err="1">
                <a:latin typeface="Adobe Garamond Pro" panose="02020502060506020403" pitchFamily="18" charset="0"/>
              </a:rPr>
              <a:t>și</a:t>
            </a:r>
            <a:r>
              <a:rPr lang="en-US" sz="2000" dirty="0">
                <a:latin typeface="Adobe Garamond Pro" panose="02020502060506020403" pitchFamily="18" charset="0"/>
              </a:rPr>
              <a:t> nu </a:t>
            </a:r>
            <a:r>
              <a:rPr lang="en-US" sz="2000" dirty="0" err="1">
                <a:latin typeface="Adobe Garamond Pro" panose="02020502060506020403" pitchFamily="18" charset="0"/>
              </a:rPr>
              <a:t>esențiali</a:t>
            </a:r>
            <a:endParaRPr lang="en-US" sz="2000" dirty="0">
              <a:latin typeface="Adobe Garamond Pro" panose="02020502060506020403" pitchFamily="18" charset="0"/>
            </a:endParaRPr>
          </a:p>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latin typeface="Adobe Garamond Pro" panose="02020502060506020403" pitchFamily="18" charset="0"/>
              </a:rPr>
              <a:t> </a:t>
            </a:r>
            <a:r>
              <a:rPr lang="en-US" sz="2000" dirty="0" err="1">
                <a:latin typeface="Adobe Garamond Pro" panose="02020502060506020403" pitchFamily="18" charset="0"/>
              </a:rPr>
              <a:t>circulară</a:t>
            </a:r>
            <a:endParaRPr lang="en-US" sz="2000" dirty="0">
              <a:latin typeface="Adobe Garamond Pro" panose="02020502060506020403" pitchFamily="18" charset="0"/>
            </a:endParaRPr>
          </a:p>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latin typeface="Adobe Garamond Pro" panose="02020502060506020403" pitchFamily="18" charset="0"/>
              </a:rPr>
              <a:t> </a:t>
            </a:r>
            <a:r>
              <a:rPr lang="en-US" sz="2000" dirty="0" err="1">
                <a:latin typeface="Adobe Garamond Pro" panose="02020502060506020403" pitchFamily="18" charset="0"/>
              </a:rPr>
              <a:t>negativă</a:t>
            </a:r>
            <a:r>
              <a:rPr lang="en-US" sz="2000" dirty="0">
                <a:latin typeface="Adobe Garamond Pro" panose="02020502060506020403" pitchFamily="18" charset="0"/>
              </a:rPr>
              <a:t>*</a:t>
            </a:r>
          </a:p>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latin typeface="Adobe Garamond Pro" panose="02020502060506020403" pitchFamily="18" charset="0"/>
              </a:rPr>
              <a:t> </a:t>
            </a:r>
            <a:r>
              <a:rPr lang="en-US" sz="2000" dirty="0" err="1">
                <a:latin typeface="Adobe Garamond Pro" panose="02020502060506020403" pitchFamily="18" charset="0"/>
              </a:rPr>
              <a:t>prin</a:t>
            </a:r>
            <a:r>
              <a:rPr lang="en-US" sz="2000" dirty="0">
                <a:latin typeface="Adobe Garamond Pro" panose="02020502060506020403" pitchFamily="18" charset="0"/>
              </a:rPr>
              <a:t> </a:t>
            </a:r>
            <a:r>
              <a:rPr lang="en-US" sz="2000" dirty="0" err="1">
                <a:latin typeface="Adobe Garamond Pro" panose="02020502060506020403" pitchFamily="18" charset="0"/>
              </a:rPr>
              <a:t>metafore</a:t>
            </a:r>
            <a:endParaRPr lang="en-US" sz="2000" dirty="0">
              <a:latin typeface="Adobe Garamond Pro" panose="02020502060506020403" pitchFamily="18" charset="0"/>
            </a:endParaRPr>
          </a:p>
          <a:p>
            <a:pPr marL="285750" indent="-285750">
              <a:lnSpc>
                <a:spcPct val="130000"/>
              </a:lnSpc>
              <a:buFont typeface="Arial" panose="020B0604020202020204" pitchFamily="34" charset="0"/>
              <a:buChar char="•"/>
            </a:pPr>
            <a:r>
              <a:rPr lang="en-US" sz="2000" dirty="0" err="1">
                <a:latin typeface="Adobe Garamond Pro" panose="02020502060506020403" pitchFamily="18" charset="0"/>
              </a:rPr>
              <a:t>definire</a:t>
            </a:r>
            <a:r>
              <a:rPr lang="en-US" sz="2000" dirty="0">
                <a:latin typeface="Adobe Garamond Pro" panose="02020502060506020403" pitchFamily="18" charset="0"/>
              </a:rPr>
              <a:t> </a:t>
            </a:r>
            <a:r>
              <a:rPr lang="en-US" sz="2000" dirty="0" err="1">
                <a:latin typeface="Adobe Garamond Pro" panose="02020502060506020403" pitchFamily="18" charset="0"/>
              </a:rPr>
              <a:t>ambiguă</a:t>
            </a:r>
            <a:endParaRPr lang="en-US" sz="2000" dirty="0">
              <a:latin typeface="Adobe Garamond Pro" panose="02020502060506020403" pitchFamily="18" charset="0"/>
            </a:endParaRPr>
          </a:p>
        </p:txBody>
      </p:sp>
      <p:sp>
        <p:nvSpPr>
          <p:cNvPr id="11" name="Rectangle 10">
            <a:extLst>
              <a:ext uri="{FF2B5EF4-FFF2-40B4-BE49-F238E27FC236}">
                <a16:creationId xmlns:a16="http://schemas.microsoft.com/office/drawing/2014/main" id="{7F0A820E-E2A0-EA42-8F64-2B00D6A00638}"/>
              </a:ext>
            </a:extLst>
          </p:cNvPr>
          <p:cNvSpPr/>
          <p:nvPr/>
        </p:nvSpPr>
        <p:spPr>
          <a:xfrm>
            <a:off x="3946268" y="2624079"/>
            <a:ext cx="6392493" cy="473206"/>
          </a:xfrm>
          <a:prstGeom prst="rect">
            <a:avLst/>
          </a:prstGeom>
        </p:spPr>
        <p:txBody>
          <a:bodyPr wrap="square">
            <a:spAutoFit/>
          </a:bodyPr>
          <a:lstStyle/>
          <a:p>
            <a:pPr>
              <a:lnSpc>
                <a:spcPct val="150000"/>
              </a:lnSpc>
            </a:pPr>
            <a:r>
              <a:rPr lang="ro-RO" dirty="0">
                <a:solidFill>
                  <a:schemeClr val="accent4">
                    <a:lumMod val="50000"/>
                  </a:schemeClr>
                </a:solidFill>
                <a:latin typeface="Adobe Garamond Pro" panose="02020502060506020403" pitchFamily="18" charset="0"/>
              </a:rPr>
              <a:t>Triunghiul</a:t>
            </a:r>
            <a:r>
              <a:rPr lang="ro-RO" dirty="0">
                <a:latin typeface="Adobe Garamond Pro" panose="02020502060506020403" pitchFamily="18" charset="0"/>
              </a:rPr>
              <a:t> este </a:t>
            </a:r>
            <a:r>
              <a:rPr lang="ro-RO" dirty="0">
                <a:solidFill>
                  <a:srgbClr val="6C2412"/>
                </a:solidFill>
                <a:latin typeface="Adobe Garamond Pro" panose="02020502060506020403" pitchFamily="18" charset="0"/>
              </a:rPr>
              <a:t>forma geometrică cu trei unghiuri de câte 60° fiecare</a:t>
            </a:r>
            <a:r>
              <a:rPr lang="ro-RO" dirty="0">
                <a:latin typeface="Adobe Garamond Pro" panose="02020502060506020403" pitchFamily="18" charset="0"/>
              </a:rPr>
              <a:t>.</a:t>
            </a:r>
          </a:p>
        </p:txBody>
      </p:sp>
      <p:sp>
        <p:nvSpPr>
          <p:cNvPr id="2" name="Oval 1">
            <a:extLst>
              <a:ext uri="{FF2B5EF4-FFF2-40B4-BE49-F238E27FC236}">
                <a16:creationId xmlns:a16="http://schemas.microsoft.com/office/drawing/2014/main" id="{8672B07C-C9D8-CD4E-96D7-3E9D5DDA170B}"/>
              </a:ext>
            </a:extLst>
          </p:cNvPr>
          <p:cNvSpPr/>
          <p:nvPr/>
        </p:nvSpPr>
        <p:spPr>
          <a:xfrm>
            <a:off x="6702014" y="3421856"/>
            <a:ext cx="3044414" cy="3043490"/>
          </a:xfrm>
          <a:prstGeom prst="ellipse">
            <a:avLst/>
          </a:prstGeom>
          <a:no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latin typeface="Adobe Garamond Pro" panose="02020502060506020403" pitchFamily="18" charset="0"/>
            </a:endParaRPr>
          </a:p>
        </p:txBody>
      </p:sp>
      <p:sp>
        <p:nvSpPr>
          <p:cNvPr id="12" name="Oval 11">
            <a:extLst>
              <a:ext uri="{FF2B5EF4-FFF2-40B4-BE49-F238E27FC236}">
                <a16:creationId xmlns:a16="http://schemas.microsoft.com/office/drawing/2014/main" id="{03A1B5A1-F3C3-9845-9E5B-0DE4D693420C}"/>
              </a:ext>
            </a:extLst>
          </p:cNvPr>
          <p:cNvSpPr/>
          <p:nvPr/>
        </p:nvSpPr>
        <p:spPr>
          <a:xfrm>
            <a:off x="7142515" y="4640752"/>
            <a:ext cx="1425385" cy="1417596"/>
          </a:xfrm>
          <a:prstGeom prst="ellipse">
            <a:avLst/>
          </a:prstGeom>
          <a:noFill/>
          <a:ln w="12700">
            <a:solidFill>
              <a:srgbClr val="6C24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latin typeface="Adobe Garamond Pro" panose="02020502060506020403" pitchFamily="18" charset="0"/>
            </a:endParaRPr>
          </a:p>
        </p:txBody>
      </p:sp>
      <p:sp>
        <p:nvSpPr>
          <p:cNvPr id="3" name="TextBox 2">
            <a:extLst>
              <a:ext uri="{FF2B5EF4-FFF2-40B4-BE49-F238E27FC236}">
                <a16:creationId xmlns:a16="http://schemas.microsoft.com/office/drawing/2014/main" id="{60DB1BEC-8E2A-AE45-A1DA-6208CB4A3960}"/>
              </a:ext>
            </a:extLst>
          </p:cNvPr>
          <p:cNvSpPr txBox="1"/>
          <p:nvPr/>
        </p:nvSpPr>
        <p:spPr>
          <a:xfrm>
            <a:off x="6096000" y="3760716"/>
            <a:ext cx="912429" cy="369332"/>
          </a:xfrm>
          <a:prstGeom prst="rect">
            <a:avLst/>
          </a:prstGeom>
          <a:noFill/>
        </p:spPr>
        <p:txBody>
          <a:bodyPr wrap="none" rtlCol="0">
            <a:spAutoFit/>
          </a:bodyPr>
          <a:lstStyle/>
          <a:p>
            <a:r>
              <a:rPr lang="ro-RO" dirty="0">
                <a:solidFill>
                  <a:schemeClr val="accent4">
                    <a:lumMod val="50000"/>
                  </a:schemeClr>
                </a:solidFill>
                <a:latin typeface="Adobe Garamond Pro" panose="02020502060506020403" pitchFamily="18" charset="0"/>
              </a:rPr>
              <a:t>triunghi</a:t>
            </a:r>
            <a:endParaRPr lang="en-RO" dirty="0">
              <a:solidFill>
                <a:schemeClr val="accent4">
                  <a:lumMod val="50000"/>
                </a:schemeClr>
              </a:solidFill>
              <a:latin typeface="Adobe Garamond Pro" panose="02020502060506020403" pitchFamily="18" charset="0"/>
            </a:endParaRPr>
          </a:p>
        </p:txBody>
      </p:sp>
      <p:sp>
        <p:nvSpPr>
          <p:cNvPr id="4" name="Rectangle 3">
            <a:extLst>
              <a:ext uri="{FF2B5EF4-FFF2-40B4-BE49-F238E27FC236}">
                <a16:creationId xmlns:a16="http://schemas.microsoft.com/office/drawing/2014/main" id="{21A58F44-6090-E34A-9622-AFB0A8C33DBF}"/>
              </a:ext>
            </a:extLst>
          </p:cNvPr>
          <p:cNvSpPr/>
          <p:nvPr/>
        </p:nvSpPr>
        <p:spPr>
          <a:xfrm>
            <a:off x="8567900" y="4980218"/>
            <a:ext cx="2361357" cy="923330"/>
          </a:xfrm>
          <a:prstGeom prst="rect">
            <a:avLst/>
          </a:prstGeom>
        </p:spPr>
        <p:txBody>
          <a:bodyPr wrap="square">
            <a:spAutoFit/>
          </a:bodyPr>
          <a:lstStyle/>
          <a:p>
            <a:r>
              <a:rPr lang="ro-RO" dirty="0">
                <a:solidFill>
                  <a:srgbClr val="6C2412"/>
                </a:solidFill>
                <a:latin typeface="Adobe Garamond Pro" panose="02020502060506020403" pitchFamily="18" charset="0"/>
              </a:rPr>
              <a:t>forma geometrică cu trei unghiuri de câte 60° fiecare</a:t>
            </a:r>
            <a:endParaRPr lang="en-RO" dirty="0">
              <a:solidFill>
                <a:srgbClr val="6C2412"/>
              </a:solidFill>
              <a:latin typeface="Adobe Garamond Pro" panose="02020502060506020403" pitchFamily="18" charset="0"/>
            </a:endParaRPr>
          </a:p>
        </p:txBody>
      </p:sp>
    </p:spTree>
    <p:extLst>
      <p:ext uri="{BB962C8B-B14F-4D97-AF65-F5344CB8AC3E}">
        <p14:creationId xmlns:p14="http://schemas.microsoft.com/office/powerpoint/2010/main" val="30738516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4207E1EAC69764FB0B79A433C79971C" ma:contentTypeVersion="2" ma:contentTypeDescription="Create a new document." ma:contentTypeScope="" ma:versionID="c0cb7719d9b6b431b4db27237babcfb6">
  <xsd:schema xmlns:xsd="http://www.w3.org/2001/XMLSchema" xmlns:xs="http://www.w3.org/2001/XMLSchema" xmlns:p="http://schemas.microsoft.com/office/2006/metadata/properties" xmlns:ns2="83830190-e05f-4c3a-8b5d-4ff970257da8" targetNamespace="http://schemas.microsoft.com/office/2006/metadata/properties" ma:root="true" ma:fieldsID="f289c6544312db56e310cead2419f745" ns2:_="">
    <xsd:import namespace="83830190-e05f-4c3a-8b5d-4ff970257da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830190-e05f-4c3a-8b5d-4ff970257d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5EFA8E-C473-436C-B540-5ACBFEB2506E}"/>
</file>

<file path=customXml/itemProps2.xml><?xml version="1.0" encoding="utf-8"?>
<ds:datastoreItem xmlns:ds="http://schemas.openxmlformats.org/officeDocument/2006/customXml" ds:itemID="{B509343F-C4AF-45ED-AF07-4B633EC2F03E}"/>
</file>

<file path=customXml/itemProps3.xml><?xml version="1.0" encoding="utf-8"?>
<ds:datastoreItem xmlns:ds="http://schemas.openxmlformats.org/officeDocument/2006/customXml" ds:itemID="{6A1DB030-A769-4E6C-8C53-B24CD50D4B2C}"/>
</file>

<file path=docProps/app.xml><?xml version="1.0" encoding="utf-8"?>
<Properties xmlns="http://schemas.openxmlformats.org/officeDocument/2006/extended-properties" xmlns:vt="http://schemas.openxmlformats.org/officeDocument/2006/docPropsVTypes">
  <TotalTime>4354</TotalTime>
  <Words>1278</Words>
  <Application>Microsoft Macintosh PowerPoint</Application>
  <PresentationFormat>Widescreen</PresentationFormat>
  <Paragraphs>261</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Adobe Garamond Pro</vt:lpstr>
      <vt:lpstr>Adobe Garamond Pro Bold</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Remus Breazu</dc:creator>
  <cp:lastModifiedBy>Remus Breazu</cp:lastModifiedBy>
  <cp:revision>12</cp:revision>
  <dcterms:created xsi:type="dcterms:W3CDTF">2021-10-05T14:45:09Z</dcterms:created>
  <dcterms:modified xsi:type="dcterms:W3CDTF">2021-10-15T05:10:03Z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0x010100C4207E1EAC69764FB0B79A433C79971C</vt:lpwstr>
  </property>
</Properties>
</file>