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96" r:id="rId2"/>
    <p:sldId id="297" r:id="rId3"/>
    <p:sldId id="306" r:id="rId4"/>
    <p:sldId id="305" r:id="rId5"/>
    <p:sldId id="298" r:id="rId6"/>
    <p:sldId id="307" r:id="rId7"/>
    <p:sldId id="308" r:id="rId8"/>
    <p:sldId id="310" r:id="rId9"/>
    <p:sldId id="299" r:id="rId10"/>
    <p:sldId id="311" r:id="rId11"/>
    <p:sldId id="312" r:id="rId12"/>
    <p:sldId id="304" r:id="rId13"/>
    <p:sldId id="313" r:id="rId14"/>
    <p:sldId id="314" r:id="rId15"/>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19" d="100"/>
          <a:sy n="119" d="100"/>
        </p:scale>
        <p:origin x="21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48F33-49EA-A14F-AF1B-A9EBA10171E0}" type="datetimeFigureOut">
              <a:rPr lang="en-RO" smtClean="0"/>
              <a:t>29.10.2021</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0CCB9-6497-8C40-8449-A816583E91FB}" type="slidenum">
              <a:rPr lang="en-RO" smtClean="0"/>
              <a:t>‹#›</a:t>
            </a:fld>
            <a:endParaRPr lang="en-RO"/>
          </a:p>
        </p:txBody>
      </p:sp>
    </p:spTree>
    <p:extLst>
      <p:ext uri="{BB962C8B-B14F-4D97-AF65-F5344CB8AC3E}">
        <p14:creationId xmlns:p14="http://schemas.microsoft.com/office/powerpoint/2010/main" val="2188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98557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10</a:t>
            </a:fld>
            <a:endParaRPr lang="en-RO"/>
          </a:p>
        </p:txBody>
      </p:sp>
    </p:spTree>
    <p:extLst>
      <p:ext uri="{BB962C8B-B14F-4D97-AF65-F5344CB8AC3E}">
        <p14:creationId xmlns:p14="http://schemas.microsoft.com/office/powerpoint/2010/main" val="423321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11</a:t>
            </a:fld>
            <a:endParaRPr lang="en-RO"/>
          </a:p>
        </p:txBody>
      </p:sp>
    </p:spTree>
    <p:extLst>
      <p:ext uri="{BB962C8B-B14F-4D97-AF65-F5344CB8AC3E}">
        <p14:creationId xmlns:p14="http://schemas.microsoft.com/office/powerpoint/2010/main" val="188651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12</a:t>
            </a:fld>
            <a:endParaRPr lang="en-RO"/>
          </a:p>
        </p:txBody>
      </p:sp>
    </p:spTree>
    <p:extLst>
      <p:ext uri="{BB962C8B-B14F-4D97-AF65-F5344CB8AC3E}">
        <p14:creationId xmlns:p14="http://schemas.microsoft.com/office/powerpoint/2010/main" val="130150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13</a:t>
            </a:fld>
            <a:endParaRPr lang="en-RO"/>
          </a:p>
        </p:txBody>
      </p:sp>
    </p:spTree>
    <p:extLst>
      <p:ext uri="{BB962C8B-B14F-4D97-AF65-F5344CB8AC3E}">
        <p14:creationId xmlns:p14="http://schemas.microsoft.com/office/powerpoint/2010/main" val="407195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14</a:t>
            </a:fld>
            <a:endParaRPr lang="en-RO"/>
          </a:p>
        </p:txBody>
      </p:sp>
    </p:spTree>
    <p:extLst>
      <p:ext uri="{BB962C8B-B14F-4D97-AF65-F5344CB8AC3E}">
        <p14:creationId xmlns:p14="http://schemas.microsoft.com/office/powerpoint/2010/main" val="328715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84627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809121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232013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112434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265041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173280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104714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9</a:t>
            </a:fld>
            <a:endParaRPr lang="en-RO"/>
          </a:p>
        </p:txBody>
      </p:sp>
    </p:spTree>
    <p:extLst>
      <p:ext uri="{BB962C8B-B14F-4D97-AF65-F5344CB8AC3E}">
        <p14:creationId xmlns:p14="http://schemas.microsoft.com/office/powerpoint/2010/main" val="423798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0E5C-7312-6D43-BD94-C52E28FBC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399CAD2C-97B5-FF4B-8A63-4526E7BCB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C905DC0D-AD94-5E48-A272-37EA240BE414}"/>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B752EF6C-D110-DB43-9EB9-03803AF7E45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0A97DBF-5DE4-4148-8FA6-7961F261B76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8207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BCCD-E58C-8349-82AD-F9AEAE52DD2C}"/>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99D30CF0-E71D-B847-BA17-27036FFE9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E7D04014-8381-5E49-AEA1-D4BE87073E41}"/>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DB35D089-421F-F245-8673-C46C938ADA3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03FCC7E-4579-1E49-9F0B-870F3EF4549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4447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400B-5E53-554C-B42F-8E6FE9492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25BB03F3-EF2F-0542-A6AC-79F7C6ECD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96BF7B7-6FBA-834C-BBA0-A44AE6F50ECB}"/>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AC5AC2A4-D667-7343-B966-7E1E3CF170A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3B927BF-AB31-0B4C-9D03-7452DEFA76F6}"/>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6928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16E-B8F0-0D40-BEC0-D84A21BCA881}"/>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2036AC42-B2FF-7D45-A627-263D9A82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09B8D34-F5B0-8B47-BAEE-D42B2B2CABFE}"/>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648B0F71-9938-E947-A7F2-36E694A0D38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B26120-2E46-9C46-B5CE-EA0713511BD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25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1DC-3015-6F4A-83C0-239680C4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EE590E84-302C-4B4C-AD73-B1C55ED6A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F5-97C9-1A4D-BB98-085CB731A8CA}"/>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B100EAC2-1E5B-E842-A320-15E722DABDB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3F0D438-81E4-0C42-80DA-92BF6CABA16E}"/>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162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EBB-F75D-9C44-B821-08999275273D}"/>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0A84181F-EA1F-504A-BE52-7222A1A4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47D49DB6-0684-AD4E-95BC-D0FE779CB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95F3F0AD-6782-914B-87E8-7493225B187C}"/>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6" name="Footer Placeholder 5">
            <a:extLst>
              <a:ext uri="{FF2B5EF4-FFF2-40B4-BE49-F238E27FC236}">
                <a16:creationId xmlns:a16="http://schemas.microsoft.com/office/drawing/2014/main" id="{9711CBEB-F6FC-DD40-85ED-E2ED162D68E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6BC30B-5DAD-D94D-AA5E-3ED2FFCB959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224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57E-823A-6A43-8275-E2ABC7CD138B}"/>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28C61991-E568-A943-A9D1-8D5F6F34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CAE9A-0A53-8F48-BBB8-61B0F532D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4F329FE8-7CF0-1E43-B82D-0B5FA2BC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DD97-8E53-CE48-8AAA-ABD35816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BEDC2FF3-F013-F44C-A887-15656A63829F}"/>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8" name="Footer Placeholder 7">
            <a:extLst>
              <a:ext uri="{FF2B5EF4-FFF2-40B4-BE49-F238E27FC236}">
                <a16:creationId xmlns:a16="http://schemas.microsoft.com/office/drawing/2014/main" id="{1AE4BAA1-8326-AF44-8EF2-108BFD22AEA6}"/>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72EF0E9-1D9A-4446-B2AC-542D7224BC17}"/>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406447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179-41E0-654F-AC41-C113E56DE8B2}"/>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D5322DB6-3BE9-514E-A64F-F7E9AABD505C}"/>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4" name="Footer Placeholder 3">
            <a:extLst>
              <a:ext uri="{FF2B5EF4-FFF2-40B4-BE49-F238E27FC236}">
                <a16:creationId xmlns:a16="http://schemas.microsoft.com/office/drawing/2014/main" id="{89CC362C-ECAE-8340-8F55-A460640B50B6}"/>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B24EB9DE-F4AB-B041-8F6F-C0DF16227FB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15253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8D4BC-F019-EA42-9B9D-F3A79BA83907}"/>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3" name="Footer Placeholder 2">
            <a:extLst>
              <a:ext uri="{FF2B5EF4-FFF2-40B4-BE49-F238E27FC236}">
                <a16:creationId xmlns:a16="http://schemas.microsoft.com/office/drawing/2014/main" id="{C159E073-AD9E-5D47-BEB9-3B1FDC63061B}"/>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C6A4FDCC-BB4D-B04C-B1F4-489F1C0C1EC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97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AB58-D8A7-6D42-B50C-276C2E3A9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7814A5E2-CDD8-A14D-8DDC-C0419F27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7AED02F5-2503-9042-BDE5-CA9D5EE8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A8EB1-6553-5842-BB81-9D35B99FEF3D}"/>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6" name="Footer Placeholder 5">
            <a:extLst>
              <a:ext uri="{FF2B5EF4-FFF2-40B4-BE49-F238E27FC236}">
                <a16:creationId xmlns:a16="http://schemas.microsoft.com/office/drawing/2014/main" id="{F67470B8-399E-6041-93EB-C714664278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9DC4623-D932-C942-B183-6B0A290C3EC1}"/>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2629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16E-905E-574A-86F3-C8BCDA4D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F8CF302D-6F55-AF46-9757-863CDF4E0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7AA41BD9-0981-A34D-97B6-4822231C9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B224-46A6-6345-948D-907BDC4621C2}"/>
              </a:ext>
            </a:extLst>
          </p:cNvPr>
          <p:cNvSpPr>
            <a:spLocks noGrp="1"/>
          </p:cNvSpPr>
          <p:nvPr>
            <p:ph type="dt" sz="half" idx="10"/>
          </p:nvPr>
        </p:nvSpPr>
        <p:spPr/>
        <p:txBody>
          <a:bodyPr/>
          <a:lstStyle/>
          <a:p>
            <a:fld id="{A645B707-1E37-CB49-A645-203BEADEB792}" type="datetimeFigureOut">
              <a:rPr lang="en-RO" smtClean="0"/>
              <a:t>29.10.2021</a:t>
            </a:fld>
            <a:endParaRPr lang="en-RO"/>
          </a:p>
        </p:txBody>
      </p:sp>
      <p:sp>
        <p:nvSpPr>
          <p:cNvPr id="6" name="Footer Placeholder 5">
            <a:extLst>
              <a:ext uri="{FF2B5EF4-FFF2-40B4-BE49-F238E27FC236}">
                <a16:creationId xmlns:a16="http://schemas.microsoft.com/office/drawing/2014/main" id="{3610C6AE-8407-3F4D-BF45-BAD19C72C47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ED1D99C-C9B0-9744-AB4F-F1DDDCB626C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843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B06D-83BB-9E4C-B2B9-A1043A59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8C1B20D1-FFC6-814B-95B6-0E059B596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2A6BFA78-C129-DD41-9ECD-78604628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5B707-1E37-CB49-A645-203BEADEB792}" type="datetimeFigureOut">
              <a:rPr lang="en-RO" smtClean="0"/>
              <a:t>29.10.2021</a:t>
            </a:fld>
            <a:endParaRPr lang="en-RO"/>
          </a:p>
        </p:txBody>
      </p:sp>
      <p:sp>
        <p:nvSpPr>
          <p:cNvPr id="5" name="Footer Placeholder 4">
            <a:extLst>
              <a:ext uri="{FF2B5EF4-FFF2-40B4-BE49-F238E27FC236}">
                <a16:creationId xmlns:a16="http://schemas.microsoft.com/office/drawing/2014/main" id="{FA854B6E-E463-A24F-9B8B-D5B59687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53541210-E6FA-C943-B02C-12ACA4FF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BB55-B0FE-2B4C-A57A-AEC7D24B6DB0}" type="slidenum">
              <a:rPr lang="en-RO" smtClean="0"/>
              <a:t>‹#›</a:t>
            </a:fld>
            <a:endParaRPr lang="en-RO"/>
          </a:p>
        </p:txBody>
      </p:sp>
    </p:spTree>
    <p:extLst>
      <p:ext uri="{BB962C8B-B14F-4D97-AF65-F5344CB8AC3E}">
        <p14:creationId xmlns:p14="http://schemas.microsoft.com/office/powerpoint/2010/main" val="65845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 Concepte logice de bază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65098" y="2043460"/>
            <a:ext cx="3999091" cy="381950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Adevăr</a:t>
            </a:r>
          </a:p>
          <a:p>
            <a:pPr marL="457200" indent="-457200">
              <a:lnSpc>
                <a:spcPct val="150000"/>
              </a:lnSpc>
              <a:buFont typeface="Arial" panose="020B0604020202020204" pitchFamily="34" charset="0"/>
              <a:buChar char="•"/>
            </a:pP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Concepte </a:t>
            </a:r>
          </a:p>
          <a:p>
            <a:pPr>
              <a:lnSpc>
                <a:spcPct val="120000"/>
              </a:lnSpc>
            </a:pPr>
            <a:r>
              <a:rPr lang="ro-RO" sz="2800" dirty="0">
                <a:latin typeface="Adobe Garamond Pro" panose="02020502060506020403" pitchFamily="18" charset="0"/>
              </a:rPr>
              <a:t>logice de bază</a:t>
            </a:r>
          </a:p>
        </p:txBody>
      </p:sp>
      <p:sp>
        <p:nvSpPr>
          <p:cNvPr id="2" name="Rectangle 1">
            <a:extLst>
              <a:ext uri="{FF2B5EF4-FFF2-40B4-BE49-F238E27FC236}">
                <a16:creationId xmlns:a16="http://schemas.microsoft.com/office/drawing/2014/main" id="{8D6C7AE3-999D-B140-8BD8-0DEE7EE6045D}"/>
              </a:ext>
            </a:extLst>
          </p:cNvPr>
          <p:cNvSpPr/>
          <p:nvPr/>
        </p:nvSpPr>
        <p:spPr>
          <a:xfrm>
            <a:off x="5649819" y="1534489"/>
            <a:ext cx="3352200"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ro-RO" sz="2400" dirty="0">
                <a:latin typeface="Adobe Garamond Pro" panose="02020502060506020403" pitchFamily="18" charset="0"/>
              </a:rPr>
              <a:t>Tipuri de enunțuri</a:t>
            </a:r>
          </a:p>
        </p:txBody>
      </p:sp>
      <p:sp>
        <p:nvSpPr>
          <p:cNvPr id="3" name="Rectangle 2">
            <a:extLst>
              <a:ext uri="{FF2B5EF4-FFF2-40B4-BE49-F238E27FC236}">
                <a16:creationId xmlns:a16="http://schemas.microsoft.com/office/drawing/2014/main" id="{3840FC6A-6742-704C-ABBC-A85C61351FCE}"/>
              </a:ext>
            </a:extLst>
          </p:cNvPr>
          <p:cNvSpPr/>
          <p:nvPr/>
        </p:nvSpPr>
        <p:spPr>
          <a:xfrm>
            <a:off x="5649819" y="2117240"/>
            <a:ext cx="3550972"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ro-RO" sz="2400" dirty="0">
                <a:latin typeface="Adobe Garamond Pro" panose="02020502060506020403" pitchFamily="18" charset="0"/>
              </a:rPr>
              <a:t>Teorii ale adevărului</a:t>
            </a:r>
          </a:p>
        </p:txBody>
      </p:sp>
      <p:sp>
        <p:nvSpPr>
          <p:cNvPr id="4" name="Rectangle 3">
            <a:extLst>
              <a:ext uri="{FF2B5EF4-FFF2-40B4-BE49-F238E27FC236}">
                <a16:creationId xmlns:a16="http://schemas.microsoft.com/office/drawing/2014/main" id="{95EC41D8-DDF7-224B-9899-A57850CA321F}"/>
              </a:ext>
            </a:extLst>
          </p:cNvPr>
          <p:cNvSpPr/>
          <p:nvPr/>
        </p:nvSpPr>
        <p:spPr>
          <a:xfrm>
            <a:off x="5656623" y="2699990"/>
            <a:ext cx="3081293"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ro-RO" sz="2400" dirty="0">
                <a:latin typeface="Adobe Garamond Pro" panose="02020502060506020403" pitchFamily="18" charset="0"/>
              </a:rPr>
              <a:t>Tipuri de adevăr</a:t>
            </a:r>
          </a:p>
        </p:txBody>
      </p:sp>
      <p:sp>
        <p:nvSpPr>
          <p:cNvPr id="5" name="Rectangle 4">
            <a:extLst>
              <a:ext uri="{FF2B5EF4-FFF2-40B4-BE49-F238E27FC236}">
                <a16:creationId xmlns:a16="http://schemas.microsoft.com/office/drawing/2014/main" id="{F30DA07E-277E-9E4D-BC3A-46728F6CCB61}"/>
              </a:ext>
            </a:extLst>
          </p:cNvPr>
          <p:cNvSpPr/>
          <p:nvPr/>
        </p:nvSpPr>
        <p:spPr>
          <a:xfrm>
            <a:off x="5649819" y="4066024"/>
            <a:ext cx="2509020" cy="600164"/>
          </a:xfrm>
          <a:prstGeom prst="rect">
            <a:avLst/>
          </a:prstGeom>
        </p:spPr>
        <p:txBody>
          <a:bodyPr wrap="square">
            <a:spAutoFit/>
          </a:bodyPr>
          <a:lstStyle/>
          <a:p>
            <a:pPr marL="914400" lvl="1" indent="-457200">
              <a:lnSpc>
                <a:spcPct val="150000"/>
              </a:lnSpc>
              <a:buFont typeface="Arial" panose="020B0604020202020204" pitchFamily="34" charset="0"/>
              <a:buChar char="•"/>
            </a:pPr>
            <a:r>
              <a:rPr lang="ro-RO" sz="2400" dirty="0" err="1">
                <a:latin typeface="Adobe Garamond Pro" panose="02020502060506020403" pitchFamily="18" charset="0"/>
              </a:rPr>
              <a:t>Consistenț</a:t>
            </a:r>
            <a:r>
              <a:rPr lang="en-RO" sz="2400" dirty="0">
                <a:latin typeface="Adobe Garamond Pro" panose="02020502060506020403" pitchFamily="18" charset="0"/>
              </a:rPr>
              <a:t>ă</a:t>
            </a:r>
          </a:p>
        </p:txBody>
      </p:sp>
      <p:sp>
        <p:nvSpPr>
          <p:cNvPr id="11" name="Rectangle 10">
            <a:extLst>
              <a:ext uri="{FF2B5EF4-FFF2-40B4-BE49-F238E27FC236}">
                <a16:creationId xmlns:a16="http://schemas.microsoft.com/office/drawing/2014/main" id="{AD75027F-9CFA-BC46-A5FB-1E6109CC1751}"/>
              </a:ext>
            </a:extLst>
          </p:cNvPr>
          <p:cNvSpPr/>
          <p:nvPr/>
        </p:nvSpPr>
        <p:spPr>
          <a:xfrm>
            <a:off x="5656623" y="4662835"/>
            <a:ext cx="3073277"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en-US" sz="2400" dirty="0">
                <a:latin typeface="Adobe Garamond Pro" panose="02020502060506020403" pitchFamily="18" charset="0"/>
              </a:rPr>
              <a:t>I</a:t>
            </a:r>
            <a:r>
              <a:rPr lang="en-RO" sz="2400" dirty="0">
                <a:latin typeface="Adobe Garamond Pro" panose="02020502060506020403" pitchFamily="18" charset="0"/>
              </a:rPr>
              <a:t>mplicație logică</a:t>
            </a:r>
          </a:p>
        </p:txBody>
      </p:sp>
      <p:sp>
        <p:nvSpPr>
          <p:cNvPr id="12" name="Rectangle 11">
            <a:extLst>
              <a:ext uri="{FF2B5EF4-FFF2-40B4-BE49-F238E27FC236}">
                <a16:creationId xmlns:a16="http://schemas.microsoft.com/office/drawing/2014/main" id="{2A731434-71DD-9B4E-915B-F5B071D89575}"/>
              </a:ext>
            </a:extLst>
          </p:cNvPr>
          <p:cNvSpPr/>
          <p:nvPr/>
        </p:nvSpPr>
        <p:spPr>
          <a:xfrm>
            <a:off x="5651324" y="5256294"/>
            <a:ext cx="2484976"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en-US" sz="2400" dirty="0">
                <a:latin typeface="Adobe Garamond Pro" panose="02020502060506020403" pitchFamily="18" charset="0"/>
              </a:rPr>
              <a:t>E</a:t>
            </a:r>
            <a:r>
              <a:rPr lang="en-RO" sz="2400" dirty="0">
                <a:latin typeface="Adobe Garamond Pro" panose="02020502060506020403" pitchFamily="18" charset="0"/>
              </a:rPr>
              <a:t>chivalență</a:t>
            </a:r>
          </a:p>
        </p:txBody>
      </p:sp>
      <p:sp>
        <p:nvSpPr>
          <p:cNvPr id="13" name="Rectangle 12">
            <a:extLst>
              <a:ext uri="{FF2B5EF4-FFF2-40B4-BE49-F238E27FC236}">
                <a16:creationId xmlns:a16="http://schemas.microsoft.com/office/drawing/2014/main" id="{93A48BB6-8A1D-2B47-9ACF-138B15E010EE}"/>
              </a:ext>
            </a:extLst>
          </p:cNvPr>
          <p:cNvSpPr/>
          <p:nvPr/>
        </p:nvSpPr>
        <p:spPr>
          <a:xfrm>
            <a:off x="5656623" y="5843049"/>
            <a:ext cx="3023585" cy="600164"/>
          </a:xfrm>
          <a:prstGeom prst="rect">
            <a:avLst/>
          </a:prstGeom>
        </p:spPr>
        <p:txBody>
          <a:bodyPr wrap="none">
            <a:spAutoFit/>
          </a:bodyPr>
          <a:lstStyle/>
          <a:p>
            <a:pPr marL="914400" lvl="1" indent="-457200">
              <a:lnSpc>
                <a:spcPct val="150000"/>
              </a:lnSpc>
              <a:buFont typeface="Arial" panose="020B0604020202020204" pitchFamily="34" charset="0"/>
              <a:buChar char="•"/>
            </a:pPr>
            <a:r>
              <a:rPr lang="en-RO" sz="2400" dirty="0">
                <a:latin typeface="Adobe Garamond Pro" panose="02020502060506020403" pitchFamily="18" charset="0"/>
              </a:rPr>
              <a:t>Conectori logici</a:t>
            </a:r>
            <a:endParaRPr lang="ro-RO" sz="2400" dirty="0">
              <a:latin typeface="Adobe Garamond Pro" panose="02020502060506020403" pitchFamily="18" charset="0"/>
            </a:endParaRPr>
          </a:p>
        </p:txBody>
      </p:sp>
    </p:spTree>
    <p:extLst>
      <p:ext uri="{BB962C8B-B14F-4D97-AF65-F5344CB8AC3E}">
        <p14:creationId xmlns:p14="http://schemas.microsoft.com/office/powerpoint/2010/main" val="3743798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Tipuri de adevăr</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1" name="TextBox 10">
            <a:extLst>
              <a:ext uri="{FF2B5EF4-FFF2-40B4-BE49-F238E27FC236}">
                <a16:creationId xmlns:a16="http://schemas.microsoft.com/office/drawing/2014/main" id="{72CC1F61-2B47-6B43-8485-409B129D28C2}"/>
              </a:ext>
            </a:extLst>
          </p:cNvPr>
          <p:cNvSpPr txBox="1"/>
          <p:nvPr/>
        </p:nvSpPr>
        <p:spPr>
          <a:xfrm>
            <a:off x="161476" y="3128217"/>
            <a:ext cx="2981916"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După raportul dintre subiect și predicat:</a:t>
            </a:r>
          </a:p>
          <a:p>
            <a:pPr marL="342900" indent="-342900">
              <a:lnSpc>
                <a:spcPct val="150000"/>
              </a:lnSpc>
              <a:buFont typeface="Arial" panose="020B0604020202020204" pitchFamily="34" charset="0"/>
              <a:buChar char="•"/>
            </a:pPr>
            <a:r>
              <a:rPr lang="ro-RO" sz="2400" b="1" dirty="0">
                <a:solidFill>
                  <a:schemeClr val="accent1">
                    <a:lumMod val="75000"/>
                  </a:schemeClr>
                </a:solidFill>
                <a:latin typeface="Adobe Garamond Pro Bold" panose="02020502060506020403" pitchFamily="18" charset="0"/>
              </a:rPr>
              <a:t>analitic</a:t>
            </a:r>
            <a:r>
              <a:rPr lang="ro-RO" sz="2400" dirty="0">
                <a:solidFill>
                  <a:schemeClr val="accent1">
                    <a:lumMod val="75000"/>
                  </a:schemeClr>
                </a:solidFill>
                <a:latin typeface="Adobe Garamond Pro" panose="02020502060506020403" pitchFamily="18" charset="0"/>
              </a:rPr>
              <a:t> </a:t>
            </a:r>
            <a:r>
              <a:rPr lang="ro-RO" sz="2400" dirty="0">
                <a:latin typeface="Adobe Garamond Pro" panose="02020502060506020403" pitchFamily="18" charset="0"/>
              </a:rPr>
              <a:t>(explicativ)</a:t>
            </a:r>
          </a:p>
          <a:p>
            <a:pPr marL="342900" indent="-342900">
              <a:lnSpc>
                <a:spcPct val="150000"/>
              </a:lnSpc>
              <a:buFont typeface="Arial" panose="020B0604020202020204" pitchFamily="34" charset="0"/>
              <a:buChar char="•"/>
            </a:pPr>
            <a:r>
              <a:rPr lang="ro-RO" sz="2400" dirty="0">
                <a:solidFill>
                  <a:schemeClr val="accent1">
                    <a:lumMod val="75000"/>
                  </a:schemeClr>
                </a:solidFill>
                <a:latin typeface="Adobe Garamond Pro" panose="02020502060506020403" pitchFamily="18" charset="0"/>
              </a:rPr>
              <a:t>sintetic</a:t>
            </a:r>
            <a:r>
              <a:rPr lang="ro-RO" sz="2400" dirty="0">
                <a:latin typeface="Adobe Garamond Pro" panose="02020502060506020403" pitchFamily="18" charset="0"/>
              </a:rPr>
              <a:t> (extensiv)</a:t>
            </a:r>
            <a:endParaRPr lang="en-RO" sz="2400" dirty="0">
              <a:latin typeface="Adobe Garamond Pro" panose="02020502060506020403" pitchFamily="18" charset="0"/>
            </a:endParaRPr>
          </a:p>
        </p:txBody>
      </p:sp>
      <p:sp>
        <p:nvSpPr>
          <p:cNvPr id="12" name="Rectangle 11">
            <a:extLst>
              <a:ext uri="{FF2B5EF4-FFF2-40B4-BE49-F238E27FC236}">
                <a16:creationId xmlns:a16="http://schemas.microsoft.com/office/drawing/2014/main" id="{A6924912-2E27-0143-BCC8-30FBB831A8F1}"/>
              </a:ext>
            </a:extLst>
          </p:cNvPr>
          <p:cNvSpPr/>
          <p:nvPr/>
        </p:nvSpPr>
        <p:spPr>
          <a:xfrm>
            <a:off x="3512457" y="58510"/>
            <a:ext cx="8356589" cy="6838410"/>
          </a:xfrm>
          <a:prstGeom prst="rect">
            <a:avLst/>
          </a:prstGeom>
        </p:spPr>
        <p:txBody>
          <a:bodyPr wrap="square">
            <a:spAutoFit/>
          </a:bodyPr>
          <a:lstStyle/>
          <a:p>
            <a:pPr>
              <a:lnSpc>
                <a:spcPct val="150000"/>
              </a:lnSpc>
            </a:pPr>
            <a:r>
              <a:rPr lang="ro-RO" sz="2100" dirty="0">
                <a:latin typeface="Adobe Garamond Pro" panose="02020502060506020403" pitchFamily="18" charset="0"/>
              </a:rPr>
              <a:t>„În toate judecățile în care este gândit raportul dintre un subiect și un predicat [...], acest raport este posibil în două feluri. Sau predicatul B aparține subiectului A ca ceva ce e cuprins (implicit) în acest concept, sau B se găsește cu totul în afara conceptului A, deși stă în legătură cu el. În cazul dintâi numesc judecata </a:t>
            </a:r>
            <a:r>
              <a:rPr lang="ro-RO" sz="2100" i="1" dirty="0">
                <a:latin typeface="Adobe Garamond Pro" panose="02020502060506020403" pitchFamily="18" charset="0"/>
              </a:rPr>
              <a:t>analitică</a:t>
            </a:r>
            <a:r>
              <a:rPr lang="ro-RO" sz="2100" dirty="0">
                <a:latin typeface="Adobe Garamond Pro" panose="02020502060506020403" pitchFamily="18" charset="0"/>
              </a:rPr>
              <a:t>, în celălalt, </a:t>
            </a:r>
            <a:r>
              <a:rPr lang="ro-RO" sz="2100" i="1" dirty="0">
                <a:latin typeface="Adobe Garamond Pro" panose="02020502060506020403" pitchFamily="18" charset="0"/>
              </a:rPr>
              <a:t>sintetică</a:t>
            </a:r>
            <a:r>
              <a:rPr lang="ro-RO" sz="2100" dirty="0">
                <a:latin typeface="Adobe Garamond Pro" panose="02020502060506020403" pitchFamily="18" charset="0"/>
              </a:rPr>
              <a:t>. Judecățile analitice (afirmative) sunt deci acelea în care legătura predicatului cu subiectul este gândită prin identitate, iar acelea în care această legătură este gândită fără identitate trebuie să fie numite judecăți sintetice. Pe cele dintâi le-am putea numi și judecăți </a:t>
            </a:r>
            <a:r>
              <a:rPr lang="ro-RO" sz="2100" i="1" dirty="0">
                <a:latin typeface="Adobe Garamond Pro" panose="02020502060506020403" pitchFamily="18" charset="0"/>
              </a:rPr>
              <a:t>explicative</a:t>
            </a:r>
            <a:r>
              <a:rPr lang="ro-RO" sz="2100" dirty="0">
                <a:latin typeface="Adobe Garamond Pro" panose="02020502060506020403" pitchFamily="18" charset="0"/>
              </a:rPr>
              <a:t>, pe celelalte judecăți </a:t>
            </a:r>
            <a:r>
              <a:rPr lang="ro-RO" sz="2100" i="1" dirty="0">
                <a:latin typeface="Adobe Garamond Pro" panose="02020502060506020403" pitchFamily="18" charset="0"/>
              </a:rPr>
              <a:t>extensive</a:t>
            </a:r>
            <a:r>
              <a:rPr lang="ro-RO" sz="2100" dirty="0">
                <a:latin typeface="Adobe Garamond Pro" panose="02020502060506020403" pitchFamily="18" charset="0"/>
              </a:rPr>
              <a:t>, fiindcă cele dintâi nu adaugă prin predicat nimic la conceptul subiectului, ci numai îl descompun prin analiză în conceptele lui parțiale, care erau deja gândite în el (deși confuz); pe când cele din urmă adaugă la conceptul subiectului un predicat care nu era deloc gândit în el și nu putea fi scos prin descompunerea lui.“</a:t>
            </a:r>
          </a:p>
          <a:p>
            <a:pPr algn="r">
              <a:lnSpc>
                <a:spcPct val="150000"/>
              </a:lnSpc>
            </a:pPr>
            <a:r>
              <a:rPr lang="ro-RO" sz="2100" dirty="0">
                <a:latin typeface="Adobe Garamond Pro" panose="02020502060506020403" pitchFamily="18" charset="0"/>
              </a:rPr>
              <a:t>(Kant, </a:t>
            </a:r>
            <a:r>
              <a:rPr lang="ro-RO" sz="2100" i="1" dirty="0" err="1">
                <a:latin typeface="Adobe Garamond Pro" panose="02020502060506020403" pitchFamily="18" charset="0"/>
              </a:rPr>
              <a:t>KrV</a:t>
            </a:r>
            <a:r>
              <a:rPr lang="ro-RO" sz="2100" dirty="0">
                <a:latin typeface="Adobe Garamond Pro" panose="02020502060506020403" pitchFamily="18" charset="0"/>
              </a:rPr>
              <a:t>, A 6-7/ B10-11)</a:t>
            </a:r>
          </a:p>
        </p:txBody>
      </p:sp>
    </p:spTree>
    <p:extLst>
      <p:ext uri="{BB962C8B-B14F-4D97-AF65-F5344CB8AC3E}">
        <p14:creationId xmlns:p14="http://schemas.microsoft.com/office/powerpoint/2010/main" val="35556897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Tipuri de adevăr</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graphicFrame>
        <p:nvGraphicFramePr>
          <p:cNvPr id="2" name="Table 2">
            <a:extLst>
              <a:ext uri="{FF2B5EF4-FFF2-40B4-BE49-F238E27FC236}">
                <a16:creationId xmlns:a16="http://schemas.microsoft.com/office/drawing/2014/main" id="{5EC18E41-5482-F142-9B91-2DF5B308461C}"/>
              </a:ext>
            </a:extLst>
          </p:cNvPr>
          <p:cNvGraphicFramePr>
            <a:graphicFrameLocks noGrp="1"/>
          </p:cNvGraphicFramePr>
          <p:nvPr>
            <p:extLst>
              <p:ext uri="{D42A27DB-BD31-4B8C-83A1-F6EECF244321}">
                <p14:modId xmlns:p14="http://schemas.microsoft.com/office/powerpoint/2010/main" val="1844806974"/>
              </p:ext>
            </p:extLst>
          </p:nvPr>
        </p:nvGraphicFramePr>
        <p:xfrm>
          <a:off x="3304869" y="2914175"/>
          <a:ext cx="8596845" cy="2103120"/>
        </p:xfrm>
        <a:graphic>
          <a:graphicData uri="http://schemas.openxmlformats.org/drawingml/2006/table">
            <a:tbl>
              <a:tblPr firstRow="1" bandRow="1">
                <a:tableStyleId>{2D5ABB26-0587-4C30-8999-92F81FD0307C}</a:tableStyleId>
              </a:tblPr>
              <a:tblGrid>
                <a:gridCol w="1567544">
                  <a:extLst>
                    <a:ext uri="{9D8B030D-6E8A-4147-A177-3AD203B41FA5}">
                      <a16:colId xmlns:a16="http://schemas.microsoft.com/office/drawing/2014/main" val="874438856"/>
                    </a:ext>
                  </a:extLst>
                </a:gridCol>
                <a:gridCol w="3386216">
                  <a:extLst>
                    <a:ext uri="{9D8B030D-6E8A-4147-A177-3AD203B41FA5}">
                      <a16:colId xmlns:a16="http://schemas.microsoft.com/office/drawing/2014/main" val="2929912620"/>
                    </a:ext>
                  </a:extLst>
                </a:gridCol>
                <a:gridCol w="3643085">
                  <a:extLst>
                    <a:ext uri="{9D8B030D-6E8A-4147-A177-3AD203B41FA5}">
                      <a16:colId xmlns:a16="http://schemas.microsoft.com/office/drawing/2014/main" val="3125092881"/>
                    </a:ext>
                  </a:extLst>
                </a:gridCol>
              </a:tblGrid>
              <a:tr h="370840">
                <a:tc>
                  <a:txBody>
                    <a:bodyPr/>
                    <a:lstStyle/>
                    <a:p>
                      <a:endParaRPr lang="en-RO" sz="2400" dirty="0">
                        <a:latin typeface="Adobe Garamond Pro" panose="020205020605060204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RO" sz="2400" dirty="0">
                          <a:latin typeface="Adobe Garamond Pro" panose="02020502060506020403" pitchFamily="18" charset="0"/>
                        </a:rPr>
                        <a:t>analitic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RO" sz="2400" dirty="0">
                          <a:latin typeface="Adobe Garamond Pro" panose="02020502060506020403" pitchFamily="18" charset="0"/>
                        </a:rPr>
                        <a:t>sintetic</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288440"/>
                  </a:ext>
                </a:extLst>
              </a:tr>
              <a:tr h="370840">
                <a:tc>
                  <a:txBody>
                    <a:bodyPr/>
                    <a:lstStyle/>
                    <a:p>
                      <a:r>
                        <a:rPr lang="en-US" sz="2400" dirty="0">
                          <a:latin typeface="Adobe Garamond Pro" panose="02020502060506020403" pitchFamily="18" charset="0"/>
                        </a:rPr>
                        <a:t>a priori</a:t>
                      </a:r>
                      <a:endParaRPr lang="en-RO" sz="2400" dirty="0">
                        <a:latin typeface="Adobe Garamond Pro" panose="020205020605060204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latin typeface="Adobe Garamond Pro" panose="02020502060506020403" pitchFamily="18" charset="0"/>
                        </a:rPr>
                        <a:t>J</a:t>
                      </a:r>
                      <a:r>
                        <a:rPr lang="en-RO" sz="2400" b="0" dirty="0">
                          <a:solidFill>
                            <a:schemeClr val="tx1"/>
                          </a:solidFill>
                          <a:latin typeface="Adobe Garamond Pro" panose="02020502060506020403" pitchFamily="18" charset="0"/>
                        </a:rPr>
                        <a:t>udecăți analitce a priori</a:t>
                      </a:r>
                    </a:p>
                    <a:p>
                      <a:r>
                        <a:rPr lang="en-RO" sz="2400" b="1" dirty="0">
                          <a:solidFill>
                            <a:schemeClr val="accent1">
                              <a:lumMod val="75000"/>
                            </a:schemeClr>
                          </a:solidFill>
                          <a:latin typeface="Adobe Garamond Pro Bold" panose="02020502060506020403" pitchFamily="18" charset="0"/>
                        </a:rPr>
                        <a:t>(adevăr analitic)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Adobe Garamond Pro" panose="02020502060506020403" pitchFamily="18" charset="0"/>
                        </a:rPr>
                        <a:t>J</a:t>
                      </a:r>
                      <a:r>
                        <a:rPr lang="en-RO" sz="2400" dirty="0">
                          <a:latin typeface="Adobe Garamond Pro" panose="02020502060506020403" pitchFamily="18" charset="0"/>
                        </a:rPr>
                        <a:t>udecăți sintetice a priori</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445859"/>
                  </a:ext>
                </a:extLst>
              </a:tr>
              <a:tr h="370840">
                <a:tc>
                  <a:txBody>
                    <a:bodyPr/>
                    <a:lstStyle/>
                    <a:p>
                      <a:r>
                        <a:rPr lang="en-US" sz="2400" dirty="0">
                          <a:latin typeface="Adobe Garamond Pro" panose="02020502060506020403" pitchFamily="18" charset="0"/>
                        </a:rPr>
                        <a:t>a posteriori</a:t>
                      </a:r>
                      <a:endParaRPr lang="en-RO" sz="2400" dirty="0">
                        <a:latin typeface="Adobe Garamond Pro" panose="020205020605060204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RO" sz="2400" dirty="0">
                        <a:latin typeface="Adobe Garamond Pro" panose="020205020605060204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400" b="0" dirty="0">
                          <a:solidFill>
                            <a:schemeClr val="tx1"/>
                          </a:solidFill>
                          <a:latin typeface="Adobe Garamond Pro" panose="02020502060506020403" pitchFamily="18" charset="0"/>
                        </a:rPr>
                        <a:t>J</a:t>
                      </a:r>
                      <a:r>
                        <a:rPr lang="en-RO" sz="2400" b="0" dirty="0">
                          <a:solidFill>
                            <a:schemeClr val="tx1"/>
                          </a:solidFill>
                          <a:latin typeface="Adobe Garamond Pro" panose="02020502060506020403" pitchFamily="18" charset="0"/>
                        </a:rPr>
                        <a:t>udecăți sintetice a posteriori</a:t>
                      </a:r>
                    </a:p>
                    <a:p>
                      <a:r>
                        <a:rPr lang="en-RO" sz="2400" b="1" dirty="0">
                          <a:solidFill>
                            <a:schemeClr val="accent1">
                              <a:lumMod val="75000"/>
                            </a:schemeClr>
                          </a:solidFill>
                          <a:latin typeface="Adobe Garamond Pro Bold" panose="02020502060506020403" pitchFamily="18" charset="0"/>
                        </a:rPr>
                        <a:t>(adevăr empiric)</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9206112"/>
                  </a:ext>
                </a:extLst>
              </a:tr>
            </a:tbl>
          </a:graphicData>
        </a:graphic>
      </p:graphicFrame>
    </p:spTree>
    <p:extLst>
      <p:ext uri="{BB962C8B-B14F-4D97-AF65-F5344CB8AC3E}">
        <p14:creationId xmlns:p14="http://schemas.microsoft.com/office/powerpoint/2010/main" val="27105132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Adevăr și cunoaștere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6" name="Rectangle 5">
            <a:extLst>
              <a:ext uri="{FF2B5EF4-FFF2-40B4-BE49-F238E27FC236}">
                <a16:creationId xmlns:a16="http://schemas.microsoft.com/office/drawing/2014/main" id="{725A43BE-C8C0-E54E-8B2D-B30AC780F8D6}"/>
              </a:ext>
            </a:extLst>
          </p:cNvPr>
          <p:cNvSpPr/>
          <p:nvPr/>
        </p:nvSpPr>
        <p:spPr>
          <a:xfrm>
            <a:off x="3841676" y="2870573"/>
            <a:ext cx="7533883" cy="1331134"/>
          </a:xfrm>
          <a:prstGeom prst="rect">
            <a:avLst/>
          </a:prstGeom>
        </p:spPr>
        <p:txBody>
          <a:bodyPr wrap="square">
            <a:spAutoFit/>
          </a:bodyPr>
          <a:lstStyle/>
          <a:p>
            <a:pPr>
              <a:lnSpc>
                <a:spcPct val="150000"/>
              </a:lnSpc>
            </a:pPr>
            <a:r>
              <a:rPr lang="ro-RO" sz="2800" dirty="0">
                <a:latin typeface="Adobe Garamond Pro" panose="02020502060506020403" pitchFamily="18" charset="0"/>
              </a:rPr>
              <a:t>A cunoaște ceva înseamnă a avea o opinie adevărată? Care este raportul dintre adevăr și cunoaștere?</a:t>
            </a:r>
          </a:p>
        </p:txBody>
      </p:sp>
    </p:spTree>
    <p:extLst>
      <p:ext uri="{BB962C8B-B14F-4D97-AF65-F5344CB8AC3E}">
        <p14:creationId xmlns:p14="http://schemas.microsoft.com/office/powerpoint/2010/main" val="1300299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Adevăr și cunoaștere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2"/>
                </a:solidFill>
                <a:latin typeface="Adobe Garamond Pro" panose="02020502060506020403" pitchFamily="18" charset="0"/>
              </a:rPr>
              <a:t>Adevăr</a:t>
            </a:r>
          </a:p>
        </p:txBody>
      </p:sp>
      <p:sp>
        <p:nvSpPr>
          <p:cNvPr id="5" name="Rectangle 4">
            <a:extLst>
              <a:ext uri="{FF2B5EF4-FFF2-40B4-BE49-F238E27FC236}">
                <a16:creationId xmlns:a16="http://schemas.microsoft.com/office/drawing/2014/main" id="{7080A733-FCC5-3F47-8B23-539E9F8A2535}"/>
              </a:ext>
            </a:extLst>
          </p:cNvPr>
          <p:cNvSpPr/>
          <p:nvPr/>
        </p:nvSpPr>
        <p:spPr>
          <a:xfrm>
            <a:off x="3856191" y="2561228"/>
            <a:ext cx="7605486" cy="2816156"/>
          </a:xfrm>
          <a:prstGeom prst="rect">
            <a:avLst/>
          </a:prstGeom>
        </p:spPr>
        <p:txBody>
          <a:bodyPr wrap="square">
            <a:spAutoFit/>
          </a:bodyPr>
          <a:lstStyle/>
          <a:p>
            <a:pPr>
              <a:lnSpc>
                <a:spcPct val="150000"/>
              </a:lnSpc>
            </a:pPr>
            <a:r>
              <a:rPr lang="ro-RO" sz="2400" dirty="0">
                <a:latin typeface="Adobe Garamond Pro" panose="02020502060506020403" pitchFamily="18" charset="0"/>
              </a:rPr>
              <a:t>„Uitasem ceea ce am auzit de la cineva care vorbea despre asta; acum îmi amintesc. Spunea astfel: </a:t>
            </a:r>
            <a:r>
              <a:rPr lang="ro-RO" sz="2400" dirty="0">
                <a:solidFill>
                  <a:srgbClr val="6C2412"/>
                </a:solidFill>
                <a:latin typeface="Adobe Garamond Pro" panose="02020502060506020403" pitchFamily="18" charset="0"/>
              </a:rPr>
              <a:t>cunoașterea este opinie adevărată însoțită de explicație</a:t>
            </a:r>
            <a:r>
              <a:rPr lang="ro-RO" sz="2400" dirty="0">
                <a:latin typeface="Adobe Garamond Pro" panose="02020502060506020403" pitchFamily="18" charset="0"/>
              </a:rPr>
              <a:t>, dar opinia fără explicație iese în afara cunoașterii.“ </a:t>
            </a:r>
          </a:p>
          <a:p>
            <a:pPr algn="r">
              <a:lnSpc>
                <a:spcPct val="150000"/>
              </a:lnSpc>
            </a:pPr>
            <a:r>
              <a:rPr lang="ro-RO" sz="2400" dirty="0">
                <a:latin typeface="Adobe Garamond Pro" panose="02020502060506020403" pitchFamily="18" charset="0"/>
              </a:rPr>
              <a:t>(Platon, </a:t>
            </a:r>
            <a:r>
              <a:rPr lang="ro-RO" sz="2400" i="1" dirty="0" err="1">
                <a:latin typeface="Adobe Garamond Pro" panose="02020502060506020403" pitchFamily="18" charset="0"/>
              </a:rPr>
              <a:t>Theaitetos</a:t>
            </a:r>
            <a:r>
              <a:rPr lang="ro-RO" sz="2400" dirty="0">
                <a:latin typeface="Adobe Garamond Pro" panose="02020502060506020403" pitchFamily="18" charset="0"/>
              </a:rPr>
              <a:t>, 201c-d, trad. mod.)</a:t>
            </a:r>
          </a:p>
        </p:txBody>
      </p:sp>
    </p:spTree>
    <p:extLst>
      <p:ext uri="{BB962C8B-B14F-4D97-AF65-F5344CB8AC3E}">
        <p14:creationId xmlns:p14="http://schemas.microsoft.com/office/powerpoint/2010/main" val="28263815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797618"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 Concepte logice de bază</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42236" y="1852345"/>
            <a:ext cx="8326811" cy="4208844"/>
          </a:xfrm>
          <a:prstGeom prst="rect">
            <a:avLst/>
          </a:prstGeom>
          <a:noFill/>
        </p:spPr>
        <p:txBody>
          <a:bodyPr wrap="square" rtlCol="0">
            <a:spAutoFit/>
          </a:bodyPr>
          <a:lstStyle/>
          <a:p>
            <a:pPr marL="468000" indent="-468000">
              <a:lnSpc>
                <a:spcPct val="150000"/>
              </a:lnSpc>
            </a:pPr>
            <a:r>
              <a:rPr lang="ro-RO" sz="2000" dirty="0">
                <a:latin typeface="Adobe Garamond Pro" panose="02020502060506020403" pitchFamily="18" charset="0"/>
              </a:rPr>
              <a:t>Aristotel. 2007. </a:t>
            </a:r>
            <a:r>
              <a:rPr lang="ro-RO" sz="2000" i="1" dirty="0">
                <a:latin typeface="Adobe Garamond Pro" panose="02020502060506020403" pitchFamily="18" charset="0"/>
              </a:rPr>
              <a:t>Metafizica</a:t>
            </a:r>
            <a:r>
              <a:rPr lang="ro-RO" sz="2000" dirty="0">
                <a:latin typeface="Adobe Garamond Pro" panose="02020502060506020403" pitchFamily="18" charset="0"/>
              </a:rPr>
              <a:t>. Traducere de A. Cornea. București: Humanitas.</a:t>
            </a:r>
          </a:p>
          <a:p>
            <a:pPr marL="468000" indent="-468000">
              <a:lnSpc>
                <a:spcPct val="150000"/>
              </a:lnSpc>
            </a:pPr>
            <a:r>
              <a:rPr lang="ro-RO" sz="2000" dirty="0">
                <a:latin typeface="Adobe Garamond Pro" panose="02020502060506020403" pitchFamily="18" charset="0"/>
              </a:rPr>
              <a:t>James, William. 1922. </a:t>
            </a:r>
            <a:r>
              <a:rPr lang="ro-RO" sz="2000" i="1" dirty="0">
                <a:latin typeface="Adobe Garamond Pro" panose="02020502060506020403" pitchFamily="18" charset="0"/>
              </a:rPr>
              <a:t>Pragmatism. A New </a:t>
            </a:r>
            <a:r>
              <a:rPr lang="ro-RO" sz="2000" i="1" dirty="0" err="1">
                <a:latin typeface="Adobe Garamond Pro" panose="02020502060506020403" pitchFamily="18" charset="0"/>
              </a:rPr>
              <a:t>Name</a:t>
            </a:r>
            <a:r>
              <a:rPr lang="ro-RO" sz="2000" i="1" dirty="0">
                <a:latin typeface="Adobe Garamond Pro" panose="02020502060506020403" pitchFamily="18" charset="0"/>
              </a:rPr>
              <a:t> for </a:t>
            </a:r>
            <a:r>
              <a:rPr lang="ro-RO" sz="2000" i="1" dirty="0" err="1">
                <a:latin typeface="Adobe Garamond Pro" panose="02020502060506020403" pitchFamily="18" charset="0"/>
              </a:rPr>
              <a:t>Some</a:t>
            </a:r>
            <a:r>
              <a:rPr lang="ro-RO" sz="2000" i="1" dirty="0">
                <a:latin typeface="Adobe Garamond Pro" panose="02020502060506020403" pitchFamily="18" charset="0"/>
              </a:rPr>
              <a:t> Old </a:t>
            </a:r>
            <a:r>
              <a:rPr lang="ro-RO" sz="2000" i="1" dirty="0" err="1">
                <a:latin typeface="Adobe Garamond Pro" panose="02020502060506020403" pitchFamily="18" charset="0"/>
              </a:rPr>
              <a:t>Ways</a:t>
            </a:r>
            <a:r>
              <a:rPr lang="ro-RO" sz="2000" i="1" dirty="0">
                <a:latin typeface="Adobe Garamond Pro" panose="02020502060506020403" pitchFamily="18" charset="0"/>
              </a:rPr>
              <a:t> of </a:t>
            </a:r>
            <a:r>
              <a:rPr lang="ro-RO" sz="2000" i="1" dirty="0" err="1">
                <a:latin typeface="Adobe Garamond Pro" panose="02020502060506020403" pitchFamily="18" charset="0"/>
              </a:rPr>
              <a:t>Thinking</a:t>
            </a:r>
            <a:r>
              <a:rPr lang="ro-RO" sz="2000" dirty="0">
                <a:latin typeface="Adobe Garamond Pro" panose="02020502060506020403" pitchFamily="18" charset="0"/>
              </a:rPr>
              <a:t>. New York: </a:t>
            </a:r>
            <a:r>
              <a:rPr lang="ro-RO" sz="2000" dirty="0" err="1">
                <a:latin typeface="Adobe Garamond Pro" panose="02020502060506020403" pitchFamily="18" charset="0"/>
              </a:rPr>
              <a:t>Longmans</a:t>
            </a:r>
            <a:r>
              <a:rPr lang="ro-RO" sz="2000" dirty="0">
                <a:latin typeface="Adobe Garamond Pro" panose="02020502060506020403" pitchFamily="18" charset="0"/>
              </a:rPr>
              <a:t>.</a:t>
            </a:r>
          </a:p>
          <a:p>
            <a:pPr marL="468000" indent="-468000">
              <a:lnSpc>
                <a:spcPct val="150000"/>
              </a:lnSpc>
            </a:pPr>
            <a:r>
              <a:rPr lang="ro-RO" sz="2000" dirty="0">
                <a:latin typeface="Adobe Garamond Pro" panose="02020502060506020403" pitchFamily="18" charset="0"/>
              </a:rPr>
              <a:t>Joachim, Harold H. 1906. </a:t>
            </a:r>
            <a:r>
              <a:rPr lang="ro-RO" sz="2000" i="1" dirty="0">
                <a:latin typeface="Adobe Garamond Pro" panose="02020502060506020403" pitchFamily="18" charset="0"/>
              </a:rPr>
              <a:t>The </a:t>
            </a:r>
            <a:r>
              <a:rPr lang="ro-RO" sz="2000" i="1" dirty="0" err="1">
                <a:latin typeface="Adobe Garamond Pro" panose="02020502060506020403" pitchFamily="18" charset="0"/>
              </a:rPr>
              <a:t>Nature</a:t>
            </a:r>
            <a:r>
              <a:rPr lang="ro-RO" sz="2000" i="1" dirty="0">
                <a:latin typeface="Adobe Garamond Pro" panose="02020502060506020403" pitchFamily="18" charset="0"/>
              </a:rPr>
              <a:t> of </a:t>
            </a:r>
            <a:r>
              <a:rPr lang="ro-RO" sz="2000" i="1" dirty="0" err="1">
                <a:latin typeface="Adobe Garamond Pro" panose="02020502060506020403" pitchFamily="18" charset="0"/>
              </a:rPr>
              <a:t>Truth</a:t>
            </a:r>
            <a:r>
              <a:rPr lang="ro-RO" sz="2000" dirty="0">
                <a:latin typeface="Adobe Garamond Pro" panose="02020502060506020403" pitchFamily="18" charset="0"/>
              </a:rPr>
              <a:t>. Oxford: </a:t>
            </a:r>
            <a:r>
              <a:rPr lang="ro-RO" sz="2000" dirty="0" err="1">
                <a:latin typeface="Adobe Garamond Pro" panose="02020502060506020403" pitchFamily="18" charset="0"/>
              </a:rPr>
              <a:t>Clarendon</a:t>
            </a:r>
            <a:r>
              <a:rPr lang="ro-RO" sz="2000" dirty="0">
                <a:latin typeface="Adobe Garamond Pro" panose="02020502060506020403" pitchFamily="18" charset="0"/>
              </a:rPr>
              <a:t> Press.</a:t>
            </a:r>
          </a:p>
          <a:p>
            <a:pPr marL="468000" indent="-468000">
              <a:lnSpc>
                <a:spcPct val="150000"/>
              </a:lnSpc>
            </a:pPr>
            <a:r>
              <a:rPr lang="ro-RO" sz="2000" dirty="0">
                <a:latin typeface="Adobe Garamond Pro" panose="02020502060506020403" pitchFamily="18" charset="0"/>
              </a:rPr>
              <a:t>Kant, Immanuel. 2017. </a:t>
            </a:r>
            <a:r>
              <a:rPr lang="ro-RO" sz="2000" i="1" dirty="0">
                <a:latin typeface="Adobe Garamond Pro" panose="02020502060506020403" pitchFamily="18" charset="0"/>
              </a:rPr>
              <a:t>Critica rațiunii pure</a:t>
            </a:r>
            <a:r>
              <a:rPr lang="ro-RO" sz="2000" dirty="0">
                <a:latin typeface="Adobe Garamond Pro" panose="02020502060506020403" pitchFamily="18" charset="0"/>
              </a:rPr>
              <a:t>. Traducere de N. Bagdasar și E. </a:t>
            </a:r>
            <a:r>
              <a:rPr lang="ro-RO" sz="2000" dirty="0" err="1">
                <a:latin typeface="Adobe Garamond Pro" panose="02020502060506020403" pitchFamily="18" charset="0"/>
              </a:rPr>
              <a:t>Moisuc</a:t>
            </a:r>
            <a:r>
              <a:rPr lang="ro-RO" sz="2000" dirty="0">
                <a:latin typeface="Adobe Garamond Pro" panose="02020502060506020403" pitchFamily="18" charset="0"/>
              </a:rPr>
              <a:t>. București: Academia Română.</a:t>
            </a:r>
          </a:p>
          <a:p>
            <a:pPr marL="468000" indent="-468000">
              <a:lnSpc>
                <a:spcPct val="150000"/>
              </a:lnSpc>
            </a:pPr>
            <a:r>
              <a:rPr lang="ro-RO" sz="2000" dirty="0">
                <a:latin typeface="Adobe Garamond Pro" panose="02020502060506020403" pitchFamily="18" charset="0"/>
              </a:rPr>
              <a:t>Lau, Joe Y. F. 2011. </a:t>
            </a:r>
            <a:r>
              <a:rPr lang="ro-RO" sz="2000" i="1" dirty="0">
                <a:latin typeface="Adobe Garamond Pro" panose="02020502060506020403" pitchFamily="18" charset="0"/>
              </a:rPr>
              <a:t>An </a:t>
            </a:r>
            <a:r>
              <a:rPr lang="ro-RO" sz="2000" i="1" dirty="0" err="1">
                <a:latin typeface="Adobe Garamond Pro" panose="02020502060506020403" pitchFamily="18" charset="0"/>
              </a:rPr>
              <a:t>Introduction</a:t>
            </a:r>
            <a:r>
              <a:rPr lang="ro-RO" sz="2000" i="1" dirty="0">
                <a:latin typeface="Adobe Garamond Pro" panose="02020502060506020403" pitchFamily="18" charset="0"/>
              </a:rPr>
              <a:t> </a:t>
            </a:r>
            <a:r>
              <a:rPr lang="ro-RO" sz="2000" i="1" dirty="0" err="1">
                <a:latin typeface="Adobe Garamond Pro" panose="02020502060506020403" pitchFamily="18" charset="0"/>
              </a:rPr>
              <a:t>to</a:t>
            </a:r>
            <a:r>
              <a:rPr lang="ro-RO" sz="2000" i="1" dirty="0">
                <a:latin typeface="Adobe Garamond Pro" panose="02020502060506020403" pitchFamily="18" charset="0"/>
              </a:rPr>
              <a:t> </a:t>
            </a:r>
            <a:r>
              <a:rPr lang="ro-RO" sz="2000" i="1" dirty="0" err="1">
                <a:latin typeface="Adobe Garamond Pro" panose="02020502060506020403" pitchFamily="18" charset="0"/>
              </a:rPr>
              <a:t>Critical</a:t>
            </a:r>
            <a:r>
              <a:rPr lang="ro-RO" sz="2000" i="1" dirty="0">
                <a:latin typeface="Adobe Garamond Pro" panose="02020502060506020403" pitchFamily="18" charset="0"/>
              </a:rPr>
              <a:t> </a:t>
            </a:r>
            <a:r>
              <a:rPr lang="ro-RO" sz="2000" i="1" dirty="0" err="1">
                <a:latin typeface="Adobe Garamond Pro" panose="02020502060506020403" pitchFamily="18" charset="0"/>
              </a:rPr>
              <a:t>Thinking</a:t>
            </a:r>
            <a:r>
              <a:rPr lang="ro-RO" sz="2000" i="1" dirty="0">
                <a:latin typeface="Adobe Garamond Pro" panose="02020502060506020403" pitchFamily="18" charset="0"/>
              </a:rPr>
              <a:t> </a:t>
            </a:r>
            <a:r>
              <a:rPr lang="ro-RO" sz="2000" i="1" dirty="0" err="1">
                <a:latin typeface="Adobe Garamond Pro" panose="02020502060506020403" pitchFamily="18" charset="0"/>
              </a:rPr>
              <a:t>and</a:t>
            </a:r>
            <a:r>
              <a:rPr lang="ro-RO" sz="2000" i="1" dirty="0">
                <a:latin typeface="Adobe Garamond Pro" panose="02020502060506020403" pitchFamily="18" charset="0"/>
              </a:rPr>
              <a:t> </a:t>
            </a:r>
            <a:r>
              <a:rPr lang="ro-RO" sz="2000" i="1" dirty="0" err="1">
                <a:latin typeface="Adobe Garamond Pro" panose="02020502060506020403" pitchFamily="18" charset="0"/>
              </a:rPr>
              <a:t>Creativity</a:t>
            </a:r>
            <a:r>
              <a:rPr lang="ro-RO" sz="2000" i="1" dirty="0">
                <a:latin typeface="Adobe Garamond Pro" panose="02020502060506020403" pitchFamily="18" charset="0"/>
              </a:rPr>
              <a:t>. </a:t>
            </a:r>
            <a:r>
              <a:rPr lang="ro-RO" sz="2000" i="1" dirty="0" err="1">
                <a:latin typeface="Adobe Garamond Pro" panose="02020502060506020403" pitchFamily="18" charset="0"/>
              </a:rPr>
              <a:t>Think</a:t>
            </a:r>
            <a:r>
              <a:rPr lang="ro-RO" sz="2000" i="1" dirty="0">
                <a:latin typeface="Adobe Garamond Pro" panose="02020502060506020403" pitchFamily="18" charset="0"/>
              </a:rPr>
              <a:t> More, </a:t>
            </a:r>
            <a:r>
              <a:rPr lang="ro-RO" sz="2000" i="1" dirty="0" err="1">
                <a:latin typeface="Adobe Garamond Pro" panose="02020502060506020403" pitchFamily="18" charset="0"/>
              </a:rPr>
              <a:t>Think</a:t>
            </a:r>
            <a:r>
              <a:rPr lang="ro-RO" sz="2000" i="1" dirty="0">
                <a:latin typeface="Adobe Garamond Pro" panose="02020502060506020403" pitchFamily="18" charset="0"/>
              </a:rPr>
              <a:t> </a:t>
            </a:r>
            <a:r>
              <a:rPr lang="ro-RO" sz="2000" i="1" dirty="0" err="1">
                <a:latin typeface="Adobe Garamond Pro" panose="02020502060506020403" pitchFamily="18" charset="0"/>
              </a:rPr>
              <a:t>Better</a:t>
            </a:r>
            <a:r>
              <a:rPr lang="ro-RO" sz="2000" dirty="0">
                <a:latin typeface="Adobe Garamond Pro" panose="02020502060506020403" pitchFamily="18" charset="0"/>
              </a:rPr>
              <a:t>. </a:t>
            </a:r>
            <a:r>
              <a:rPr lang="ro-RO" sz="2000" dirty="0" err="1">
                <a:latin typeface="Adobe Garamond Pro" panose="02020502060506020403" pitchFamily="18" charset="0"/>
              </a:rPr>
              <a:t>Hoboken</a:t>
            </a:r>
            <a:r>
              <a:rPr lang="ro-RO" sz="2000" dirty="0">
                <a:latin typeface="Adobe Garamond Pro" panose="02020502060506020403" pitchFamily="18" charset="0"/>
              </a:rPr>
              <a:t>, New Jersey: </a:t>
            </a:r>
            <a:r>
              <a:rPr lang="ro-RO" sz="2000" dirty="0" err="1">
                <a:latin typeface="Adobe Garamond Pro" panose="02020502060506020403" pitchFamily="18" charset="0"/>
              </a:rPr>
              <a:t>Wiley</a:t>
            </a:r>
            <a:r>
              <a:rPr lang="ro-RO" sz="2000" dirty="0">
                <a:latin typeface="Adobe Garamond Pro" panose="02020502060506020403" pitchFamily="18" charset="0"/>
              </a:rPr>
              <a:t>.</a:t>
            </a:r>
          </a:p>
          <a:p>
            <a:pPr marL="468000" indent="-468000">
              <a:lnSpc>
                <a:spcPct val="150000"/>
              </a:lnSpc>
            </a:pPr>
            <a:r>
              <a:rPr lang="ro-RO" sz="2000" dirty="0">
                <a:latin typeface="Adobe Garamond Pro" panose="02020502060506020403" pitchFamily="18" charset="0"/>
              </a:rPr>
              <a:t>Platon. 2012. </a:t>
            </a:r>
            <a:r>
              <a:rPr lang="ro-RO" sz="2000" i="1" dirty="0" err="1">
                <a:latin typeface="Adobe Garamond Pro" panose="02020502060506020403" pitchFamily="18" charset="0"/>
              </a:rPr>
              <a:t>Theaitetos</a:t>
            </a:r>
            <a:r>
              <a:rPr lang="ro-RO" sz="2000" dirty="0">
                <a:latin typeface="Adobe Garamond Pro" panose="02020502060506020403" pitchFamily="18" charset="0"/>
              </a:rPr>
              <a:t>. Traducere de A. Cornea. București: Humanitas.</a:t>
            </a:r>
          </a:p>
        </p:txBody>
      </p:sp>
    </p:spTree>
    <p:extLst>
      <p:ext uri="{BB962C8B-B14F-4D97-AF65-F5344CB8AC3E}">
        <p14:creationId xmlns:p14="http://schemas.microsoft.com/office/powerpoint/2010/main" val="211242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Tipuri de enunțuri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3994692" y="2190900"/>
            <a:ext cx="7500623" cy="44704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cu sens </a:t>
            </a:r>
            <a:r>
              <a:rPr lang="ro-RO" sz="2800" dirty="0">
                <a:latin typeface="Adobe Garamond Pro" panose="02020502060506020403" pitchFamily="18" charset="0"/>
              </a:rPr>
              <a:t>– respectă structura gramaticală</a:t>
            </a:r>
          </a:p>
          <a:p>
            <a:pPr lvl="1">
              <a:lnSpc>
                <a:spcPct val="150000"/>
              </a:lnSpc>
            </a:pPr>
            <a:r>
              <a:rPr lang="en-RO" sz="2800" dirty="0">
                <a:latin typeface="Adobe Garamond Pro" panose="02020502060506020403" pitchFamily="18" charset="0"/>
              </a:rPr>
              <a:t>	</a:t>
            </a:r>
            <a:r>
              <a:rPr lang="en-RO" sz="2400" dirty="0">
                <a:latin typeface="Adobe Garamond Pro" panose="02020502060506020403" pitchFamily="18" charset="0"/>
              </a:rPr>
              <a:t>Ex.: Idei incolore și verzi dorm furioase.</a:t>
            </a:r>
          </a:p>
          <a:p>
            <a:pPr lvl="2">
              <a:lnSpc>
                <a:spcPct val="150000"/>
              </a:lnSpc>
            </a:pPr>
            <a:r>
              <a:rPr lang="ro-RO" sz="2800" b="1" dirty="0">
                <a:latin typeface="Adobe Garamond Pro Bold" panose="02020502060506020403" pitchFamily="18" charset="0"/>
              </a:rPr>
              <a:t>      </a:t>
            </a:r>
            <a:r>
              <a:rPr lang="ro-RO" sz="2400" dirty="0">
                <a:latin typeface="Adobe Garamond Pro" panose="02020502060506020403" pitchFamily="18" charset="0"/>
              </a:rPr>
              <a:t>Cine este regele Vaticanului?</a:t>
            </a:r>
            <a:endParaRPr lang="ro-RO" sz="2800" dirty="0">
              <a:latin typeface="Adobe Garamond Pro" panose="02020502060506020403" pitchFamily="18" charset="0"/>
            </a:endParaRPr>
          </a:p>
          <a:p>
            <a:pPr marL="457200" indent="-457200">
              <a:lnSpc>
                <a:spcPct val="150000"/>
              </a:lnSpc>
              <a:buFont typeface="Arial" panose="020B0604020202020204" pitchFamily="34" charset="0"/>
              <a:buChar char="•"/>
            </a:pPr>
            <a:r>
              <a:rPr lang="ro-RO" sz="2800" dirty="0">
                <a:solidFill>
                  <a:schemeClr val="accent1">
                    <a:lumMod val="75000"/>
                  </a:schemeClr>
                </a:solidFill>
                <a:latin typeface="Adobe Garamond Pro" panose="02020502060506020403" pitchFamily="18" charset="0"/>
              </a:rPr>
              <a:t>fără sens </a:t>
            </a:r>
            <a:r>
              <a:rPr lang="ro-RO" sz="2800" dirty="0">
                <a:latin typeface="Adobe Garamond Pro" panose="02020502060506020403" pitchFamily="18" charset="0"/>
              </a:rPr>
              <a:t>– nu respectă structura gramaticală =&gt; nu avem de-a face cu un enunț</a:t>
            </a:r>
          </a:p>
          <a:p>
            <a:pPr>
              <a:lnSpc>
                <a:spcPct val="150000"/>
              </a:lnSpc>
            </a:pPr>
            <a:r>
              <a:rPr lang="ro-RO" sz="2000" dirty="0">
                <a:latin typeface="Adobe Garamond Pro" panose="02020502060506020403" pitchFamily="18" charset="0"/>
              </a:rPr>
              <a:t>	</a:t>
            </a:r>
            <a:r>
              <a:rPr lang="ro-RO" sz="2400" dirty="0">
                <a:latin typeface="Adobe Garamond Pro" panose="02020502060506020403" pitchFamily="18" charset="0"/>
              </a:rPr>
              <a:t>Ex.: Ieri rege, mergând cald.</a:t>
            </a:r>
            <a:endParaRPr lang="en-RO" sz="2400" dirty="0">
              <a:latin typeface="Adobe Garamond Pro" panose="02020502060506020403" pitchFamily="18" charset="0"/>
            </a:endParaRPr>
          </a:p>
          <a:p>
            <a:pPr marL="457200" indent="-457200">
              <a:lnSpc>
                <a:spcPct val="150000"/>
              </a:lnSpc>
              <a:buFont typeface="Arial" panose="020B0604020202020204" pitchFamily="34" charset="0"/>
              <a:buChar char="•"/>
            </a:pPr>
            <a:endParaRPr lang="en-RO" sz="2800" b="1" dirty="0">
              <a:solidFill>
                <a:schemeClr val="accent1">
                  <a:lumMod val="75000"/>
                </a:schemeClr>
              </a:solidFill>
              <a:latin typeface="Adobe Garamond Pro Bold" panose="02020502060506020403" pitchFamily="18" charset="0"/>
            </a:endParaRPr>
          </a:p>
        </p:txBody>
      </p:sp>
    </p:spTree>
    <p:extLst>
      <p:ext uri="{BB962C8B-B14F-4D97-AF65-F5344CB8AC3E}">
        <p14:creationId xmlns:p14="http://schemas.microsoft.com/office/powerpoint/2010/main" val="8821010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Tipuri de enunțuri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3414121" y="2598214"/>
            <a:ext cx="7399022" cy="391645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Cu valoare de adevăr</a:t>
            </a:r>
          </a:p>
          <a:p>
            <a:pPr marL="914400" lvl="1"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Declarative</a:t>
            </a:r>
            <a:r>
              <a:rPr lang="ro-RO" sz="2800" b="1" dirty="0">
                <a:latin typeface="Adobe Garamond Pro Bold" panose="02020502060506020403" pitchFamily="18" charset="0"/>
              </a:rPr>
              <a:t> (aserțiuni) – adevărate sau false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Fără valoare de adevăr</a:t>
            </a:r>
          </a:p>
          <a:p>
            <a:pPr marL="914400" lvl="1"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Interogative</a:t>
            </a:r>
          </a:p>
          <a:p>
            <a:pPr marL="914400" lvl="1"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Imperative</a:t>
            </a:r>
          </a:p>
          <a:p>
            <a:pPr marL="457200" indent="-457200">
              <a:lnSpc>
                <a:spcPct val="150000"/>
              </a:lnSpc>
              <a:buFont typeface="Arial" panose="020B0604020202020204" pitchFamily="34" charset="0"/>
              <a:buChar char="•"/>
            </a:pPr>
            <a:endParaRPr lang="ro-RO" sz="2800" dirty="0">
              <a:latin typeface="Adobe Garamond Pro" panose="02020502060506020403" pitchFamily="18" charset="0"/>
            </a:endParaRPr>
          </a:p>
        </p:txBody>
      </p:sp>
    </p:spTree>
    <p:extLst>
      <p:ext uri="{BB962C8B-B14F-4D97-AF65-F5344CB8AC3E}">
        <p14:creationId xmlns:p14="http://schemas.microsoft.com/office/powerpoint/2010/main" val="923199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en-RO" sz="4400" dirty="0">
                <a:latin typeface="Adobe Garamond Pro" panose="02020502060506020403" pitchFamily="18" charset="0"/>
              </a:rPr>
              <a:t>Tipuri de enunțuri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322954" y="2980574"/>
            <a:ext cx="2715253" cy="1154162"/>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Aserțiuni (enunțuri declarative)</a:t>
            </a:r>
            <a:endParaRPr lang="en-RO" sz="2400" dirty="0">
              <a:latin typeface="Adobe Garamond Pro" panose="02020502060506020403" pitchFamily="18" charset="0"/>
            </a:endParaRPr>
          </a:p>
        </p:txBody>
      </p:sp>
      <p:cxnSp>
        <p:nvCxnSpPr>
          <p:cNvPr id="13" name="Straight Connector 12">
            <a:extLst>
              <a:ext uri="{FF2B5EF4-FFF2-40B4-BE49-F238E27FC236}">
                <a16:creationId xmlns:a16="http://schemas.microsoft.com/office/drawing/2014/main" id="{E7C3CB8D-39F6-2945-9F20-D7B854DCF86F}"/>
              </a:ext>
            </a:extLst>
          </p:cNvPr>
          <p:cNvCxnSpPr>
            <a:cxnSpLocks/>
          </p:cNvCxnSpPr>
          <p:nvPr/>
        </p:nvCxnSpPr>
        <p:spPr>
          <a:xfrm flipV="1">
            <a:off x="5379595" y="1785768"/>
            <a:ext cx="2092496" cy="383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CD0CD5-EDB2-6C47-8130-4E68F6FC74E6}"/>
              </a:ext>
            </a:extLst>
          </p:cNvPr>
          <p:cNvCxnSpPr>
            <a:cxnSpLocks/>
          </p:cNvCxnSpPr>
          <p:nvPr/>
        </p:nvCxnSpPr>
        <p:spPr>
          <a:xfrm>
            <a:off x="7472091" y="1785768"/>
            <a:ext cx="2285096" cy="3836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7D9025-D3DA-0145-810F-A45814B947ED}"/>
              </a:ext>
            </a:extLst>
          </p:cNvPr>
          <p:cNvCxnSpPr>
            <a:cxnSpLocks/>
          </p:cNvCxnSpPr>
          <p:nvPr/>
        </p:nvCxnSpPr>
        <p:spPr>
          <a:xfrm>
            <a:off x="5379595" y="5622609"/>
            <a:ext cx="4377592"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D4F9BEF2-0137-2F49-B363-5C2A3D1A3601}"/>
              </a:ext>
            </a:extLst>
          </p:cNvPr>
          <p:cNvSpPr txBox="1"/>
          <p:nvPr/>
        </p:nvSpPr>
        <p:spPr>
          <a:xfrm>
            <a:off x="3287099" y="5455096"/>
            <a:ext cx="2092496" cy="600164"/>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enunț declarativ</a:t>
            </a:r>
            <a:endParaRPr lang="en-RO" sz="2400" dirty="0">
              <a:latin typeface="Adobe Garamond Pro" panose="02020502060506020403" pitchFamily="18" charset="0"/>
            </a:endParaRPr>
          </a:p>
        </p:txBody>
      </p:sp>
      <p:sp>
        <p:nvSpPr>
          <p:cNvPr id="17" name="TextBox 16">
            <a:extLst>
              <a:ext uri="{FF2B5EF4-FFF2-40B4-BE49-F238E27FC236}">
                <a16:creationId xmlns:a16="http://schemas.microsoft.com/office/drawing/2014/main" id="{24C69C3D-D528-4D41-8B52-73DB3E3BC0FD}"/>
              </a:ext>
            </a:extLst>
          </p:cNvPr>
          <p:cNvSpPr txBox="1"/>
          <p:nvPr/>
        </p:nvSpPr>
        <p:spPr>
          <a:xfrm>
            <a:off x="6716127" y="1080612"/>
            <a:ext cx="5766158" cy="600164"/>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propoziție </a:t>
            </a:r>
            <a:r>
              <a:rPr lang="ro-RO" sz="2000" dirty="0">
                <a:latin typeface="Adobe Garamond Pro" panose="02020502060506020403" pitchFamily="18" charset="0"/>
              </a:rPr>
              <a:t>≠ reprezentare mentală (particulară)</a:t>
            </a:r>
            <a:endParaRPr lang="en-RO" sz="2000" dirty="0">
              <a:latin typeface="Adobe Garamond Pro" panose="02020502060506020403" pitchFamily="18" charset="0"/>
            </a:endParaRPr>
          </a:p>
        </p:txBody>
      </p:sp>
    </p:spTree>
    <p:extLst>
      <p:ext uri="{BB962C8B-B14F-4D97-AF65-F5344CB8AC3E}">
        <p14:creationId xmlns:p14="http://schemas.microsoft.com/office/powerpoint/2010/main" val="3308438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Teorii ale adevărului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198812" y="3115226"/>
            <a:ext cx="2783104"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o-RO" sz="2400" b="1" dirty="0" err="1">
                <a:solidFill>
                  <a:schemeClr val="accent1">
                    <a:lumMod val="75000"/>
                  </a:schemeClr>
                </a:solidFill>
                <a:latin typeface="Adobe Garamond Pro Bold" panose="02020502060506020403" pitchFamily="18" charset="0"/>
              </a:rPr>
              <a:t>Corespondentism</a:t>
            </a:r>
            <a:endParaRPr lang="ro-RO" sz="2400" b="1" dirty="0">
              <a:solidFill>
                <a:schemeClr val="accent1">
                  <a:lumMod val="75000"/>
                </a:schemeClr>
              </a:solidFill>
              <a:latin typeface="Adobe Garamond Pro Bold" panose="02020502060506020403" pitchFamily="18" charset="0"/>
            </a:endParaRPr>
          </a:p>
          <a:p>
            <a:pPr marL="342900" indent="-342900">
              <a:lnSpc>
                <a:spcPct val="150000"/>
              </a:lnSpc>
              <a:buFont typeface="Arial" panose="020B0604020202020204" pitchFamily="34" charset="0"/>
              <a:buChar char="•"/>
            </a:pPr>
            <a:r>
              <a:rPr lang="ro-RO" sz="2400" dirty="0" err="1">
                <a:latin typeface="Adobe Garamond Pro" panose="02020502060506020403" pitchFamily="18" charset="0"/>
              </a:rPr>
              <a:t>Coerentism</a:t>
            </a:r>
            <a:endParaRPr lang="ro-RO" sz="2400" dirty="0">
              <a:latin typeface="Adobe Garamond Pro" panose="02020502060506020403" pitchFamily="18" charset="0"/>
            </a:endParaRPr>
          </a:p>
          <a:p>
            <a:pPr marL="342900" indent="-342900">
              <a:lnSpc>
                <a:spcPct val="150000"/>
              </a:lnSpc>
              <a:buFont typeface="Arial" panose="020B0604020202020204" pitchFamily="34" charset="0"/>
              <a:buChar char="•"/>
            </a:pPr>
            <a:r>
              <a:rPr lang="ro-RO" sz="2400" dirty="0">
                <a:latin typeface="Adobe Garamond Pro" panose="02020502060506020403" pitchFamily="18" charset="0"/>
              </a:rPr>
              <a:t>Pragmatism</a:t>
            </a:r>
            <a:endParaRPr lang="en-RO" sz="2400" dirty="0">
              <a:latin typeface="Adobe Garamond Pro" panose="02020502060506020403" pitchFamily="18" charset="0"/>
            </a:endParaRPr>
          </a:p>
        </p:txBody>
      </p:sp>
      <p:sp>
        <p:nvSpPr>
          <p:cNvPr id="4" name="Rectangle 3">
            <a:extLst>
              <a:ext uri="{FF2B5EF4-FFF2-40B4-BE49-F238E27FC236}">
                <a16:creationId xmlns:a16="http://schemas.microsoft.com/office/drawing/2014/main" id="{02EDA8FD-92DB-0D4C-9DC1-EE7BDA8D28DF}"/>
              </a:ext>
            </a:extLst>
          </p:cNvPr>
          <p:cNvSpPr/>
          <p:nvPr/>
        </p:nvSpPr>
        <p:spPr>
          <a:xfrm>
            <a:off x="3643086" y="2657408"/>
            <a:ext cx="8225961" cy="2623795"/>
          </a:xfrm>
          <a:prstGeom prst="rect">
            <a:avLst/>
          </a:prstGeom>
        </p:spPr>
        <p:txBody>
          <a:bodyPr wrap="square">
            <a:spAutoFit/>
          </a:bodyPr>
          <a:lstStyle/>
          <a:p>
            <a:pPr>
              <a:lnSpc>
                <a:spcPct val="150000"/>
              </a:lnSpc>
            </a:pPr>
            <a:r>
              <a:rPr lang="en-RO" sz="2800" dirty="0">
                <a:latin typeface="Adobe Garamond Pro" panose="02020502060506020403" pitchFamily="18" charset="0"/>
              </a:rPr>
              <a:t>„A spune că ceea ce este nu este sau că ceea ce nu este este reprezintă ceva fals, în timp ce a spune că ceea ce este este și ceea ce nu este nu este reprezintă ceva adevărat.“ </a:t>
            </a:r>
          </a:p>
          <a:p>
            <a:pPr algn="r">
              <a:lnSpc>
                <a:spcPct val="150000"/>
              </a:lnSpc>
            </a:pPr>
            <a:r>
              <a:rPr lang="en-RO" sz="2800" dirty="0">
                <a:latin typeface="Adobe Garamond Pro" panose="02020502060506020403" pitchFamily="18" charset="0"/>
              </a:rPr>
              <a:t>(Aristotel, </a:t>
            </a:r>
            <a:r>
              <a:rPr lang="en-RO" sz="2800" i="1" dirty="0">
                <a:latin typeface="Adobe Garamond Pro" panose="02020502060506020403" pitchFamily="18" charset="0"/>
              </a:rPr>
              <a:t>Metafizica</a:t>
            </a:r>
            <a:r>
              <a:rPr lang="en-RO" sz="2800" dirty="0">
                <a:latin typeface="Adobe Garamond Pro" panose="02020502060506020403" pitchFamily="18" charset="0"/>
              </a:rPr>
              <a:t>, IV, 7, 1011b, trad. mod.)</a:t>
            </a:r>
          </a:p>
        </p:txBody>
      </p:sp>
    </p:spTree>
    <p:extLst>
      <p:ext uri="{BB962C8B-B14F-4D97-AF65-F5344CB8AC3E}">
        <p14:creationId xmlns:p14="http://schemas.microsoft.com/office/powerpoint/2010/main" val="38034053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Teorii ale adevărului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322953" y="3115226"/>
            <a:ext cx="2658963"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o-RO" sz="2400" dirty="0" err="1">
                <a:solidFill>
                  <a:schemeClr val="accent1">
                    <a:lumMod val="75000"/>
                  </a:schemeClr>
                </a:solidFill>
                <a:latin typeface="Adobe Garamond Pro" panose="02020502060506020403" pitchFamily="18" charset="0"/>
              </a:rPr>
              <a:t>Corespondentism</a:t>
            </a:r>
            <a:endParaRPr lang="ro-RO" sz="24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400" b="1" dirty="0" err="1">
                <a:solidFill>
                  <a:schemeClr val="accent1">
                    <a:lumMod val="75000"/>
                  </a:schemeClr>
                </a:solidFill>
                <a:latin typeface="Adobe Garamond Pro Bold" panose="02020502060506020403" pitchFamily="18" charset="0"/>
              </a:rPr>
              <a:t>Coerentism</a:t>
            </a:r>
            <a:endParaRPr lang="ro-RO" sz="2400" b="1" dirty="0">
              <a:solidFill>
                <a:schemeClr val="accent1">
                  <a:lumMod val="75000"/>
                </a:schemeClr>
              </a:solidFill>
              <a:latin typeface="Adobe Garamond Pro Bold" panose="02020502060506020403" pitchFamily="18" charset="0"/>
            </a:endParaRPr>
          </a:p>
          <a:p>
            <a:pPr marL="342900" indent="-342900">
              <a:lnSpc>
                <a:spcPct val="150000"/>
              </a:lnSpc>
              <a:buFont typeface="Arial" panose="020B0604020202020204" pitchFamily="34" charset="0"/>
              <a:buChar char="•"/>
            </a:pPr>
            <a:r>
              <a:rPr lang="ro-RO" sz="2400" dirty="0">
                <a:latin typeface="Adobe Garamond Pro" panose="02020502060506020403" pitchFamily="18" charset="0"/>
              </a:rPr>
              <a:t>Pragmatism</a:t>
            </a:r>
            <a:endParaRPr lang="en-RO" sz="2400" dirty="0">
              <a:latin typeface="Adobe Garamond Pro" panose="02020502060506020403" pitchFamily="18" charset="0"/>
            </a:endParaRPr>
          </a:p>
        </p:txBody>
      </p:sp>
      <p:sp>
        <p:nvSpPr>
          <p:cNvPr id="6" name="Rectangle 5">
            <a:extLst>
              <a:ext uri="{FF2B5EF4-FFF2-40B4-BE49-F238E27FC236}">
                <a16:creationId xmlns:a16="http://schemas.microsoft.com/office/drawing/2014/main" id="{A145EE7E-6355-B14A-8E08-8CB5AF9E0E5C}"/>
              </a:ext>
            </a:extLst>
          </p:cNvPr>
          <p:cNvSpPr/>
          <p:nvPr/>
        </p:nvSpPr>
        <p:spPr>
          <a:xfrm>
            <a:off x="3304869" y="2389104"/>
            <a:ext cx="8564178" cy="3270126"/>
          </a:xfrm>
          <a:prstGeom prst="rect">
            <a:avLst/>
          </a:prstGeom>
        </p:spPr>
        <p:txBody>
          <a:bodyPr wrap="square">
            <a:spAutoFit/>
          </a:bodyPr>
          <a:lstStyle/>
          <a:p>
            <a:pPr>
              <a:lnSpc>
                <a:spcPct val="150000"/>
              </a:lnSpc>
            </a:pPr>
            <a:r>
              <a:rPr lang="en-RO" sz="2800" dirty="0">
                <a:latin typeface="Adobe Garamond Pro" panose="02020502060506020403" pitchFamily="18" charset="0"/>
              </a:rPr>
              <a:t>„În natura sa esențială, adevărul este acea coerență sistematică care este caracterul unui întreg semnificativ. Un «întreg semnificativ» este o experiență organizat individuală, care împlinește prin sine și care este împlinită prin sine.“ </a:t>
            </a:r>
          </a:p>
          <a:p>
            <a:pPr algn="r">
              <a:lnSpc>
                <a:spcPct val="150000"/>
              </a:lnSpc>
            </a:pPr>
            <a:r>
              <a:rPr lang="en-RO" sz="2800" dirty="0">
                <a:latin typeface="Adobe Garamond Pro" panose="02020502060506020403" pitchFamily="18" charset="0"/>
              </a:rPr>
              <a:t>(Joachim 1906, 76)</a:t>
            </a:r>
          </a:p>
        </p:txBody>
      </p:sp>
    </p:spTree>
    <p:extLst>
      <p:ext uri="{BB962C8B-B14F-4D97-AF65-F5344CB8AC3E}">
        <p14:creationId xmlns:p14="http://schemas.microsoft.com/office/powerpoint/2010/main" val="1083315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Teorii ale adevărului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0" name="TextBox 9">
            <a:extLst>
              <a:ext uri="{FF2B5EF4-FFF2-40B4-BE49-F238E27FC236}">
                <a16:creationId xmlns:a16="http://schemas.microsoft.com/office/drawing/2014/main" id="{24A3CABA-3895-B040-AA7B-D8900D6E0058}"/>
              </a:ext>
            </a:extLst>
          </p:cNvPr>
          <p:cNvSpPr txBox="1"/>
          <p:nvPr/>
        </p:nvSpPr>
        <p:spPr>
          <a:xfrm>
            <a:off x="322953" y="3115226"/>
            <a:ext cx="2658963" cy="17081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o-RO" sz="2400" dirty="0" err="1">
                <a:solidFill>
                  <a:schemeClr val="accent1">
                    <a:lumMod val="75000"/>
                  </a:schemeClr>
                </a:solidFill>
                <a:latin typeface="Adobe Garamond Pro" panose="02020502060506020403" pitchFamily="18" charset="0"/>
              </a:rPr>
              <a:t>Corespondentism</a:t>
            </a:r>
            <a:endParaRPr lang="ro-RO" sz="24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400" dirty="0" err="1">
                <a:solidFill>
                  <a:schemeClr val="accent1">
                    <a:lumMod val="75000"/>
                  </a:schemeClr>
                </a:solidFill>
                <a:latin typeface="Adobe Garamond Pro" panose="02020502060506020403" pitchFamily="18" charset="0"/>
              </a:rPr>
              <a:t>Coerentism</a:t>
            </a:r>
            <a:endParaRPr lang="ro-RO" sz="24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400" b="1" dirty="0">
                <a:solidFill>
                  <a:schemeClr val="accent1">
                    <a:lumMod val="75000"/>
                  </a:schemeClr>
                </a:solidFill>
                <a:latin typeface="Adobe Garamond Pro Bold" panose="02020502060506020403" pitchFamily="18" charset="0"/>
              </a:rPr>
              <a:t>Pragmatism</a:t>
            </a:r>
            <a:endParaRPr lang="en-RO" sz="2400" b="1" dirty="0">
              <a:solidFill>
                <a:schemeClr val="accent1">
                  <a:lumMod val="75000"/>
                </a:schemeClr>
              </a:solidFill>
              <a:latin typeface="Adobe Garamond Pro Bold" panose="02020502060506020403" pitchFamily="18" charset="0"/>
            </a:endParaRPr>
          </a:p>
        </p:txBody>
      </p:sp>
      <p:sp>
        <p:nvSpPr>
          <p:cNvPr id="6" name="Rectangle 5">
            <a:extLst>
              <a:ext uri="{FF2B5EF4-FFF2-40B4-BE49-F238E27FC236}">
                <a16:creationId xmlns:a16="http://schemas.microsoft.com/office/drawing/2014/main" id="{B418DE1C-9FFF-6D49-AB78-17B234006F80}"/>
              </a:ext>
            </a:extLst>
          </p:cNvPr>
          <p:cNvSpPr/>
          <p:nvPr/>
        </p:nvSpPr>
        <p:spPr>
          <a:xfrm>
            <a:off x="3339255" y="1648882"/>
            <a:ext cx="8529792" cy="5209118"/>
          </a:xfrm>
          <a:prstGeom prst="rect">
            <a:avLst/>
          </a:prstGeom>
        </p:spPr>
        <p:txBody>
          <a:bodyPr wrap="square">
            <a:spAutoFit/>
          </a:bodyPr>
          <a:lstStyle/>
          <a:p>
            <a:pPr>
              <a:lnSpc>
                <a:spcPct val="150000"/>
              </a:lnSpc>
            </a:pPr>
            <a:r>
              <a:rPr lang="ro-RO" sz="2800" dirty="0">
                <a:latin typeface="Adobe Garamond Pro" panose="02020502060506020403" pitchFamily="18" charset="0"/>
              </a:rPr>
              <a:t>„Poți spune [...] că «este folositor pentru că este adevărat» sau că «este adevărat pentru că este folositor». Ambele enunțuri înseamnă exact același lucru, și anume că avem aici de-a face cu o idee care este împlinită și poate fi verificată. Adevărat este numele pentru orice idee care pornește procesul de verificare, folositor este numele pentru funcția ei care este împlinită în experiență.“ </a:t>
            </a:r>
          </a:p>
          <a:p>
            <a:pPr algn="r">
              <a:lnSpc>
                <a:spcPct val="150000"/>
              </a:lnSpc>
            </a:pPr>
            <a:r>
              <a:rPr lang="ro-RO" sz="2800" dirty="0">
                <a:latin typeface="Adobe Garamond Pro" panose="02020502060506020403" pitchFamily="18" charset="0"/>
              </a:rPr>
              <a:t>(James 1922, 204)</a:t>
            </a:r>
          </a:p>
        </p:txBody>
      </p:sp>
    </p:spTree>
    <p:extLst>
      <p:ext uri="{BB962C8B-B14F-4D97-AF65-F5344CB8AC3E}">
        <p14:creationId xmlns:p14="http://schemas.microsoft.com/office/powerpoint/2010/main" val="324188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Tipuri de adevăr</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1" name="TextBox 10">
            <a:extLst>
              <a:ext uri="{FF2B5EF4-FFF2-40B4-BE49-F238E27FC236}">
                <a16:creationId xmlns:a16="http://schemas.microsoft.com/office/drawing/2014/main" id="{72CC1F61-2B47-6B43-8485-409B129D28C2}"/>
              </a:ext>
            </a:extLst>
          </p:cNvPr>
          <p:cNvSpPr txBox="1"/>
          <p:nvPr/>
        </p:nvSpPr>
        <p:spPr>
          <a:xfrm>
            <a:off x="322953" y="3115226"/>
            <a:ext cx="2658963" cy="15081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analitic</a:t>
            </a:r>
          </a:p>
          <a:p>
            <a:pPr marL="342900" indent="-3429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empiric</a:t>
            </a:r>
            <a:endParaRPr lang="en-RO" sz="3200" b="1" dirty="0">
              <a:solidFill>
                <a:schemeClr val="accent1">
                  <a:lumMod val="75000"/>
                </a:schemeClr>
              </a:solidFill>
              <a:latin typeface="Adobe Garamond Pro Bold" panose="02020502060506020403" pitchFamily="18" charset="0"/>
            </a:endParaRPr>
          </a:p>
        </p:txBody>
      </p:sp>
      <p:graphicFrame>
        <p:nvGraphicFramePr>
          <p:cNvPr id="2" name="Table 2">
            <a:extLst>
              <a:ext uri="{FF2B5EF4-FFF2-40B4-BE49-F238E27FC236}">
                <a16:creationId xmlns:a16="http://schemas.microsoft.com/office/drawing/2014/main" id="{BCF8AE50-632F-EF4F-BFE2-B4D65C332FCD}"/>
              </a:ext>
            </a:extLst>
          </p:cNvPr>
          <p:cNvGraphicFramePr>
            <a:graphicFrameLocks noGrp="1"/>
          </p:cNvGraphicFramePr>
          <p:nvPr>
            <p:extLst>
              <p:ext uri="{D42A27DB-BD31-4B8C-83A1-F6EECF244321}">
                <p14:modId xmlns:p14="http://schemas.microsoft.com/office/powerpoint/2010/main" val="751222002"/>
              </p:ext>
            </p:extLst>
          </p:nvPr>
        </p:nvGraphicFramePr>
        <p:xfrm>
          <a:off x="3741047" y="2914175"/>
          <a:ext cx="8128000" cy="3048000"/>
        </p:xfrm>
        <a:graphic>
          <a:graphicData uri="http://schemas.openxmlformats.org/drawingml/2006/table">
            <a:tbl>
              <a:tblPr firstRow="1" bandRow="1">
                <a:tableStyleId>{2D5ABB26-0587-4C30-8999-92F81FD0307C}</a:tableStyleId>
              </a:tblPr>
              <a:tblGrid>
                <a:gridCol w="2180782">
                  <a:extLst>
                    <a:ext uri="{9D8B030D-6E8A-4147-A177-3AD203B41FA5}">
                      <a16:colId xmlns:a16="http://schemas.microsoft.com/office/drawing/2014/main" val="4199960665"/>
                    </a:ext>
                  </a:extLst>
                </a:gridCol>
                <a:gridCol w="5947218">
                  <a:extLst>
                    <a:ext uri="{9D8B030D-6E8A-4147-A177-3AD203B41FA5}">
                      <a16:colId xmlns:a16="http://schemas.microsoft.com/office/drawing/2014/main" val="297166906"/>
                    </a:ext>
                  </a:extLst>
                </a:gridCol>
              </a:tblGrid>
              <a:tr h="249380">
                <a:tc>
                  <a:txBody>
                    <a:bodyPr/>
                    <a:lstStyle/>
                    <a:p>
                      <a:r>
                        <a:rPr lang="en-US" sz="2400" dirty="0">
                          <a:latin typeface="Adobe Garamond Pro" panose="02020502060506020403" pitchFamily="18" charset="0"/>
                        </a:rPr>
                        <a:t>a</a:t>
                      </a:r>
                      <a:r>
                        <a:rPr lang="en-RO" sz="2400" dirty="0">
                          <a:latin typeface="Adobe Garamond Pro" panose="02020502060506020403" pitchFamily="18" charset="0"/>
                        </a:rPr>
                        <a:t>nalitic adevărat</a:t>
                      </a:r>
                    </a:p>
                    <a:p>
                      <a:endParaRPr lang="en-RO" sz="2400" dirty="0">
                        <a:latin typeface="Adobe Garamond Pro" panose="02020502060506020403" pitchFamily="18" charset="0"/>
                      </a:endParaRPr>
                    </a:p>
                  </a:txBody>
                  <a:tcPr/>
                </a:tc>
                <a:tc>
                  <a:txBody>
                    <a:bodyPr/>
                    <a:lstStyle/>
                    <a:p>
                      <a:r>
                        <a:rPr lang="en-RO" sz="2400" dirty="0">
                          <a:latin typeface="Adobe Garamond Pro" panose="02020502060506020403" pitchFamily="18" charset="0"/>
                        </a:rPr>
                        <a:t>= adevărat în virtutea sensului termenilor</a:t>
                      </a:r>
                    </a:p>
                  </a:txBody>
                  <a:tcPr/>
                </a:tc>
                <a:extLst>
                  <a:ext uri="{0D108BD9-81ED-4DB2-BD59-A6C34878D82A}">
                    <a16:rowId xmlns:a16="http://schemas.microsoft.com/office/drawing/2014/main" val="14744227"/>
                  </a:ext>
                </a:extLst>
              </a:tr>
              <a:tr h="368397">
                <a:tc gridSpan="2">
                  <a:txBody>
                    <a:bodyPr/>
                    <a:lstStyle/>
                    <a:p>
                      <a:r>
                        <a:rPr lang="en-RO" sz="2000" dirty="0">
                          <a:latin typeface="Adobe Garamond Pro" panose="02020502060506020403" pitchFamily="18" charset="0"/>
                        </a:rPr>
                        <a:t>ex. Celibatarii sunt bărbații necăsătoriți.</a:t>
                      </a:r>
                    </a:p>
                    <a:p>
                      <a:endParaRPr lang="en-RO" sz="2000" dirty="0">
                        <a:latin typeface="Adobe Garamond Pro" panose="02020502060506020403" pitchFamily="18" charset="0"/>
                      </a:endParaRPr>
                    </a:p>
                    <a:p>
                      <a:endParaRPr lang="en-RO" sz="2000" dirty="0">
                        <a:latin typeface="Adobe Garamond Pro" panose="02020502060506020403" pitchFamily="18" charset="0"/>
                      </a:endParaRPr>
                    </a:p>
                  </a:txBody>
                  <a:tcPr/>
                </a:tc>
                <a:tc hMerge="1">
                  <a:txBody>
                    <a:bodyPr/>
                    <a:lstStyle/>
                    <a:p>
                      <a:endParaRPr lang="en-RO" sz="2400" dirty="0">
                        <a:latin typeface="Adobe Garamond Pro" panose="02020502060506020403" pitchFamily="18" charset="0"/>
                      </a:endParaRPr>
                    </a:p>
                  </a:txBody>
                  <a:tcPr/>
                </a:tc>
                <a:extLst>
                  <a:ext uri="{0D108BD9-81ED-4DB2-BD59-A6C34878D82A}">
                    <a16:rowId xmlns:a16="http://schemas.microsoft.com/office/drawing/2014/main" val="3437012516"/>
                  </a:ext>
                </a:extLst>
              </a:tr>
              <a:tr h="370840">
                <a:tc>
                  <a:txBody>
                    <a:bodyPr/>
                    <a:lstStyle/>
                    <a:p>
                      <a:r>
                        <a:rPr lang="en-US" sz="2400" dirty="0">
                          <a:latin typeface="Adobe Garamond Pro" panose="02020502060506020403" pitchFamily="18" charset="0"/>
                        </a:rPr>
                        <a:t>e</a:t>
                      </a:r>
                      <a:r>
                        <a:rPr lang="en-RO" sz="2400" dirty="0">
                          <a:latin typeface="Adobe Garamond Pro" panose="02020502060506020403" pitchFamily="18" charset="0"/>
                        </a:rPr>
                        <a:t>mpiric adevărat</a:t>
                      </a:r>
                    </a:p>
                    <a:p>
                      <a:endParaRPr lang="en-RO" sz="2400" dirty="0">
                        <a:latin typeface="Adobe Garamond Pro" panose="02020502060506020403" pitchFamily="18" charset="0"/>
                      </a:endParaRPr>
                    </a:p>
                  </a:txBody>
                  <a:tcPr/>
                </a:tc>
                <a:tc>
                  <a:txBody>
                    <a:bodyPr/>
                    <a:lstStyle/>
                    <a:p>
                      <a:r>
                        <a:rPr lang="en-RO" sz="2400" dirty="0">
                          <a:latin typeface="Adobe Garamond Pro" panose="02020502060506020403" pitchFamily="18" charset="0"/>
                        </a:rPr>
                        <a:t>= adevărat în virtutea faptelor din lume</a:t>
                      </a:r>
                    </a:p>
                  </a:txBody>
                  <a:tcPr/>
                </a:tc>
                <a:extLst>
                  <a:ext uri="{0D108BD9-81ED-4DB2-BD59-A6C34878D82A}">
                    <a16:rowId xmlns:a16="http://schemas.microsoft.com/office/drawing/2014/main" val="3246452170"/>
                  </a:ext>
                </a:extLst>
              </a:tr>
              <a:tr h="370840">
                <a:tc gridSpan="2">
                  <a:txBody>
                    <a:bodyPr/>
                    <a:lstStyle/>
                    <a:p>
                      <a:r>
                        <a:rPr lang="en-RO" sz="2000" dirty="0">
                          <a:latin typeface="Adobe Garamond Pro" panose="02020502060506020403" pitchFamily="18" charset="0"/>
                        </a:rPr>
                        <a:t>ex. Unele mere sunt verzi.</a:t>
                      </a:r>
                    </a:p>
                  </a:txBody>
                  <a:tcPr/>
                </a:tc>
                <a:tc hMerge="1">
                  <a:txBody>
                    <a:bodyPr/>
                    <a:lstStyle/>
                    <a:p>
                      <a:endParaRPr lang="en-RO" sz="2400" dirty="0">
                        <a:latin typeface="Adobe Garamond Pro" panose="02020502060506020403" pitchFamily="18" charset="0"/>
                      </a:endParaRPr>
                    </a:p>
                  </a:txBody>
                  <a:tcPr/>
                </a:tc>
                <a:extLst>
                  <a:ext uri="{0D108BD9-81ED-4DB2-BD59-A6C34878D82A}">
                    <a16:rowId xmlns:a16="http://schemas.microsoft.com/office/drawing/2014/main" val="2255613782"/>
                  </a:ext>
                </a:extLst>
              </a:tr>
            </a:tbl>
          </a:graphicData>
        </a:graphic>
      </p:graphicFrame>
    </p:spTree>
    <p:extLst>
      <p:ext uri="{BB962C8B-B14F-4D97-AF65-F5344CB8AC3E}">
        <p14:creationId xmlns:p14="http://schemas.microsoft.com/office/powerpoint/2010/main" val="24732428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658963" cy="1446550"/>
          </a:xfrm>
          <a:prstGeom prst="rect">
            <a:avLst/>
          </a:prstGeom>
          <a:noFill/>
        </p:spPr>
        <p:txBody>
          <a:bodyPr wrap="square" rtlCol="0">
            <a:spAutoFit/>
          </a:bodyPr>
          <a:lstStyle/>
          <a:p>
            <a:r>
              <a:rPr lang="en-RO" sz="4400" dirty="0">
                <a:latin typeface="Adobe Garamond Pro" panose="02020502060506020403" pitchFamily="18" charset="0"/>
              </a:rPr>
              <a:t>Tipuri de adevăr</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Adevăr</a:t>
            </a:r>
          </a:p>
        </p:txBody>
      </p:sp>
      <p:sp>
        <p:nvSpPr>
          <p:cNvPr id="11" name="TextBox 10">
            <a:extLst>
              <a:ext uri="{FF2B5EF4-FFF2-40B4-BE49-F238E27FC236}">
                <a16:creationId xmlns:a16="http://schemas.microsoft.com/office/drawing/2014/main" id="{72CC1F61-2B47-6B43-8485-409B129D28C2}"/>
              </a:ext>
            </a:extLst>
          </p:cNvPr>
          <p:cNvSpPr txBox="1"/>
          <p:nvPr/>
        </p:nvSpPr>
        <p:spPr>
          <a:xfrm>
            <a:off x="322953" y="3115226"/>
            <a:ext cx="2658963" cy="2262158"/>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După sursă:</a:t>
            </a:r>
          </a:p>
          <a:p>
            <a:pPr marL="342900" indent="-342900">
              <a:lnSpc>
                <a:spcPct val="150000"/>
              </a:lnSpc>
              <a:buFont typeface="Arial" panose="020B0604020202020204" pitchFamily="34" charset="0"/>
              <a:buChar char="•"/>
            </a:pPr>
            <a:r>
              <a:rPr lang="ro-RO" sz="2400" dirty="0">
                <a:solidFill>
                  <a:schemeClr val="accent1">
                    <a:lumMod val="75000"/>
                  </a:schemeClr>
                </a:solidFill>
                <a:latin typeface="Adobe Garamond Pro" panose="02020502060506020403" pitchFamily="18" charset="0"/>
              </a:rPr>
              <a:t>a priori</a:t>
            </a:r>
          </a:p>
          <a:p>
            <a:pPr marL="342900" indent="-342900">
              <a:lnSpc>
                <a:spcPct val="150000"/>
              </a:lnSpc>
              <a:buFont typeface="Arial" panose="020B0604020202020204" pitchFamily="34" charset="0"/>
              <a:buChar char="•"/>
            </a:pPr>
            <a:r>
              <a:rPr lang="ro-RO" sz="2400" dirty="0">
                <a:latin typeface="Adobe Garamond Pro" panose="02020502060506020403" pitchFamily="18" charset="0"/>
              </a:rPr>
              <a:t>a posteriori (</a:t>
            </a:r>
            <a:r>
              <a:rPr lang="ro-RO" sz="2400" b="1" dirty="0">
                <a:solidFill>
                  <a:schemeClr val="accent1">
                    <a:lumMod val="75000"/>
                  </a:schemeClr>
                </a:solidFill>
                <a:latin typeface="Adobe Garamond Pro Bold" panose="02020502060506020403" pitchFamily="18" charset="0"/>
              </a:rPr>
              <a:t>empiric</a:t>
            </a:r>
            <a:r>
              <a:rPr lang="ro-RO" sz="2400" dirty="0">
                <a:latin typeface="Adobe Garamond Pro" panose="02020502060506020403" pitchFamily="18" charset="0"/>
              </a:rPr>
              <a:t>)</a:t>
            </a:r>
            <a:endParaRPr lang="en-RO" sz="2400" dirty="0">
              <a:latin typeface="Adobe Garamond Pro" panose="02020502060506020403" pitchFamily="18" charset="0"/>
            </a:endParaRPr>
          </a:p>
        </p:txBody>
      </p:sp>
      <p:sp>
        <p:nvSpPr>
          <p:cNvPr id="12" name="Rectangle 11">
            <a:extLst>
              <a:ext uri="{FF2B5EF4-FFF2-40B4-BE49-F238E27FC236}">
                <a16:creationId xmlns:a16="http://schemas.microsoft.com/office/drawing/2014/main" id="{A6924912-2E27-0143-BCC8-30FBB831A8F1}"/>
              </a:ext>
            </a:extLst>
          </p:cNvPr>
          <p:cNvSpPr/>
          <p:nvPr/>
        </p:nvSpPr>
        <p:spPr>
          <a:xfrm>
            <a:off x="3304870" y="2190900"/>
            <a:ext cx="8635780" cy="4562788"/>
          </a:xfrm>
          <a:prstGeom prst="rect">
            <a:avLst/>
          </a:prstGeom>
        </p:spPr>
        <p:txBody>
          <a:bodyPr wrap="square">
            <a:spAutoFit/>
          </a:bodyPr>
          <a:lstStyle/>
          <a:p>
            <a:pPr>
              <a:lnSpc>
                <a:spcPct val="150000"/>
              </a:lnSpc>
            </a:pPr>
            <a:r>
              <a:rPr lang="ro-RO" sz="2800" dirty="0">
                <a:latin typeface="Adobe Garamond Pro" panose="02020502060506020403" pitchFamily="18" charset="0"/>
              </a:rPr>
              <a:t>„În cele ce urmează vom înțelege deci prin cunoștințe </a:t>
            </a:r>
            <a:r>
              <a:rPr lang="ro-RO" sz="2800" i="1" dirty="0">
                <a:latin typeface="Adobe Garamond Pro" panose="02020502060506020403" pitchFamily="18" charset="0"/>
              </a:rPr>
              <a:t>a priori</a:t>
            </a:r>
            <a:r>
              <a:rPr lang="ro-RO" sz="2800" dirty="0">
                <a:latin typeface="Adobe Garamond Pro" panose="02020502060506020403" pitchFamily="18" charset="0"/>
              </a:rPr>
              <a:t> nu pe acelea care se produc independent de cutare sau cutare experiență, ci pe acelea care sunt independente absolut de orice experiență. Acestora le sunt opuse cunoștințele empirice sau cele care sunt posibile numai </a:t>
            </a:r>
            <a:r>
              <a:rPr lang="ro-RO" sz="2800" i="1" dirty="0">
                <a:latin typeface="Adobe Garamond Pro" panose="02020502060506020403" pitchFamily="18" charset="0"/>
              </a:rPr>
              <a:t>a posteriori</a:t>
            </a:r>
            <a:r>
              <a:rPr lang="ro-RO" sz="2800" dirty="0">
                <a:latin typeface="Adobe Garamond Pro" panose="02020502060506020403" pitchFamily="18" charset="0"/>
              </a:rPr>
              <a:t>, adică prin experiență.“ </a:t>
            </a:r>
          </a:p>
          <a:p>
            <a:pPr algn="r">
              <a:lnSpc>
                <a:spcPct val="150000"/>
              </a:lnSpc>
            </a:pPr>
            <a:r>
              <a:rPr lang="ro-RO" sz="2800" dirty="0">
                <a:latin typeface="Adobe Garamond Pro" panose="02020502060506020403" pitchFamily="18" charset="0"/>
              </a:rPr>
              <a:t>(Kant, </a:t>
            </a:r>
            <a:r>
              <a:rPr lang="ro-RO" sz="2800" i="1" dirty="0" err="1">
                <a:latin typeface="Adobe Garamond Pro" panose="02020502060506020403" pitchFamily="18" charset="0"/>
              </a:rPr>
              <a:t>KrV</a:t>
            </a:r>
            <a:r>
              <a:rPr lang="ro-RO" sz="2800" dirty="0">
                <a:latin typeface="Adobe Garamond Pro" panose="02020502060506020403" pitchFamily="18" charset="0"/>
              </a:rPr>
              <a:t>, B2-3)</a:t>
            </a:r>
          </a:p>
        </p:txBody>
      </p:sp>
    </p:spTree>
    <p:extLst>
      <p:ext uri="{BB962C8B-B14F-4D97-AF65-F5344CB8AC3E}">
        <p14:creationId xmlns:p14="http://schemas.microsoft.com/office/powerpoint/2010/main" val="3960622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013F1F-B3F0-4D4B-B055-DF8C294D5711}"/>
</file>

<file path=customXml/itemProps2.xml><?xml version="1.0" encoding="utf-8"?>
<ds:datastoreItem xmlns:ds="http://schemas.openxmlformats.org/officeDocument/2006/customXml" ds:itemID="{8C3DC9EC-00F5-42FF-8574-F2693B59EAEB}"/>
</file>

<file path=customXml/itemProps3.xml><?xml version="1.0" encoding="utf-8"?>
<ds:datastoreItem xmlns:ds="http://schemas.openxmlformats.org/officeDocument/2006/customXml" ds:itemID="{93D400B2-A0C8-4F14-B869-D8A4204C3897}"/>
</file>

<file path=docProps/app.xml><?xml version="1.0" encoding="utf-8"?>
<Properties xmlns="http://schemas.openxmlformats.org/officeDocument/2006/extended-properties" xmlns:vt="http://schemas.openxmlformats.org/officeDocument/2006/docPropsVTypes">
  <TotalTime>1444</TotalTime>
  <Words>904</Words>
  <Application>Microsoft Macintosh PowerPoint</Application>
  <PresentationFormat>Widescreen</PresentationFormat>
  <Paragraphs>119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Garamond Pro</vt:lpstr>
      <vt:lpstr>Adobe Garamond Pro 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7</cp:revision>
  <dcterms:created xsi:type="dcterms:W3CDTF">2021-10-22T11:01:38Z</dcterms:created>
  <dcterms:modified xsi:type="dcterms:W3CDTF">2021-10-29T12:27:49Z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