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6" r:id="rId2"/>
    <p:sldId id="310" r:id="rId3"/>
    <p:sldId id="304" r:id="rId4"/>
    <p:sldId id="313" r:id="rId5"/>
    <p:sldId id="300" r:id="rId6"/>
    <p:sldId id="322" r:id="rId7"/>
    <p:sldId id="321" r:id="rId8"/>
    <p:sldId id="301" r:id="rId9"/>
    <p:sldId id="303" r:id="rId10"/>
    <p:sldId id="320" r:id="rId11"/>
    <p:sldId id="315" r:id="rId12"/>
    <p:sldId id="316" r:id="rId13"/>
    <p:sldId id="318" r:id="rId14"/>
    <p:sldId id="319" r:id="rId15"/>
    <p:sldId id="314" r:id="rId1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1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8F33-49EA-A14F-AF1B-A9EBA10171E0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CCB9-6497-8C40-8449-A816583E91F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880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855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3057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67819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98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2302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750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715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4714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0150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7195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2313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7745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7871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1363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481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E5C-7312-6D43-BD94-C52E28FB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AD2C-97B5-FF4B-8A63-4526E7BC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DC0D-AD94-5E48-A272-37EA240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F6C-D110-DB43-9EB9-03803AF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7DBF-5DE4-4148-8FA6-7961F26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2075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CCD-E58C-8349-82AD-F9AEAE5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0CF0-E71D-B847-BA17-27036FFE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014-8381-5E49-AEA1-D4BE870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089-421F-F245-8673-C46C938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CC7E-4579-1E49-9F0B-870F3EF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47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400B-5E53-554C-B42F-8E6FE9492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03F3-EF2F-0542-A6AC-79F7C6EC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F7B7-6FBA-834C-BBA0-A44AE6F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C2A4-D667-7343-B966-7E1E3CF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7BF-AB31-0B4C-9D03-7452DEFA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928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16E-B8F0-0D40-BEC0-D84A21B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AC42-B2FF-7D45-A627-263D9A82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8D34-F5B0-8B47-BAEE-D42B2B2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0F71-9938-E947-A7F2-36E694A0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6120-2E46-9C46-B5CE-EA07135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25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DC-3015-6F4A-83C0-239680C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0E84-302C-4B4C-AD73-B1C55ED6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24F5-97C9-1A4D-BB98-085CB73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EAC2-1E5B-E842-A320-15E722D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D438-81E4-0C42-80DA-92BF6CA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29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0EBB-F75D-9C44-B821-08999275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81F-EA1F-504A-BE52-7222A1A4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9DB6-0684-AD4E-95BC-D0FE779C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F0AD-6782-914B-87E8-7493225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BEB-F6FC-DD40-85ED-E2ED162D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C30B-5DAD-D94D-AA5E-3ED2FF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24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57E-823A-6A43-8275-E2ABC7CD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1991-E568-A943-A9D1-8D5F6F3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E9A-0A53-8F48-BBB8-61B0F532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29FE8-7CF0-1E43-B82D-0B5FA2BC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DD97-8E53-CE48-8AAA-ABD35816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C2FF3-F013-F44C-A887-15656A63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BAA1-8326-AF44-8EF2-108BFD2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F0E9-1D9A-4446-B2AC-542D722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644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179-41E0-654F-AC41-C113E56D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2DB6-3BE9-514E-A64F-F7E9AAB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362C-ECAE-8340-8F55-A460640B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B9DE-F4AB-B041-8F6F-C0DF162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253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D4BC-F019-EA42-9B9D-F3A79BA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E073-AD9E-5D47-BEB9-3B1FDC63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FDCC-BB4D-B04C-B1F4-489F1C0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970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B58-D8A7-6D42-B50C-276C2E3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5E2-CDD8-A14D-8DDC-C0419F27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D02F5-2503-9042-BDE5-CA9D5EE8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8EB1-6553-5842-BB81-9D35B99F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70B8-399E-6041-93EB-C714664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4623-D932-C942-B183-6B0A290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9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16E-905E-574A-86F3-C8BCDA4D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302D-6F55-AF46-9757-863CDF4E0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1BD9-0981-A34D-97B6-4822231C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B224-46A6-6345-948D-907BDC46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C6AE-8407-3F4D-BF45-BAD19C7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D99C-C9B0-9744-AB4F-F1DDDCB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8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B06D-83BB-9E4C-B2B9-A1043A5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20D1-FFC6-814B-95B6-0E059B5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FA78-C129-DD41-9ECD-78604628A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B707-1E37-CB49-A645-203BEADEB792}" type="datetimeFigureOut">
              <a:rPr lang="en-RO" smtClean="0"/>
              <a:t>05.11.2021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6E-E463-A24F-9B8B-D5B59687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1210-E6FA-C943-B02C-12ACA4FF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584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Adevăr. 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665098" y="2043460"/>
            <a:ext cx="3999091" cy="381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Adevăr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Concepte </a:t>
            </a:r>
          </a:p>
          <a:p>
            <a:pPr>
              <a:lnSpc>
                <a:spcPct val="12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logice de bază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C7AE3-999D-B140-8BD8-0DEE7EE6045D}"/>
              </a:ext>
            </a:extLst>
          </p:cNvPr>
          <p:cNvSpPr/>
          <p:nvPr/>
        </p:nvSpPr>
        <p:spPr>
          <a:xfrm>
            <a:off x="5649819" y="1534489"/>
            <a:ext cx="335220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Tipuri de enunțuri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0FC6A-6742-704C-ABBC-A85C61351FCE}"/>
              </a:ext>
            </a:extLst>
          </p:cNvPr>
          <p:cNvSpPr/>
          <p:nvPr/>
        </p:nvSpPr>
        <p:spPr>
          <a:xfrm>
            <a:off x="5649819" y="2117240"/>
            <a:ext cx="35509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Teorii ale adevărului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C41D8-DDF7-224B-9899-A57850CA321F}"/>
              </a:ext>
            </a:extLst>
          </p:cNvPr>
          <p:cNvSpPr/>
          <p:nvPr/>
        </p:nvSpPr>
        <p:spPr>
          <a:xfrm>
            <a:off x="5656623" y="2699990"/>
            <a:ext cx="308129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Tipuri de adevăr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DA07E-277E-9E4D-BC3A-46728F6CCB61}"/>
              </a:ext>
            </a:extLst>
          </p:cNvPr>
          <p:cNvSpPr/>
          <p:nvPr/>
        </p:nvSpPr>
        <p:spPr>
          <a:xfrm>
            <a:off x="5649819" y="4066024"/>
            <a:ext cx="25090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 err="1">
                <a:latin typeface="Adobe Garamond Pro" panose="02020502060506020403" pitchFamily="18" charset="0"/>
              </a:rPr>
              <a:t>Consistenț</a:t>
            </a:r>
            <a:r>
              <a:rPr lang="en-RO" sz="2400" dirty="0">
                <a:latin typeface="Adobe Garamond Pro" panose="02020502060506020403" pitchFamily="18" charset="0"/>
              </a:rPr>
              <a:t>ă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5027F-9CFA-BC46-A5FB-1E6109CC1751}"/>
              </a:ext>
            </a:extLst>
          </p:cNvPr>
          <p:cNvSpPr/>
          <p:nvPr/>
        </p:nvSpPr>
        <p:spPr>
          <a:xfrm>
            <a:off x="5656623" y="4662835"/>
            <a:ext cx="307327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I</a:t>
            </a:r>
            <a:r>
              <a:rPr lang="en-RO" sz="2400" dirty="0">
                <a:latin typeface="Adobe Garamond Pro" panose="02020502060506020403" pitchFamily="18" charset="0"/>
              </a:rPr>
              <a:t>mplicație logică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31434-71DD-9B4E-915B-F5B071D89575}"/>
              </a:ext>
            </a:extLst>
          </p:cNvPr>
          <p:cNvSpPr/>
          <p:nvPr/>
        </p:nvSpPr>
        <p:spPr>
          <a:xfrm>
            <a:off x="5651324" y="5256294"/>
            <a:ext cx="248497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E</a:t>
            </a:r>
            <a:r>
              <a:rPr lang="en-RO" sz="2400" dirty="0">
                <a:latin typeface="Adobe Garamond Pro" panose="02020502060506020403" pitchFamily="18" charset="0"/>
              </a:rPr>
              <a:t>chivalență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48BB6-8A1D-2B47-9ACF-138B15E010EE}"/>
              </a:ext>
            </a:extLst>
          </p:cNvPr>
          <p:cNvSpPr/>
          <p:nvPr/>
        </p:nvSpPr>
        <p:spPr>
          <a:xfrm>
            <a:off x="5656623" y="5843049"/>
            <a:ext cx="302358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2400" dirty="0">
                <a:latin typeface="Adobe Garamond Pro" panose="02020502060506020403" pitchFamily="18" charset="0"/>
              </a:rPr>
              <a:t>Conectori logici</a:t>
            </a:r>
            <a:endParaRPr lang="ro-RO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9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219319" y="2914175"/>
            <a:ext cx="276259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Condițional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400" dirty="0">
              <a:latin typeface="Adobe Garamond Pro" panose="02020502060506020403" pitchFamily="18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69249C2-5FF6-654F-B0AA-6AFE1ED1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49582"/>
              </p:ext>
            </p:extLst>
          </p:nvPr>
        </p:nvGraphicFramePr>
        <p:xfrm>
          <a:off x="4335163" y="3456251"/>
          <a:ext cx="403254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73">
                  <a:extLst>
                    <a:ext uri="{9D8B030D-6E8A-4147-A177-3AD203B41FA5}">
                      <a16:colId xmlns:a16="http://schemas.microsoft.com/office/drawing/2014/main" val="2123894450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420040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∼ </a:t>
                      </a:r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</a:t>
                      </a:r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53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43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8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6B2218-41AA-C245-84DA-8DF6D24CD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90296"/>
              </p:ext>
            </p:extLst>
          </p:nvPr>
        </p:nvGraphicFramePr>
        <p:xfrm>
          <a:off x="4335163" y="3456251"/>
          <a:ext cx="60488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73">
                  <a:extLst>
                    <a:ext uri="{9D8B030D-6E8A-4147-A177-3AD203B41FA5}">
                      <a16:colId xmlns:a16="http://schemas.microsoft.com/office/drawing/2014/main" val="2123894450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4200402038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77118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RO" sz="24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&amp;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774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636B5-9C7A-FC4D-91AB-1C3FEE66F30C}"/>
              </a:ext>
            </a:extLst>
          </p:cNvPr>
          <p:cNvSpPr txBox="1"/>
          <p:nvPr/>
        </p:nvSpPr>
        <p:spPr>
          <a:xfrm>
            <a:off x="219319" y="2914175"/>
            <a:ext cx="276259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Condițional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6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CB0D471-B25C-4849-B1BE-ADBEE20F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35667"/>
              </p:ext>
            </p:extLst>
          </p:nvPr>
        </p:nvGraphicFramePr>
        <p:xfrm>
          <a:off x="4335163" y="3456251"/>
          <a:ext cx="60488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73">
                  <a:extLst>
                    <a:ext uri="{9D8B030D-6E8A-4147-A177-3AD203B41FA5}">
                      <a16:colId xmlns:a16="http://schemas.microsoft.com/office/drawing/2014/main" val="2123894450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4200402038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77118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RO" sz="24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v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774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A02C36-A4B8-5B4D-903F-0694C9B8F956}"/>
              </a:ext>
            </a:extLst>
          </p:cNvPr>
          <p:cNvSpPr txBox="1"/>
          <p:nvPr/>
        </p:nvSpPr>
        <p:spPr>
          <a:xfrm>
            <a:off x="219319" y="2914175"/>
            <a:ext cx="276259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Condițional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2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1DEDB63-5F10-8645-831B-F2C052A3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02914"/>
              </p:ext>
            </p:extLst>
          </p:nvPr>
        </p:nvGraphicFramePr>
        <p:xfrm>
          <a:off x="4335163" y="3456251"/>
          <a:ext cx="60488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73">
                  <a:extLst>
                    <a:ext uri="{9D8B030D-6E8A-4147-A177-3AD203B41FA5}">
                      <a16:colId xmlns:a16="http://schemas.microsoft.com/office/drawing/2014/main" val="2123894450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4200402038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77118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RO" sz="24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→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774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E2F11D-7E71-C945-AB0A-E25AF3568F44}"/>
              </a:ext>
            </a:extLst>
          </p:cNvPr>
          <p:cNvSpPr txBox="1"/>
          <p:nvPr/>
        </p:nvSpPr>
        <p:spPr>
          <a:xfrm>
            <a:off x="219319" y="2914175"/>
            <a:ext cx="276259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Condițional</a:t>
            </a:r>
            <a:r>
              <a:rPr lang="ro-RO" sz="2400" dirty="0">
                <a:latin typeface="Adobe Garamond Pro" panose="02020502060506020403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latin typeface="Adobe Garamond Pro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1DEDB63-5F10-8645-831B-F2C052A3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59213"/>
              </p:ext>
            </p:extLst>
          </p:nvPr>
        </p:nvGraphicFramePr>
        <p:xfrm>
          <a:off x="4335163" y="3456251"/>
          <a:ext cx="60488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73">
                  <a:extLst>
                    <a:ext uri="{9D8B030D-6E8A-4147-A177-3AD203B41FA5}">
                      <a16:colId xmlns:a16="http://schemas.microsoft.com/office/drawing/2014/main" val="2123894450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4200402038"/>
                    </a:ext>
                  </a:extLst>
                </a:gridCol>
                <a:gridCol w="2016273">
                  <a:extLst>
                    <a:ext uri="{9D8B030D-6E8A-4147-A177-3AD203B41FA5}">
                      <a16:colId xmlns:a16="http://schemas.microsoft.com/office/drawing/2014/main" val="77118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RO" sz="24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↔︎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774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8B4025E-4AF1-8C4C-8BAB-88F91991199A}"/>
              </a:ext>
            </a:extLst>
          </p:cNvPr>
          <p:cNvSpPr txBox="1"/>
          <p:nvPr/>
        </p:nvSpPr>
        <p:spPr>
          <a:xfrm>
            <a:off x="219319" y="2914175"/>
            <a:ext cx="276259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Condițional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3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Bibliografie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Adevăr. 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42236" y="1852345"/>
            <a:ext cx="832681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Lau, Joe Y. F. 2011. </a:t>
            </a:r>
            <a:r>
              <a:rPr lang="ro-RO" sz="2400" i="1" dirty="0">
                <a:latin typeface="Adobe Garamond Pro" panose="02020502060506020403" pitchFamily="18" charset="0"/>
              </a:rPr>
              <a:t>An </a:t>
            </a:r>
            <a:r>
              <a:rPr lang="ro-RO" sz="2400" i="1" dirty="0" err="1">
                <a:latin typeface="Adobe Garamond Pro" panose="02020502060506020403" pitchFamily="18" charset="0"/>
              </a:rPr>
              <a:t>Introduction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to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Critical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Thinking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and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Creativity</a:t>
            </a:r>
            <a:r>
              <a:rPr lang="ro-RO" sz="2400" i="1" dirty="0">
                <a:latin typeface="Adobe Garamond Pro" panose="02020502060506020403" pitchFamily="18" charset="0"/>
              </a:rPr>
              <a:t>. </a:t>
            </a:r>
            <a:r>
              <a:rPr lang="ro-RO" sz="2400" i="1" dirty="0" err="1">
                <a:latin typeface="Adobe Garamond Pro" panose="02020502060506020403" pitchFamily="18" charset="0"/>
              </a:rPr>
              <a:t>Think</a:t>
            </a:r>
            <a:r>
              <a:rPr lang="ro-RO" sz="2400" i="1" dirty="0">
                <a:latin typeface="Adobe Garamond Pro" panose="02020502060506020403" pitchFamily="18" charset="0"/>
              </a:rPr>
              <a:t> More, </a:t>
            </a:r>
            <a:r>
              <a:rPr lang="ro-RO" sz="2400" i="1" dirty="0" err="1">
                <a:latin typeface="Adobe Garamond Pro" panose="02020502060506020403" pitchFamily="18" charset="0"/>
              </a:rPr>
              <a:t>Think</a:t>
            </a:r>
            <a:r>
              <a:rPr lang="ro-RO" sz="2400" i="1" dirty="0">
                <a:latin typeface="Adobe Garamond Pro" panose="02020502060506020403" pitchFamily="18" charset="0"/>
              </a:rPr>
              <a:t> </a:t>
            </a:r>
            <a:r>
              <a:rPr lang="ro-RO" sz="2400" i="1" dirty="0" err="1">
                <a:latin typeface="Adobe Garamond Pro" panose="02020502060506020403" pitchFamily="18" charset="0"/>
              </a:rPr>
              <a:t>Better</a:t>
            </a:r>
            <a:r>
              <a:rPr lang="ro-RO" sz="2400" dirty="0">
                <a:latin typeface="Adobe Garamond Pro" panose="02020502060506020403" pitchFamily="18" charset="0"/>
              </a:rPr>
              <a:t>. </a:t>
            </a:r>
            <a:r>
              <a:rPr lang="ro-RO" sz="2400" dirty="0" err="1">
                <a:latin typeface="Adobe Garamond Pro" panose="02020502060506020403" pitchFamily="18" charset="0"/>
              </a:rPr>
              <a:t>Hoboken</a:t>
            </a:r>
            <a:r>
              <a:rPr lang="ro-RO" sz="2400" dirty="0">
                <a:latin typeface="Adobe Garamond Pro" panose="02020502060506020403" pitchFamily="18" charset="0"/>
              </a:rPr>
              <a:t>, New Jersey: </a:t>
            </a:r>
            <a:r>
              <a:rPr lang="ro-RO" sz="2400" dirty="0" err="1">
                <a:latin typeface="Adobe Garamond Pro" panose="02020502060506020403" pitchFamily="18" charset="0"/>
              </a:rPr>
              <a:t>Wiley</a:t>
            </a:r>
            <a:r>
              <a:rPr lang="ro-RO" sz="2400" dirty="0">
                <a:latin typeface="Adobe Garamond Pro" panose="02020502060506020403" pitchFamily="18" charset="0"/>
              </a:rPr>
              <a:t>.</a:t>
            </a:r>
          </a:p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Platon. 2012. </a:t>
            </a:r>
            <a:r>
              <a:rPr lang="ro-RO" sz="2400" i="1" dirty="0" err="1">
                <a:latin typeface="Adobe Garamond Pro" panose="02020502060506020403" pitchFamily="18" charset="0"/>
              </a:rPr>
              <a:t>Theaitetos</a:t>
            </a:r>
            <a:r>
              <a:rPr lang="ro-RO" sz="2400" dirty="0">
                <a:latin typeface="Adobe Garamond Pro" panose="02020502060506020403" pitchFamily="18" charset="0"/>
              </a:rPr>
              <a:t>. Traducere de A. Cornea. București: Humanitas.</a:t>
            </a:r>
          </a:p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Stoianovici, Drăgan. 2005. </a:t>
            </a:r>
            <a:r>
              <a:rPr lang="ro-RO" sz="2400" i="1" dirty="0">
                <a:latin typeface="Adobe Garamond Pro" panose="02020502060506020403" pitchFamily="18" charset="0"/>
              </a:rPr>
              <a:t>Argumentare și gândire critică</a:t>
            </a:r>
            <a:r>
              <a:rPr lang="ro-RO" sz="2400" dirty="0">
                <a:latin typeface="Adobe Garamond Pro" panose="02020502060506020403" pitchFamily="18" charset="0"/>
              </a:rPr>
              <a:t>. București: Editura Universității din București.</a:t>
            </a:r>
          </a:p>
        </p:txBody>
      </p:sp>
    </p:spTree>
    <p:extLst>
      <p:ext uri="{BB962C8B-B14F-4D97-AF65-F5344CB8AC3E}">
        <p14:creationId xmlns:p14="http://schemas.microsoft.com/office/powerpoint/2010/main" val="21124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Tipuri de adevăr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Adevăr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C1F61-2B47-6B43-8485-409B129D28C2}"/>
              </a:ext>
            </a:extLst>
          </p:cNvPr>
          <p:cNvSpPr txBox="1"/>
          <p:nvPr/>
        </p:nvSpPr>
        <p:spPr>
          <a:xfrm>
            <a:off x="322953" y="3115226"/>
            <a:ext cx="26589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analitic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b="1" dirty="0">
                <a:solidFill>
                  <a:schemeClr val="accent1">
                    <a:lumMod val="75000"/>
                  </a:schemeClr>
                </a:solidFill>
                <a:latin typeface="Adobe Garamond Pro Bold" panose="02020502060506020403" pitchFamily="18" charset="0"/>
              </a:rPr>
              <a:t>empiric</a:t>
            </a:r>
            <a:endParaRPr lang="en-RO" sz="3200" b="1" dirty="0">
              <a:solidFill>
                <a:schemeClr val="accent1">
                  <a:lumMod val="75000"/>
                </a:schemeClr>
              </a:solidFill>
              <a:latin typeface="Adobe Garamond Pro Bold" panose="02020502060506020403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F8AE50-632F-EF4F-BFE2-B4D65C332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22002"/>
              </p:ext>
            </p:extLst>
          </p:nvPr>
        </p:nvGraphicFramePr>
        <p:xfrm>
          <a:off x="3741047" y="2914175"/>
          <a:ext cx="8128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782">
                  <a:extLst>
                    <a:ext uri="{9D8B030D-6E8A-4147-A177-3AD203B41FA5}">
                      <a16:colId xmlns:a16="http://schemas.microsoft.com/office/drawing/2014/main" val="4199960665"/>
                    </a:ext>
                  </a:extLst>
                </a:gridCol>
                <a:gridCol w="5947218">
                  <a:extLst>
                    <a:ext uri="{9D8B030D-6E8A-4147-A177-3AD203B41FA5}">
                      <a16:colId xmlns:a16="http://schemas.microsoft.com/office/drawing/2014/main" val="297166906"/>
                    </a:ext>
                  </a:extLst>
                </a:gridCol>
              </a:tblGrid>
              <a:tr h="24938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a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nalitic adevărat</a:t>
                      </a:r>
                    </a:p>
                    <a:p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= adevărat în virtutea sensului termenilor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227"/>
                  </a:ext>
                </a:extLst>
              </a:tr>
              <a:tr h="368397">
                <a:tc gridSpan="2">
                  <a:txBody>
                    <a:bodyPr/>
                    <a:lstStyle/>
                    <a:p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ex. Celibatarii sunt bărbații necăsătoriți.</a:t>
                      </a:r>
                    </a:p>
                    <a:p>
                      <a:endParaRPr lang="en-RO" sz="2000" dirty="0">
                        <a:latin typeface="Adobe Garamond Pro" panose="02020502060506020403" pitchFamily="18" charset="0"/>
                      </a:endParaRPr>
                    </a:p>
                    <a:p>
                      <a:endParaRPr lang="en-RO" sz="20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1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e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mpiric adevărat</a:t>
                      </a:r>
                    </a:p>
                    <a:p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= adevărat în virtutea faptelor din 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521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ex. Unele mere sunt verzi.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4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Adevăr și cunoaștere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Adevăr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43BE-C8C0-E54E-8B2D-B30AC780F8D6}"/>
              </a:ext>
            </a:extLst>
          </p:cNvPr>
          <p:cNvSpPr/>
          <p:nvPr/>
        </p:nvSpPr>
        <p:spPr>
          <a:xfrm>
            <a:off x="3841676" y="2870573"/>
            <a:ext cx="7533883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A cunoaște ceva înseamnă a avea o opinie adevărată? Care este raportul dintre adevăr și cunoaștere?</a:t>
            </a:r>
          </a:p>
        </p:txBody>
      </p:sp>
    </p:spTree>
    <p:extLst>
      <p:ext uri="{BB962C8B-B14F-4D97-AF65-F5344CB8AC3E}">
        <p14:creationId xmlns:p14="http://schemas.microsoft.com/office/powerpoint/2010/main" val="130029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Adevăr și cunoaștere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2"/>
                </a:solidFill>
                <a:latin typeface="Adobe Garamond Pro" panose="02020502060506020403" pitchFamily="18" charset="0"/>
              </a:rPr>
              <a:t>Adevăr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0A733-FCC5-3F47-8B23-539E9F8A2535}"/>
              </a:ext>
            </a:extLst>
          </p:cNvPr>
          <p:cNvSpPr/>
          <p:nvPr/>
        </p:nvSpPr>
        <p:spPr>
          <a:xfrm>
            <a:off x="3856191" y="2561228"/>
            <a:ext cx="760548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„Uitasem ceea ce am auzit de la cineva care vorbea despre asta; acum îmi amintesc. Spunea astfel: </a:t>
            </a:r>
            <a:r>
              <a:rPr lang="ro-RO" sz="2400" dirty="0">
                <a:solidFill>
                  <a:srgbClr val="6C2412"/>
                </a:solidFill>
                <a:latin typeface="Adobe Garamond Pro" panose="02020502060506020403" pitchFamily="18" charset="0"/>
              </a:rPr>
              <a:t>cunoașterea este opinie adevărată însoțită de explicație</a:t>
            </a:r>
            <a:r>
              <a:rPr lang="ro-RO" sz="2400" dirty="0">
                <a:latin typeface="Adobe Garamond Pro" panose="02020502060506020403" pitchFamily="18" charset="0"/>
              </a:rPr>
              <a:t>, dar opinia fără explicație iese în afara cunoașterii.“ </a:t>
            </a:r>
          </a:p>
          <a:p>
            <a:pPr algn="r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(Platon, </a:t>
            </a:r>
            <a:r>
              <a:rPr lang="ro-RO" sz="2400" i="1" dirty="0" err="1">
                <a:latin typeface="Adobe Garamond Pro" panose="02020502060506020403" pitchFamily="18" charset="0"/>
              </a:rPr>
              <a:t>Theaitetos</a:t>
            </a:r>
            <a:r>
              <a:rPr lang="ro-RO" sz="2400" dirty="0">
                <a:latin typeface="Adobe Garamond Pro" panose="02020502060506020403" pitchFamily="18" charset="0"/>
              </a:rPr>
              <a:t>, 201c-d, trad. mod.)</a:t>
            </a:r>
          </a:p>
        </p:txBody>
      </p:sp>
    </p:spTree>
    <p:extLst>
      <p:ext uri="{BB962C8B-B14F-4D97-AF65-F5344CB8AC3E}">
        <p14:creationId xmlns:p14="http://schemas.microsoft.com/office/powerpoint/2010/main" val="282638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5163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latin typeface="Adobe Garamond Pro" panose="02020502060506020403" pitchFamily="18" charset="0"/>
              </a:rPr>
              <a:t>Argument, demonstrație, explicație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</p:spTree>
    <p:extLst>
      <p:ext uri="{BB962C8B-B14F-4D97-AF65-F5344CB8AC3E}">
        <p14:creationId xmlns:p14="http://schemas.microsoft.com/office/powerpoint/2010/main" val="181968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Consistență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304869" y="2904724"/>
            <a:ext cx="846621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O mulțime de propoziții este </a:t>
            </a:r>
            <a:r>
              <a:rPr lang="ro-RO" sz="2800" dirty="0">
                <a:solidFill>
                  <a:srgbClr val="6C2412"/>
                </a:solidFill>
                <a:latin typeface="Adobe Garamond Pro" panose="02020502060506020403" pitchFamily="18" charset="0"/>
              </a:rPr>
              <a:t>consistentă</a:t>
            </a:r>
            <a:r>
              <a:rPr lang="ro-RO" sz="2800" dirty="0">
                <a:latin typeface="Adobe Garamond Pro" panose="02020502060506020403" pitchFamily="18" charset="0"/>
              </a:rPr>
              <a:t> dacă și numai dacă este posibil din unghi de vedere logic ca toate să fie adevărate în același timp.</a:t>
            </a:r>
          </a:p>
        </p:txBody>
      </p:sp>
    </p:spTree>
    <p:extLst>
      <p:ext uri="{BB962C8B-B14F-4D97-AF65-F5344CB8AC3E}">
        <p14:creationId xmlns:p14="http://schemas.microsoft.com/office/powerpoint/2010/main" val="85065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98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Consistență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22953" y="2237066"/>
            <a:ext cx="26589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O mulțime de propoziții este </a:t>
            </a:r>
            <a:r>
              <a:rPr lang="ro-RO" sz="2400" dirty="0">
                <a:solidFill>
                  <a:srgbClr val="6C2412"/>
                </a:solidFill>
                <a:latin typeface="Adobe Garamond Pro" panose="02020502060506020403" pitchFamily="18" charset="0"/>
              </a:rPr>
              <a:t>consistentă</a:t>
            </a:r>
            <a:r>
              <a:rPr lang="ro-RO" sz="2400" dirty="0">
                <a:latin typeface="Adobe Garamond Pro" panose="02020502060506020403" pitchFamily="18" charset="0"/>
              </a:rPr>
              <a:t> dacă și numai dacă este posibil din unghi de vedere logic ca toate să fie adevărate în același timp.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74753-7AF4-5E4E-9965-ABEDE9BCE3C5}"/>
              </a:ext>
            </a:extLst>
          </p:cNvPr>
          <p:cNvSpPr txBox="1"/>
          <p:nvPr/>
        </p:nvSpPr>
        <p:spPr>
          <a:xfrm>
            <a:off x="3842667" y="1852345"/>
            <a:ext cx="7405904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1. P1: Adrian este bucuros.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    P2: Adrian este căsătorit.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2. P1: Adrian are 30 de ani.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    P2: Adrian are peste 40 de ani.</a:t>
            </a:r>
            <a:endParaRPr lang="en-RO" sz="2000" dirty="0">
              <a:latin typeface="Adobe Garamond Pro" panose="020205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3. P1: Paris este în Franța.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    P2: Nimeni nu locuiește în Paris.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4. P1: Paris este în Italia.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    P2: Nimeni nu locuiește în Paris.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4. P1: Toate regulile au excepții.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    P2: Unii oameni sunt alergici la polen.</a:t>
            </a:r>
          </a:p>
        </p:txBody>
      </p:sp>
    </p:spTree>
    <p:extLst>
      <p:ext uri="{BB962C8B-B14F-4D97-AF65-F5344CB8AC3E}">
        <p14:creationId xmlns:p14="http://schemas.microsoft.com/office/powerpoint/2010/main" val="369292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Implicație logică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489916" y="2914175"/>
            <a:ext cx="8379131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 sz="2800" dirty="0">
                <a:latin typeface="Adobe Garamond Pro" panose="02020502060506020403" pitchFamily="18" charset="0"/>
              </a:rPr>
              <a:t>O mulțime de propoziții P</a:t>
            </a:r>
            <a:r>
              <a:rPr lang="en-RO" sz="2800" baseline="-25000" dirty="0">
                <a:latin typeface="Adobe Garamond Pro" panose="02020502060506020403" pitchFamily="18" charset="0"/>
              </a:rPr>
              <a:t>1</a:t>
            </a:r>
            <a:r>
              <a:rPr lang="en-RO" sz="2800" dirty="0">
                <a:latin typeface="Adobe Garamond Pro" panose="02020502060506020403" pitchFamily="18" charset="0"/>
              </a:rPr>
              <a:t>…P</a:t>
            </a:r>
            <a:r>
              <a:rPr lang="en-RO" sz="2800" baseline="-25000" dirty="0">
                <a:latin typeface="Adobe Garamond Pro" panose="02020502060506020403" pitchFamily="18" charset="0"/>
              </a:rPr>
              <a:t>n</a:t>
            </a:r>
            <a:r>
              <a:rPr lang="en-RO" sz="2800" dirty="0">
                <a:latin typeface="Adobe Garamond Pro" panose="02020502060506020403" pitchFamily="18" charset="0"/>
              </a:rPr>
              <a:t> implică o concluzie C dacă și numai dacă C decurge logic din P</a:t>
            </a:r>
            <a:r>
              <a:rPr lang="en-RO" sz="2800" baseline="-25000" dirty="0">
                <a:latin typeface="Adobe Garamond Pro" panose="02020502060506020403" pitchFamily="18" charset="0"/>
              </a:rPr>
              <a:t>1</a:t>
            </a:r>
            <a:r>
              <a:rPr lang="en-RO" sz="2800" dirty="0">
                <a:latin typeface="Adobe Garamond Pro" panose="02020502060506020403" pitchFamily="18" charset="0"/>
              </a:rPr>
              <a:t>…P</a:t>
            </a:r>
            <a:r>
              <a:rPr lang="en-RO" sz="2800" baseline="-25000" dirty="0">
                <a:latin typeface="Adobe Garamond Pro" panose="02020502060506020403" pitchFamily="18" charset="0"/>
              </a:rPr>
              <a:t>n</a:t>
            </a:r>
            <a:r>
              <a:rPr lang="en-RO" sz="2800" dirty="0">
                <a:latin typeface="Adobe Garamond Pro" panose="02020502060506020403" pitchFamily="18" charset="0"/>
              </a:rPr>
              <a:t>. (dacă P</a:t>
            </a:r>
            <a:r>
              <a:rPr lang="en-RO" sz="2800" baseline="-25000" dirty="0">
                <a:latin typeface="Adobe Garamond Pro" panose="02020502060506020403" pitchFamily="18" charset="0"/>
              </a:rPr>
              <a:t>1</a:t>
            </a:r>
            <a:r>
              <a:rPr lang="en-RO" sz="2800" dirty="0">
                <a:latin typeface="Adobe Garamond Pro" panose="02020502060506020403" pitchFamily="18" charset="0"/>
              </a:rPr>
              <a:t>…P</a:t>
            </a:r>
            <a:r>
              <a:rPr lang="en-RO" sz="2800" baseline="-25000" dirty="0">
                <a:latin typeface="Adobe Garamond Pro" panose="02020502060506020403" pitchFamily="18" charset="0"/>
              </a:rPr>
              <a:t>n</a:t>
            </a:r>
            <a:r>
              <a:rPr lang="en-RO" sz="2800" dirty="0">
                <a:latin typeface="Adobe Garamond Pro" panose="02020502060506020403" pitchFamily="18" charset="0"/>
              </a:rPr>
              <a:t> sunt toate adevărate, atunci C trebuie să fie adevărată)</a:t>
            </a:r>
          </a:p>
        </p:txBody>
      </p:sp>
    </p:spTree>
    <p:extLst>
      <p:ext uri="{BB962C8B-B14F-4D97-AF65-F5344CB8AC3E}">
        <p14:creationId xmlns:p14="http://schemas.microsoft.com/office/powerpoint/2010/main" val="101080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Conectori 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rgbClr val="6C2410"/>
                </a:solidFill>
                <a:latin typeface="Adobe Garamond Pro" panose="02020502060506020403" pitchFamily="18" charset="0"/>
              </a:rPr>
              <a:t>Concepte logice de bază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4464708" y="2843565"/>
            <a:ext cx="266180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800" dirty="0">
                <a:latin typeface="Adobe Garamond Pro" panose="02020502060506020403" pitchFamily="18" charset="0"/>
              </a:rPr>
              <a:t>Negație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800" dirty="0">
                <a:latin typeface="Adobe Garamond Pro" panose="02020502060506020403" pitchFamily="18" charset="0"/>
              </a:rPr>
              <a:t>Conjuncție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800" dirty="0">
                <a:latin typeface="Adobe Garamond Pro" panose="02020502060506020403" pitchFamily="18" charset="0"/>
              </a:rPr>
              <a:t>Disjuncție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800" dirty="0">
                <a:latin typeface="Adobe Garamond Pro" panose="02020502060506020403" pitchFamily="18" charset="0"/>
              </a:rPr>
              <a:t>Condițional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800" dirty="0">
                <a:latin typeface="Adobe Garamond Pro" panose="02020502060506020403" pitchFamily="18" charset="0"/>
              </a:rPr>
              <a:t>Bicondițional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0EEF8-54AC-0F49-B67C-6D7FDEE91B8E}"/>
              </a:ext>
            </a:extLst>
          </p:cNvPr>
          <p:cNvSpPr/>
          <p:nvPr/>
        </p:nvSpPr>
        <p:spPr>
          <a:xfrm>
            <a:off x="6773864" y="4758251"/>
            <a:ext cx="3147015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(implicație materială)</a:t>
            </a:r>
          </a:p>
        </p:txBody>
      </p:sp>
    </p:spTree>
    <p:extLst>
      <p:ext uri="{BB962C8B-B14F-4D97-AF65-F5344CB8AC3E}">
        <p14:creationId xmlns:p14="http://schemas.microsoft.com/office/powerpoint/2010/main" val="119197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07E1EAC69764FB0B79A433C79971C" ma:contentTypeVersion="2" ma:contentTypeDescription="Create a new document." ma:contentTypeScope="" ma:versionID="c0cb7719d9b6b431b4db27237babcfb6">
  <xsd:schema xmlns:xsd="http://www.w3.org/2001/XMLSchema" xmlns:xs="http://www.w3.org/2001/XMLSchema" xmlns:p="http://schemas.microsoft.com/office/2006/metadata/properties" xmlns:ns2="83830190-e05f-4c3a-8b5d-4ff970257da8" targetNamespace="http://schemas.microsoft.com/office/2006/metadata/properties" ma:root="true" ma:fieldsID="f289c6544312db56e310cead2419f745" ns2:_="">
    <xsd:import namespace="83830190-e05f-4c3a-8b5d-4ff970257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30190-e05f-4c3a-8b5d-4ff970257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E6FDAD-0513-4629-94EE-79314DF23ECE}"/>
</file>

<file path=customXml/itemProps2.xml><?xml version="1.0" encoding="utf-8"?>
<ds:datastoreItem xmlns:ds="http://schemas.openxmlformats.org/officeDocument/2006/customXml" ds:itemID="{F5838B23-85CE-4513-BF2F-939142BED3DC}"/>
</file>

<file path=customXml/itemProps3.xml><?xml version="1.0" encoding="utf-8"?>
<ds:datastoreItem xmlns:ds="http://schemas.openxmlformats.org/officeDocument/2006/customXml" ds:itemID="{F97C4353-C52F-444F-88F6-2C4260360E1A}"/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581</Words>
  <Application>Microsoft Macintosh PowerPoint</Application>
  <PresentationFormat>Widescreen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Remus Breazu</dc:creator>
  <cp:lastModifiedBy>Remus Breazu</cp:lastModifiedBy>
  <cp:revision>10</cp:revision>
  <dcterms:created xsi:type="dcterms:W3CDTF">2021-10-22T11:01:38Z</dcterms:created>
  <dcterms:modified xsi:type="dcterms:W3CDTF">2021-11-05T12:52:22Z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0x010100C4207E1EAC69764FB0B79A433C79971C</vt:lpwstr>
  </property>
</Properties>
</file>