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entation.xml" ContentType="application/vnd.openxmlformats-officedocument.presentationml.presentation.main+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5.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96" r:id="rId2"/>
    <p:sldId id="336" r:id="rId3"/>
    <p:sldId id="310" r:id="rId4"/>
    <p:sldId id="304" r:id="rId5"/>
    <p:sldId id="337" r:id="rId6"/>
    <p:sldId id="339" r:id="rId7"/>
    <p:sldId id="340" r:id="rId8"/>
    <p:sldId id="341" r:id="rId9"/>
    <p:sldId id="358" r:id="rId10"/>
    <p:sldId id="359" r:id="rId11"/>
    <p:sldId id="342" r:id="rId12"/>
    <p:sldId id="360" r:id="rId13"/>
    <p:sldId id="362" r:id="rId14"/>
    <p:sldId id="363" r:id="rId15"/>
    <p:sldId id="343" r:id="rId16"/>
    <p:sldId id="364" r:id="rId17"/>
    <p:sldId id="345" r:id="rId18"/>
    <p:sldId id="365" r:id="rId19"/>
    <p:sldId id="346" r:id="rId20"/>
    <p:sldId id="347" r:id="rId21"/>
    <p:sldId id="348" r:id="rId22"/>
    <p:sldId id="349" r:id="rId23"/>
    <p:sldId id="350" r:id="rId24"/>
    <p:sldId id="351" r:id="rId25"/>
    <p:sldId id="352" r:id="rId26"/>
    <p:sldId id="353" r:id="rId27"/>
    <p:sldId id="354" r:id="rId28"/>
    <p:sldId id="366" r:id="rId29"/>
    <p:sldId id="367" r:id="rId30"/>
    <p:sldId id="355" r:id="rId31"/>
    <p:sldId id="368" r:id="rId32"/>
    <p:sldId id="369" r:id="rId33"/>
    <p:sldId id="370" r:id="rId34"/>
    <p:sldId id="356" r:id="rId35"/>
    <p:sldId id="314" r:id="rId36"/>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2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281"/>
  </p:normalViewPr>
  <p:slideViewPr>
    <p:cSldViewPr snapToGrid="0" snapToObjects="1">
      <p:cViewPr varScale="1">
        <p:scale>
          <a:sx n="88" d="100"/>
          <a:sy n="88" d="100"/>
        </p:scale>
        <p:origin x="184" y="8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48F33-49EA-A14F-AF1B-A9EBA10171E0}" type="datetimeFigureOut">
              <a:rPr lang="en-RO" smtClean="0"/>
              <a:t>18.11.2021</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0CCB9-6497-8C40-8449-A816583E91FB}" type="slidenum">
              <a:rPr lang="en-RO" smtClean="0"/>
              <a:t>‹#›</a:t>
            </a:fld>
            <a:endParaRPr lang="en-RO"/>
          </a:p>
        </p:txBody>
      </p:sp>
    </p:spTree>
    <p:extLst>
      <p:ext uri="{BB962C8B-B14F-4D97-AF65-F5344CB8AC3E}">
        <p14:creationId xmlns:p14="http://schemas.microsoft.com/office/powerpoint/2010/main" val="218802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a:t>
            </a:fld>
            <a:endParaRPr lang="en-RO"/>
          </a:p>
        </p:txBody>
      </p:sp>
    </p:spTree>
    <p:extLst>
      <p:ext uri="{BB962C8B-B14F-4D97-AF65-F5344CB8AC3E}">
        <p14:creationId xmlns:p14="http://schemas.microsoft.com/office/powerpoint/2010/main" val="98557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10</a:t>
            </a:fld>
            <a:endParaRPr lang="en-RO"/>
          </a:p>
        </p:txBody>
      </p:sp>
    </p:spTree>
    <p:extLst>
      <p:ext uri="{BB962C8B-B14F-4D97-AF65-F5344CB8AC3E}">
        <p14:creationId xmlns:p14="http://schemas.microsoft.com/office/powerpoint/2010/main" val="1766089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11</a:t>
            </a:fld>
            <a:endParaRPr lang="en-RO"/>
          </a:p>
        </p:txBody>
      </p:sp>
    </p:spTree>
    <p:extLst>
      <p:ext uri="{BB962C8B-B14F-4D97-AF65-F5344CB8AC3E}">
        <p14:creationId xmlns:p14="http://schemas.microsoft.com/office/powerpoint/2010/main" val="2514937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12</a:t>
            </a:fld>
            <a:endParaRPr lang="en-RO"/>
          </a:p>
        </p:txBody>
      </p:sp>
    </p:spTree>
    <p:extLst>
      <p:ext uri="{BB962C8B-B14F-4D97-AF65-F5344CB8AC3E}">
        <p14:creationId xmlns:p14="http://schemas.microsoft.com/office/powerpoint/2010/main" val="28041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13</a:t>
            </a:fld>
            <a:endParaRPr lang="en-RO"/>
          </a:p>
        </p:txBody>
      </p:sp>
    </p:spTree>
    <p:extLst>
      <p:ext uri="{BB962C8B-B14F-4D97-AF65-F5344CB8AC3E}">
        <p14:creationId xmlns:p14="http://schemas.microsoft.com/office/powerpoint/2010/main" val="2212323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14</a:t>
            </a:fld>
            <a:endParaRPr lang="en-RO"/>
          </a:p>
        </p:txBody>
      </p:sp>
    </p:spTree>
    <p:extLst>
      <p:ext uri="{BB962C8B-B14F-4D97-AF65-F5344CB8AC3E}">
        <p14:creationId xmlns:p14="http://schemas.microsoft.com/office/powerpoint/2010/main" val="2246077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15</a:t>
            </a:fld>
            <a:endParaRPr lang="en-RO"/>
          </a:p>
        </p:txBody>
      </p:sp>
    </p:spTree>
    <p:extLst>
      <p:ext uri="{BB962C8B-B14F-4D97-AF65-F5344CB8AC3E}">
        <p14:creationId xmlns:p14="http://schemas.microsoft.com/office/powerpoint/2010/main" val="15414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16</a:t>
            </a:fld>
            <a:endParaRPr lang="en-RO"/>
          </a:p>
        </p:txBody>
      </p:sp>
    </p:spTree>
    <p:extLst>
      <p:ext uri="{BB962C8B-B14F-4D97-AF65-F5344CB8AC3E}">
        <p14:creationId xmlns:p14="http://schemas.microsoft.com/office/powerpoint/2010/main" val="3171964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17</a:t>
            </a:fld>
            <a:endParaRPr lang="en-RO"/>
          </a:p>
        </p:txBody>
      </p:sp>
    </p:spTree>
    <p:extLst>
      <p:ext uri="{BB962C8B-B14F-4D97-AF65-F5344CB8AC3E}">
        <p14:creationId xmlns:p14="http://schemas.microsoft.com/office/powerpoint/2010/main" val="429236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18</a:t>
            </a:fld>
            <a:endParaRPr lang="en-RO"/>
          </a:p>
        </p:txBody>
      </p:sp>
    </p:spTree>
    <p:extLst>
      <p:ext uri="{BB962C8B-B14F-4D97-AF65-F5344CB8AC3E}">
        <p14:creationId xmlns:p14="http://schemas.microsoft.com/office/powerpoint/2010/main" val="1222285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19</a:t>
            </a:fld>
            <a:endParaRPr lang="en-RO"/>
          </a:p>
        </p:txBody>
      </p:sp>
    </p:spTree>
    <p:extLst>
      <p:ext uri="{BB962C8B-B14F-4D97-AF65-F5344CB8AC3E}">
        <p14:creationId xmlns:p14="http://schemas.microsoft.com/office/powerpoint/2010/main" val="269783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a:t>
            </a:fld>
            <a:endParaRPr lang="en-RO"/>
          </a:p>
        </p:txBody>
      </p:sp>
    </p:spTree>
    <p:extLst>
      <p:ext uri="{BB962C8B-B14F-4D97-AF65-F5344CB8AC3E}">
        <p14:creationId xmlns:p14="http://schemas.microsoft.com/office/powerpoint/2010/main" val="4185063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20</a:t>
            </a:fld>
            <a:endParaRPr lang="en-RO"/>
          </a:p>
        </p:txBody>
      </p:sp>
    </p:spTree>
    <p:extLst>
      <p:ext uri="{BB962C8B-B14F-4D97-AF65-F5344CB8AC3E}">
        <p14:creationId xmlns:p14="http://schemas.microsoft.com/office/powerpoint/2010/main" val="379316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21</a:t>
            </a:fld>
            <a:endParaRPr lang="en-RO"/>
          </a:p>
        </p:txBody>
      </p:sp>
    </p:spTree>
    <p:extLst>
      <p:ext uri="{BB962C8B-B14F-4D97-AF65-F5344CB8AC3E}">
        <p14:creationId xmlns:p14="http://schemas.microsoft.com/office/powerpoint/2010/main" val="296564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22</a:t>
            </a:fld>
            <a:endParaRPr lang="en-RO"/>
          </a:p>
        </p:txBody>
      </p:sp>
    </p:spTree>
    <p:extLst>
      <p:ext uri="{BB962C8B-B14F-4D97-AF65-F5344CB8AC3E}">
        <p14:creationId xmlns:p14="http://schemas.microsoft.com/office/powerpoint/2010/main" val="625098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23</a:t>
            </a:fld>
            <a:endParaRPr lang="en-RO"/>
          </a:p>
        </p:txBody>
      </p:sp>
    </p:spTree>
    <p:extLst>
      <p:ext uri="{BB962C8B-B14F-4D97-AF65-F5344CB8AC3E}">
        <p14:creationId xmlns:p14="http://schemas.microsoft.com/office/powerpoint/2010/main" val="209905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24</a:t>
            </a:fld>
            <a:endParaRPr lang="en-RO"/>
          </a:p>
        </p:txBody>
      </p:sp>
    </p:spTree>
    <p:extLst>
      <p:ext uri="{BB962C8B-B14F-4D97-AF65-F5344CB8AC3E}">
        <p14:creationId xmlns:p14="http://schemas.microsoft.com/office/powerpoint/2010/main" val="2382193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25</a:t>
            </a:fld>
            <a:endParaRPr lang="en-RO"/>
          </a:p>
        </p:txBody>
      </p:sp>
    </p:spTree>
    <p:extLst>
      <p:ext uri="{BB962C8B-B14F-4D97-AF65-F5344CB8AC3E}">
        <p14:creationId xmlns:p14="http://schemas.microsoft.com/office/powerpoint/2010/main" val="1261623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26</a:t>
            </a:fld>
            <a:endParaRPr lang="en-RO"/>
          </a:p>
        </p:txBody>
      </p:sp>
    </p:spTree>
    <p:extLst>
      <p:ext uri="{BB962C8B-B14F-4D97-AF65-F5344CB8AC3E}">
        <p14:creationId xmlns:p14="http://schemas.microsoft.com/office/powerpoint/2010/main" val="3054744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27</a:t>
            </a:fld>
            <a:endParaRPr lang="en-RO"/>
          </a:p>
        </p:txBody>
      </p:sp>
    </p:spTree>
    <p:extLst>
      <p:ext uri="{BB962C8B-B14F-4D97-AF65-F5344CB8AC3E}">
        <p14:creationId xmlns:p14="http://schemas.microsoft.com/office/powerpoint/2010/main" val="327123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28</a:t>
            </a:fld>
            <a:endParaRPr lang="en-RO"/>
          </a:p>
        </p:txBody>
      </p:sp>
    </p:spTree>
    <p:extLst>
      <p:ext uri="{BB962C8B-B14F-4D97-AF65-F5344CB8AC3E}">
        <p14:creationId xmlns:p14="http://schemas.microsoft.com/office/powerpoint/2010/main" val="1260973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29</a:t>
            </a:fld>
            <a:endParaRPr lang="en-RO"/>
          </a:p>
        </p:txBody>
      </p:sp>
    </p:spTree>
    <p:extLst>
      <p:ext uri="{BB962C8B-B14F-4D97-AF65-F5344CB8AC3E}">
        <p14:creationId xmlns:p14="http://schemas.microsoft.com/office/powerpoint/2010/main" val="348908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a:t>
            </a:fld>
            <a:endParaRPr lang="en-RO"/>
          </a:p>
        </p:txBody>
      </p:sp>
    </p:spTree>
    <p:extLst>
      <p:ext uri="{BB962C8B-B14F-4D97-AF65-F5344CB8AC3E}">
        <p14:creationId xmlns:p14="http://schemas.microsoft.com/office/powerpoint/2010/main" val="1047145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30</a:t>
            </a:fld>
            <a:endParaRPr lang="en-RO"/>
          </a:p>
        </p:txBody>
      </p:sp>
    </p:spTree>
    <p:extLst>
      <p:ext uri="{BB962C8B-B14F-4D97-AF65-F5344CB8AC3E}">
        <p14:creationId xmlns:p14="http://schemas.microsoft.com/office/powerpoint/2010/main" val="3780825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31</a:t>
            </a:fld>
            <a:endParaRPr lang="en-RO"/>
          </a:p>
        </p:txBody>
      </p:sp>
    </p:spTree>
    <p:extLst>
      <p:ext uri="{BB962C8B-B14F-4D97-AF65-F5344CB8AC3E}">
        <p14:creationId xmlns:p14="http://schemas.microsoft.com/office/powerpoint/2010/main" val="56144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32</a:t>
            </a:fld>
            <a:endParaRPr lang="en-RO"/>
          </a:p>
        </p:txBody>
      </p:sp>
    </p:spTree>
    <p:extLst>
      <p:ext uri="{BB962C8B-B14F-4D97-AF65-F5344CB8AC3E}">
        <p14:creationId xmlns:p14="http://schemas.microsoft.com/office/powerpoint/2010/main" val="335016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33</a:t>
            </a:fld>
            <a:endParaRPr lang="en-RO"/>
          </a:p>
        </p:txBody>
      </p:sp>
    </p:spTree>
    <p:extLst>
      <p:ext uri="{BB962C8B-B14F-4D97-AF65-F5344CB8AC3E}">
        <p14:creationId xmlns:p14="http://schemas.microsoft.com/office/powerpoint/2010/main" val="1657495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34</a:t>
            </a:fld>
            <a:endParaRPr lang="en-RO"/>
          </a:p>
        </p:txBody>
      </p:sp>
    </p:spTree>
    <p:extLst>
      <p:ext uri="{BB962C8B-B14F-4D97-AF65-F5344CB8AC3E}">
        <p14:creationId xmlns:p14="http://schemas.microsoft.com/office/powerpoint/2010/main" val="874391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35</a:t>
            </a:fld>
            <a:endParaRPr lang="en-RO"/>
          </a:p>
        </p:txBody>
      </p:sp>
    </p:spTree>
    <p:extLst>
      <p:ext uri="{BB962C8B-B14F-4D97-AF65-F5344CB8AC3E}">
        <p14:creationId xmlns:p14="http://schemas.microsoft.com/office/powerpoint/2010/main" val="3287151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4</a:t>
            </a:fld>
            <a:endParaRPr lang="en-RO"/>
          </a:p>
        </p:txBody>
      </p:sp>
    </p:spTree>
    <p:extLst>
      <p:ext uri="{BB962C8B-B14F-4D97-AF65-F5344CB8AC3E}">
        <p14:creationId xmlns:p14="http://schemas.microsoft.com/office/powerpoint/2010/main" val="130150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5</a:t>
            </a:fld>
            <a:endParaRPr lang="en-RO"/>
          </a:p>
        </p:txBody>
      </p:sp>
    </p:spTree>
    <p:extLst>
      <p:ext uri="{BB962C8B-B14F-4D97-AF65-F5344CB8AC3E}">
        <p14:creationId xmlns:p14="http://schemas.microsoft.com/office/powerpoint/2010/main" val="363944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6</a:t>
            </a:fld>
            <a:endParaRPr lang="en-RO"/>
          </a:p>
        </p:txBody>
      </p:sp>
    </p:spTree>
    <p:extLst>
      <p:ext uri="{BB962C8B-B14F-4D97-AF65-F5344CB8AC3E}">
        <p14:creationId xmlns:p14="http://schemas.microsoft.com/office/powerpoint/2010/main" val="311741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7</a:t>
            </a:fld>
            <a:endParaRPr lang="en-RO"/>
          </a:p>
        </p:txBody>
      </p:sp>
    </p:spTree>
    <p:extLst>
      <p:ext uri="{BB962C8B-B14F-4D97-AF65-F5344CB8AC3E}">
        <p14:creationId xmlns:p14="http://schemas.microsoft.com/office/powerpoint/2010/main" val="97141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8</a:t>
            </a:fld>
            <a:endParaRPr lang="en-RO"/>
          </a:p>
        </p:txBody>
      </p:sp>
    </p:spTree>
    <p:extLst>
      <p:ext uri="{BB962C8B-B14F-4D97-AF65-F5344CB8AC3E}">
        <p14:creationId xmlns:p14="http://schemas.microsoft.com/office/powerpoint/2010/main" val="140496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9</a:t>
            </a:fld>
            <a:endParaRPr lang="en-RO"/>
          </a:p>
        </p:txBody>
      </p:sp>
    </p:spTree>
    <p:extLst>
      <p:ext uri="{BB962C8B-B14F-4D97-AF65-F5344CB8AC3E}">
        <p14:creationId xmlns:p14="http://schemas.microsoft.com/office/powerpoint/2010/main" val="417035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0E5C-7312-6D43-BD94-C52E28FBC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O"/>
          </a:p>
        </p:txBody>
      </p:sp>
      <p:sp>
        <p:nvSpPr>
          <p:cNvPr id="3" name="Subtitle 2">
            <a:extLst>
              <a:ext uri="{FF2B5EF4-FFF2-40B4-BE49-F238E27FC236}">
                <a16:creationId xmlns:a16="http://schemas.microsoft.com/office/drawing/2014/main" id="{399CAD2C-97B5-FF4B-8A63-4526E7BCB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O"/>
          </a:p>
        </p:txBody>
      </p:sp>
      <p:sp>
        <p:nvSpPr>
          <p:cNvPr id="4" name="Date Placeholder 3">
            <a:extLst>
              <a:ext uri="{FF2B5EF4-FFF2-40B4-BE49-F238E27FC236}">
                <a16:creationId xmlns:a16="http://schemas.microsoft.com/office/drawing/2014/main" id="{C905DC0D-AD94-5E48-A272-37EA240BE414}"/>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5" name="Footer Placeholder 4">
            <a:extLst>
              <a:ext uri="{FF2B5EF4-FFF2-40B4-BE49-F238E27FC236}">
                <a16:creationId xmlns:a16="http://schemas.microsoft.com/office/drawing/2014/main" id="{B752EF6C-D110-DB43-9EB9-03803AF7E45C}"/>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90A97DBF-5DE4-4148-8FA6-7961F261B76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82075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BCCD-E58C-8349-82AD-F9AEAE52DD2C}"/>
              </a:ext>
            </a:extLst>
          </p:cNvPr>
          <p:cNvSpPr>
            <a:spLocks noGrp="1"/>
          </p:cNvSpPr>
          <p:nvPr>
            <p:ph type="title"/>
          </p:nvPr>
        </p:nvSpPr>
        <p:spPr/>
        <p:txBody>
          <a:bodyPr/>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99D30CF0-E71D-B847-BA17-27036FFE91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E7D04014-8381-5E49-AEA1-D4BE87073E41}"/>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5" name="Footer Placeholder 4">
            <a:extLst>
              <a:ext uri="{FF2B5EF4-FFF2-40B4-BE49-F238E27FC236}">
                <a16:creationId xmlns:a16="http://schemas.microsoft.com/office/drawing/2014/main" id="{DB35D089-421F-F245-8673-C46C938ADA33}"/>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03FCC7E-4579-1E49-9F0B-870F3EF4549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44476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1400B-5E53-554C-B42F-8E6FE9492F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25BB03F3-EF2F-0542-A6AC-79F7C6ECD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F96BF7B7-6FBA-834C-BBA0-A44AE6F50ECB}"/>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5" name="Footer Placeholder 4">
            <a:extLst>
              <a:ext uri="{FF2B5EF4-FFF2-40B4-BE49-F238E27FC236}">
                <a16:creationId xmlns:a16="http://schemas.microsoft.com/office/drawing/2014/main" id="{AC5AC2A4-D667-7343-B966-7E1E3CF170AF}"/>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3B927BF-AB31-0B4C-9D03-7452DEFA76F6}"/>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69288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716E-B8F0-0D40-BEC0-D84A21BCA881}"/>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2036AC42-B2FF-7D45-A627-263D9A82E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709B8D34-F5B0-8B47-BAEE-D42B2B2CABFE}"/>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5" name="Footer Placeholder 4">
            <a:extLst>
              <a:ext uri="{FF2B5EF4-FFF2-40B4-BE49-F238E27FC236}">
                <a16:creationId xmlns:a16="http://schemas.microsoft.com/office/drawing/2014/main" id="{648B0F71-9938-E947-A7F2-36E694A0D387}"/>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76B26120-2E46-9C46-B5CE-EA0713511BD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256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31DC-3015-6F4A-83C0-239680C4E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O"/>
          </a:p>
        </p:txBody>
      </p:sp>
      <p:sp>
        <p:nvSpPr>
          <p:cNvPr id="3" name="Text Placeholder 2">
            <a:extLst>
              <a:ext uri="{FF2B5EF4-FFF2-40B4-BE49-F238E27FC236}">
                <a16:creationId xmlns:a16="http://schemas.microsoft.com/office/drawing/2014/main" id="{EE590E84-302C-4B4C-AD73-B1C55ED6A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024F5-97C9-1A4D-BB98-085CB731A8CA}"/>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5" name="Footer Placeholder 4">
            <a:extLst>
              <a:ext uri="{FF2B5EF4-FFF2-40B4-BE49-F238E27FC236}">
                <a16:creationId xmlns:a16="http://schemas.microsoft.com/office/drawing/2014/main" id="{B100EAC2-1E5B-E842-A320-15E722DABDBD}"/>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63F0D438-81E4-0C42-80DA-92BF6CABA16E}"/>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1629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0EBB-F75D-9C44-B821-08999275273D}"/>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0A84181F-EA1F-504A-BE52-7222A1A4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Content Placeholder 3">
            <a:extLst>
              <a:ext uri="{FF2B5EF4-FFF2-40B4-BE49-F238E27FC236}">
                <a16:creationId xmlns:a16="http://schemas.microsoft.com/office/drawing/2014/main" id="{47D49DB6-0684-AD4E-95BC-D0FE779CB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Date Placeholder 4">
            <a:extLst>
              <a:ext uri="{FF2B5EF4-FFF2-40B4-BE49-F238E27FC236}">
                <a16:creationId xmlns:a16="http://schemas.microsoft.com/office/drawing/2014/main" id="{95F3F0AD-6782-914B-87E8-7493225B187C}"/>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6" name="Footer Placeholder 5">
            <a:extLst>
              <a:ext uri="{FF2B5EF4-FFF2-40B4-BE49-F238E27FC236}">
                <a16:creationId xmlns:a16="http://schemas.microsoft.com/office/drawing/2014/main" id="{9711CBEB-F6FC-DD40-85ED-E2ED162D68ED}"/>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E66BC30B-5DAD-D94D-AA5E-3ED2FFCB959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2240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C57E-823A-6A43-8275-E2ABC7CD138B}"/>
              </a:ext>
            </a:extLst>
          </p:cNvPr>
          <p:cNvSpPr>
            <a:spLocks noGrp="1"/>
          </p:cNvSpPr>
          <p:nvPr>
            <p:ph type="title"/>
          </p:nvPr>
        </p:nvSpPr>
        <p:spPr>
          <a:xfrm>
            <a:off x="839788" y="365125"/>
            <a:ext cx="10515600" cy="1325563"/>
          </a:xfrm>
        </p:spPr>
        <p:txBody>
          <a:bodyPr/>
          <a:lstStyle/>
          <a:p>
            <a:r>
              <a:rPr lang="en-US"/>
              <a:t>Click to edit Master title style</a:t>
            </a:r>
            <a:endParaRPr lang="en-RO"/>
          </a:p>
        </p:txBody>
      </p:sp>
      <p:sp>
        <p:nvSpPr>
          <p:cNvPr id="3" name="Text Placeholder 2">
            <a:extLst>
              <a:ext uri="{FF2B5EF4-FFF2-40B4-BE49-F238E27FC236}">
                <a16:creationId xmlns:a16="http://schemas.microsoft.com/office/drawing/2014/main" id="{28C61991-E568-A943-A9D1-8D5F6F349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CAE9A-0A53-8F48-BBB8-61B0F532D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Text Placeholder 4">
            <a:extLst>
              <a:ext uri="{FF2B5EF4-FFF2-40B4-BE49-F238E27FC236}">
                <a16:creationId xmlns:a16="http://schemas.microsoft.com/office/drawing/2014/main" id="{4F329FE8-7CF0-1E43-B82D-0B5FA2BC9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6DD97-8E53-CE48-8AAA-ABD358163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7" name="Date Placeholder 6">
            <a:extLst>
              <a:ext uri="{FF2B5EF4-FFF2-40B4-BE49-F238E27FC236}">
                <a16:creationId xmlns:a16="http://schemas.microsoft.com/office/drawing/2014/main" id="{BEDC2FF3-F013-F44C-A887-15656A63829F}"/>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8" name="Footer Placeholder 7">
            <a:extLst>
              <a:ext uri="{FF2B5EF4-FFF2-40B4-BE49-F238E27FC236}">
                <a16:creationId xmlns:a16="http://schemas.microsoft.com/office/drawing/2014/main" id="{1AE4BAA1-8326-AF44-8EF2-108BFD22AEA6}"/>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772EF0E9-1D9A-4446-B2AC-542D7224BC17}"/>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406447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D179-41E0-654F-AC41-C113E56DE8B2}"/>
              </a:ext>
            </a:extLst>
          </p:cNvPr>
          <p:cNvSpPr>
            <a:spLocks noGrp="1"/>
          </p:cNvSpPr>
          <p:nvPr>
            <p:ph type="title"/>
          </p:nvPr>
        </p:nvSpPr>
        <p:spPr/>
        <p:txBody>
          <a:bodyPr/>
          <a:lstStyle/>
          <a:p>
            <a:r>
              <a:rPr lang="en-US"/>
              <a:t>Click to edit Master title style</a:t>
            </a:r>
            <a:endParaRPr lang="en-RO"/>
          </a:p>
        </p:txBody>
      </p:sp>
      <p:sp>
        <p:nvSpPr>
          <p:cNvPr id="3" name="Date Placeholder 2">
            <a:extLst>
              <a:ext uri="{FF2B5EF4-FFF2-40B4-BE49-F238E27FC236}">
                <a16:creationId xmlns:a16="http://schemas.microsoft.com/office/drawing/2014/main" id="{D5322DB6-3BE9-514E-A64F-F7E9AABD505C}"/>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4" name="Footer Placeholder 3">
            <a:extLst>
              <a:ext uri="{FF2B5EF4-FFF2-40B4-BE49-F238E27FC236}">
                <a16:creationId xmlns:a16="http://schemas.microsoft.com/office/drawing/2014/main" id="{89CC362C-ECAE-8340-8F55-A460640B50B6}"/>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B24EB9DE-F4AB-B041-8F6F-C0DF16227FBA}"/>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15253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8D4BC-F019-EA42-9B9D-F3A79BA83907}"/>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3" name="Footer Placeholder 2">
            <a:extLst>
              <a:ext uri="{FF2B5EF4-FFF2-40B4-BE49-F238E27FC236}">
                <a16:creationId xmlns:a16="http://schemas.microsoft.com/office/drawing/2014/main" id="{C159E073-AD9E-5D47-BEB9-3B1FDC63061B}"/>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C6A4FDCC-BB4D-B04C-B1F4-489F1C0C1EC9}"/>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139702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AB58-D8A7-6D42-B50C-276C2E3A9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Content Placeholder 2">
            <a:extLst>
              <a:ext uri="{FF2B5EF4-FFF2-40B4-BE49-F238E27FC236}">
                <a16:creationId xmlns:a16="http://schemas.microsoft.com/office/drawing/2014/main" id="{7814A5E2-CDD8-A14D-8DDC-C0419F271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Text Placeholder 3">
            <a:extLst>
              <a:ext uri="{FF2B5EF4-FFF2-40B4-BE49-F238E27FC236}">
                <a16:creationId xmlns:a16="http://schemas.microsoft.com/office/drawing/2014/main" id="{7AED02F5-2503-9042-BDE5-CA9D5EE8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A8EB1-6553-5842-BB81-9D35B99FEF3D}"/>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6" name="Footer Placeholder 5">
            <a:extLst>
              <a:ext uri="{FF2B5EF4-FFF2-40B4-BE49-F238E27FC236}">
                <a16:creationId xmlns:a16="http://schemas.microsoft.com/office/drawing/2014/main" id="{F67470B8-399E-6041-93EB-C71466427837}"/>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F9DC4623-D932-C942-B183-6B0A290C3EC1}"/>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26294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C16E-905E-574A-86F3-C8BCDA4DD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Picture Placeholder 2">
            <a:extLst>
              <a:ext uri="{FF2B5EF4-FFF2-40B4-BE49-F238E27FC236}">
                <a16:creationId xmlns:a16="http://schemas.microsoft.com/office/drawing/2014/main" id="{F8CF302D-6F55-AF46-9757-863CDF4E0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7AA41BD9-0981-A34D-97B6-4822231C9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9B224-46A6-6345-948D-907BDC4621C2}"/>
              </a:ext>
            </a:extLst>
          </p:cNvPr>
          <p:cNvSpPr>
            <a:spLocks noGrp="1"/>
          </p:cNvSpPr>
          <p:nvPr>
            <p:ph type="dt" sz="half" idx="10"/>
          </p:nvPr>
        </p:nvSpPr>
        <p:spPr/>
        <p:txBody>
          <a:bodyPr/>
          <a:lstStyle/>
          <a:p>
            <a:fld id="{A645B707-1E37-CB49-A645-203BEADEB792}" type="datetimeFigureOut">
              <a:rPr lang="en-RO" smtClean="0"/>
              <a:t>18.11.2021</a:t>
            </a:fld>
            <a:endParaRPr lang="en-RO"/>
          </a:p>
        </p:txBody>
      </p:sp>
      <p:sp>
        <p:nvSpPr>
          <p:cNvPr id="6" name="Footer Placeholder 5">
            <a:extLst>
              <a:ext uri="{FF2B5EF4-FFF2-40B4-BE49-F238E27FC236}">
                <a16:creationId xmlns:a16="http://schemas.microsoft.com/office/drawing/2014/main" id="{3610C6AE-8407-3F4D-BF45-BAD19C72C476}"/>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BED1D99C-C9B0-9744-AB4F-F1DDDCB626C4}"/>
              </a:ext>
            </a:extLst>
          </p:cNvPr>
          <p:cNvSpPr>
            <a:spLocks noGrp="1"/>
          </p:cNvSpPr>
          <p:nvPr>
            <p:ph type="sldNum" sz="quarter" idx="12"/>
          </p:nvPr>
        </p:nvSpPr>
        <p:spPr/>
        <p:txBody>
          <a:bodyPr/>
          <a:lstStyle/>
          <a:p>
            <a:fld id="{8040BB55-B0FE-2B4C-A57A-AEC7D24B6DB0}" type="slidenum">
              <a:rPr lang="en-RO" smtClean="0"/>
              <a:t>‹#›</a:t>
            </a:fld>
            <a:endParaRPr lang="en-RO"/>
          </a:p>
        </p:txBody>
      </p:sp>
    </p:spTree>
    <p:extLst>
      <p:ext uri="{BB962C8B-B14F-4D97-AF65-F5344CB8AC3E}">
        <p14:creationId xmlns:p14="http://schemas.microsoft.com/office/powerpoint/2010/main" val="395843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FB06D-83BB-9E4C-B2B9-A1043A596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RO"/>
          </a:p>
        </p:txBody>
      </p:sp>
      <p:sp>
        <p:nvSpPr>
          <p:cNvPr id="3" name="Text Placeholder 2">
            <a:extLst>
              <a:ext uri="{FF2B5EF4-FFF2-40B4-BE49-F238E27FC236}">
                <a16:creationId xmlns:a16="http://schemas.microsoft.com/office/drawing/2014/main" id="{8C1B20D1-FFC6-814B-95B6-0E059B596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2A6BFA78-C129-DD41-9ECD-78604628A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5B707-1E37-CB49-A645-203BEADEB792}" type="datetimeFigureOut">
              <a:rPr lang="en-RO" smtClean="0"/>
              <a:t>18.11.2021</a:t>
            </a:fld>
            <a:endParaRPr lang="en-RO"/>
          </a:p>
        </p:txBody>
      </p:sp>
      <p:sp>
        <p:nvSpPr>
          <p:cNvPr id="5" name="Footer Placeholder 4">
            <a:extLst>
              <a:ext uri="{FF2B5EF4-FFF2-40B4-BE49-F238E27FC236}">
                <a16:creationId xmlns:a16="http://schemas.microsoft.com/office/drawing/2014/main" id="{FA854B6E-E463-A24F-9B8B-D5B59687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53541210-E6FA-C943-B02C-12ACA4FF9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0BB55-B0FE-2B4C-A57A-AEC7D24B6DB0}" type="slidenum">
              <a:rPr lang="en-RO" smtClean="0"/>
              <a:t>‹#›</a:t>
            </a:fld>
            <a:endParaRPr lang="en-RO"/>
          </a:p>
        </p:txBody>
      </p:sp>
    </p:spTree>
    <p:extLst>
      <p:ext uri="{BB962C8B-B14F-4D97-AF65-F5344CB8AC3E}">
        <p14:creationId xmlns:p14="http://schemas.microsoft.com/office/powerpoint/2010/main" val="65845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3250772" cy="769441"/>
          </a:xfrm>
          <a:prstGeom prst="rect">
            <a:avLst/>
          </a:prstGeom>
          <a:noFill/>
        </p:spPr>
        <p:txBody>
          <a:bodyPr wrap="square" rtlCol="0">
            <a:spAutoFit/>
          </a:bodyPr>
          <a:lstStyle/>
          <a:p>
            <a:r>
              <a:rPr lang="en-RO" sz="4400" dirty="0">
                <a:latin typeface="Adobe Garamond Pro" panose="02020502060506020403" pitchFamily="18" charset="0"/>
              </a:rPr>
              <a:t>Plan</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665098" y="2043460"/>
            <a:ext cx="4953178" cy="197746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ro-RO" sz="2800" dirty="0">
                <a:latin typeface="Adobe Garamond Pro" panose="02020502060506020403" pitchFamily="18" charset="0"/>
              </a:rPr>
              <a:t>Raționament și argument</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Manipulare și persuasiune</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Sofisme</a:t>
            </a:r>
          </a:p>
        </p:txBody>
      </p:sp>
    </p:spTree>
    <p:extLst>
      <p:ext uri="{BB962C8B-B14F-4D97-AF65-F5344CB8AC3E}">
        <p14:creationId xmlns:p14="http://schemas.microsoft.com/office/powerpoint/2010/main" val="3743798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diversiune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2246769"/>
          </a:xfrm>
          <a:prstGeom prst="rect">
            <a:avLst/>
          </a:prstGeom>
        </p:spPr>
        <p:txBody>
          <a:bodyPr wrap="square">
            <a:spAutoFit/>
          </a:bodyPr>
          <a:lstStyle/>
          <a:p>
            <a:pPr marL="457200" indent="-457200">
              <a:lnSpc>
                <a:spcPct val="150000"/>
              </a:lnSpc>
              <a:buFont typeface="Arial" panose="020B0604020202020204" pitchFamily="34" charset="0"/>
              <a:buChar char="•"/>
            </a:pPr>
            <a:r>
              <a:rPr lang="ro-RO" sz="3200" dirty="0">
                <a:solidFill>
                  <a:schemeClr val="accent1">
                    <a:lumMod val="75000"/>
                  </a:schemeClr>
                </a:solidFill>
                <a:latin typeface="Adobe Garamond Pro" panose="02020502060506020403" pitchFamily="18" charset="0"/>
              </a:rPr>
              <a:t>Omul de paie</a:t>
            </a:r>
          </a:p>
          <a:p>
            <a:pPr marL="457200" indent="-457200">
              <a:lnSpc>
                <a:spcPct val="150000"/>
              </a:lnSpc>
              <a:buFont typeface="Arial" panose="020B0604020202020204" pitchFamily="34" charset="0"/>
              <a:buChar char="•"/>
            </a:pPr>
            <a:r>
              <a:rPr lang="ro-RO" sz="3200" dirty="0">
                <a:solidFill>
                  <a:schemeClr val="accent1">
                    <a:lumMod val="75000"/>
                  </a:schemeClr>
                </a:solidFill>
                <a:latin typeface="Adobe Garamond Pro" panose="02020502060506020403" pitchFamily="18" charset="0"/>
              </a:rPr>
              <a:t>Heringul roșu</a:t>
            </a:r>
          </a:p>
          <a:p>
            <a:pPr marL="457200" indent="-457200">
              <a:lnSpc>
                <a:spcPct val="150000"/>
              </a:lnSpc>
              <a:buFont typeface="Arial" panose="020B0604020202020204" pitchFamily="34" charset="0"/>
              <a:buChar char="•"/>
            </a:pPr>
            <a:r>
              <a:rPr lang="ro-RO" sz="3200" b="1" i="1" dirty="0">
                <a:solidFill>
                  <a:schemeClr val="accent1">
                    <a:lumMod val="75000"/>
                  </a:schemeClr>
                </a:solidFill>
                <a:latin typeface="Adobe Garamond Pro Bold" panose="02020502060506020403" pitchFamily="18" charset="0"/>
              </a:rPr>
              <a:t>Non </a:t>
            </a:r>
            <a:r>
              <a:rPr lang="ro-RO" sz="3200" b="1" i="1" dirty="0" err="1">
                <a:solidFill>
                  <a:schemeClr val="accent1">
                    <a:lumMod val="75000"/>
                  </a:schemeClr>
                </a:solidFill>
                <a:latin typeface="Adobe Garamond Pro Bold" panose="02020502060506020403" pitchFamily="18" charset="0"/>
              </a:rPr>
              <a:t>sequitor</a:t>
            </a:r>
            <a:endParaRPr lang="ro-RO" sz="3200" b="1" i="1" dirty="0">
              <a:solidFill>
                <a:schemeClr val="accent1">
                  <a:lumMod val="75000"/>
                </a:schemeClr>
              </a:solidFill>
              <a:latin typeface="Adobe Garamond Pro Bold"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27677" y="1970961"/>
            <a:ext cx="7021266" cy="4562788"/>
          </a:xfrm>
          <a:prstGeom prst="rect">
            <a:avLst/>
          </a:prstGeom>
        </p:spPr>
        <p:txBody>
          <a:bodyPr wrap="square">
            <a:spAutoFit/>
          </a:bodyPr>
          <a:lstStyle/>
          <a:p>
            <a:pPr>
              <a:lnSpc>
                <a:spcPct val="150000"/>
              </a:lnSpc>
            </a:pPr>
            <a:r>
              <a:rPr lang="ro-RO" sz="2800" dirty="0">
                <a:latin typeface="Adobe Garamond Pro" panose="02020502060506020403" pitchFamily="18" charset="0"/>
              </a:rPr>
              <a:t>A: Și să vă mai zic ceva. Femeile sunt discriminate în societatea noastră, cine susține contrariul neagă realitatea. Gândiți-vă la cum sunt plătite în comparație cu bărbații pe aceeași muncă, având aceeași slujbă etc. etc. Așadar nu mai susțineți această absurditate și fiți de acord cu mine că avortul nu ar trebui legalizat.</a:t>
            </a:r>
          </a:p>
        </p:txBody>
      </p:sp>
    </p:spTree>
    <p:extLst>
      <p:ext uri="{BB962C8B-B14F-4D97-AF65-F5344CB8AC3E}">
        <p14:creationId xmlns:p14="http://schemas.microsoft.com/office/powerpoint/2010/main" val="28550446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ro-RO" sz="4400" dirty="0">
                <a:latin typeface="Adobe Garamond Pro" panose="02020502060506020403" pitchFamily="18" charset="0"/>
              </a:rPr>
              <a:t>Sofisme de limbaj</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2985433"/>
          </a:xfrm>
          <a:prstGeom prst="rect">
            <a:avLst/>
          </a:prstGeom>
        </p:spPr>
        <p:txBody>
          <a:bodyPr wrap="square">
            <a:spAutoFit/>
          </a:bodyPr>
          <a:lstStyle/>
          <a:p>
            <a:pPr marL="457200" indent="-457200">
              <a:lnSpc>
                <a:spcPct val="150000"/>
              </a:lnSpc>
              <a:buFont typeface="Arial" panose="020B0604020202020204" pitchFamily="34" charset="0"/>
              <a:buChar char="•"/>
            </a:pPr>
            <a:r>
              <a:rPr lang="ro-RO" sz="3200" b="1" dirty="0" err="1">
                <a:solidFill>
                  <a:schemeClr val="accent1">
                    <a:lumMod val="75000"/>
                  </a:schemeClr>
                </a:solidFill>
                <a:latin typeface="Adobe Garamond Pro Bold" panose="02020502060506020403" pitchFamily="18" charset="0"/>
              </a:rPr>
              <a:t>Echivocație</a:t>
            </a:r>
            <a:endParaRPr lang="ro-RO" sz="3200" b="1" dirty="0">
              <a:solidFill>
                <a:schemeClr val="accent1">
                  <a:lumMod val="75000"/>
                </a:schemeClr>
              </a:solidFill>
              <a:latin typeface="Adobe Garamond Pro Bold" panose="02020502060506020403" pitchFamily="18" charset="0"/>
            </a:endParaRP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Amfibolia</a:t>
            </a: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Diviziunea</a:t>
            </a: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Compoziția </a:t>
            </a:r>
          </a:p>
        </p:txBody>
      </p:sp>
      <p:sp>
        <p:nvSpPr>
          <p:cNvPr id="13" name="Rectangle 12">
            <a:extLst>
              <a:ext uri="{FF2B5EF4-FFF2-40B4-BE49-F238E27FC236}">
                <a16:creationId xmlns:a16="http://schemas.microsoft.com/office/drawing/2014/main" id="{698C9071-50E7-324E-8CDE-0F856CA3B69D}"/>
              </a:ext>
            </a:extLst>
          </p:cNvPr>
          <p:cNvSpPr/>
          <p:nvPr/>
        </p:nvSpPr>
        <p:spPr>
          <a:xfrm>
            <a:off x="4036731" y="1733082"/>
            <a:ext cx="7541369" cy="4843634"/>
          </a:xfrm>
          <a:prstGeom prst="rect">
            <a:avLst/>
          </a:prstGeom>
        </p:spPr>
        <p:txBody>
          <a:bodyPr wrap="square">
            <a:spAutoFit/>
          </a:bodyPr>
          <a:lstStyle/>
          <a:p>
            <a:pPr>
              <a:lnSpc>
                <a:spcPct val="150000"/>
              </a:lnSpc>
            </a:pPr>
            <a:r>
              <a:rPr lang="ro-RO" sz="2600" dirty="0">
                <a:latin typeface="Adobe Garamond Pro" panose="02020502060506020403" pitchFamily="18" charset="0"/>
              </a:rPr>
              <a:t>Tu susții că bătrânii trebuie testați des pentru a putea conduce, deoarece riscul de a suferi de demență este mai mare în cazul lor. Însă dacă facem așa cum spui, atunci nu cred că ți-ar plăcea consecințele. Ai carnet și știi ce găsim în traficul din orașul ăsta. Oricine conduce nu trebuie să facă eforturi prea mari pentru a depista șoferi demenți, iar aceștia sunt de toate vârstele. Tineri care vorbesc la telefon în timp ce conduc și așa mai departe.</a:t>
            </a:r>
          </a:p>
        </p:txBody>
      </p:sp>
    </p:spTree>
    <p:extLst>
      <p:ext uri="{BB962C8B-B14F-4D97-AF65-F5344CB8AC3E}">
        <p14:creationId xmlns:p14="http://schemas.microsoft.com/office/powerpoint/2010/main" val="1668578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ro-RO" sz="4400" dirty="0">
                <a:latin typeface="Adobe Garamond Pro" panose="02020502060506020403" pitchFamily="18" charset="0"/>
              </a:rPr>
              <a:t>Sofisme de limbaj</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2985433"/>
          </a:xfrm>
          <a:prstGeom prst="rect">
            <a:avLst/>
          </a:prstGeom>
        </p:spPr>
        <p:txBody>
          <a:bodyPr wrap="square">
            <a:spAutoFit/>
          </a:bodyPr>
          <a:lstStyle/>
          <a:p>
            <a:pPr marL="457200" indent="-457200">
              <a:lnSpc>
                <a:spcPct val="150000"/>
              </a:lnSpc>
              <a:buFont typeface="Arial" panose="020B0604020202020204" pitchFamily="34" charset="0"/>
              <a:buChar char="•"/>
            </a:pPr>
            <a:r>
              <a:rPr lang="ro-RO" sz="3200" dirty="0" err="1">
                <a:solidFill>
                  <a:schemeClr val="accent1">
                    <a:lumMod val="75000"/>
                  </a:schemeClr>
                </a:solidFill>
                <a:latin typeface="Adobe Garamond Pro" panose="02020502060506020403" pitchFamily="18" charset="0"/>
              </a:rPr>
              <a:t>Echivocație</a:t>
            </a:r>
            <a:endParaRPr lang="ro-RO" sz="3200" dirty="0">
              <a:solidFill>
                <a:schemeClr val="accent1">
                  <a:lumMod val="75000"/>
                </a:schemeClr>
              </a:solidFill>
              <a:latin typeface="Adobe Garamond Pro Bold" panose="02020502060506020403" pitchFamily="18" charset="0"/>
            </a:endParaRPr>
          </a:p>
          <a:p>
            <a:pPr marL="457200" indent="-457200">
              <a:lnSpc>
                <a:spcPct val="150000"/>
              </a:lnSpc>
              <a:buFont typeface="Arial" panose="020B0604020202020204" pitchFamily="34" charset="0"/>
              <a:buChar char="•"/>
            </a:pPr>
            <a:r>
              <a:rPr lang="ro-RO" sz="3200" b="1" dirty="0">
                <a:solidFill>
                  <a:schemeClr val="accent1">
                    <a:lumMod val="75000"/>
                  </a:schemeClr>
                </a:solidFill>
                <a:latin typeface="Adobe Garamond Pro Bold" panose="02020502060506020403" pitchFamily="18" charset="0"/>
              </a:rPr>
              <a:t>Amfibolia</a:t>
            </a: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Diviziunea</a:t>
            </a: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Compoziția </a:t>
            </a:r>
          </a:p>
        </p:txBody>
      </p:sp>
      <p:sp>
        <p:nvSpPr>
          <p:cNvPr id="13" name="Rectangle 12">
            <a:extLst>
              <a:ext uri="{FF2B5EF4-FFF2-40B4-BE49-F238E27FC236}">
                <a16:creationId xmlns:a16="http://schemas.microsoft.com/office/drawing/2014/main" id="{698C9071-50E7-324E-8CDE-0F856CA3B69D}"/>
              </a:ext>
            </a:extLst>
          </p:cNvPr>
          <p:cNvSpPr/>
          <p:nvPr/>
        </p:nvSpPr>
        <p:spPr>
          <a:xfrm>
            <a:off x="3773495" y="2914175"/>
            <a:ext cx="7541369" cy="1842812"/>
          </a:xfrm>
          <a:prstGeom prst="rect">
            <a:avLst/>
          </a:prstGeom>
        </p:spPr>
        <p:txBody>
          <a:bodyPr wrap="square">
            <a:spAutoFit/>
          </a:bodyPr>
          <a:lstStyle/>
          <a:p>
            <a:pPr>
              <a:lnSpc>
                <a:spcPct val="150000"/>
              </a:lnSpc>
            </a:pPr>
            <a:r>
              <a:rPr lang="ro-RO" sz="2600" dirty="0">
                <a:latin typeface="Adobe Garamond Pro" panose="02020502060506020403" pitchFamily="18" charset="0"/>
              </a:rPr>
              <a:t>Mihai i-a spus lui George că el a greșit. Așa că nu mai încerca să mă convingi că ar fi fost altfel. Am încheiat discuția.</a:t>
            </a:r>
          </a:p>
        </p:txBody>
      </p:sp>
    </p:spTree>
    <p:extLst>
      <p:ext uri="{BB962C8B-B14F-4D97-AF65-F5344CB8AC3E}">
        <p14:creationId xmlns:p14="http://schemas.microsoft.com/office/powerpoint/2010/main" val="6731290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ro-RO" sz="4400" dirty="0">
                <a:latin typeface="Adobe Garamond Pro" panose="02020502060506020403" pitchFamily="18" charset="0"/>
              </a:rPr>
              <a:t>Sofisme de limbaj</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2985433"/>
          </a:xfrm>
          <a:prstGeom prst="rect">
            <a:avLst/>
          </a:prstGeom>
        </p:spPr>
        <p:txBody>
          <a:bodyPr wrap="square">
            <a:spAutoFit/>
          </a:bodyPr>
          <a:lstStyle/>
          <a:p>
            <a:pPr marL="457200" indent="-457200">
              <a:lnSpc>
                <a:spcPct val="150000"/>
              </a:lnSpc>
              <a:buFont typeface="Arial" panose="020B0604020202020204" pitchFamily="34" charset="0"/>
              <a:buChar char="•"/>
            </a:pPr>
            <a:r>
              <a:rPr lang="ro-RO" sz="3200" dirty="0" err="1">
                <a:solidFill>
                  <a:schemeClr val="accent1">
                    <a:lumMod val="75000"/>
                  </a:schemeClr>
                </a:solidFill>
                <a:latin typeface="Adobe Garamond Pro" panose="02020502060506020403" pitchFamily="18" charset="0"/>
              </a:rPr>
              <a:t>Echivocație</a:t>
            </a:r>
            <a:endParaRPr lang="ro-RO" sz="3200" dirty="0">
              <a:solidFill>
                <a:schemeClr val="accent1">
                  <a:lumMod val="75000"/>
                </a:schemeClr>
              </a:solidFill>
              <a:latin typeface="Adobe Garamond Pro" panose="02020502060506020403" pitchFamily="18" charset="0"/>
            </a:endParaRPr>
          </a:p>
          <a:p>
            <a:pPr marL="457200" indent="-457200">
              <a:lnSpc>
                <a:spcPct val="150000"/>
              </a:lnSpc>
              <a:buFont typeface="Arial" panose="020B0604020202020204" pitchFamily="34" charset="0"/>
              <a:buChar char="•"/>
            </a:pPr>
            <a:r>
              <a:rPr lang="ro-RO" sz="3200" dirty="0">
                <a:solidFill>
                  <a:schemeClr val="accent1">
                    <a:lumMod val="75000"/>
                  </a:schemeClr>
                </a:solidFill>
                <a:latin typeface="Adobe Garamond Pro" panose="02020502060506020403" pitchFamily="18" charset="0"/>
              </a:rPr>
              <a:t>Amfibolia</a:t>
            </a:r>
          </a:p>
          <a:p>
            <a:pPr marL="457200" indent="-457200">
              <a:lnSpc>
                <a:spcPct val="150000"/>
              </a:lnSpc>
              <a:buFont typeface="Arial" panose="020B0604020202020204" pitchFamily="34" charset="0"/>
              <a:buChar char="•"/>
            </a:pPr>
            <a:r>
              <a:rPr lang="ro-RO" sz="3200" b="1" dirty="0">
                <a:solidFill>
                  <a:schemeClr val="accent1">
                    <a:lumMod val="75000"/>
                  </a:schemeClr>
                </a:solidFill>
                <a:latin typeface="Adobe Garamond Pro Bold" panose="02020502060506020403" pitchFamily="18" charset="0"/>
              </a:rPr>
              <a:t>Diviziunea</a:t>
            </a: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Compoziția </a:t>
            </a:r>
          </a:p>
        </p:txBody>
      </p:sp>
      <p:sp>
        <p:nvSpPr>
          <p:cNvPr id="13" name="Rectangle 12">
            <a:extLst>
              <a:ext uri="{FF2B5EF4-FFF2-40B4-BE49-F238E27FC236}">
                <a16:creationId xmlns:a16="http://schemas.microsoft.com/office/drawing/2014/main" id="{698C9071-50E7-324E-8CDE-0F856CA3B69D}"/>
              </a:ext>
            </a:extLst>
          </p:cNvPr>
          <p:cNvSpPr/>
          <p:nvPr/>
        </p:nvSpPr>
        <p:spPr>
          <a:xfrm>
            <a:off x="4327677" y="3857087"/>
            <a:ext cx="7541369" cy="1842812"/>
          </a:xfrm>
          <a:prstGeom prst="rect">
            <a:avLst/>
          </a:prstGeom>
        </p:spPr>
        <p:txBody>
          <a:bodyPr wrap="square">
            <a:spAutoFit/>
          </a:bodyPr>
          <a:lstStyle/>
          <a:p>
            <a:pPr>
              <a:lnSpc>
                <a:spcPct val="150000"/>
              </a:lnSpc>
            </a:pPr>
            <a:r>
              <a:rPr lang="ro-RO" sz="2600" dirty="0">
                <a:latin typeface="Adobe Garamond Pro" panose="02020502060506020403" pitchFamily="18" charset="0"/>
              </a:rPr>
              <a:t>Cum adică nu crezi că ar putea să fie un bun pianist? Tu n-ai văzut pe stadion cât de rapid e? Îți dai seama ce degete rapide trebuie să aibă.</a:t>
            </a:r>
          </a:p>
        </p:txBody>
      </p:sp>
    </p:spTree>
    <p:extLst>
      <p:ext uri="{BB962C8B-B14F-4D97-AF65-F5344CB8AC3E}">
        <p14:creationId xmlns:p14="http://schemas.microsoft.com/office/powerpoint/2010/main" val="25942356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ro-RO" sz="4400" dirty="0">
                <a:latin typeface="Adobe Garamond Pro" panose="02020502060506020403" pitchFamily="18" charset="0"/>
              </a:rPr>
              <a:t>Sofisme de limbaj</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2985433"/>
          </a:xfrm>
          <a:prstGeom prst="rect">
            <a:avLst/>
          </a:prstGeom>
        </p:spPr>
        <p:txBody>
          <a:bodyPr wrap="square">
            <a:spAutoFit/>
          </a:bodyPr>
          <a:lstStyle/>
          <a:p>
            <a:pPr marL="457200" indent="-457200">
              <a:lnSpc>
                <a:spcPct val="150000"/>
              </a:lnSpc>
              <a:buFont typeface="Arial" panose="020B0604020202020204" pitchFamily="34" charset="0"/>
              <a:buChar char="•"/>
            </a:pPr>
            <a:r>
              <a:rPr lang="ro-RO" sz="3200" dirty="0" err="1">
                <a:solidFill>
                  <a:schemeClr val="accent1">
                    <a:lumMod val="75000"/>
                  </a:schemeClr>
                </a:solidFill>
                <a:latin typeface="Adobe Garamond Pro" panose="02020502060506020403" pitchFamily="18" charset="0"/>
              </a:rPr>
              <a:t>Echivocație</a:t>
            </a:r>
            <a:endParaRPr lang="ro-RO" sz="3200" dirty="0">
              <a:solidFill>
                <a:schemeClr val="accent1">
                  <a:lumMod val="75000"/>
                </a:schemeClr>
              </a:solidFill>
              <a:latin typeface="Adobe Garamond Pro" panose="02020502060506020403" pitchFamily="18" charset="0"/>
            </a:endParaRPr>
          </a:p>
          <a:p>
            <a:pPr marL="457200" indent="-457200">
              <a:lnSpc>
                <a:spcPct val="150000"/>
              </a:lnSpc>
              <a:buFont typeface="Arial" panose="020B0604020202020204" pitchFamily="34" charset="0"/>
              <a:buChar char="•"/>
            </a:pPr>
            <a:r>
              <a:rPr lang="ro-RO" sz="3200" dirty="0">
                <a:solidFill>
                  <a:schemeClr val="accent1">
                    <a:lumMod val="75000"/>
                  </a:schemeClr>
                </a:solidFill>
                <a:latin typeface="Adobe Garamond Pro" panose="02020502060506020403" pitchFamily="18" charset="0"/>
              </a:rPr>
              <a:t>Amfibolia</a:t>
            </a:r>
          </a:p>
          <a:p>
            <a:pPr marL="457200" indent="-457200">
              <a:lnSpc>
                <a:spcPct val="150000"/>
              </a:lnSpc>
              <a:buFont typeface="Arial" panose="020B0604020202020204" pitchFamily="34" charset="0"/>
              <a:buChar char="•"/>
            </a:pPr>
            <a:r>
              <a:rPr lang="ro-RO" sz="3200" dirty="0">
                <a:solidFill>
                  <a:schemeClr val="accent1">
                    <a:lumMod val="75000"/>
                  </a:schemeClr>
                </a:solidFill>
                <a:latin typeface="Adobe Garamond Pro" panose="02020502060506020403" pitchFamily="18" charset="0"/>
              </a:rPr>
              <a:t>Diviziunea</a:t>
            </a:r>
          </a:p>
          <a:p>
            <a:pPr marL="457200" indent="-457200">
              <a:lnSpc>
                <a:spcPct val="150000"/>
              </a:lnSpc>
              <a:buFont typeface="Arial" panose="020B0604020202020204" pitchFamily="34" charset="0"/>
              <a:buChar char="•"/>
            </a:pPr>
            <a:r>
              <a:rPr lang="ro-RO" sz="3200" b="1" dirty="0">
                <a:solidFill>
                  <a:schemeClr val="accent1">
                    <a:lumMod val="75000"/>
                  </a:schemeClr>
                </a:solidFill>
                <a:latin typeface="Adobe Garamond Pro Bold" panose="02020502060506020403" pitchFamily="18" charset="0"/>
              </a:rPr>
              <a:t>Compoziția</a:t>
            </a:r>
            <a:r>
              <a:rPr lang="ro-RO" sz="3200" dirty="0">
                <a:latin typeface="Adobe Garamond Pro" panose="02020502060506020403" pitchFamily="18" charset="0"/>
              </a:rPr>
              <a:t> </a:t>
            </a:r>
          </a:p>
        </p:txBody>
      </p:sp>
      <p:sp>
        <p:nvSpPr>
          <p:cNvPr id="13" name="Rectangle 12">
            <a:extLst>
              <a:ext uri="{FF2B5EF4-FFF2-40B4-BE49-F238E27FC236}">
                <a16:creationId xmlns:a16="http://schemas.microsoft.com/office/drawing/2014/main" id="{698C9071-50E7-324E-8CDE-0F856CA3B69D}"/>
              </a:ext>
            </a:extLst>
          </p:cNvPr>
          <p:cNvSpPr/>
          <p:nvPr/>
        </p:nvSpPr>
        <p:spPr>
          <a:xfrm>
            <a:off x="4327677" y="3857087"/>
            <a:ext cx="7541369" cy="2442976"/>
          </a:xfrm>
          <a:prstGeom prst="rect">
            <a:avLst/>
          </a:prstGeom>
        </p:spPr>
        <p:txBody>
          <a:bodyPr wrap="square">
            <a:spAutoFit/>
          </a:bodyPr>
          <a:lstStyle/>
          <a:p>
            <a:pPr>
              <a:lnSpc>
                <a:spcPct val="150000"/>
              </a:lnSpc>
            </a:pPr>
            <a:r>
              <a:rPr lang="ro-RO" sz="2600" dirty="0">
                <a:latin typeface="Adobe Garamond Pro" panose="02020502060506020403" pitchFamily="18" charset="0"/>
              </a:rPr>
              <a:t>Tu crezi că dacă moleculele unei bucăți de cretă nu se văd, atunci nu se vede nici creta. Dar aici e altceva! Tu nu vezi câte date știe despre Războiul </a:t>
            </a:r>
            <a:r>
              <a:rPr lang="ro-RO" sz="2600" dirty="0" err="1">
                <a:latin typeface="Adobe Garamond Pro" panose="02020502060506020403" pitchFamily="18" charset="0"/>
              </a:rPr>
              <a:t>Peloponesiac</a:t>
            </a:r>
            <a:r>
              <a:rPr lang="ro-RO" sz="2600" dirty="0">
                <a:latin typeface="Adobe Garamond Pro" panose="02020502060506020403" pitchFamily="18" charset="0"/>
              </a:rPr>
              <a:t>? Îți zic eu, omul ăsta știe toată istoria omenirii!</a:t>
            </a:r>
          </a:p>
        </p:txBody>
      </p:sp>
    </p:spTree>
    <p:extLst>
      <p:ext uri="{BB962C8B-B14F-4D97-AF65-F5344CB8AC3E}">
        <p14:creationId xmlns:p14="http://schemas.microsoft.com/office/powerpoint/2010/main" val="40775342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ale circularității</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0" y="3487847"/>
            <a:ext cx="2981916" cy="3370153"/>
          </a:xfrm>
          <a:prstGeom prst="rect">
            <a:avLst/>
          </a:prstGeom>
        </p:spPr>
        <p:txBody>
          <a:bodyPr wrap="square">
            <a:spAutoFit/>
          </a:bodyPr>
          <a:lstStyle/>
          <a:p>
            <a:pPr marL="457200" indent="-457200">
              <a:lnSpc>
                <a:spcPct val="150000"/>
              </a:lnSpc>
              <a:buFont typeface="Arial" panose="020B0604020202020204" pitchFamily="34" charset="0"/>
              <a:buChar char="•"/>
            </a:pPr>
            <a:r>
              <a:rPr lang="ro-RO" sz="2400" b="1" dirty="0">
                <a:solidFill>
                  <a:schemeClr val="accent1">
                    <a:lumMod val="75000"/>
                  </a:schemeClr>
                </a:solidFill>
                <a:latin typeface="Adobe Garamond Pro Bold" panose="02020502060506020403" pitchFamily="18" charset="0"/>
              </a:rPr>
              <a:t>Întrebarea complexă </a:t>
            </a:r>
            <a:r>
              <a:rPr lang="ro-RO" sz="2400" dirty="0">
                <a:solidFill>
                  <a:schemeClr val="accent1">
                    <a:lumMod val="75000"/>
                  </a:schemeClr>
                </a:solidFill>
                <a:latin typeface="Adobe Garamond Pro" panose="02020502060506020403" pitchFamily="18" charset="0"/>
              </a:rPr>
              <a:t>(</a:t>
            </a:r>
            <a:r>
              <a:rPr lang="ro-RO" sz="2400" i="1" dirty="0" err="1">
                <a:solidFill>
                  <a:schemeClr val="accent1">
                    <a:lumMod val="75000"/>
                  </a:schemeClr>
                </a:solidFill>
                <a:latin typeface="Adobe Garamond Pro" panose="02020502060506020403" pitchFamily="18" charset="0"/>
              </a:rPr>
              <a:t>loaded</a:t>
            </a:r>
            <a:r>
              <a:rPr lang="ro-RO" sz="2400" i="1" dirty="0">
                <a:solidFill>
                  <a:schemeClr val="accent1">
                    <a:lumMod val="75000"/>
                  </a:schemeClr>
                </a:solidFill>
                <a:latin typeface="Adobe Garamond Pro" panose="02020502060506020403" pitchFamily="18" charset="0"/>
              </a:rPr>
              <a:t> </a:t>
            </a:r>
            <a:r>
              <a:rPr lang="ro-RO" sz="2400" i="1" dirty="0" err="1">
                <a:solidFill>
                  <a:schemeClr val="accent1">
                    <a:lumMod val="75000"/>
                  </a:schemeClr>
                </a:solidFill>
                <a:latin typeface="Adobe Garamond Pro" panose="02020502060506020403" pitchFamily="18" charset="0"/>
              </a:rPr>
              <a:t>question</a:t>
            </a:r>
            <a:r>
              <a:rPr lang="ro-RO" sz="2400" dirty="0">
                <a:solidFill>
                  <a:schemeClr val="accent1">
                    <a:lumMod val="75000"/>
                  </a:schemeClr>
                </a:solidFill>
                <a:latin typeface="Adobe Garamond Pro" panose="02020502060506020403" pitchFamily="18" charset="0"/>
              </a:rPr>
              <a:t>)</a:t>
            </a:r>
          </a:p>
          <a:p>
            <a:pPr marL="457200" indent="-457200">
              <a:lnSpc>
                <a:spcPct val="150000"/>
              </a:lnSpc>
              <a:buFont typeface="Arial" panose="020B0604020202020204" pitchFamily="34" charset="0"/>
              <a:buChar char="•"/>
            </a:pPr>
            <a:r>
              <a:rPr lang="ro-RO" sz="2400" dirty="0">
                <a:latin typeface="Adobe Garamond Pro" panose="02020502060506020403" pitchFamily="18" charset="0"/>
              </a:rPr>
              <a:t>Argumentul circular (</a:t>
            </a:r>
            <a:r>
              <a:rPr lang="ro-RO" sz="2400" i="1" dirty="0" err="1">
                <a:latin typeface="Adobe Garamond Pro" panose="02020502060506020403" pitchFamily="18" charset="0"/>
              </a:rPr>
              <a:t>petitio</a:t>
            </a:r>
            <a:r>
              <a:rPr lang="ro-RO" sz="2400" i="1" dirty="0">
                <a:latin typeface="Adobe Garamond Pro" panose="02020502060506020403" pitchFamily="18" charset="0"/>
              </a:rPr>
              <a:t> principi</a:t>
            </a:r>
            <a:r>
              <a:rPr lang="ro-RO" sz="2400" dirty="0">
                <a:latin typeface="Adobe Garamond Pro" panose="02020502060506020403" pitchFamily="18" charset="0"/>
              </a:rPr>
              <a:t>)</a:t>
            </a:r>
          </a:p>
        </p:txBody>
      </p:sp>
      <p:sp>
        <p:nvSpPr>
          <p:cNvPr id="10" name="Rectangle 9">
            <a:extLst>
              <a:ext uri="{FF2B5EF4-FFF2-40B4-BE49-F238E27FC236}">
                <a16:creationId xmlns:a16="http://schemas.microsoft.com/office/drawing/2014/main" id="{2A6922B4-E47F-3745-A508-3C25E3D9F8D1}"/>
              </a:ext>
            </a:extLst>
          </p:cNvPr>
          <p:cNvSpPr/>
          <p:nvPr/>
        </p:nvSpPr>
        <p:spPr>
          <a:xfrm>
            <a:off x="4658116" y="2914175"/>
            <a:ext cx="5137047" cy="2985433"/>
          </a:xfrm>
          <a:prstGeom prst="rect">
            <a:avLst/>
          </a:prstGeom>
        </p:spPr>
        <p:txBody>
          <a:bodyPr wrap="square">
            <a:spAutoFit/>
          </a:bodyPr>
          <a:lstStyle/>
          <a:p>
            <a:pPr>
              <a:lnSpc>
                <a:spcPct val="150000"/>
              </a:lnSpc>
            </a:pPr>
            <a:r>
              <a:rPr lang="ro-RO" sz="3200" dirty="0">
                <a:latin typeface="Adobe Garamond Pro" panose="02020502060506020403" pitchFamily="18" charset="0"/>
              </a:rPr>
              <a:t>A: Chiar crezi că el l-a omorât?</a:t>
            </a:r>
          </a:p>
          <a:p>
            <a:pPr>
              <a:lnSpc>
                <a:spcPct val="150000"/>
              </a:lnSpc>
            </a:pPr>
            <a:r>
              <a:rPr lang="ro-RO" sz="3200" dirty="0">
                <a:latin typeface="Adobe Garamond Pro" panose="02020502060506020403" pitchFamily="18" charset="0"/>
              </a:rPr>
              <a:t>B: Desigur, și o să-ți dovedesc imediat.</a:t>
            </a:r>
          </a:p>
          <a:p>
            <a:pPr>
              <a:lnSpc>
                <a:spcPct val="150000"/>
              </a:lnSpc>
            </a:pPr>
            <a:r>
              <a:rPr lang="ro-RO" sz="3200" dirty="0">
                <a:latin typeface="Adobe Garamond Pro" panose="02020502060506020403" pitchFamily="18" charset="0"/>
              </a:rPr>
              <a:t>De ce l-ai omorât?</a:t>
            </a:r>
          </a:p>
        </p:txBody>
      </p:sp>
    </p:spTree>
    <p:extLst>
      <p:ext uri="{BB962C8B-B14F-4D97-AF65-F5344CB8AC3E}">
        <p14:creationId xmlns:p14="http://schemas.microsoft.com/office/powerpoint/2010/main" val="43301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ale circularității</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0" y="3487847"/>
            <a:ext cx="2981916" cy="3370153"/>
          </a:xfrm>
          <a:prstGeom prst="rect">
            <a:avLst/>
          </a:prstGeom>
        </p:spPr>
        <p:txBody>
          <a:bodyPr wrap="square">
            <a:spAutoFit/>
          </a:bodyPr>
          <a:lstStyle/>
          <a:p>
            <a:pPr marL="457200" indent="-457200">
              <a:lnSpc>
                <a:spcPct val="150000"/>
              </a:lnSpc>
              <a:buFont typeface="Arial" panose="020B0604020202020204" pitchFamily="34" charset="0"/>
              <a:buChar char="•"/>
            </a:pPr>
            <a:r>
              <a:rPr lang="ro-RO" sz="2400" dirty="0">
                <a:solidFill>
                  <a:schemeClr val="accent1">
                    <a:lumMod val="75000"/>
                  </a:schemeClr>
                </a:solidFill>
                <a:latin typeface="Adobe Garamond Pro" panose="02020502060506020403" pitchFamily="18" charset="0"/>
              </a:rPr>
              <a:t>Întrebarea complexă (</a:t>
            </a:r>
            <a:r>
              <a:rPr lang="ro-RO" sz="2400" i="1" dirty="0" err="1">
                <a:solidFill>
                  <a:schemeClr val="accent1">
                    <a:lumMod val="75000"/>
                  </a:schemeClr>
                </a:solidFill>
                <a:latin typeface="Adobe Garamond Pro" panose="02020502060506020403" pitchFamily="18" charset="0"/>
              </a:rPr>
              <a:t>loaded</a:t>
            </a:r>
            <a:r>
              <a:rPr lang="ro-RO" sz="2400" i="1" dirty="0">
                <a:solidFill>
                  <a:schemeClr val="accent1">
                    <a:lumMod val="75000"/>
                  </a:schemeClr>
                </a:solidFill>
                <a:latin typeface="Adobe Garamond Pro" panose="02020502060506020403" pitchFamily="18" charset="0"/>
              </a:rPr>
              <a:t> </a:t>
            </a:r>
            <a:r>
              <a:rPr lang="ro-RO" sz="2400" i="1" dirty="0" err="1">
                <a:solidFill>
                  <a:schemeClr val="accent1">
                    <a:lumMod val="75000"/>
                  </a:schemeClr>
                </a:solidFill>
                <a:latin typeface="Adobe Garamond Pro" panose="02020502060506020403" pitchFamily="18" charset="0"/>
              </a:rPr>
              <a:t>question</a:t>
            </a:r>
            <a:r>
              <a:rPr lang="ro-RO" sz="2400" dirty="0">
                <a:solidFill>
                  <a:schemeClr val="accent1">
                    <a:lumMod val="75000"/>
                  </a:schemeClr>
                </a:solidFill>
                <a:latin typeface="Adobe Garamond Pro" panose="02020502060506020403" pitchFamily="18" charset="0"/>
              </a:rPr>
              <a:t>)</a:t>
            </a:r>
          </a:p>
          <a:p>
            <a:pPr marL="457200" indent="-457200">
              <a:lnSpc>
                <a:spcPct val="150000"/>
              </a:lnSpc>
              <a:buFont typeface="Arial" panose="020B0604020202020204" pitchFamily="34" charset="0"/>
              <a:buChar char="•"/>
            </a:pPr>
            <a:r>
              <a:rPr lang="ro-RO" sz="2400" b="1" dirty="0">
                <a:solidFill>
                  <a:schemeClr val="accent1">
                    <a:lumMod val="75000"/>
                  </a:schemeClr>
                </a:solidFill>
                <a:latin typeface="Adobe Garamond Pro Bold" panose="02020502060506020403" pitchFamily="18" charset="0"/>
              </a:rPr>
              <a:t>Argumentul circular </a:t>
            </a:r>
            <a:r>
              <a:rPr lang="ro-RO" sz="2400" dirty="0">
                <a:solidFill>
                  <a:schemeClr val="accent1">
                    <a:lumMod val="75000"/>
                  </a:schemeClr>
                </a:solidFill>
                <a:latin typeface="Adobe Garamond Pro" panose="02020502060506020403" pitchFamily="18" charset="0"/>
              </a:rPr>
              <a:t>(</a:t>
            </a:r>
            <a:r>
              <a:rPr lang="ro-RO" sz="2400" i="1" dirty="0" err="1">
                <a:solidFill>
                  <a:schemeClr val="accent1">
                    <a:lumMod val="75000"/>
                  </a:schemeClr>
                </a:solidFill>
                <a:latin typeface="Adobe Garamond Pro" panose="02020502060506020403" pitchFamily="18" charset="0"/>
              </a:rPr>
              <a:t>petitio</a:t>
            </a:r>
            <a:r>
              <a:rPr lang="ro-RO" sz="2400" i="1" dirty="0">
                <a:solidFill>
                  <a:schemeClr val="accent1">
                    <a:lumMod val="75000"/>
                  </a:schemeClr>
                </a:solidFill>
                <a:latin typeface="Adobe Garamond Pro" panose="02020502060506020403" pitchFamily="18" charset="0"/>
              </a:rPr>
              <a:t> principi</a:t>
            </a:r>
            <a:r>
              <a:rPr lang="ro-RO" sz="2400" dirty="0">
                <a:solidFill>
                  <a:schemeClr val="accent1">
                    <a:lumMod val="75000"/>
                  </a:schemeClr>
                </a:solidFill>
                <a:latin typeface="Adobe Garamond Pro" panose="02020502060506020403" pitchFamily="18" charset="0"/>
              </a:rPr>
              <a:t>)</a:t>
            </a:r>
          </a:p>
        </p:txBody>
      </p:sp>
      <p:sp>
        <p:nvSpPr>
          <p:cNvPr id="10" name="Rectangle 9">
            <a:extLst>
              <a:ext uri="{FF2B5EF4-FFF2-40B4-BE49-F238E27FC236}">
                <a16:creationId xmlns:a16="http://schemas.microsoft.com/office/drawing/2014/main" id="{2A6922B4-E47F-3745-A508-3C25E3D9F8D1}"/>
              </a:ext>
            </a:extLst>
          </p:cNvPr>
          <p:cNvSpPr/>
          <p:nvPr/>
        </p:nvSpPr>
        <p:spPr>
          <a:xfrm>
            <a:off x="4335163" y="2190900"/>
            <a:ext cx="6965847" cy="3724096"/>
          </a:xfrm>
          <a:prstGeom prst="rect">
            <a:avLst/>
          </a:prstGeom>
        </p:spPr>
        <p:txBody>
          <a:bodyPr wrap="square">
            <a:spAutoFit/>
          </a:bodyPr>
          <a:lstStyle/>
          <a:p>
            <a:pPr>
              <a:lnSpc>
                <a:spcPct val="150000"/>
              </a:lnSpc>
            </a:pPr>
            <a:r>
              <a:rPr lang="ro-RO" sz="3200" dirty="0">
                <a:latin typeface="Adobe Garamond Pro" panose="02020502060506020403" pitchFamily="18" charset="0"/>
              </a:rPr>
              <a:t>Un aparat mai greu decât aerul nu va putea niciodată să zboare deoarece pentru a se putea ridica de la sol și pentru a parcurge apoi o anumită distanță, aparatul ar trebui să fie mai ușor decât aerul.</a:t>
            </a:r>
          </a:p>
        </p:txBody>
      </p:sp>
    </p:spTree>
    <p:extLst>
      <p:ext uri="{BB962C8B-B14F-4D97-AF65-F5344CB8AC3E}">
        <p14:creationId xmlns:p14="http://schemas.microsoft.com/office/powerpoint/2010/main" val="34501923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2123658"/>
          </a:xfrm>
          <a:prstGeom prst="rect">
            <a:avLst/>
          </a:prstGeom>
          <a:noFill/>
        </p:spPr>
        <p:txBody>
          <a:bodyPr wrap="square" rtlCol="0">
            <a:spAutoFit/>
          </a:bodyPr>
          <a:lstStyle/>
          <a:p>
            <a:r>
              <a:rPr lang="ro-RO" sz="4400" dirty="0">
                <a:latin typeface="Adobe Garamond Pro" panose="02020502060506020403" pitchFamily="18" charset="0"/>
              </a:rPr>
              <a:t>Sofisme cu supoziții neîntemeiate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11" name="Rectangle 10">
            <a:extLst>
              <a:ext uri="{FF2B5EF4-FFF2-40B4-BE49-F238E27FC236}">
                <a16:creationId xmlns:a16="http://schemas.microsoft.com/office/drawing/2014/main" id="{23E25236-B372-9741-B13E-FB267EE7A9E0}"/>
              </a:ext>
            </a:extLst>
          </p:cNvPr>
          <p:cNvSpPr/>
          <p:nvPr/>
        </p:nvSpPr>
        <p:spPr>
          <a:xfrm>
            <a:off x="23766" y="3978296"/>
            <a:ext cx="2981916" cy="1331134"/>
          </a:xfrm>
          <a:prstGeom prst="rect">
            <a:avLst/>
          </a:prstGeom>
        </p:spPr>
        <p:txBody>
          <a:bodyPr wrap="square">
            <a:spAutoFit/>
          </a:bodyPr>
          <a:lstStyle/>
          <a:p>
            <a:pPr marL="457200" indent="-457200">
              <a:lnSpc>
                <a:spcPct val="150000"/>
              </a:lnSpc>
              <a:buFont typeface="Arial" panose="020B0604020202020204" pitchFamily="34" charset="0"/>
              <a:buChar char="•"/>
            </a:pPr>
            <a:r>
              <a:rPr lang="ro-RO" sz="2800" b="1" dirty="0">
                <a:solidFill>
                  <a:schemeClr val="accent1">
                    <a:lumMod val="75000"/>
                  </a:schemeClr>
                </a:solidFill>
                <a:latin typeface="Adobe Garamond Pro Bold" panose="02020502060506020403" pitchFamily="18" charset="0"/>
              </a:rPr>
              <a:t>Falsa dilemă</a:t>
            </a:r>
          </a:p>
          <a:p>
            <a:pPr marL="457200" indent="-457200">
              <a:lnSpc>
                <a:spcPct val="150000"/>
              </a:lnSpc>
              <a:buFont typeface="Arial" panose="020B0604020202020204" pitchFamily="34" charset="0"/>
              <a:buChar char="•"/>
            </a:pPr>
            <a:r>
              <a:rPr lang="ro-RO" sz="2800" dirty="0">
                <a:latin typeface="Adobe Garamond Pro" panose="02020502060506020403" pitchFamily="18" charset="0"/>
              </a:rPr>
              <a:t>Inconsistența</a:t>
            </a:r>
          </a:p>
        </p:txBody>
      </p:sp>
      <p:sp>
        <p:nvSpPr>
          <p:cNvPr id="10" name="Rectangle 9">
            <a:extLst>
              <a:ext uri="{FF2B5EF4-FFF2-40B4-BE49-F238E27FC236}">
                <a16:creationId xmlns:a16="http://schemas.microsoft.com/office/drawing/2014/main" id="{2A6922B4-E47F-3745-A508-3C25E3D9F8D1}"/>
              </a:ext>
            </a:extLst>
          </p:cNvPr>
          <p:cNvSpPr/>
          <p:nvPr/>
        </p:nvSpPr>
        <p:spPr>
          <a:xfrm>
            <a:off x="4658116" y="2098566"/>
            <a:ext cx="6411666" cy="2985433"/>
          </a:xfrm>
          <a:prstGeom prst="rect">
            <a:avLst/>
          </a:prstGeom>
        </p:spPr>
        <p:txBody>
          <a:bodyPr wrap="square">
            <a:spAutoFit/>
          </a:bodyPr>
          <a:lstStyle/>
          <a:p>
            <a:pPr>
              <a:lnSpc>
                <a:spcPct val="150000"/>
              </a:lnSpc>
            </a:pPr>
            <a:r>
              <a:rPr lang="ro-RO" sz="3200" dirty="0">
                <a:latin typeface="Adobe Garamond Pro" panose="02020502060506020403" pitchFamily="18" charset="0"/>
              </a:rPr>
              <a:t>Știm cu toții că educația este la pământ. Așa că fie reformăm sistemul de învățământ, fie nu facem nimic și îndurăm această situație.</a:t>
            </a:r>
          </a:p>
        </p:txBody>
      </p:sp>
    </p:spTree>
    <p:extLst>
      <p:ext uri="{BB962C8B-B14F-4D97-AF65-F5344CB8AC3E}">
        <p14:creationId xmlns:p14="http://schemas.microsoft.com/office/powerpoint/2010/main" val="6370507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2123658"/>
          </a:xfrm>
          <a:prstGeom prst="rect">
            <a:avLst/>
          </a:prstGeom>
          <a:noFill/>
        </p:spPr>
        <p:txBody>
          <a:bodyPr wrap="square" rtlCol="0">
            <a:spAutoFit/>
          </a:bodyPr>
          <a:lstStyle/>
          <a:p>
            <a:r>
              <a:rPr lang="ro-RO" sz="4400" dirty="0">
                <a:latin typeface="Adobe Garamond Pro" panose="02020502060506020403" pitchFamily="18" charset="0"/>
              </a:rPr>
              <a:t>Sofisme cu supoziții neîntemeiate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11" name="Rectangle 10">
            <a:extLst>
              <a:ext uri="{FF2B5EF4-FFF2-40B4-BE49-F238E27FC236}">
                <a16:creationId xmlns:a16="http://schemas.microsoft.com/office/drawing/2014/main" id="{23E25236-B372-9741-B13E-FB267EE7A9E0}"/>
              </a:ext>
            </a:extLst>
          </p:cNvPr>
          <p:cNvSpPr/>
          <p:nvPr/>
        </p:nvSpPr>
        <p:spPr>
          <a:xfrm>
            <a:off x="23766" y="3978296"/>
            <a:ext cx="2981916" cy="1331134"/>
          </a:xfrm>
          <a:prstGeom prst="rect">
            <a:avLst/>
          </a:prstGeom>
        </p:spPr>
        <p:txBody>
          <a:bodyPr wrap="square">
            <a:spAutoFit/>
          </a:bodyPr>
          <a:lstStyle/>
          <a:p>
            <a:pPr marL="457200" indent="-457200">
              <a:lnSpc>
                <a:spcPct val="150000"/>
              </a:lnSpc>
              <a:buFont typeface="Arial" panose="020B0604020202020204" pitchFamily="34" charset="0"/>
              <a:buChar char="•"/>
            </a:pPr>
            <a:r>
              <a:rPr lang="ro-RO" sz="2800" dirty="0">
                <a:solidFill>
                  <a:schemeClr val="accent1">
                    <a:lumMod val="75000"/>
                  </a:schemeClr>
                </a:solidFill>
                <a:latin typeface="Adobe Garamond Pro" panose="02020502060506020403" pitchFamily="18" charset="0"/>
              </a:rPr>
              <a:t>Falsa dilemă</a:t>
            </a:r>
          </a:p>
          <a:p>
            <a:pPr marL="457200" indent="-457200">
              <a:lnSpc>
                <a:spcPct val="150000"/>
              </a:lnSpc>
              <a:buFont typeface="Arial" panose="020B0604020202020204" pitchFamily="34" charset="0"/>
              <a:buChar char="•"/>
            </a:pPr>
            <a:r>
              <a:rPr lang="ro-RO" sz="2800" b="1" dirty="0">
                <a:solidFill>
                  <a:schemeClr val="accent1">
                    <a:lumMod val="75000"/>
                  </a:schemeClr>
                </a:solidFill>
                <a:latin typeface="Adobe Garamond Pro Bold" panose="02020502060506020403" pitchFamily="18" charset="0"/>
              </a:rPr>
              <a:t>Inconsistența</a:t>
            </a:r>
          </a:p>
        </p:txBody>
      </p:sp>
      <p:sp>
        <p:nvSpPr>
          <p:cNvPr id="10" name="Rectangle 9">
            <a:extLst>
              <a:ext uri="{FF2B5EF4-FFF2-40B4-BE49-F238E27FC236}">
                <a16:creationId xmlns:a16="http://schemas.microsoft.com/office/drawing/2014/main" id="{2A6922B4-E47F-3745-A508-3C25E3D9F8D1}"/>
              </a:ext>
            </a:extLst>
          </p:cNvPr>
          <p:cNvSpPr/>
          <p:nvPr/>
        </p:nvSpPr>
        <p:spPr>
          <a:xfrm>
            <a:off x="4658116" y="2098566"/>
            <a:ext cx="6411666" cy="3724096"/>
          </a:xfrm>
          <a:prstGeom prst="rect">
            <a:avLst/>
          </a:prstGeom>
        </p:spPr>
        <p:txBody>
          <a:bodyPr wrap="square">
            <a:spAutoFit/>
          </a:bodyPr>
          <a:lstStyle/>
          <a:p>
            <a:pPr>
              <a:lnSpc>
                <a:spcPct val="150000"/>
              </a:lnSpc>
            </a:pPr>
            <a:r>
              <a:rPr lang="ro-RO" sz="3200" dirty="0">
                <a:latin typeface="Adobe Garamond Pro" panose="02020502060506020403" pitchFamily="18" charset="0"/>
              </a:rPr>
              <a:t>Mâine te va scoate la tablă. Îți și zic de ce. Ieri l-a scos pe colegul meu de bancă pentru că făcea gălăgie, iar alaltăieri m-a scos pe mine pentru că nu ziceam nimic.</a:t>
            </a:r>
          </a:p>
        </p:txBody>
      </p:sp>
    </p:spTree>
    <p:extLst>
      <p:ext uri="{BB962C8B-B14F-4D97-AF65-F5344CB8AC3E}">
        <p14:creationId xmlns:p14="http://schemas.microsoft.com/office/powerpoint/2010/main" val="23040491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relevanță</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483944" y="1467625"/>
            <a:ext cx="6750113" cy="5201424"/>
          </a:xfrm>
          <a:prstGeom prst="rect">
            <a:avLst/>
          </a:prstGeom>
        </p:spPr>
        <p:txBody>
          <a:bodyPr wrap="square">
            <a:spAutoFit/>
          </a:bodyPr>
          <a:lstStyle/>
          <a:p>
            <a:pPr marL="342900" indent="-342900">
              <a:lnSpc>
                <a:spcPct val="150000"/>
              </a:lnSpc>
              <a:buFont typeface="Arial" panose="020B0604020202020204" pitchFamily="34" charset="0"/>
              <a:buChar char="•"/>
            </a:pPr>
            <a:r>
              <a:rPr lang="en-RO" sz="3200" dirty="0">
                <a:latin typeface="Adobe Garamond Pro" panose="02020502060506020403" pitchFamily="18" charset="0"/>
              </a:rPr>
              <a:t>apelul la persoană (</a:t>
            </a:r>
            <a:r>
              <a:rPr lang="en-RO" sz="3200" i="1" dirty="0">
                <a:latin typeface="Adobe Garamond Pro" panose="02020502060506020403" pitchFamily="18" charset="0"/>
              </a:rPr>
              <a:t>ad hominem</a:t>
            </a:r>
            <a:r>
              <a:rPr lang="en-RO" sz="3200" dirty="0">
                <a:latin typeface="Adobe Garamond Pro" panose="02020502060506020403" pitchFamily="18" charset="0"/>
              </a:rPr>
              <a:t>)</a:t>
            </a:r>
          </a:p>
          <a:p>
            <a:pPr marL="342900" indent="-342900">
              <a:lnSpc>
                <a:spcPct val="150000"/>
              </a:lnSpc>
              <a:buFont typeface="Arial" panose="020B0604020202020204" pitchFamily="34" charset="0"/>
              <a:buChar char="•"/>
            </a:pPr>
            <a:r>
              <a:rPr lang="en-RO" sz="3200" dirty="0">
                <a:latin typeface="Adobe Garamond Pro" panose="02020502060506020403" pitchFamily="18" charset="0"/>
              </a:rPr>
              <a:t>apelul la ignoranță (</a:t>
            </a:r>
            <a:r>
              <a:rPr lang="en-RO" sz="3200" i="1" dirty="0">
                <a:latin typeface="Adobe Garamond Pro" panose="02020502060506020403" pitchFamily="18" charset="0"/>
              </a:rPr>
              <a:t>ad ignoratiam</a:t>
            </a:r>
            <a:r>
              <a:rPr lang="en-RO" sz="3200" dirty="0">
                <a:latin typeface="Adobe Garamond Pro" panose="02020502060506020403" pitchFamily="18" charset="0"/>
              </a:rPr>
              <a:t>)</a:t>
            </a:r>
          </a:p>
          <a:p>
            <a:pPr marL="342900" indent="-342900">
              <a:lnSpc>
                <a:spcPct val="150000"/>
              </a:lnSpc>
              <a:buFont typeface="Arial" panose="020B0604020202020204" pitchFamily="34" charset="0"/>
              <a:buChar char="•"/>
            </a:pPr>
            <a:r>
              <a:rPr lang="en-RO" sz="3200" dirty="0">
                <a:latin typeface="Adobe Garamond Pro" panose="02020502060506020403" pitchFamily="18" charset="0"/>
              </a:rPr>
              <a:t>apelul la autoritate (</a:t>
            </a:r>
            <a:r>
              <a:rPr lang="en-RO" sz="3200" i="1" dirty="0">
                <a:latin typeface="Adobe Garamond Pro" panose="02020502060506020403" pitchFamily="18" charset="0"/>
              </a:rPr>
              <a:t>ad verecundiam</a:t>
            </a:r>
            <a:r>
              <a:rPr lang="en-RO" sz="3200" dirty="0">
                <a:latin typeface="Adobe Garamond Pro" panose="02020502060506020403" pitchFamily="18" charset="0"/>
              </a:rPr>
              <a:t>)</a:t>
            </a:r>
          </a:p>
          <a:p>
            <a:pPr marL="342900" indent="-342900">
              <a:lnSpc>
                <a:spcPct val="150000"/>
              </a:lnSpc>
              <a:buFont typeface="Arial" panose="020B0604020202020204" pitchFamily="34" charset="0"/>
              <a:buChar char="•"/>
            </a:pPr>
            <a:r>
              <a:rPr lang="en-RO" sz="3200" dirty="0">
                <a:latin typeface="Adobe Garamond Pro" panose="02020502060506020403" pitchFamily="18" charset="0"/>
              </a:rPr>
              <a:t>apelul la majoritate (</a:t>
            </a:r>
            <a:r>
              <a:rPr lang="en-RO" sz="3200" i="1" dirty="0">
                <a:latin typeface="Adobe Garamond Pro" panose="02020502060506020403" pitchFamily="18" charset="0"/>
              </a:rPr>
              <a:t>ad populum</a:t>
            </a:r>
            <a:r>
              <a:rPr lang="en-RO" sz="3200" dirty="0">
                <a:latin typeface="Adobe Garamond Pro" panose="02020502060506020403" pitchFamily="18" charset="0"/>
              </a:rPr>
              <a:t>)</a:t>
            </a:r>
          </a:p>
          <a:p>
            <a:pPr marL="342900" indent="-342900">
              <a:lnSpc>
                <a:spcPct val="150000"/>
              </a:lnSpc>
              <a:buFont typeface="Arial" panose="020B0604020202020204" pitchFamily="34" charset="0"/>
              <a:buChar char="•"/>
            </a:pPr>
            <a:r>
              <a:rPr lang="en-RO" sz="3200" dirty="0">
                <a:latin typeface="Adobe Garamond Pro" panose="02020502060506020403" pitchFamily="18" charset="0"/>
              </a:rPr>
              <a:t>apelul la milă (</a:t>
            </a:r>
            <a:r>
              <a:rPr lang="en-RO" sz="3200" i="1" dirty="0">
                <a:latin typeface="Adobe Garamond Pro" panose="02020502060506020403" pitchFamily="18" charset="0"/>
              </a:rPr>
              <a:t>ad misericordiam</a:t>
            </a:r>
            <a:r>
              <a:rPr lang="en-RO" sz="3200" dirty="0">
                <a:latin typeface="Adobe Garamond Pro" panose="02020502060506020403" pitchFamily="18" charset="0"/>
              </a:rPr>
              <a:t>)</a:t>
            </a:r>
          </a:p>
          <a:p>
            <a:pPr marL="342900" indent="-342900">
              <a:lnSpc>
                <a:spcPct val="150000"/>
              </a:lnSpc>
              <a:buFont typeface="Arial" panose="020B0604020202020204" pitchFamily="34" charset="0"/>
              <a:buChar char="•"/>
            </a:pPr>
            <a:r>
              <a:rPr lang="en-RO" sz="3200" dirty="0">
                <a:latin typeface="Adobe Garamond Pro" panose="02020502060506020403" pitchFamily="18" charset="0"/>
              </a:rPr>
              <a:t>apelul la forță (</a:t>
            </a:r>
            <a:r>
              <a:rPr lang="en-RO" sz="3200" i="1" dirty="0">
                <a:latin typeface="Adobe Garamond Pro" panose="02020502060506020403" pitchFamily="18" charset="0"/>
              </a:rPr>
              <a:t>ad baculum</a:t>
            </a:r>
            <a:r>
              <a:rPr lang="en-RO" sz="3200" dirty="0">
                <a:latin typeface="Adobe Garamond Pro" panose="02020502060506020403" pitchFamily="18" charset="0"/>
              </a:rPr>
              <a:t>)</a:t>
            </a:r>
            <a:endParaRPr lang="en-RO" sz="3200" i="1" dirty="0">
              <a:latin typeface="Adobe Garamond Pro" panose="02020502060506020403" pitchFamily="18" charset="0"/>
            </a:endParaRPr>
          </a:p>
          <a:p>
            <a:pPr marL="342900" indent="-342900">
              <a:lnSpc>
                <a:spcPct val="150000"/>
              </a:lnSpc>
              <a:buFont typeface="Arial" panose="020B0604020202020204" pitchFamily="34" charset="0"/>
              <a:buChar char="•"/>
            </a:pPr>
            <a:r>
              <a:rPr lang="en-RO" sz="3200" i="1" dirty="0">
                <a:latin typeface="Adobe Garamond Pro" panose="02020502060506020403" pitchFamily="18" charset="0"/>
              </a:rPr>
              <a:t>ignoratio elenchi</a:t>
            </a:r>
          </a:p>
        </p:txBody>
      </p:sp>
    </p:spTree>
    <p:extLst>
      <p:ext uri="{BB962C8B-B14F-4D97-AF65-F5344CB8AC3E}">
        <p14:creationId xmlns:p14="http://schemas.microsoft.com/office/powerpoint/2010/main" val="17557908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799104" cy="1446550"/>
          </a:xfrm>
          <a:prstGeom prst="rect">
            <a:avLst/>
          </a:prstGeom>
          <a:noFill/>
        </p:spPr>
        <p:txBody>
          <a:bodyPr wrap="square" rtlCol="0">
            <a:spAutoFit/>
          </a:bodyPr>
          <a:lstStyle/>
          <a:p>
            <a:r>
              <a:rPr lang="en-RO" sz="4400" dirty="0">
                <a:latin typeface="Adobe Garamond Pro" panose="02020502060506020403" pitchFamily="18" charset="0"/>
              </a:rPr>
              <a:t>Argument și raționament</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Tree>
    <p:extLst>
      <p:ext uri="{BB962C8B-B14F-4D97-AF65-F5344CB8AC3E}">
        <p14:creationId xmlns:p14="http://schemas.microsoft.com/office/powerpoint/2010/main" val="31651013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relevanță</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1331134"/>
          </a:xfrm>
          <a:prstGeom prst="rect">
            <a:avLst/>
          </a:prstGeom>
        </p:spPr>
        <p:txBody>
          <a:bodyPr wrap="square">
            <a:spAutoFit/>
          </a:bodyPr>
          <a:lstStyle/>
          <a:p>
            <a:pPr marL="342900" indent="-342900">
              <a:lnSpc>
                <a:spcPct val="150000"/>
              </a:lnSpc>
              <a:buFont typeface="Arial" panose="020B0604020202020204" pitchFamily="34" charset="0"/>
              <a:buChar char="•"/>
            </a:pPr>
            <a:r>
              <a:rPr lang="en-RO" sz="2800" dirty="0">
                <a:solidFill>
                  <a:schemeClr val="accent1">
                    <a:lumMod val="75000"/>
                  </a:schemeClr>
                </a:solidFill>
                <a:latin typeface="Adobe Garamond Pro" panose="02020502060506020403" pitchFamily="18" charset="0"/>
              </a:rPr>
              <a:t>apelul la persoană </a:t>
            </a:r>
            <a:r>
              <a:rPr lang="en-RO" sz="2800" dirty="0">
                <a:latin typeface="Adobe Garamond Pro" panose="02020502060506020403" pitchFamily="18" charset="0"/>
              </a:rPr>
              <a:t>(</a:t>
            </a:r>
            <a:r>
              <a:rPr lang="en-RO" sz="2800" i="1" dirty="0">
                <a:latin typeface="Adobe Garamond Pro" panose="02020502060506020403" pitchFamily="18" charset="0"/>
              </a:rPr>
              <a:t>ad hominem</a:t>
            </a:r>
            <a:r>
              <a:rPr lang="en-RO" sz="2800" dirty="0">
                <a:latin typeface="Adobe Garamond Pro" panose="02020502060506020403" pitchFamily="18" charset="0"/>
              </a:rPr>
              <a:t>)</a:t>
            </a:r>
          </a:p>
        </p:txBody>
      </p:sp>
      <p:sp>
        <p:nvSpPr>
          <p:cNvPr id="10" name="Rectangle 9">
            <a:extLst>
              <a:ext uri="{FF2B5EF4-FFF2-40B4-BE49-F238E27FC236}">
                <a16:creationId xmlns:a16="http://schemas.microsoft.com/office/drawing/2014/main" id="{2A6922B4-E47F-3745-A508-3C25E3D9F8D1}"/>
              </a:ext>
            </a:extLst>
          </p:cNvPr>
          <p:cNvSpPr/>
          <p:nvPr/>
        </p:nvSpPr>
        <p:spPr>
          <a:xfrm>
            <a:off x="4335162" y="2190900"/>
            <a:ext cx="6750113" cy="2985433"/>
          </a:xfrm>
          <a:prstGeom prst="rect">
            <a:avLst/>
          </a:prstGeom>
        </p:spPr>
        <p:txBody>
          <a:bodyPr wrap="square">
            <a:spAutoFit/>
          </a:bodyPr>
          <a:lstStyle/>
          <a:p>
            <a:pPr>
              <a:lnSpc>
                <a:spcPct val="150000"/>
              </a:lnSpc>
            </a:pPr>
            <a:r>
              <a:rPr lang="en-RO" sz="3200" dirty="0">
                <a:latin typeface="Adobe Garamond Pro" panose="02020502060506020403" pitchFamily="18" charset="0"/>
              </a:rPr>
              <a:t>Cine ești tu să-mi spui mie cum trebuie să gândesc în cazul de față? Nici n-ai terminat liceul, așa că n-am de ce să iau în serios ceea ce susții!</a:t>
            </a:r>
          </a:p>
        </p:txBody>
      </p:sp>
    </p:spTree>
    <p:extLst>
      <p:ext uri="{BB962C8B-B14F-4D97-AF65-F5344CB8AC3E}">
        <p14:creationId xmlns:p14="http://schemas.microsoft.com/office/powerpoint/2010/main" val="41298312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relevanță</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5" cy="1242648"/>
          </a:xfrm>
          <a:prstGeom prst="rect">
            <a:avLst/>
          </a:prstGeom>
        </p:spPr>
        <p:txBody>
          <a:bodyPr wrap="square">
            <a:spAutoFit/>
          </a:bodyPr>
          <a:lstStyle/>
          <a:p>
            <a:pPr marL="342900" indent="-342900">
              <a:lnSpc>
                <a:spcPct val="150000"/>
              </a:lnSpc>
              <a:buFont typeface="Arial" panose="020B0604020202020204" pitchFamily="34" charset="0"/>
              <a:buChar char="•"/>
            </a:pPr>
            <a:r>
              <a:rPr lang="en-RO" sz="2600" dirty="0">
                <a:solidFill>
                  <a:schemeClr val="accent1">
                    <a:lumMod val="75000"/>
                  </a:schemeClr>
                </a:solidFill>
                <a:latin typeface="Adobe Garamond Pro" panose="02020502060506020403" pitchFamily="18" charset="0"/>
              </a:rPr>
              <a:t>apelul la autoritate </a:t>
            </a:r>
            <a:r>
              <a:rPr lang="en-RO" sz="2600" dirty="0">
                <a:latin typeface="Adobe Garamond Pro" panose="02020502060506020403" pitchFamily="18" charset="0"/>
              </a:rPr>
              <a:t>(</a:t>
            </a:r>
            <a:r>
              <a:rPr lang="en-RO" sz="2600" i="1" dirty="0">
                <a:latin typeface="Adobe Garamond Pro" panose="02020502060506020403" pitchFamily="18" charset="0"/>
              </a:rPr>
              <a:t>ad verecundiam</a:t>
            </a:r>
            <a:r>
              <a:rPr lang="en-RO" sz="2600" dirty="0">
                <a:latin typeface="Adobe Garamond Pro" panose="02020502060506020403" pitchFamily="18" charset="0"/>
              </a:rPr>
              <a:t>)</a:t>
            </a:r>
          </a:p>
        </p:txBody>
      </p:sp>
      <p:sp>
        <p:nvSpPr>
          <p:cNvPr id="10" name="Rectangle 9">
            <a:extLst>
              <a:ext uri="{FF2B5EF4-FFF2-40B4-BE49-F238E27FC236}">
                <a16:creationId xmlns:a16="http://schemas.microsoft.com/office/drawing/2014/main" id="{2A6922B4-E47F-3745-A508-3C25E3D9F8D1}"/>
              </a:ext>
            </a:extLst>
          </p:cNvPr>
          <p:cNvSpPr/>
          <p:nvPr/>
        </p:nvSpPr>
        <p:spPr>
          <a:xfrm>
            <a:off x="4511654" y="2190900"/>
            <a:ext cx="6750113" cy="1508105"/>
          </a:xfrm>
          <a:prstGeom prst="rect">
            <a:avLst/>
          </a:prstGeom>
        </p:spPr>
        <p:txBody>
          <a:bodyPr wrap="square">
            <a:spAutoFit/>
          </a:bodyPr>
          <a:lstStyle/>
          <a:p>
            <a:pPr>
              <a:lnSpc>
                <a:spcPct val="150000"/>
              </a:lnSpc>
            </a:pPr>
            <a:r>
              <a:rPr lang="en-RO" sz="3200" dirty="0">
                <a:latin typeface="Adobe Garamond Pro" panose="02020502060506020403" pitchFamily="18" charset="0"/>
              </a:rPr>
              <a:t>Vezi că profesorul a zis asta, așa că ar trebui să fii de acord cu mine.</a:t>
            </a:r>
          </a:p>
        </p:txBody>
      </p:sp>
    </p:spTree>
    <p:extLst>
      <p:ext uri="{BB962C8B-B14F-4D97-AF65-F5344CB8AC3E}">
        <p14:creationId xmlns:p14="http://schemas.microsoft.com/office/powerpoint/2010/main" val="23798289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relevanță</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1154162"/>
          </a:xfrm>
          <a:prstGeom prst="rect">
            <a:avLst/>
          </a:prstGeom>
        </p:spPr>
        <p:txBody>
          <a:bodyPr wrap="square">
            <a:spAutoFit/>
          </a:bodyPr>
          <a:lstStyle/>
          <a:p>
            <a:pPr marL="342900" indent="-342900">
              <a:lnSpc>
                <a:spcPct val="150000"/>
              </a:lnSpc>
              <a:buFont typeface="Arial" panose="020B0604020202020204" pitchFamily="34" charset="0"/>
              <a:buChar char="•"/>
            </a:pPr>
            <a:r>
              <a:rPr lang="en-RO" sz="2400" dirty="0">
                <a:solidFill>
                  <a:schemeClr val="accent1">
                    <a:lumMod val="75000"/>
                  </a:schemeClr>
                </a:solidFill>
                <a:latin typeface="Adobe Garamond Pro" panose="02020502060506020403" pitchFamily="18" charset="0"/>
              </a:rPr>
              <a:t>apelul la ignoranță </a:t>
            </a:r>
            <a:r>
              <a:rPr lang="en-RO" sz="2400" dirty="0">
                <a:latin typeface="Adobe Garamond Pro" panose="02020502060506020403" pitchFamily="18" charset="0"/>
              </a:rPr>
              <a:t>(</a:t>
            </a:r>
            <a:r>
              <a:rPr lang="en-RO" sz="2400" i="1" dirty="0">
                <a:latin typeface="Adobe Garamond Pro" panose="02020502060506020403" pitchFamily="18" charset="0"/>
              </a:rPr>
              <a:t>ad ignoratiam</a:t>
            </a:r>
            <a:r>
              <a:rPr lang="en-RO" sz="2400" dirty="0">
                <a:latin typeface="Adobe Garamond Pro" panose="02020502060506020403" pitchFamily="18" charset="0"/>
              </a:rPr>
              <a:t>)</a:t>
            </a:r>
          </a:p>
        </p:txBody>
      </p:sp>
      <p:sp>
        <p:nvSpPr>
          <p:cNvPr id="10" name="Rectangle 9">
            <a:extLst>
              <a:ext uri="{FF2B5EF4-FFF2-40B4-BE49-F238E27FC236}">
                <a16:creationId xmlns:a16="http://schemas.microsoft.com/office/drawing/2014/main" id="{2A6922B4-E47F-3745-A508-3C25E3D9F8D1}"/>
              </a:ext>
            </a:extLst>
          </p:cNvPr>
          <p:cNvSpPr/>
          <p:nvPr/>
        </p:nvSpPr>
        <p:spPr>
          <a:xfrm>
            <a:off x="4335162" y="2467898"/>
            <a:ext cx="6750113" cy="2246769"/>
          </a:xfrm>
          <a:prstGeom prst="rect">
            <a:avLst/>
          </a:prstGeom>
        </p:spPr>
        <p:txBody>
          <a:bodyPr wrap="square">
            <a:spAutoFit/>
          </a:bodyPr>
          <a:lstStyle/>
          <a:p>
            <a:pPr>
              <a:lnSpc>
                <a:spcPct val="150000"/>
              </a:lnSpc>
            </a:pPr>
            <a:r>
              <a:rPr lang="en-RO" sz="3200" dirty="0">
                <a:latin typeface="Adobe Garamond Pro" panose="02020502060506020403" pitchFamily="18" charset="0"/>
              </a:rPr>
              <a:t>În definitiv, nimeni nu a dovedit vreodată existența lui Dumnezeu, deci Dumnezeu nu există.</a:t>
            </a:r>
          </a:p>
        </p:txBody>
      </p:sp>
    </p:spTree>
    <p:extLst>
      <p:ext uri="{BB962C8B-B14F-4D97-AF65-F5344CB8AC3E}">
        <p14:creationId xmlns:p14="http://schemas.microsoft.com/office/powerpoint/2010/main" val="37962803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relevanță</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1154162"/>
          </a:xfrm>
          <a:prstGeom prst="rect">
            <a:avLst/>
          </a:prstGeom>
        </p:spPr>
        <p:txBody>
          <a:bodyPr wrap="square">
            <a:spAutoFit/>
          </a:bodyPr>
          <a:lstStyle/>
          <a:p>
            <a:pPr marL="342900" indent="-342900">
              <a:lnSpc>
                <a:spcPct val="150000"/>
              </a:lnSpc>
              <a:buFont typeface="Arial" panose="020B0604020202020204" pitchFamily="34" charset="0"/>
              <a:buChar char="•"/>
            </a:pPr>
            <a:r>
              <a:rPr lang="en-RO" sz="2400" dirty="0">
                <a:solidFill>
                  <a:schemeClr val="accent1">
                    <a:lumMod val="75000"/>
                  </a:schemeClr>
                </a:solidFill>
                <a:latin typeface="Adobe Garamond Pro" panose="02020502060506020403" pitchFamily="18" charset="0"/>
              </a:rPr>
              <a:t>apelul la majoritate </a:t>
            </a:r>
            <a:r>
              <a:rPr lang="en-RO" sz="2400" dirty="0">
                <a:latin typeface="Adobe Garamond Pro" panose="02020502060506020403" pitchFamily="18" charset="0"/>
              </a:rPr>
              <a:t>(</a:t>
            </a:r>
            <a:r>
              <a:rPr lang="en-RO" sz="2400" i="1" dirty="0">
                <a:latin typeface="Adobe Garamond Pro" panose="02020502060506020403" pitchFamily="18" charset="0"/>
              </a:rPr>
              <a:t>ad populum</a:t>
            </a:r>
            <a:r>
              <a:rPr lang="en-RO" sz="2400" dirty="0">
                <a:latin typeface="Adobe Garamond Pro" panose="02020502060506020403" pitchFamily="18" charset="0"/>
              </a:rPr>
              <a:t>)</a:t>
            </a:r>
          </a:p>
        </p:txBody>
      </p:sp>
      <p:sp>
        <p:nvSpPr>
          <p:cNvPr id="10" name="Rectangle 9">
            <a:extLst>
              <a:ext uri="{FF2B5EF4-FFF2-40B4-BE49-F238E27FC236}">
                <a16:creationId xmlns:a16="http://schemas.microsoft.com/office/drawing/2014/main" id="{2A6922B4-E47F-3745-A508-3C25E3D9F8D1}"/>
              </a:ext>
            </a:extLst>
          </p:cNvPr>
          <p:cNvSpPr/>
          <p:nvPr/>
        </p:nvSpPr>
        <p:spPr>
          <a:xfrm>
            <a:off x="4335162" y="2190900"/>
            <a:ext cx="6750113" cy="2246769"/>
          </a:xfrm>
          <a:prstGeom prst="rect">
            <a:avLst/>
          </a:prstGeom>
        </p:spPr>
        <p:txBody>
          <a:bodyPr wrap="square">
            <a:spAutoFit/>
          </a:bodyPr>
          <a:lstStyle/>
          <a:p>
            <a:pPr>
              <a:lnSpc>
                <a:spcPct val="150000"/>
              </a:lnSpc>
            </a:pPr>
            <a:r>
              <a:rPr lang="en-RO" sz="3200" dirty="0">
                <a:latin typeface="Adobe Garamond Pro" panose="02020502060506020403" pitchFamily="18" charset="0"/>
              </a:rPr>
              <a:t>Majoritatea românilor votează cu acest partid, deci este cel mai bun partid cu care ai putea să votezi.</a:t>
            </a:r>
          </a:p>
        </p:txBody>
      </p:sp>
    </p:spTree>
    <p:extLst>
      <p:ext uri="{BB962C8B-B14F-4D97-AF65-F5344CB8AC3E}">
        <p14:creationId xmlns:p14="http://schemas.microsoft.com/office/powerpoint/2010/main" val="3102817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relevanță</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1154162"/>
          </a:xfrm>
          <a:prstGeom prst="rect">
            <a:avLst/>
          </a:prstGeom>
        </p:spPr>
        <p:txBody>
          <a:bodyPr wrap="square">
            <a:spAutoFit/>
          </a:bodyPr>
          <a:lstStyle/>
          <a:p>
            <a:pPr marL="342900" indent="-342900">
              <a:lnSpc>
                <a:spcPct val="150000"/>
              </a:lnSpc>
              <a:buFont typeface="Arial" panose="020B0604020202020204" pitchFamily="34" charset="0"/>
              <a:buChar char="•"/>
            </a:pPr>
            <a:r>
              <a:rPr lang="en-RO" sz="2400" dirty="0">
                <a:solidFill>
                  <a:schemeClr val="accent1">
                    <a:lumMod val="75000"/>
                  </a:schemeClr>
                </a:solidFill>
                <a:latin typeface="Adobe Garamond Pro" panose="02020502060506020403" pitchFamily="18" charset="0"/>
              </a:rPr>
              <a:t>apelul la emoții </a:t>
            </a:r>
            <a:r>
              <a:rPr lang="en-RO" sz="2400" dirty="0">
                <a:latin typeface="Adobe Garamond Pro" panose="02020502060506020403" pitchFamily="18" charset="0"/>
              </a:rPr>
              <a:t>(</a:t>
            </a:r>
            <a:r>
              <a:rPr lang="en-RO" sz="2400" i="1" dirty="0">
                <a:latin typeface="Adobe Garamond Pro" panose="02020502060506020403" pitchFamily="18" charset="0"/>
              </a:rPr>
              <a:t>ad misericordiam</a:t>
            </a:r>
            <a:r>
              <a:rPr lang="en-RO" sz="2400" dirty="0">
                <a:latin typeface="Adobe Garamond Pro" panose="02020502060506020403" pitchFamily="18" charset="0"/>
              </a:rPr>
              <a:t>)</a:t>
            </a:r>
          </a:p>
        </p:txBody>
      </p:sp>
      <p:sp>
        <p:nvSpPr>
          <p:cNvPr id="10" name="Rectangle 9">
            <a:extLst>
              <a:ext uri="{FF2B5EF4-FFF2-40B4-BE49-F238E27FC236}">
                <a16:creationId xmlns:a16="http://schemas.microsoft.com/office/drawing/2014/main" id="{2A6922B4-E47F-3745-A508-3C25E3D9F8D1}"/>
              </a:ext>
            </a:extLst>
          </p:cNvPr>
          <p:cNvSpPr/>
          <p:nvPr/>
        </p:nvSpPr>
        <p:spPr>
          <a:xfrm>
            <a:off x="4335162" y="2190900"/>
            <a:ext cx="6750113" cy="3724096"/>
          </a:xfrm>
          <a:prstGeom prst="rect">
            <a:avLst/>
          </a:prstGeom>
        </p:spPr>
        <p:txBody>
          <a:bodyPr wrap="square">
            <a:spAutoFit/>
          </a:bodyPr>
          <a:lstStyle/>
          <a:p>
            <a:pPr>
              <a:lnSpc>
                <a:spcPct val="150000"/>
              </a:lnSpc>
            </a:pPr>
            <a:r>
              <a:rPr lang="en-RO" sz="3200" dirty="0">
                <a:latin typeface="Adobe Garamond Pro" panose="02020502060506020403" pitchFamily="18" charset="0"/>
              </a:rPr>
              <a:t>Am primit 4,4 puncte. Vă rog frumos să mă ajutați, dacă pic la materia dumneavoastră, îmi voi pierde bursa. Iar atunci e posibil să nu mai pot continua facultatea.</a:t>
            </a:r>
          </a:p>
        </p:txBody>
      </p:sp>
    </p:spTree>
    <p:extLst>
      <p:ext uri="{BB962C8B-B14F-4D97-AF65-F5344CB8AC3E}">
        <p14:creationId xmlns:p14="http://schemas.microsoft.com/office/powerpoint/2010/main" val="3025324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relevanță</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1154162"/>
          </a:xfrm>
          <a:prstGeom prst="rect">
            <a:avLst/>
          </a:prstGeom>
        </p:spPr>
        <p:txBody>
          <a:bodyPr wrap="square">
            <a:spAutoFit/>
          </a:bodyPr>
          <a:lstStyle/>
          <a:p>
            <a:pPr marL="342900" indent="-342900">
              <a:lnSpc>
                <a:spcPct val="150000"/>
              </a:lnSpc>
              <a:buFont typeface="Arial" panose="020B0604020202020204" pitchFamily="34" charset="0"/>
              <a:buChar char="•"/>
            </a:pPr>
            <a:r>
              <a:rPr lang="en-RO" sz="2400" dirty="0">
                <a:solidFill>
                  <a:schemeClr val="accent1">
                    <a:lumMod val="75000"/>
                  </a:schemeClr>
                </a:solidFill>
                <a:latin typeface="Adobe Garamond Pro" panose="02020502060506020403" pitchFamily="18" charset="0"/>
              </a:rPr>
              <a:t>apelul la forță </a:t>
            </a:r>
            <a:r>
              <a:rPr lang="en-RO" sz="2400" dirty="0">
                <a:latin typeface="Adobe Garamond Pro" panose="02020502060506020403" pitchFamily="18" charset="0"/>
              </a:rPr>
              <a:t>(</a:t>
            </a:r>
            <a:r>
              <a:rPr lang="en-RO" sz="2400" i="1" dirty="0">
                <a:latin typeface="Adobe Garamond Pro" panose="02020502060506020403" pitchFamily="18" charset="0"/>
              </a:rPr>
              <a:t>ad baculum</a:t>
            </a:r>
            <a:r>
              <a:rPr lang="en-RO" sz="2400" dirty="0">
                <a:latin typeface="Adobe Garamond Pro" panose="02020502060506020403" pitchFamily="18" charset="0"/>
              </a:rPr>
              <a:t>)</a:t>
            </a:r>
            <a:endParaRPr lang="en-RO" sz="2400" i="1"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2" y="2160122"/>
            <a:ext cx="6750113" cy="1508105"/>
          </a:xfrm>
          <a:prstGeom prst="rect">
            <a:avLst/>
          </a:prstGeom>
        </p:spPr>
        <p:txBody>
          <a:bodyPr wrap="square">
            <a:spAutoFit/>
          </a:bodyPr>
          <a:lstStyle/>
          <a:p>
            <a:pPr>
              <a:lnSpc>
                <a:spcPct val="150000"/>
              </a:lnSpc>
            </a:pPr>
            <a:r>
              <a:rPr lang="en-RO" sz="3200" dirty="0">
                <a:latin typeface="Adobe Garamond Pro" panose="02020502060506020403" pitchFamily="18" charset="0"/>
              </a:rPr>
              <a:t>Dacă nu vă vedeți de treaba voastră, veți avea de-a face cu mine.</a:t>
            </a:r>
          </a:p>
        </p:txBody>
      </p:sp>
    </p:spTree>
    <p:extLst>
      <p:ext uri="{BB962C8B-B14F-4D97-AF65-F5344CB8AC3E}">
        <p14:creationId xmlns:p14="http://schemas.microsoft.com/office/powerpoint/2010/main" val="21206855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relevanță</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RO" sz="2400" i="1" dirty="0">
                <a:solidFill>
                  <a:schemeClr val="accent1">
                    <a:lumMod val="75000"/>
                  </a:schemeClr>
                </a:solidFill>
                <a:latin typeface="Adobe Garamond Pro" panose="02020502060506020403" pitchFamily="18" charset="0"/>
              </a:rPr>
              <a:t>ignoratio elenchi</a:t>
            </a:r>
          </a:p>
        </p:txBody>
      </p:sp>
    </p:spTree>
    <p:extLst>
      <p:ext uri="{BB962C8B-B14F-4D97-AF65-F5344CB8AC3E}">
        <p14:creationId xmlns:p14="http://schemas.microsoft.com/office/powerpoint/2010/main" val="662613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ro-RO" sz="4400" dirty="0">
                <a:latin typeface="Adobe Garamond Pro" panose="02020502060506020403" pitchFamily="18" charset="0"/>
              </a:rPr>
              <a:t>Sofisme de prelevare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392415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solidFill>
                  <a:schemeClr val="accent1">
                    <a:lumMod val="75000"/>
                  </a:schemeClr>
                </a:solidFill>
                <a:latin typeface="Adobe Garamond Pro Bold" panose="02020502060506020403" pitchFamily="18" charset="0"/>
              </a:rPr>
              <a:t>G</a:t>
            </a:r>
            <a:r>
              <a:rPr lang="en-RO" sz="2400" b="1" dirty="0">
                <a:solidFill>
                  <a:schemeClr val="accent1">
                    <a:lumMod val="75000"/>
                  </a:schemeClr>
                </a:solidFill>
                <a:latin typeface="Adobe Garamond Pro Bold" panose="02020502060506020403" pitchFamily="18" charset="0"/>
              </a:rPr>
              <a:t>eneralizarea pripită</a:t>
            </a:r>
          </a:p>
          <a:p>
            <a:pPr marL="342900" indent="-342900">
              <a:lnSpc>
                <a:spcPct val="150000"/>
              </a:lnSpc>
              <a:buFont typeface="Arial" panose="020B0604020202020204" pitchFamily="34" charset="0"/>
              <a:buChar char="•"/>
            </a:pPr>
            <a:r>
              <a:rPr lang="en-US" sz="2400" dirty="0">
                <a:latin typeface="Adobe Garamond Pro" panose="02020502060506020403" pitchFamily="18" charset="0"/>
              </a:rPr>
              <a:t>S</a:t>
            </a:r>
            <a:r>
              <a:rPr lang="en-RO" sz="2400" dirty="0">
                <a:latin typeface="Adobe Garamond Pro" panose="02020502060506020403" pitchFamily="18" charset="0"/>
              </a:rPr>
              <a:t>tatistica insuficientă</a:t>
            </a:r>
          </a:p>
          <a:p>
            <a:pPr marL="342900" indent="-342900">
              <a:lnSpc>
                <a:spcPct val="150000"/>
              </a:lnSpc>
              <a:buFont typeface="Arial" panose="020B0604020202020204" pitchFamily="34" charset="0"/>
              <a:buChar char="•"/>
            </a:pPr>
            <a:r>
              <a:rPr lang="en-RO" sz="2400" dirty="0">
                <a:latin typeface="Adobe Garamond Pro" panose="02020502060506020403" pitchFamily="18" charset="0"/>
              </a:rPr>
              <a:t>statistica distorsionată</a:t>
            </a:r>
          </a:p>
          <a:p>
            <a:pPr marL="342900" indent="-342900">
              <a:lnSpc>
                <a:spcPct val="150000"/>
              </a:lnSpc>
              <a:buFont typeface="Arial" panose="020B0604020202020204" pitchFamily="34" charset="0"/>
              <a:buChar char="•"/>
            </a:pPr>
            <a:endParaRPr lang="en-RO" sz="24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3" y="2190900"/>
            <a:ext cx="6750113" cy="2985433"/>
          </a:xfrm>
          <a:prstGeom prst="rect">
            <a:avLst/>
          </a:prstGeom>
        </p:spPr>
        <p:txBody>
          <a:bodyPr wrap="square">
            <a:spAutoFit/>
          </a:bodyPr>
          <a:lstStyle/>
          <a:p>
            <a:pPr>
              <a:lnSpc>
                <a:spcPct val="150000"/>
              </a:lnSpc>
            </a:pPr>
            <a:r>
              <a:rPr lang="en-RO" sz="3200" dirty="0">
                <a:latin typeface="Adobe Garamond Pro" panose="02020502060506020403" pitchFamily="18" charset="0"/>
              </a:rPr>
              <a:t>Crede-mă că n-ai de ce să te duci să votezi. Fiecare politician cu care am avut de-a face m-a dezamăgit. Toți vor face asta până la urmă.</a:t>
            </a:r>
          </a:p>
        </p:txBody>
      </p:sp>
    </p:spTree>
    <p:extLst>
      <p:ext uri="{BB962C8B-B14F-4D97-AF65-F5344CB8AC3E}">
        <p14:creationId xmlns:p14="http://schemas.microsoft.com/office/powerpoint/2010/main" val="12512080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ro-RO" sz="4400" dirty="0">
                <a:latin typeface="Adobe Garamond Pro" panose="02020502060506020403" pitchFamily="18" charset="0"/>
              </a:rPr>
              <a:t>Sofisme de prelevare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859313" cy="392415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solidFill>
                  <a:schemeClr val="accent1">
                    <a:lumMod val="75000"/>
                  </a:schemeClr>
                </a:solidFill>
                <a:latin typeface="Adobe Garamond Pro" panose="02020502060506020403" pitchFamily="18" charset="0"/>
              </a:rPr>
              <a:t>G</a:t>
            </a:r>
            <a:r>
              <a:rPr lang="en-RO" sz="2400" dirty="0">
                <a:solidFill>
                  <a:schemeClr val="accent1">
                    <a:lumMod val="75000"/>
                  </a:schemeClr>
                </a:solidFill>
                <a:latin typeface="Adobe Garamond Pro" panose="02020502060506020403" pitchFamily="18" charset="0"/>
              </a:rPr>
              <a:t>eneralizarea pripită</a:t>
            </a:r>
          </a:p>
          <a:p>
            <a:pPr marL="342900" indent="-342900">
              <a:lnSpc>
                <a:spcPct val="150000"/>
              </a:lnSpc>
              <a:buFont typeface="Arial" panose="020B0604020202020204" pitchFamily="34" charset="0"/>
              <a:buChar char="•"/>
            </a:pPr>
            <a:r>
              <a:rPr lang="en-US" sz="2400" b="1" dirty="0">
                <a:solidFill>
                  <a:schemeClr val="accent1">
                    <a:lumMod val="75000"/>
                  </a:schemeClr>
                </a:solidFill>
                <a:latin typeface="Adobe Garamond Pro Bold" panose="02020502060506020403" pitchFamily="18" charset="0"/>
              </a:rPr>
              <a:t>S</a:t>
            </a:r>
            <a:r>
              <a:rPr lang="en-RO" sz="2400" b="1" dirty="0">
                <a:solidFill>
                  <a:schemeClr val="accent1">
                    <a:lumMod val="75000"/>
                  </a:schemeClr>
                </a:solidFill>
                <a:latin typeface="Adobe Garamond Pro Bold" panose="02020502060506020403" pitchFamily="18" charset="0"/>
              </a:rPr>
              <a:t>tatistica insuficientă</a:t>
            </a:r>
          </a:p>
          <a:p>
            <a:pPr marL="342900" indent="-342900">
              <a:lnSpc>
                <a:spcPct val="150000"/>
              </a:lnSpc>
              <a:buFont typeface="Arial" panose="020B0604020202020204" pitchFamily="34" charset="0"/>
              <a:buChar char="•"/>
            </a:pPr>
            <a:r>
              <a:rPr lang="en-RO" sz="2400" dirty="0">
                <a:latin typeface="Adobe Garamond Pro" panose="02020502060506020403" pitchFamily="18" charset="0"/>
              </a:rPr>
              <a:t>statistica distorsionată</a:t>
            </a:r>
          </a:p>
          <a:p>
            <a:pPr marL="342900" indent="-342900">
              <a:lnSpc>
                <a:spcPct val="150000"/>
              </a:lnSpc>
              <a:buFont typeface="Arial" panose="020B0604020202020204" pitchFamily="34" charset="0"/>
              <a:buChar char="•"/>
            </a:pPr>
            <a:endParaRPr lang="en-RO" sz="24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3" y="2190900"/>
            <a:ext cx="6750113" cy="2985433"/>
          </a:xfrm>
          <a:prstGeom prst="rect">
            <a:avLst/>
          </a:prstGeom>
        </p:spPr>
        <p:txBody>
          <a:bodyPr wrap="square">
            <a:spAutoFit/>
          </a:bodyPr>
          <a:lstStyle/>
          <a:p>
            <a:pPr>
              <a:lnSpc>
                <a:spcPct val="150000"/>
              </a:lnSpc>
            </a:pPr>
            <a:r>
              <a:rPr lang="en-RO" sz="3200" dirty="0">
                <a:latin typeface="Adobe Garamond Pro" panose="02020502060506020403" pitchFamily="18" charset="0"/>
              </a:rPr>
              <a:t>Am întrebat 100 de români ce cumpără de la raionul de dulciuri, iar răspunsurile sunt acestea. Ia uitați ce cumpără românii!</a:t>
            </a:r>
          </a:p>
        </p:txBody>
      </p:sp>
    </p:spTree>
    <p:extLst>
      <p:ext uri="{BB962C8B-B14F-4D97-AF65-F5344CB8AC3E}">
        <p14:creationId xmlns:p14="http://schemas.microsoft.com/office/powerpoint/2010/main" val="7975463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ro-RO" sz="4400" dirty="0">
                <a:latin typeface="Adobe Garamond Pro" panose="02020502060506020403" pitchFamily="18" charset="0"/>
              </a:rPr>
              <a:t>Sofisme de prelevare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859313" cy="392415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solidFill>
                  <a:schemeClr val="accent1">
                    <a:lumMod val="75000"/>
                  </a:schemeClr>
                </a:solidFill>
                <a:latin typeface="Adobe Garamond Pro" panose="02020502060506020403" pitchFamily="18" charset="0"/>
              </a:rPr>
              <a:t>G</a:t>
            </a:r>
            <a:r>
              <a:rPr lang="en-RO" sz="2400" dirty="0">
                <a:solidFill>
                  <a:schemeClr val="accent1">
                    <a:lumMod val="75000"/>
                  </a:schemeClr>
                </a:solidFill>
                <a:latin typeface="Adobe Garamond Pro" panose="02020502060506020403" pitchFamily="18" charset="0"/>
              </a:rPr>
              <a:t>eneralizarea pripită</a:t>
            </a:r>
          </a:p>
          <a:p>
            <a:pPr marL="342900" indent="-342900">
              <a:lnSpc>
                <a:spcPct val="150000"/>
              </a:lnSpc>
              <a:buFont typeface="Arial" panose="020B0604020202020204" pitchFamily="34" charset="0"/>
              <a:buChar char="•"/>
            </a:pPr>
            <a:r>
              <a:rPr lang="en-US" sz="2400" dirty="0">
                <a:solidFill>
                  <a:schemeClr val="accent1">
                    <a:lumMod val="75000"/>
                  </a:schemeClr>
                </a:solidFill>
                <a:latin typeface="Adobe Garamond Pro" panose="02020502060506020403" pitchFamily="18" charset="0"/>
              </a:rPr>
              <a:t>S</a:t>
            </a:r>
            <a:r>
              <a:rPr lang="en-RO" sz="2400" dirty="0">
                <a:solidFill>
                  <a:schemeClr val="accent1">
                    <a:lumMod val="75000"/>
                  </a:schemeClr>
                </a:solidFill>
                <a:latin typeface="Adobe Garamond Pro" panose="02020502060506020403" pitchFamily="18" charset="0"/>
              </a:rPr>
              <a:t>tatistica insuficientă</a:t>
            </a:r>
          </a:p>
          <a:p>
            <a:pPr marL="342900" indent="-342900">
              <a:lnSpc>
                <a:spcPct val="150000"/>
              </a:lnSpc>
              <a:buFont typeface="Arial" panose="020B0604020202020204" pitchFamily="34" charset="0"/>
              <a:buChar char="•"/>
            </a:pPr>
            <a:r>
              <a:rPr lang="en-RO" sz="2400" b="1" dirty="0">
                <a:solidFill>
                  <a:schemeClr val="accent1">
                    <a:lumMod val="75000"/>
                  </a:schemeClr>
                </a:solidFill>
                <a:latin typeface="Adobe Garamond Pro Bold" panose="02020502060506020403" pitchFamily="18" charset="0"/>
              </a:rPr>
              <a:t>statistica distorsionată</a:t>
            </a:r>
          </a:p>
          <a:p>
            <a:pPr marL="342900" indent="-342900">
              <a:lnSpc>
                <a:spcPct val="150000"/>
              </a:lnSpc>
              <a:buFont typeface="Arial" panose="020B0604020202020204" pitchFamily="34" charset="0"/>
              <a:buChar char="•"/>
            </a:pPr>
            <a:endParaRPr lang="en-RO" sz="24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3" y="2190900"/>
            <a:ext cx="6750113" cy="2985433"/>
          </a:xfrm>
          <a:prstGeom prst="rect">
            <a:avLst/>
          </a:prstGeom>
        </p:spPr>
        <p:txBody>
          <a:bodyPr wrap="square">
            <a:spAutoFit/>
          </a:bodyPr>
          <a:lstStyle/>
          <a:p>
            <a:pPr>
              <a:lnSpc>
                <a:spcPct val="150000"/>
              </a:lnSpc>
            </a:pPr>
            <a:r>
              <a:rPr lang="en-RO" sz="3200" dirty="0">
                <a:latin typeface="Adobe Garamond Pro" panose="02020502060506020403" pitchFamily="18" charset="0"/>
              </a:rPr>
              <a:t>Cam 70% dintre studenți vor să plece în străinătate. Am făcut un sondaj la FMI, iar 70% dintre studenți își doresc o carieră în străinătate.</a:t>
            </a:r>
          </a:p>
        </p:txBody>
      </p:sp>
    </p:spTree>
    <p:extLst>
      <p:ext uri="{BB962C8B-B14F-4D97-AF65-F5344CB8AC3E}">
        <p14:creationId xmlns:p14="http://schemas.microsoft.com/office/powerpoint/2010/main" val="21485271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209956" cy="1446550"/>
          </a:xfrm>
          <a:prstGeom prst="rect">
            <a:avLst/>
          </a:prstGeom>
          <a:noFill/>
        </p:spPr>
        <p:txBody>
          <a:bodyPr wrap="square" rtlCol="0">
            <a:spAutoFit/>
          </a:bodyPr>
          <a:lstStyle/>
          <a:p>
            <a:r>
              <a:rPr lang="en-RO" sz="4400" dirty="0">
                <a:latin typeface="Adobe Garamond Pro" panose="02020502060506020403" pitchFamily="18" charset="0"/>
              </a:rPr>
              <a:t>Manipulare și persuasiune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Tree>
    <p:extLst>
      <p:ext uri="{BB962C8B-B14F-4D97-AF65-F5344CB8AC3E}">
        <p14:creationId xmlns:p14="http://schemas.microsoft.com/office/powerpoint/2010/main" val="24732428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2123658"/>
          </a:xfrm>
          <a:prstGeom prst="rect">
            <a:avLst/>
          </a:prstGeom>
          <a:noFill/>
        </p:spPr>
        <p:txBody>
          <a:bodyPr wrap="square" rtlCol="0">
            <a:spAutoFit/>
          </a:bodyPr>
          <a:lstStyle/>
          <a:p>
            <a:r>
              <a:rPr lang="ro-RO" sz="4400" dirty="0">
                <a:latin typeface="Adobe Garamond Pro" panose="02020502060506020403" pitchFamily="18" charset="0"/>
              </a:rPr>
              <a:t>Sofisme de corelație și cauzalitate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360483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b="1" dirty="0">
                <a:solidFill>
                  <a:schemeClr val="accent1">
                    <a:lumMod val="75000"/>
                  </a:schemeClr>
                </a:solidFill>
                <a:latin typeface="Adobe Garamond Pro Bold" panose="02020502060506020403" pitchFamily="18" charset="0"/>
              </a:rPr>
              <a:t>Post hoc propter hoc</a:t>
            </a:r>
            <a:endParaRPr lang="en-RO" sz="2200" b="1" dirty="0">
              <a:solidFill>
                <a:schemeClr val="accent1">
                  <a:lumMod val="75000"/>
                </a:schemeClr>
              </a:solidFill>
              <a:latin typeface="Adobe Garamond Pro Bold" panose="02020502060506020403" pitchFamily="18" charset="0"/>
            </a:endParaRPr>
          </a:p>
          <a:p>
            <a:pPr marL="342900" indent="-342900">
              <a:lnSpc>
                <a:spcPct val="150000"/>
              </a:lnSpc>
              <a:buFont typeface="Arial" panose="020B0604020202020204" pitchFamily="34" charset="0"/>
              <a:buChar char="•"/>
            </a:pPr>
            <a:r>
              <a:rPr lang="ro-RO" sz="2200" dirty="0">
                <a:latin typeface="Adobe Garamond Pro" panose="02020502060506020403" pitchFamily="18" charset="0"/>
              </a:rPr>
              <a:t>Identificarea greșită a cauzei</a:t>
            </a:r>
            <a:endParaRPr lang="en-RO" sz="2200" dirty="0">
              <a:latin typeface="Adobe Garamond Pro" panose="02020502060506020403" pitchFamily="18" charset="0"/>
            </a:endParaRPr>
          </a:p>
          <a:p>
            <a:pPr marL="342900" indent="-342900">
              <a:lnSpc>
                <a:spcPct val="150000"/>
              </a:lnSpc>
              <a:buFont typeface="Arial" panose="020B0604020202020204" pitchFamily="34" charset="0"/>
              <a:buChar char="•"/>
            </a:pPr>
            <a:r>
              <a:rPr lang="en-US" sz="2200" dirty="0">
                <a:latin typeface="Adobe Garamond Pro" panose="02020502060506020403" pitchFamily="18" charset="0"/>
              </a:rPr>
              <a:t>A</a:t>
            </a:r>
            <a:r>
              <a:rPr lang="en-RO" sz="2200" dirty="0">
                <a:latin typeface="Adobe Garamond Pro" panose="02020502060506020403" pitchFamily="18" charset="0"/>
              </a:rPr>
              <a:t>rgumentul prin consecințe</a:t>
            </a:r>
          </a:p>
          <a:p>
            <a:pPr marL="342900" indent="-342900">
              <a:lnSpc>
                <a:spcPct val="150000"/>
              </a:lnSpc>
              <a:buFont typeface="Arial" panose="020B0604020202020204" pitchFamily="34" charset="0"/>
              <a:buChar char="•"/>
            </a:pPr>
            <a:r>
              <a:rPr lang="en-US" sz="2200" dirty="0">
                <a:latin typeface="Adobe Garamond Pro" panose="02020502060506020403" pitchFamily="18" charset="0"/>
              </a:rPr>
              <a:t>P</a:t>
            </a:r>
            <a:r>
              <a:rPr lang="en-RO" sz="2200" dirty="0">
                <a:latin typeface="Adobe Garamond Pro" panose="02020502060506020403" pitchFamily="18" charset="0"/>
              </a:rPr>
              <a:t>anta alunecoasă</a:t>
            </a:r>
          </a:p>
          <a:p>
            <a:pPr marL="342900" indent="-342900">
              <a:lnSpc>
                <a:spcPct val="150000"/>
              </a:lnSpc>
              <a:buFont typeface="Arial" panose="020B0604020202020204" pitchFamily="34" charset="0"/>
              <a:buChar char="•"/>
            </a:pPr>
            <a:endParaRPr lang="en-RO" sz="22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2" y="2915857"/>
            <a:ext cx="6750113" cy="2246769"/>
          </a:xfrm>
          <a:prstGeom prst="rect">
            <a:avLst/>
          </a:prstGeom>
        </p:spPr>
        <p:txBody>
          <a:bodyPr wrap="square">
            <a:spAutoFit/>
          </a:bodyPr>
          <a:lstStyle/>
          <a:p>
            <a:pPr>
              <a:lnSpc>
                <a:spcPct val="150000"/>
              </a:lnSpc>
            </a:pPr>
            <a:r>
              <a:rPr lang="en-RO" sz="3200" dirty="0">
                <a:latin typeface="Adobe Garamond Pro" panose="02020502060506020403" pitchFamily="18" charset="0"/>
              </a:rPr>
              <a:t>Imediat ce a venit acest partid la putere, a izbucnit criza. Ei sunt cauza pentru ceea ce se întâmplă astăzi în țara noastră!</a:t>
            </a:r>
          </a:p>
        </p:txBody>
      </p:sp>
    </p:spTree>
    <p:extLst>
      <p:ext uri="{BB962C8B-B14F-4D97-AF65-F5344CB8AC3E}">
        <p14:creationId xmlns:p14="http://schemas.microsoft.com/office/powerpoint/2010/main" val="38241058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2123658"/>
          </a:xfrm>
          <a:prstGeom prst="rect">
            <a:avLst/>
          </a:prstGeom>
          <a:noFill/>
        </p:spPr>
        <p:txBody>
          <a:bodyPr wrap="square" rtlCol="0">
            <a:spAutoFit/>
          </a:bodyPr>
          <a:lstStyle/>
          <a:p>
            <a:r>
              <a:rPr lang="ro-RO" sz="4400" dirty="0">
                <a:latin typeface="Adobe Garamond Pro" panose="02020502060506020403" pitchFamily="18" charset="0"/>
              </a:rPr>
              <a:t>Sofisme de corelație și cauzalitate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360483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accent1">
                    <a:lumMod val="75000"/>
                  </a:schemeClr>
                </a:solidFill>
                <a:latin typeface="Adobe Garamond Pro" panose="02020502060506020403" pitchFamily="18" charset="0"/>
              </a:rPr>
              <a:t>Post hoc propter hoc</a:t>
            </a:r>
            <a:endParaRPr lang="en-RO" sz="2200" dirty="0">
              <a:solidFill>
                <a:schemeClr val="accent1">
                  <a:lumMod val="75000"/>
                </a:schemeClr>
              </a:solidFill>
              <a:latin typeface="Adobe Garamond Pro" panose="02020502060506020403" pitchFamily="18" charset="0"/>
            </a:endParaRPr>
          </a:p>
          <a:p>
            <a:pPr marL="342900" indent="-342900">
              <a:lnSpc>
                <a:spcPct val="150000"/>
              </a:lnSpc>
              <a:buFont typeface="Arial" panose="020B0604020202020204" pitchFamily="34" charset="0"/>
              <a:buChar char="•"/>
            </a:pPr>
            <a:r>
              <a:rPr lang="ro-RO" sz="2200" b="1" dirty="0">
                <a:solidFill>
                  <a:schemeClr val="accent1">
                    <a:lumMod val="75000"/>
                  </a:schemeClr>
                </a:solidFill>
                <a:latin typeface="Adobe Garamond Pro Bold" panose="02020502060506020403" pitchFamily="18" charset="0"/>
              </a:rPr>
              <a:t>Identificarea greșită a cauzei</a:t>
            </a:r>
            <a:endParaRPr lang="en-RO" sz="2200" b="1" dirty="0">
              <a:solidFill>
                <a:schemeClr val="accent1">
                  <a:lumMod val="75000"/>
                </a:schemeClr>
              </a:solidFill>
              <a:latin typeface="Adobe Garamond Pro Bold" panose="02020502060506020403" pitchFamily="18" charset="0"/>
            </a:endParaRPr>
          </a:p>
          <a:p>
            <a:pPr marL="342900" indent="-342900">
              <a:lnSpc>
                <a:spcPct val="150000"/>
              </a:lnSpc>
              <a:buFont typeface="Arial" panose="020B0604020202020204" pitchFamily="34" charset="0"/>
              <a:buChar char="•"/>
            </a:pPr>
            <a:r>
              <a:rPr lang="en-US" sz="2200" dirty="0">
                <a:latin typeface="Adobe Garamond Pro" panose="02020502060506020403" pitchFamily="18" charset="0"/>
              </a:rPr>
              <a:t>A</a:t>
            </a:r>
            <a:r>
              <a:rPr lang="en-RO" sz="2200" dirty="0">
                <a:latin typeface="Adobe Garamond Pro" panose="02020502060506020403" pitchFamily="18" charset="0"/>
              </a:rPr>
              <a:t>rgumentul prin consecințe</a:t>
            </a:r>
          </a:p>
          <a:p>
            <a:pPr marL="342900" indent="-342900">
              <a:lnSpc>
                <a:spcPct val="150000"/>
              </a:lnSpc>
              <a:buFont typeface="Arial" panose="020B0604020202020204" pitchFamily="34" charset="0"/>
              <a:buChar char="•"/>
            </a:pPr>
            <a:r>
              <a:rPr lang="en-US" sz="2200" dirty="0">
                <a:latin typeface="Adobe Garamond Pro" panose="02020502060506020403" pitchFamily="18" charset="0"/>
              </a:rPr>
              <a:t>P</a:t>
            </a:r>
            <a:r>
              <a:rPr lang="en-RO" sz="2200" dirty="0">
                <a:latin typeface="Adobe Garamond Pro" panose="02020502060506020403" pitchFamily="18" charset="0"/>
              </a:rPr>
              <a:t>anta alunecoasă</a:t>
            </a:r>
          </a:p>
          <a:p>
            <a:pPr marL="342900" indent="-342900">
              <a:lnSpc>
                <a:spcPct val="150000"/>
              </a:lnSpc>
              <a:buFont typeface="Arial" panose="020B0604020202020204" pitchFamily="34" charset="0"/>
              <a:buChar char="•"/>
            </a:pPr>
            <a:endParaRPr lang="en-RO" sz="22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2" y="2915857"/>
            <a:ext cx="6750113" cy="3724096"/>
          </a:xfrm>
          <a:prstGeom prst="rect">
            <a:avLst/>
          </a:prstGeom>
        </p:spPr>
        <p:txBody>
          <a:bodyPr wrap="square">
            <a:spAutoFit/>
          </a:bodyPr>
          <a:lstStyle/>
          <a:p>
            <a:pPr>
              <a:lnSpc>
                <a:spcPct val="150000"/>
              </a:lnSpc>
            </a:pPr>
            <a:r>
              <a:rPr lang="en-RO" sz="3200" dirty="0">
                <a:latin typeface="Adobe Garamond Pro" panose="02020502060506020403" pitchFamily="18" charset="0"/>
              </a:rPr>
              <a:t>Decizia unui mare număr de femei de a urma cariere în ultimul secol a dus la scăderea natalității, având în vedere că mai puține femei decid să rămână acasă și să fie mame.</a:t>
            </a:r>
          </a:p>
        </p:txBody>
      </p:sp>
    </p:spTree>
    <p:extLst>
      <p:ext uri="{BB962C8B-B14F-4D97-AF65-F5344CB8AC3E}">
        <p14:creationId xmlns:p14="http://schemas.microsoft.com/office/powerpoint/2010/main" val="3859551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2123658"/>
          </a:xfrm>
          <a:prstGeom prst="rect">
            <a:avLst/>
          </a:prstGeom>
          <a:noFill/>
        </p:spPr>
        <p:txBody>
          <a:bodyPr wrap="square" rtlCol="0">
            <a:spAutoFit/>
          </a:bodyPr>
          <a:lstStyle/>
          <a:p>
            <a:r>
              <a:rPr lang="ro-RO" sz="4400" dirty="0">
                <a:latin typeface="Adobe Garamond Pro" panose="02020502060506020403" pitchFamily="18" charset="0"/>
              </a:rPr>
              <a:t>Sofisme de corelație și cauzalitate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360483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accent1">
                    <a:lumMod val="75000"/>
                  </a:schemeClr>
                </a:solidFill>
                <a:latin typeface="Adobe Garamond Pro" panose="02020502060506020403" pitchFamily="18" charset="0"/>
              </a:rPr>
              <a:t>Post hoc propter hoc</a:t>
            </a:r>
            <a:endParaRPr lang="en-RO" sz="2200" dirty="0">
              <a:solidFill>
                <a:schemeClr val="accent1">
                  <a:lumMod val="75000"/>
                </a:schemeClr>
              </a:solidFill>
              <a:latin typeface="Adobe Garamond Pro" panose="02020502060506020403" pitchFamily="18" charset="0"/>
            </a:endParaRPr>
          </a:p>
          <a:p>
            <a:pPr marL="342900" indent="-342900">
              <a:lnSpc>
                <a:spcPct val="150000"/>
              </a:lnSpc>
              <a:buFont typeface="Arial" panose="020B0604020202020204" pitchFamily="34" charset="0"/>
              <a:buChar char="•"/>
            </a:pPr>
            <a:r>
              <a:rPr lang="ro-RO" sz="2200" dirty="0">
                <a:solidFill>
                  <a:schemeClr val="accent1">
                    <a:lumMod val="75000"/>
                  </a:schemeClr>
                </a:solidFill>
                <a:latin typeface="Adobe Garamond Pro" panose="02020502060506020403" pitchFamily="18" charset="0"/>
              </a:rPr>
              <a:t>Identificarea greșită a cauzei</a:t>
            </a:r>
            <a:endParaRPr lang="en-RO" sz="2200" dirty="0">
              <a:solidFill>
                <a:schemeClr val="accent1">
                  <a:lumMod val="75000"/>
                </a:schemeClr>
              </a:solidFill>
              <a:latin typeface="Adobe Garamond Pro" panose="02020502060506020403" pitchFamily="18" charset="0"/>
            </a:endParaRPr>
          </a:p>
          <a:p>
            <a:pPr marL="342900" indent="-342900">
              <a:lnSpc>
                <a:spcPct val="150000"/>
              </a:lnSpc>
              <a:buFont typeface="Arial" panose="020B0604020202020204" pitchFamily="34" charset="0"/>
              <a:buChar char="•"/>
            </a:pPr>
            <a:r>
              <a:rPr lang="en-US" sz="2200" b="1" dirty="0">
                <a:solidFill>
                  <a:schemeClr val="accent1">
                    <a:lumMod val="75000"/>
                  </a:schemeClr>
                </a:solidFill>
                <a:latin typeface="Adobe Garamond Pro Bold" panose="02020502060506020403" pitchFamily="18" charset="0"/>
              </a:rPr>
              <a:t>A</a:t>
            </a:r>
            <a:r>
              <a:rPr lang="en-RO" sz="2200" b="1" dirty="0">
                <a:solidFill>
                  <a:schemeClr val="accent1">
                    <a:lumMod val="75000"/>
                  </a:schemeClr>
                </a:solidFill>
                <a:latin typeface="Adobe Garamond Pro Bold" panose="02020502060506020403" pitchFamily="18" charset="0"/>
              </a:rPr>
              <a:t>rgumentul prin consecințe</a:t>
            </a:r>
          </a:p>
          <a:p>
            <a:pPr marL="342900" indent="-342900">
              <a:lnSpc>
                <a:spcPct val="150000"/>
              </a:lnSpc>
              <a:buFont typeface="Arial" panose="020B0604020202020204" pitchFamily="34" charset="0"/>
              <a:buChar char="•"/>
            </a:pPr>
            <a:r>
              <a:rPr lang="en-US" sz="2200" dirty="0">
                <a:latin typeface="Adobe Garamond Pro" panose="02020502060506020403" pitchFamily="18" charset="0"/>
              </a:rPr>
              <a:t>P</a:t>
            </a:r>
            <a:r>
              <a:rPr lang="en-RO" sz="2200" dirty="0">
                <a:latin typeface="Adobe Garamond Pro" panose="02020502060506020403" pitchFamily="18" charset="0"/>
              </a:rPr>
              <a:t>anta alunecoasă</a:t>
            </a:r>
          </a:p>
          <a:p>
            <a:pPr marL="342900" indent="-342900">
              <a:lnSpc>
                <a:spcPct val="150000"/>
              </a:lnSpc>
              <a:buFont typeface="Arial" panose="020B0604020202020204" pitchFamily="34" charset="0"/>
              <a:buChar char="•"/>
            </a:pPr>
            <a:endParaRPr lang="en-RO" sz="22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2" y="2915857"/>
            <a:ext cx="6750113" cy="3724096"/>
          </a:xfrm>
          <a:prstGeom prst="rect">
            <a:avLst/>
          </a:prstGeom>
        </p:spPr>
        <p:txBody>
          <a:bodyPr wrap="square">
            <a:spAutoFit/>
          </a:bodyPr>
          <a:lstStyle/>
          <a:p>
            <a:pPr>
              <a:lnSpc>
                <a:spcPct val="150000"/>
              </a:lnSpc>
            </a:pPr>
            <a:r>
              <a:rPr lang="en-RO" sz="3200" dirty="0">
                <a:latin typeface="Adobe Garamond Pro" panose="02020502060506020403" pitchFamily="18" charset="0"/>
              </a:rPr>
              <a:t>Plătind mai mult pentru educație nu garantăm excelența, iar studenții nu-și vor amortiza investiția. Va garanta însă împrumuturi împovărătoare pentru studenți și părinții lor.</a:t>
            </a:r>
          </a:p>
        </p:txBody>
      </p:sp>
    </p:spTree>
    <p:extLst>
      <p:ext uri="{BB962C8B-B14F-4D97-AF65-F5344CB8AC3E}">
        <p14:creationId xmlns:p14="http://schemas.microsoft.com/office/powerpoint/2010/main" val="12413364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2123658"/>
          </a:xfrm>
          <a:prstGeom prst="rect">
            <a:avLst/>
          </a:prstGeom>
          <a:noFill/>
        </p:spPr>
        <p:txBody>
          <a:bodyPr wrap="square" rtlCol="0">
            <a:spAutoFit/>
          </a:bodyPr>
          <a:lstStyle/>
          <a:p>
            <a:r>
              <a:rPr lang="ro-RO" sz="4400" dirty="0">
                <a:latin typeface="Adobe Garamond Pro" panose="02020502060506020403" pitchFamily="18" charset="0"/>
              </a:rPr>
              <a:t>Sofisme de corelație și cauzalitate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360483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accent1">
                    <a:lumMod val="75000"/>
                  </a:schemeClr>
                </a:solidFill>
                <a:latin typeface="Adobe Garamond Pro" panose="02020502060506020403" pitchFamily="18" charset="0"/>
              </a:rPr>
              <a:t>Post hoc propter hoc</a:t>
            </a:r>
            <a:endParaRPr lang="en-RO" sz="2200" dirty="0">
              <a:solidFill>
                <a:schemeClr val="accent1">
                  <a:lumMod val="75000"/>
                </a:schemeClr>
              </a:solidFill>
              <a:latin typeface="Adobe Garamond Pro" panose="02020502060506020403" pitchFamily="18" charset="0"/>
            </a:endParaRPr>
          </a:p>
          <a:p>
            <a:pPr marL="342900" indent="-342900">
              <a:lnSpc>
                <a:spcPct val="150000"/>
              </a:lnSpc>
              <a:buFont typeface="Arial" panose="020B0604020202020204" pitchFamily="34" charset="0"/>
              <a:buChar char="•"/>
            </a:pPr>
            <a:r>
              <a:rPr lang="ro-RO" sz="2200" dirty="0">
                <a:solidFill>
                  <a:schemeClr val="accent1">
                    <a:lumMod val="75000"/>
                  </a:schemeClr>
                </a:solidFill>
                <a:latin typeface="Adobe Garamond Pro" panose="02020502060506020403" pitchFamily="18" charset="0"/>
              </a:rPr>
              <a:t>Identificarea greșită a cauzei</a:t>
            </a:r>
            <a:endParaRPr lang="en-RO" sz="2200" dirty="0">
              <a:solidFill>
                <a:schemeClr val="accent1">
                  <a:lumMod val="75000"/>
                </a:schemeClr>
              </a:solidFill>
              <a:latin typeface="Adobe Garamond Pro" panose="02020502060506020403" pitchFamily="18" charset="0"/>
            </a:endParaRPr>
          </a:p>
          <a:p>
            <a:pPr marL="342900" indent="-342900">
              <a:lnSpc>
                <a:spcPct val="150000"/>
              </a:lnSpc>
              <a:buFont typeface="Arial" panose="020B0604020202020204" pitchFamily="34" charset="0"/>
              <a:buChar char="•"/>
            </a:pPr>
            <a:r>
              <a:rPr lang="en-US" sz="2200" dirty="0">
                <a:solidFill>
                  <a:schemeClr val="accent1">
                    <a:lumMod val="75000"/>
                  </a:schemeClr>
                </a:solidFill>
                <a:latin typeface="Adobe Garamond Pro" panose="02020502060506020403" pitchFamily="18" charset="0"/>
              </a:rPr>
              <a:t>A</a:t>
            </a:r>
            <a:r>
              <a:rPr lang="en-RO" sz="2200" dirty="0">
                <a:solidFill>
                  <a:schemeClr val="accent1">
                    <a:lumMod val="75000"/>
                  </a:schemeClr>
                </a:solidFill>
                <a:latin typeface="Adobe Garamond Pro" panose="02020502060506020403" pitchFamily="18" charset="0"/>
              </a:rPr>
              <a:t>rgumentul prin consecințe</a:t>
            </a:r>
          </a:p>
          <a:p>
            <a:pPr marL="342900" indent="-342900">
              <a:lnSpc>
                <a:spcPct val="150000"/>
              </a:lnSpc>
              <a:buFont typeface="Arial" panose="020B0604020202020204" pitchFamily="34" charset="0"/>
              <a:buChar char="•"/>
            </a:pPr>
            <a:r>
              <a:rPr lang="en-US" sz="2200" b="1" dirty="0">
                <a:solidFill>
                  <a:schemeClr val="accent1">
                    <a:lumMod val="75000"/>
                  </a:schemeClr>
                </a:solidFill>
                <a:latin typeface="Adobe Garamond Pro Bold" panose="02020502060506020403" pitchFamily="18" charset="0"/>
              </a:rPr>
              <a:t>P</a:t>
            </a:r>
            <a:r>
              <a:rPr lang="en-RO" sz="2200" b="1" dirty="0">
                <a:solidFill>
                  <a:schemeClr val="accent1">
                    <a:lumMod val="75000"/>
                  </a:schemeClr>
                </a:solidFill>
                <a:latin typeface="Adobe Garamond Pro Bold" panose="02020502060506020403" pitchFamily="18" charset="0"/>
              </a:rPr>
              <a:t>anta alunecoasă</a:t>
            </a:r>
          </a:p>
          <a:p>
            <a:pPr marL="342900" indent="-342900">
              <a:lnSpc>
                <a:spcPct val="150000"/>
              </a:lnSpc>
              <a:buFont typeface="Arial" panose="020B0604020202020204" pitchFamily="34" charset="0"/>
              <a:buChar char="•"/>
            </a:pPr>
            <a:endParaRPr lang="en-RO" sz="22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2" y="2526258"/>
            <a:ext cx="7174667" cy="3724096"/>
          </a:xfrm>
          <a:prstGeom prst="rect">
            <a:avLst/>
          </a:prstGeom>
        </p:spPr>
        <p:txBody>
          <a:bodyPr wrap="square">
            <a:spAutoFit/>
          </a:bodyPr>
          <a:lstStyle/>
          <a:p>
            <a:pPr>
              <a:lnSpc>
                <a:spcPct val="150000"/>
              </a:lnSpc>
            </a:pPr>
            <a:r>
              <a:rPr lang="en-RO" sz="3200" dirty="0">
                <a:latin typeface="Adobe Garamond Pro" panose="02020502060506020403" pitchFamily="18" charset="0"/>
              </a:rPr>
              <a:t>Dacă le dăm homosexualilor dreptul de a se căsători, generația tânără va deveni confuză în privința identității sexuale, iar asta va duce la confuzie în privința vieții în general, și, în ultimă instanță, la disoluția societății.</a:t>
            </a:r>
          </a:p>
        </p:txBody>
      </p:sp>
    </p:spTree>
    <p:extLst>
      <p:ext uri="{BB962C8B-B14F-4D97-AF65-F5344CB8AC3E}">
        <p14:creationId xmlns:p14="http://schemas.microsoft.com/office/powerpoint/2010/main" val="16869506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8962" cy="1446550"/>
          </a:xfrm>
          <a:prstGeom prst="rect">
            <a:avLst/>
          </a:prstGeom>
          <a:noFill/>
        </p:spPr>
        <p:txBody>
          <a:bodyPr wrap="square" rtlCol="0">
            <a:spAutoFit/>
          </a:bodyPr>
          <a:lstStyle/>
          <a:p>
            <a:r>
              <a:rPr lang="ro-RO" sz="4400" dirty="0">
                <a:latin typeface="Adobe Garamond Pro" panose="02020502060506020403" pitchFamily="18" charset="0"/>
              </a:rPr>
              <a:t>Sofisme de analogie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1154162"/>
          </a:xfrm>
          <a:prstGeom prst="rect">
            <a:avLst/>
          </a:prstGeom>
        </p:spPr>
        <p:txBody>
          <a:bodyPr wrap="square">
            <a:spAutoFit/>
          </a:bodyPr>
          <a:lstStyle/>
          <a:p>
            <a:pPr marL="342900" indent="-342900">
              <a:lnSpc>
                <a:spcPct val="150000"/>
              </a:lnSpc>
              <a:buFont typeface="Arial" panose="020B0604020202020204" pitchFamily="34" charset="0"/>
              <a:buChar char="•"/>
            </a:pPr>
            <a:r>
              <a:rPr lang="ro-RO" sz="2400" b="1" dirty="0">
                <a:solidFill>
                  <a:schemeClr val="accent1">
                    <a:lumMod val="75000"/>
                  </a:schemeClr>
                </a:solidFill>
                <a:latin typeface="Adobe Garamond Pro Bold" panose="02020502060506020403" pitchFamily="18" charset="0"/>
              </a:rPr>
              <a:t>Falsa analogie</a:t>
            </a:r>
          </a:p>
          <a:p>
            <a:pPr marL="342900" indent="-342900">
              <a:lnSpc>
                <a:spcPct val="150000"/>
              </a:lnSpc>
              <a:buFont typeface="Arial" panose="020B0604020202020204" pitchFamily="34" charset="0"/>
              <a:buChar char="•"/>
            </a:pPr>
            <a:endParaRPr lang="en-RO" sz="2400"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483944" y="1467625"/>
            <a:ext cx="7229085" cy="5201424"/>
          </a:xfrm>
          <a:prstGeom prst="rect">
            <a:avLst/>
          </a:prstGeom>
        </p:spPr>
        <p:txBody>
          <a:bodyPr wrap="square">
            <a:spAutoFit/>
          </a:bodyPr>
          <a:lstStyle/>
          <a:p>
            <a:pPr>
              <a:lnSpc>
                <a:spcPct val="150000"/>
              </a:lnSpc>
            </a:pPr>
            <a:r>
              <a:rPr lang="en-RO" sz="3200" dirty="0">
                <a:latin typeface="Adobe Garamond Pro" panose="02020502060506020403" pitchFamily="18" charset="0"/>
              </a:rPr>
              <a:t>Refuzul de a gândi consecințele schimbărilor climatice este analog acceptării sclaviei. Căci atât combustibilii fosili, cât și sclavia sunt surse de putere. Până când nu ne dăm seama că folosirea combustibililor fosili este inacceptabilă moral, nu vom găsi resursele să forțăm societatea de a se schimba.</a:t>
            </a:r>
          </a:p>
        </p:txBody>
      </p:sp>
    </p:spTree>
    <p:extLst>
      <p:ext uri="{BB962C8B-B14F-4D97-AF65-F5344CB8AC3E}">
        <p14:creationId xmlns:p14="http://schemas.microsoft.com/office/powerpoint/2010/main" val="12210610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797618" cy="769441"/>
          </a:xfrm>
          <a:prstGeom prst="rect">
            <a:avLst/>
          </a:prstGeom>
          <a:noFill/>
        </p:spPr>
        <p:txBody>
          <a:bodyPr wrap="square" rtlCol="0">
            <a:spAutoFit/>
          </a:bodyPr>
          <a:lstStyle/>
          <a:p>
            <a:r>
              <a:rPr lang="en-RO" sz="4400" dirty="0">
                <a:latin typeface="Adobe Garamond Pro" panose="02020502060506020403" pitchFamily="18" charset="0"/>
              </a:rPr>
              <a:t>Bibliografie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42236" y="1852345"/>
            <a:ext cx="8326811" cy="2816156"/>
          </a:xfrm>
          <a:prstGeom prst="rect">
            <a:avLst/>
          </a:prstGeom>
          <a:noFill/>
        </p:spPr>
        <p:txBody>
          <a:bodyPr wrap="square" rtlCol="0">
            <a:spAutoFit/>
          </a:bodyPr>
          <a:lstStyle/>
          <a:p>
            <a:pPr marL="468000" indent="-468000">
              <a:lnSpc>
                <a:spcPct val="150000"/>
              </a:lnSpc>
            </a:pPr>
            <a:r>
              <a:rPr lang="ro-RO" sz="2400" dirty="0">
                <a:latin typeface="Adobe Garamond Pro" panose="02020502060506020403" pitchFamily="18" charset="0"/>
              </a:rPr>
              <a:t>Lau, Joe Y. F. 2011. </a:t>
            </a:r>
            <a:r>
              <a:rPr lang="ro-RO" sz="2400" i="1" dirty="0">
                <a:latin typeface="Adobe Garamond Pro" panose="02020502060506020403" pitchFamily="18" charset="0"/>
              </a:rPr>
              <a:t>An </a:t>
            </a:r>
            <a:r>
              <a:rPr lang="ro-RO" sz="2400" i="1" dirty="0" err="1">
                <a:latin typeface="Adobe Garamond Pro" panose="02020502060506020403" pitchFamily="18" charset="0"/>
              </a:rPr>
              <a:t>Introduction</a:t>
            </a:r>
            <a:r>
              <a:rPr lang="ro-RO" sz="2400" i="1" dirty="0">
                <a:latin typeface="Adobe Garamond Pro" panose="02020502060506020403" pitchFamily="18" charset="0"/>
              </a:rPr>
              <a:t> </a:t>
            </a:r>
            <a:r>
              <a:rPr lang="ro-RO" sz="2400" i="1" dirty="0" err="1">
                <a:latin typeface="Adobe Garamond Pro" panose="02020502060506020403" pitchFamily="18" charset="0"/>
              </a:rPr>
              <a:t>to</a:t>
            </a:r>
            <a:r>
              <a:rPr lang="ro-RO" sz="2400" i="1" dirty="0">
                <a:latin typeface="Adobe Garamond Pro" panose="02020502060506020403" pitchFamily="18" charset="0"/>
              </a:rPr>
              <a:t> </a:t>
            </a:r>
            <a:r>
              <a:rPr lang="ro-RO" sz="2400" i="1" dirty="0" err="1">
                <a:latin typeface="Adobe Garamond Pro" panose="02020502060506020403" pitchFamily="18" charset="0"/>
              </a:rPr>
              <a:t>Critical</a:t>
            </a:r>
            <a:r>
              <a:rPr lang="ro-RO" sz="2400" i="1" dirty="0">
                <a:latin typeface="Adobe Garamond Pro" panose="02020502060506020403" pitchFamily="18" charset="0"/>
              </a:rPr>
              <a:t> </a:t>
            </a:r>
            <a:r>
              <a:rPr lang="ro-RO" sz="2400" i="1" dirty="0" err="1">
                <a:latin typeface="Adobe Garamond Pro" panose="02020502060506020403" pitchFamily="18" charset="0"/>
              </a:rPr>
              <a:t>Thinking</a:t>
            </a:r>
            <a:r>
              <a:rPr lang="ro-RO" sz="2400" i="1" dirty="0">
                <a:latin typeface="Adobe Garamond Pro" panose="02020502060506020403" pitchFamily="18" charset="0"/>
              </a:rPr>
              <a:t> </a:t>
            </a:r>
            <a:r>
              <a:rPr lang="ro-RO" sz="2400" i="1" dirty="0" err="1">
                <a:latin typeface="Adobe Garamond Pro" panose="02020502060506020403" pitchFamily="18" charset="0"/>
              </a:rPr>
              <a:t>and</a:t>
            </a:r>
            <a:r>
              <a:rPr lang="ro-RO" sz="2400" i="1" dirty="0">
                <a:latin typeface="Adobe Garamond Pro" panose="02020502060506020403" pitchFamily="18" charset="0"/>
              </a:rPr>
              <a:t> </a:t>
            </a:r>
            <a:r>
              <a:rPr lang="ro-RO" sz="2400" i="1" dirty="0" err="1">
                <a:latin typeface="Adobe Garamond Pro" panose="02020502060506020403" pitchFamily="18" charset="0"/>
              </a:rPr>
              <a:t>Creativity</a:t>
            </a:r>
            <a:r>
              <a:rPr lang="ro-RO" sz="2400" i="1" dirty="0">
                <a:latin typeface="Adobe Garamond Pro" panose="02020502060506020403" pitchFamily="18" charset="0"/>
              </a:rPr>
              <a:t>. </a:t>
            </a:r>
            <a:r>
              <a:rPr lang="ro-RO" sz="2400" i="1" dirty="0" err="1">
                <a:latin typeface="Adobe Garamond Pro" panose="02020502060506020403" pitchFamily="18" charset="0"/>
              </a:rPr>
              <a:t>Think</a:t>
            </a:r>
            <a:r>
              <a:rPr lang="ro-RO" sz="2400" i="1" dirty="0">
                <a:latin typeface="Adobe Garamond Pro" panose="02020502060506020403" pitchFamily="18" charset="0"/>
              </a:rPr>
              <a:t> More, </a:t>
            </a:r>
            <a:r>
              <a:rPr lang="ro-RO" sz="2400" i="1" dirty="0" err="1">
                <a:latin typeface="Adobe Garamond Pro" panose="02020502060506020403" pitchFamily="18" charset="0"/>
              </a:rPr>
              <a:t>Think</a:t>
            </a:r>
            <a:r>
              <a:rPr lang="ro-RO" sz="2400" i="1" dirty="0">
                <a:latin typeface="Adobe Garamond Pro" panose="02020502060506020403" pitchFamily="18" charset="0"/>
              </a:rPr>
              <a:t> </a:t>
            </a:r>
            <a:r>
              <a:rPr lang="ro-RO" sz="2400" i="1" dirty="0" err="1">
                <a:latin typeface="Adobe Garamond Pro" panose="02020502060506020403" pitchFamily="18" charset="0"/>
              </a:rPr>
              <a:t>Better</a:t>
            </a:r>
            <a:r>
              <a:rPr lang="ro-RO" sz="2400" dirty="0">
                <a:latin typeface="Adobe Garamond Pro" panose="02020502060506020403" pitchFamily="18" charset="0"/>
              </a:rPr>
              <a:t>. </a:t>
            </a:r>
            <a:r>
              <a:rPr lang="ro-RO" sz="2400" dirty="0" err="1">
                <a:latin typeface="Adobe Garamond Pro" panose="02020502060506020403" pitchFamily="18" charset="0"/>
              </a:rPr>
              <a:t>Hoboken</a:t>
            </a:r>
            <a:r>
              <a:rPr lang="ro-RO" sz="2400" dirty="0">
                <a:latin typeface="Adobe Garamond Pro" panose="02020502060506020403" pitchFamily="18" charset="0"/>
              </a:rPr>
              <a:t>, New Jersey: </a:t>
            </a:r>
            <a:r>
              <a:rPr lang="ro-RO" sz="2400" dirty="0" err="1">
                <a:latin typeface="Adobe Garamond Pro" panose="02020502060506020403" pitchFamily="18" charset="0"/>
              </a:rPr>
              <a:t>Wiley</a:t>
            </a:r>
            <a:r>
              <a:rPr lang="ro-RO" sz="2400" dirty="0">
                <a:latin typeface="Adobe Garamond Pro" panose="02020502060506020403" pitchFamily="18" charset="0"/>
              </a:rPr>
              <a:t>.</a:t>
            </a:r>
          </a:p>
          <a:p>
            <a:pPr marL="468000" indent="-468000">
              <a:lnSpc>
                <a:spcPct val="150000"/>
              </a:lnSpc>
            </a:pPr>
            <a:r>
              <a:rPr lang="ro-RO" sz="2400" dirty="0" err="1">
                <a:latin typeface="Adobe Garamond Pro" panose="02020502060506020403" pitchFamily="18" charset="0"/>
              </a:rPr>
              <a:t>Tindale</a:t>
            </a:r>
            <a:r>
              <a:rPr lang="ro-RO" sz="2400" dirty="0">
                <a:latin typeface="Adobe Garamond Pro" panose="02020502060506020403" pitchFamily="18" charset="0"/>
              </a:rPr>
              <a:t>, C. W. 2007. </a:t>
            </a:r>
            <a:r>
              <a:rPr lang="ro-RO" sz="2400" i="1" dirty="0" err="1">
                <a:latin typeface="Adobe Garamond Pro" panose="02020502060506020403" pitchFamily="18" charset="0"/>
              </a:rPr>
              <a:t>Fallacies</a:t>
            </a:r>
            <a:r>
              <a:rPr lang="ro-RO" sz="2400" i="1" dirty="0">
                <a:latin typeface="Adobe Garamond Pro" panose="02020502060506020403" pitchFamily="18" charset="0"/>
              </a:rPr>
              <a:t> </a:t>
            </a:r>
            <a:r>
              <a:rPr lang="ro-RO" sz="2400" i="1" dirty="0" err="1">
                <a:latin typeface="Adobe Garamond Pro" panose="02020502060506020403" pitchFamily="18" charset="0"/>
              </a:rPr>
              <a:t>and</a:t>
            </a:r>
            <a:r>
              <a:rPr lang="ro-RO" sz="2400" i="1" dirty="0">
                <a:latin typeface="Adobe Garamond Pro" panose="02020502060506020403" pitchFamily="18" charset="0"/>
              </a:rPr>
              <a:t> Argument </a:t>
            </a:r>
            <a:r>
              <a:rPr lang="ro-RO" sz="2400" i="1" dirty="0" err="1">
                <a:latin typeface="Adobe Garamond Pro" panose="02020502060506020403" pitchFamily="18" charset="0"/>
              </a:rPr>
              <a:t>Appraisal</a:t>
            </a:r>
            <a:r>
              <a:rPr lang="ro-RO" sz="2400" dirty="0">
                <a:latin typeface="Adobe Garamond Pro" panose="02020502060506020403" pitchFamily="18" charset="0"/>
              </a:rPr>
              <a:t>. Cambridge: Cambridge University Press.</a:t>
            </a:r>
          </a:p>
        </p:txBody>
      </p:sp>
    </p:spTree>
    <p:extLst>
      <p:ext uri="{BB962C8B-B14F-4D97-AF65-F5344CB8AC3E}">
        <p14:creationId xmlns:p14="http://schemas.microsoft.com/office/powerpoint/2010/main" val="21124234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769441"/>
          </a:xfrm>
          <a:prstGeom prst="rect">
            <a:avLst/>
          </a:prstGeom>
          <a:noFill/>
        </p:spPr>
        <p:txBody>
          <a:bodyPr wrap="square" rtlCol="0">
            <a:spAutoFit/>
          </a:bodyPr>
          <a:lstStyle/>
          <a:p>
            <a:r>
              <a:rPr lang="ro-RO" sz="4400" dirty="0">
                <a:latin typeface="Adobe Garamond Pro" panose="02020502060506020403" pitchFamily="18" charset="0"/>
              </a:rPr>
              <a:t>Sofisme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graphicFrame>
        <p:nvGraphicFramePr>
          <p:cNvPr id="2" name="Table 2">
            <a:extLst>
              <a:ext uri="{FF2B5EF4-FFF2-40B4-BE49-F238E27FC236}">
                <a16:creationId xmlns:a16="http://schemas.microsoft.com/office/drawing/2014/main" id="{60F634EE-06CE-FE40-AFF6-DA09D938C556}"/>
              </a:ext>
            </a:extLst>
          </p:cNvPr>
          <p:cNvGraphicFramePr>
            <a:graphicFrameLocks noGrp="1"/>
          </p:cNvGraphicFramePr>
          <p:nvPr>
            <p:extLst>
              <p:ext uri="{D42A27DB-BD31-4B8C-83A1-F6EECF244321}">
                <p14:modId xmlns:p14="http://schemas.microsoft.com/office/powerpoint/2010/main" val="659360903"/>
              </p:ext>
            </p:extLst>
          </p:nvPr>
        </p:nvGraphicFramePr>
        <p:xfrm>
          <a:off x="4093029" y="2743676"/>
          <a:ext cx="7387772" cy="1356360"/>
        </p:xfrm>
        <a:graphic>
          <a:graphicData uri="http://schemas.openxmlformats.org/drawingml/2006/table">
            <a:tbl>
              <a:tblPr firstRow="1" bandRow="1">
                <a:tableStyleId>{2D5ABB26-0587-4C30-8999-92F81FD0307C}</a:tableStyleId>
              </a:tblPr>
              <a:tblGrid>
                <a:gridCol w="1872343">
                  <a:extLst>
                    <a:ext uri="{9D8B030D-6E8A-4147-A177-3AD203B41FA5}">
                      <a16:colId xmlns:a16="http://schemas.microsoft.com/office/drawing/2014/main" val="1817666362"/>
                    </a:ext>
                  </a:extLst>
                </a:gridCol>
                <a:gridCol w="5515429">
                  <a:extLst>
                    <a:ext uri="{9D8B030D-6E8A-4147-A177-3AD203B41FA5}">
                      <a16:colId xmlns:a16="http://schemas.microsoft.com/office/drawing/2014/main" val="2467629654"/>
                    </a:ext>
                  </a:extLst>
                </a:gridCol>
              </a:tblGrid>
              <a:tr h="370840">
                <a:tc>
                  <a:txBody>
                    <a:bodyPr/>
                    <a:lstStyle/>
                    <a:p>
                      <a:pPr>
                        <a:lnSpc>
                          <a:spcPct val="150000"/>
                        </a:lnSpc>
                      </a:pPr>
                      <a:r>
                        <a:rPr lang="en-RO" sz="2800" b="1" dirty="0">
                          <a:solidFill>
                            <a:srgbClr val="6C2412"/>
                          </a:solidFill>
                          <a:latin typeface="Adobe Garamond Pro Bold" panose="02020502060506020403" pitchFamily="18" charset="0"/>
                        </a:rPr>
                        <a:t>Sofism</a:t>
                      </a:r>
                    </a:p>
                  </a:txBody>
                  <a:tcPr/>
                </a:tc>
                <a:tc>
                  <a:txBody>
                    <a:bodyPr/>
                    <a:lstStyle/>
                    <a:p>
                      <a:pPr>
                        <a:lnSpc>
                          <a:spcPct val="150000"/>
                        </a:lnSpc>
                      </a:pPr>
                      <a:r>
                        <a:rPr lang="en-RO" sz="2800" dirty="0">
                          <a:latin typeface="Adobe Garamond Pro" panose="02020502060506020403" pitchFamily="18" charset="0"/>
                        </a:rPr>
                        <a:t>= eroare de raționare intenționată</a:t>
                      </a:r>
                    </a:p>
                  </a:txBody>
                  <a:tcPr/>
                </a:tc>
                <a:extLst>
                  <a:ext uri="{0D108BD9-81ED-4DB2-BD59-A6C34878D82A}">
                    <a16:rowId xmlns:a16="http://schemas.microsoft.com/office/drawing/2014/main" val="3274240374"/>
                  </a:ext>
                </a:extLst>
              </a:tr>
              <a:tr h="370840">
                <a:tc>
                  <a:txBody>
                    <a:bodyPr/>
                    <a:lstStyle/>
                    <a:p>
                      <a:pPr>
                        <a:lnSpc>
                          <a:spcPct val="150000"/>
                        </a:lnSpc>
                      </a:pPr>
                      <a:r>
                        <a:rPr lang="en-RO" sz="2800" dirty="0">
                          <a:solidFill>
                            <a:srgbClr val="6C2412"/>
                          </a:solidFill>
                          <a:latin typeface="Adobe Garamond Pro" panose="02020502060506020403" pitchFamily="18" charset="0"/>
                        </a:rPr>
                        <a:t>Paralogism</a:t>
                      </a:r>
                    </a:p>
                  </a:txBody>
                  <a:tcPr/>
                </a:tc>
                <a:tc>
                  <a:txBody>
                    <a:bodyPr/>
                    <a:lstStyle/>
                    <a:p>
                      <a:pPr>
                        <a:lnSpc>
                          <a:spcPct val="150000"/>
                        </a:lnSpc>
                      </a:pPr>
                      <a:r>
                        <a:rPr lang="en-RO" sz="2800" dirty="0">
                          <a:latin typeface="Adobe Garamond Pro" panose="02020502060506020403" pitchFamily="18" charset="0"/>
                        </a:rPr>
                        <a:t>= eroare de raționare neintenționată</a:t>
                      </a:r>
                    </a:p>
                  </a:txBody>
                  <a:tcPr/>
                </a:tc>
                <a:extLst>
                  <a:ext uri="{0D108BD9-81ED-4DB2-BD59-A6C34878D82A}">
                    <a16:rowId xmlns:a16="http://schemas.microsoft.com/office/drawing/2014/main" val="219969146"/>
                  </a:ext>
                </a:extLst>
              </a:tr>
            </a:tbl>
          </a:graphicData>
        </a:graphic>
      </p:graphicFrame>
    </p:spTree>
    <p:extLst>
      <p:ext uri="{BB962C8B-B14F-4D97-AF65-F5344CB8AC3E}">
        <p14:creationId xmlns:p14="http://schemas.microsoft.com/office/powerpoint/2010/main" val="1300299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769441"/>
          </a:xfrm>
          <a:prstGeom prst="rect">
            <a:avLst/>
          </a:prstGeom>
          <a:noFill/>
        </p:spPr>
        <p:txBody>
          <a:bodyPr wrap="square" rtlCol="0">
            <a:spAutoFit/>
          </a:bodyPr>
          <a:lstStyle/>
          <a:p>
            <a:r>
              <a:rPr lang="ro-RO" sz="4400" dirty="0">
                <a:latin typeface="Adobe Garamond Pro" panose="02020502060506020403" pitchFamily="18" charset="0"/>
              </a:rPr>
              <a:t>Sofisme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1685077"/>
          </a:xfrm>
          <a:prstGeom prst="rect">
            <a:avLst/>
          </a:prstGeom>
        </p:spPr>
        <p:txBody>
          <a:bodyPr wrap="square">
            <a:spAutoFit/>
          </a:bodyPr>
          <a:lstStyle/>
          <a:p>
            <a:pPr marL="457200" indent="-457200">
              <a:lnSpc>
                <a:spcPct val="150000"/>
              </a:lnSpc>
              <a:buFont typeface="Arial" panose="020B0604020202020204" pitchFamily="34" charset="0"/>
              <a:buChar char="•"/>
            </a:pPr>
            <a:r>
              <a:rPr lang="ro-RO" sz="3600" dirty="0">
                <a:latin typeface="Adobe Garamond Pro" panose="02020502060506020403" pitchFamily="18" charset="0"/>
              </a:rPr>
              <a:t>Formale (structurale)</a:t>
            </a:r>
          </a:p>
          <a:p>
            <a:pPr marL="457200" indent="-457200">
              <a:lnSpc>
                <a:spcPct val="150000"/>
              </a:lnSpc>
              <a:buFont typeface="Arial" panose="020B0604020202020204" pitchFamily="34" charset="0"/>
              <a:buChar char="•"/>
            </a:pPr>
            <a:r>
              <a:rPr lang="ro-RO" sz="3600" dirty="0">
                <a:latin typeface="Adobe Garamond Pro" panose="02020502060506020403" pitchFamily="18" charset="0"/>
              </a:rPr>
              <a:t>Materiale</a:t>
            </a:r>
          </a:p>
        </p:txBody>
      </p:sp>
    </p:spTree>
    <p:extLst>
      <p:ext uri="{BB962C8B-B14F-4D97-AF65-F5344CB8AC3E}">
        <p14:creationId xmlns:p14="http://schemas.microsoft.com/office/powerpoint/2010/main" val="14032988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formale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10" name="Rectangle 9">
            <a:extLst>
              <a:ext uri="{FF2B5EF4-FFF2-40B4-BE49-F238E27FC236}">
                <a16:creationId xmlns:a16="http://schemas.microsoft.com/office/drawing/2014/main" id="{0A74A03A-F792-C04E-98E9-DB987F48EE51}"/>
              </a:ext>
            </a:extLst>
          </p:cNvPr>
          <p:cNvSpPr/>
          <p:nvPr/>
        </p:nvSpPr>
        <p:spPr>
          <a:xfrm>
            <a:off x="1" y="3135049"/>
            <a:ext cx="2981916" cy="2623795"/>
          </a:xfrm>
          <a:prstGeom prst="rect">
            <a:avLst/>
          </a:prstGeom>
        </p:spPr>
        <p:txBody>
          <a:bodyPr wrap="square">
            <a:spAutoFit/>
          </a:bodyPr>
          <a:lstStyle/>
          <a:p>
            <a:pPr marL="457200" indent="-457200">
              <a:lnSpc>
                <a:spcPct val="150000"/>
              </a:lnSpc>
              <a:buFont typeface="Arial" panose="020B0604020202020204" pitchFamily="34" charset="0"/>
              <a:buChar char="•"/>
            </a:pPr>
            <a:r>
              <a:rPr lang="ro-RO" sz="2800" dirty="0">
                <a:solidFill>
                  <a:srgbClr val="6C2412"/>
                </a:solidFill>
                <a:latin typeface="Adobe Garamond Pro" panose="02020502060506020403" pitchFamily="18" charset="0"/>
              </a:rPr>
              <a:t>Afirmarea consecventului</a:t>
            </a:r>
          </a:p>
          <a:p>
            <a:pPr marL="457200" indent="-457200">
              <a:lnSpc>
                <a:spcPct val="150000"/>
              </a:lnSpc>
              <a:buFont typeface="Arial" panose="020B0604020202020204" pitchFamily="34" charset="0"/>
              <a:buChar char="•"/>
            </a:pPr>
            <a:r>
              <a:rPr lang="ro-RO" sz="2800" dirty="0">
                <a:solidFill>
                  <a:srgbClr val="6C2412"/>
                </a:solidFill>
                <a:latin typeface="Adobe Garamond Pro" panose="02020502060506020403" pitchFamily="18" charset="0"/>
              </a:rPr>
              <a:t>Negarea antecedentului</a:t>
            </a:r>
          </a:p>
        </p:txBody>
      </p:sp>
      <p:sp>
        <p:nvSpPr>
          <p:cNvPr id="11" name="Rectangle 10">
            <a:extLst>
              <a:ext uri="{FF2B5EF4-FFF2-40B4-BE49-F238E27FC236}">
                <a16:creationId xmlns:a16="http://schemas.microsoft.com/office/drawing/2014/main" id="{3D00711B-CF85-5E48-BB1B-8EFF52324321}"/>
              </a:ext>
            </a:extLst>
          </p:cNvPr>
          <p:cNvSpPr/>
          <p:nvPr/>
        </p:nvSpPr>
        <p:spPr>
          <a:xfrm>
            <a:off x="3627824" y="1832722"/>
            <a:ext cx="6125776" cy="4478149"/>
          </a:xfrm>
          <a:prstGeom prst="rect">
            <a:avLst/>
          </a:prstGeom>
        </p:spPr>
        <p:txBody>
          <a:bodyPr wrap="square">
            <a:spAutoFit/>
          </a:bodyPr>
          <a:lstStyle/>
          <a:p>
            <a:pPr>
              <a:lnSpc>
                <a:spcPct val="150000"/>
              </a:lnSpc>
            </a:pPr>
            <a:r>
              <a:rPr lang="ro-RO" sz="2400" dirty="0">
                <a:latin typeface="Adobe Garamond Pro" panose="02020502060506020403" pitchFamily="18" charset="0"/>
              </a:rPr>
              <a:t>Schimbările climatice vor fi ireversibile dacă omul continuă să polueze planeta. Iar cum se spune că schimbările climatice sunt ireversibile, înseamnă că omul o să continue să polueze planeta.</a:t>
            </a:r>
          </a:p>
          <a:p>
            <a:pPr>
              <a:lnSpc>
                <a:spcPct val="150000"/>
              </a:lnSpc>
            </a:pPr>
            <a:endParaRPr lang="ro-RO" sz="2400" dirty="0">
              <a:latin typeface="Adobe Garamond Pro" panose="02020502060506020403" pitchFamily="18" charset="0"/>
            </a:endParaRPr>
          </a:p>
          <a:p>
            <a:pPr>
              <a:lnSpc>
                <a:spcPct val="150000"/>
              </a:lnSpc>
            </a:pPr>
            <a:r>
              <a:rPr lang="ro-RO" sz="2400" dirty="0">
                <a:latin typeface="Adobe Garamond Pro" panose="02020502060506020403" pitchFamily="18" charset="0"/>
              </a:rPr>
              <a:t>Dacă-ți iei o mașină electrică, înseamnă că-ți pasă de planetă. Cum nu îți iei o mașină electrică, pot să zic că nu-ți pasă de planetă.</a:t>
            </a:r>
          </a:p>
        </p:txBody>
      </p:sp>
    </p:spTree>
    <p:extLst>
      <p:ext uri="{BB962C8B-B14F-4D97-AF65-F5344CB8AC3E}">
        <p14:creationId xmlns:p14="http://schemas.microsoft.com/office/powerpoint/2010/main" val="3438748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materiale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3369094" y="2797661"/>
            <a:ext cx="4514142" cy="2804614"/>
          </a:xfrm>
          <a:prstGeom prst="rect">
            <a:avLst/>
          </a:prstGeom>
        </p:spPr>
        <p:txBody>
          <a:bodyPr wrap="square">
            <a:spAutoFit/>
          </a:bodyPr>
          <a:lstStyle/>
          <a:p>
            <a:pPr marL="457200" indent="-457200">
              <a:lnSpc>
                <a:spcPct val="150000"/>
              </a:lnSpc>
              <a:buFont typeface="Arial" panose="020B0604020202020204" pitchFamily="34" charset="0"/>
              <a:buChar char="•"/>
            </a:pPr>
            <a:r>
              <a:rPr lang="ro-RO" sz="3000" dirty="0">
                <a:latin typeface="Adobe Garamond Pro" panose="02020502060506020403" pitchFamily="18" charset="0"/>
              </a:rPr>
              <a:t>de diversiune</a:t>
            </a:r>
          </a:p>
          <a:p>
            <a:pPr marL="457200" indent="-457200">
              <a:lnSpc>
                <a:spcPct val="150000"/>
              </a:lnSpc>
              <a:buFont typeface="Arial" panose="020B0604020202020204" pitchFamily="34" charset="0"/>
              <a:buChar char="•"/>
            </a:pPr>
            <a:r>
              <a:rPr lang="ro-RO" sz="3000" dirty="0">
                <a:latin typeface="Adobe Garamond Pro" panose="02020502060506020403" pitchFamily="18" charset="0"/>
              </a:rPr>
              <a:t>de limbaj</a:t>
            </a:r>
          </a:p>
          <a:p>
            <a:pPr marL="457200" indent="-457200">
              <a:lnSpc>
                <a:spcPct val="150000"/>
              </a:lnSpc>
              <a:buFont typeface="Arial" panose="020B0604020202020204" pitchFamily="34" charset="0"/>
              <a:buChar char="•"/>
            </a:pPr>
            <a:r>
              <a:rPr lang="ro-RO" sz="3000" dirty="0">
                <a:latin typeface="Adobe Garamond Pro" panose="02020502060506020403" pitchFamily="18" charset="0"/>
              </a:rPr>
              <a:t>circularitate</a:t>
            </a:r>
          </a:p>
          <a:p>
            <a:pPr marL="457200" indent="-457200">
              <a:lnSpc>
                <a:spcPct val="150000"/>
              </a:lnSpc>
              <a:buFont typeface="Arial" panose="020B0604020202020204" pitchFamily="34" charset="0"/>
              <a:buChar char="•"/>
            </a:pPr>
            <a:r>
              <a:rPr lang="ro-RO" sz="3000" dirty="0">
                <a:latin typeface="Adobe Garamond Pro" panose="02020502060506020403" pitchFamily="18" charset="0"/>
              </a:rPr>
              <a:t>cu supoziții neîntemeiate</a:t>
            </a:r>
          </a:p>
        </p:txBody>
      </p:sp>
      <p:sp>
        <p:nvSpPr>
          <p:cNvPr id="2" name="Rectangle 1">
            <a:extLst>
              <a:ext uri="{FF2B5EF4-FFF2-40B4-BE49-F238E27FC236}">
                <a16:creationId xmlns:a16="http://schemas.microsoft.com/office/drawing/2014/main" id="{E4502757-E5A2-BC4B-B224-03A43233C3AD}"/>
              </a:ext>
            </a:extLst>
          </p:cNvPr>
          <p:cNvSpPr/>
          <p:nvPr/>
        </p:nvSpPr>
        <p:spPr>
          <a:xfrm>
            <a:off x="8102104" y="2797661"/>
            <a:ext cx="4126784" cy="2804614"/>
          </a:xfrm>
          <a:prstGeom prst="rect">
            <a:avLst/>
          </a:prstGeom>
        </p:spPr>
        <p:txBody>
          <a:bodyPr wrap="square">
            <a:spAutoFit/>
          </a:bodyPr>
          <a:lstStyle/>
          <a:p>
            <a:pPr marL="457200" indent="-457200">
              <a:lnSpc>
                <a:spcPct val="150000"/>
              </a:lnSpc>
              <a:buFont typeface="Arial" panose="020B0604020202020204" pitchFamily="34" charset="0"/>
              <a:buChar char="•"/>
            </a:pPr>
            <a:r>
              <a:rPr lang="ro-RO" sz="3000" dirty="0">
                <a:latin typeface="Adobe Garamond Pro" panose="02020502060506020403" pitchFamily="18" charset="0"/>
              </a:rPr>
              <a:t>de relevanță</a:t>
            </a:r>
          </a:p>
          <a:p>
            <a:pPr marL="457200" indent="-457200">
              <a:lnSpc>
                <a:spcPct val="150000"/>
              </a:lnSpc>
              <a:buFont typeface="Arial" panose="020B0604020202020204" pitchFamily="34" charset="0"/>
              <a:buChar char="•"/>
            </a:pPr>
            <a:r>
              <a:rPr lang="ro-RO" sz="3000" dirty="0">
                <a:latin typeface="Adobe Garamond Pro" panose="02020502060506020403" pitchFamily="18" charset="0"/>
              </a:rPr>
              <a:t>de prelevare</a:t>
            </a:r>
          </a:p>
          <a:p>
            <a:pPr marL="457200" indent="-457200">
              <a:lnSpc>
                <a:spcPct val="150000"/>
              </a:lnSpc>
              <a:buFont typeface="Arial" panose="020B0604020202020204" pitchFamily="34" charset="0"/>
              <a:buChar char="•"/>
            </a:pPr>
            <a:r>
              <a:rPr lang="ro-RO" sz="3000" dirty="0">
                <a:latin typeface="Adobe Garamond Pro" panose="02020502060506020403" pitchFamily="18" charset="0"/>
              </a:rPr>
              <a:t>corelație și cauzalitate</a:t>
            </a:r>
          </a:p>
          <a:p>
            <a:pPr marL="457200" indent="-457200">
              <a:lnSpc>
                <a:spcPct val="150000"/>
              </a:lnSpc>
              <a:buFont typeface="Arial" panose="020B0604020202020204" pitchFamily="34" charset="0"/>
              <a:buChar char="•"/>
            </a:pPr>
            <a:r>
              <a:rPr lang="ro-RO" sz="3000" dirty="0">
                <a:latin typeface="Adobe Garamond Pro" panose="02020502060506020403" pitchFamily="18" charset="0"/>
              </a:rPr>
              <a:t>analogice</a:t>
            </a:r>
          </a:p>
        </p:txBody>
      </p:sp>
    </p:spTree>
    <p:extLst>
      <p:ext uri="{BB962C8B-B14F-4D97-AF65-F5344CB8AC3E}">
        <p14:creationId xmlns:p14="http://schemas.microsoft.com/office/powerpoint/2010/main" val="33497231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diversiune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2246769"/>
          </a:xfrm>
          <a:prstGeom prst="rect">
            <a:avLst/>
          </a:prstGeom>
        </p:spPr>
        <p:txBody>
          <a:bodyPr wrap="square">
            <a:spAutoFit/>
          </a:bodyPr>
          <a:lstStyle/>
          <a:p>
            <a:pPr marL="457200" indent="-457200">
              <a:lnSpc>
                <a:spcPct val="150000"/>
              </a:lnSpc>
              <a:buFont typeface="Arial" panose="020B0604020202020204" pitchFamily="34" charset="0"/>
              <a:buChar char="•"/>
            </a:pPr>
            <a:r>
              <a:rPr lang="ro-RO" sz="3200" b="1" dirty="0">
                <a:solidFill>
                  <a:schemeClr val="accent1">
                    <a:lumMod val="75000"/>
                  </a:schemeClr>
                </a:solidFill>
                <a:latin typeface="Adobe Garamond Pro Bold" panose="02020502060506020403" pitchFamily="18" charset="0"/>
              </a:rPr>
              <a:t>Omul de paie</a:t>
            </a:r>
          </a:p>
          <a:p>
            <a:pPr marL="457200" indent="-457200">
              <a:lnSpc>
                <a:spcPct val="150000"/>
              </a:lnSpc>
              <a:buFont typeface="Arial" panose="020B0604020202020204" pitchFamily="34" charset="0"/>
              <a:buChar char="•"/>
            </a:pPr>
            <a:r>
              <a:rPr lang="ro-RO" sz="3200" dirty="0">
                <a:latin typeface="Adobe Garamond Pro" panose="02020502060506020403" pitchFamily="18" charset="0"/>
              </a:rPr>
              <a:t>Heringul roșu</a:t>
            </a:r>
          </a:p>
          <a:p>
            <a:pPr marL="457200" indent="-457200">
              <a:lnSpc>
                <a:spcPct val="150000"/>
              </a:lnSpc>
              <a:buFont typeface="Arial" panose="020B0604020202020204" pitchFamily="34" charset="0"/>
              <a:buChar char="•"/>
            </a:pPr>
            <a:r>
              <a:rPr lang="ro-RO" sz="3200" i="1" dirty="0">
                <a:latin typeface="Adobe Garamond Pro" panose="02020502060506020403" pitchFamily="18" charset="0"/>
              </a:rPr>
              <a:t>Non </a:t>
            </a:r>
            <a:r>
              <a:rPr lang="ro-RO" sz="3200" i="1" dirty="0" err="1">
                <a:latin typeface="Adobe Garamond Pro" panose="02020502060506020403" pitchFamily="18" charset="0"/>
              </a:rPr>
              <a:t>sequitor</a:t>
            </a:r>
            <a:endParaRPr lang="ro-RO" sz="3200" i="1"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27677" y="1970961"/>
            <a:ext cx="7268578" cy="4562788"/>
          </a:xfrm>
          <a:prstGeom prst="rect">
            <a:avLst/>
          </a:prstGeom>
        </p:spPr>
        <p:txBody>
          <a:bodyPr wrap="square">
            <a:spAutoFit/>
          </a:bodyPr>
          <a:lstStyle/>
          <a:p>
            <a:pPr>
              <a:lnSpc>
                <a:spcPct val="150000"/>
              </a:lnSpc>
            </a:pPr>
            <a:r>
              <a:rPr lang="ro-RO" sz="2800" dirty="0">
                <a:latin typeface="Adobe Garamond Pro" panose="02020502060506020403" pitchFamily="18" charset="0"/>
              </a:rPr>
              <a:t>A: Consider că problema din educație este mai mare decât cea a infracționalității, de aceea, propun să facem aceste modificări în buget.</a:t>
            </a:r>
          </a:p>
          <a:p>
            <a:pPr>
              <a:lnSpc>
                <a:spcPct val="150000"/>
              </a:lnSpc>
            </a:pPr>
            <a:r>
              <a:rPr lang="ro-RO" sz="2800" dirty="0">
                <a:latin typeface="Adobe Garamond Pro" panose="02020502060506020403" pitchFamily="18" charset="0"/>
              </a:rPr>
              <a:t>B: Mă surprinde colegul meu! El crede că infracționalitatea este neimportantă. Pare că opoziția își dorește o societate în care oamenii să nu se simtă-n siguranță nici măcar în propriile case.</a:t>
            </a:r>
          </a:p>
        </p:txBody>
      </p:sp>
    </p:spTree>
    <p:extLst>
      <p:ext uri="{BB962C8B-B14F-4D97-AF65-F5344CB8AC3E}">
        <p14:creationId xmlns:p14="http://schemas.microsoft.com/office/powerpoint/2010/main" val="38171823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981916" cy="1446550"/>
          </a:xfrm>
          <a:prstGeom prst="rect">
            <a:avLst/>
          </a:prstGeom>
          <a:noFill/>
        </p:spPr>
        <p:txBody>
          <a:bodyPr wrap="square" rtlCol="0">
            <a:spAutoFit/>
          </a:bodyPr>
          <a:lstStyle/>
          <a:p>
            <a:r>
              <a:rPr lang="ro-RO" sz="4400" dirty="0">
                <a:latin typeface="Adobe Garamond Pro" panose="02020502060506020403" pitchFamily="18" charset="0"/>
              </a:rPr>
              <a:t>Sofisme de diversiune</a:t>
            </a:r>
            <a:endParaRPr lang="en-RO" sz="4400" dirty="0">
              <a:latin typeface="Adobe Garamond Pro" panose="02020502060506020403" pitchFamily="18" charset="0"/>
            </a:endParaRP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Argumentare, manipulare, sofisme</a:t>
            </a:r>
          </a:p>
        </p:txBody>
      </p:sp>
      <p:sp>
        <p:nvSpPr>
          <p:cNvPr id="6" name="Rectangle 5">
            <a:extLst>
              <a:ext uri="{FF2B5EF4-FFF2-40B4-BE49-F238E27FC236}">
                <a16:creationId xmlns:a16="http://schemas.microsoft.com/office/drawing/2014/main" id="{725A43BE-C8C0-E54E-8B2D-B30AC780F8D6}"/>
              </a:ext>
            </a:extLst>
          </p:cNvPr>
          <p:cNvSpPr/>
          <p:nvPr/>
        </p:nvSpPr>
        <p:spPr>
          <a:xfrm>
            <a:off x="4335163" y="2914175"/>
            <a:ext cx="7533883" cy="854080"/>
          </a:xfrm>
          <a:prstGeom prst="rect">
            <a:avLst/>
          </a:prstGeom>
        </p:spPr>
        <p:txBody>
          <a:bodyPr wrap="square">
            <a:spAutoFit/>
          </a:bodyPr>
          <a:lstStyle/>
          <a:p>
            <a:pPr>
              <a:lnSpc>
                <a:spcPct val="150000"/>
              </a:lnSpc>
            </a:pPr>
            <a:endParaRPr lang="ro-RO" sz="36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23E25236-B372-9741-B13E-FB267EE7A9E0}"/>
              </a:ext>
            </a:extLst>
          </p:cNvPr>
          <p:cNvSpPr/>
          <p:nvPr/>
        </p:nvSpPr>
        <p:spPr>
          <a:xfrm>
            <a:off x="1" y="3591283"/>
            <a:ext cx="2981916" cy="2246769"/>
          </a:xfrm>
          <a:prstGeom prst="rect">
            <a:avLst/>
          </a:prstGeom>
        </p:spPr>
        <p:txBody>
          <a:bodyPr wrap="square">
            <a:spAutoFit/>
          </a:bodyPr>
          <a:lstStyle/>
          <a:p>
            <a:pPr marL="457200" indent="-457200">
              <a:lnSpc>
                <a:spcPct val="150000"/>
              </a:lnSpc>
              <a:buFont typeface="Arial" panose="020B0604020202020204" pitchFamily="34" charset="0"/>
              <a:buChar char="•"/>
            </a:pPr>
            <a:r>
              <a:rPr lang="ro-RO" sz="3200" dirty="0">
                <a:solidFill>
                  <a:schemeClr val="accent1">
                    <a:lumMod val="75000"/>
                  </a:schemeClr>
                </a:solidFill>
                <a:latin typeface="Adobe Garamond Pro" panose="02020502060506020403" pitchFamily="18" charset="0"/>
              </a:rPr>
              <a:t>Omul de paie</a:t>
            </a:r>
          </a:p>
          <a:p>
            <a:pPr marL="457200" indent="-457200">
              <a:lnSpc>
                <a:spcPct val="150000"/>
              </a:lnSpc>
              <a:buFont typeface="Arial" panose="020B0604020202020204" pitchFamily="34" charset="0"/>
              <a:buChar char="•"/>
            </a:pPr>
            <a:r>
              <a:rPr lang="ro-RO" sz="3200" b="1" dirty="0">
                <a:solidFill>
                  <a:schemeClr val="accent1">
                    <a:lumMod val="75000"/>
                  </a:schemeClr>
                </a:solidFill>
                <a:latin typeface="Adobe Garamond Pro Bold" panose="02020502060506020403" pitchFamily="18" charset="0"/>
              </a:rPr>
              <a:t>Heringul roșu</a:t>
            </a:r>
          </a:p>
          <a:p>
            <a:pPr marL="457200" indent="-457200">
              <a:lnSpc>
                <a:spcPct val="150000"/>
              </a:lnSpc>
              <a:buFont typeface="Arial" panose="020B0604020202020204" pitchFamily="34" charset="0"/>
              <a:buChar char="•"/>
            </a:pPr>
            <a:r>
              <a:rPr lang="ro-RO" sz="3200" i="1" dirty="0">
                <a:latin typeface="Adobe Garamond Pro" panose="02020502060506020403" pitchFamily="18" charset="0"/>
              </a:rPr>
              <a:t>Non </a:t>
            </a:r>
            <a:r>
              <a:rPr lang="ro-RO" sz="3200" i="1" dirty="0" err="1">
                <a:latin typeface="Adobe Garamond Pro" panose="02020502060506020403" pitchFamily="18" charset="0"/>
              </a:rPr>
              <a:t>sequitor</a:t>
            </a:r>
            <a:endParaRPr lang="ro-RO" sz="3200" i="1" dirty="0">
              <a:latin typeface="Adobe Garamond Pro" panose="02020502060506020403" pitchFamily="18" charset="0"/>
            </a:endParaRPr>
          </a:p>
        </p:txBody>
      </p:sp>
      <p:sp>
        <p:nvSpPr>
          <p:cNvPr id="10" name="Rectangle 9">
            <a:extLst>
              <a:ext uri="{FF2B5EF4-FFF2-40B4-BE49-F238E27FC236}">
                <a16:creationId xmlns:a16="http://schemas.microsoft.com/office/drawing/2014/main" id="{2A6922B4-E47F-3745-A508-3C25E3D9F8D1}"/>
              </a:ext>
            </a:extLst>
          </p:cNvPr>
          <p:cNvSpPr/>
          <p:nvPr/>
        </p:nvSpPr>
        <p:spPr>
          <a:xfrm>
            <a:off x="4335162" y="2317325"/>
            <a:ext cx="7021266" cy="3270126"/>
          </a:xfrm>
          <a:prstGeom prst="rect">
            <a:avLst/>
          </a:prstGeom>
        </p:spPr>
        <p:txBody>
          <a:bodyPr wrap="square">
            <a:spAutoFit/>
          </a:bodyPr>
          <a:lstStyle/>
          <a:p>
            <a:pPr>
              <a:lnSpc>
                <a:spcPct val="150000"/>
              </a:lnSpc>
            </a:pPr>
            <a:r>
              <a:rPr lang="ro-RO" sz="2800" dirty="0">
                <a:latin typeface="Adobe Garamond Pro" panose="02020502060506020403" pitchFamily="18" charset="0"/>
              </a:rPr>
              <a:t>A: Faptul că există riscul ca condamnatul la moarte să fie nevinovat justifică interdicția pedepsei cu moartea.</a:t>
            </a:r>
          </a:p>
          <a:p>
            <a:pPr>
              <a:lnSpc>
                <a:spcPct val="150000"/>
              </a:lnSpc>
            </a:pPr>
            <a:r>
              <a:rPr lang="ro-RO" sz="2800" dirty="0">
                <a:latin typeface="Adobe Garamond Pro" panose="02020502060506020403" pitchFamily="18" charset="0"/>
              </a:rPr>
              <a:t>B: Dar de ce nu vă gândiți la familiile victimelor? Cu ele ce facem?</a:t>
            </a:r>
          </a:p>
        </p:txBody>
      </p:sp>
    </p:spTree>
    <p:extLst>
      <p:ext uri="{BB962C8B-B14F-4D97-AF65-F5344CB8AC3E}">
        <p14:creationId xmlns:p14="http://schemas.microsoft.com/office/powerpoint/2010/main" val="37437816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207E1EAC69764FB0B79A433C79971C" ma:contentTypeVersion="2" ma:contentTypeDescription="Create a new document." ma:contentTypeScope="" ma:versionID="c0cb7719d9b6b431b4db27237babcfb6">
  <xsd:schema xmlns:xsd="http://www.w3.org/2001/XMLSchema" xmlns:xs="http://www.w3.org/2001/XMLSchema" xmlns:p="http://schemas.microsoft.com/office/2006/metadata/properties" xmlns:ns2="83830190-e05f-4c3a-8b5d-4ff970257da8" targetNamespace="http://schemas.microsoft.com/office/2006/metadata/properties" ma:root="true" ma:fieldsID="f289c6544312db56e310cead2419f745" ns2:_="">
    <xsd:import namespace="83830190-e05f-4c3a-8b5d-4ff970257d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30190-e05f-4c3a-8b5d-4ff970257d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3F24A1-58F3-4F48-B157-1E909591F546}"/>
</file>

<file path=customXml/itemProps2.xml><?xml version="1.0" encoding="utf-8"?>
<ds:datastoreItem xmlns:ds="http://schemas.openxmlformats.org/officeDocument/2006/customXml" ds:itemID="{F6D54791-E9D3-449D-984D-479148B106EE}"/>
</file>

<file path=customXml/itemProps3.xml><?xml version="1.0" encoding="utf-8"?>
<ds:datastoreItem xmlns:ds="http://schemas.openxmlformats.org/officeDocument/2006/customXml" ds:itemID="{C9A98D39-21A9-471C-B920-B9398ED3EFA6}"/>
</file>

<file path=docProps/app.xml><?xml version="1.0" encoding="utf-8"?>
<Properties xmlns="http://schemas.openxmlformats.org/officeDocument/2006/extended-properties" xmlns:vt="http://schemas.openxmlformats.org/officeDocument/2006/docPropsVTypes">
  <TotalTime>5224</TotalTime>
  <Words>1594</Words>
  <Application>Microsoft Macintosh PowerPoint</Application>
  <PresentationFormat>Widescreen</PresentationFormat>
  <Paragraphs>231</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Adobe Garamond Pro</vt:lpstr>
      <vt:lpstr>Adobe Garamond Pro 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Remus Breazu</dc:creator>
  <cp:lastModifiedBy>Remus Breazu</cp:lastModifiedBy>
  <cp:revision>23</cp:revision>
  <dcterms:created xsi:type="dcterms:W3CDTF">2021-10-22T11:01:38Z</dcterms:created>
  <dcterms:modified xsi:type="dcterms:W3CDTF">2021-11-19T12:51:01Z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0x010100C4207E1EAC69764FB0B79A433C79971C</vt:lpwstr>
  </property>
</Properties>
</file>