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6" r:id="rId2"/>
    <p:sldId id="337" r:id="rId3"/>
    <p:sldId id="338" r:id="rId4"/>
    <p:sldId id="339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14" r:id="rId1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81"/>
  </p:normalViewPr>
  <p:slideViewPr>
    <p:cSldViewPr snapToGrid="0" snapToObjects="1">
      <p:cViewPr varScale="1">
        <p:scale>
          <a:sx n="88" d="100"/>
          <a:sy n="88" d="100"/>
        </p:scale>
        <p:origin x="184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8F33-49EA-A14F-AF1B-A9EBA10171E0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CCB9-6497-8C40-8449-A816583E91F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8802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8557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2580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98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75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8661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52962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2937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8254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715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394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7163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6976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9035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980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3196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8424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4379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E5C-7312-6D43-BD94-C52E28FB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AD2C-97B5-FF4B-8A63-4526E7BC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DC0D-AD94-5E48-A272-37EA240B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F6C-D110-DB43-9EB9-03803AF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7DBF-5DE4-4148-8FA6-7961F261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2075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CCD-E58C-8349-82AD-F9AEAE5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0CF0-E71D-B847-BA17-27036FFE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4014-8381-5E49-AEA1-D4BE8707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089-421F-F245-8673-C46C938A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CC7E-4579-1E49-9F0B-870F3EF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447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400B-5E53-554C-B42F-8E6FE9492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03F3-EF2F-0542-A6AC-79F7C6EC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F7B7-6FBA-834C-BBA0-A44AE6F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C2A4-D667-7343-B966-7E1E3CF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7BF-AB31-0B4C-9D03-7452DEFA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928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16E-B8F0-0D40-BEC0-D84A21B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AC42-B2FF-7D45-A627-263D9A82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8D34-F5B0-8B47-BAEE-D42B2B2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0F71-9938-E947-A7F2-36E694A0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6120-2E46-9C46-B5CE-EA07135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25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DC-3015-6F4A-83C0-239680C4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0E84-302C-4B4C-AD73-B1C55ED6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24F5-97C9-1A4D-BB98-085CB73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EAC2-1E5B-E842-A320-15E722DA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D438-81E4-0C42-80DA-92BF6CA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29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0EBB-F75D-9C44-B821-08999275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81F-EA1F-504A-BE52-7222A1A4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9DB6-0684-AD4E-95BC-D0FE779C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F0AD-6782-914B-87E8-7493225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BEB-F6FC-DD40-85ED-E2ED162D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BC30B-5DAD-D94D-AA5E-3ED2FFC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224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C57E-823A-6A43-8275-E2ABC7CD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1991-E568-A943-A9D1-8D5F6F3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E9A-0A53-8F48-BBB8-61B0F532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29FE8-7CF0-1E43-B82D-0B5FA2BC9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6DD97-8E53-CE48-8AAA-ABD35816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C2FF3-F013-F44C-A887-15656A63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BAA1-8326-AF44-8EF2-108BFD22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EF0E9-1D9A-4446-B2AC-542D722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644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179-41E0-654F-AC41-C113E56D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22DB6-3BE9-514E-A64F-F7E9AAB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C362C-ECAE-8340-8F55-A460640B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EB9DE-F4AB-B041-8F6F-C0DF162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253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D4BC-F019-EA42-9B9D-F3A79BA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E073-AD9E-5D47-BEB9-3B1FDC63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FDCC-BB4D-B04C-B1F4-489F1C0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970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B58-D8A7-6D42-B50C-276C2E3A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A5E2-CDD8-A14D-8DDC-C0419F27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D02F5-2503-9042-BDE5-CA9D5EE8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8EB1-6553-5842-BB81-9D35B99F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70B8-399E-6041-93EB-C714664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4623-D932-C942-B183-6B0A290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29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16E-905E-574A-86F3-C8BCDA4D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302D-6F55-AF46-9757-863CDF4E0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1BD9-0981-A34D-97B6-4822231C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B224-46A6-6345-948D-907BDC46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C6AE-8407-3F4D-BF45-BAD19C7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D99C-C9B0-9744-AB4F-F1DDDCB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84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FB06D-83BB-9E4C-B2B9-A1043A5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20D1-FFC6-814B-95B6-0E059B59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FA78-C129-DD41-9ECD-78604628A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B707-1E37-CB49-A645-203BEADEB792}" type="datetimeFigureOut">
              <a:rPr lang="en-RO" smtClean="0"/>
              <a:t>25.11.2021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6E-E463-A24F-9B8B-D5B59687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1210-E6FA-C943-B02C-12ACA4FF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584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.ro/wp-content/uploads/2021/01/CODUL-DE-ETICA-SI-DEONTOLOGIE-AL-UNIVERSITATII-DIN-BUCURESTI-2020-1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665098" y="2043460"/>
            <a:ext cx="5565988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Plagiatul și tipuri de plagiat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Cum se scrie un text academic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Referințe și bibliografie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Cum se face o cercetare minimală</a:t>
            </a:r>
          </a:p>
        </p:txBody>
      </p:sp>
    </p:spTree>
    <p:extLst>
      <p:ext uri="{BB962C8B-B14F-4D97-AF65-F5344CB8AC3E}">
        <p14:creationId xmlns:p14="http://schemas.microsoft.com/office/powerpoint/2010/main" val="374379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1AE1F3-9FE9-DE43-B88D-9CFB08027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22617"/>
              </p:ext>
            </p:extLst>
          </p:nvPr>
        </p:nvGraphicFramePr>
        <p:xfrm>
          <a:off x="4394076" y="487998"/>
          <a:ext cx="6487886" cy="25069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Text original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Plagiat prin mascare</a:t>
                      </a:r>
                      <a:endParaRPr lang="en-RO" sz="14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  <a:endParaRPr lang="en-RO" sz="14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Eu cred că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cultura artistică este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constituită mai ales din puterea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de a avea la îndemână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mai multe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stări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sufletești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unitare și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potențiale, precum și din alte lucruri, dar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pe care le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utilizăm pe calea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valorilor simbolice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.</a:t>
                      </a:r>
                      <a:endParaRPr lang="en-RO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0F5BC2-6777-DF40-9FCB-CDD58117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58903"/>
              </p:ext>
            </p:extLst>
          </p:nvPr>
        </p:nvGraphicFramePr>
        <p:xfrm>
          <a:off x="4335163" y="3863022"/>
          <a:ext cx="6487886" cy="25069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Text original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Plagiat prin mascare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  <a:endParaRPr lang="en-RO" sz="14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  <a:defRPr/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Eu cred că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cultura artistică este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constituită mai ales din puterea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de a avea la îndemână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mai multe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stări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sufletești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unitare și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potențiale, precum și din alte lucruri, dar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pe care le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utilizăm pe calea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valorilor simbolice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. (Vianu 1931, 31)</a:t>
                      </a:r>
                      <a:endParaRPr lang="en-RO" sz="14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02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amestecată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0058C6-14AF-FF40-A178-C4EB7110C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8055"/>
              </p:ext>
            </p:extLst>
          </p:nvPr>
        </p:nvGraphicFramePr>
        <p:xfrm>
          <a:off x="4335163" y="1397950"/>
          <a:ext cx="6487886" cy="5059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Texte originale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Plagiat prin amestecare</a:t>
                      </a:r>
                      <a:endParaRPr lang="en-RO" sz="16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„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Valoarea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[...]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exprimă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capabilitatea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fiecarui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om de a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extrage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diferite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satisfacții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din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interacțiunea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cu un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obiect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, un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eveniment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sau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o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alta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persoană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.“ (Wikipedia n.d.) </a:t>
                      </a:r>
                      <a:endParaRPr lang="en-RO" sz="16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Eu cred că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cultura artistică este construită în mare măsură din facultatea de a avea la îndemână o sumă de stări de spirit unitare, intensive și virtuale, pe care le folosim prin intermediul valorilor simbolice care le traduc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, iar prin valoare simbolică înțeleg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capabilitatea </a:t>
                      </a:r>
                      <a:r>
                        <a:rPr lang="ro-RO" sz="1600" dirty="0" err="1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fiecarui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 om de a extrage diferite satisfacții din interacțiunea cu un obiect, un eveniment, sau o alta persoană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.</a:t>
                      </a:r>
                      <a:endParaRPr lang="en-RO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6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prin peticire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7E46CD-FAE7-9944-A460-8365562C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25059"/>
              </p:ext>
            </p:extLst>
          </p:nvPr>
        </p:nvGraphicFramePr>
        <p:xfrm>
          <a:off x="4335163" y="1397950"/>
          <a:ext cx="6487886" cy="5059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Texte originale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Plagiat prin peticire</a:t>
                      </a:r>
                      <a:endParaRPr lang="en-RO" sz="16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„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Valoarea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[...]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exprimă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capabilitatea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fiecarui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om de a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extrage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diferite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satisfacții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din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interacțiunea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cu un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obiect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, un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eveniment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sau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o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alta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persoană</a:t>
                      </a:r>
                      <a:r>
                        <a:rPr lang="en-US" sz="1600" b="0" dirty="0">
                          <a:effectLst/>
                          <a:latin typeface="Adobe Garamond Pro" panose="02020502060506020403" pitchFamily="18" charset="0"/>
                          <a:ea typeface="Times New Roman" panose="02020603050405020304" pitchFamily="18" charset="0"/>
                          <a:cs typeface="Garamond Premier Pro" panose="02020402060506020403" pitchFamily="18" charset="0"/>
                        </a:rPr>
                        <a:t>.“ (Wikipedia n.d.) </a:t>
                      </a:r>
                      <a:endParaRPr lang="en-RO" sz="16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Eu cred că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cultura artistică este 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constituită mai ales din puterea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de a avea la îndemână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mai multe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stări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sufletești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unitare și 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potențiale, precum și din alte lucruri, dar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pe care le 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utilizăm pe calea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valorilor simbolice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, iar prin valoare simbolică înțeleg capacitatea fiecăruia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de a extrage 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variate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satisfacții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 din relația pe care o are cu lucruri sau evenimente artistice.</a:t>
                      </a:r>
                      <a:endParaRPr lang="en-RO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7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6604FF-5B72-BF49-AF64-0F1AFC51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57295"/>
              </p:ext>
            </p:extLst>
          </p:nvPr>
        </p:nvGraphicFramePr>
        <p:xfrm>
          <a:off x="4335163" y="1397950"/>
          <a:ext cx="6487886" cy="32308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Texte originale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Plagiat structural</a:t>
                      </a:r>
                      <a:endParaRPr lang="en-RO" sz="16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A avea cultură artistică presupune mai ales a deține anumite trăiri ale conștiinței, care pot fi exprimate prin valori cu caracter simbolic.</a:t>
                      </a:r>
                      <a:endParaRPr lang="en-RO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3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prin sacrificarea pionului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B548AF-6917-5D40-ABF6-6B014D9A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63202"/>
              </p:ext>
            </p:extLst>
          </p:nvPr>
        </p:nvGraphicFramePr>
        <p:xfrm>
          <a:off x="4335163" y="1397950"/>
          <a:ext cx="6487886" cy="3962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Texte originale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Plagiat prin sacrificarea pionului</a:t>
                      </a:r>
                      <a:endParaRPr lang="en-RO" sz="16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Aș mai vrea să spun că,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apoi, cultura artistică este construită în mare măsură din facultatea de a avea la îndemână o sumă de stări de spirit unitare, intensive și virtuale, pe care le folosim prin intermediul valorilor simbolice care le traduc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, iar acest lucru consider că este foarte important (Vianu 1931, 31).</a:t>
                      </a:r>
                      <a:endParaRPr lang="en-RO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prin tăiere și furișare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(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576012-7F8B-8E4C-8360-DE91D1C30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89815"/>
              </p:ext>
            </p:extLst>
          </p:nvPr>
        </p:nvGraphicFramePr>
        <p:xfrm>
          <a:off x="4335163" y="1397950"/>
          <a:ext cx="6487886" cy="32308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Texte originale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6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Plagiat prin tăiere și furișare</a:t>
                      </a:r>
                      <a:endParaRPr lang="en-RO" sz="1600" dirty="0"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virtuale“ (Vianu 1931, 31), iar pe acestea din urmă </a:t>
                      </a:r>
                      <a:r>
                        <a:rPr lang="ro-RO" sz="16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le folosim prin intermediul valorilor simbolice care le traduc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.</a:t>
                      </a:r>
                      <a:endParaRPr lang="en-RO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45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Referințe și bibliografie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61477" y="3429000"/>
            <a:ext cx="265896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Stilul Chicago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2392CD-2283-7E4C-948A-EA7225DEC2C1}"/>
              </a:ext>
            </a:extLst>
          </p:cNvPr>
          <p:cNvSpPr/>
          <p:nvPr/>
        </p:nvSpPr>
        <p:spPr>
          <a:xfrm>
            <a:off x="3439886" y="3501327"/>
            <a:ext cx="8752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O" sz="2000" dirty="0">
                <a:latin typeface="Adobe Garamond Pro" panose="02020502060506020403" pitchFamily="18" charset="0"/>
              </a:rPr>
              <a:t>https://www.chicagomanualofstyle.org/tools_citationguide/citation-guide-2.html</a:t>
            </a:r>
          </a:p>
        </p:txBody>
      </p:sp>
    </p:spTree>
    <p:extLst>
      <p:ext uri="{BB962C8B-B14F-4D97-AF65-F5344CB8AC3E}">
        <p14:creationId xmlns:p14="http://schemas.microsoft.com/office/powerpoint/2010/main" val="5936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Bibliografie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42236" y="1725826"/>
            <a:ext cx="8326811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indent="-468000">
              <a:lnSpc>
                <a:spcPct val="150000"/>
              </a:lnSpc>
            </a:pPr>
            <a:r>
              <a:rPr lang="ro-RO" sz="2000" dirty="0" err="1">
                <a:latin typeface="Adobe Garamond Pro" panose="02020502060506020403" pitchFamily="18" charset="0"/>
              </a:rPr>
              <a:t>Pecarori</a:t>
            </a:r>
            <a:r>
              <a:rPr lang="ro-RO" sz="2000" dirty="0">
                <a:latin typeface="Adobe Garamond Pro" panose="02020502060506020403" pitchFamily="18" charset="0"/>
              </a:rPr>
              <a:t>, Diane. 2010. </a:t>
            </a:r>
            <a:r>
              <a:rPr lang="ro-RO" sz="2000" i="1" dirty="0">
                <a:latin typeface="Adobe Garamond Pro" panose="02020502060506020403" pitchFamily="18" charset="0"/>
              </a:rPr>
              <a:t>Academic </a:t>
            </a:r>
            <a:r>
              <a:rPr lang="ro-RO" sz="2000" i="1" dirty="0" err="1">
                <a:latin typeface="Adobe Garamond Pro" panose="02020502060506020403" pitchFamily="18" charset="0"/>
              </a:rPr>
              <a:t>Writing</a:t>
            </a:r>
            <a:r>
              <a:rPr lang="ro-RO" sz="2000" i="1" dirty="0">
                <a:latin typeface="Adobe Garamond Pro" panose="02020502060506020403" pitchFamily="18" charset="0"/>
              </a:rPr>
              <a:t> </a:t>
            </a:r>
            <a:r>
              <a:rPr lang="ro-RO" sz="2000" i="1" dirty="0" err="1">
                <a:latin typeface="Adobe Garamond Pro" panose="02020502060506020403" pitchFamily="18" charset="0"/>
              </a:rPr>
              <a:t>and</a:t>
            </a:r>
            <a:r>
              <a:rPr lang="ro-RO" sz="2000" i="1" dirty="0">
                <a:latin typeface="Adobe Garamond Pro" panose="02020502060506020403" pitchFamily="18" charset="0"/>
              </a:rPr>
              <a:t> </a:t>
            </a:r>
            <a:r>
              <a:rPr lang="ro-RO" sz="2000" i="1" dirty="0" err="1">
                <a:latin typeface="Adobe Garamond Pro" panose="02020502060506020403" pitchFamily="18" charset="0"/>
              </a:rPr>
              <a:t>Plagiarism</a:t>
            </a:r>
            <a:r>
              <a:rPr lang="ro-RO" sz="2000" i="1" dirty="0">
                <a:latin typeface="Adobe Garamond Pro" panose="02020502060506020403" pitchFamily="18" charset="0"/>
              </a:rPr>
              <a:t>. A Linguistic </a:t>
            </a:r>
            <a:r>
              <a:rPr lang="ro-RO" sz="2000" i="1" dirty="0" err="1">
                <a:latin typeface="Adobe Garamond Pro" panose="02020502060506020403" pitchFamily="18" charset="0"/>
              </a:rPr>
              <a:t>Analysis</a:t>
            </a:r>
            <a:r>
              <a:rPr lang="ro-RO" sz="2000" dirty="0">
                <a:latin typeface="Adobe Garamond Pro" panose="02020502060506020403" pitchFamily="18" charset="0"/>
              </a:rPr>
              <a:t>. London </a:t>
            </a:r>
            <a:r>
              <a:rPr lang="ro-RO" sz="2000" dirty="0" err="1">
                <a:latin typeface="Adobe Garamond Pro" panose="02020502060506020403" pitchFamily="18" charset="0"/>
              </a:rPr>
              <a:t>and</a:t>
            </a:r>
            <a:r>
              <a:rPr lang="ro-RO" sz="2000" dirty="0">
                <a:latin typeface="Adobe Garamond Pro" panose="02020502060506020403" pitchFamily="18" charset="0"/>
              </a:rPr>
              <a:t> New York: Continuum.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 err="1">
                <a:latin typeface="Adobe Garamond Pro" panose="02020502060506020403" pitchFamily="18" charset="0"/>
              </a:rPr>
              <a:t>Șercan</a:t>
            </a:r>
            <a:r>
              <a:rPr lang="ro-RO" sz="2000" dirty="0">
                <a:latin typeface="Adobe Garamond Pro" panose="02020502060506020403" pitchFamily="18" charset="0"/>
              </a:rPr>
              <a:t>, Emilia. 2017. </a:t>
            </a:r>
            <a:r>
              <a:rPr lang="ro-RO" sz="2000" i="1" dirty="0">
                <a:latin typeface="Adobe Garamond Pro" panose="02020502060506020403" pitchFamily="18" charset="0"/>
              </a:rPr>
              <a:t>Deontologie academică. Ghid practic</a:t>
            </a:r>
            <a:r>
              <a:rPr lang="ro-RO" sz="2000" dirty="0">
                <a:latin typeface="Adobe Garamond Pro" panose="02020502060506020403" pitchFamily="18" charset="0"/>
              </a:rPr>
              <a:t>. București: Editura Universității din București.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Universitatea din București. 2020. </a:t>
            </a:r>
            <a:r>
              <a:rPr lang="ro-RO" sz="2000" i="1" dirty="0">
                <a:latin typeface="Adobe Garamond Pro" panose="02020502060506020403" pitchFamily="18" charset="0"/>
              </a:rPr>
              <a:t>Codul de etică și deontologie al Universității din București</a:t>
            </a:r>
            <a:r>
              <a:rPr lang="ro-RO" sz="2000" dirty="0">
                <a:latin typeface="Adobe Garamond Pro" panose="02020502060506020403" pitchFamily="18" charset="0"/>
              </a:rPr>
              <a:t>. (accesat ultima oară la data de 19/11/2021 la adresa </a:t>
            </a:r>
            <a:r>
              <a:rPr lang="ro-RO" sz="2000" dirty="0">
                <a:latin typeface="Adobe Garamond Pro" panose="02020502060506020403" pitchFamily="18" charset="0"/>
                <a:hlinkClick r:id="rId3"/>
              </a:rPr>
              <a:t>https://unibuc.ro/wp-content/uploads/2021/01/CODUL-DE-ETICA-SI-DEONTOLOGIE-AL-UNIVERSITATII-DIN-BUCURESTI-2020-1.pdf</a:t>
            </a:r>
            <a:r>
              <a:rPr lang="ro-RO" sz="2000" dirty="0">
                <a:latin typeface="Adobe Garamond Pro" panose="02020502060506020403" pitchFamily="18" charset="0"/>
              </a:rPr>
              <a:t>).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Vianu, Tudor. 1931. </a:t>
            </a:r>
            <a:r>
              <a:rPr lang="ro-RO" sz="2000" i="1" dirty="0">
                <a:latin typeface="Adobe Garamond Pro" panose="02020502060506020403" pitchFamily="18" charset="0"/>
              </a:rPr>
              <a:t>Arta și frumosul</a:t>
            </a:r>
            <a:r>
              <a:rPr lang="ro-RO" sz="2000" dirty="0">
                <a:latin typeface="Adobe Garamond Pro" panose="02020502060506020403" pitchFamily="18" charset="0"/>
              </a:rPr>
              <a:t>. București: Societatea Română de Filosofie.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Weber-</a:t>
            </a:r>
            <a:r>
              <a:rPr lang="ro-RO" sz="2000" dirty="0" err="1">
                <a:latin typeface="Adobe Garamond Pro" panose="02020502060506020403" pitchFamily="18" charset="0"/>
              </a:rPr>
              <a:t>Wulff</a:t>
            </a:r>
            <a:r>
              <a:rPr lang="ro-RO" sz="2000" dirty="0">
                <a:latin typeface="Adobe Garamond Pro" panose="02020502060506020403" pitchFamily="18" charset="0"/>
              </a:rPr>
              <a:t>, </a:t>
            </a:r>
            <a:r>
              <a:rPr lang="ro-RO" sz="2000" dirty="0" err="1">
                <a:latin typeface="Adobe Garamond Pro" panose="02020502060506020403" pitchFamily="18" charset="0"/>
              </a:rPr>
              <a:t>Debora</a:t>
            </a:r>
            <a:r>
              <a:rPr lang="ro-RO" sz="2000" dirty="0">
                <a:latin typeface="Adobe Garamond Pro" panose="02020502060506020403" pitchFamily="18" charset="0"/>
              </a:rPr>
              <a:t>. 2014. </a:t>
            </a:r>
            <a:r>
              <a:rPr lang="ro-RO" sz="2000" i="1" dirty="0">
                <a:latin typeface="Adobe Garamond Pro" panose="02020502060506020403" pitchFamily="18" charset="0"/>
              </a:rPr>
              <a:t>False </a:t>
            </a:r>
            <a:r>
              <a:rPr lang="ro-RO" sz="2000" i="1" dirty="0" err="1">
                <a:latin typeface="Adobe Garamond Pro" panose="02020502060506020403" pitchFamily="18" charset="0"/>
              </a:rPr>
              <a:t>Feathers</a:t>
            </a:r>
            <a:r>
              <a:rPr lang="ro-RO" sz="2000" i="1" dirty="0">
                <a:latin typeface="Adobe Garamond Pro" panose="02020502060506020403" pitchFamily="18" charset="0"/>
              </a:rPr>
              <a:t>. A Perspective on Academic </a:t>
            </a:r>
            <a:r>
              <a:rPr lang="ro-RO" sz="2000" i="1" dirty="0" err="1">
                <a:latin typeface="Adobe Garamond Pro" panose="02020502060506020403" pitchFamily="18" charset="0"/>
              </a:rPr>
              <a:t>Plagiarism</a:t>
            </a:r>
            <a:r>
              <a:rPr lang="ro-RO" sz="2000" i="1" dirty="0">
                <a:latin typeface="Adobe Garamond Pro" panose="02020502060506020403" pitchFamily="18" charset="0"/>
              </a:rPr>
              <a:t>.</a:t>
            </a:r>
            <a:r>
              <a:rPr lang="ro-RO" sz="2000" dirty="0">
                <a:latin typeface="Adobe Garamond Pro" panose="02020502060506020403" pitchFamily="18" charset="0"/>
              </a:rPr>
              <a:t> </a:t>
            </a:r>
            <a:r>
              <a:rPr lang="ro-RO" sz="2000" dirty="0" err="1">
                <a:latin typeface="Adobe Garamond Pro" panose="02020502060506020403" pitchFamily="18" charset="0"/>
              </a:rPr>
              <a:t>Dordrecht</a:t>
            </a:r>
            <a:r>
              <a:rPr lang="ro-RO" sz="2000" dirty="0">
                <a:latin typeface="Adobe Garamond Pro" panose="02020502060506020403" pitchFamily="18" charset="0"/>
              </a:rPr>
              <a:t>: Springer.</a:t>
            </a:r>
          </a:p>
        </p:txBody>
      </p:sp>
    </p:spTree>
    <p:extLst>
      <p:ext uri="{BB962C8B-B14F-4D97-AF65-F5344CB8AC3E}">
        <p14:creationId xmlns:p14="http://schemas.microsoft.com/office/powerpoint/2010/main" val="211242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98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Plagiatul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844629" y="2914175"/>
            <a:ext cx="802441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3600" dirty="0">
                <a:latin typeface="Adobe Garamond Pro" panose="02020502060506020403" pitchFamily="18" charset="0"/>
              </a:rPr>
              <a:t>„[...] folosirea cuvintelor și/ sau ideilor dintr-o altă sursă, fără să fie făcută atribuirea adecvată.“ (</a:t>
            </a:r>
            <a:r>
              <a:rPr lang="ro-RO" sz="3600" dirty="0" err="1">
                <a:latin typeface="Adobe Garamond Pro" panose="02020502060506020403" pitchFamily="18" charset="0"/>
              </a:rPr>
              <a:t>Pecarori</a:t>
            </a:r>
            <a:r>
              <a:rPr lang="ro-RO" sz="3600" dirty="0">
                <a:latin typeface="Adobe Garamond Pro" panose="02020502060506020403" pitchFamily="18" charset="0"/>
              </a:rPr>
              <a:t> 2010, 4)</a:t>
            </a:r>
          </a:p>
        </p:txBody>
      </p:sp>
    </p:spTree>
    <p:extLst>
      <p:ext uri="{BB962C8B-B14F-4D97-AF65-F5344CB8AC3E}">
        <p14:creationId xmlns:p14="http://schemas.microsoft.com/office/powerpoint/2010/main" val="140329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98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Plagiatul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844629" y="1999775"/>
            <a:ext cx="8024417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„expunerea într-o operă scrisă sau o comunicare orală, inclusiv în format electronic, a unor texte, expresii, idei, demonstrații, date, ipoteze, teorii, rezultate ori metode științifice extrase din opere scrise, inclusiv în format electronic, ale altor autori, fără a menționa acest lucru </a:t>
            </a:r>
            <a:r>
              <a:rPr lang="ro-RO" sz="2800" dirty="0" err="1">
                <a:latin typeface="Adobe Garamond Pro" panose="02020502060506020403" pitchFamily="18" charset="0"/>
              </a:rPr>
              <a:t>şi</a:t>
            </a:r>
            <a:r>
              <a:rPr lang="ro-RO" sz="2800" dirty="0">
                <a:latin typeface="Adobe Garamond Pro" panose="02020502060506020403" pitchFamily="18" charset="0"/>
              </a:rPr>
              <a:t> fără a face trimitere la sursele originale.“ </a:t>
            </a:r>
          </a:p>
          <a:p>
            <a:pPr algn="r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(art. 4, legea nr. 206/ 2004)</a:t>
            </a:r>
          </a:p>
        </p:txBody>
      </p:sp>
    </p:spTree>
    <p:extLst>
      <p:ext uri="{BB962C8B-B14F-4D97-AF65-F5344CB8AC3E}">
        <p14:creationId xmlns:p14="http://schemas.microsoft.com/office/powerpoint/2010/main" val="249858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98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Plagiatul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844629" y="1999775"/>
            <a:ext cx="8024417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„expunerea într-o operă scrisă sau o comunicare orală, inclusiv în format electronic, a unor texte, expresii, idei, demonstrații, date, ipoteze, teorii, rezultate ori metode științifice extrase din opere scrise, inclusiv în format electronic, ale altor autori, fără a menționa acest lucru și fără a face trimitere la sursele originale.“ </a:t>
            </a:r>
          </a:p>
          <a:p>
            <a:pPr algn="r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(art. 4, legea nr. 206/ 2004)</a:t>
            </a:r>
          </a:p>
        </p:txBody>
      </p:sp>
    </p:spTree>
    <p:extLst>
      <p:ext uri="{BB962C8B-B14F-4D97-AF65-F5344CB8AC3E}">
        <p14:creationId xmlns:p14="http://schemas.microsoft.com/office/powerpoint/2010/main" val="27488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98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Plagiatul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485400" y="1852345"/>
            <a:ext cx="8024417" cy="462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200" dirty="0">
                <a:latin typeface="Adobe Garamond Pro" panose="02020502060506020403" pitchFamily="18" charset="0"/>
              </a:rPr>
              <a:t>„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Plagiatul reprezintă însușirea </a:t>
            </a:r>
            <a:r>
              <a:rPr lang="ro-RO" sz="2200" dirty="0">
                <a:latin typeface="Adobe Garamond Pro" panose="02020502060506020403" pitchFamily="18" charset="0"/>
              </a:rPr>
              <a:t>ideilor, a metodelor, a procedurilor, a tehnologiilor, a rezultatelor de cercetare, a textelor, a argumentelor, a datelor, a reprezentărilor (vizuale, auditive, obiectuale etc.), a formulelor, a algoritmilor, a demonstrațiilor, a secvențelor de program, a contribuțiilor intelectuale (traduceri, sistematizări, tabele, figuri, grafice etc.) sau a 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oricărei</a:t>
            </a:r>
            <a:r>
              <a:rPr lang="ro-RO" sz="2200" dirty="0">
                <a:latin typeface="Adobe Garamond Pro" panose="02020502060506020403" pitchFamily="18" charset="0"/>
              </a:rPr>
              <a:t> alte 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forme de creație intelectuală a unei alte persoane, indiferent de calea prin care acestea au fost obținute de aceasta din urmă, prezentându-le fără drept ca fiind o creație personală</a:t>
            </a:r>
            <a:r>
              <a:rPr lang="ro-RO" sz="2200" dirty="0">
                <a:latin typeface="Adobe Garamond Pro" panose="02020502060506020403" pitchFamily="18" charset="0"/>
              </a:rPr>
              <a:t>.“ </a:t>
            </a:r>
          </a:p>
          <a:p>
            <a:pPr algn="r">
              <a:lnSpc>
                <a:spcPct val="150000"/>
              </a:lnSpc>
            </a:pPr>
            <a:r>
              <a:rPr lang="ro-RO" sz="2200" dirty="0">
                <a:latin typeface="Adobe Garamond Pro" panose="02020502060506020403" pitchFamily="18" charset="0"/>
              </a:rPr>
              <a:t>(Universitatea din București 2020, 8)</a:t>
            </a:r>
          </a:p>
        </p:txBody>
      </p:sp>
    </p:spTree>
    <p:extLst>
      <p:ext uri="{BB962C8B-B14F-4D97-AF65-F5344CB8AC3E}">
        <p14:creationId xmlns:p14="http://schemas.microsoft.com/office/powerpoint/2010/main" val="198072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162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Autoplagiatul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485400" y="2237066"/>
            <a:ext cx="8024417" cy="4112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200" dirty="0">
                <a:latin typeface="Adobe Garamond Pro" panose="02020502060506020403" pitchFamily="18" charset="0"/>
              </a:rPr>
              <a:t>„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Autoplagiatul reprezintă publicarea, republicarea sau reproducerea sub altă formă, în mod repetat, fără motiv întemeiat, a aceleiași contribuții proprii, în scopul de a crea o falsă impresie de prolificitate intelectuală </a:t>
            </a:r>
            <a:r>
              <a:rPr lang="ro-RO" sz="2200" dirty="0">
                <a:latin typeface="Adobe Garamond Pro" panose="02020502060506020403" pitchFamily="18" charset="0"/>
              </a:rPr>
              <a:t>[...] Autoplagiatul reprezintă o faptă mai gravă dacă scopul în care s-a realizat este obținerea de beneficii. Refolosirea unor rezultate științifice proprii publicate anterior poate fi făcută prin indicare sursei acestora și fără a abuza de această practică.“ </a:t>
            </a:r>
          </a:p>
          <a:p>
            <a:pPr algn="r">
              <a:lnSpc>
                <a:spcPct val="150000"/>
              </a:lnSpc>
            </a:pPr>
            <a:r>
              <a:rPr lang="ro-RO" sz="2200" dirty="0">
                <a:latin typeface="Adobe Garamond Pro" panose="02020502060506020403" pitchFamily="18" charset="0"/>
              </a:rPr>
              <a:t>(Universitatea din București 2020, 8)</a:t>
            </a:r>
          </a:p>
        </p:txBody>
      </p:sp>
    </p:spTree>
    <p:extLst>
      <p:ext uri="{BB962C8B-B14F-4D97-AF65-F5344CB8AC3E}">
        <p14:creationId xmlns:p14="http://schemas.microsoft.com/office/powerpoint/2010/main" val="6683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485400" y="2237066"/>
            <a:ext cx="8024417" cy="4112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amestecată (</a:t>
            </a:r>
            <a:r>
              <a:rPr lang="ro-RO" sz="2200" i="1" dirty="0" err="1">
                <a:latin typeface="Adobe Garamond Pro" panose="02020502060506020403" pitchFamily="18" charset="0"/>
              </a:rPr>
              <a:t>shake</a:t>
            </a:r>
            <a:r>
              <a:rPr lang="ro-RO" sz="2200" i="1" dirty="0">
                <a:latin typeface="Adobe Garamond Pro" panose="02020502060506020403" pitchFamily="18" charset="0"/>
              </a:rPr>
              <a:t> &amp; paste </a:t>
            </a:r>
            <a:r>
              <a:rPr lang="ro-RO" sz="2200" i="1" dirty="0" err="1">
                <a:latin typeface="Adobe Garamond Pro" panose="02020502060506020403" pitchFamily="18" charset="0"/>
              </a:rPr>
              <a:t>collections</a:t>
            </a:r>
            <a:r>
              <a:rPr lang="ro-RO" sz="22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prin peticire (</a:t>
            </a:r>
            <a:r>
              <a:rPr lang="ro-RO" sz="2200" i="1" dirty="0" err="1">
                <a:latin typeface="Adobe Garamond Pro" panose="02020502060506020403" pitchFamily="18" charset="0"/>
              </a:rPr>
              <a:t>pachwriting</a:t>
            </a:r>
            <a:r>
              <a:rPr lang="ro-RO" sz="22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2200" i="1" dirty="0" err="1">
                <a:latin typeface="Adobe Garamond Pro" panose="02020502060506020403" pitchFamily="18" charset="0"/>
              </a:rPr>
              <a:t>pawn</a:t>
            </a:r>
            <a:r>
              <a:rPr lang="ro-RO" sz="2200" i="1" dirty="0">
                <a:latin typeface="Adobe Garamond Pro" panose="02020502060506020403" pitchFamily="18" charset="0"/>
              </a:rPr>
              <a:t> sacrifice</a:t>
            </a:r>
            <a:r>
              <a:rPr lang="ro-RO" sz="22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2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2200" i="1" dirty="0" err="1">
                <a:latin typeface="Adobe Garamond Pro" panose="02020502060506020403" pitchFamily="18" charset="0"/>
              </a:rPr>
              <a:t>cut</a:t>
            </a:r>
            <a:r>
              <a:rPr lang="ro-RO" sz="2200" i="1" dirty="0">
                <a:latin typeface="Adobe Garamond Pro" panose="02020502060506020403" pitchFamily="18" charset="0"/>
              </a:rPr>
              <a:t> &amp; </a:t>
            </a:r>
            <a:r>
              <a:rPr lang="ro-RO" sz="2200" i="1" dirty="0" err="1">
                <a:latin typeface="Adobe Garamond Pro" panose="02020502060506020403" pitchFamily="18" charset="0"/>
              </a:rPr>
              <a:t>slide</a:t>
            </a:r>
            <a:r>
              <a:rPr lang="ro-RO" sz="2200" dirty="0">
                <a:latin typeface="Adobe Garamond Pro" panose="02020502060506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79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B9645B-AD9D-3D45-A8F2-6A1EED0A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104" y="1459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RO" altLang="en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RO" altLang="en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CD0C1B-6D1C-764A-8C87-0E25A753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07269"/>
              </p:ext>
            </p:extLst>
          </p:nvPr>
        </p:nvGraphicFramePr>
        <p:xfrm>
          <a:off x="4394076" y="487998"/>
          <a:ext cx="6487886" cy="25069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Text original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Plagiat prin preluare integrală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  <a:endParaRPr lang="en-RO" sz="14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Eu cred că </a:t>
                      </a:r>
                      <a:r>
                        <a:rPr lang="ro-RO" sz="140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dobe Garamond Pro" panose="02020502060506020403" pitchFamily="18" charset="0"/>
                        </a:rPr>
                        <a:t>cultura artistică este construită în mare măsură din facultatea de a avea la îndemână o sumă de stări de spirit unitare, intensive și virtuale, pe care le folosim prin intermediul valorilor simbolice care le traduc</a:t>
                      </a:r>
                      <a:r>
                        <a:rPr lang="ro-RO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.</a:t>
                      </a:r>
                      <a:endParaRPr lang="en-RO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18605689-4802-7244-B04C-AA6989FB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2103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RO" altLang="en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RO" altLang="en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EBCAFF7-14E8-EE45-A218-8213E5B9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2430"/>
              </p:ext>
            </p:extLst>
          </p:nvPr>
        </p:nvGraphicFramePr>
        <p:xfrm>
          <a:off x="4335163" y="3863022"/>
          <a:ext cx="6487886" cy="25069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Text original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Plagiat prin preluare integrală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„Apoi, cultura artistică este construită în mare măsură din facultatea de a avea la îndemână o sumă de stări de spirit unitare, intensive și virtuale, pe care le folosim prin intermediul valorilor simbolice care le traduc.“ (Vianu 1931, 31)</a:t>
                      </a:r>
                      <a:endParaRPr lang="en-RO" sz="14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Eu cred că </a:t>
                      </a:r>
                      <a:r>
                        <a:rPr lang="ro-RO" sz="1400" dirty="0">
                          <a:solidFill>
                            <a:srgbClr val="6C2412"/>
                          </a:solidFill>
                          <a:effectLst/>
                          <a:latin typeface="Adobe Garamond Pro" panose="02020502060506020403" pitchFamily="18" charset="0"/>
                        </a:rPr>
                        <a:t>cultura artistică este construită în mare măsură din facultatea de a avea la îndemână o sumă de stări de spirit unitare, intensive și virtuale, pe care le folosim prin intermediul valorilor simbolice care le traduc</a:t>
                      </a: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. (Vianu 1931, 31)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31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latin typeface="Adobe Garamond Pro" panose="02020502060506020403" pitchFamily="18" charset="0"/>
              </a:rPr>
              <a:t>Tipuri de plagiat</a:t>
            </a:r>
            <a:endParaRPr lang="en-RO" sz="4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cercetării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1" y="2914175"/>
            <a:ext cx="298191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Preluarea integrală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Preluarea prin traducere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mascată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amestecată (</a:t>
            </a:r>
            <a:r>
              <a:rPr lang="ro-RO" sz="1600" i="1" dirty="0" err="1">
                <a:latin typeface="Adobe Garamond Pro" panose="02020502060506020403" pitchFamily="18" charset="0"/>
              </a:rPr>
              <a:t>shake</a:t>
            </a:r>
            <a:r>
              <a:rPr lang="ro-RO" sz="1600" i="1" dirty="0">
                <a:latin typeface="Adobe Garamond Pro" panose="02020502060506020403" pitchFamily="18" charset="0"/>
              </a:rPr>
              <a:t> &amp; paste </a:t>
            </a:r>
            <a:r>
              <a:rPr lang="ro-RO" sz="1600" i="1" dirty="0" err="1">
                <a:latin typeface="Adobe Garamond Pro" panose="02020502060506020403" pitchFamily="18" charset="0"/>
              </a:rPr>
              <a:t>collections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peticire (</a:t>
            </a:r>
            <a:r>
              <a:rPr lang="ro-RO" sz="1600" i="1" dirty="0" err="1">
                <a:latin typeface="Adobe Garamond Pro" panose="02020502060506020403" pitchFamily="18" charset="0"/>
              </a:rPr>
              <a:t>pachwriting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structurală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sacrificarea pionului (</a:t>
            </a:r>
            <a:r>
              <a:rPr lang="ro-RO" sz="1600" i="1" dirty="0" err="1">
                <a:latin typeface="Adobe Garamond Pro" panose="02020502060506020403" pitchFamily="18" charset="0"/>
              </a:rPr>
              <a:t>pawn</a:t>
            </a:r>
            <a:r>
              <a:rPr lang="ro-RO" sz="1600" i="1" dirty="0">
                <a:latin typeface="Adobe Garamond Pro" panose="02020502060506020403" pitchFamily="18" charset="0"/>
              </a:rPr>
              <a:t> sacrifice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o-RO" sz="1600" dirty="0">
                <a:latin typeface="Adobe Garamond Pro" panose="02020502060506020403" pitchFamily="18" charset="0"/>
              </a:rPr>
              <a:t>Preluarea prin tăiere și furișare (</a:t>
            </a:r>
            <a:r>
              <a:rPr lang="ro-RO" sz="1600" i="1" dirty="0" err="1">
                <a:latin typeface="Adobe Garamond Pro" panose="02020502060506020403" pitchFamily="18" charset="0"/>
              </a:rPr>
              <a:t>cut</a:t>
            </a:r>
            <a:r>
              <a:rPr lang="ro-RO" sz="1600" i="1" dirty="0">
                <a:latin typeface="Adobe Garamond Pro" panose="02020502060506020403" pitchFamily="18" charset="0"/>
              </a:rPr>
              <a:t> &amp; </a:t>
            </a:r>
            <a:r>
              <a:rPr lang="ro-RO" sz="1600" i="1" dirty="0" err="1">
                <a:latin typeface="Adobe Garamond Pro" panose="02020502060506020403" pitchFamily="18" charset="0"/>
              </a:rPr>
              <a:t>slide</a:t>
            </a:r>
            <a:r>
              <a:rPr lang="ro-RO" sz="1600" dirty="0">
                <a:latin typeface="Adobe Garamond Pro" panose="02020502060506020403" pitchFamily="18" charset="0"/>
              </a:rPr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FAF4D6-A729-C749-A556-44A2C9D7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01201"/>
              </p:ext>
            </p:extLst>
          </p:nvPr>
        </p:nvGraphicFramePr>
        <p:xfrm>
          <a:off x="4394076" y="487998"/>
          <a:ext cx="6487886" cy="28270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Text original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12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Plagiat prin traducere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„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Plato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did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not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precisely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propose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that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art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was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mimesis, but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that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mimetic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art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was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pernicious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,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though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in a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way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difficult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to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grasp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without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at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same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time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grasping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complex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metaphysical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structures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that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composes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core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of Platonic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theory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.“ (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Danto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1981, 11)</a:t>
                      </a:r>
                      <a:endParaRPr lang="en-RO" sz="14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dobe Garamond Pro" panose="02020502060506020403" pitchFamily="18" charset="0"/>
                        </a:rPr>
                        <a:t>Platon nu a susținut în mod exact faptul că arta este mimesis, ci că arta mimetică este periculoasă, deși acest lucru l-a făcut într-o manieră greu de înțeles fără să înțelegem în același timp structurile metafizice complexe care compun nucleul teoriei platoniciene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Adobe Garamond Pro" panose="02020502060506020403" pitchFamily="18" charset="0"/>
                        </a:rPr>
                        <a:t>.</a:t>
                      </a:r>
                      <a:endParaRPr lang="en-RO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EFAC7ED-829A-D94B-94FD-308806FE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3361"/>
              </p:ext>
            </p:extLst>
          </p:nvPr>
        </p:nvGraphicFramePr>
        <p:xfrm>
          <a:off x="4335163" y="3863022"/>
          <a:ext cx="6487886" cy="28270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865606543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840866610"/>
                    </a:ext>
                  </a:extLst>
                </a:gridCol>
              </a:tblGrid>
              <a:tr h="53149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Text original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 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Plagiat prin traducere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6368"/>
                  </a:ext>
                </a:extLst>
              </a:tr>
              <a:tr h="164069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</a:pP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„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Plato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did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not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precisely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propose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that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art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was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mimesis, but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that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mimetic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art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was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pernicious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,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though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in a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way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difficult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to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grasp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without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at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same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time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grasping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complex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metaphysical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structures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that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composes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core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of Platonic 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theory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.“ (</a:t>
                      </a:r>
                      <a:r>
                        <a:rPr lang="ro-RO" sz="1400" b="0" dirty="0" err="1">
                          <a:effectLst/>
                          <a:latin typeface="Adobe Garamond Pro" panose="02020502060506020403" pitchFamily="18" charset="0"/>
                        </a:rPr>
                        <a:t>Danto</a:t>
                      </a:r>
                      <a:r>
                        <a:rPr lang="ro-RO" sz="1400" b="0" dirty="0">
                          <a:effectLst/>
                          <a:latin typeface="Adobe Garamond Pro" panose="02020502060506020403" pitchFamily="18" charset="0"/>
                        </a:rPr>
                        <a:t> 1981, 11)</a:t>
                      </a:r>
                      <a:endParaRPr lang="en-RO" sz="1400" b="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828800" algn="l"/>
                          <a:tab pos="2286000" algn="l"/>
                          <a:tab pos="2663825" algn="l"/>
                        </a:tabLst>
                        <a:defRPr/>
                      </a:pPr>
                      <a:r>
                        <a:rPr lang="ro-RO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dobe Garamond Pro" panose="02020502060506020403" pitchFamily="18" charset="0"/>
                        </a:rPr>
                        <a:t>Platon nu a susținut în mod exact faptul că arta este mimesis, ci că arta mimetică este periculoasă, deși acest lucru l-a făcut într-o manieră greu de înțeles fără să înțelegem în același timp structurile metafizice complexe care compun nucleul teoriei platoniciene</a:t>
                      </a: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. (</a:t>
                      </a:r>
                      <a:r>
                        <a:rPr lang="ro-RO" sz="1400" dirty="0" err="1">
                          <a:effectLst/>
                          <a:latin typeface="Adobe Garamond Pro" panose="02020502060506020403" pitchFamily="18" charset="0"/>
                        </a:rPr>
                        <a:t>Danto</a:t>
                      </a:r>
                      <a:r>
                        <a:rPr lang="ro-RO" sz="1400" dirty="0">
                          <a:effectLst/>
                          <a:latin typeface="Adobe Garamond Pro" panose="02020502060506020403" pitchFamily="18" charset="0"/>
                        </a:rPr>
                        <a:t> 1938, 11)</a:t>
                      </a:r>
                      <a:endParaRPr lang="en-RO" sz="1400" dirty="0">
                        <a:effectLst/>
                        <a:latin typeface="Adobe Garamond Pro" panose="02020502060506020403" pitchFamily="18" charset="0"/>
                        <a:ea typeface="Times New Roman" panose="02020603050405020304" pitchFamily="18" charset="0"/>
                        <a:cs typeface="Garamond Premier Pro" panose="020204020605060204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3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2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07E1EAC69764FB0B79A433C79971C" ma:contentTypeVersion="2" ma:contentTypeDescription="Create a new document." ma:contentTypeScope="" ma:versionID="c0cb7719d9b6b431b4db27237babcfb6">
  <xsd:schema xmlns:xsd="http://www.w3.org/2001/XMLSchema" xmlns:xs="http://www.w3.org/2001/XMLSchema" xmlns:p="http://schemas.microsoft.com/office/2006/metadata/properties" xmlns:ns2="83830190-e05f-4c3a-8b5d-4ff970257da8" targetNamespace="http://schemas.microsoft.com/office/2006/metadata/properties" ma:root="true" ma:fieldsID="f289c6544312db56e310cead2419f745" ns2:_="">
    <xsd:import namespace="83830190-e05f-4c3a-8b5d-4ff970257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30190-e05f-4c3a-8b5d-4ff970257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A5837-B7E2-4C77-A9E2-E10BE333ABB1}"/>
</file>

<file path=customXml/itemProps2.xml><?xml version="1.0" encoding="utf-8"?>
<ds:datastoreItem xmlns:ds="http://schemas.openxmlformats.org/officeDocument/2006/customXml" ds:itemID="{16D8906E-1836-4965-B77F-935C8AA1CF49}"/>
</file>

<file path=customXml/itemProps3.xml><?xml version="1.0" encoding="utf-8"?>
<ds:datastoreItem xmlns:ds="http://schemas.openxmlformats.org/officeDocument/2006/customXml" ds:itemID="{3BB6D24D-9C8C-452C-BA25-864DBA38E221}"/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2177</Words>
  <Application>Microsoft Macintosh PowerPoint</Application>
  <PresentationFormat>Widescreen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Garamond Pro</vt:lpstr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Remus Breazu</dc:creator>
  <cp:lastModifiedBy>Remus Breazu</cp:lastModifiedBy>
  <cp:revision>28</cp:revision>
  <dcterms:created xsi:type="dcterms:W3CDTF">2021-10-22T11:01:38Z</dcterms:created>
  <dcterms:modified xsi:type="dcterms:W3CDTF">2021-11-26T10:15:31Z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0x010100C4207E1EAC69764FB0B79A433C79971C</vt:lpwstr>
  </property>
</Properties>
</file>