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96" r:id="rId2"/>
    <p:sldId id="315" r:id="rId3"/>
    <p:sldId id="316" r:id="rId4"/>
    <p:sldId id="318" r:id="rId5"/>
    <p:sldId id="317" r:id="rId6"/>
    <p:sldId id="320" r:id="rId7"/>
    <p:sldId id="322" r:id="rId8"/>
    <p:sldId id="314" r:id="rId9"/>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281"/>
  </p:normalViewPr>
  <p:slideViewPr>
    <p:cSldViewPr snapToGrid="0" snapToObjects="1">
      <p:cViewPr varScale="1">
        <p:scale>
          <a:sx n="117" d="100"/>
          <a:sy n="117" d="100"/>
        </p:scale>
        <p:origin x="26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48F33-49EA-A14F-AF1B-A9EBA10171E0}" type="datetimeFigureOut">
              <a:rPr lang="en-RO" smtClean="0"/>
              <a:t>03.12.2021</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0CCB9-6497-8C40-8449-A816583E91FB}" type="slidenum">
              <a:rPr lang="en-RO" smtClean="0"/>
              <a:t>‹#›</a:t>
            </a:fld>
            <a:endParaRPr lang="en-RO"/>
          </a:p>
        </p:txBody>
      </p:sp>
    </p:spTree>
    <p:extLst>
      <p:ext uri="{BB962C8B-B14F-4D97-AF65-F5344CB8AC3E}">
        <p14:creationId xmlns:p14="http://schemas.microsoft.com/office/powerpoint/2010/main" val="218802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a:t>
            </a:fld>
            <a:endParaRPr lang="en-RO"/>
          </a:p>
        </p:txBody>
      </p:sp>
    </p:spTree>
    <p:extLst>
      <p:ext uri="{BB962C8B-B14F-4D97-AF65-F5344CB8AC3E}">
        <p14:creationId xmlns:p14="http://schemas.microsoft.com/office/powerpoint/2010/main" val="98557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a:t>
            </a:fld>
            <a:endParaRPr lang="en-RO"/>
          </a:p>
        </p:txBody>
      </p:sp>
    </p:spTree>
    <p:extLst>
      <p:ext uri="{BB962C8B-B14F-4D97-AF65-F5344CB8AC3E}">
        <p14:creationId xmlns:p14="http://schemas.microsoft.com/office/powerpoint/2010/main" val="151530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a:t>
            </a:fld>
            <a:endParaRPr lang="en-RO"/>
          </a:p>
        </p:txBody>
      </p:sp>
    </p:spTree>
    <p:extLst>
      <p:ext uri="{BB962C8B-B14F-4D97-AF65-F5344CB8AC3E}">
        <p14:creationId xmlns:p14="http://schemas.microsoft.com/office/powerpoint/2010/main" val="56426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4</a:t>
            </a:fld>
            <a:endParaRPr lang="en-RO"/>
          </a:p>
        </p:txBody>
      </p:sp>
    </p:spTree>
    <p:extLst>
      <p:ext uri="{BB962C8B-B14F-4D97-AF65-F5344CB8AC3E}">
        <p14:creationId xmlns:p14="http://schemas.microsoft.com/office/powerpoint/2010/main" val="295937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5</a:t>
            </a:fld>
            <a:endParaRPr lang="en-RO"/>
          </a:p>
        </p:txBody>
      </p:sp>
    </p:spTree>
    <p:extLst>
      <p:ext uri="{BB962C8B-B14F-4D97-AF65-F5344CB8AC3E}">
        <p14:creationId xmlns:p14="http://schemas.microsoft.com/office/powerpoint/2010/main" val="3996469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6</a:t>
            </a:fld>
            <a:endParaRPr lang="en-RO"/>
          </a:p>
        </p:txBody>
      </p:sp>
    </p:spTree>
    <p:extLst>
      <p:ext uri="{BB962C8B-B14F-4D97-AF65-F5344CB8AC3E}">
        <p14:creationId xmlns:p14="http://schemas.microsoft.com/office/powerpoint/2010/main" val="2045264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7</a:t>
            </a:fld>
            <a:endParaRPr lang="en-RO"/>
          </a:p>
        </p:txBody>
      </p:sp>
    </p:spTree>
    <p:extLst>
      <p:ext uri="{BB962C8B-B14F-4D97-AF65-F5344CB8AC3E}">
        <p14:creationId xmlns:p14="http://schemas.microsoft.com/office/powerpoint/2010/main" val="101160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8</a:t>
            </a:fld>
            <a:endParaRPr lang="en-RO"/>
          </a:p>
        </p:txBody>
      </p:sp>
    </p:spTree>
    <p:extLst>
      <p:ext uri="{BB962C8B-B14F-4D97-AF65-F5344CB8AC3E}">
        <p14:creationId xmlns:p14="http://schemas.microsoft.com/office/powerpoint/2010/main" val="328715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0E5C-7312-6D43-BD94-C52E28FBC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O"/>
          </a:p>
        </p:txBody>
      </p:sp>
      <p:sp>
        <p:nvSpPr>
          <p:cNvPr id="3" name="Subtitle 2">
            <a:extLst>
              <a:ext uri="{FF2B5EF4-FFF2-40B4-BE49-F238E27FC236}">
                <a16:creationId xmlns:a16="http://schemas.microsoft.com/office/drawing/2014/main" id="{399CAD2C-97B5-FF4B-8A63-4526E7BCB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O"/>
          </a:p>
        </p:txBody>
      </p:sp>
      <p:sp>
        <p:nvSpPr>
          <p:cNvPr id="4" name="Date Placeholder 3">
            <a:extLst>
              <a:ext uri="{FF2B5EF4-FFF2-40B4-BE49-F238E27FC236}">
                <a16:creationId xmlns:a16="http://schemas.microsoft.com/office/drawing/2014/main" id="{C905DC0D-AD94-5E48-A272-37EA240BE414}"/>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5" name="Footer Placeholder 4">
            <a:extLst>
              <a:ext uri="{FF2B5EF4-FFF2-40B4-BE49-F238E27FC236}">
                <a16:creationId xmlns:a16="http://schemas.microsoft.com/office/drawing/2014/main" id="{B752EF6C-D110-DB43-9EB9-03803AF7E45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90A97DBF-5DE4-4148-8FA6-7961F261B76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8207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BCCD-E58C-8349-82AD-F9AEAE52DD2C}"/>
              </a:ext>
            </a:extLst>
          </p:cNvPr>
          <p:cNvSpPr>
            <a:spLocks noGrp="1"/>
          </p:cNvSpPr>
          <p:nvPr>
            <p:ph type="title"/>
          </p:nvPr>
        </p:nvSpPr>
        <p:spPr/>
        <p:txBody>
          <a:bodyPr/>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99D30CF0-E71D-B847-BA17-27036FFE9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E7D04014-8381-5E49-AEA1-D4BE87073E41}"/>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5" name="Footer Placeholder 4">
            <a:extLst>
              <a:ext uri="{FF2B5EF4-FFF2-40B4-BE49-F238E27FC236}">
                <a16:creationId xmlns:a16="http://schemas.microsoft.com/office/drawing/2014/main" id="{DB35D089-421F-F245-8673-C46C938ADA3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03FCC7E-4579-1E49-9F0B-870F3EF4549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44476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400B-5E53-554C-B42F-8E6FE9492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25BB03F3-EF2F-0542-A6AC-79F7C6ECD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F96BF7B7-6FBA-834C-BBA0-A44AE6F50ECB}"/>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5" name="Footer Placeholder 4">
            <a:extLst>
              <a:ext uri="{FF2B5EF4-FFF2-40B4-BE49-F238E27FC236}">
                <a16:creationId xmlns:a16="http://schemas.microsoft.com/office/drawing/2014/main" id="{AC5AC2A4-D667-7343-B966-7E1E3CF170A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3B927BF-AB31-0B4C-9D03-7452DEFA76F6}"/>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69288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716E-B8F0-0D40-BEC0-D84A21BCA881}"/>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2036AC42-B2FF-7D45-A627-263D9A82E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709B8D34-F5B0-8B47-BAEE-D42B2B2CABFE}"/>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5" name="Footer Placeholder 4">
            <a:extLst>
              <a:ext uri="{FF2B5EF4-FFF2-40B4-BE49-F238E27FC236}">
                <a16:creationId xmlns:a16="http://schemas.microsoft.com/office/drawing/2014/main" id="{648B0F71-9938-E947-A7F2-36E694A0D387}"/>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6B26120-2E46-9C46-B5CE-EA0713511BD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25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31DC-3015-6F4A-83C0-239680C4E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O"/>
          </a:p>
        </p:txBody>
      </p:sp>
      <p:sp>
        <p:nvSpPr>
          <p:cNvPr id="3" name="Text Placeholder 2">
            <a:extLst>
              <a:ext uri="{FF2B5EF4-FFF2-40B4-BE49-F238E27FC236}">
                <a16:creationId xmlns:a16="http://schemas.microsoft.com/office/drawing/2014/main" id="{EE590E84-302C-4B4C-AD73-B1C55ED6A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024F5-97C9-1A4D-BB98-085CB731A8CA}"/>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5" name="Footer Placeholder 4">
            <a:extLst>
              <a:ext uri="{FF2B5EF4-FFF2-40B4-BE49-F238E27FC236}">
                <a16:creationId xmlns:a16="http://schemas.microsoft.com/office/drawing/2014/main" id="{B100EAC2-1E5B-E842-A320-15E722DABDB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3F0D438-81E4-0C42-80DA-92BF6CABA16E}"/>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162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EBB-F75D-9C44-B821-08999275273D}"/>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0A84181F-EA1F-504A-BE52-7222A1A4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Content Placeholder 3">
            <a:extLst>
              <a:ext uri="{FF2B5EF4-FFF2-40B4-BE49-F238E27FC236}">
                <a16:creationId xmlns:a16="http://schemas.microsoft.com/office/drawing/2014/main" id="{47D49DB6-0684-AD4E-95BC-D0FE779CB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Date Placeholder 4">
            <a:extLst>
              <a:ext uri="{FF2B5EF4-FFF2-40B4-BE49-F238E27FC236}">
                <a16:creationId xmlns:a16="http://schemas.microsoft.com/office/drawing/2014/main" id="{95F3F0AD-6782-914B-87E8-7493225B187C}"/>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6" name="Footer Placeholder 5">
            <a:extLst>
              <a:ext uri="{FF2B5EF4-FFF2-40B4-BE49-F238E27FC236}">
                <a16:creationId xmlns:a16="http://schemas.microsoft.com/office/drawing/2014/main" id="{9711CBEB-F6FC-DD40-85ED-E2ED162D68ED}"/>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66BC30B-5DAD-D94D-AA5E-3ED2FFCB959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224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C57E-823A-6A43-8275-E2ABC7CD138B}"/>
              </a:ext>
            </a:extLst>
          </p:cNvPr>
          <p:cNvSpPr>
            <a:spLocks noGrp="1"/>
          </p:cNvSpPr>
          <p:nvPr>
            <p:ph type="title"/>
          </p:nvPr>
        </p:nvSpPr>
        <p:spPr>
          <a:xfrm>
            <a:off x="839788" y="365125"/>
            <a:ext cx="10515600" cy="1325563"/>
          </a:xfrm>
        </p:spPr>
        <p:txBody>
          <a:bodyPr/>
          <a:lstStyle/>
          <a:p>
            <a:r>
              <a:rPr lang="en-US"/>
              <a:t>Click to edit Master title style</a:t>
            </a:r>
            <a:endParaRPr lang="en-RO"/>
          </a:p>
        </p:txBody>
      </p:sp>
      <p:sp>
        <p:nvSpPr>
          <p:cNvPr id="3" name="Text Placeholder 2">
            <a:extLst>
              <a:ext uri="{FF2B5EF4-FFF2-40B4-BE49-F238E27FC236}">
                <a16:creationId xmlns:a16="http://schemas.microsoft.com/office/drawing/2014/main" id="{28C61991-E568-A943-A9D1-8D5F6F349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CAE9A-0A53-8F48-BBB8-61B0F532D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Text Placeholder 4">
            <a:extLst>
              <a:ext uri="{FF2B5EF4-FFF2-40B4-BE49-F238E27FC236}">
                <a16:creationId xmlns:a16="http://schemas.microsoft.com/office/drawing/2014/main" id="{4F329FE8-7CF0-1E43-B82D-0B5FA2BC9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DD97-8E53-CE48-8AAA-ABD35816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7" name="Date Placeholder 6">
            <a:extLst>
              <a:ext uri="{FF2B5EF4-FFF2-40B4-BE49-F238E27FC236}">
                <a16:creationId xmlns:a16="http://schemas.microsoft.com/office/drawing/2014/main" id="{BEDC2FF3-F013-F44C-A887-15656A63829F}"/>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8" name="Footer Placeholder 7">
            <a:extLst>
              <a:ext uri="{FF2B5EF4-FFF2-40B4-BE49-F238E27FC236}">
                <a16:creationId xmlns:a16="http://schemas.microsoft.com/office/drawing/2014/main" id="{1AE4BAA1-8326-AF44-8EF2-108BFD22AEA6}"/>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772EF0E9-1D9A-4446-B2AC-542D7224BC17}"/>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406447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D179-41E0-654F-AC41-C113E56DE8B2}"/>
              </a:ext>
            </a:extLst>
          </p:cNvPr>
          <p:cNvSpPr>
            <a:spLocks noGrp="1"/>
          </p:cNvSpPr>
          <p:nvPr>
            <p:ph type="title"/>
          </p:nvPr>
        </p:nvSpPr>
        <p:spPr/>
        <p:txBody>
          <a:bodyPr/>
          <a:lstStyle/>
          <a:p>
            <a:r>
              <a:rPr lang="en-US"/>
              <a:t>Click to edit Master title style</a:t>
            </a:r>
            <a:endParaRPr lang="en-RO"/>
          </a:p>
        </p:txBody>
      </p:sp>
      <p:sp>
        <p:nvSpPr>
          <p:cNvPr id="3" name="Date Placeholder 2">
            <a:extLst>
              <a:ext uri="{FF2B5EF4-FFF2-40B4-BE49-F238E27FC236}">
                <a16:creationId xmlns:a16="http://schemas.microsoft.com/office/drawing/2014/main" id="{D5322DB6-3BE9-514E-A64F-F7E9AABD505C}"/>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4" name="Footer Placeholder 3">
            <a:extLst>
              <a:ext uri="{FF2B5EF4-FFF2-40B4-BE49-F238E27FC236}">
                <a16:creationId xmlns:a16="http://schemas.microsoft.com/office/drawing/2014/main" id="{89CC362C-ECAE-8340-8F55-A460640B50B6}"/>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B24EB9DE-F4AB-B041-8F6F-C0DF16227FB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15253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8D4BC-F019-EA42-9B9D-F3A79BA83907}"/>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3" name="Footer Placeholder 2">
            <a:extLst>
              <a:ext uri="{FF2B5EF4-FFF2-40B4-BE49-F238E27FC236}">
                <a16:creationId xmlns:a16="http://schemas.microsoft.com/office/drawing/2014/main" id="{C159E073-AD9E-5D47-BEB9-3B1FDC63061B}"/>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C6A4FDCC-BB4D-B04C-B1F4-489F1C0C1EC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97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AB58-D8A7-6D42-B50C-276C2E3A9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Content Placeholder 2">
            <a:extLst>
              <a:ext uri="{FF2B5EF4-FFF2-40B4-BE49-F238E27FC236}">
                <a16:creationId xmlns:a16="http://schemas.microsoft.com/office/drawing/2014/main" id="{7814A5E2-CDD8-A14D-8DDC-C0419F271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Text Placeholder 3">
            <a:extLst>
              <a:ext uri="{FF2B5EF4-FFF2-40B4-BE49-F238E27FC236}">
                <a16:creationId xmlns:a16="http://schemas.microsoft.com/office/drawing/2014/main" id="{7AED02F5-2503-9042-BDE5-CA9D5EE8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A8EB1-6553-5842-BB81-9D35B99FEF3D}"/>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6" name="Footer Placeholder 5">
            <a:extLst>
              <a:ext uri="{FF2B5EF4-FFF2-40B4-BE49-F238E27FC236}">
                <a16:creationId xmlns:a16="http://schemas.microsoft.com/office/drawing/2014/main" id="{F67470B8-399E-6041-93EB-C7146642783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F9DC4623-D932-C942-B183-6B0A290C3EC1}"/>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2629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C16E-905E-574A-86F3-C8BCDA4D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Picture Placeholder 2">
            <a:extLst>
              <a:ext uri="{FF2B5EF4-FFF2-40B4-BE49-F238E27FC236}">
                <a16:creationId xmlns:a16="http://schemas.microsoft.com/office/drawing/2014/main" id="{F8CF302D-6F55-AF46-9757-863CDF4E0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7AA41BD9-0981-A34D-97B6-4822231C9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9B224-46A6-6345-948D-907BDC4621C2}"/>
              </a:ext>
            </a:extLst>
          </p:cNvPr>
          <p:cNvSpPr>
            <a:spLocks noGrp="1"/>
          </p:cNvSpPr>
          <p:nvPr>
            <p:ph type="dt" sz="half" idx="10"/>
          </p:nvPr>
        </p:nvSpPr>
        <p:spPr/>
        <p:txBody>
          <a:bodyPr/>
          <a:lstStyle/>
          <a:p>
            <a:fld id="{A645B707-1E37-CB49-A645-203BEADEB792}" type="datetimeFigureOut">
              <a:rPr lang="en-RO" smtClean="0"/>
              <a:t>03.12.2021</a:t>
            </a:fld>
            <a:endParaRPr lang="en-RO"/>
          </a:p>
        </p:txBody>
      </p:sp>
      <p:sp>
        <p:nvSpPr>
          <p:cNvPr id="6" name="Footer Placeholder 5">
            <a:extLst>
              <a:ext uri="{FF2B5EF4-FFF2-40B4-BE49-F238E27FC236}">
                <a16:creationId xmlns:a16="http://schemas.microsoft.com/office/drawing/2014/main" id="{3610C6AE-8407-3F4D-BF45-BAD19C72C476}"/>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BED1D99C-C9B0-9744-AB4F-F1DDDCB626C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843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FB06D-83BB-9E4C-B2B9-A1043A59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O"/>
          </a:p>
        </p:txBody>
      </p:sp>
      <p:sp>
        <p:nvSpPr>
          <p:cNvPr id="3" name="Text Placeholder 2">
            <a:extLst>
              <a:ext uri="{FF2B5EF4-FFF2-40B4-BE49-F238E27FC236}">
                <a16:creationId xmlns:a16="http://schemas.microsoft.com/office/drawing/2014/main" id="{8C1B20D1-FFC6-814B-95B6-0E059B596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2A6BFA78-C129-DD41-9ECD-78604628A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5B707-1E37-CB49-A645-203BEADEB792}" type="datetimeFigureOut">
              <a:rPr lang="en-RO" smtClean="0"/>
              <a:t>03.12.2021</a:t>
            </a:fld>
            <a:endParaRPr lang="en-RO"/>
          </a:p>
        </p:txBody>
      </p:sp>
      <p:sp>
        <p:nvSpPr>
          <p:cNvPr id="5" name="Footer Placeholder 4">
            <a:extLst>
              <a:ext uri="{FF2B5EF4-FFF2-40B4-BE49-F238E27FC236}">
                <a16:creationId xmlns:a16="http://schemas.microsoft.com/office/drawing/2014/main" id="{FA854B6E-E463-A24F-9B8B-D5B59687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53541210-E6FA-C943-B02C-12ACA4FF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BB55-B0FE-2B4C-A57A-AEC7D24B6DB0}" type="slidenum">
              <a:rPr lang="en-RO" smtClean="0"/>
              <a:t>‹#›</a:t>
            </a:fld>
            <a:endParaRPr lang="en-RO"/>
          </a:p>
        </p:txBody>
      </p:sp>
    </p:spTree>
    <p:extLst>
      <p:ext uri="{BB962C8B-B14F-4D97-AF65-F5344CB8AC3E}">
        <p14:creationId xmlns:p14="http://schemas.microsoft.com/office/powerpoint/2010/main" val="65845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Plan</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665098" y="2043460"/>
            <a:ext cx="5565988" cy="262379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Tipuri de teze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Etică și moralitate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Principii, valori, reguli morale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Moralitate, legalitate, religie</a:t>
            </a:r>
          </a:p>
        </p:txBody>
      </p:sp>
    </p:spTree>
    <p:extLst>
      <p:ext uri="{BB962C8B-B14F-4D97-AF65-F5344CB8AC3E}">
        <p14:creationId xmlns:p14="http://schemas.microsoft.com/office/powerpoint/2010/main" val="3743798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Tipuri de teze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304870" y="1183488"/>
            <a:ext cx="8647644" cy="5559214"/>
          </a:xfrm>
          <a:prstGeom prst="rect">
            <a:avLst/>
          </a:prstGeom>
          <a:noFill/>
        </p:spPr>
        <p:txBody>
          <a:bodyPr wrap="square" rtlCol="0">
            <a:spAutoFit/>
          </a:bodyPr>
          <a:lstStyle/>
          <a:p>
            <a:pPr algn="just">
              <a:lnSpc>
                <a:spcPct val="150000"/>
              </a:lnSpc>
            </a:pPr>
            <a:r>
              <a:rPr lang="ro-RO" sz="1400" dirty="0">
                <a:latin typeface="Adobe Garamond Pro" panose="02020502060506020403" pitchFamily="18" charset="0"/>
              </a:rPr>
              <a:t>„Să presupunem că cineva dintre dumneavoastră este omniscient și, prin urmare, cunoaște toate mișcările tuturor corpurilor din lume, fie acestea vii sau moarte, și că, de asemenea, cunoaște toate stările mentale ale tuturor ființelor umane, care au existat vreodată; și să presupunem că acest om a scris tot ce știe într-o carte mare. Atunci, această carte va conține întreaga descriere a lumii. Ceea ce vreau să spun este că această carte nu conține nimic din ceea ce noi am numit o judecată </a:t>
            </a:r>
            <a:r>
              <a:rPr lang="ro-RO" sz="1400" i="1" dirty="0">
                <a:latin typeface="Adobe Garamond Pro" panose="02020502060506020403" pitchFamily="18" charset="0"/>
              </a:rPr>
              <a:t>etică</a:t>
            </a:r>
            <a:r>
              <a:rPr lang="ro-RO" sz="1400" dirty="0">
                <a:latin typeface="Adobe Garamond Pro" panose="02020502060506020403" pitchFamily="18" charset="0"/>
              </a:rPr>
              <a:t> sau ceva ce ar putea implica logic o astfel de judecată. Ea conține desigur toate judecățile relative de valoare și toate propozițiile științifice adevărate, și, de fapt, toate propozițiile adevărate care pot fi alcătuite. Dar, toate faptele descrise, ca să zicem așa, stau la același nivel și, în același fel, toate propozițiile stau la același nivel. Nu există propoziții care, în vreun sens absolut, să fie sublime, importante, sau banale. Poate că unii dintre dumneavoastră veți fi de acord cu acest lucru și vă veți aminti de vorbele lui Hamlet : «Nimic nu-i bun sau rău, </a:t>
            </a:r>
            <a:r>
              <a:rPr lang="ro-RO" sz="1400" dirty="0" err="1">
                <a:latin typeface="Adobe Garamond Pro" panose="02020502060506020403" pitchFamily="18" charset="0"/>
              </a:rPr>
              <a:t>gîndirea</a:t>
            </a:r>
            <a:r>
              <a:rPr lang="ro-RO" sz="1400" dirty="0">
                <a:latin typeface="Adobe Garamond Pro" panose="02020502060506020403" pitchFamily="18" charset="0"/>
              </a:rPr>
              <a:t> doar le face așa.» Dar aceasta poate duce din nou la o înțelegere greșită. Ceea ce spune Hamlet pare să implice că bun și rău, deși nu </a:t>
            </a:r>
            <a:r>
              <a:rPr lang="ro-RO" sz="1400" dirty="0" err="1">
                <a:latin typeface="Adobe Garamond Pro" panose="02020502060506020403" pitchFamily="18" charset="0"/>
              </a:rPr>
              <a:t>sînt</a:t>
            </a:r>
            <a:r>
              <a:rPr lang="ro-RO" sz="1400" dirty="0">
                <a:latin typeface="Adobe Garamond Pro" panose="02020502060506020403" pitchFamily="18" charset="0"/>
              </a:rPr>
              <a:t> calități ale lumii din afara noastră, </a:t>
            </a:r>
            <a:r>
              <a:rPr lang="ro-RO" sz="1400" dirty="0" err="1">
                <a:latin typeface="Adobe Garamond Pro" panose="02020502060506020403" pitchFamily="18" charset="0"/>
              </a:rPr>
              <a:t>sînt</a:t>
            </a:r>
            <a:r>
              <a:rPr lang="ro-RO" sz="1400" dirty="0">
                <a:latin typeface="Adobe Garamond Pro" panose="02020502060506020403" pitchFamily="18" charset="0"/>
              </a:rPr>
              <a:t> atribute pentru stările noastre mentale. Ceea ce vreau însă să spun este că o stare mentală, în măsura în care prin aceasta înțelegem un fapt pe care îl putem descrie, nu este în nici un sens etic bună sau rea. Dacă vom citi, de exemplu, în cartea lumii – de care vorbeam – descrierea unei crime, cu toate detaliile sale fizice și psihologice, simpla descriere a acestor fapte nu va conține nimic din ceea ce noi am putea să numim propoziție </a:t>
            </a:r>
            <a:r>
              <a:rPr lang="ro-RO" sz="1400" i="1" dirty="0">
                <a:latin typeface="Adobe Garamond Pro" panose="02020502060506020403" pitchFamily="18" charset="0"/>
              </a:rPr>
              <a:t>etică</a:t>
            </a:r>
            <a:r>
              <a:rPr lang="ro-RO" sz="1400" dirty="0">
                <a:latin typeface="Adobe Garamond Pro" panose="02020502060506020403" pitchFamily="18" charset="0"/>
              </a:rPr>
              <a:t>. Crima va fi exact la același nivel cu oricare alt eveniment, să zicem, căderea unei pietre. Desigur, citirea acestei descrieri poate să ne producă durere sau </a:t>
            </a:r>
            <a:r>
              <a:rPr lang="ro-RO" sz="1400" dirty="0" err="1">
                <a:latin typeface="Adobe Garamond Pro" panose="02020502060506020403" pitchFamily="18" charset="0"/>
              </a:rPr>
              <a:t>mînie</a:t>
            </a:r>
            <a:r>
              <a:rPr lang="ro-RO" sz="1400" dirty="0">
                <a:latin typeface="Adobe Garamond Pro" panose="02020502060506020403" pitchFamily="18" charset="0"/>
              </a:rPr>
              <a:t>, sau orice altă emoție, sau am putea citi despre durerea sau </a:t>
            </a:r>
            <a:r>
              <a:rPr lang="ro-RO" sz="1400" dirty="0" err="1">
                <a:latin typeface="Adobe Garamond Pro" panose="02020502060506020403" pitchFamily="18" charset="0"/>
              </a:rPr>
              <a:t>mînia</a:t>
            </a:r>
            <a:r>
              <a:rPr lang="ro-RO" sz="1400" dirty="0">
                <a:latin typeface="Adobe Garamond Pro" panose="02020502060506020403" pitchFamily="18" charset="0"/>
              </a:rPr>
              <a:t> produsă de această crimă în sufletul altor oameni atunci </a:t>
            </a:r>
            <a:r>
              <a:rPr lang="ro-RO" sz="1400" dirty="0" err="1">
                <a:latin typeface="Adobe Garamond Pro" panose="02020502060506020403" pitchFamily="18" charset="0"/>
              </a:rPr>
              <a:t>cînd</a:t>
            </a:r>
            <a:r>
              <a:rPr lang="ro-RO" sz="1400" dirty="0">
                <a:latin typeface="Adobe Garamond Pro" panose="02020502060506020403" pitchFamily="18" charset="0"/>
              </a:rPr>
              <a:t> ei au aflat despre ea, dar toate acestea nu </a:t>
            </a:r>
            <a:r>
              <a:rPr lang="ro-RO" sz="1400" dirty="0" err="1">
                <a:latin typeface="Adobe Garamond Pro" panose="02020502060506020403" pitchFamily="18" charset="0"/>
              </a:rPr>
              <a:t>sînt</a:t>
            </a:r>
            <a:r>
              <a:rPr lang="ro-RO" sz="1400" dirty="0">
                <a:latin typeface="Adobe Garamond Pro" panose="02020502060506020403" pitchFamily="18" charset="0"/>
              </a:rPr>
              <a:t> </a:t>
            </a:r>
            <a:r>
              <a:rPr lang="ro-RO" sz="1400" dirty="0" err="1">
                <a:latin typeface="Adobe Garamond Pro" panose="02020502060506020403" pitchFamily="18" charset="0"/>
              </a:rPr>
              <a:t>decît</a:t>
            </a:r>
            <a:r>
              <a:rPr lang="ro-RO" sz="1400" dirty="0">
                <a:latin typeface="Adobe Garamond Pro" panose="02020502060506020403" pitchFamily="18" charset="0"/>
              </a:rPr>
              <a:t> fapte, fapte și iar fapte și nu etică.“ (Wittgenstein 1992, 47-48)</a:t>
            </a:r>
          </a:p>
        </p:txBody>
      </p:sp>
    </p:spTree>
    <p:extLst>
      <p:ext uri="{BB962C8B-B14F-4D97-AF65-F5344CB8AC3E}">
        <p14:creationId xmlns:p14="http://schemas.microsoft.com/office/powerpoint/2010/main" val="4231406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4335163" y="2250288"/>
            <a:ext cx="3085044" cy="19774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ro-RO" sz="2800" dirty="0" err="1">
                <a:latin typeface="Adobe Garamond Pro" panose="02020502060506020403" pitchFamily="18" charset="0"/>
              </a:rPr>
              <a:t>Factuale</a:t>
            </a:r>
            <a:endParaRPr lang="ro-RO" sz="2800" dirty="0">
              <a:latin typeface="Adobe Garamond Pro" panose="02020502060506020403" pitchFamily="18" charset="0"/>
            </a:endParaRPr>
          </a:p>
          <a:p>
            <a:pPr marL="285750" indent="-285750">
              <a:lnSpc>
                <a:spcPct val="150000"/>
              </a:lnSpc>
              <a:buFont typeface="Arial" panose="020B0604020202020204" pitchFamily="34" charset="0"/>
              <a:buChar char="•"/>
            </a:pPr>
            <a:r>
              <a:rPr lang="ro-RO" sz="2800" dirty="0" err="1">
                <a:latin typeface="Adobe Garamond Pro" panose="02020502060506020403" pitchFamily="18" charset="0"/>
              </a:rPr>
              <a:t>Acționale</a:t>
            </a:r>
            <a:endParaRPr lang="ro-RO" sz="2800" dirty="0">
              <a:latin typeface="Adobe Garamond Pro" panose="02020502060506020403" pitchFamily="18" charset="0"/>
            </a:endParaRPr>
          </a:p>
          <a:p>
            <a:pPr marL="285750" indent="-285750">
              <a:lnSpc>
                <a:spcPct val="150000"/>
              </a:lnSpc>
              <a:buFont typeface="Arial" panose="020B0604020202020204" pitchFamily="34" charset="0"/>
              <a:buChar char="•"/>
            </a:pPr>
            <a:r>
              <a:rPr lang="ro-RO" sz="2800" dirty="0">
                <a:latin typeface="Adobe Garamond Pro" panose="02020502060506020403" pitchFamily="18" charset="0"/>
              </a:rPr>
              <a:t>Valorice</a:t>
            </a:r>
          </a:p>
        </p:txBody>
      </p:sp>
      <p:sp>
        <p:nvSpPr>
          <p:cNvPr id="6" name="TextBox 5">
            <a:extLst>
              <a:ext uri="{FF2B5EF4-FFF2-40B4-BE49-F238E27FC236}">
                <a16:creationId xmlns:a16="http://schemas.microsoft.com/office/drawing/2014/main" id="{94325975-436B-9B4F-8E21-8C6549C5928C}"/>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Tipuri de teze</a:t>
            </a:r>
          </a:p>
        </p:txBody>
      </p:sp>
    </p:spTree>
    <p:extLst>
      <p:ext uri="{BB962C8B-B14F-4D97-AF65-F5344CB8AC3E}">
        <p14:creationId xmlns:p14="http://schemas.microsoft.com/office/powerpoint/2010/main" val="40925390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4335163" y="2440268"/>
            <a:ext cx="6474351" cy="262379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solidFill>
                  <a:schemeClr val="accent4">
                    <a:lumMod val="50000"/>
                  </a:schemeClr>
                </a:solidFill>
                <a:latin typeface="Adobe Garamond Pro" panose="02020502060506020403" pitchFamily="18" charset="0"/>
              </a:rPr>
              <a:t>moral</a:t>
            </a:r>
          </a:p>
          <a:p>
            <a:pPr marL="457200" indent="-457200">
              <a:lnSpc>
                <a:spcPct val="150000"/>
              </a:lnSpc>
              <a:buFont typeface="Arial" panose="020B0604020202020204" pitchFamily="34" charset="0"/>
              <a:buChar char="•"/>
            </a:pPr>
            <a:r>
              <a:rPr lang="ro-RO" sz="2800" dirty="0">
                <a:solidFill>
                  <a:schemeClr val="accent4">
                    <a:lumMod val="50000"/>
                  </a:schemeClr>
                </a:solidFill>
                <a:latin typeface="Adobe Garamond Pro" panose="02020502060506020403" pitchFamily="18" charset="0"/>
              </a:rPr>
              <a:t>imoral</a:t>
            </a:r>
            <a:endParaRPr lang="ro-RO" sz="2800" dirty="0">
              <a:latin typeface="Adobe Garamond Pro" panose="02020502060506020403" pitchFamily="18" charset="0"/>
            </a:endParaRPr>
          </a:p>
          <a:p>
            <a:pPr marL="457200" indent="-457200">
              <a:lnSpc>
                <a:spcPct val="150000"/>
              </a:lnSpc>
              <a:buFont typeface="Arial" panose="020B0604020202020204" pitchFamily="34" charset="0"/>
              <a:buChar char="•"/>
            </a:pPr>
            <a:r>
              <a:rPr lang="ro-RO" sz="2800" dirty="0">
                <a:solidFill>
                  <a:schemeClr val="accent4">
                    <a:lumMod val="50000"/>
                  </a:schemeClr>
                </a:solidFill>
                <a:latin typeface="Adobe Garamond Pro" panose="02020502060506020403" pitchFamily="18" charset="0"/>
              </a:rPr>
              <a:t>amoral</a:t>
            </a:r>
          </a:p>
          <a:p>
            <a:pPr marL="457200" indent="-457200">
              <a:lnSpc>
                <a:spcPct val="150000"/>
              </a:lnSpc>
              <a:buFont typeface="Arial" panose="020B0604020202020204" pitchFamily="34" charset="0"/>
              <a:buChar char="•"/>
            </a:pPr>
            <a:r>
              <a:rPr lang="ro-RO" sz="2800" dirty="0" err="1">
                <a:latin typeface="Adobe Garamond Pro" panose="02020502060506020403" pitchFamily="18" charset="0"/>
              </a:rPr>
              <a:t>nonmoral</a:t>
            </a:r>
            <a:endParaRPr lang="ro-RO" sz="2800" dirty="0">
              <a:latin typeface="Adobe Garamond Pro" panose="02020502060506020403" pitchFamily="18" charset="0"/>
            </a:endParaRPr>
          </a:p>
        </p:txBody>
      </p:sp>
      <p:sp>
        <p:nvSpPr>
          <p:cNvPr id="6" name="TextBox 5">
            <a:extLst>
              <a:ext uri="{FF2B5EF4-FFF2-40B4-BE49-F238E27FC236}">
                <a16:creationId xmlns:a16="http://schemas.microsoft.com/office/drawing/2014/main" id="{94325975-436B-9B4F-8E21-8C6549C5928C}"/>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Etică și morală</a:t>
            </a:r>
          </a:p>
        </p:txBody>
      </p:sp>
      <p:sp>
        <p:nvSpPr>
          <p:cNvPr id="8" name="TextBox 7">
            <a:extLst>
              <a:ext uri="{FF2B5EF4-FFF2-40B4-BE49-F238E27FC236}">
                <a16:creationId xmlns:a16="http://schemas.microsoft.com/office/drawing/2014/main" id="{C659B05C-9C4B-5F4E-800B-5E36F654A628}"/>
              </a:ext>
            </a:extLst>
          </p:cNvPr>
          <p:cNvSpPr txBox="1"/>
          <p:nvPr/>
        </p:nvSpPr>
        <p:spPr>
          <a:xfrm>
            <a:off x="322954" y="3429000"/>
            <a:ext cx="2658962" cy="26237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ro-RO" sz="2800" dirty="0">
                <a:latin typeface="Adobe Garamond Pro" panose="02020502060506020403" pitchFamily="18" charset="0"/>
              </a:rPr>
              <a:t>Cu privire la ce?</a:t>
            </a:r>
          </a:p>
          <a:p>
            <a:pPr marL="285750" indent="-285750">
              <a:lnSpc>
                <a:spcPct val="150000"/>
              </a:lnSpc>
              <a:buFont typeface="Arial" panose="020B0604020202020204" pitchFamily="34" charset="0"/>
              <a:buChar char="•"/>
            </a:pPr>
            <a:r>
              <a:rPr lang="ro-RO" sz="2800" dirty="0">
                <a:latin typeface="Adobe Garamond Pro" panose="02020502060506020403" pitchFamily="18" charset="0"/>
              </a:rPr>
              <a:t>Conceptul de persoană</a:t>
            </a:r>
          </a:p>
        </p:txBody>
      </p:sp>
    </p:spTree>
    <p:extLst>
      <p:ext uri="{BB962C8B-B14F-4D97-AF65-F5344CB8AC3E}">
        <p14:creationId xmlns:p14="http://schemas.microsoft.com/office/powerpoint/2010/main" val="24255297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304870" y="2657408"/>
            <a:ext cx="8564176" cy="3270126"/>
          </a:xfrm>
          <a:prstGeom prst="rect">
            <a:avLst/>
          </a:prstGeom>
          <a:noFill/>
        </p:spPr>
        <p:txBody>
          <a:bodyPr wrap="square" rtlCol="0">
            <a:spAutoFit/>
          </a:bodyPr>
          <a:lstStyle/>
          <a:p>
            <a:pPr>
              <a:lnSpc>
                <a:spcPct val="150000"/>
              </a:lnSpc>
            </a:pPr>
            <a:r>
              <a:rPr lang="ro-RO" sz="2800" dirty="0">
                <a:solidFill>
                  <a:schemeClr val="accent4">
                    <a:lumMod val="50000"/>
                  </a:schemeClr>
                </a:solidFill>
                <a:latin typeface="Adobe Garamond Pro" panose="02020502060506020403" pitchFamily="18" charset="0"/>
              </a:rPr>
              <a:t>Etica</a:t>
            </a:r>
            <a:r>
              <a:rPr lang="ro-RO" sz="2800" dirty="0">
                <a:latin typeface="Adobe Garamond Pro" panose="02020502060506020403" pitchFamily="18" charset="0"/>
              </a:rPr>
              <a:t> = studiul filozofic al moralității</a:t>
            </a:r>
          </a:p>
          <a:p>
            <a:pPr>
              <a:lnSpc>
                <a:spcPct val="150000"/>
              </a:lnSpc>
            </a:pPr>
            <a:r>
              <a:rPr lang="ro-RO" sz="2800" dirty="0">
                <a:solidFill>
                  <a:schemeClr val="accent4">
                    <a:lumMod val="50000"/>
                  </a:schemeClr>
                </a:solidFill>
                <a:latin typeface="Adobe Garamond Pro" panose="02020502060506020403" pitchFamily="18" charset="0"/>
              </a:rPr>
              <a:t>Morală</a:t>
            </a:r>
            <a:r>
              <a:rPr lang="ro-RO" sz="2800" dirty="0">
                <a:latin typeface="Adobe Garamond Pro" panose="02020502060506020403" pitchFamily="18" charset="0"/>
              </a:rPr>
              <a:t> = ansamblul public informal de prescripții referitoare la ceea ce este bine și rău, drept și nedrept</a:t>
            </a:r>
          </a:p>
          <a:p>
            <a:pPr>
              <a:lnSpc>
                <a:spcPct val="150000"/>
              </a:lnSpc>
            </a:pPr>
            <a:endParaRPr lang="ro-RO" sz="2800" dirty="0">
              <a:latin typeface="Adobe Garamond Pro" panose="02020502060506020403" pitchFamily="18" charset="0"/>
            </a:endParaRPr>
          </a:p>
          <a:p>
            <a:pPr>
              <a:lnSpc>
                <a:spcPct val="150000"/>
              </a:lnSpc>
            </a:pPr>
            <a:r>
              <a:rPr lang="ro-RO" sz="2800" dirty="0">
                <a:latin typeface="Adobe Garamond Pro" panose="02020502060506020403" pitchFamily="18" charset="0"/>
              </a:rPr>
              <a:t>prescriptiv și descriptiv</a:t>
            </a:r>
          </a:p>
        </p:txBody>
      </p:sp>
      <p:sp>
        <p:nvSpPr>
          <p:cNvPr id="6" name="TextBox 5">
            <a:extLst>
              <a:ext uri="{FF2B5EF4-FFF2-40B4-BE49-F238E27FC236}">
                <a16:creationId xmlns:a16="http://schemas.microsoft.com/office/drawing/2014/main" id="{94325975-436B-9B4F-8E21-8C6549C5928C}"/>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Etică și morală</a:t>
            </a:r>
          </a:p>
        </p:txBody>
      </p:sp>
    </p:spTree>
    <p:extLst>
      <p:ext uri="{BB962C8B-B14F-4D97-AF65-F5344CB8AC3E}">
        <p14:creationId xmlns:p14="http://schemas.microsoft.com/office/powerpoint/2010/main" val="4628265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304870" y="2529454"/>
            <a:ext cx="8564176" cy="32701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Tratează umanitatea, atât în persoana ta cât și în persoana altora, întotdeauna în același timp ca scop în sine, și niciodată doar ca mijloc.</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Libertatea este o valoare importantă a vieții academice.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Să nu furi!</a:t>
            </a:r>
          </a:p>
        </p:txBody>
      </p:sp>
      <p:sp>
        <p:nvSpPr>
          <p:cNvPr id="6" name="TextBox 5">
            <a:extLst>
              <a:ext uri="{FF2B5EF4-FFF2-40B4-BE49-F238E27FC236}">
                <a16:creationId xmlns:a16="http://schemas.microsoft.com/office/drawing/2014/main" id="{94325975-436B-9B4F-8E21-8C6549C5928C}"/>
              </a:ext>
            </a:extLst>
          </p:cNvPr>
          <p:cNvSpPr txBox="1"/>
          <p:nvPr/>
        </p:nvSpPr>
        <p:spPr>
          <a:xfrm>
            <a:off x="322954" y="1467625"/>
            <a:ext cx="2658962" cy="2123658"/>
          </a:xfrm>
          <a:prstGeom prst="rect">
            <a:avLst/>
          </a:prstGeom>
          <a:noFill/>
        </p:spPr>
        <p:txBody>
          <a:bodyPr wrap="square" rtlCol="0">
            <a:spAutoFit/>
          </a:bodyPr>
          <a:lstStyle/>
          <a:p>
            <a:r>
              <a:rPr lang="en-RO" sz="4400" dirty="0">
                <a:latin typeface="Adobe Garamond Pro" panose="02020502060506020403" pitchFamily="18" charset="0"/>
              </a:rPr>
              <a:t>Principii, valori, reguli</a:t>
            </a:r>
          </a:p>
        </p:txBody>
      </p:sp>
    </p:spTree>
    <p:extLst>
      <p:ext uri="{BB962C8B-B14F-4D97-AF65-F5344CB8AC3E}">
        <p14:creationId xmlns:p14="http://schemas.microsoft.com/office/powerpoint/2010/main" val="2719016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Noțiuni fundamentale de etică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627824" y="2685635"/>
            <a:ext cx="8564176" cy="19774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moralitate – legalitate</a:t>
            </a:r>
          </a:p>
          <a:p>
            <a:pPr marL="457200" indent="-457200">
              <a:lnSpc>
                <a:spcPct val="150000"/>
              </a:lnSpc>
              <a:buFont typeface="Arial" panose="020B0604020202020204" pitchFamily="34" charset="0"/>
              <a:buChar char="•"/>
            </a:pPr>
            <a:endParaRPr lang="ro-RO" sz="2800" dirty="0">
              <a:latin typeface="Adobe Garamond Pro" panose="02020502060506020403" pitchFamily="18" charset="0"/>
            </a:endParaRP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moralitate – religie</a:t>
            </a:r>
          </a:p>
        </p:txBody>
      </p:sp>
      <p:sp>
        <p:nvSpPr>
          <p:cNvPr id="6" name="TextBox 5">
            <a:extLst>
              <a:ext uri="{FF2B5EF4-FFF2-40B4-BE49-F238E27FC236}">
                <a16:creationId xmlns:a16="http://schemas.microsoft.com/office/drawing/2014/main" id="{94325975-436B-9B4F-8E21-8C6549C5928C}"/>
              </a:ext>
            </a:extLst>
          </p:cNvPr>
          <p:cNvSpPr txBox="1"/>
          <p:nvPr/>
        </p:nvSpPr>
        <p:spPr>
          <a:xfrm>
            <a:off x="322954" y="1467625"/>
            <a:ext cx="2658962" cy="2123658"/>
          </a:xfrm>
          <a:prstGeom prst="rect">
            <a:avLst/>
          </a:prstGeom>
          <a:noFill/>
        </p:spPr>
        <p:txBody>
          <a:bodyPr wrap="square" rtlCol="0">
            <a:spAutoFit/>
          </a:bodyPr>
          <a:lstStyle/>
          <a:p>
            <a:r>
              <a:rPr lang="en-US" sz="4400" dirty="0" err="1">
                <a:latin typeface="Adobe Garamond Pro" panose="02020502060506020403" pitchFamily="18" charset="0"/>
              </a:rPr>
              <a:t>Moralitate</a:t>
            </a:r>
            <a:r>
              <a:rPr lang="en-US" sz="4400" dirty="0">
                <a:latin typeface="Adobe Garamond Pro" panose="02020502060506020403" pitchFamily="18" charset="0"/>
              </a:rPr>
              <a:t>, </a:t>
            </a:r>
            <a:r>
              <a:rPr lang="en-US" sz="4400" dirty="0" err="1">
                <a:latin typeface="Adobe Garamond Pro" panose="02020502060506020403" pitchFamily="18" charset="0"/>
              </a:rPr>
              <a:t>legalitate</a:t>
            </a:r>
            <a:r>
              <a:rPr lang="en-US" sz="4400" dirty="0">
                <a:latin typeface="Adobe Garamond Pro" panose="02020502060506020403" pitchFamily="18" charset="0"/>
              </a:rPr>
              <a:t>, </a:t>
            </a:r>
            <a:r>
              <a:rPr lang="en-US" sz="4400" dirty="0" err="1">
                <a:latin typeface="Adobe Garamond Pro" panose="02020502060506020403" pitchFamily="18" charset="0"/>
              </a:rPr>
              <a:t>religie</a:t>
            </a:r>
            <a:endParaRPr lang="en-US" sz="4400" dirty="0">
              <a:latin typeface="Adobe Garamond Pro" panose="02020502060506020403" pitchFamily="18" charset="0"/>
            </a:endParaRPr>
          </a:p>
        </p:txBody>
      </p:sp>
    </p:spTree>
    <p:extLst>
      <p:ext uri="{BB962C8B-B14F-4D97-AF65-F5344CB8AC3E}">
        <p14:creationId xmlns:p14="http://schemas.microsoft.com/office/powerpoint/2010/main" val="42249095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797618" cy="769441"/>
          </a:xfrm>
          <a:prstGeom prst="rect">
            <a:avLst/>
          </a:prstGeom>
          <a:noFill/>
        </p:spPr>
        <p:txBody>
          <a:bodyPr wrap="square" rtlCol="0">
            <a:spAutoFit/>
          </a:bodyPr>
          <a:lstStyle/>
          <a:p>
            <a:r>
              <a:rPr lang="en-RO" sz="4400" dirty="0">
                <a:latin typeface="Adobe Garamond Pro" panose="02020502060506020403" pitchFamily="18" charset="0"/>
              </a:rPr>
              <a:t>Bibliografie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chemeClr val="accent4">
                    <a:lumMod val="50000"/>
                  </a:schemeClr>
                </a:solidFill>
                <a:latin typeface="Adobe Garamond Pro" panose="02020502060506020403" pitchFamily="18" charset="0"/>
              </a:rPr>
              <a:t>Etica cercetării</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42236" y="2237066"/>
            <a:ext cx="8326811" cy="2362185"/>
          </a:xfrm>
          <a:prstGeom prst="rect">
            <a:avLst/>
          </a:prstGeom>
          <a:noFill/>
        </p:spPr>
        <p:txBody>
          <a:bodyPr wrap="square" rtlCol="0">
            <a:spAutoFit/>
          </a:bodyPr>
          <a:lstStyle/>
          <a:p>
            <a:pPr marL="468000" indent="-468000">
              <a:lnSpc>
                <a:spcPct val="150000"/>
              </a:lnSpc>
            </a:pPr>
            <a:r>
              <a:rPr lang="ro-RO" sz="2000" dirty="0">
                <a:latin typeface="Adobe Garamond Pro" panose="02020502060506020403" pitchFamily="18" charset="0"/>
              </a:rPr>
              <a:t>Socaciu, E., </a:t>
            </a:r>
            <a:r>
              <a:rPr lang="ro-RO" sz="2000" dirty="0" err="1">
                <a:latin typeface="Adobe Garamond Pro" panose="02020502060506020403" pitchFamily="18" charset="0"/>
              </a:rPr>
              <a:t>Vică</a:t>
            </a:r>
            <a:r>
              <a:rPr lang="ro-RO" sz="2000" dirty="0">
                <a:latin typeface="Adobe Garamond Pro" panose="02020502060506020403" pitchFamily="18" charset="0"/>
              </a:rPr>
              <a:t>, C., Mihailov, E., </a:t>
            </a:r>
            <a:r>
              <a:rPr lang="ro-RO" sz="2000" dirty="0" err="1">
                <a:latin typeface="Adobe Garamond Pro" panose="02020502060506020403" pitchFamily="18" charset="0"/>
              </a:rPr>
              <a:t>Gibea</a:t>
            </a:r>
            <a:r>
              <a:rPr lang="ro-RO" sz="2000" dirty="0">
                <a:latin typeface="Adobe Garamond Pro" panose="02020502060506020403" pitchFamily="18" charset="0"/>
              </a:rPr>
              <a:t>, T., Mureșan, V., Constantinescu, M. 2018. </a:t>
            </a:r>
            <a:r>
              <a:rPr lang="ro-RO" sz="2000" i="1" dirty="0">
                <a:latin typeface="Adobe Garamond Pro" panose="02020502060506020403" pitchFamily="18" charset="0"/>
              </a:rPr>
              <a:t>Etică și integritate academică</a:t>
            </a:r>
            <a:r>
              <a:rPr lang="ro-RO" sz="2000" dirty="0">
                <a:latin typeface="Adobe Garamond Pro" panose="02020502060506020403" pitchFamily="18" charset="0"/>
              </a:rPr>
              <a:t>. București: Editura Universității din București.</a:t>
            </a:r>
          </a:p>
          <a:p>
            <a:pPr marL="468000" indent="-468000">
              <a:lnSpc>
                <a:spcPct val="150000"/>
              </a:lnSpc>
            </a:pPr>
            <a:r>
              <a:rPr lang="ro-RO" sz="2000" dirty="0">
                <a:latin typeface="Adobe Garamond Pro" panose="02020502060506020403" pitchFamily="18" charset="0"/>
              </a:rPr>
              <a:t>Wittgenstein, L. 1992. „O conferință despre etică“. Traducere de C. Partenie. În: </a:t>
            </a:r>
            <a:r>
              <a:rPr lang="ro-RO" sz="2000" dirty="0" err="1">
                <a:latin typeface="Adobe Garamond Pro" panose="02020502060506020403" pitchFamily="18" charset="0"/>
              </a:rPr>
              <a:t>Flonta</a:t>
            </a:r>
            <a:r>
              <a:rPr lang="ro-RO" sz="2000" dirty="0">
                <a:latin typeface="Adobe Garamond Pro" panose="02020502060506020403" pitchFamily="18" charset="0"/>
              </a:rPr>
              <a:t>, M. (ed.), </a:t>
            </a:r>
            <a:r>
              <a:rPr lang="ro-RO" sz="2000" i="1" dirty="0">
                <a:latin typeface="Adobe Garamond Pro" panose="02020502060506020403" pitchFamily="18" charset="0"/>
              </a:rPr>
              <a:t>Filozoful-rege</a:t>
            </a:r>
            <a:r>
              <a:rPr lang="ro-RO" sz="2000" dirty="0">
                <a:latin typeface="Adobe Garamond Pro" panose="02020502060506020403" pitchFamily="18" charset="0"/>
              </a:rPr>
              <a:t>, București: Humanitas.</a:t>
            </a:r>
          </a:p>
        </p:txBody>
      </p:sp>
    </p:spTree>
    <p:extLst>
      <p:ext uri="{BB962C8B-B14F-4D97-AF65-F5344CB8AC3E}">
        <p14:creationId xmlns:p14="http://schemas.microsoft.com/office/powerpoint/2010/main" val="2112423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07E1EAC69764FB0B79A433C79971C" ma:contentTypeVersion="2" ma:contentTypeDescription="Create a new document." ma:contentTypeScope="" ma:versionID="c0cb7719d9b6b431b4db27237babcfb6">
  <xsd:schema xmlns:xsd="http://www.w3.org/2001/XMLSchema" xmlns:xs="http://www.w3.org/2001/XMLSchema" xmlns:p="http://schemas.microsoft.com/office/2006/metadata/properties" xmlns:ns2="83830190-e05f-4c3a-8b5d-4ff970257da8" targetNamespace="http://schemas.microsoft.com/office/2006/metadata/properties" ma:root="true" ma:fieldsID="f289c6544312db56e310cead2419f745" ns2:_="">
    <xsd:import namespace="83830190-e05f-4c3a-8b5d-4ff970257d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30190-e05f-4c3a-8b5d-4ff970257d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1F8062-B8E4-40ED-BDA8-2870458BB02A}"/>
</file>

<file path=customXml/itemProps2.xml><?xml version="1.0" encoding="utf-8"?>
<ds:datastoreItem xmlns:ds="http://schemas.openxmlformats.org/officeDocument/2006/customXml" ds:itemID="{FD3E3715-E473-47FC-BB4E-3348B2ABD82C}"/>
</file>

<file path=customXml/itemProps3.xml><?xml version="1.0" encoding="utf-8"?>
<ds:datastoreItem xmlns:ds="http://schemas.openxmlformats.org/officeDocument/2006/customXml" ds:itemID="{F3C5A99C-657D-450F-AD20-7E81341E867E}"/>
</file>

<file path=docProps/app.xml><?xml version="1.0" encoding="utf-8"?>
<Properties xmlns="http://schemas.openxmlformats.org/officeDocument/2006/extended-properties" xmlns:vt="http://schemas.openxmlformats.org/officeDocument/2006/docPropsVTypes">
  <TotalTime>7658</TotalTime>
  <Words>663</Words>
  <Application>Microsoft Macintosh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Adobe Garamond Pro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 Breazu</dc:creator>
  <cp:lastModifiedBy>Remus Breazu</cp:lastModifiedBy>
  <cp:revision>31</cp:revision>
  <dcterms:created xsi:type="dcterms:W3CDTF">2021-10-22T11:01:38Z</dcterms:created>
  <dcterms:modified xsi:type="dcterms:W3CDTF">2021-12-03T12:03:32Z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0x010100C4207E1EAC69764FB0B79A433C79971C</vt:lpwstr>
  </property>
</Properties>
</file>