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96" r:id="rId2"/>
    <p:sldId id="326" r:id="rId3"/>
    <p:sldId id="323" r:id="rId4"/>
    <p:sldId id="325" r:id="rId5"/>
    <p:sldId id="327" r:id="rId6"/>
    <p:sldId id="328" r:id="rId7"/>
    <p:sldId id="324" r:id="rId8"/>
    <p:sldId id="329" r:id="rId9"/>
    <p:sldId id="330" r:id="rId10"/>
    <p:sldId id="332" r:id="rId11"/>
    <p:sldId id="331" r:id="rId12"/>
    <p:sldId id="333" r:id="rId13"/>
    <p:sldId id="334" r:id="rId14"/>
    <p:sldId id="335" r:id="rId15"/>
    <p:sldId id="314" r:id="rId16"/>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281"/>
  </p:normalViewPr>
  <p:slideViewPr>
    <p:cSldViewPr snapToGrid="0" snapToObjects="1">
      <p:cViewPr varScale="1">
        <p:scale>
          <a:sx n="117" d="100"/>
          <a:sy n="117" d="100"/>
        </p:scale>
        <p:origin x="26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48F33-49EA-A14F-AF1B-A9EBA10171E0}" type="datetimeFigureOut">
              <a:rPr lang="en-RO" smtClean="0"/>
              <a:t>09.12.2021</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0CCB9-6497-8C40-8449-A816583E91FB}" type="slidenum">
              <a:rPr lang="en-RO" smtClean="0"/>
              <a:t>‹#›</a:t>
            </a:fld>
            <a:endParaRPr lang="en-RO"/>
          </a:p>
        </p:txBody>
      </p:sp>
    </p:spTree>
    <p:extLst>
      <p:ext uri="{BB962C8B-B14F-4D97-AF65-F5344CB8AC3E}">
        <p14:creationId xmlns:p14="http://schemas.microsoft.com/office/powerpoint/2010/main" val="2188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98557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10</a:t>
            </a:fld>
            <a:endParaRPr lang="en-RO"/>
          </a:p>
        </p:txBody>
      </p:sp>
    </p:spTree>
    <p:extLst>
      <p:ext uri="{BB962C8B-B14F-4D97-AF65-F5344CB8AC3E}">
        <p14:creationId xmlns:p14="http://schemas.microsoft.com/office/powerpoint/2010/main" val="5896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11</a:t>
            </a:fld>
            <a:endParaRPr lang="en-RO"/>
          </a:p>
        </p:txBody>
      </p:sp>
    </p:spTree>
    <p:extLst>
      <p:ext uri="{BB962C8B-B14F-4D97-AF65-F5344CB8AC3E}">
        <p14:creationId xmlns:p14="http://schemas.microsoft.com/office/powerpoint/2010/main" val="221811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12</a:t>
            </a:fld>
            <a:endParaRPr lang="en-RO"/>
          </a:p>
        </p:txBody>
      </p:sp>
    </p:spTree>
    <p:extLst>
      <p:ext uri="{BB962C8B-B14F-4D97-AF65-F5344CB8AC3E}">
        <p14:creationId xmlns:p14="http://schemas.microsoft.com/office/powerpoint/2010/main" val="328574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13</a:t>
            </a:fld>
            <a:endParaRPr lang="en-RO"/>
          </a:p>
        </p:txBody>
      </p:sp>
    </p:spTree>
    <p:extLst>
      <p:ext uri="{BB962C8B-B14F-4D97-AF65-F5344CB8AC3E}">
        <p14:creationId xmlns:p14="http://schemas.microsoft.com/office/powerpoint/2010/main" val="315448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14</a:t>
            </a:fld>
            <a:endParaRPr lang="en-RO"/>
          </a:p>
        </p:txBody>
      </p:sp>
    </p:spTree>
    <p:extLst>
      <p:ext uri="{BB962C8B-B14F-4D97-AF65-F5344CB8AC3E}">
        <p14:creationId xmlns:p14="http://schemas.microsoft.com/office/powerpoint/2010/main" val="125001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15</a:t>
            </a:fld>
            <a:endParaRPr lang="en-RO"/>
          </a:p>
        </p:txBody>
      </p:sp>
    </p:spTree>
    <p:extLst>
      <p:ext uri="{BB962C8B-B14F-4D97-AF65-F5344CB8AC3E}">
        <p14:creationId xmlns:p14="http://schemas.microsoft.com/office/powerpoint/2010/main" val="328715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150291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169553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326213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150070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243162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402663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35036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9</a:t>
            </a:fld>
            <a:endParaRPr lang="en-RO"/>
          </a:p>
        </p:txBody>
      </p:sp>
    </p:spTree>
    <p:extLst>
      <p:ext uri="{BB962C8B-B14F-4D97-AF65-F5344CB8AC3E}">
        <p14:creationId xmlns:p14="http://schemas.microsoft.com/office/powerpoint/2010/main" val="427973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0E5C-7312-6D43-BD94-C52E28FBC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399CAD2C-97B5-FF4B-8A63-4526E7BCB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C905DC0D-AD94-5E48-A272-37EA240BE414}"/>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B752EF6C-D110-DB43-9EB9-03803AF7E45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0A97DBF-5DE4-4148-8FA6-7961F261B76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8207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BCCD-E58C-8349-82AD-F9AEAE52DD2C}"/>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99D30CF0-E71D-B847-BA17-27036FFE9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E7D04014-8381-5E49-AEA1-D4BE87073E41}"/>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DB35D089-421F-F245-8673-C46C938ADA3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03FCC7E-4579-1E49-9F0B-870F3EF4549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4447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400B-5E53-554C-B42F-8E6FE9492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25BB03F3-EF2F-0542-A6AC-79F7C6ECD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96BF7B7-6FBA-834C-BBA0-A44AE6F50ECB}"/>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AC5AC2A4-D667-7343-B966-7E1E3CF170A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3B927BF-AB31-0B4C-9D03-7452DEFA76F6}"/>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6928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16E-B8F0-0D40-BEC0-D84A21BCA881}"/>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2036AC42-B2FF-7D45-A627-263D9A82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09B8D34-F5B0-8B47-BAEE-D42B2B2CABFE}"/>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648B0F71-9938-E947-A7F2-36E694A0D38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B26120-2E46-9C46-B5CE-EA0713511BD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25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1DC-3015-6F4A-83C0-239680C4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EE590E84-302C-4B4C-AD73-B1C55ED6A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F5-97C9-1A4D-BB98-085CB731A8CA}"/>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B100EAC2-1E5B-E842-A320-15E722DABDB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3F0D438-81E4-0C42-80DA-92BF6CABA16E}"/>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162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EBB-F75D-9C44-B821-08999275273D}"/>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0A84181F-EA1F-504A-BE52-7222A1A4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47D49DB6-0684-AD4E-95BC-D0FE779CB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95F3F0AD-6782-914B-87E8-7493225B187C}"/>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6" name="Footer Placeholder 5">
            <a:extLst>
              <a:ext uri="{FF2B5EF4-FFF2-40B4-BE49-F238E27FC236}">
                <a16:creationId xmlns:a16="http://schemas.microsoft.com/office/drawing/2014/main" id="{9711CBEB-F6FC-DD40-85ED-E2ED162D68E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6BC30B-5DAD-D94D-AA5E-3ED2FFCB959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224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57E-823A-6A43-8275-E2ABC7CD138B}"/>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28C61991-E568-A943-A9D1-8D5F6F34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CAE9A-0A53-8F48-BBB8-61B0F532D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4F329FE8-7CF0-1E43-B82D-0B5FA2BC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DD97-8E53-CE48-8AAA-ABD35816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BEDC2FF3-F013-F44C-A887-15656A63829F}"/>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8" name="Footer Placeholder 7">
            <a:extLst>
              <a:ext uri="{FF2B5EF4-FFF2-40B4-BE49-F238E27FC236}">
                <a16:creationId xmlns:a16="http://schemas.microsoft.com/office/drawing/2014/main" id="{1AE4BAA1-8326-AF44-8EF2-108BFD22AEA6}"/>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72EF0E9-1D9A-4446-B2AC-542D7224BC17}"/>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406447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179-41E0-654F-AC41-C113E56DE8B2}"/>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D5322DB6-3BE9-514E-A64F-F7E9AABD505C}"/>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4" name="Footer Placeholder 3">
            <a:extLst>
              <a:ext uri="{FF2B5EF4-FFF2-40B4-BE49-F238E27FC236}">
                <a16:creationId xmlns:a16="http://schemas.microsoft.com/office/drawing/2014/main" id="{89CC362C-ECAE-8340-8F55-A460640B50B6}"/>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B24EB9DE-F4AB-B041-8F6F-C0DF16227FB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15253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8D4BC-F019-EA42-9B9D-F3A79BA83907}"/>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3" name="Footer Placeholder 2">
            <a:extLst>
              <a:ext uri="{FF2B5EF4-FFF2-40B4-BE49-F238E27FC236}">
                <a16:creationId xmlns:a16="http://schemas.microsoft.com/office/drawing/2014/main" id="{C159E073-AD9E-5D47-BEB9-3B1FDC63061B}"/>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C6A4FDCC-BB4D-B04C-B1F4-489F1C0C1EC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97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AB58-D8A7-6D42-B50C-276C2E3A9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7814A5E2-CDD8-A14D-8DDC-C0419F27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7AED02F5-2503-9042-BDE5-CA9D5EE8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A8EB1-6553-5842-BB81-9D35B99FEF3D}"/>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6" name="Footer Placeholder 5">
            <a:extLst>
              <a:ext uri="{FF2B5EF4-FFF2-40B4-BE49-F238E27FC236}">
                <a16:creationId xmlns:a16="http://schemas.microsoft.com/office/drawing/2014/main" id="{F67470B8-399E-6041-93EB-C714664278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9DC4623-D932-C942-B183-6B0A290C3EC1}"/>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2629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16E-905E-574A-86F3-C8BCDA4D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F8CF302D-6F55-AF46-9757-863CDF4E0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7AA41BD9-0981-A34D-97B6-4822231C9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B224-46A6-6345-948D-907BDC4621C2}"/>
              </a:ext>
            </a:extLst>
          </p:cNvPr>
          <p:cNvSpPr>
            <a:spLocks noGrp="1"/>
          </p:cNvSpPr>
          <p:nvPr>
            <p:ph type="dt" sz="half" idx="10"/>
          </p:nvPr>
        </p:nvSpPr>
        <p:spPr/>
        <p:txBody>
          <a:bodyPr/>
          <a:lstStyle/>
          <a:p>
            <a:fld id="{A645B707-1E37-CB49-A645-203BEADEB792}" type="datetimeFigureOut">
              <a:rPr lang="en-RO" smtClean="0"/>
              <a:t>09.12.2021</a:t>
            </a:fld>
            <a:endParaRPr lang="en-RO"/>
          </a:p>
        </p:txBody>
      </p:sp>
      <p:sp>
        <p:nvSpPr>
          <p:cNvPr id="6" name="Footer Placeholder 5">
            <a:extLst>
              <a:ext uri="{FF2B5EF4-FFF2-40B4-BE49-F238E27FC236}">
                <a16:creationId xmlns:a16="http://schemas.microsoft.com/office/drawing/2014/main" id="{3610C6AE-8407-3F4D-BF45-BAD19C72C47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ED1D99C-C9B0-9744-AB4F-F1DDDCB626C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843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B06D-83BB-9E4C-B2B9-A1043A59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8C1B20D1-FFC6-814B-95B6-0E059B596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2A6BFA78-C129-DD41-9ECD-78604628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5B707-1E37-CB49-A645-203BEADEB792}" type="datetimeFigureOut">
              <a:rPr lang="en-RO" smtClean="0"/>
              <a:t>09.12.2021</a:t>
            </a:fld>
            <a:endParaRPr lang="en-RO"/>
          </a:p>
        </p:txBody>
      </p:sp>
      <p:sp>
        <p:nvSpPr>
          <p:cNvPr id="5" name="Footer Placeholder 4">
            <a:extLst>
              <a:ext uri="{FF2B5EF4-FFF2-40B4-BE49-F238E27FC236}">
                <a16:creationId xmlns:a16="http://schemas.microsoft.com/office/drawing/2014/main" id="{FA854B6E-E463-A24F-9B8B-D5B59687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53541210-E6FA-C943-B02C-12ACA4FF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BB55-B0FE-2B4C-A57A-AEC7D24B6DB0}" type="slidenum">
              <a:rPr lang="en-RO" smtClean="0"/>
              <a:t>‹#›</a:t>
            </a:fld>
            <a:endParaRPr lang="en-RO"/>
          </a:p>
        </p:txBody>
      </p:sp>
    </p:spTree>
    <p:extLst>
      <p:ext uri="{BB962C8B-B14F-4D97-AF65-F5344CB8AC3E}">
        <p14:creationId xmlns:p14="http://schemas.microsoft.com/office/powerpoint/2010/main" val="65845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45248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4847771" y="1852345"/>
            <a:ext cx="5565988" cy="447814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Tipuri de propoziții</a:t>
            </a:r>
          </a:p>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Raționament</a:t>
            </a:r>
          </a:p>
          <a:p>
            <a:pPr marL="914400" lvl="1"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teoretic</a:t>
            </a:r>
          </a:p>
          <a:p>
            <a:pPr marL="914400" lvl="1"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practic</a:t>
            </a:r>
          </a:p>
          <a:p>
            <a:pPr marL="1371600" lvl="2"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prudențial</a:t>
            </a:r>
          </a:p>
          <a:p>
            <a:pPr marL="1371600" lvl="2"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moral</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Argumentare etică</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Analiză etică</a:t>
            </a:r>
          </a:p>
        </p:txBody>
      </p:sp>
    </p:spTree>
    <p:extLst>
      <p:ext uri="{BB962C8B-B14F-4D97-AF65-F5344CB8AC3E}">
        <p14:creationId xmlns:p14="http://schemas.microsoft.com/office/powerpoint/2010/main" val="3743798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Argumentare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638886" y="2940404"/>
            <a:ext cx="8324690" cy="97719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A nu divulga informații este același lucru cu a minți. A minți este greșit. Deci a nu divulga informații este greșit.</a:t>
            </a:r>
          </a:p>
        </p:txBody>
      </p:sp>
      <p:sp>
        <p:nvSpPr>
          <p:cNvPr id="10" name="TextBox 9">
            <a:extLst>
              <a:ext uri="{FF2B5EF4-FFF2-40B4-BE49-F238E27FC236}">
                <a16:creationId xmlns:a16="http://schemas.microsoft.com/office/drawing/2014/main" id="{098D761F-9076-0B44-A087-1208CAE79320}"/>
              </a:ext>
            </a:extLst>
          </p:cNvPr>
          <p:cNvSpPr txBox="1"/>
          <p:nvPr/>
        </p:nvSpPr>
        <p:spPr>
          <a:xfrm>
            <a:off x="228424" y="2926154"/>
            <a:ext cx="2753492" cy="1154162"/>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temeiuri legate - concluzie</a:t>
            </a:r>
          </a:p>
        </p:txBody>
      </p:sp>
    </p:spTree>
    <p:extLst>
      <p:ext uri="{BB962C8B-B14F-4D97-AF65-F5344CB8AC3E}">
        <p14:creationId xmlns:p14="http://schemas.microsoft.com/office/powerpoint/2010/main" val="42251943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Argumentare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573726" y="2926154"/>
            <a:ext cx="8324690" cy="19005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Reclamele la țigări ar trebui interzise deoarece îi încurajează pe tineri să se apuce de fumat. Dar chiar și dacă nu ar avea o asemenea influență asupra tinerilor, tot ar trebui interzise deoarece le dă fumătorilor actuali falsa impresie că obișnuința lor este acceptabilă social.</a:t>
            </a:r>
          </a:p>
        </p:txBody>
      </p:sp>
      <p:sp>
        <p:nvSpPr>
          <p:cNvPr id="10" name="TextBox 9">
            <a:extLst>
              <a:ext uri="{FF2B5EF4-FFF2-40B4-BE49-F238E27FC236}">
                <a16:creationId xmlns:a16="http://schemas.microsoft.com/office/drawing/2014/main" id="{AB5C7D8A-29BB-814C-AE8F-4EC16A9BA421}"/>
              </a:ext>
            </a:extLst>
          </p:cNvPr>
          <p:cNvSpPr txBox="1"/>
          <p:nvPr/>
        </p:nvSpPr>
        <p:spPr>
          <a:xfrm>
            <a:off x="228424" y="2926154"/>
            <a:ext cx="2753492" cy="1154162"/>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temeiuri autonome - concluzie</a:t>
            </a:r>
          </a:p>
        </p:txBody>
      </p:sp>
    </p:spTree>
    <p:extLst>
      <p:ext uri="{BB962C8B-B14F-4D97-AF65-F5344CB8AC3E}">
        <p14:creationId xmlns:p14="http://schemas.microsoft.com/office/powerpoint/2010/main" val="2657146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Argumentare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573726" y="2926154"/>
            <a:ext cx="8324690" cy="19005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Nu ar trebui să lăudăm oamenii pentru inteligența lor. Până la urmă, nu credem că e în regulă să lăudăm pe cineva pentru înălțimea sa ori pentru că are ochi căprui, având în vedere că indivizii nu au produs aceste caracteristici prin propriile lor eforturi.</a:t>
            </a:r>
          </a:p>
        </p:txBody>
      </p:sp>
      <p:sp>
        <p:nvSpPr>
          <p:cNvPr id="10" name="TextBox 9">
            <a:extLst>
              <a:ext uri="{FF2B5EF4-FFF2-40B4-BE49-F238E27FC236}">
                <a16:creationId xmlns:a16="http://schemas.microsoft.com/office/drawing/2014/main" id="{AB5C7D8A-29BB-814C-AE8F-4EC16A9BA421}"/>
              </a:ext>
            </a:extLst>
          </p:cNvPr>
          <p:cNvSpPr txBox="1"/>
          <p:nvPr/>
        </p:nvSpPr>
        <p:spPr>
          <a:xfrm>
            <a:off x="228424" y="2926154"/>
            <a:ext cx="2753492" cy="1154162"/>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temeiuri analogice - concluzie</a:t>
            </a:r>
          </a:p>
        </p:txBody>
      </p:sp>
    </p:spTree>
    <p:extLst>
      <p:ext uri="{BB962C8B-B14F-4D97-AF65-F5344CB8AC3E}">
        <p14:creationId xmlns:p14="http://schemas.microsoft.com/office/powerpoint/2010/main" val="17438534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753492" cy="1446550"/>
          </a:xfrm>
          <a:prstGeom prst="rect">
            <a:avLst/>
          </a:prstGeom>
          <a:noFill/>
        </p:spPr>
        <p:txBody>
          <a:bodyPr wrap="square" rtlCol="0">
            <a:spAutoFit/>
          </a:bodyPr>
          <a:lstStyle/>
          <a:p>
            <a:r>
              <a:rPr lang="en-RO" sz="4400" dirty="0">
                <a:latin typeface="Adobe Garamond Pro" panose="02020502060506020403" pitchFamily="18" charset="0"/>
              </a:rPr>
              <a:t>Analiză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399400" y="1224944"/>
            <a:ext cx="8324690" cy="5553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1700" dirty="0">
                <a:latin typeface="Adobe Garamond Pro" panose="02020502060506020403" pitchFamily="18" charset="0"/>
              </a:rPr>
              <a:t>Copiatul de pe internet e la fel de greșit ca plagierea lucrării unui coleg, de vreme ce impostura este implicată în ambele cazuri.</a:t>
            </a:r>
          </a:p>
          <a:p>
            <a:pPr marL="285750" indent="-285750" algn="just">
              <a:lnSpc>
                <a:spcPct val="150000"/>
              </a:lnSpc>
              <a:buFont typeface="Arial" panose="020B0604020202020204" pitchFamily="34" charset="0"/>
              <a:buChar char="•"/>
            </a:pPr>
            <a:r>
              <a:rPr lang="ro-RO" sz="1700" dirty="0">
                <a:latin typeface="Adobe Garamond Pro" panose="02020502060506020403" pitchFamily="18" charset="0"/>
              </a:rPr>
              <a:t>„Îmi plac vegetarienii </a:t>
            </a:r>
            <a:r>
              <a:rPr lang="ro-RO" sz="1700" dirty="0" err="1">
                <a:latin typeface="Adobe Garamond Pro" panose="02020502060506020403" pitchFamily="18" charset="0"/>
              </a:rPr>
              <a:t>cînd</a:t>
            </a:r>
            <a:r>
              <a:rPr lang="ro-RO" sz="1700" dirty="0">
                <a:latin typeface="Adobe Garamond Pro" panose="02020502060506020403" pitchFamily="18" charset="0"/>
              </a:rPr>
              <a:t> își practică opțiunea în mod firesc, fără prea multă doctrină și fără exclusivism țanțoș. (…) omul e, prin definiție, omnivor, adică adaptat, structural, la un regim mixt. (…) Da, e crud să ucizi pentru a te hrăni. Dar așa s-a lansat, pe scena vieții, strămoșul nostru preistoric: n-a putut deveni metafizician înainte de a practica </a:t>
            </a:r>
            <a:r>
              <a:rPr lang="ro-RO" sz="1700" dirty="0" err="1">
                <a:latin typeface="Adobe Garamond Pro" panose="02020502060506020403" pitchFamily="18" charset="0"/>
              </a:rPr>
              <a:t>vînătoarea</a:t>
            </a:r>
            <a:r>
              <a:rPr lang="ro-RO" sz="1700" dirty="0">
                <a:latin typeface="Adobe Garamond Pro" panose="02020502060506020403" pitchFamily="18" charset="0"/>
              </a:rPr>
              <a:t>.” Andrei Pleșu, </a:t>
            </a:r>
            <a:r>
              <a:rPr lang="ro-RO" sz="1700" i="1" dirty="0">
                <a:latin typeface="Adobe Garamond Pro" panose="02020502060506020403" pitchFamily="18" charset="0"/>
              </a:rPr>
              <a:t>Dilema Veche</a:t>
            </a:r>
          </a:p>
          <a:p>
            <a:pPr marL="285750" indent="-285750" algn="just">
              <a:lnSpc>
                <a:spcPct val="150000"/>
              </a:lnSpc>
              <a:buFont typeface="Arial" panose="020B0604020202020204" pitchFamily="34" charset="0"/>
              <a:buChar char="•"/>
            </a:pPr>
            <a:r>
              <a:rPr lang="ro-RO" sz="1700" dirty="0">
                <a:latin typeface="Adobe Garamond Pro" panose="02020502060506020403" pitchFamily="18" charset="0"/>
              </a:rPr>
              <a:t>„Biserica sprijină familia naturală, și nu tradițională, așa cum este ea numită, pentru că familia tradițională, străveche, nu mai există. Există însă familia naturală, formată prin căsătoria dintre un bărbat și o femeie.” Purtător de cuvânt Biserica Ortodoxă Română</a:t>
            </a:r>
          </a:p>
          <a:p>
            <a:pPr marL="285750" indent="-285750" algn="just">
              <a:lnSpc>
                <a:spcPct val="150000"/>
              </a:lnSpc>
              <a:buFont typeface="Arial" panose="020B0604020202020204" pitchFamily="34" charset="0"/>
              <a:buChar char="•"/>
            </a:pPr>
            <a:r>
              <a:rPr lang="ro-RO" sz="1700" dirty="0">
                <a:latin typeface="Adobe Garamond Pro" panose="02020502060506020403" pitchFamily="18" charset="0"/>
              </a:rPr>
              <a:t>Porcușorii de Guineea nu sunt ființe umane. Așadar, nu există nicio justificare să-i folosim în experimente științifice care provoacă durere pentru a afla ceva relevant despre oameni.</a:t>
            </a:r>
          </a:p>
          <a:p>
            <a:pPr marL="285750" indent="-285750" algn="just">
              <a:lnSpc>
                <a:spcPct val="150000"/>
              </a:lnSpc>
              <a:buFont typeface="Arial" panose="020B0604020202020204" pitchFamily="34" charset="0"/>
              <a:buChar char="•"/>
            </a:pPr>
            <a:r>
              <a:rPr lang="ro-RO" sz="1700" dirty="0">
                <a:latin typeface="Adobe Garamond Pro" panose="02020502060506020403" pitchFamily="18" charset="0"/>
              </a:rPr>
              <a:t>România nu trebuie să se implice într-un viitor război. Mulți români vor muri și nu vor mai fi bani de investiții în infrastructură.</a:t>
            </a:r>
          </a:p>
        </p:txBody>
      </p:sp>
      <p:sp>
        <p:nvSpPr>
          <p:cNvPr id="10" name="TextBox 9">
            <a:extLst>
              <a:ext uri="{FF2B5EF4-FFF2-40B4-BE49-F238E27FC236}">
                <a16:creationId xmlns:a16="http://schemas.microsoft.com/office/drawing/2014/main" id="{AB5C7D8A-29BB-814C-AE8F-4EC16A9BA421}"/>
              </a:ext>
            </a:extLst>
          </p:cNvPr>
          <p:cNvSpPr txBox="1"/>
          <p:nvPr/>
        </p:nvSpPr>
        <p:spPr>
          <a:xfrm>
            <a:off x="228424" y="2926154"/>
            <a:ext cx="2753492" cy="600164"/>
          </a:xfrm>
          <a:prstGeom prst="rect">
            <a:avLst/>
          </a:prstGeom>
          <a:noFill/>
        </p:spPr>
        <p:txBody>
          <a:bodyPr wrap="square" rtlCol="0">
            <a:spAutoFit/>
          </a:bodyPr>
          <a:lstStyle/>
          <a:p>
            <a:pPr>
              <a:lnSpc>
                <a:spcPct val="150000"/>
              </a:lnSpc>
            </a:pPr>
            <a:r>
              <a:rPr lang="ro-RO" sz="2400" dirty="0">
                <a:solidFill>
                  <a:srgbClr val="6C2412"/>
                </a:solidFill>
                <a:latin typeface="Adobe Garamond Pro" panose="02020502060506020403" pitchFamily="18" charset="0"/>
              </a:rPr>
              <a:t>asumpție</a:t>
            </a:r>
            <a:r>
              <a:rPr lang="ro-RO" sz="2400" dirty="0">
                <a:latin typeface="Adobe Garamond Pro" panose="02020502060506020403" pitchFamily="18" charset="0"/>
              </a:rPr>
              <a:t> </a:t>
            </a:r>
            <a:r>
              <a:rPr lang="ro-RO" sz="2400" dirty="0">
                <a:solidFill>
                  <a:schemeClr val="accent4">
                    <a:lumMod val="50000"/>
                  </a:schemeClr>
                </a:solidFill>
                <a:latin typeface="Adobe Garamond Pro" panose="02020502060506020403" pitchFamily="18" charset="0"/>
              </a:rPr>
              <a:t>etică</a:t>
            </a:r>
          </a:p>
        </p:txBody>
      </p:sp>
    </p:spTree>
    <p:extLst>
      <p:ext uri="{BB962C8B-B14F-4D97-AF65-F5344CB8AC3E}">
        <p14:creationId xmlns:p14="http://schemas.microsoft.com/office/powerpoint/2010/main" val="3201234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753492" cy="1446550"/>
          </a:xfrm>
          <a:prstGeom prst="rect">
            <a:avLst/>
          </a:prstGeom>
          <a:noFill/>
        </p:spPr>
        <p:txBody>
          <a:bodyPr wrap="square" rtlCol="0">
            <a:spAutoFit/>
          </a:bodyPr>
          <a:lstStyle/>
          <a:p>
            <a:r>
              <a:rPr lang="en-RO" sz="4400" dirty="0">
                <a:latin typeface="Adobe Garamond Pro" panose="02020502060506020403" pitchFamily="18" charset="0"/>
              </a:rPr>
              <a:t>Analiză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867310" y="2190900"/>
            <a:ext cx="8324690" cy="2623795"/>
          </a:xfrm>
          <a:prstGeom prst="rect">
            <a:avLst/>
          </a:prstGeom>
          <a:noFill/>
        </p:spPr>
        <p:txBody>
          <a:bodyPr wrap="square" rtlCol="0">
            <a:spAutoFit/>
          </a:bodyPr>
          <a:lstStyle/>
          <a:p>
            <a:pPr algn="just">
              <a:lnSpc>
                <a:spcPct val="150000"/>
              </a:lnSpc>
            </a:pPr>
            <a:r>
              <a:rPr lang="ro-RO" sz="2800" dirty="0">
                <a:latin typeface="Adobe Garamond Pro" panose="02020502060506020403" pitchFamily="18" charset="0"/>
              </a:rPr>
              <a:t>Teorii etice</a:t>
            </a:r>
          </a:p>
          <a:p>
            <a:pPr marL="742950" lvl="1" indent="-285750" algn="just">
              <a:lnSpc>
                <a:spcPct val="150000"/>
              </a:lnSpc>
              <a:buFont typeface="Arial" panose="020B0604020202020204" pitchFamily="34" charset="0"/>
              <a:buChar char="•"/>
            </a:pPr>
            <a:r>
              <a:rPr lang="ro-RO" sz="2800" dirty="0">
                <a:latin typeface="Adobe Garamond Pro" panose="02020502060506020403" pitchFamily="18" charset="0"/>
              </a:rPr>
              <a:t>Etica respectului față de persoane</a:t>
            </a:r>
          </a:p>
          <a:p>
            <a:pPr marL="742950" lvl="1" indent="-285750" algn="just">
              <a:lnSpc>
                <a:spcPct val="150000"/>
              </a:lnSpc>
              <a:buFont typeface="Arial" panose="020B0604020202020204" pitchFamily="34" charset="0"/>
              <a:buChar char="•"/>
            </a:pPr>
            <a:r>
              <a:rPr lang="ro-RO" sz="2800" dirty="0">
                <a:latin typeface="Adobe Garamond Pro" panose="02020502060506020403" pitchFamily="18" charset="0"/>
              </a:rPr>
              <a:t>Etica fericirii generale</a:t>
            </a:r>
          </a:p>
          <a:p>
            <a:pPr marL="742950" lvl="1" indent="-285750" algn="just">
              <a:lnSpc>
                <a:spcPct val="150000"/>
              </a:lnSpc>
              <a:buFont typeface="Arial" panose="020B0604020202020204" pitchFamily="34" charset="0"/>
              <a:buChar char="•"/>
            </a:pPr>
            <a:r>
              <a:rPr lang="ro-RO" sz="2800" dirty="0">
                <a:latin typeface="Adobe Garamond Pro" panose="02020502060506020403" pitchFamily="18" charset="0"/>
              </a:rPr>
              <a:t>Etica vieții virtuoase (împlinite)</a:t>
            </a:r>
          </a:p>
        </p:txBody>
      </p:sp>
    </p:spTree>
    <p:extLst>
      <p:ext uri="{BB962C8B-B14F-4D97-AF65-F5344CB8AC3E}">
        <p14:creationId xmlns:p14="http://schemas.microsoft.com/office/powerpoint/2010/main" val="41671826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797618"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42236" y="2237066"/>
            <a:ext cx="8326811" cy="4208844"/>
          </a:xfrm>
          <a:prstGeom prst="rect">
            <a:avLst/>
          </a:prstGeom>
          <a:noFill/>
        </p:spPr>
        <p:txBody>
          <a:bodyPr wrap="square" rtlCol="0">
            <a:spAutoFit/>
          </a:bodyPr>
          <a:lstStyle/>
          <a:p>
            <a:pPr marL="468000" indent="-468000">
              <a:lnSpc>
                <a:spcPct val="150000"/>
              </a:lnSpc>
            </a:pPr>
            <a:r>
              <a:rPr lang="ro-RO" sz="2000" dirty="0">
                <a:latin typeface="Adobe Garamond Pro" panose="02020502060506020403" pitchFamily="18" charset="0"/>
              </a:rPr>
              <a:t>Aristotel. 1998. </a:t>
            </a:r>
            <a:r>
              <a:rPr lang="ro-RO" sz="2000" i="1" dirty="0">
                <a:latin typeface="Adobe Garamond Pro" panose="02020502060506020403" pitchFamily="18" charset="0"/>
              </a:rPr>
              <a:t>Etica nicomahică</a:t>
            </a:r>
            <a:r>
              <a:rPr lang="ro-RO" sz="2000" dirty="0">
                <a:latin typeface="Adobe Garamond Pro" panose="02020502060506020403" pitchFamily="18" charset="0"/>
              </a:rPr>
              <a:t>. Introducere, traducere, comentarii și index de </a:t>
            </a:r>
            <a:r>
              <a:rPr lang="ro-RO" sz="2000" dirty="0" err="1">
                <a:latin typeface="Adobe Garamond Pro" panose="02020502060506020403" pitchFamily="18" charset="0"/>
              </a:rPr>
              <a:t>Stella</a:t>
            </a:r>
            <a:r>
              <a:rPr lang="ro-RO" sz="2000" dirty="0">
                <a:latin typeface="Adobe Garamond Pro" panose="02020502060506020403" pitchFamily="18" charset="0"/>
              </a:rPr>
              <a:t> Petecel. Ediția a II-a. București: </a:t>
            </a:r>
            <a:r>
              <a:rPr lang="ro-RO" sz="2000" dirty="0" err="1">
                <a:latin typeface="Adobe Garamond Pro" panose="02020502060506020403" pitchFamily="18" charset="0"/>
              </a:rPr>
              <a:t>Iri</a:t>
            </a:r>
            <a:r>
              <a:rPr lang="ro-RO" sz="2000" dirty="0">
                <a:latin typeface="Adobe Garamond Pro" panose="02020502060506020403" pitchFamily="18" charset="0"/>
              </a:rPr>
              <a:t>.</a:t>
            </a:r>
          </a:p>
          <a:p>
            <a:pPr marL="468000" indent="-468000">
              <a:lnSpc>
                <a:spcPct val="150000"/>
              </a:lnSpc>
            </a:pPr>
            <a:r>
              <a:rPr lang="ro-RO" sz="2000" dirty="0" err="1">
                <a:latin typeface="Adobe Garamond Pro" panose="02020502060506020403" pitchFamily="18" charset="0"/>
              </a:rPr>
              <a:t>Aristotle</a:t>
            </a:r>
            <a:r>
              <a:rPr lang="ro-RO" sz="2000" dirty="0">
                <a:latin typeface="Adobe Garamond Pro" panose="02020502060506020403" pitchFamily="18" charset="0"/>
              </a:rPr>
              <a:t>. 1912. </a:t>
            </a:r>
            <a:r>
              <a:rPr lang="ro-RO" sz="2000" i="1" dirty="0">
                <a:latin typeface="Adobe Garamond Pro" panose="02020502060506020403" pitchFamily="18" charset="0"/>
              </a:rPr>
              <a:t>De </a:t>
            </a:r>
            <a:r>
              <a:rPr lang="ro-RO" sz="2000" i="1" dirty="0" err="1">
                <a:latin typeface="Adobe Garamond Pro" panose="02020502060506020403" pitchFamily="18" charset="0"/>
              </a:rPr>
              <a:t>Motu</a:t>
            </a:r>
            <a:r>
              <a:rPr lang="ro-RO" sz="2000" dirty="0">
                <a:latin typeface="Adobe Garamond Pro" panose="02020502060506020403" pitchFamily="18" charset="0"/>
              </a:rPr>
              <a:t>. În </a:t>
            </a:r>
            <a:r>
              <a:rPr lang="ro-RO" sz="2000" i="1" dirty="0">
                <a:latin typeface="Adobe Garamond Pro" panose="02020502060506020403" pitchFamily="18" charset="0"/>
              </a:rPr>
              <a:t>The Works of </a:t>
            </a:r>
            <a:r>
              <a:rPr lang="ro-RO" sz="2000" i="1" dirty="0" err="1">
                <a:latin typeface="Adobe Garamond Pro" panose="02020502060506020403" pitchFamily="18" charset="0"/>
              </a:rPr>
              <a:t>Aristotle</a:t>
            </a:r>
            <a:r>
              <a:rPr lang="ro-RO" sz="2000" i="1" dirty="0">
                <a:latin typeface="Adobe Garamond Pro" panose="02020502060506020403" pitchFamily="18" charset="0"/>
              </a:rPr>
              <a:t>. Volume V</a:t>
            </a:r>
            <a:r>
              <a:rPr lang="ro-RO" sz="2000" dirty="0">
                <a:latin typeface="Adobe Garamond Pro" panose="02020502060506020403" pitchFamily="18" charset="0"/>
              </a:rPr>
              <a:t>. </a:t>
            </a:r>
            <a:r>
              <a:rPr lang="ro-RO" sz="2000" dirty="0" err="1">
                <a:latin typeface="Adobe Garamond Pro" panose="02020502060506020403" pitchFamily="18" charset="0"/>
              </a:rPr>
              <a:t>Edited</a:t>
            </a:r>
            <a:r>
              <a:rPr lang="ro-RO" sz="2000" dirty="0">
                <a:latin typeface="Adobe Garamond Pro" panose="02020502060506020403" pitchFamily="18" charset="0"/>
              </a:rPr>
              <a:t> </a:t>
            </a:r>
            <a:r>
              <a:rPr lang="ro-RO" sz="2000" dirty="0" err="1">
                <a:latin typeface="Adobe Garamond Pro" panose="02020502060506020403" pitchFamily="18" charset="0"/>
              </a:rPr>
              <a:t>by</a:t>
            </a:r>
            <a:r>
              <a:rPr lang="ro-RO" sz="2000" i="1" dirty="0">
                <a:latin typeface="Adobe Garamond Pro" panose="02020502060506020403" pitchFamily="18" charset="0"/>
              </a:rPr>
              <a:t> </a:t>
            </a:r>
            <a:r>
              <a:rPr lang="ro-RO" sz="2000" dirty="0">
                <a:latin typeface="Adobe Garamond Pro" panose="02020502060506020403" pitchFamily="18" charset="0"/>
              </a:rPr>
              <a:t>Smith, J., Ross, D. Oxford: </a:t>
            </a:r>
            <a:r>
              <a:rPr lang="ro-RO" sz="2000" dirty="0" err="1">
                <a:latin typeface="Adobe Garamond Pro" panose="02020502060506020403" pitchFamily="18" charset="0"/>
              </a:rPr>
              <a:t>Clarendon</a:t>
            </a:r>
            <a:r>
              <a:rPr lang="ro-RO" sz="2000" dirty="0">
                <a:latin typeface="Adobe Garamond Pro" panose="02020502060506020403" pitchFamily="18" charset="0"/>
              </a:rPr>
              <a:t> Press.</a:t>
            </a:r>
          </a:p>
          <a:p>
            <a:pPr marL="468000" indent="-468000">
              <a:lnSpc>
                <a:spcPct val="150000"/>
              </a:lnSpc>
            </a:pPr>
            <a:r>
              <a:rPr lang="ro-RO" sz="2000" dirty="0">
                <a:latin typeface="Adobe Garamond Pro" panose="02020502060506020403" pitchFamily="18" charset="0"/>
              </a:rPr>
              <a:t>Socaciu, E., </a:t>
            </a:r>
            <a:r>
              <a:rPr lang="ro-RO" sz="2000" dirty="0" err="1">
                <a:latin typeface="Adobe Garamond Pro" panose="02020502060506020403" pitchFamily="18" charset="0"/>
              </a:rPr>
              <a:t>Vică</a:t>
            </a:r>
            <a:r>
              <a:rPr lang="ro-RO" sz="2000" dirty="0">
                <a:latin typeface="Adobe Garamond Pro" panose="02020502060506020403" pitchFamily="18" charset="0"/>
              </a:rPr>
              <a:t>, C., Mihailov, E., </a:t>
            </a:r>
            <a:r>
              <a:rPr lang="ro-RO" sz="2000" dirty="0" err="1">
                <a:latin typeface="Adobe Garamond Pro" panose="02020502060506020403" pitchFamily="18" charset="0"/>
              </a:rPr>
              <a:t>Gibea</a:t>
            </a:r>
            <a:r>
              <a:rPr lang="ro-RO" sz="2000" dirty="0">
                <a:latin typeface="Adobe Garamond Pro" panose="02020502060506020403" pitchFamily="18" charset="0"/>
              </a:rPr>
              <a:t>, T., Mureșan, V., Constantinescu, M. 2018. </a:t>
            </a:r>
            <a:r>
              <a:rPr lang="ro-RO" sz="2000" i="1" dirty="0">
                <a:latin typeface="Adobe Garamond Pro" panose="02020502060506020403" pitchFamily="18" charset="0"/>
              </a:rPr>
              <a:t>Etică și integritate academică</a:t>
            </a:r>
            <a:r>
              <a:rPr lang="ro-RO" sz="2000" dirty="0">
                <a:latin typeface="Adobe Garamond Pro" panose="02020502060506020403" pitchFamily="18" charset="0"/>
              </a:rPr>
              <a:t>. București: Editura Universității din București.</a:t>
            </a:r>
          </a:p>
          <a:p>
            <a:pPr marL="468000" indent="-468000">
              <a:lnSpc>
                <a:spcPct val="150000"/>
              </a:lnSpc>
            </a:pPr>
            <a:r>
              <a:rPr lang="ro-RO" sz="2000" dirty="0">
                <a:latin typeface="Adobe Garamond Pro" panose="02020502060506020403" pitchFamily="18" charset="0"/>
              </a:rPr>
              <a:t>Thomson, A. 1999. </a:t>
            </a:r>
            <a:r>
              <a:rPr lang="ro-RO" sz="2000" i="1" dirty="0" err="1">
                <a:latin typeface="Adobe Garamond Pro" panose="02020502060506020403" pitchFamily="18" charset="0"/>
              </a:rPr>
              <a:t>Critical</a:t>
            </a:r>
            <a:r>
              <a:rPr lang="ro-RO" sz="2000" i="1" dirty="0">
                <a:latin typeface="Adobe Garamond Pro" panose="02020502060506020403" pitchFamily="18" charset="0"/>
              </a:rPr>
              <a:t> </a:t>
            </a:r>
            <a:r>
              <a:rPr lang="ro-RO" sz="2000" i="1" dirty="0" err="1">
                <a:latin typeface="Adobe Garamond Pro" panose="02020502060506020403" pitchFamily="18" charset="0"/>
              </a:rPr>
              <a:t>Reasoning</a:t>
            </a:r>
            <a:r>
              <a:rPr lang="ro-RO" sz="2000" i="1" dirty="0">
                <a:latin typeface="Adobe Garamond Pro" panose="02020502060506020403" pitchFamily="18" charset="0"/>
              </a:rPr>
              <a:t> in </a:t>
            </a:r>
            <a:r>
              <a:rPr lang="ro-RO" sz="2000" i="1" dirty="0" err="1">
                <a:latin typeface="Adobe Garamond Pro" panose="02020502060506020403" pitchFamily="18" charset="0"/>
              </a:rPr>
              <a:t>Ethics</a:t>
            </a:r>
            <a:r>
              <a:rPr lang="ro-RO" sz="2000" dirty="0">
                <a:latin typeface="Adobe Garamond Pro" panose="02020502060506020403" pitchFamily="18" charset="0"/>
              </a:rPr>
              <a:t>. </a:t>
            </a:r>
            <a:r>
              <a:rPr lang="ro-RO" sz="2000" i="1" dirty="0">
                <a:latin typeface="Adobe Garamond Pro" panose="02020502060506020403" pitchFamily="18" charset="0"/>
              </a:rPr>
              <a:t>A </a:t>
            </a:r>
            <a:r>
              <a:rPr lang="ro-RO" sz="2000" i="1" dirty="0" err="1">
                <a:latin typeface="Adobe Garamond Pro" panose="02020502060506020403" pitchFamily="18" charset="0"/>
              </a:rPr>
              <a:t>Practical</a:t>
            </a:r>
            <a:r>
              <a:rPr lang="ro-RO" sz="2000" i="1" dirty="0">
                <a:latin typeface="Adobe Garamond Pro" panose="02020502060506020403" pitchFamily="18" charset="0"/>
              </a:rPr>
              <a:t> </a:t>
            </a:r>
            <a:r>
              <a:rPr lang="ro-RO" sz="2000" i="1" dirty="0" err="1">
                <a:latin typeface="Adobe Garamond Pro" panose="02020502060506020403" pitchFamily="18" charset="0"/>
              </a:rPr>
              <a:t>Introduction</a:t>
            </a:r>
            <a:r>
              <a:rPr lang="ro-RO" sz="2000" dirty="0">
                <a:latin typeface="Adobe Garamond Pro" panose="02020502060506020403" pitchFamily="18" charset="0"/>
              </a:rPr>
              <a:t>. New York: </a:t>
            </a:r>
            <a:r>
              <a:rPr lang="ro-RO" sz="2000" dirty="0" err="1">
                <a:latin typeface="Adobe Garamond Pro" panose="02020502060506020403" pitchFamily="18" charset="0"/>
              </a:rPr>
              <a:t>Routledge</a:t>
            </a:r>
            <a:r>
              <a:rPr lang="ro-RO" sz="2000" dirty="0">
                <a:latin typeface="Adobe Garamond Pro" panose="02020502060506020403" pitchFamily="18" charset="0"/>
              </a:rPr>
              <a:t>. </a:t>
            </a:r>
          </a:p>
        </p:txBody>
      </p:sp>
    </p:spTree>
    <p:extLst>
      <p:ext uri="{BB962C8B-B14F-4D97-AF65-F5344CB8AC3E}">
        <p14:creationId xmlns:p14="http://schemas.microsoft.com/office/powerpoint/2010/main" val="211242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Tipuri de propoziții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4449193" y="2440268"/>
            <a:ext cx="2430902" cy="29854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3200" dirty="0" err="1">
                <a:latin typeface="Adobe Garamond Pro" panose="02020502060506020403" pitchFamily="18" charset="0"/>
              </a:rPr>
              <a:t>Factuale</a:t>
            </a:r>
            <a:endParaRPr lang="ro-RO" sz="3200" dirty="0">
              <a:latin typeface="Adobe Garamond Pro" panose="02020502060506020403" pitchFamily="18" charset="0"/>
            </a:endParaRPr>
          </a:p>
          <a:p>
            <a:pPr>
              <a:lnSpc>
                <a:spcPct val="150000"/>
              </a:lnSpc>
            </a:pPr>
            <a:r>
              <a:rPr lang="ro-RO" sz="3200" dirty="0">
                <a:latin typeface="Adobe Garamond Pro" panose="02020502060506020403" pitchFamily="18" charset="0"/>
              </a:rPr>
              <a:t> </a:t>
            </a:r>
          </a:p>
          <a:p>
            <a:pPr marL="457200" indent="-457200">
              <a:lnSpc>
                <a:spcPct val="150000"/>
              </a:lnSpc>
              <a:buFont typeface="Arial" panose="020B0604020202020204" pitchFamily="34" charset="0"/>
              <a:buChar char="•"/>
            </a:pPr>
            <a:r>
              <a:rPr lang="ro-RO" sz="3200" dirty="0" err="1">
                <a:solidFill>
                  <a:schemeClr val="accent4">
                    <a:lumMod val="50000"/>
                  </a:schemeClr>
                </a:solidFill>
                <a:latin typeface="Adobe Garamond Pro" panose="02020502060506020403" pitchFamily="18" charset="0"/>
              </a:rPr>
              <a:t>Acționale</a:t>
            </a:r>
            <a:endParaRPr lang="ro-RO" sz="3200" dirty="0">
              <a:solidFill>
                <a:schemeClr val="accent4">
                  <a:lumMod val="50000"/>
                </a:schemeClr>
              </a:solidFill>
              <a:latin typeface="Adobe Garamond Pro" panose="02020502060506020403" pitchFamily="18" charset="0"/>
            </a:endParaRP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Valorice</a:t>
            </a:r>
          </a:p>
        </p:txBody>
      </p:sp>
      <p:cxnSp>
        <p:nvCxnSpPr>
          <p:cNvPr id="3" name="Straight Connector 2">
            <a:extLst>
              <a:ext uri="{FF2B5EF4-FFF2-40B4-BE49-F238E27FC236}">
                <a16:creationId xmlns:a16="http://schemas.microsoft.com/office/drawing/2014/main" id="{2B9A75A8-4EE9-AA42-8CE7-1A34DA7ECFD0}"/>
              </a:ext>
            </a:extLst>
          </p:cNvPr>
          <p:cNvCxnSpPr/>
          <p:nvPr/>
        </p:nvCxnSpPr>
        <p:spPr>
          <a:xfrm>
            <a:off x="3454400" y="3570514"/>
            <a:ext cx="642982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4285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Rectangle 5">
            <a:extLst>
              <a:ext uri="{FF2B5EF4-FFF2-40B4-BE49-F238E27FC236}">
                <a16:creationId xmlns:a16="http://schemas.microsoft.com/office/drawing/2014/main" id="{C05A5137-963F-C146-9EBF-285C0BACA846}"/>
              </a:ext>
            </a:extLst>
          </p:cNvPr>
          <p:cNvSpPr/>
          <p:nvPr/>
        </p:nvSpPr>
        <p:spPr>
          <a:xfrm>
            <a:off x="5036457" y="1998546"/>
            <a:ext cx="1857826" cy="3347070"/>
          </a:xfrm>
          <a:prstGeom prst="rect">
            <a:avLst/>
          </a:prstGeom>
          <a:ln cap="flat">
            <a:noFill/>
            <a:round/>
          </a:ln>
        </p:spPr>
        <p:txBody>
          <a:bodyPr wrap="square">
            <a:spAutoFit/>
          </a:bodyPr>
          <a:lstStyle/>
          <a:p>
            <a:pPr>
              <a:lnSpc>
                <a:spcPct val="150000"/>
              </a:lnSpc>
            </a:pPr>
            <a:r>
              <a:rPr lang="ro-RO" sz="3600" dirty="0">
                <a:latin typeface="Adobe Garamond Pro" panose="02020502060506020403" pitchFamily="18" charset="0"/>
              </a:rPr>
              <a:t>Premisă </a:t>
            </a:r>
            <a:r>
              <a:rPr lang="ro-RO" sz="3600" baseline="-25000" dirty="0">
                <a:latin typeface="Adobe Garamond Pro" panose="02020502060506020403" pitchFamily="18" charset="0"/>
              </a:rPr>
              <a:t>1</a:t>
            </a:r>
          </a:p>
          <a:p>
            <a:pPr>
              <a:lnSpc>
                <a:spcPct val="150000"/>
              </a:lnSpc>
            </a:pPr>
            <a:r>
              <a:rPr lang="ro-RO" sz="3600" dirty="0">
                <a:latin typeface="Adobe Garamond Pro" panose="02020502060506020403" pitchFamily="18" charset="0"/>
              </a:rPr>
              <a:t>Premisă </a:t>
            </a:r>
            <a:r>
              <a:rPr lang="ro-RO" sz="3600" baseline="-25000" dirty="0">
                <a:latin typeface="Adobe Garamond Pro" panose="02020502060506020403" pitchFamily="18" charset="0"/>
              </a:rPr>
              <a:t>2</a:t>
            </a:r>
            <a:endParaRPr lang="ro-RO" sz="3600" dirty="0">
              <a:latin typeface="Adobe Garamond Pro" panose="02020502060506020403" pitchFamily="18" charset="0"/>
            </a:endParaRPr>
          </a:p>
          <a:p>
            <a:pPr>
              <a:lnSpc>
                <a:spcPct val="150000"/>
              </a:lnSpc>
            </a:pPr>
            <a:r>
              <a:rPr lang="ro-RO" sz="3600" dirty="0">
                <a:latin typeface="Adobe Garamond Pro" panose="02020502060506020403" pitchFamily="18" charset="0"/>
              </a:rPr>
              <a:t>............</a:t>
            </a:r>
          </a:p>
          <a:p>
            <a:pPr>
              <a:lnSpc>
                <a:spcPct val="150000"/>
              </a:lnSpc>
            </a:pPr>
            <a:r>
              <a:rPr lang="ro-RO" sz="3600" dirty="0">
                <a:latin typeface="Adobe Garamond Pro" panose="02020502060506020403" pitchFamily="18" charset="0"/>
              </a:rPr>
              <a:t>Premisă </a:t>
            </a:r>
            <a:r>
              <a:rPr lang="ro-RO" sz="3600" baseline="-25000" dirty="0">
                <a:latin typeface="Adobe Garamond Pro" panose="02020502060506020403" pitchFamily="18" charset="0"/>
              </a:rPr>
              <a:t>n</a:t>
            </a:r>
            <a:endParaRPr lang="ro-RO" sz="3600" dirty="0">
              <a:latin typeface="Adobe Garamond Pro" panose="02020502060506020403" pitchFamily="18" charset="0"/>
            </a:endParaRPr>
          </a:p>
        </p:txBody>
      </p:sp>
      <p:cxnSp>
        <p:nvCxnSpPr>
          <p:cNvPr id="11" name="Straight Connector 10">
            <a:extLst>
              <a:ext uri="{FF2B5EF4-FFF2-40B4-BE49-F238E27FC236}">
                <a16:creationId xmlns:a16="http://schemas.microsoft.com/office/drawing/2014/main" id="{6EFAC54D-FAF0-B149-9727-314C31FD4757}"/>
              </a:ext>
            </a:extLst>
          </p:cNvPr>
          <p:cNvCxnSpPr>
            <a:cxnSpLocks/>
          </p:cNvCxnSpPr>
          <p:nvPr/>
        </p:nvCxnSpPr>
        <p:spPr>
          <a:xfrm>
            <a:off x="5036457" y="5504393"/>
            <a:ext cx="2380343"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85C7F71-3FD0-AD4F-9917-25947278411B}"/>
              </a:ext>
            </a:extLst>
          </p:cNvPr>
          <p:cNvSpPr/>
          <p:nvPr/>
        </p:nvSpPr>
        <p:spPr>
          <a:xfrm>
            <a:off x="5036457" y="5442509"/>
            <a:ext cx="1988454" cy="854080"/>
          </a:xfrm>
          <a:prstGeom prst="rect">
            <a:avLst/>
          </a:prstGeom>
          <a:ln cap="flat">
            <a:noFill/>
            <a:round/>
          </a:ln>
        </p:spPr>
        <p:txBody>
          <a:bodyPr wrap="square">
            <a:spAutoFit/>
          </a:bodyPr>
          <a:lstStyle/>
          <a:p>
            <a:pPr>
              <a:lnSpc>
                <a:spcPct val="150000"/>
              </a:lnSpc>
            </a:pPr>
            <a:r>
              <a:rPr lang="ro-RO" sz="3600" dirty="0">
                <a:latin typeface="Adobe Garamond Pro" panose="02020502060506020403" pitchFamily="18" charset="0"/>
              </a:rPr>
              <a:t>Concluzie</a:t>
            </a:r>
          </a:p>
        </p:txBody>
      </p:sp>
      <p:sp>
        <p:nvSpPr>
          <p:cNvPr id="13" name="Rectangle 12">
            <a:extLst>
              <a:ext uri="{FF2B5EF4-FFF2-40B4-BE49-F238E27FC236}">
                <a16:creationId xmlns:a16="http://schemas.microsoft.com/office/drawing/2014/main" id="{1AFE30DB-C375-D548-BB60-39CEBE9B9DC3}"/>
              </a:ext>
            </a:extLst>
          </p:cNvPr>
          <p:cNvSpPr/>
          <p:nvPr/>
        </p:nvSpPr>
        <p:spPr>
          <a:xfrm>
            <a:off x="322954" y="3211111"/>
            <a:ext cx="3128587" cy="2400657"/>
          </a:xfrm>
          <a:prstGeom prst="rect">
            <a:avLst/>
          </a:prstGeom>
          <a:ln cap="flat">
            <a:noFill/>
            <a:round/>
          </a:ln>
        </p:spPr>
        <p:txBody>
          <a:bodyPr wrap="square">
            <a:spAutoFit/>
          </a:bodyPr>
          <a:lstStyle/>
          <a:p>
            <a:r>
              <a:rPr lang="ro-RO" sz="3000" dirty="0">
                <a:solidFill>
                  <a:srgbClr val="6C2412"/>
                </a:solidFill>
                <a:latin typeface="Adobe Garamond Pro" panose="02020502060506020403" pitchFamily="18" charset="0"/>
              </a:rPr>
              <a:t>Structura raționamentului</a:t>
            </a:r>
          </a:p>
          <a:p>
            <a:endParaRPr lang="ro-RO" sz="3000" dirty="0">
              <a:solidFill>
                <a:srgbClr val="6C2412"/>
              </a:solidFill>
              <a:latin typeface="Adobe Garamond Pro" panose="02020502060506020403" pitchFamily="18" charset="0"/>
            </a:endParaRPr>
          </a:p>
          <a:p>
            <a:pPr marL="457200" indent="-457200">
              <a:buFont typeface="Arial" panose="020B0604020202020204" pitchFamily="34" charset="0"/>
              <a:buChar char="•"/>
            </a:pPr>
            <a:r>
              <a:rPr lang="ro-RO" sz="3000" dirty="0">
                <a:latin typeface="Adobe Garamond Pro" panose="02020502060506020403" pitchFamily="18" charset="0"/>
              </a:rPr>
              <a:t>premise</a:t>
            </a:r>
          </a:p>
          <a:p>
            <a:pPr marL="457200" indent="-457200">
              <a:buFont typeface="Arial" panose="020B0604020202020204" pitchFamily="34" charset="0"/>
              <a:buChar char="•"/>
            </a:pPr>
            <a:r>
              <a:rPr lang="ro-RO" sz="3000" dirty="0">
                <a:latin typeface="Adobe Garamond Pro" panose="02020502060506020403" pitchFamily="18" charset="0"/>
              </a:rPr>
              <a:t>concluzie</a:t>
            </a:r>
          </a:p>
        </p:txBody>
      </p:sp>
    </p:spTree>
    <p:extLst>
      <p:ext uri="{BB962C8B-B14F-4D97-AF65-F5344CB8AC3E}">
        <p14:creationId xmlns:p14="http://schemas.microsoft.com/office/powerpoint/2010/main" val="3212090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228424" y="2570069"/>
            <a:ext cx="2753492"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Tipuri de raționament</a:t>
            </a:r>
          </a:p>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Teoretic</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Practic</a:t>
            </a:r>
          </a:p>
        </p:txBody>
      </p:sp>
      <p:sp>
        <p:nvSpPr>
          <p:cNvPr id="6" name="TextBox 5">
            <a:extLst>
              <a:ext uri="{FF2B5EF4-FFF2-40B4-BE49-F238E27FC236}">
                <a16:creationId xmlns:a16="http://schemas.microsoft.com/office/drawing/2014/main" id="{41ADBFAF-AE48-FA43-80A2-4452DAEBB58B}"/>
              </a:ext>
            </a:extLst>
          </p:cNvPr>
          <p:cNvSpPr txBox="1"/>
          <p:nvPr/>
        </p:nvSpPr>
        <p:spPr>
          <a:xfrm>
            <a:off x="3304870" y="1989764"/>
            <a:ext cx="5313406" cy="4628190"/>
          </a:xfrm>
          <a:prstGeom prst="rect">
            <a:avLst/>
          </a:prstGeom>
          <a:noFill/>
        </p:spPr>
        <p:txBody>
          <a:bodyPr wrap="square" rtlCol="0">
            <a:spAutoFit/>
          </a:bodyPr>
          <a:lstStyle/>
          <a:p>
            <a:pPr algn="just">
              <a:lnSpc>
                <a:spcPct val="150000"/>
              </a:lnSpc>
            </a:pPr>
            <a:r>
              <a:rPr lang="ro-RO" dirty="0">
                <a:latin typeface="Adobe Garamond Pro" panose="02020502060506020403" pitchFamily="18" charset="0"/>
              </a:rPr>
              <a:t>„Premisa universală este o opinie; cealaltă se raportează la domeniul individualului, unde suverană este senzația. Când cele două premise generează o singură propoziție, sufletul trebuie, </a:t>
            </a:r>
            <a:r>
              <a:rPr lang="ro-RO" dirty="0">
                <a:solidFill>
                  <a:srgbClr val="6C2412"/>
                </a:solidFill>
                <a:latin typeface="Adobe Garamond Pro" panose="02020502060506020403" pitchFamily="18" charset="0"/>
              </a:rPr>
              <a:t>în cazul raționamentului teoretic, să afirme imediat concluzia </a:t>
            </a:r>
            <a:r>
              <a:rPr lang="ro-RO" dirty="0">
                <a:latin typeface="Adobe Garamond Pro" panose="02020502060506020403" pitchFamily="18" charset="0"/>
              </a:rPr>
              <a:t>și, </a:t>
            </a:r>
            <a:r>
              <a:rPr lang="ro-RO" dirty="0">
                <a:solidFill>
                  <a:schemeClr val="accent4">
                    <a:lumMod val="50000"/>
                  </a:schemeClr>
                </a:solidFill>
                <a:latin typeface="Adobe Garamond Pro" panose="02020502060506020403" pitchFamily="18" charset="0"/>
              </a:rPr>
              <a:t>în cazul premiselor practice, acțiunea să urmeze imediat</a:t>
            </a:r>
            <a:r>
              <a:rPr lang="ro-RO" dirty="0">
                <a:latin typeface="Adobe Garamond Pro" panose="02020502060506020403" pitchFamily="18" charset="0"/>
              </a:rPr>
              <a:t>. Fie, de exemplu, premisa universală «tot ce e dulce trebuie gustat» și, ca premisă particulară «acest lucru este dulce»; concluzia care se impune este că cine poate și nu este împiedicat de nimic trebuie să îndeplinească în același timp și actul.“ (Aristotel, </a:t>
            </a:r>
            <a:r>
              <a:rPr lang="ro-RO" i="1" dirty="0">
                <a:latin typeface="Adobe Garamond Pro" panose="02020502060506020403" pitchFamily="18" charset="0"/>
              </a:rPr>
              <a:t>Etica nicomahică</a:t>
            </a:r>
            <a:r>
              <a:rPr lang="ro-RO" dirty="0">
                <a:latin typeface="Adobe Garamond Pro" panose="02020502060506020403" pitchFamily="18" charset="0"/>
              </a:rPr>
              <a:t>, VII, 3, 1147a; trad. mod.)</a:t>
            </a:r>
          </a:p>
        </p:txBody>
      </p:sp>
    </p:spTree>
    <p:extLst>
      <p:ext uri="{BB962C8B-B14F-4D97-AF65-F5344CB8AC3E}">
        <p14:creationId xmlns:p14="http://schemas.microsoft.com/office/powerpoint/2010/main" val="899015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228424" y="2570069"/>
            <a:ext cx="2753492"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Tipuri de raționament</a:t>
            </a:r>
          </a:p>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Teoretic</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Practic</a:t>
            </a:r>
          </a:p>
        </p:txBody>
      </p:sp>
      <p:sp>
        <p:nvSpPr>
          <p:cNvPr id="6" name="TextBox 5">
            <a:extLst>
              <a:ext uri="{FF2B5EF4-FFF2-40B4-BE49-F238E27FC236}">
                <a16:creationId xmlns:a16="http://schemas.microsoft.com/office/drawing/2014/main" id="{41ADBFAF-AE48-FA43-80A2-4452DAEBB58B}"/>
              </a:ext>
            </a:extLst>
          </p:cNvPr>
          <p:cNvSpPr txBox="1"/>
          <p:nvPr/>
        </p:nvSpPr>
        <p:spPr>
          <a:xfrm>
            <a:off x="3304870" y="1989764"/>
            <a:ext cx="5313406" cy="4628190"/>
          </a:xfrm>
          <a:prstGeom prst="rect">
            <a:avLst/>
          </a:prstGeom>
          <a:noFill/>
        </p:spPr>
        <p:txBody>
          <a:bodyPr wrap="square" rtlCol="0">
            <a:spAutoFit/>
          </a:bodyPr>
          <a:lstStyle/>
          <a:p>
            <a:pPr algn="just">
              <a:lnSpc>
                <a:spcPct val="150000"/>
              </a:lnSpc>
            </a:pPr>
            <a:r>
              <a:rPr lang="ro-RO" dirty="0">
                <a:latin typeface="Adobe Garamond Pro" panose="02020502060506020403" pitchFamily="18" charset="0"/>
              </a:rPr>
              <a:t>„Premisa universală este o opinie; cealaltă se raportează la domeniul individualului, unde suverană este senzația. Când cele două premise generează o singură propoziție, sufletul trebuie, </a:t>
            </a:r>
            <a:r>
              <a:rPr lang="ro-RO" dirty="0">
                <a:solidFill>
                  <a:srgbClr val="6C2412"/>
                </a:solidFill>
                <a:latin typeface="Adobe Garamond Pro" panose="02020502060506020403" pitchFamily="18" charset="0"/>
              </a:rPr>
              <a:t>în cazul raționamentului teoretic, să afirme imediat concluzia </a:t>
            </a:r>
            <a:r>
              <a:rPr lang="ro-RO" dirty="0">
                <a:latin typeface="Adobe Garamond Pro" panose="02020502060506020403" pitchFamily="18" charset="0"/>
              </a:rPr>
              <a:t>și, </a:t>
            </a:r>
            <a:r>
              <a:rPr lang="ro-RO" dirty="0">
                <a:solidFill>
                  <a:schemeClr val="accent4">
                    <a:lumMod val="50000"/>
                  </a:schemeClr>
                </a:solidFill>
                <a:latin typeface="Adobe Garamond Pro" panose="02020502060506020403" pitchFamily="18" charset="0"/>
              </a:rPr>
              <a:t>în cazul premiselor practice, acțiunea să urmeze imediat</a:t>
            </a:r>
            <a:r>
              <a:rPr lang="ro-RO" dirty="0">
                <a:latin typeface="Adobe Garamond Pro" panose="02020502060506020403" pitchFamily="18" charset="0"/>
              </a:rPr>
              <a:t>. Fie, de exemplu, premisa universală «tot ce e dulce trebuie gustat» și, ca premisă particulară «acest lucru este dulce»; concluzia care se impune este că cine poate și nu este împiedicat de nimic trebuie să îndeplinească în același timp și actul.“ (Aristotel, </a:t>
            </a:r>
            <a:r>
              <a:rPr lang="ro-RO" i="1" dirty="0">
                <a:latin typeface="Adobe Garamond Pro" panose="02020502060506020403" pitchFamily="18" charset="0"/>
              </a:rPr>
              <a:t>Etica nicomahică</a:t>
            </a:r>
            <a:r>
              <a:rPr lang="ro-RO" dirty="0">
                <a:latin typeface="Adobe Garamond Pro" panose="02020502060506020403" pitchFamily="18" charset="0"/>
              </a:rPr>
              <a:t>, VII, 3, 1147a; trad. mod.)</a:t>
            </a:r>
          </a:p>
        </p:txBody>
      </p:sp>
      <p:sp>
        <p:nvSpPr>
          <p:cNvPr id="11" name="Rectangle 10">
            <a:extLst>
              <a:ext uri="{FF2B5EF4-FFF2-40B4-BE49-F238E27FC236}">
                <a16:creationId xmlns:a16="http://schemas.microsoft.com/office/drawing/2014/main" id="{891FBDAC-BBFD-9745-8E6F-1C5F1FC3BF49}"/>
              </a:ext>
            </a:extLst>
          </p:cNvPr>
          <p:cNvSpPr/>
          <p:nvPr/>
        </p:nvSpPr>
        <p:spPr>
          <a:xfrm>
            <a:off x="8941230" y="1989764"/>
            <a:ext cx="3250770" cy="1481175"/>
          </a:xfrm>
          <a:prstGeom prst="rect">
            <a:avLst/>
          </a:prstGeom>
          <a:ln cap="flat">
            <a:noFill/>
            <a:round/>
          </a:ln>
        </p:spPr>
        <p:txBody>
          <a:bodyPr wrap="square">
            <a:spAutoFit/>
          </a:bodyPr>
          <a:lstStyle/>
          <a:p>
            <a:pPr>
              <a:lnSpc>
                <a:spcPct val="150000"/>
              </a:lnSpc>
            </a:pPr>
            <a:r>
              <a:rPr lang="ro-RO" sz="1900" dirty="0">
                <a:solidFill>
                  <a:srgbClr val="6C2412"/>
                </a:solidFill>
                <a:latin typeface="Adobe Garamond Pro" panose="02020502060506020403" pitchFamily="18" charset="0"/>
              </a:rPr>
              <a:t>P1</a:t>
            </a:r>
            <a:r>
              <a:rPr lang="ro-RO" sz="1900" dirty="0">
                <a:latin typeface="Adobe Garamond Pro" panose="02020502060506020403" pitchFamily="18" charset="0"/>
              </a:rPr>
              <a:t>: Toți oamenii sunt muritori.</a:t>
            </a:r>
            <a:endParaRPr lang="ro-RO" sz="1900" baseline="-25000" dirty="0">
              <a:latin typeface="Adobe Garamond Pro" panose="02020502060506020403" pitchFamily="18" charset="0"/>
            </a:endParaRPr>
          </a:p>
          <a:p>
            <a:pPr>
              <a:lnSpc>
                <a:spcPct val="150000"/>
              </a:lnSpc>
            </a:pPr>
            <a:r>
              <a:rPr lang="ro-RO" sz="1900" dirty="0">
                <a:solidFill>
                  <a:srgbClr val="6C2412"/>
                </a:solidFill>
                <a:latin typeface="Adobe Garamond Pro" panose="02020502060506020403" pitchFamily="18" charset="0"/>
              </a:rPr>
              <a:t>P2</a:t>
            </a:r>
            <a:r>
              <a:rPr lang="ro-RO" sz="1900" dirty="0">
                <a:latin typeface="Adobe Garamond Pro" panose="02020502060506020403" pitchFamily="18" charset="0"/>
              </a:rPr>
              <a:t>: Socrate este om.</a:t>
            </a:r>
          </a:p>
          <a:p>
            <a:pPr>
              <a:lnSpc>
                <a:spcPct val="200000"/>
              </a:lnSpc>
            </a:pPr>
            <a:r>
              <a:rPr lang="ro-RO" sz="1900" dirty="0">
                <a:solidFill>
                  <a:srgbClr val="6C2412"/>
                </a:solidFill>
                <a:latin typeface="Adobe Garamond Pro" panose="02020502060506020403" pitchFamily="18" charset="0"/>
              </a:rPr>
              <a:t>C</a:t>
            </a:r>
            <a:r>
              <a:rPr lang="ro-RO" sz="1900" dirty="0">
                <a:latin typeface="Adobe Garamond Pro" panose="02020502060506020403" pitchFamily="18" charset="0"/>
              </a:rPr>
              <a:t>: Socrate este muritor.</a:t>
            </a:r>
          </a:p>
        </p:txBody>
      </p:sp>
      <p:cxnSp>
        <p:nvCxnSpPr>
          <p:cNvPr id="12" name="Straight Connector 11">
            <a:extLst>
              <a:ext uri="{FF2B5EF4-FFF2-40B4-BE49-F238E27FC236}">
                <a16:creationId xmlns:a16="http://schemas.microsoft.com/office/drawing/2014/main" id="{44D32216-6C83-2947-B085-4352EAD0ED23}"/>
              </a:ext>
            </a:extLst>
          </p:cNvPr>
          <p:cNvCxnSpPr>
            <a:cxnSpLocks/>
          </p:cNvCxnSpPr>
          <p:nvPr/>
        </p:nvCxnSpPr>
        <p:spPr>
          <a:xfrm>
            <a:off x="8941230" y="3013669"/>
            <a:ext cx="3120568"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A17BD47-EEED-7741-BE49-2BB4F329A26F}"/>
              </a:ext>
            </a:extLst>
          </p:cNvPr>
          <p:cNvSpPr/>
          <p:nvPr/>
        </p:nvSpPr>
        <p:spPr>
          <a:xfrm>
            <a:off x="8941230" y="4503071"/>
            <a:ext cx="3250770" cy="1919756"/>
          </a:xfrm>
          <a:prstGeom prst="rect">
            <a:avLst/>
          </a:prstGeom>
          <a:ln cap="flat">
            <a:noFill/>
            <a:round/>
          </a:ln>
        </p:spPr>
        <p:txBody>
          <a:bodyPr wrap="square">
            <a:spAutoFit/>
          </a:bodyPr>
          <a:lstStyle/>
          <a:p>
            <a:pPr>
              <a:lnSpc>
                <a:spcPct val="150000"/>
              </a:lnSpc>
            </a:pPr>
            <a:r>
              <a:rPr lang="ro-RO" sz="1900" dirty="0">
                <a:solidFill>
                  <a:schemeClr val="accent4">
                    <a:lumMod val="50000"/>
                  </a:schemeClr>
                </a:solidFill>
                <a:latin typeface="Adobe Garamond Pro" panose="02020502060506020403" pitchFamily="18" charset="0"/>
              </a:rPr>
              <a:t>P1</a:t>
            </a:r>
            <a:r>
              <a:rPr lang="ro-RO" sz="1900" dirty="0">
                <a:latin typeface="Adobe Garamond Pro" panose="02020502060506020403" pitchFamily="18" charset="0"/>
              </a:rPr>
              <a:t>: Tot ce e dulce </a:t>
            </a:r>
            <a:r>
              <a:rPr lang="ro-RO" sz="1900" dirty="0">
                <a:solidFill>
                  <a:schemeClr val="accent4">
                    <a:lumMod val="50000"/>
                  </a:schemeClr>
                </a:solidFill>
                <a:latin typeface="Adobe Garamond Pro" panose="02020502060506020403" pitchFamily="18" charset="0"/>
              </a:rPr>
              <a:t>trebuie</a:t>
            </a:r>
            <a:r>
              <a:rPr lang="ro-RO" sz="1900" dirty="0">
                <a:latin typeface="Adobe Garamond Pro" panose="02020502060506020403" pitchFamily="18" charset="0"/>
              </a:rPr>
              <a:t> gustat.</a:t>
            </a:r>
            <a:endParaRPr lang="ro-RO" sz="1900" baseline="-25000" dirty="0">
              <a:latin typeface="Adobe Garamond Pro" panose="02020502060506020403" pitchFamily="18" charset="0"/>
            </a:endParaRPr>
          </a:p>
          <a:p>
            <a:pPr>
              <a:lnSpc>
                <a:spcPct val="150000"/>
              </a:lnSpc>
            </a:pPr>
            <a:r>
              <a:rPr lang="ro-RO" sz="1900" dirty="0">
                <a:solidFill>
                  <a:srgbClr val="6C2412"/>
                </a:solidFill>
                <a:latin typeface="Adobe Garamond Pro" panose="02020502060506020403" pitchFamily="18" charset="0"/>
              </a:rPr>
              <a:t>P2</a:t>
            </a:r>
            <a:r>
              <a:rPr lang="ro-RO" sz="1900" dirty="0">
                <a:latin typeface="Adobe Garamond Pro" panose="02020502060506020403" pitchFamily="18" charset="0"/>
              </a:rPr>
              <a:t>: Acest lucru e dulce.</a:t>
            </a:r>
          </a:p>
          <a:p>
            <a:pPr>
              <a:lnSpc>
                <a:spcPct val="200000"/>
              </a:lnSpc>
            </a:pPr>
            <a:r>
              <a:rPr lang="ro-RO" sz="1900" dirty="0">
                <a:solidFill>
                  <a:schemeClr val="accent4">
                    <a:lumMod val="50000"/>
                  </a:schemeClr>
                </a:solidFill>
                <a:latin typeface="Adobe Garamond Pro" panose="02020502060506020403" pitchFamily="18" charset="0"/>
              </a:rPr>
              <a:t>C</a:t>
            </a:r>
            <a:r>
              <a:rPr lang="ro-RO" sz="1900" dirty="0">
                <a:latin typeface="Adobe Garamond Pro" panose="02020502060506020403" pitchFamily="18" charset="0"/>
              </a:rPr>
              <a:t>:</a:t>
            </a:r>
          </a:p>
        </p:txBody>
      </p:sp>
      <p:cxnSp>
        <p:nvCxnSpPr>
          <p:cNvPr id="15" name="Straight Connector 14">
            <a:extLst>
              <a:ext uri="{FF2B5EF4-FFF2-40B4-BE49-F238E27FC236}">
                <a16:creationId xmlns:a16="http://schemas.microsoft.com/office/drawing/2014/main" id="{5CB18E48-B249-A640-8083-B9100BA80EE4}"/>
              </a:ext>
            </a:extLst>
          </p:cNvPr>
          <p:cNvCxnSpPr>
            <a:cxnSpLocks/>
          </p:cNvCxnSpPr>
          <p:nvPr/>
        </p:nvCxnSpPr>
        <p:spPr>
          <a:xfrm>
            <a:off x="8941230" y="5947890"/>
            <a:ext cx="3120568"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6820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228424" y="2570069"/>
            <a:ext cx="2753492"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Tipuri de raționament</a:t>
            </a:r>
          </a:p>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Teoretic</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Practic</a:t>
            </a:r>
          </a:p>
        </p:txBody>
      </p:sp>
      <p:sp>
        <p:nvSpPr>
          <p:cNvPr id="6" name="TextBox 5">
            <a:extLst>
              <a:ext uri="{FF2B5EF4-FFF2-40B4-BE49-F238E27FC236}">
                <a16:creationId xmlns:a16="http://schemas.microsoft.com/office/drawing/2014/main" id="{41ADBFAF-AE48-FA43-80A2-4452DAEBB58B}"/>
              </a:ext>
            </a:extLst>
          </p:cNvPr>
          <p:cNvSpPr txBox="1"/>
          <p:nvPr/>
        </p:nvSpPr>
        <p:spPr>
          <a:xfrm>
            <a:off x="3573726" y="2570069"/>
            <a:ext cx="5313406" cy="2362185"/>
          </a:xfrm>
          <a:prstGeom prst="rect">
            <a:avLst/>
          </a:prstGeom>
          <a:noFill/>
        </p:spPr>
        <p:txBody>
          <a:bodyPr wrap="square" rtlCol="0">
            <a:spAutoFit/>
          </a:bodyPr>
          <a:lstStyle/>
          <a:p>
            <a:pPr algn="just">
              <a:lnSpc>
                <a:spcPct val="150000"/>
              </a:lnSpc>
            </a:pPr>
            <a:r>
              <a:rPr lang="ro-RO" sz="2000" dirty="0">
                <a:latin typeface="Adobe Garamond Pro" panose="02020502060506020403" pitchFamily="18" charset="0"/>
              </a:rPr>
              <a:t>„Am nevoie de ceva care să mă acopere, iar o haină este ceva care acoperă. Deci am nevoie de o haină. Acel ceva de care am nevoie trebuie să-l fac, iar eu am nevoie de o haină. Deci fac o haină.“ (Aristotel, </a:t>
            </a:r>
            <a:r>
              <a:rPr lang="ro-RO" sz="2000" i="1" dirty="0">
                <a:latin typeface="Adobe Garamond Pro" panose="02020502060506020403" pitchFamily="18" charset="0"/>
              </a:rPr>
              <a:t>Despre mișcarea animalelor</a:t>
            </a:r>
            <a:r>
              <a:rPr lang="ro-RO" sz="2000" dirty="0">
                <a:latin typeface="Adobe Garamond Pro" panose="02020502060506020403" pitchFamily="18" charset="0"/>
              </a:rPr>
              <a:t>, 701a; trad. mod.)</a:t>
            </a:r>
          </a:p>
        </p:txBody>
      </p:sp>
    </p:spTree>
    <p:extLst>
      <p:ext uri="{BB962C8B-B14F-4D97-AF65-F5344CB8AC3E}">
        <p14:creationId xmlns:p14="http://schemas.microsoft.com/office/powerpoint/2010/main" val="3004344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228424" y="2570069"/>
            <a:ext cx="2753492"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Tipuri de raționament</a:t>
            </a:r>
          </a:p>
          <a:p>
            <a:pPr marL="457200" indent="-457200">
              <a:lnSpc>
                <a:spcPct val="150000"/>
              </a:lnSpc>
              <a:buFont typeface="Arial" panose="020B0604020202020204" pitchFamily="34" charset="0"/>
              <a:buChar char="•"/>
            </a:pPr>
            <a:r>
              <a:rPr lang="ro-RO" sz="2400" dirty="0">
                <a:solidFill>
                  <a:srgbClr val="6C2412"/>
                </a:solidFill>
                <a:latin typeface="Adobe Garamond Pro" panose="02020502060506020403" pitchFamily="18" charset="0"/>
              </a:rPr>
              <a:t>Teoretic</a:t>
            </a:r>
          </a:p>
          <a:p>
            <a:pPr marL="457200" indent="-457200">
              <a:lnSpc>
                <a:spcPct val="150000"/>
              </a:lnSpc>
              <a:buFont typeface="Arial" panose="020B0604020202020204" pitchFamily="34" charset="0"/>
              <a:buChar char="•"/>
            </a:pPr>
            <a:r>
              <a:rPr lang="ro-RO" sz="2400" dirty="0">
                <a:solidFill>
                  <a:schemeClr val="accent4">
                    <a:lumMod val="50000"/>
                  </a:schemeClr>
                </a:solidFill>
                <a:latin typeface="Adobe Garamond Pro" panose="02020502060506020403" pitchFamily="18" charset="0"/>
              </a:rPr>
              <a:t>Practic</a:t>
            </a:r>
          </a:p>
        </p:txBody>
      </p:sp>
      <p:sp>
        <p:nvSpPr>
          <p:cNvPr id="6" name="TextBox 5">
            <a:extLst>
              <a:ext uri="{FF2B5EF4-FFF2-40B4-BE49-F238E27FC236}">
                <a16:creationId xmlns:a16="http://schemas.microsoft.com/office/drawing/2014/main" id="{41ADBFAF-AE48-FA43-80A2-4452DAEBB58B}"/>
              </a:ext>
            </a:extLst>
          </p:cNvPr>
          <p:cNvSpPr txBox="1"/>
          <p:nvPr/>
        </p:nvSpPr>
        <p:spPr>
          <a:xfrm>
            <a:off x="3544356" y="1256467"/>
            <a:ext cx="8324690" cy="5601533"/>
          </a:xfrm>
          <a:prstGeom prst="rect">
            <a:avLst/>
          </a:prstGeom>
          <a:noFill/>
        </p:spPr>
        <p:txBody>
          <a:bodyPr wrap="square" rtlCol="0">
            <a:spAutoFit/>
          </a:bodyPr>
          <a:lstStyle/>
          <a:p>
            <a:pPr algn="just">
              <a:lnSpc>
                <a:spcPct val="150000"/>
              </a:lnSpc>
            </a:pPr>
            <a:r>
              <a:rPr lang="ro-RO" sz="1600" dirty="0">
                <a:latin typeface="Adobe Garamond Pro" panose="02020502060506020403" pitchFamily="18" charset="0"/>
              </a:rPr>
              <a:t>„Premisa universală este o opinie; cealaltă se raportează la domeniul individualului, unde suverană este senzația. Când cele două premise generează o singură propoziție, sufletul trebuie, </a:t>
            </a:r>
            <a:r>
              <a:rPr lang="ro-RO" sz="1600" dirty="0">
                <a:solidFill>
                  <a:srgbClr val="6C2412"/>
                </a:solidFill>
                <a:latin typeface="Adobe Garamond Pro" panose="02020502060506020403" pitchFamily="18" charset="0"/>
              </a:rPr>
              <a:t>în cazul raționamentului teoretic, să afirme imediat concluzia</a:t>
            </a:r>
            <a:r>
              <a:rPr lang="ro-RO" sz="1600" dirty="0">
                <a:latin typeface="Adobe Garamond Pro" panose="02020502060506020403" pitchFamily="18" charset="0"/>
              </a:rPr>
              <a:t> și, </a:t>
            </a:r>
            <a:r>
              <a:rPr lang="ro-RO" sz="1600" dirty="0">
                <a:solidFill>
                  <a:schemeClr val="accent4">
                    <a:lumMod val="50000"/>
                  </a:schemeClr>
                </a:solidFill>
                <a:latin typeface="Adobe Garamond Pro" panose="02020502060506020403" pitchFamily="18" charset="0"/>
              </a:rPr>
              <a:t>în cazul premiselor practice, acțiunea să urmeze imediat</a:t>
            </a:r>
            <a:r>
              <a:rPr lang="ro-RO" sz="1600" dirty="0">
                <a:latin typeface="Adobe Garamond Pro" panose="02020502060506020403" pitchFamily="18" charset="0"/>
              </a:rPr>
              <a:t>. Fie, de exemplu, premisa universală «tot ce e dulce trebuie gustat» și, ca premisă particulară «acest lucru este dulce»; concluzia care se impune este că cine poate și nu este împiedicat de nimic trebuie să îndeplinească în același timp și actul. </a:t>
            </a:r>
            <a:r>
              <a:rPr lang="ro-RO" dirty="0">
                <a:latin typeface="Adobe Garamond Pro" panose="02020502060506020403" pitchFamily="18" charset="0"/>
              </a:rPr>
              <a:t>Așadar, când în spirit se află prezente, pe de o parte o propoziție universală care interzice să guști, iar pe de altă parte o alta, tot universală, care spune că «tot ce e dulce e plăcut» și premisa minoră că «acest lucru este dulce» (și aceasta din urmă este cea care determină actul), când în spirit este prezentă în același timp și dorința, atunci, deși prima propoziție universală ne cere să evităm acest lucru, dorința ne împinge spre el (căci stă în puterea ei să pună în mișcare fiecare parte a corpului). Așa se face că cineva poate da dovadă de nestăpânire sub influența unei reguli, într-un fel, adică a unei opinii, opinie contrară nu în sine, ci prin accident (căci dorința, și nu opinia, este care se opune regulii drepte).</a:t>
            </a:r>
            <a:r>
              <a:rPr lang="ro-RO" sz="1600" dirty="0">
                <a:latin typeface="Adobe Garamond Pro" panose="02020502060506020403" pitchFamily="18" charset="0"/>
              </a:rPr>
              <a:t>“ (Aristotel, </a:t>
            </a:r>
            <a:r>
              <a:rPr lang="ro-RO" sz="1600" i="1" dirty="0">
                <a:latin typeface="Adobe Garamond Pro" panose="02020502060506020403" pitchFamily="18" charset="0"/>
              </a:rPr>
              <a:t>Etica nicomahică</a:t>
            </a:r>
            <a:r>
              <a:rPr lang="ro-RO" sz="1600" dirty="0">
                <a:latin typeface="Adobe Garamond Pro" panose="02020502060506020403" pitchFamily="18" charset="0"/>
              </a:rPr>
              <a:t>, VII, 3, 1147a-b; trad. mod.)</a:t>
            </a:r>
          </a:p>
        </p:txBody>
      </p:sp>
    </p:spTree>
    <p:extLst>
      <p:ext uri="{BB962C8B-B14F-4D97-AF65-F5344CB8AC3E}">
        <p14:creationId xmlns:p14="http://schemas.microsoft.com/office/powerpoint/2010/main" val="13356679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Propoziții acționale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10" name="TextBox 9">
            <a:extLst>
              <a:ext uri="{FF2B5EF4-FFF2-40B4-BE49-F238E27FC236}">
                <a16:creationId xmlns:a16="http://schemas.microsoft.com/office/drawing/2014/main" id="{24A3CABA-3895-B040-AA7B-D8900D6E0058}"/>
              </a:ext>
            </a:extLst>
          </p:cNvPr>
          <p:cNvSpPr txBox="1"/>
          <p:nvPr/>
        </p:nvSpPr>
        <p:spPr>
          <a:xfrm>
            <a:off x="228424" y="2926154"/>
            <a:ext cx="2753492"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o-RO" sz="2400" dirty="0">
                <a:latin typeface="Adobe Garamond Pro" panose="02020502060506020403" pitchFamily="18" charset="0"/>
              </a:rPr>
              <a:t>Morale</a:t>
            </a:r>
          </a:p>
          <a:p>
            <a:pPr marL="342900" indent="-342900">
              <a:lnSpc>
                <a:spcPct val="150000"/>
              </a:lnSpc>
              <a:buFont typeface="Arial" panose="020B0604020202020204" pitchFamily="34" charset="0"/>
              <a:buChar char="•"/>
            </a:pPr>
            <a:r>
              <a:rPr lang="ro-RO" sz="2400" dirty="0">
                <a:latin typeface="Adobe Garamond Pro" panose="02020502060506020403" pitchFamily="18" charset="0"/>
              </a:rPr>
              <a:t>Practice (prudențiale)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544356" y="2190900"/>
            <a:ext cx="8324690" cy="37471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Vrei să trăiești până la o vârstă înaintată, deci ar trebui să faci exerciții fizice în mod regulat.</a:t>
            </a:r>
          </a:p>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Ar trebui să ai grijă de mama ta când este bolnavă.</a:t>
            </a:r>
          </a:p>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Nimeni nu ar trebui să conducă imediat după ce a băut alcool.</a:t>
            </a:r>
          </a:p>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Vreau să iau note mari, deci ar trebui să particip la cursuri.</a:t>
            </a:r>
          </a:p>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Ar trebui să te abții să-ți lovești copiii.</a:t>
            </a:r>
          </a:p>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Ar trebui să nu bei alcool înainte să te urci la volan dacă vrei să-ți păstrezi carnetul.</a:t>
            </a:r>
          </a:p>
        </p:txBody>
      </p:sp>
    </p:spTree>
    <p:extLst>
      <p:ext uri="{BB962C8B-B14F-4D97-AF65-F5344CB8AC3E}">
        <p14:creationId xmlns:p14="http://schemas.microsoft.com/office/powerpoint/2010/main" val="18773691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1446550"/>
          </a:xfrm>
          <a:prstGeom prst="rect">
            <a:avLst/>
          </a:prstGeom>
          <a:noFill/>
        </p:spPr>
        <p:txBody>
          <a:bodyPr wrap="square" rtlCol="0">
            <a:spAutoFit/>
          </a:bodyPr>
          <a:lstStyle/>
          <a:p>
            <a:r>
              <a:rPr lang="en-RO" sz="4400" dirty="0">
                <a:latin typeface="Adobe Garamond Pro" panose="02020502060506020403" pitchFamily="18" charset="0"/>
              </a:rPr>
              <a:t>Argumentare etică</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Raționamente morale</a:t>
            </a:r>
          </a:p>
        </p:txBody>
      </p:sp>
      <p:sp>
        <p:nvSpPr>
          <p:cNvPr id="6" name="TextBox 5">
            <a:extLst>
              <a:ext uri="{FF2B5EF4-FFF2-40B4-BE49-F238E27FC236}">
                <a16:creationId xmlns:a16="http://schemas.microsoft.com/office/drawing/2014/main" id="{41ADBFAF-AE48-FA43-80A2-4452DAEBB58B}"/>
              </a:ext>
            </a:extLst>
          </p:cNvPr>
          <p:cNvSpPr txBox="1"/>
          <p:nvPr/>
        </p:nvSpPr>
        <p:spPr>
          <a:xfrm>
            <a:off x="3573726" y="2926154"/>
            <a:ext cx="8324690" cy="14388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2000" dirty="0">
                <a:latin typeface="Adobe Garamond Pro" panose="02020502060506020403" pitchFamily="18" charset="0"/>
              </a:rPr>
              <a:t>Oamenii care acceptă că uneori este corect să mergi la război nu pot să creadă cu adevărat că este întotdeauna greșit să omori pe cineva. Războiul implică inevitabil acte de omor.</a:t>
            </a:r>
          </a:p>
        </p:txBody>
      </p:sp>
      <p:sp>
        <p:nvSpPr>
          <p:cNvPr id="11" name="TextBox 10">
            <a:extLst>
              <a:ext uri="{FF2B5EF4-FFF2-40B4-BE49-F238E27FC236}">
                <a16:creationId xmlns:a16="http://schemas.microsoft.com/office/drawing/2014/main" id="{35959FF5-3B4D-7447-B0F9-8004B392850F}"/>
              </a:ext>
            </a:extLst>
          </p:cNvPr>
          <p:cNvSpPr txBox="1"/>
          <p:nvPr/>
        </p:nvSpPr>
        <p:spPr>
          <a:xfrm>
            <a:off x="228424" y="2926154"/>
            <a:ext cx="2753492" cy="600164"/>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temei - concluzie</a:t>
            </a:r>
          </a:p>
        </p:txBody>
      </p:sp>
    </p:spTree>
    <p:extLst>
      <p:ext uri="{BB962C8B-B14F-4D97-AF65-F5344CB8AC3E}">
        <p14:creationId xmlns:p14="http://schemas.microsoft.com/office/powerpoint/2010/main" val="937825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6E0732-4837-4C55-A46B-A2A77C9AAFB1}"/>
</file>

<file path=customXml/itemProps2.xml><?xml version="1.0" encoding="utf-8"?>
<ds:datastoreItem xmlns:ds="http://schemas.openxmlformats.org/officeDocument/2006/customXml" ds:itemID="{69777252-B13A-4BC0-BB20-C3A4061834F4}"/>
</file>

<file path=customXml/itemProps3.xml><?xml version="1.0" encoding="utf-8"?>
<ds:datastoreItem xmlns:ds="http://schemas.openxmlformats.org/officeDocument/2006/customXml" ds:itemID="{4409F894-C26B-4123-BD88-ADAB78FC1E0C}"/>
</file>

<file path=docProps/app.xml><?xml version="1.0" encoding="utf-8"?>
<Properties xmlns="http://schemas.openxmlformats.org/officeDocument/2006/extended-properties" xmlns:vt="http://schemas.openxmlformats.org/officeDocument/2006/docPropsVTypes">
  <TotalTime>8023</TotalTime>
  <Words>1322</Words>
  <Application>Microsoft Macintosh PowerPoint</Application>
  <PresentationFormat>Widescreen</PresentationFormat>
  <Paragraphs>118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Adobe Garamond Pro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36</cp:revision>
  <dcterms:created xsi:type="dcterms:W3CDTF">2021-10-22T11:01:38Z</dcterms:created>
  <dcterms:modified xsi:type="dcterms:W3CDTF">2021-12-09T18:08:29Z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