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96" r:id="rId2"/>
    <p:sldId id="326" r:id="rId3"/>
    <p:sldId id="328" r:id="rId4"/>
    <p:sldId id="331" r:id="rId5"/>
    <p:sldId id="323" r:id="rId6"/>
    <p:sldId id="332" r:id="rId7"/>
    <p:sldId id="327" r:id="rId8"/>
    <p:sldId id="329" r:id="rId9"/>
    <p:sldId id="330" r:id="rId10"/>
    <p:sldId id="333" r:id="rId11"/>
    <p:sldId id="337" r:id="rId12"/>
    <p:sldId id="335" r:id="rId13"/>
    <p:sldId id="334" r:id="rId14"/>
    <p:sldId id="336" r:id="rId15"/>
    <p:sldId id="314" r:id="rId16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281"/>
  </p:normalViewPr>
  <p:slideViewPr>
    <p:cSldViewPr snapToGrid="0" snapToObjects="1">
      <p:cViewPr varScale="1">
        <p:scale>
          <a:sx n="88" d="100"/>
          <a:sy n="88" d="100"/>
        </p:scale>
        <p:origin x="184" y="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48F33-49EA-A14F-AF1B-A9EBA10171E0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CCB9-6497-8C40-8449-A816583E91F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8802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8557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10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8715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72562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3145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81506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29029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8715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0291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7145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5729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9553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0549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9917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84973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9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0947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0E5C-7312-6D43-BD94-C52E28FBC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CAD2C-97B5-FF4B-8A63-4526E7BC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DC0D-AD94-5E48-A272-37EA240B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EF6C-D110-DB43-9EB9-03803AF7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7DBF-5DE4-4148-8FA6-7961F261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2075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BCCD-E58C-8349-82AD-F9AEAE52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0CF0-E71D-B847-BA17-27036FFE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4014-8381-5E49-AEA1-D4BE8707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D089-421F-F245-8673-C46C938A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CC7E-4579-1E49-9F0B-870F3EF4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447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1400B-5E53-554C-B42F-8E6FE9492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03F3-EF2F-0542-A6AC-79F7C6ECD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BF7B7-6FBA-834C-BBA0-A44AE6F5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C2A4-D667-7343-B966-7E1E3CF1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27BF-AB31-0B4C-9D03-7452DEFA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928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716E-B8F0-0D40-BEC0-D84A21B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AC42-B2FF-7D45-A627-263D9A82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8D34-F5B0-8B47-BAEE-D42B2B2C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0F71-9938-E947-A7F2-36E694A0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26120-2E46-9C46-B5CE-EA07135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525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DC-3015-6F4A-83C0-239680C4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0E84-302C-4B4C-AD73-B1C55ED6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24F5-97C9-1A4D-BB98-085CB731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EAC2-1E5B-E842-A320-15E722DA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D438-81E4-0C42-80DA-92BF6CAB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629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0EBB-F75D-9C44-B821-08999275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181F-EA1F-504A-BE52-7222A1A4B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9DB6-0684-AD4E-95BC-D0FE779C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3F0AD-6782-914B-87E8-7493225B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BEB-F6FC-DD40-85ED-E2ED162D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BC30B-5DAD-D94D-AA5E-3ED2FFC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2240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C57E-823A-6A43-8275-E2ABC7CD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1991-E568-A943-A9D1-8D5F6F34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E9A-0A53-8F48-BBB8-61B0F532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29FE8-7CF0-1E43-B82D-0B5FA2BC9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6DD97-8E53-CE48-8AAA-ABD358163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C2FF3-F013-F44C-A887-15656A63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4BAA1-8326-AF44-8EF2-108BFD22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EF0E9-1D9A-4446-B2AC-542D722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6447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D179-41E0-654F-AC41-C113E56D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22DB6-3BE9-514E-A64F-F7E9AABD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C362C-ECAE-8340-8F55-A460640B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EB9DE-F4AB-B041-8F6F-C0DF162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5253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8D4BC-F019-EA42-9B9D-F3A79BA8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9E073-AD9E-5D47-BEB9-3B1FDC63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FDCC-BB4D-B04C-B1F4-489F1C0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9702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B58-D8A7-6D42-B50C-276C2E3A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A5E2-CDD8-A14D-8DDC-C0419F27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D02F5-2503-9042-BDE5-CA9D5EE8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A8EB1-6553-5842-BB81-9D35B99F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470B8-399E-6041-93EB-C7146642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C4623-D932-C942-B183-6B0A290C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294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C16E-905E-574A-86F3-C8BCDA4D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F302D-6F55-AF46-9757-863CDF4E0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41BD9-0981-A34D-97B6-4822231C9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9B224-46A6-6345-948D-907BDC46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C6AE-8407-3F4D-BF45-BAD19C7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1D99C-C9B0-9744-AB4F-F1DDDCB6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584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FB06D-83BB-9E4C-B2B9-A1043A59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20D1-FFC6-814B-95B6-0E059B59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FA78-C129-DD41-9ECD-78604628A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B707-1E37-CB49-A645-203BEADEB792}" type="datetimeFigureOut">
              <a:rPr lang="en-RO" smtClean="0"/>
              <a:t>16.12.2021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6E-E463-A24F-9B8B-D5B596878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1210-E6FA-C943-B02C-12ACA4FF9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584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3250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9757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573725" y="2237066"/>
            <a:ext cx="68112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>
                <a:latin typeface="Adobe Garamond Pro" panose="02020502060506020403" pitchFamily="18" charset="0"/>
              </a:rPr>
              <a:t>Ce este o teorie etică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>
                <a:latin typeface="Adobe Garamond Pro" panose="02020502060506020403" pitchFamily="18" charset="0"/>
              </a:rPr>
              <a:t>Etica respectului față de persoane</a:t>
            </a:r>
          </a:p>
        </p:txBody>
      </p:sp>
    </p:spTree>
    <p:extLst>
      <p:ext uri="{BB962C8B-B14F-4D97-AF65-F5344CB8AC3E}">
        <p14:creationId xmlns:p14="http://schemas.microsoft.com/office/powerpoint/2010/main" val="374379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Conceptul de datorie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84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0DDC7-E319-1E45-8209-114369B33678}"/>
              </a:ext>
            </a:extLst>
          </p:cNvPr>
          <p:cNvSpPr txBox="1"/>
          <p:nvPr/>
        </p:nvSpPr>
        <p:spPr>
          <a:xfrm>
            <a:off x="3304868" y="2721442"/>
            <a:ext cx="6320408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împotriva datoriei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conform datoriei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 err="1">
                <a:latin typeface="Adobe Garamond Pro" panose="02020502060506020403" pitchFamily="18" charset="0"/>
              </a:rPr>
              <a:t>d.p.d.v</a:t>
            </a:r>
            <a:r>
              <a:rPr lang="ro-RO" sz="2800" dirty="0">
                <a:latin typeface="Adobe Garamond Pro" panose="02020502060506020403" pitchFamily="18" charset="0"/>
              </a:rPr>
              <a:t>. contingent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 err="1">
                <a:latin typeface="Adobe Garamond Pro" panose="02020502060506020403" pitchFamily="18" charset="0"/>
              </a:rPr>
              <a:t>d.p.d.v</a:t>
            </a:r>
            <a:r>
              <a:rPr lang="ro-RO" sz="2800" dirty="0">
                <a:latin typeface="Adobe Garamond Pro" panose="02020502060506020403" pitchFamily="18" charset="0"/>
              </a:rPr>
              <a:t>. necesar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din datorie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41AC9-3261-4749-B6B0-0EFEE74511BE}"/>
              </a:ext>
            </a:extLst>
          </p:cNvPr>
          <p:cNvSpPr txBox="1"/>
          <p:nvPr/>
        </p:nvSpPr>
        <p:spPr>
          <a:xfrm>
            <a:off x="322953" y="3710174"/>
            <a:ext cx="265896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4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respect</a:t>
            </a:r>
            <a:r>
              <a:rPr lang="ro-RO" sz="2400" dirty="0">
                <a:latin typeface="Adobe Garamond Pro" panose="02020502060506020403" pitchFamily="18" charset="0"/>
              </a:rPr>
              <a:t> față de (lege) vs. înclinație către</a:t>
            </a:r>
          </a:p>
        </p:txBody>
      </p:sp>
    </p:spTree>
    <p:extLst>
      <p:ext uri="{BB962C8B-B14F-4D97-AF65-F5344CB8AC3E}">
        <p14:creationId xmlns:p14="http://schemas.microsoft.com/office/powerpoint/2010/main" val="3700832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Principiul suprem al moralității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84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0DDC7-E319-1E45-8209-114369B33678}"/>
              </a:ext>
            </a:extLst>
          </p:cNvPr>
          <p:cNvSpPr txBox="1"/>
          <p:nvPr/>
        </p:nvSpPr>
        <p:spPr>
          <a:xfrm>
            <a:off x="3304868" y="2721442"/>
            <a:ext cx="856417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„[...] eu nu pot niciodată să mă port </a:t>
            </a:r>
            <a:r>
              <a:rPr lang="ro-RO" sz="2800" i="1" dirty="0">
                <a:latin typeface="Adobe Garamond Pro" panose="02020502060506020403" pitchFamily="18" charset="0"/>
              </a:rPr>
              <a:t>decât astfel încât să pot voi de asemenea ca maxima mea să devină lege universală</a:t>
            </a:r>
            <a:r>
              <a:rPr lang="ro-RO" sz="2800" dirty="0">
                <a:latin typeface="Adobe Garamond Pro" panose="02020502060506020403" pitchFamily="18" charset="0"/>
              </a:rPr>
              <a:t>.“ (Kant 2007, 40)</a:t>
            </a:r>
          </a:p>
        </p:txBody>
      </p:sp>
    </p:spTree>
    <p:extLst>
      <p:ext uri="{BB962C8B-B14F-4D97-AF65-F5344CB8AC3E}">
        <p14:creationId xmlns:p14="http://schemas.microsoft.com/office/powerpoint/2010/main" val="243032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Imperativul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84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0DDC7-E319-1E45-8209-114369B33678}"/>
              </a:ext>
            </a:extLst>
          </p:cNvPr>
          <p:cNvSpPr txBox="1"/>
          <p:nvPr/>
        </p:nvSpPr>
        <p:spPr>
          <a:xfrm>
            <a:off x="3846848" y="2699710"/>
            <a:ext cx="6320408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ipotetic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categoric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271E3-35F6-1B42-ADFC-CBBE1010E954}"/>
              </a:ext>
            </a:extLst>
          </p:cNvPr>
          <p:cNvSpPr txBox="1"/>
          <p:nvPr/>
        </p:nvSpPr>
        <p:spPr>
          <a:xfrm>
            <a:off x="322953" y="2714198"/>
            <a:ext cx="2573417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scop – mijloc</a:t>
            </a:r>
          </a:p>
          <a:p>
            <a:pPr marL="0" lvl="1" algn="just">
              <a:lnSpc>
                <a:spcPct val="150000"/>
              </a:lnSpc>
            </a:pPr>
            <a:endParaRPr lang="ro-RO" sz="2800" dirty="0">
              <a:latin typeface="Adobe Garamond Pro" panose="02020502060506020403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ro-RO" sz="28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scop în sine </a:t>
            </a:r>
            <a:r>
              <a:rPr lang="ro-RO" sz="2800" dirty="0">
                <a:latin typeface="Adobe Garamond Pro" panose="02020502060506020403" pitchFamily="18" charset="0"/>
              </a:rPr>
              <a:t>= existență cu valoare absolută</a:t>
            </a:r>
            <a:endParaRPr lang="ro-RO" sz="2800" dirty="0">
              <a:solidFill>
                <a:schemeClr val="accent4">
                  <a:lumMod val="50000"/>
                </a:schemeClr>
              </a:solidFill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9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Conceptul de persoană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84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0DDC7-E319-1E45-8209-114369B33678}"/>
              </a:ext>
            </a:extLst>
          </p:cNvPr>
          <p:cNvSpPr txBox="1"/>
          <p:nvPr/>
        </p:nvSpPr>
        <p:spPr>
          <a:xfrm>
            <a:off x="3304868" y="2007125"/>
            <a:ext cx="856417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„Omul, și în genere orice ființă rațională, </a:t>
            </a:r>
            <a:r>
              <a:rPr lang="ro-RO" sz="2400" i="1" dirty="0">
                <a:latin typeface="Adobe Garamond Pro" panose="02020502060506020403" pitchFamily="18" charset="0"/>
              </a:rPr>
              <a:t>există</a:t>
            </a:r>
            <a:r>
              <a:rPr lang="ro-RO" sz="2400" dirty="0">
                <a:latin typeface="Adobe Garamond Pro" panose="02020502060506020403" pitchFamily="18" charset="0"/>
              </a:rPr>
              <a:t> ca scop în sine, nu </a:t>
            </a:r>
            <a:r>
              <a:rPr lang="ro-RO" sz="2400" i="1" dirty="0">
                <a:latin typeface="Adobe Garamond Pro" panose="02020502060506020403" pitchFamily="18" charset="0"/>
              </a:rPr>
              <a:t>doar ca mijloc</a:t>
            </a:r>
            <a:r>
              <a:rPr lang="ro-RO" sz="2400" dirty="0">
                <a:latin typeface="Adobe Garamond Pro" panose="02020502060506020403" pitchFamily="18" charset="0"/>
              </a:rPr>
              <a:t> pentru a fi folosit de o voință sau alta după bunul său plac; el trebuie privit întotdeauna, în toate acțiunile sale, atât în cele ce-l privesc pe sine cât și în cele ce privesc alte ființe raționale, de fiecare dată </a:t>
            </a:r>
            <a:r>
              <a:rPr lang="ro-RO" sz="2400" i="1" dirty="0">
                <a:latin typeface="Adobe Garamond Pro" panose="02020502060506020403" pitchFamily="18" charset="0"/>
              </a:rPr>
              <a:t>totodată ca scop</a:t>
            </a:r>
            <a:r>
              <a:rPr lang="ro-RO" sz="2400" dirty="0">
                <a:latin typeface="Adobe Garamond Pro" panose="02020502060506020403" pitchFamily="18" charset="0"/>
              </a:rPr>
              <a:t>. [...] Imperativul practic va fi așadar următorul: </a:t>
            </a:r>
            <a:r>
              <a:rPr lang="ro-RO" sz="2400" i="1" dirty="0">
                <a:latin typeface="Adobe Garamond Pro" panose="02020502060506020403" pitchFamily="18" charset="0"/>
              </a:rPr>
              <a:t>Acționează astfel încât să folosești umanitatea, atât din persoana ta cât din persoana oricui altcuiva, de fiecare dată totodată ca scop, niciodată numai ca mijloc</a:t>
            </a:r>
            <a:r>
              <a:rPr lang="ro-RO" sz="2400" dirty="0">
                <a:latin typeface="Adobe Garamond Pro" panose="02020502060506020403" pitchFamily="18" charset="0"/>
              </a:rPr>
              <a:t>.“ (Kant 2007, 74-5)</a:t>
            </a:r>
          </a:p>
        </p:txBody>
      </p:sp>
    </p:spTree>
    <p:extLst>
      <p:ext uri="{BB962C8B-B14F-4D97-AF65-F5344CB8AC3E}">
        <p14:creationId xmlns:p14="http://schemas.microsoft.com/office/powerpoint/2010/main" val="97656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Aplicație pe cazul sinuciderii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84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0DDC7-E319-1E45-8209-114369B33678}"/>
              </a:ext>
            </a:extLst>
          </p:cNvPr>
          <p:cNvSpPr txBox="1"/>
          <p:nvPr/>
        </p:nvSpPr>
        <p:spPr>
          <a:xfrm>
            <a:off x="3304868" y="1470771"/>
            <a:ext cx="856417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„[...] acela pe care-l încearcă gândul de a-și lua singur viața se va întreba dacă acțiunea sa poate fi compatibilă cu ideea umanității </a:t>
            </a:r>
            <a:r>
              <a:rPr lang="ro-RO" sz="2400" i="1" dirty="0">
                <a:latin typeface="Adobe Garamond Pro" panose="02020502060506020403" pitchFamily="18" charset="0"/>
              </a:rPr>
              <a:t>ca scop în sine</a:t>
            </a:r>
            <a:r>
              <a:rPr lang="ro-RO" sz="2400" dirty="0">
                <a:latin typeface="Adobe Garamond Pro" panose="02020502060506020403" pitchFamily="18" charset="0"/>
              </a:rPr>
              <a:t>. Dacă el se distruge pe sine pentru a scăpa de o situație dificilă, el se servește de o persoană numai ca </a:t>
            </a:r>
            <a:r>
              <a:rPr lang="ro-RO" sz="2400" i="1" dirty="0">
                <a:latin typeface="Adobe Garamond Pro" panose="02020502060506020403" pitchFamily="18" charset="0"/>
              </a:rPr>
              <a:t>mijloc</a:t>
            </a:r>
            <a:r>
              <a:rPr lang="ro-RO" sz="2400" dirty="0">
                <a:latin typeface="Adobe Garamond Pro" panose="02020502060506020403" pitchFamily="18" charset="0"/>
              </a:rPr>
              <a:t> pentru a face ca situația să rămână suportabilă până la sfârșitul vieții. Omul însă nu este un obiect și, prin urmare, nu este ceva care poate fi folosit </a:t>
            </a:r>
            <a:r>
              <a:rPr lang="ro-RO" sz="2400" i="1" dirty="0">
                <a:latin typeface="Adobe Garamond Pro" panose="02020502060506020403" pitchFamily="18" charset="0"/>
              </a:rPr>
              <a:t>numai</a:t>
            </a:r>
            <a:r>
              <a:rPr lang="ro-RO" sz="2400" dirty="0">
                <a:latin typeface="Adobe Garamond Pro" panose="02020502060506020403" pitchFamily="18" charset="0"/>
              </a:rPr>
              <a:t> ca mijloc, ci trebuie să fie privit în toate acțiunile sale, de fiecare dată, ca scop în sine. Deci nu pot dispune de omul din persoana mea, să-l mutilez, să-l degradez sau să-l ucid.“ (Kant 2007, 75-6)</a:t>
            </a:r>
          </a:p>
        </p:txBody>
      </p:sp>
    </p:spTree>
    <p:extLst>
      <p:ext uri="{BB962C8B-B14F-4D97-AF65-F5344CB8AC3E}">
        <p14:creationId xmlns:p14="http://schemas.microsoft.com/office/powerpoint/2010/main" val="2337250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Bibliografie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9633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542236" y="1854211"/>
            <a:ext cx="8326811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indent="-468000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Kant, I. 2007. </a:t>
            </a:r>
            <a:r>
              <a:rPr lang="ro-RO" sz="2000" i="1" dirty="0">
                <a:latin typeface="Adobe Garamond Pro" panose="02020502060506020403" pitchFamily="18" charset="0"/>
              </a:rPr>
              <a:t>Întemeierea metafizicii moravurilor</a:t>
            </a:r>
            <a:r>
              <a:rPr lang="ro-RO" sz="2000" dirty="0">
                <a:latin typeface="Adobe Garamond Pro" panose="02020502060506020403" pitchFamily="18" charset="0"/>
              </a:rPr>
              <a:t>. Traducere de F. </a:t>
            </a:r>
            <a:r>
              <a:rPr lang="ro-RO" sz="2000" dirty="0" err="1">
                <a:latin typeface="Adobe Garamond Pro" panose="02020502060506020403" pitchFamily="18" charset="0"/>
              </a:rPr>
              <a:t>Bogoiu</a:t>
            </a:r>
            <a:r>
              <a:rPr lang="ro-RO" sz="2000" dirty="0">
                <a:latin typeface="Adobe Garamond Pro" panose="02020502060506020403" pitchFamily="18" charset="0"/>
              </a:rPr>
              <a:t>, V. Mureșan, M. </a:t>
            </a:r>
            <a:r>
              <a:rPr lang="ro-RO" sz="2000" dirty="0" err="1">
                <a:latin typeface="Adobe Garamond Pro" panose="02020502060506020403" pitchFamily="18" charset="0"/>
              </a:rPr>
              <a:t>Ota</a:t>
            </a:r>
            <a:r>
              <a:rPr lang="ro-RO" sz="2000" dirty="0">
                <a:latin typeface="Adobe Garamond Pro" panose="02020502060506020403" pitchFamily="18" charset="0"/>
              </a:rPr>
              <a:t>, R.G. Pârvu, coordonare și note V. Mureșan. „Comentariu“ de V. Mureșan. București: Humanitas.</a:t>
            </a:r>
          </a:p>
          <a:p>
            <a:pPr marL="468000" indent="-468000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Kant, I. 2013. </a:t>
            </a:r>
            <a:r>
              <a:rPr lang="ro-RO" sz="2000" i="1" dirty="0">
                <a:latin typeface="Adobe Garamond Pro" panose="02020502060506020403" pitchFamily="18" charset="0"/>
              </a:rPr>
              <a:t>Critica rațiunii practice</a:t>
            </a:r>
            <a:r>
              <a:rPr lang="ro-RO" sz="2000" dirty="0">
                <a:latin typeface="Adobe Garamond Pro" panose="02020502060506020403" pitchFamily="18" charset="0"/>
              </a:rPr>
              <a:t>. Traducere de R. Croitoru. Ediția a II-a revizuită. București: Editura Antet</a:t>
            </a:r>
          </a:p>
          <a:p>
            <a:pPr marL="468000" indent="-468000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Kant, I. 2017. </a:t>
            </a:r>
            <a:r>
              <a:rPr lang="ro-RO" sz="2000" i="1" dirty="0">
                <a:latin typeface="Adobe Garamond Pro" panose="02020502060506020403" pitchFamily="18" charset="0"/>
              </a:rPr>
              <a:t>Critica rațiunii pure</a:t>
            </a:r>
            <a:r>
              <a:rPr lang="ro-RO" sz="2000" dirty="0">
                <a:latin typeface="Adobe Garamond Pro" panose="02020502060506020403" pitchFamily="18" charset="0"/>
              </a:rPr>
              <a:t>. Traducere de N. Bagdasar și E. </a:t>
            </a:r>
            <a:r>
              <a:rPr lang="ro-RO" sz="2000" dirty="0" err="1">
                <a:latin typeface="Adobe Garamond Pro" panose="02020502060506020403" pitchFamily="18" charset="0"/>
              </a:rPr>
              <a:t>Moisuc</a:t>
            </a:r>
            <a:r>
              <a:rPr lang="ro-RO" sz="2000" dirty="0">
                <a:latin typeface="Adobe Garamond Pro" panose="02020502060506020403" pitchFamily="18" charset="0"/>
              </a:rPr>
              <a:t>. Ediția a IV-a revizuită de I. Pârvu. București: Editura Academiei Române.</a:t>
            </a:r>
          </a:p>
          <a:p>
            <a:pPr marL="468000" indent="-468000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Socaciu, E., </a:t>
            </a:r>
            <a:r>
              <a:rPr lang="ro-RO" sz="2000" dirty="0" err="1">
                <a:latin typeface="Adobe Garamond Pro" panose="02020502060506020403" pitchFamily="18" charset="0"/>
              </a:rPr>
              <a:t>Vică</a:t>
            </a:r>
            <a:r>
              <a:rPr lang="ro-RO" sz="2000" dirty="0">
                <a:latin typeface="Adobe Garamond Pro" panose="02020502060506020403" pitchFamily="18" charset="0"/>
              </a:rPr>
              <a:t>, C., Mihailov, E., </a:t>
            </a:r>
            <a:r>
              <a:rPr lang="ro-RO" sz="2000" dirty="0" err="1">
                <a:latin typeface="Adobe Garamond Pro" panose="02020502060506020403" pitchFamily="18" charset="0"/>
              </a:rPr>
              <a:t>Gibea</a:t>
            </a:r>
            <a:r>
              <a:rPr lang="ro-RO" sz="2000" dirty="0">
                <a:latin typeface="Adobe Garamond Pro" panose="02020502060506020403" pitchFamily="18" charset="0"/>
              </a:rPr>
              <a:t>, T., Mureșan, V., Constantinescu, M. 2018. </a:t>
            </a:r>
            <a:r>
              <a:rPr lang="ro-RO" sz="2000" i="1" dirty="0">
                <a:latin typeface="Adobe Garamond Pro" panose="02020502060506020403" pitchFamily="18" charset="0"/>
              </a:rPr>
              <a:t>Etică și integritate academică</a:t>
            </a:r>
            <a:r>
              <a:rPr lang="ro-RO" sz="2000" dirty="0">
                <a:latin typeface="Adobe Garamond Pro" panose="02020502060506020403" pitchFamily="18" charset="0"/>
              </a:rPr>
              <a:t>. București: Editura Universității din București.</a:t>
            </a:r>
          </a:p>
        </p:txBody>
      </p:sp>
    </p:spTree>
    <p:extLst>
      <p:ext uri="{BB962C8B-B14F-4D97-AF65-F5344CB8AC3E}">
        <p14:creationId xmlns:p14="http://schemas.microsoft.com/office/powerpoint/2010/main" val="211242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32507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Ce este o teorie etică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4828648" y="2022514"/>
            <a:ext cx="459320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3200" dirty="0">
                <a:latin typeface="Adobe Garamond Pro" panose="02020502060506020403" pitchFamily="18" charset="0"/>
              </a:rPr>
              <a:t>descriptiv vs. </a:t>
            </a:r>
            <a:r>
              <a:rPr lang="ro-RO" sz="3200" dirty="0" err="1">
                <a:latin typeface="Adobe Garamond Pro" panose="02020502060506020403" pitchFamily="18" charset="0"/>
              </a:rPr>
              <a:t>acțional</a:t>
            </a:r>
            <a:endParaRPr lang="ro-RO" sz="3200" dirty="0">
              <a:latin typeface="Adobe Garamond Pro" panose="02020502060506020403" pitchFamily="18" charset="0"/>
            </a:endParaRPr>
          </a:p>
          <a:p>
            <a:pPr>
              <a:lnSpc>
                <a:spcPct val="150000"/>
              </a:lnSpc>
            </a:pPr>
            <a:r>
              <a:rPr lang="ro-RO" sz="3200" dirty="0">
                <a:latin typeface="Adobe Garamond Pro" panose="02020502060506020403" pitchFamily="18" charset="0"/>
              </a:rPr>
              <a:t>asumpții ultime – temeiuri</a:t>
            </a:r>
          </a:p>
          <a:p>
            <a:pPr>
              <a:lnSpc>
                <a:spcPct val="150000"/>
              </a:lnSpc>
            </a:pPr>
            <a:endParaRPr lang="ro-RO" sz="3200" dirty="0">
              <a:latin typeface="Adobe Garamond Pro" panose="02020502060506020403" pitchFamily="18" charset="0"/>
            </a:endParaRPr>
          </a:p>
          <a:p>
            <a:pPr>
              <a:lnSpc>
                <a:spcPct val="150000"/>
              </a:lnSpc>
            </a:pPr>
            <a:r>
              <a:rPr lang="ro-RO" sz="3200" dirty="0">
                <a:latin typeface="Adobe Garamond Pro" panose="02020502060506020403" pitchFamily="18" charset="0"/>
              </a:rPr>
              <a:t>Relevanță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>
                <a:latin typeface="Adobe Garamond Pro" panose="02020502060506020403" pitchFamily="18" charset="0"/>
              </a:rPr>
              <a:t>analiză etică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>
                <a:latin typeface="Adobe Garamond Pro" panose="02020502060506020403" pitchFamily="18" charset="0"/>
              </a:rPr>
              <a:t>decizie etică</a:t>
            </a:r>
          </a:p>
        </p:txBody>
      </p:sp>
    </p:spTree>
    <p:extLst>
      <p:ext uri="{BB962C8B-B14F-4D97-AF65-F5344CB8AC3E}">
        <p14:creationId xmlns:p14="http://schemas.microsoft.com/office/powerpoint/2010/main" val="204142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32507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Ce este o teorie etică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573726" y="2568817"/>
            <a:ext cx="6320408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Etica respectului față de persoane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Immanuel Kant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Etica fericirii generale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John Stuart </a:t>
            </a:r>
            <a:r>
              <a:rPr lang="ro-RO" sz="2800" dirty="0" err="1">
                <a:latin typeface="Adobe Garamond Pro" panose="02020502060506020403" pitchFamily="18" charset="0"/>
              </a:rPr>
              <a:t>Mill</a:t>
            </a:r>
            <a:endParaRPr lang="ro-RO" sz="2800" dirty="0">
              <a:latin typeface="Adobe Garamond Pro" panose="020205020605060204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Etica vieții virtuoase (împlinite)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Aristotel</a:t>
            </a:r>
          </a:p>
        </p:txBody>
      </p:sp>
    </p:spTree>
    <p:extLst>
      <p:ext uri="{BB962C8B-B14F-4D97-AF65-F5344CB8AC3E}">
        <p14:creationId xmlns:p14="http://schemas.microsoft.com/office/powerpoint/2010/main" val="408112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Premise teoretice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C18E41-5482-F142-9B91-2DF5B308461C}"/>
              </a:ext>
            </a:extLst>
          </p:cNvPr>
          <p:cNvGraphicFramePr>
            <a:graphicFrameLocks noGrp="1"/>
          </p:cNvGraphicFramePr>
          <p:nvPr/>
        </p:nvGraphicFramePr>
        <p:xfrm>
          <a:off x="3624182" y="2568303"/>
          <a:ext cx="8001761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5602">
                  <a:extLst>
                    <a:ext uri="{9D8B030D-6E8A-4147-A177-3AD203B41FA5}">
                      <a16:colId xmlns:a16="http://schemas.microsoft.com/office/drawing/2014/main" val="874438856"/>
                    </a:ext>
                  </a:extLst>
                </a:gridCol>
                <a:gridCol w="4336159">
                  <a:extLst>
                    <a:ext uri="{9D8B030D-6E8A-4147-A177-3AD203B41FA5}">
                      <a16:colId xmlns:a16="http://schemas.microsoft.com/office/drawing/2014/main" val="2929912620"/>
                    </a:ext>
                  </a:extLst>
                </a:gridCol>
              </a:tblGrid>
              <a:tr h="251529"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Tipuri de judecăți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Condiții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52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dobe Garamond Pro" panose="02020502060506020403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Adobe Garamond Pro" panose="02020502060506020403" pitchFamily="18" charset="0"/>
                        </a:rPr>
                        <a:t>pure (a priori)</a:t>
                      </a:r>
                      <a:endParaRPr lang="en-RO" sz="2400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dobe Garamond Pro Bold" panose="02020502060506020403" pitchFamily="18" charset="0"/>
                      </a:endParaRP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n</a:t>
                      </a:r>
                      <a:r>
                        <a:rPr lang="en-RO" sz="2400" b="0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ecesare &amp; universale</a:t>
                      </a:r>
                    </a:p>
                    <a:p>
                      <a:pPr algn="ctr"/>
                      <a:endParaRPr lang="en-RO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dobe Garamond Pro Bold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44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o-RO" sz="2400" noProof="0" dirty="0">
                        <a:latin typeface="Adobe Garamond Pro" panose="02020502060506020403" pitchFamily="18" charset="0"/>
                      </a:endParaRPr>
                    </a:p>
                    <a:p>
                      <a:pPr algn="ctr"/>
                      <a:r>
                        <a:rPr lang="ro-RO" sz="2400" noProof="0" dirty="0">
                          <a:latin typeface="Adobe Garamond Pro" panose="02020502060506020403" pitchFamily="18" charset="0"/>
                        </a:rPr>
                        <a:t>empirice</a:t>
                      </a:r>
                      <a:r>
                        <a:rPr lang="en-US" sz="2400" dirty="0">
                          <a:latin typeface="Adobe Garamond Pro" panose="02020502060506020403" pitchFamily="18" charset="0"/>
                        </a:rPr>
                        <a:t> (a posteriori)</a:t>
                      </a:r>
                    </a:p>
                    <a:p>
                      <a:pPr algn="ctr"/>
                      <a:endParaRPr lang="en-RO" sz="2400" dirty="0">
                        <a:latin typeface="Adobe Garamond Pro" panose="02020502060506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dobe Garamond Pro" panose="02020502060506020403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Adobe Garamond Pro" panose="02020502060506020403" pitchFamily="18" charset="0"/>
                        </a:rPr>
                        <a:t>c</a:t>
                      </a:r>
                      <a:r>
                        <a:rPr lang="en-RO" sz="2400" dirty="0">
                          <a:latin typeface="Adobe Garamond Pro" panose="02020502060506020403" pitchFamily="18" charset="0"/>
                        </a:rPr>
                        <a:t>ontingente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61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CF96F8-D11E-D644-A780-FE1A7E17E114}"/>
              </a:ext>
            </a:extLst>
          </p:cNvPr>
          <p:cNvSpPr txBox="1"/>
          <p:nvPr/>
        </p:nvSpPr>
        <p:spPr>
          <a:xfrm>
            <a:off x="-213739" y="3115814"/>
            <a:ext cx="3206324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necesitate vs. contingență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universal vs. particular</a:t>
            </a:r>
          </a:p>
        </p:txBody>
      </p:sp>
    </p:spTree>
    <p:extLst>
      <p:ext uri="{BB962C8B-B14F-4D97-AF65-F5344CB8AC3E}">
        <p14:creationId xmlns:p14="http://schemas.microsoft.com/office/powerpoint/2010/main" val="36141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Locul eticii în sistemul lui I. Kant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84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298C-BE26-AC47-8F3C-191B5795AC52}"/>
              </a:ext>
            </a:extLst>
          </p:cNvPr>
          <p:cNvSpPr txBox="1"/>
          <p:nvPr/>
        </p:nvSpPr>
        <p:spPr>
          <a:xfrm>
            <a:off x="3573726" y="2568817"/>
            <a:ext cx="5047760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„Cerul înstelat deasupra mea și legea morală și din mine.“ (Kant 2013, 224)</a:t>
            </a:r>
          </a:p>
        </p:txBody>
      </p:sp>
    </p:spTree>
    <p:extLst>
      <p:ext uri="{BB962C8B-B14F-4D97-AF65-F5344CB8AC3E}">
        <p14:creationId xmlns:p14="http://schemas.microsoft.com/office/powerpoint/2010/main" val="32120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Locul eticii în sistemul lui I. Kant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84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8F188B-42EC-5041-B972-011B4B05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97874"/>
              </p:ext>
            </p:extLst>
          </p:nvPr>
        </p:nvGraphicFramePr>
        <p:xfrm>
          <a:off x="3304870" y="3366154"/>
          <a:ext cx="8745627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165">
                  <a:extLst>
                    <a:ext uri="{9D8B030D-6E8A-4147-A177-3AD203B41FA5}">
                      <a16:colId xmlns:a16="http://schemas.microsoft.com/office/drawing/2014/main" val="2363393620"/>
                    </a:ext>
                  </a:extLst>
                </a:gridCol>
                <a:gridCol w="1412006">
                  <a:extLst>
                    <a:ext uri="{9D8B030D-6E8A-4147-A177-3AD203B41FA5}">
                      <a16:colId xmlns:a16="http://schemas.microsoft.com/office/drawing/2014/main" val="1444200162"/>
                    </a:ext>
                  </a:extLst>
                </a:gridCol>
                <a:gridCol w="1231716">
                  <a:extLst>
                    <a:ext uri="{9D8B030D-6E8A-4147-A177-3AD203B41FA5}">
                      <a16:colId xmlns:a16="http://schemas.microsoft.com/office/drawing/2014/main" val="3718831292"/>
                    </a:ext>
                  </a:extLst>
                </a:gridCol>
                <a:gridCol w="1079012">
                  <a:extLst>
                    <a:ext uri="{9D8B030D-6E8A-4147-A177-3AD203B41FA5}">
                      <a16:colId xmlns:a16="http://schemas.microsoft.com/office/drawing/2014/main" val="3875884878"/>
                    </a:ext>
                  </a:extLst>
                </a:gridCol>
                <a:gridCol w="1492879">
                  <a:extLst>
                    <a:ext uri="{9D8B030D-6E8A-4147-A177-3AD203B41FA5}">
                      <a16:colId xmlns:a16="http://schemas.microsoft.com/office/drawing/2014/main" val="2237347894"/>
                    </a:ext>
                  </a:extLst>
                </a:gridCol>
                <a:gridCol w="1379877">
                  <a:extLst>
                    <a:ext uri="{9D8B030D-6E8A-4147-A177-3AD203B41FA5}">
                      <a16:colId xmlns:a16="http://schemas.microsoft.com/office/drawing/2014/main" val="1676428095"/>
                    </a:ext>
                  </a:extLst>
                </a:gridCol>
                <a:gridCol w="986972">
                  <a:extLst>
                    <a:ext uri="{9D8B030D-6E8A-4147-A177-3AD203B41FA5}">
                      <a16:colId xmlns:a16="http://schemas.microsoft.com/office/drawing/2014/main" val="258786849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Discipline filozofice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O" dirty="0">
                        <a:latin typeface="Adobe Garamond Pro" panose="020205020605060204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6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formale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materiale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Discipline materiale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454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Logica</a:t>
                      </a:r>
                    </a:p>
                    <a:p>
                      <a:pPr algn="ctr"/>
                      <a:r>
                        <a:rPr lang="en-US" dirty="0">
                          <a:latin typeface="Adobe Garamond Pro" panose="02020502060506020403" pitchFamily="18" charset="0"/>
                        </a:rPr>
                        <a:t>„</a:t>
                      </a:r>
                      <a:r>
                        <a:rPr lang="ro-RO" noProof="0" dirty="0">
                          <a:latin typeface="Adobe Garamond Pro" panose="02020502060506020403" pitchFamily="18" charset="0"/>
                        </a:rPr>
                        <a:t>obiectul</a:t>
                      </a:r>
                      <a:r>
                        <a:rPr lang="en-US" dirty="0">
                          <a:latin typeface="Adobe Garamond Pro" panose="02020502060506020403" pitchFamily="18" charset="0"/>
                        </a:rPr>
                        <a:t>“: f</a:t>
                      </a:r>
                      <a:r>
                        <a:rPr lang="en-RO" dirty="0">
                          <a:latin typeface="Adobe Garamond Pro" panose="02020502060506020403" pitchFamily="18" charset="0"/>
                        </a:rPr>
                        <a:t>orma gândirii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Fizica (doctrina naturii)</a:t>
                      </a:r>
                    </a:p>
                    <a:p>
                      <a:pPr algn="ctr"/>
                      <a:r>
                        <a:rPr lang="en-US" dirty="0">
                          <a:latin typeface="Adobe Garamond Pro" panose="02020502060506020403" pitchFamily="18" charset="0"/>
                        </a:rPr>
                        <a:t>o</a:t>
                      </a:r>
                      <a:r>
                        <a:rPr lang="en-RO" dirty="0">
                          <a:latin typeface="Adobe Garamond Pro" panose="02020502060506020403" pitchFamily="18" charset="0"/>
                        </a:rPr>
                        <a:t>biectul: natura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Fizica</a:t>
                      </a:r>
                    </a:p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(doctrina naturii)</a:t>
                      </a:r>
                    </a:p>
                    <a:p>
                      <a:pPr algn="ctr"/>
                      <a:r>
                        <a:rPr lang="en-US" dirty="0">
                          <a:latin typeface="Adobe Garamond Pro" panose="02020502060506020403" pitchFamily="18" charset="0"/>
                        </a:rPr>
                        <a:t>o</a:t>
                      </a:r>
                      <a:r>
                        <a:rPr lang="en-RO" dirty="0">
                          <a:latin typeface="Adobe Garamond Pro" panose="02020502060506020403" pitchFamily="18" charset="0"/>
                        </a:rPr>
                        <a:t>biectul: natura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RO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dobe Garamond Pro" panose="02020502060506020403" pitchFamily="18" charset="0"/>
                        </a:rPr>
                        <a:t>Etica </a:t>
                      </a:r>
                      <a:r>
                        <a:rPr lang="en-RO" dirty="0">
                          <a:latin typeface="Adobe Garamond Pro" panose="02020502060506020403" pitchFamily="18" charset="0"/>
                        </a:rPr>
                        <a:t>(doctrina moravurilor)</a:t>
                      </a:r>
                    </a:p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obiectul: libertatea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RO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dobe Garamond Pro" panose="02020502060506020403" pitchFamily="18" charset="0"/>
                        </a:rPr>
                        <a:t>Etica</a:t>
                      </a:r>
                    </a:p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(doctrina moravurilor)</a:t>
                      </a:r>
                    </a:p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obiectul: libertatea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742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RO" dirty="0">
                        <a:latin typeface="Adobe Garamond Pro" panose="020205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Garamond Pro" panose="02020502060506020403" pitchFamily="18" charset="0"/>
                        </a:rPr>
                        <a:t>P</a:t>
                      </a:r>
                      <a:r>
                        <a:rPr lang="en-RO" dirty="0">
                          <a:latin typeface="Adobe Garamond Pro" panose="02020502060506020403" pitchFamily="18" charset="0"/>
                        </a:rPr>
                        <a:t>ropedeutica (critica) rațiunii pure speculative</a:t>
                      </a:r>
                    </a:p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(ce pot cunoaște?)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Garamond Pro" panose="02020502060506020403" pitchFamily="18" charset="0"/>
                        </a:rPr>
                        <a:t>F</a:t>
                      </a:r>
                      <a:r>
                        <a:rPr lang="en-RO" dirty="0">
                          <a:latin typeface="Adobe Garamond Pro" panose="02020502060506020403" pitchFamily="18" charset="0"/>
                        </a:rPr>
                        <a:t>izica </a:t>
                      </a:r>
                    </a:p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pură</a:t>
                      </a:r>
                    </a:p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=</a:t>
                      </a:r>
                    </a:p>
                    <a:p>
                      <a:pPr algn="ctr"/>
                      <a:r>
                        <a:rPr lang="en-US" dirty="0">
                          <a:latin typeface="Adobe Garamond Pro" panose="02020502060506020403" pitchFamily="18" charset="0"/>
                        </a:rPr>
                        <a:t>M</a:t>
                      </a:r>
                      <a:r>
                        <a:rPr lang="en-RO" dirty="0">
                          <a:latin typeface="Adobe Garamond Pro" panose="02020502060506020403" pitchFamily="18" charset="0"/>
                        </a:rPr>
                        <a:t>etafizica naturii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Fizica empirică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P</a:t>
                      </a:r>
                      <a:r>
                        <a:rPr lang="en-RO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ropedeutica (critica) rațiunii pure practice</a:t>
                      </a:r>
                    </a:p>
                    <a:p>
                      <a:pPr algn="ctr"/>
                      <a:r>
                        <a:rPr lang="en-RO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(</a:t>
                      </a:r>
                      <a:r>
                        <a:rPr lang="en-RO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dobe Garamond Pro" panose="02020502060506020403" pitchFamily="18" charset="0"/>
                        </a:rPr>
                        <a:t>ce trebuie să fac?</a:t>
                      </a:r>
                      <a:r>
                        <a:rPr lang="en-RO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Etica</a:t>
                      </a:r>
                    </a:p>
                    <a:p>
                      <a:pPr algn="ctr"/>
                      <a:r>
                        <a:rPr lang="en-RO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pură</a:t>
                      </a:r>
                    </a:p>
                    <a:p>
                      <a:pPr algn="ctr"/>
                      <a:r>
                        <a:rPr lang="en-RO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=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M</a:t>
                      </a:r>
                      <a:r>
                        <a:rPr lang="en-RO" dirty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etafizica moravurilor (morală)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>
                          <a:latin typeface="Adobe Garamond Pro" panose="02020502060506020403" pitchFamily="18" charset="0"/>
                        </a:rPr>
                        <a:t>Etica empirică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0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85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Ideea unei întemeieri a eticii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84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B0945-6A0E-E041-BDE3-2A6114AF0F47}"/>
              </a:ext>
            </a:extLst>
          </p:cNvPr>
          <p:cNvSpPr txBox="1"/>
          <p:nvPr/>
        </p:nvSpPr>
        <p:spPr>
          <a:xfrm>
            <a:off x="322953" y="3710174"/>
            <a:ext cx="265896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latin typeface="Adobe Garamond Pro" panose="02020502060506020403" pitchFamily="18" charset="0"/>
              </a:rPr>
              <a:t>asumpție ultimă</a:t>
            </a:r>
          </a:p>
          <a:p>
            <a:pPr marL="360000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latin typeface="Adobe Garamond Pro" panose="02020502060506020403" pitchFamily="18" charset="0"/>
              </a:rPr>
              <a:t>temei ultim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0DDC7-E319-1E45-8209-114369B33678}"/>
              </a:ext>
            </a:extLst>
          </p:cNvPr>
          <p:cNvSpPr txBox="1"/>
          <p:nvPr/>
        </p:nvSpPr>
        <p:spPr>
          <a:xfrm>
            <a:off x="3304868" y="2721442"/>
            <a:ext cx="6320408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Rațiune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Voință bună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Datorie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Principiul suprem al moralității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Imperativul categoric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Persoană</a:t>
            </a:r>
          </a:p>
        </p:txBody>
      </p:sp>
    </p:spTree>
    <p:extLst>
      <p:ext uri="{BB962C8B-B14F-4D97-AF65-F5344CB8AC3E}">
        <p14:creationId xmlns:p14="http://schemas.microsoft.com/office/powerpoint/2010/main" val="108062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Conceptul de rațiune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84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C2845FF-46EC-C142-BA95-7DB3662BB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92475"/>
              </p:ext>
            </p:extLst>
          </p:nvPr>
        </p:nvGraphicFramePr>
        <p:xfrm>
          <a:off x="3331029" y="3326323"/>
          <a:ext cx="8588828" cy="199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6259">
                  <a:extLst>
                    <a:ext uri="{9D8B030D-6E8A-4147-A177-3AD203B41FA5}">
                      <a16:colId xmlns:a16="http://schemas.microsoft.com/office/drawing/2014/main" val="552456192"/>
                    </a:ext>
                  </a:extLst>
                </a:gridCol>
                <a:gridCol w="1753685">
                  <a:extLst>
                    <a:ext uri="{9D8B030D-6E8A-4147-A177-3AD203B41FA5}">
                      <a16:colId xmlns:a16="http://schemas.microsoft.com/office/drawing/2014/main" val="644134954"/>
                    </a:ext>
                  </a:extLst>
                </a:gridCol>
                <a:gridCol w="1721991">
                  <a:extLst>
                    <a:ext uri="{9D8B030D-6E8A-4147-A177-3AD203B41FA5}">
                      <a16:colId xmlns:a16="http://schemas.microsoft.com/office/drawing/2014/main" val="3813238861"/>
                    </a:ext>
                  </a:extLst>
                </a:gridCol>
                <a:gridCol w="1447318">
                  <a:extLst>
                    <a:ext uri="{9D8B030D-6E8A-4147-A177-3AD203B41FA5}">
                      <a16:colId xmlns:a16="http://schemas.microsoft.com/office/drawing/2014/main" val="3959537330"/>
                    </a:ext>
                  </a:extLst>
                </a:gridCol>
                <a:gridCol w="1489575">
                  <a:extLst>
                    <a:ext uri="{9D8B030D-6E8A-4147-A177-3AD203B41FA5}">
                      <a16:colId xmlns:a16="http://schemas.microsoft.com/office/drawing/2014/main" val="205919284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RO" sz="2800" dirty="0">
                          <a:latin typeface="Adobe Garamond Pro" panose="02020502060506020403" pitchFamily="18" charset="0"/>
                        </a:rPr>
                        <a:t>Capacitățile minții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RO" sz="2800" dirty="0">
                        <a:latin typeface="Adobe Garamond Pro" panose="020205020605060204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RO" sz="2800" dirty="0">
                          <a:latin typeface="Adobe Garamond Pro" panose="02020502060506020403" pitchFamily="18" charset="0"/>
                        </a:rPr>
                        <a:t>Sensibilitate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RO" sz="2800" dirty="0">
                          <a:latin typeface="Adobe Garamond Pro" panose="02020502060506020403" pitchFamily="18" charset="0"/>
                        </a:rPr>
                        <a:t>Imaginație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RO" sz="2800" dirty="0">
                          <a:latin typeface="Adobe Garamond Pro" panose="02020502060506020403" pitchFamily="18" charset="0"/>
                        </a:rPr>
                        <a:t>Intelect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RO" sz="2800" dirty="0">
                          <a:latin typeface="Adobe Garamond Pro" panose="02020502060506020403" pitchFamily="18" charset="0"/>
                        </a:rPr>
                        <a:t>Judecare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RO" sz="2800" dirty="0">
                          <a:solidFill>
                            <a:srgbClr val="6C2412"/>
                          </a:solidFill>
                          <a:latin typeface="Adobe Garamond Pro" panose="02020502060506020403" pitchFamily="18" charset="0"/>
                        </a:rPr>
                        <a:t>Rațiune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592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F05BB2-2FE8-7D4C-90AA-57348AC26E9F}"/>
              </a:ext>
            </a:extLst>
          </p:cNvPr>
          <p:cNvSpPr txBox="1"/>
          <p:nvPr/>
        </p:nvSpPr>
        <p:spPr>
          <a:xfrm>
            <a:off x="5806623" y="1861066"/>
            <a:ext cx="363763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fenomen vs. noumen</a:t>
            </a:r>
          </a:p>
        </p:txBody>
      </p:sp>
    </p:spTree>
    <p:extLst>
      <p:ext uri="{BB962C8B-B14F-4D97-AF65-F5344CB8AC3E}">
        <p14:creationId xmlns:p14="http://schemas.microsoft.com/office/powerpoint/2010/main" val="2545566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26589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Conceptul de voință bună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84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etice: etica respectului față de persoane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0DDC7-E319-1E45-8209-114369B33678}"/>
              </a:ext>
            </a:extLst>
          </p:cNvPr>
          <p:cNvSpPr txBox="1"/>
          <p:nvPr/>
        </p:nvSpPr>
        <p:spPr>
          <a:xfrm>
            <a:off x="3304868" y="2721442"/>
            <a:ext cx="6320408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„Voința bună nu este bună prin ceea ce produce sau înfăptuiește, nici prin aptitudinea sa de a atinge vreun scop prestabilit, ci numai prin actul volitiv, adică este bună în sine.“ (Kant 2007, 30)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5FC42-45A2-0742-B9BF-7A2DF3877E25}"/>
              </a:ext>
            </a:extLst>
          </p:cNvPr>
          <p:cNvSpPr txBox="1"/>
          <p:nvPr/>
        </p:nvSpPr>
        <p:spPr>
          <a:xfrm>
            <a:off x="322953" y="3710174"/>
            <a:ext cx="26589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interior vs. exterior</a:t>
            </a:r>
          </a:p>
        </p:txBody>
      </p:sp>
    </p:spTree>
    <p:extLst>
      <p:ext uri="{BB962C8B-B14F-4D97-AF65-F5344CB8AC3E}">
        <p14:creationId xmlns:p14="http://schemas.microsoft.com/office/powerpoint/2010/main" val="360969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207E1EAC69764FB0B79A433C79971C" ma:contentTypeVersion="2" ma:contentTypeDescription="Create a new document." ma:contentTypeScope="" ma:versionID="c0cb7719d9b6b431b4db27237babcfb6">
  <xsd:schema xmlns:xsd="http://www.w3.org/2001/XMLSchema" xmlns:xs="http://www.w3.org/2001/XMLSchema" xmlns:p="http://schemas.microsoft.com/office/2006/metadata/properties" xmlns:ns2="83830190-e05f-4c3a-8b5d-4ff970257da8" targetNamespace="http://schemas.microsoft.com/office/2006/metadata/properties" ma:root="true" ma:fieldsID="f289c6544312db56e310cead2419f745" ns2:_="">
    <xsd:import namespace="83830190-e05f-4c3a-8b5d-4ff970257d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30190-e05f-4c3a-8b5d-4ff970257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27FBE6-289F-45E5-81A4-3C5D922BF129}"/>
</file>

<file path=customXml/itemProps2.xml><?xml version="1.0" encoding="utf-8"?>
<ds:datastoreItem xmlns:ds="http://schemas.openxmlformats.org/officeDocument/2006/customXml" ds:itemID="{3B388AE9-4438-4741-BD1B-5FE4ACB505B8}"/>
</file>

<file path=customXml/itemProps3.xml><?xml version="1.0" encoding="utf-8"?>
<ds:datastoreItem xmlns:ds="http://schemas.openxmlformats.org/officeDocument/2006/customXml" ds:itemID="{0C0336F1-81FE-474D-823E-A973644149AD}"/>
</file>

<file path=docProps/app.xml><?xml version="1.0" encoding="utf-8"?>
<Properties xmlns="http://schemas.openxmlformats.org/officeDocument/2006/extended-properties" xmlns:vt="http://schemas.openxmlformats.org/officeDocument/2006/docPropsVTypes">
  <TotalTime>15234</TotalTime>
  <Words>875</Words>
  <Application>Microsoft Macintosh PowerPoint</Application>
  <PresentationFormat>Widescreen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Garamond Pro</vt:lpstr>
      <vt:lpstr>Adobe Garamond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Remus Breazu</dc:creator>
  <cp:lastModifiedBy>Remus Breazu</cp:lastModifiedBy>
  <cp:revision>42</cp:revision>
  <dcterms:created xsi:type="dcterms:W3CDTF">2021-10-22T11:01:38Z</dcterms:created>
  <dcterms:modified xsi:type="dcterms:W3CDTF">2021-12-17T06:32:07Z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0x010100C4207E1EAC69764FB0B79A433C79971C</vt:lpwstr>
  </property>
</Properties>
</file>