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96" r:id="rId2"/>
    <p:sldId id="326" r:id="rId3"/>
    <p:sldId id="328" r:id="rId4"/>
    <p:sldId id="331" r:id="rId5"/>
    <p:sldId id="332" r:id="rId6"/>
    <p:sldId id="333" r:id="rId7"/>
    <p:sldId id="335" r:id="rId8"/>
    <p:sldId id="334" r:id="rId9"/>
    <p:sldId id="336" r:id="rId10"/>
    <p:sldId id="337" r:id="rId11"/>
    <p:sldId id="339" r:id="rId12"/>
    <p:sldId id="342" r:id="rId13"/>
    <p:sldId id="341" r:id="rId14"/>
    <p:sldId id="346" r:id="rId15"/>
    <p:sldId id="352" r:id="rId16"/>
    <p:sldId id="344" r:id="rId17"/>
    <p:sldId id="345" r:id="rId18"/>
    <p:sldId id="347" r:id="rId19"/>
    <p:sldId id="348" r:id="rId20"/>
    <p:sldId id="349" r:id="rId21"/>
    <p:sldId id="350" r:id="rId22"/>
    <p:sldId id="351" r:id="rId23"/>
    <p:sldId id="314" r:id="rId24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2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281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48F33-49EA-A14F-AF1B-A9EBA10171E0}" type="datetimeFigureOut">
              <a:rPr lang="en-RO" smtClean="0"/>
              <a:t>06.01.2022</a:t>
            </a:fld>
            <a:endParaRPr lang="en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0CCB9-6497-8C40-8449-A816583E91F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188027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98557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10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364861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066673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12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60211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13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4395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14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661916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15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580896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16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29198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17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320382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18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386804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19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016890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2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02913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20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0169667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21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723746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22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67289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23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87151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3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17145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4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45729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5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083373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6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08745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7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78002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8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65672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DED96F-8CBC-874C-BE40-2AB751A25D41}" type="slidenum">
              <a:rPr lang="en-RO" smtClean="0"/>
              <a:t>9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77275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0E5C-7312-6D43-BD94-C52E28FBC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CAD2C-97B5-FF4B-8A63-4526E7BCB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DC0D-AD94-5E48-A272-37EA240B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06.01.2022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2EF6C-D110-DB43-9EB9-03803AF7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97DBF-5DE4-4148-8FA6-7961F261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82075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BCCD-E58C-8349-82AD-F9AEAE52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30CF0-E71D-B847-BA17-27036FFE9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4014-8381-5E49-AEA1-D4BE8707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06.01.2022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D089-421F-F245-8673-C46C938A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FCC7E-4579-1E49-9F0B-870F3EF4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4476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1400B-5E53-554C-B42F-8E6FE9492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B03F3-EF2F-0542-A6AC-79F7C6ECD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BF7B7-6FBA-834C-BBA0-A44AE6F5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06.01.2022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AC2A4-D667-7343-B966-7E1E3CF1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927BF-AB31-0B4C-9D03-7452DEFA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9288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716E-B8F0-0D40-BEC0-D84A21BCA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6AC42-B2FF-7D45-A627-263D9A82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B8D34-F5B0-8B47-BAEE-D42B2B2C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06.01.2022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0F71-9938-E947-A7F2-36E694A0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26120-2E46-9C46-B5CE-EA07135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5256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31DC-3015-6F4A-83C0-239680C4E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90E84-302C-4B4C-AD73-B1C55ED6A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024F5-97C9-1A4D-BB98-085CB731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06.01.2022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0EAC2-1E5B-E842-A320-15E722DA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D438-81E4-0C42-80DA-92BF6CAB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1629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0EBB-F75D-9C44-B821-08999275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181F-EA1F-504A-BE52-7222A1A4B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49DB6-0684-AD4E-95BC-D0FE779CB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3F0AD-6782-914B-87E8-7493225B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06.01.2022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1CBEB-F6FC-DD40-85ED-E2ED162D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BC30B-5DAD-D94D-AA5E-3ED2FFCB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2240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C57E-823A-6A43-8275-E2ABC7CD1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61991-E568-A943-A9D1-8D5F6F34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E9A-0A53-8F48-BBB8-61B0F532D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29FE8-7CF0-1E43-B82D-0B5FA2BC9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6DD97-8E53-CE48-8AAA-ABD358163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C2FF3-F013-F44C-A887-15656A63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06.01.2022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4BAA1-8326-AF44-8EF2-108BFD22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EF0E9-1D9A-4446-B2AC-542D7224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6447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D179-41E0-654F-AC41-C113E56D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22DB6-3BE9-514E-A64F-F7E9AABD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06.01.2022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C362C-ECAE-8340-8F55-A460640B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EB9DE-F4AB-B041-8F6F-C0DF1622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5253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8D4BC-F019-EA42-9B9D-F3A79BA8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06.01.2022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9E073-AD9E-5D47-BEB9-3B1FDC63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4FDCC-BB4D-B04C-B1F4-489F1C0C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39702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AB58-D8A7-6D42-B50C-276C2E3A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4A5E2-CDD8-A14D-8DDC-C0419F27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D02F5-2503-9042-BDE5-CA9D5EE80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A8EB1-6553-5842-BB81-9D35B99F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06.01.2022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470B8-399E-6041-93EB-C7146642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C4623-D932-C942-B183-6B0A290C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294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C16E-905E-574A-86F3-C8BCDA4D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F302D-6F55-AF46-9757-863CDF4E0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41BD9-0981-A34D-97B6-4822231C9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9B224-46A6-6345-948D-907BDC46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5B707-1E37-CB49-A645-203BEADEB792}" type="datetimeFigureOut">
              <a:rPr lang="en-RO" smtClean="0"/>
              <a:t>06.01.2022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0C6AE-8407-3F4D-BF45-BAD19C72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1D99C-C9B0-9744-AB4F-F1DDDCB6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584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FB06D-83BB-9E4C-B2B9-A1043A59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20D1-FFC6-814B-95B6-0E059B596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BFA78-C129-DD41-9ECD-78604628A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B707-1E37-CB49-A645-203BEADEB792}" type="datetimeFigureOut">
              <a:rPr lang="en-RO" smtClean="0"/>
              <a:t>06.01.2022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4B6E-E463-A24F-9B8B-D5B596878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41210-E6FA-C943-B02C-12ACA4FF9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0BB55-B0FE-2B4C-A57A-AEC7D24B6DB0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65845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32507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Plan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9757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3CABA-3895-B040-AA7B-D8900D6E0058}"/>
              </a:ext>
            </a:extLst>
          </p:cNvPr>
          <p:cNvSpPr txBox="1"/>
          <p:nvPr/>
        </p:nvSpPr>
        <p:spPr>
          <a:xfrm>
            <a:off x="3573725" y="2237066"/>
            <a:ext cx="68112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>
                <a:latin typeface="Adobe Garamond Pro" panose="02020502060506020403" pitchFamily="18" charset="0"/>
              </a:rPr>
              <a:t>Etica fericirii generale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>
                <a:latin typeface="Adobe Garamond Pro" panose="02020502060506020403" pitchFamily="18" charset="0"/>
              </a:rPr>
              <a:t>Etica vieții virtuoase (împlinite)</a:t>
            </a:r>
          </a:p>
        </p:txBody>
      </p:sp>
    </p:spTree>
    <p:extLst>
      <p:ext uri="{BB962C8B-B14F-4D97-AF65-F5344CB8AC3E}">
        <p14:creationId xmlns:p14="http://schemas.microsoft.com/office/powerpoint/2010/main" val="3743798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270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II: </a:t>
            </a:r>
            <a:r>
              <a:rPr lang="en-US" sz="4000" dirty="0" err="1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 </a:t>
            </a:r>
            <a:r>
              <a:rPr lang="en-US" sz="4000" dirty="0" err="1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fericirii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 </a:t>
            </a:r>
            <a:r>
              <a:rPr lang="en-US" sz="4000" dirty="0" err="1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generale</a:t>
            </a:r>
            <a:endParaRPr lang="en-US" sz="4000" dirty="0">
              <a:solidFill>
                <a:schemeClr val="accent4">
                  <a:lumMod val="50000"/>
                </a:schemeClr>
              </a:solidFill>
              <a:latin typeface="Adobe Garamond Pro" panose="02020502060506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6D7C2-4829-BD4E-BAAE-3409DCCC6ABA}"/>
              </a:ext>
            </a:extLst>
          </p:cNvPr>
          <p:cNvSpPr txBox="1"/>
          <p:nvPr/>
        </p:nvSpPr>
        <p:spPr>
          <a:xfrm>
            <a:off x="3730509" y="2914175"/>
            <a:ext cx="813853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sz="2400" dirty="0">
                <a:latin typeface="Adobe Garamond Pro" panose="02020502060506020403" pitchFamily="18" charset="0"/>
              </a:rPr>
              <a:t>„Este indiscutabil că ființa ale cărei capacități de desfătare sunt inferioare are șansele cele mai mari să și le vadă satisfăcute; iar o ființă dotată superior va simți întotdeauna că orice fericire ar căuta în această lume, ea e inevitabil imperfectă.“ (</a:t>
            </a:r>
            <a:r>
              <a:rPr lang="ro-RO" sz="2400" dirty="0" err="1">
                <a:latin typeface="Adobe Garamond Pro" panose="02020502060506020403" pitchFamily="18" charset="0"/>
              </a:rPr>
              <a:t>Mill</a:t>
            </a:r>
            <a:r>
              <a:rPr lang="ro-RO" sz="2400" dirty="0">
                <a:latin typeface="Adobe Garamond Pro" panose="02020502060506020403" pitchFamily="18" charset="0"/>
              </a:rPr>
              <a:t> 1994, p. 22)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080D7-780C-6741-88EF-1672EF80728A}"/>
              </a:ext>
            </a:extLst>
          </p:cNvPr>
          <p:cNvSpPr txBox="1"/>
          <p:nvPr/>
        </p:nvSpPr>
        <p:spPr>
          <a:xfrm>
            <a:off x="322953" y="1467625"/>
            <a:ext cx="27794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Diferența între plăceri</a:t>
            </a:r>
          </a:p>
        </p:txBody>
      </p:sp>
    </p:spTree>
    <p:extLst>
      <p:ext uri="{BB962C8B-B14F-4D97-AF65-F5344CB8AC3E}">
        <p14:creationId xmlns:p14="http://schemas.microsoft.com/office/powerpoint/2010/main" val="249120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658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600" dirty="0">
                <a:latin typeface="Adobe Garamond Pro" panose="02020502060506020403" pitchFamily="18" charset="0"/>
              </a:rPr>
              <a:t>De la fericirea individuală la cea generală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270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II: </a:t>
            </a:r>
            <a:r>
              <a:rPr lang="en-US" sz="4000" dirty="0" err="1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 </a:t>
            </a:r>
            <a:r>
              <a:rPr lang="en-US" sz="4000" dirty="0" err="1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fericirii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 </a:t>
            </a:r>
            <a:r>
              <a:rPr lang="en-US" sz="4000" dirty="0" err="1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generale</a:t>
            </a:r>
            <a:endParaRPr lang="en-US" sz="4000" dirty="0">
              <a:solidFill>
                <a:schemeClr val="accent4">
                  <a:lumMod val="50000"/>
                </a:schemeClr>
              </a:solidFill>
              <a:latin typeface="Adobe Garamond Pro" panose="02020502060506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6D7C2-4829-BD4E-BAAE-3409DCCC6ABA}"/>
              </a:ext>
            </a:extLst>
          </p:cNvPr>
          <p:cNvSpPr txBox="1"/>
          <p:nvPr/>
        </p:nvSpPr>
        <p:spPr>
          <a:xfrm>
            <a:off x="3618033" y="3685200"/>
            <a:ext cx="813853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sz="2400" dirty="0">
                <a:latin typeface="Adobe Garamond Pro" panose="02020502060506020403" pitchFamily="18" charset="0"/>
              </a:rPr>
              <a:t>„Morala utilitaristă recunoaște în ființele umane capacitatea de a sacrifica propriul bine pentru binele altora. Ea refuză doar să admită că sacrificiul în sine e bun. Un sacrificiu care nu sporește sau nu tinde să sporească suma totală a fericirii e considerat inutil.“ (</a:t>
            </a:r>
            <a:r>
              <a:rPr lang="ro-RO" sz="2400" dirty="0" err="1">
                <a:latin typeface="Adobe Garamond Pro" panose="02020502060506020403" pitchFamily="18" charset="0"/>
              </a:rPr>
              <a:t>Mill</a:t>
            </a:r>
            <a:r>
              <a:rPr lang="ro-RO" sz="2400" dirty="0">
                <a:latin typeface="Adobe Garamond Pro" panose="02020502060506020403" pitchFamily="18" charset="0"/>
              </a:rPr>
              <a:t> 1994, pp. 31 </a:t>
            </a:r>
            <a:r>
              <a:rPr lang="ro-RO" sz="2400" i="1" dirty="0">
                <a:latin typeface="Adobe Garamond Pro" panose="02020502060506020403" pitchFamily="18" charset="0"/>
              </a:rPr>
              <a:t>f.</a:t>
            </a:r>
            <a:r>
              <a:rPr lang="ro-RO" sz="2400" dirty="0">
                <a:latin typeface="Adobe Garamond Pro" panose="02020502060506020403" pitchFamily="18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09D2DB-8FC7-864A-B01C-15917399A0BB}"/>
              </a:ext>
            </a:extLst>
          </p:cNvPr>
          <p:cNvSpPr txBox="1"/>
          <p:nvPr/>
        </p:nvSpPr>
        <p:spPr>
          <a:xfrm>
            <a:off x="3618033" y="1602277"/>
            <a:ext cx="81385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sz="2400" dirty="0">
                <a:latin typeface="Adobe Garamond Pro" panose="02020502060506020403" pitchFamily="18" charset="0"/>
              </a:rPr>
              <a:t>„[...] </a:t>
            </a:r>
            <a:r>
              <a:rPr lang="ro-RO" sz="24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fericirea</a:t>
            </a:r>
            <a:r>
              <a:rPr lang="ro-RO" sz="2400" dirty="0">
                <a:latin typeface="Adobe Garamond Pro" panose="02020502060506020403" pitchFamily="18" charset="0"/>
              </a:rPr>
              <a:t>, care constituie standardul utilitarist al conduitei corecte, </a:t>
            </a:r>
            <a:r>
              <a:rPr lang="ro-RO" sz="24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nu e fericirea proprie agentului, ci</a:t>
            </a:r>
            <a:r>
              <a:rPr lang="ro-RO" sz="2400" dirty="0">
                <a:latin typeface="Adobe Garamond Pro" panose="02020502060506020403" pitchFamily="18" charset="0"/>
              </a:rPr>
              <a:t> aceea </a:t>
            </a:r>
            <a:r>
              <a:rPr lang="ro-RO" sz="24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a tuturor </a:t>
            </a:r>
            <a:r>
              <a:rPr lang="ro-RO" sz="2400" dirty="0">
                <a:latin typeface="Adobe Garamond Pro" panose="02020502060506020403" pitchFamily="18" charset="0"/>
              </a:rPr>
              <a:t>celor avuți în vedere.“ (</a:t>
            </a:r>
            <a:r>
              <a:rPr lang="ro-RO" sz="2400" dirty="0" err="1">
                <a:latin typeface="Adobe Garamond Pro" panose="02020502060506020403" pitchFamily="18" charset="0"/>
              </a:rPr>
              <a:t>Mill</a:t>
            </a:r>
            <a:r>
              <a:rPr lang="ro-RO" sz="2400" dirty="0">
                <a:latin typeface="Adobe Garamond Pro" panose="02020502060506020403" pitchFamily="18" charset="0"/>
              </a:rPr>
              <a:t> 1994, p. 32)</a:t>
            </a:r>
          </a:p>
        </p:txBody>
      </p:sp>
    </p:spTree>
    <p:extLst>
      <p:ext uri="{BB962C8B-B14F-4D97-AF65-F5344CB8AC3E}">
        <p14:creationId xmlns:p14="http://schemas.microsoft.com/office/powerpoint/2010/main" val="227457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658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600" dirty="0">
                <a:latin typeface="Adobe Garamond Pro" panose="02020502060506020403" pitchFamily="18" charset="0"/>
              </a:rPr>
              <a:t>De la fericirea individuală la cea generală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270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II: </a:t>
            </a:r>
            <a:r>
              <a:rPr lang="en-US" sz="4000" dirty="0" err="1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 </a:t>
            </a:r>
            <a:r>
              <a:rPr lang="en-US" sz="4000" dirty="0" err="1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fericirii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 </a:t>
            </a:r>
            <a:r>
              <a:rPr lang="en-US" sz="4000" dirty="0" err="1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generale</a:t>
            </a:r>
            <a:endParaRPr lang="en-US" sz="4000" dirty="0">
              <a:solidFill>
                <a:schemeClr val="accent4">
                  <a:lumMod val="50000"/>
                </a:schemeClr>
              </a:solidFill>
              <a:latin typeface="Adobe Garamond Pro" panose="02020502060506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6D7C2-4829-BD4E-BAAE-3409DCCC6ABA}"/>
              </a:ext>
            </a:extLst>
          </p:cNvPr>
          <p:cNvSpPr txBox="1"/>
          <p:nvPr/>
        </p:nvSpPr>
        <p:spPr>
          <a:xfrm>
            <a:off x="3618033" y="1602277"/>
            <a:ext cx="8138538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sz="2400" dirty="0">
                <a:latin typeface="Adobe Garamond Pro" panose="02020502060506020403" pitchFamily="18" charset="0"/>
              </a:rPr>
              <a:t>Sancțiuni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dirty="0">
                <a:latin typeface="Adobe Garamond Pro" panose="02020502060506020403" pitchFamily="18" charset="0"/>
              </a:rPr>
              <a:t>externe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400" dirty="0">
                <a:latin typeface="Adobe Garamond Pro" panose="02020502060506020403" pitchFamily="18" charset="0"/>
              </a:rPr>
              <a:t>interne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o-RO" sz="2400" dirty="0">
              <a:latin typeface="Adobe Garamond Pro" panose="02020502060506020403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ro-RO" sz="2400" dirty="0">
                <a:latin typeface="Adobe Garamond Pro" panose="02020502060506020403" pitchFamily="18" charset="0"/>
              </a:rPr>
              <a:t>„[...] fie că există sau nu vreun temei al obligației morale afară de fericirea generală, oamenii doresc fericirea; și oricât de imperfectă le-ar fi conduita, ei doresc și aprobă toate acțiunile celorlalți care-i afectează pe ei, dacă li se pare că acestea le sporesc fericirea.“ (</a:t>
            </a:r>
            <a:r>
              <a:rPr lang="ro-RO" sz="2400" dirty="0" err="1">
                <a:latin typeface="Adobe Garamond Pro" panose="02020502060506020403" pitchFamily="18" charset="0"/>
              </a:rPr>
              <a:t>Mill</a:t>
            </a:r>
            <a:r>
              <a:rPr lang="ro-RO" sz="2400" dirty="0">
                <a:latin typeface="Adobe Garamond Pro" panose="02020502060506020403" pitchFamily="18" charset="0"/>
              </a:rPr>
              <a:t> 1994, pp. 46 </a:t>
            </a:r>
            <a:r>
              <a:rPr lang="ro-RO" sz="2400" i="1" dirty="0">
                <a:latin typeface="Adobe Garamond Pro" panose="02020502060506020403" pitchFamily="18" charset="0"/>
              </a:rPr>
              <a:t>f.</a:t>
            </a:r>
            <a:r>
              <a:rPr lang="ro-RO" sz="2400" dirty="0">
                <a:latin typeface="Adobe Garamond Pro" panose="020205020605060204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4832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270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II: </a:t>
            </a:r>
            <a:r>
              <a:rPr lang="en-US" sz="4000" dirty="0" err="1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 </a:t>
            </a:r>
            <a:r>
              <a:rPr lang="en-US" sz="4000" dirty="0" err="1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fericirii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 </a:t>
            </a:r>
            <a:r>
              <a:rPr lang="en-US" sz="4000" dirty="0" err="1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generale</a:t>
            </a:r>
            <a:endParaRPr lang="en-US" sz="4000" dirty="0">
              <a:solidFill>
                <a:schemeClr val="accent4">
                  <a:lumMod val="50000"/>
                </a:schemeClr>
              </a:solidFill>
              <a:latin typeface="Adobe Garamond Pro" panose="02020502060506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6D7C2-4829-BD4E-BAAE-3409DCCC6ABA}"/>
              </a:ext>
            </a:extLst>
          </p:cNvPr>
          <p:cNvSpPr txBox="1"/>
          <p:nvPr/>
        </p:nvSpPr>
        <p:spPr>
          <a:xfrm>
            <a:off x="3596262" y="2344788"/>
            <a:ext cx="813853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sz="2400" dirty="0">
                <a:latin typeface="Adobe Garamond Pro" panose="02020502060506020403" pitchFamily="18" charset="0"/>
              </a:rPr>
              <a:t>„[...] a existat destul timp, și anume întreaga durată trecută a speciei umane. În toată această vreme omenirea a învățat din experiență care sunt rezultatele spre care tind acțiunile întreprinse; pe această </a:t>
            </a:r>
            <a:r>
              <a:rPr lang="ro-RO" sz="24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experiență</a:t>
            </a:r>
            <a:r>
              <a:rPr lang="ro-RO" sz="2400" dirty="0">
                <a:latin typeface="Adobe Garamond Pro" panose="02020502060506020403" pitchFamily="18" charset="0"/>
              </a:rPr>
              <a:t> se bazează întreaga sa înțelepciune practică și toată morala vieții.“ (</a:t>
            </a:r>
            <a:r>
              <a:rPr lang="ro-RO" sz="2400" dirty="0" err="1">
                <a:latin typeface="Adobe Garamond Pro" panose="02020502060506020403" pitchFamily="18" charset="0"/>
              </a:rPr>
              <a:t>Mill</a:t>
            </a:r>
            <a:r>
              <a:rPr lang="ro-RO" sz="2400" dirty="0">
                <a:latin typeface="Adobe Garamond Pro" panose="02020502060506020403" pitchFamily="18" charset="0"/>
              </a:rPr>
              <a:t> 1994, p. 41)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76677-C6A7-4648-9AC7-FC2CD92A138E}"/>
              </a:ext>
            </a:extLst>
          </p:cNvPr>
          <p:cNvSpPr txBox="1"/>
          <p:nvPr/>
        </p:nvSpPr>
        <p:spPr>
          <a:xfrm>
            <a:off x="322953" y="1467625"/>
            <a:ext cx="2658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600" dirty="0">
                <a:latin typeface="Adobe Garamond Pro" panose="02020502060506020403" pitchFamily="18" charset="0"/>
              </a:rPr>
              <a:t>De la fericirea individuală la cea generală</a:t>
            </a:r>
          </a:p>
        </p:txBody>
      </p:sp>
    </p:spTree>
    <p:extLst>
      <p:ext uri="{BB962C8B-B14F-4D97-AF65-F5344CB8AC3E}">
        <p14:creationId xmlns:p14="http://schemas.microsoft.com/office/powerpoint/2010/main" val="3959665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6589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Adobe Garamond Pro" panose="02020502060506020403" pitchFamily="18" charset="0"/>
              </a:rPr>
              <a:t>D</a:t>
            </a:r>
            <a:r>
              <a:rPr lang="en-RO" sz="3800" dirty="0">
                <a:latin typeface="Adobe Garamond Pro" panose="02020502060506020403" pitchFamily="18" charset="0"/>
              </a:rPr>
              <a:t>e la acțiune la sine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270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II: etica vieții virtuoase (împlinite)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6D7C2-4829-BD4E-BAAE-3409DCCC6ABA}"/>
              </a:ext>
            </a:extLst>
          </p:cNvPr>
          <p:cNvSpPr txBox="1"/>
          <p:nvPr/>
        </p:nvSpPr>
        <p:spPr>
          <a:xfrm>
            <a:off x="3730508" y="2098567"/>
            <a:ext cx="846149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sz="3200" dirty="0">
                <a:latin typeface="Adobe Garamond Pro" panose="02020502060506020403" pitchFamily="18" charset="0"/>
              </a:rPr>
              <a:t>Acțiune: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>
                <a:latin typeface="Adobe Garamond Pro" panose="02020502060506020403" pitchFamily="18" charset="0"/>
              </a:rPr>
              <a:t>Intenție – etica respectului față de persoane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>
                <a:latin typeface="Adobe Garamond Pro" panose="02020502060506020403" pitchFamily="18" charset="0"/>
              </a:rPr>
              <a:t>Consecințe – etica fericirii generale</a:t>
            </a:r>
          </a:p>
          <a:p>
            <a:pPr marL="0" lvl="1">
              <a:lnSpc>
                <a:spcPct val="150000"/>
              </a:lnSpc>
            </a:pPr>
            <a:r>
              <a:rPr lang="ro-RO" sz="3200" dirty="0">
                <a:latin typeface="Adobe Garamond Pro" panose="02020502060506020403" pitchFamily="18" charset="0"/>
              </a:rPr>
              <a:t>Sine:</a:t>
            </a:r>
          </a:p>
          <a:p>
            <a:pPr marL="342000" lvl="1" indent="-342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 vieții virtuoase</a:t>
            </a:r>
          </a:p>
        </p:txBody>
      </p:sp>
    </p:spTree>
    <p:extLst>
      <p:ext uri="{BB962C8B-B14F-4D97-AF65-F5344CB8AC3E}">
        <p14:creationId xmlns:p14="http://schemas.microsoft.com/office/powerpoint/2010/main" val="2079631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6589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Premise teoretice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270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II: etica vieții virtuoase (împlinite)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F96F8-D11E-D644-A780-FE1A7E17E114}"/>
              </a:ext>
            </a:extLst>
          </p:cNvPr>
          <p:cNvSpPr txBox="1"/>
          <p:nvPr/>
        </p:nvSpPr>
        <p:spPr>
          <a:xfrm>
            <a:off x="322953" y="3115814"/>
            <a:ext cx="2669631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accent1">
                    <a:lumMod val="50000"/>
                  </a:schemeClr>
                </a:solidFill>
                <a:latin typeface="Adobe Garamond Pro" panose="02020502060506020403" pitchFamily="18" charset="0"/>
              </a:rPr>
              <a:t>viețuitoare politică 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accent1">
                    <a:lumMod val="50000"/>
                  </a:schemeClr>
                </a:solidFill>
                <a:latin typeface="Adobe Garamond Pro" panose="02020502060506020403" pitchFamily="18" charset="0"/>
              </a:rPr>
              <a:t>limbaj</a:t>
            </a:r>
            <a:endParaRPr lang="ro-RO" sz="2800" dirty="0">
              <a:latin typeface="Adobe Garamond Pro" panose="02020502060506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6D7C2-4829-BD4E-BAAE-3409DCCC6ABA}"/>
              </a:ext>
            </a:extLst>
          </p:cNvPr>
          <p:cNvSpPr txBox="1"/>
          <p:nvPr/>
        </p:nvSpPr>
        <p:spPr>
          <a:xfrm>
            <a:off x="3618033" y="1602277"/>
            <a:ext cx="8138538" cy="475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Diferența zeu – om – animal</a:t>
            </a:r>
          </a:p>
          <a:p>
            <a:pPr marL="0" lvl="1">
              <a:lnSpc>
                <a:spcPct val="150000"/>
              </a:lnSpc>
            </a:pPr>
            <a:r>
              <a:rPr lang="ro-RO" sz="2200" dirty="0">
                <a:latin typeface="Adobe Garamond Pro" panose="02020502060506020403" pitchFamily="18" charset="0"/>
              </a:rPr>
              <a:t>„[...] </a:t>
            </a:r>
            <a:r>
              <a:rPr lang="ro-RO" sz="22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omul este un viețuitor politic</a:t>
            </a:r>
            <a:r>
              <a:rPr lang="ro-RO" sz="2200" dirty="0">
                <a:latin typeface="Adobe Garamond Pro" panose="02020502060506020403" pitchFamily="18" charset="0"/>
              </a:rPr>
              <a:t>, mai degrabă decât orice albină și orice ființă gregară. [...] însă, dintre toate vietățile, </a:t>
            </a:r>
            <a:r>
              <a:rPr lang="ro-RO" sz="22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numai omul are limbaj</a:t>
            </a:r>
            <a:r>
              <a:rPr lang="ro-RO" sz="2200" dirty="0">
                <a:latin typeface="Adobe Garamond Pro" panose="02020502060506020403" pitchFamily="18" charset="0"/>
              </a:rPr>
              <a:t>. Glăsuirea este semnul plăcerii și al durerii și aparține și altor viețuitoare, căci natura lor a ajuns numai până la sesizarea plăcerii și a durerii și la semnificarea lor reciprocă, pe când </a:t>
            </a:r>
            <a:r>
              <a:rPr lang="ro-RO" sz="22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limbajul servește exprimării utilului și dăunătorului, precum și a dreptății și a nedreptății</a:t>
            </a:r>
            <a:r>
              <a:rPr lang="ro-RO" sz="2200" dirty="0">
                <a:latin typeface="Adobe Garamond Pro" panose="02020502060506020403" pitchFamily="18" charset="0"/>
              </a:rPr>
              <a:t>. Această însușire este proprie omului, spre deosebire de alte animale [...].“ (Aristotel, </a:t>
            </a:r>
            <a:r>
              <a:rPr lang="ro-RO" sz="2200" i="1" dirty="0">
                <a:latin typeface="Adobe Garamond Pro" panose="02020502060506020403" pitchFamily="18" charset="0"/>
              </a:rPr>
              <a:t>Politica</a:t>
            </a:r>
            <a:r>
              <a:rPr lang="ro-RO" sz="2200" dirty="0">
                <a:latin typeface="Adobe Garamond Pro" panose="02020502060506020403" pitchFamily="18" charset="0"/>
              </a:rPr>
              <a:t>, I, 2, 1253 a)</a:t>
            </a:r>
          </a:p>
        </p:txBody>
      </p:sp>
    </p:spTree>
    <p:extLst>
      <p:ext uri="{BB962C8B-B14F-4D97-AF65-F5344CB8AC3E}">
        <p14:creationId xmlns:p14="http://schemas.microsoft.com/office/powerpoint/2010/main" val="1026709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6589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Premise teoretice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270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II: etica vieții virtuoase (împlinite)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F96F8-D11E-D644-A780-FE1A7E17E114}"/>
              </a:ext>
            </a:extLst>
          </p:cNvPr>
          <p:cNvSpPr txBox="1"/>
          <p:nvPr/>
        </p:nvSpPr>
        <p:spPr>
          <a:xfrm>
            <a:off x="333621" y="3115814"/>
            <a:ext cx="2658963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accent1">
                    <a:lumMod val="50000"/>
                  </a:schemeClr>
                </a:solidFill>
                <a:latin typeface="Adobe Garamond Pro" panose="02020502060506020403" pitchFamily="18" charset="0"/>
              </a:rPr>
              <a:t>activitate</a:t>
            </a:r>
            <a:r>
              <a:rPr lang="ro-RO" sz="2800" dirty="0">
                <a:latin typeface="Adobe Garamond Pro" panose="02020502060506020403" pitchFamily="18" charset="0"/>
              </a:rPr>
              <a:t> 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accent1">
                    <a:lumMod val="50000"/>
                  </a:schemeClr>
                </a:solidFill>
                <a:latin typeface="Adobe Garamond Pro" panose="02020502060506020403" pitchFamily="18" charset="0"/>
              </a:rPr>
              <a:t>operă</a:t>
            </a:r>
            <a:endParaRPr lang="ro-RO" sz="2800" dirty="0">
              <a:latin typeface="Adobe Garamond Pro" panose="02020502060506020403" pitchFamily="18" charset="0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accent1">
                    <a:lumMod val="50000"/>
                  </a:schemeClr>
                </a:solidFill>
                <a:latin typeface="Adobe Garamond Pro" panose="02020502060506020403" pitchFamily="18" charset="0"/>
              </a:rPr>
              <a:t>scop</a:t>
            </a:r>
            <a:endParaRPr lang="ro-RO" sz="2800" dirty="0">
              <a:latin typeface="Adobe Garamond Pro" panose="02020502060506020403" pitchFamily="18" charset="0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accent1">
                    <a:lumMod val="50000"/>
                  </a:schemeClr>
                </a:solidFill>
                <a:latin typeface="Adobe Garamond Pro" panose="02020502060506020403" pitchFamily="18" charset="0"/>
              </a:rPr>
              <a:t>bine</a:t>
            </a:r>
            <a:endParaRPr lang="ro-RO" sz="2800" dirty="0">
              <a:latin typeface="Adobe Garamond Pro" panose="02020502060506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6D7C2-4829-BD4E-BAAE-3409DCCC6ABA}"/>
              </a:ext>
            </a:extLst>
          </p:cNvPr>
          <p:cNvSpPr txBox="1"/>
          <p:nvPr/>
        </p:nvSpPr>
        <p:spPr>
          <a:xfrm>
            <a:off x="3618033" y="1602277"/>
            <a:ext cx="8138538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artă – investigație – acțiune </a:t>
            </a:r>
          </a:p>
          <a:p>
            <a:pPr marL="0" lvl="1">
              <a:lnSpc>
                <a:spcPct val="150000"/>
              </a:lnSpc>
            </a:pPr>
            <a:endParaRPr lang="ro-RO" sz="2800" dirty="0">
              <a:latin typeface="Adobe Garamond Pro" panose="02020502060506020403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scop – bine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interior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exterior</a:t>
            </a:r>
          </a:p>
          <a:p>
            <a:pPr marL="0" lvl="1">
              <a:lnSpc>
                <a:spcPct val="150000"/>
              </a:lnSpc>
            </a:pPr>
            <a:endParaRPr lang="ro-RO" sz="2800" dirty="0">
              <a:latin typeface="Adobe Garamond Pro" panose="02020502060506020403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Care este scopul ultim al acțiunilor noastre? </a:t>
            </a:r>
          </a:p>
        </p:txBody>
      </p:sp>
    </p:spTree>
    <p:extLst>
      <p:ext uri="{BB962C8B-B14F-4D97-AF65-F5344CB8AC3E}">
        <p14:creationId xmlns:p14="http://schemas.microsoft.com/office/powerpoint/2010/main" val="1747072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6589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Moduri de viață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270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II: etica vieții virtuoase (împlinite)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F96F8-D11E-D644-A780-FE1A7E17E114}"/>
              </a:ext>
            </a:extLst>
          </p:cNvPr>
          <p:cNvSpPr txBox="1"/>
          <p:nvPr/>
        </p:nvSpPr>
        <p:spPr>
          <a:xfrm>
            <a:off x="322953" y="2914175"/>
            <a:ext cx="2658964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accent1">
                    <a:lumMod val="50000"/>
                  </a:schemeClr>
                </a:solidFill>
                <a:latin typeface="Adobe Garamond Pro" panose="02020502060506020403" pitchFamily="18" charset="0"/>
              </a:rPr>
              <a:t>fericire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accent1">
                    <a:lumMod val="50000"/>
                  </a:schemeClr>
                </a:solidFill>
                <a:latin typeface="Adobe Garamond Pro" panose="02020502060506020403" pitchFamily="18" charset="0"/>
              </a:rPr>
              <a:t>plăcere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accent1">
                    <a:lumMod val="50000"/>
                  </a:schemeClr>
                </a:solidFill>
                <a:latin typeface="Adobe Garamond Pro" panose="02020502060506020403" pitchFamily="18" charset="0"/>
              </a:rPr>
              <a:t>onoare</a:t>
            </a:r>
            <a:endParaRPr lang="ro-RO" sz="2800" dirty="0">
              <a:latin typeface="Adobe Garamond Pro" panose="02020502060506020403" pitchFamily="18" charset="0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accent1">
                    <a:lumMod val="50000"/>
                  </a:schemeClr>
                </a:solidFill>
                <a:latin typeface="Adobe Garamond Pro" panose="02020502060506020403" pitchFamily="18" charset="0"/>
              </a:rPr>
              <a:t>înțelepciune</a:t>
            </a:r>
            <a:endParaRPr lang="ro-RO" sz="2800" dirty="0">
              <a:latin typeface="Adobe Garamond Pro" panose="02020502060506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6D7C2-4829-BD4E-BAAE-3409DCCC6ABA}"/>
              </a:ext>
            </a:extLst>
          </p:cNvPr>
          <p:cNvSpPr txBox="1"/>
          <p:nvPr/>
        </p:nvSpPr>
        <p:spPr>
          <a:xfrm>
            <a:off x="3618033" y="1602277"/>
            <a:ext cx="8138538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Scopul ultim al acțiunilor noastre = fericirea = a trăi bine</a:t>
            </a:r>
          </a:p>
          <a:p>
            <a:pPr marL="0" lvl="1">
              <a:lnSpc>
                <a:spcPct val="150000"/>
              </a:lnSpc>
            </a:pPr>
            <a:endParaRPr lang="ro-RO" sz="2800" dirty="0">
              <a:latin typeface="Adobe Garamond Pro" panose="02020502060506020403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moduri de a trăi și binele ultim al vieții omenești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animalic – plăcerea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politic</a:t>
            </a:r>
            <a:r>
              <a:rPr lang="ro-RO" sz="2800" dirty="0">
                <a:latin typeface="Adobe Garamond Pro" panose="02020502060506020403" pitchFamily="18" charset="0"/>
              </a:rPr>
              <a:t> – gloria/ faima/ </a:t>
            </a:r>
            <a:r>
              <a:rPr lang="ro-RO" sz="28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onoarea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teoretic – înțelepciunea</a:t>
            </a:r>
          </a:p>
          <a:p>
            <a:pPr lvl="1" indent="-457200">
              <a:lnSpc>
                <a:spcPct val="150000"/>
              </a:lnSpc>
              <a:buFontTx/>
              <a:buChar char="-"/>
            </a:pPr>
            <a:endParaRPr lang="ro-RO" sz="2800" dirty="0">
              <a:latin typeface="Adobe Garamond Pro" panose="02020502060506020403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bogăția</a:t>
            </a:r>
          </a:p>
        </p:txBody>
      </p:sp>
    </p:spTree>
    <p:extLst>
      <p:ext uri="{BB962C8B-B14F-4D97-AF65-F5344CB8AC3E}">
        <p14:creationId xmlns:p14="http://schemas.microsoft.com/office/powerpoint/2010/main" val="1352138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6589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Glorie și virtute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270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II: etica vieții virtuoase (împlinite)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F96F8-D11E-D644-A780-FE1A7E17E114}"/>
              </a:ext>
            </a:extLst>
          </p:cNvPr>
          <p:cNvSpPr txBox="1"/>
          <p:nvPr/>
        </p:nvSpPr>
        <p:spPr>
          <a:xfrm>
            <a:off x="333621" y="3115814"/>
            <a:ext cx="2658963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accent1">
                    <a:lumMod val="50000"/>
                  </a:schemeClr>
                </a:solidFill>
                <a:latin typeface="Adobe Garamond Pro" panose="02020502060506020403" pitchFamily="18" charset="0"/>
              </a:rPr>
              <a:t>virtute</a:t>
            </a:r>
            <a:r>
              <a:rPr lang="ro-RO" sz="2800" dirty="0">
                <a:latin typeface="Adobe Garamond Pro" panose="02020502060506020403" pitchFamily="18" charset="0"/>
              </a:rPr>
              <a:t>/ </a:t>
            </a:r>
            <a:r>
              <a:rPr lang="ro-RO" sz="2800" dirty="0">
                <a:solidFill>
                  <a:schemeClr val="accent1">
                    <a:lumMod val="50000"/>
                  </a:schemeClr>
                </a:solidFill>
                <a:latin typeface="Adobe Garamond Pro" panose="02020502060506020403" pitchFamily="18" charset="0"/>
              </a:rPr>
              <a:t>excelență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accent1">
                    <a:lumMod val="50000"/>
                  </a:schemeClr>
                </a:solidFill>
                <a:latin typeface="Adobe Garamond Pro" panose="02020502060506020403" pitchFamily="18" charset="0"/>
              </a:rPr>
              <a:t>autarhie</a:t>
            </a:r>
            <a:endParaRPr lang="ro-RO" sz="2800" dirty="0">
              <a:latin typeface="Adobe Garamond Pro" panose="02020502060506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6D7C2-4829-BD4E-BAAE-3409DCCC6ABA}"/>
              </a:ext>
            </a:extLst>
          </p:cNvPr>
          <p:cNvSpPr txBox="1"/>
          <p:nvPr/>
        </p:nvSpPr>
        <p:spPr>
          <a:xfrm>
            <a:off x="3607147" y="2000124"/>
            <a:ext cx="8138538" cy="4208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sz="2000" dirty="0">
                <a:latin typeface="Adobe Garamond Pro" panose="02020502060506020403" pitchFamily="18" charset="0"/>
              </a:rPr>
              <a:t>„[...] firile elevate și active situează binele și fericirea în onoare, pentru că </a:t>
            </a:r>
            <a:r>
              <a:rPr lang="ro-RO" sz="2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onoarea este</a:t>
            </a:r>
            <a:r>
              <a:rPr lang="ro-RO" sz="2000" dirty="0">
                <a:latin typeface="Adobe Garamond Pro" panose="02020502060506020403" pitchFamily="18" charset="0"/>
              </a:rPr>
              <a:t>, mai mult sau mai puțin, </a:t>
            </a:r>
            <a:r>
              <a:rPr lang="ro-RO" sz="2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scopul vieții politice</a:t>
            </a:r>
            <a:r>
              <a:rPr lang="ro-RO" sz="2000" dirty="0">
                <a:latin typeface="Adobe Garamond Pro" panose="02020502060506020403" pitchFamily="18" charset="0"/>
              </a:rPr>
              <a:t>. Dar, evident, acest scop este mai superficial decât cel în căutarea căruia ne aflăm; pentru că onoarea pare să aparțină mai mult celor ce acordă onoruri decât celor ce le primesc, pe când noi pornim de la premisa că </a:t>
            </a:r>
            <a:r>
              <a:rPr lang="ro-RO" sz="2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binele este ceva individual și greu de înstrăinat</a:t>
            </a:r>
            <a:r>
              <a:rPr lang="ro-RO" sz="2000" dirty="0">
                <a:latin typeface="Adobe Garamond Pro" panose="02020502060506020403" pitchFamily="18" charset="0"/>
              </a:rPr>
              <a:t>. Și, mai mult, aceștia par să aspire la onoare ca să se convingă pe sine că sunt oameni valoroși [...] și asta în numele virtuții. Este limpede, deci, că pentru ei virtutea se află mai presus de orice. Am putea fi chiar tentați să credem că </a:t>
            </a:r>
            <a:r>
              <a:rPr lang="ro-RO" sz="2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virtutea este scopul vieții politice</a:t>
            </a:r>
            <a:r>
              <a:rPr lang="ro-RO" sz="2000" dirty="0">
                <a:latin typeface="Adobe Garamond Pro" panose="02020502060506020403" pitchFamily="18" charset="0"/>
              </a:rPr>
              <a:t>.“ (Aristotel, </a:t>
            </a:r>
            <a:r>
              <a:rPr lang="ro-RO" sz="2000" i="1" dirty="0">
                <a:latin typeface="Adobe Garamond Pro" panose="02020502060506020403" pitchFamily="18" charset="0"/>
              </a:rPr>
              <a:t>Etica nicomahică</a:t>
            </a:r>
            <a:r>
              <a:rPr lang="ro-RO" sz="2000" dirty="0">
                <a:latin typeface="Adobe Garamond Pro" panose="02020502060506020403" pitchFamily="18" charset="0"/>
              </a:rPr>
              <a:t>, I, 5, 1095 b)</a:t>
            </a:r>
            <a:endParaRPr lang="ro-RO" sz="2800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48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6589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Funcția omului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270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II: etica vieții virtuoase (împlinite)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F96F8-D11E-D644-A780-FE1A7E17E114}"/>
              </a:ext>
            </a:extLst>
          </p:cNvPr>
          <p:cNvSpPr txBox="1"/>
          <p:nvPr/>
        </p:nvSpPr>
        <p:spPr>
          <a:xfrm>
            <a:off x="322953" y="3115814"/>
            <a:ext cx="2669631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accent1">
                    <a:lumMod val="50000"/>
                  </a:schemeClr>
                </a:solidFill>
                <a:latin typeface="Adobe Garamond Pro" panose="02020502060506020403" pitchFamily="18" charset="0"/>
              </a:rPr>
              <a:t>virtute</a:t>
            </a:r>
            <a:r>
              <a:rPr lang="ro-RO" sz="2800" dirty="0">
                <a:latin typeface="Adobe Garamond Pro" panose="02020502060506020403" pitchFamily="18" charset="0"/>
              </a:rPr>
              <a:t>/ </a:t>
            </a:r>
            <a:r>
              <a:rPr lang="ro-RO" sz="2800" dirty="0">
                <a:solidFill>
                  <a:schemeClr val="accent1">
                    <a:lumMod val="50000"/>
                  </a:schemeClr>
                </a:solidFill>
                <a:latin typeface="Adobe Garamond Pro" panose="02020502060506020403" pitchFamily="18" charset="0"/>
              </a:rPr>
              <a:t>excelență</a:t>
            </a:r>
            <a:endParaRPr lang="ro-RO" sz="2800" dirty="0">
              <a:latin typeface="Adobe Garamond Pro" panose="02020502060506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6D7C2-4829-BD4E-BAAE-3409DCCC6ABA}"/>
              </a:ext>
            </a:extLst>
          </p:cNvPr>
          <p:cNvSpPr txBox="1"/>
          <p:nvPr/>
        </p:nvSpPr>
        <p:spPr>
          <a:xfrm>
            <a:off x="3730509" y="2020922"/>
            <a:ext cx="813853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sz="2400" dirty="0">
                <a:latin typeface="Adobe Garamond Pro" panose="02020502060506020403" pitchFamily="18" charset="0"/>
              </a:rPr>
              <a:t>„[...] </a:t>
            </a:r>
            <a:r>
              <a:rPr lang="ro-RO" sz="24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binele specific uman va fi activitatea sufletului în acord cu virtutea </a:t>
            </a:r>
            <a:r>
              <a:rPr lang="ro-RO" sz="2400" dirty="0">
                <a:latin typeface="Adobe Garamond Pro" panose="02020502060506020403" pitchFamily="18" charset="0"/>
              </a:rPr>
              <a:t>[...]. Și acestea de-a lungul unei întregi vieți desăvârșite; pentru că, așa cum cu o rândunică nu se face primăvară, la fel o singură zi sau un scurt răstimp nu fac pe nimeni absolut fericit.“ (Aristotel, </a:t>
            </a:r>
            <a:r>
              <a:rPr lang="ro-RO" sz="2400" i="1" dirty="0">
                <a:latin typeface="Adobe Garamond Pro" panose="02020502060506020403" pitchFamily="18" charset="0"/>
              </a:rPr>
              <a:t>Etica nicomahică</a:t>
            </a:r>
            <a:r>
              <a:rPr lang="ro-RO" sz="2400" dirty="0">
                <a:latin typeface="Adobe Garamond Pro" panose="02020502060506020403" pitchFamily="18" charset="0"/>
              </a:rPr>
              <a:t>, I, 7, 1097a)</a:t>
            </a:r>
          </a:p>
        </p:txBody>
      </p:sp>
    </p:spTree>
    <p:extLst>
      <p:ext uri="{BB962C8B-B14F-4D97-AF65-F5344CB8AC3E}">
        <p14:creationId xmlns:p14="http://schemas.microsoft.com/office/powerpoint/2010/main" val="1228185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32507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Ce este o teorie etică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3CABA-3895-B040-AA7B-D8900D6E0058}"/>
              </a:ext>
            </a:extLst>
          </p:cNvPr>
          <p:cNvSpPr txBox="1"/>
          <p:nvPr/>
        </p:nvSpPr>
        <p:spPr>
          <a:xfrm>
            <a:off x="4828648" y="2022514"/>
            <a:ext cx="459320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o-RO" sz="3200" dirty="0">
                <a:latin typeface="Adobe Garamond Pro" panose="02020502060506020403" pitchFamily="18" charset="0"/>
              </a:rPr>
              <a:t>descriptiv vs. </a:t>
            </a:r>
            <a:r>
              <a:rPr lang="ro-RO" sz="3200" dirty="0" err="1">
                <a:latin typeface="Adobe Garamond Pro" panose="02020502060506020403" pitchFamily="18" charset="0"/>
              </a:rPr>
              <a:t>acțional</a:t>
            </a:r>
            <a:endParaRPr lang="ro-RO" sz="3200" dirty="0">
              <a:latin typeface="Adobe Garamond Pro" panose="02020502060506020403" pitchFamily="18" charset="0"/>
            </a:endParaRPr>
          </a:p>
          <a:p>
            <a:pPr>
              <a:lnSpc>
                <a:spcPct val="150000"/>
              </a:lnSpc>
            </a:pPr>
            <a:r>
              <a:rPr lang="ro-RO" sz="3200" dirty="0">
                <a:latin typeface="Adobe Garamond Pro" panose="02020502060506020403" pitchFamily="18" charset="0"/>
              </a:rPr>
              <a:t>asumpții ultime – temeiuri</a:t>
            </a:r>
          </a:p>
          <a:p>
            <a:pPr>
              <a:lnSpc>
                <a:spcPct val="150000"/>
              </a:lnSpc>
            </a:pPr>
            <a:endParaRPr lang="ro-RO" sz="3200" dirty="0">
              <a:latin typeface="Adobe Garamond Pro" panose="02020502060506020403" pitchFamily="18" charset="0"/>
            </a:endParaRPr>
          </a:p>
          <a:p>
            <a:pPr>
              <a:lnSpc>
                <a:spcPct val="150000"/>
              </a:lnSpc>
            </a:pPr>
            <a:r>
              <a:rPr lang="ro-RO" sz="3200" dirty="0">
                <a:latin typeface="Adobe Garamond Pro" panose="02020502060506020403" pitchFamily="18" charset="0"/>
              </a:rPr>
              <a:t>Relevanță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>
                <a:latin typeface="Adobe Garamond Pro" panose="02020502060506020403" pitchFamily="18" charset="0"/>
              </a:rPr>
              <a:t>analiză etică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3200" dirty="0">
                <a:latin typeface="Adobe Garamond Pro" panose="02020502060506020403" pitchFamily="18" charset="0"/>
              </a:rPr>
              <a:t>decizie etică</a:t>
            </a:r>
          </a:p>
        </p:txBody>
      </p:sp>
    </p:spTree>
    <p:extLst>
      <p:ext uri="{BB962C8B-B14F-4D97-AF65-F5344CB8AC3E}">
        <p14:creationId xmlns:p14="http://schemas.microsoft.com/office/powerpoint/2010/main" val="2041428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658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600" dirty="0">
                <a:latin typeface="Adobe Garamond Pro" panose="02020502060506020403" pitchFamily="18" charset="0"/>
              </a:rPr>
              <a:t>Dobândirea și exercitarea virtuții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270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II: etica vieții virtuoase (împlinite)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F96F8-D11E-D644-A780-FE1A7E17E114}"/>
              </a:ext>
            </a:extLst>
          </p:cNvPr>
          <p:cNvSpPr txBox="1"/>
          <p:nvPr/>
        </p:nvSpPr>
        <p:spPr>
          <a:xfrm>
            <a:off x="322953" y="3221951"/>
            <a:ext cx="2669631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accent1">
                    <a:lumMod val="50000"/>
                  </a:schemeClr>
                </a:solidFill>
                <a:latin typeface="Adobe Garamond Pro" panose="02020502060506020403" pitchFamily="18" charset="0"/>
              </a:rPr>
              <a:t>dispoziție habituală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accent1">
                    <a:lumMod val="50000"/>
                  </a:schemeClr>
                </a:solidFill>
                <a:latin typeface="Adobe Garamond Pro" panose="02020502060506020403" pitchFamily="18" charset="0"/>
              </a:rPr>
              <a:t>caracter</a:t>
            </a:r>
            <a:endParaRPr lang="ro-RO" sz="2800" dirty="0">
              <a:latin typeface="Adobe Garamond Pro" panose="02020502060506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6D7C2-4829-BD4E-BAAE-3409DCCC6ABA}"/>
              </a:ext>
            </a:extLst>
          </p:cNvPr>
          <p:cNvSpPr txBox="1"/>
          <p:nvPr/>
        </p:nvSpPr>
        <p:spPr>
          <a:xfrm>
            <a:off x="3618033" y="1602277"/>
            <a:ext cx="8138538" cy="5209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raportul potență – act</a:t>
            </a:r>
          </a:p>
          <a:p>
            <a:pPr marL="0" lvl="1">
              <a:lnSpc>
                <a:spcPct val="150000"/>
              </a:lnSpc>
            </a:pPr>
            <a:endParaRPr lang="ro-RO" sz="2800" dirty="0">
              <a:latin typeface="Adobe Garamond Pro" panose="02020502060506020403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virtute – dispoziție habituală – caracter</a:t>
            </a:r>
          </a:p>
          <a:p>
            <a:pPr marL="0" lvl="1">
              <a:lnSpc>
                <a:spcPct val="150000"/>
              </a:lnSpc>
            </a:pPr>
            <a:endParaRPr lang="ro-RO" sz="2800" dirty="0">
              <a:latin typeface="Adobe Garamond Pro" panose="02020502060506020403" pitchFamily="18" charset="0"/>
            </a:endParaRPr>
          </a:p>
          <a:p>
            <a:pPr marL="0" lvl="1"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„[...] virtuțile nu apar în noi nici în mod natural, nici contra naturii, ci ne-am născut cu aptitudinea de a le primi, pentru a le perfecționa prin deprindere.“ (Aristotel, </a:t>
            </a:r>
            <a:r>
              <a:rPr lang="ro-RO" sz="2800" i="1" dirty="0">
                <a:latin typeface="Adobe Garamond Pro" panose="02020502060506020403" pitchFamily="18" charset="0"/>
              </a:rPr>
              <a:t>Etica nicomahică</a:t>
            </a:r>
            <a:r>
              <a:rPr lang="ro-RO" sz="2800" dirty="0">
                <a:latin typeface="Adobe Garamond Pro" panose="02020502060506020403" pitchFamily="18" charset="0"/>
              </a:rPr>
              <a:t>, II, 1, 1103 a)</a:t>
            </a:r>
          </a:p>
        </p:txBody>
      </p:sp>
    </p:spTree>
    <p:extLst>
      <p:ext uri="{BB962C8B-B14F-4D97-AF65-F5344CB8AC3E}">
        <p14:creationId xmlns:p14="http://schemas.microsoft.com/office/powerpoint/2010/main" val="184428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270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II: etica vieții virtuoase (împlinite)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6D7C2-4829-BD4E-BAAE-3409DCCC6ABA}"/>
              </a:ext>
            </a:extLst>
          </p:cNvPr>
          <p:cNvSpPr txBox="1"/>
          <p:nvPr/>
        </p:nvSpPr>
        <p:spPr>
          <a:xfrm>
            <a:off x="4053462" y="2571773"/>
            <a:ext cx="8138538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viciu – </a:t>
            </a:r>
            <a:r>
              <a:rPr lang="ro-RO" sz="2800" i="1" dirty="0" err="1">
                <a:latin typeface="Adobe Garamond Pro" panose="02020502060506020403" pitchFamily="18" charset="0"/>
              </a:rPr>
              <a:t>akrasia</a:t>
            </a:r>
            <a:r>
              <a:rPr lang="ro-RO" sz="2800" dirty="0">
                <a:latin typeface="Adobe Garamond Pro" panose="02020502060506020403" pitchFamily="18" charset="0"/>
              </a:rPr>
              <a:t> – </a:t>
            </a:r>
            <a:r>
              <a:rPr lang="ro-RO" sz="2800" i="1" dirty="0" err="1">
                <a:latin typeface="Adobe Garamond Pro" panose="02020502060506020403" pitchFamily="18" charset="0"/>
              </a:rPr>
              <a:t>enkrateia</a:t>
            </a:r>
            <a:r>
              <a:rPr lang="ro-RO" sz="2800" dirty="0">
                <a:latin typeface="Adobe Garamond Pro" panose="02020502060506020403" pitchFamily="18" charset="0"/>
              </a:rPr>
              <a:t> – virtute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o-RO" sz="2800" dirty="0">
              <a:latin typeface="Adobe Garamond Pro" panose="02020502060506020403" pitchFamily="18" charset="0"/>
            </a:endParaRP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alegere deliberată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ED0F7D-3A20-4946-AEBA-5D550665B39C}"/>
              </a:ext>
            </a:extLst>
          </p:cNvPr>
          <p:cNvSpPr txBox="1"/>
          <p:nvPr/>
        </p:nvSpPr>
        <p:spPr>
          <a:xfrm>
            <a:off x="322953" y="3221951"/>
            <a:ext cx="2669631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accent1">
                    <a:lumMod val="50000"/>
                  </a:schemeClr>
                </a:solidFill>
                <a:latin typeface="Adobe Garamond Pro" panose="02020502060506020403" pitchFamily="18" charset="0"/>
              </a:rPr>
              <a:t>înțelepciunea practică</a:t>
            </a:r>
            <a:endParaRPr lang="ro-RO" sz="2800" dirty="0">
              <a:latin typeface="Adobe Garamond Pro" panose="020205020605060204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0931AE-522C-BD4C-ABDA-247C8CA165CB}"/>
              </a:ext>
            </a:extLst>
          </p:cNvPr>
          <p:cNvSpPr txBox="1"/>
          <p:nvPr/>
        </p:nvSpPr>
        <p:spPr>
          <a:xfrm>
            <a:off x="322953" y="1467625"/>
            <a:ext cx="26589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3600" dirty="0">
                <a:latin typeface="Adobe Garamond Pro" panose="02020502060506020403" pitchFamily="18" charset="0"/>
              </a:rPr>
              <a:t>Dobândirea și exercitarea virtuții</a:t>
            </a:r>
          </a:p>
        </p:txBody>
      </p:sp>
    </p:spTree>
    <p:extLst>
      <p:ext uri="{BB962C8B-B14F-4D97-AF65-F5344CB8AC3E}">
        <p14:creationId xmlns:p14="http://schemas.microsoft.com/office/powerpoint/2010/main" val="866075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6589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Calea de mijloc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270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II: etica vieții virtuoase (împlinite)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6D7C2-4829-BD4E-BAAE-3409DCCC6ABA}"/>
              </a:ext>
            </a:extLst>
          </p:cNvPr>
          <p:cNvSpPr txBox="1"/>
          <p:nvPr/>
        </p:nvSpPr>
        <p:spPr>
          <a:xfrm>
            <a:off x="322952" y="3159369"/>
            <a:ext cx="2658963" cy="2135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dirty="0">
                <a:latin typeface="Adobe Garamond Pro" panose="02020502060506020403" pitchFamily="18" charset="0"/>
              </a:rPr>
              <a:t>„[...] virtutea este un fel de </a:t>
            </a:r>
            <a:r>
              <a:rPr lang="ro-RO" dirty="0" err="1">
                <a:latin typeface="Adobe Garamond Pro" panose="02020502060506020403" pitchFamily="18" charset="0"/>
              </a:rPr>
              <a:t>medietate</a:t>
            </a:r>
            <a:r>
              <a:rPr lang="ro-RO" dirty="0">
                <a:latin typeface="Adobe Garamond Pro" panose="02020502060506020403" pitchFamily="18" charset="0"/>
              </a:rPr>
              <a:t>, ținta ei fiind măsura justă dintre două extreme.“ (Aristotel, </a:t>
            </a:r>
            <a:r>
              <a:rPr lang="ro-RO" i="1" dirty="0">
                <a:latin typeface="Adobe Garamond Pro" panose="02020502060506020403" pitchFamily="18" charset="0"/>
              </a:rPr>
              <a:t>Etica nicomahică</a:t>
            </a:r>
            <a:r>
              <a:rPr lang="ro-RO" dirty="0">
                <a:latin typeface="Adobe Garamond Pro" panose="02020502060506020403" pitchFamily="18" charset="0"/>
              </a:rPr>
              <a:t>,</a:t>
            </a:r>
            <a:r>
              <a:rPr lang="ro-RO" i="1" dirty="0">
                <a:latin typeface="Adobe Garamond Pro" panose="02020502060506020403" pitchFamily="18" charset="0"/>
              </a:rPr>
              <a:t> </a:t>
            </a:r>
            <a:r>
              <a:rPr lang="ro-RO" dirty="0">
                <a:latin typeface="Adobe Garamond Pro" panose="02020502060506020403" pitchFamily="18" charset="0"/>
              </a:rPr>
              <a:t>II, 6, 1106 b)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02B183A-943B-BF4C-AC7C-A471F06E3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72409"/>
              </p:ext>
            </p:extLst>
          </p:nvPr>
        </p:nvGraphicFramePr>
        <p:xfrm>
          <a:off x="3487405" y="2642009"/>
          <a:ext cx="8127999" cy="316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9881">
                  <a:extLst>
                    <a:ext uri="{9D8B030D-6E8A-4147-A177-3AD203B41FA5}">
                      <a16:colId xmlns:a16="http://schemas.microsoft.com/office/drawing/2014/main" val="275475276"/>
                    </a:ext>
                  </a:extLst>
                </a:gridCol>
                <a:gridCol w="3408785">
                  <a:extLst>
                    <a:ext uri="{9D8B030D-6E8A-4147-A177-3AD203B41FA5}">
                      <a16:colId xmlns:a16="http://schemas.microsoft.com/office/drawing/2014/main" val="20931804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54515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Adobe Garamond Pro Bold" panose="02020502060506020403" pitchFamily="18" charset="0"/>
                        </a:rPr>
                        <a:t>i</a:t>
                      </a:r>
                      <a:r>
                        <a:rPr lang="en-RO" sz="2000" b="1" dirty="0">
                          <a:latin typeface="Adobe Garamond Pro Bold" panose="02020502060506020403" pitchFamily="18" charset="0"/>
                        </a:rPr>
                        <a:t>nsuficiență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000" b="1" dirty="0">
                          <a:latin typeface="Adobe Garamond Pro Bold" panose="02020502060506020403" pitchFamily="18" charset="0"/>
                        </a:rPr>
                        <a:t>virtute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000" b="1" dirty="0">
                          <a:latin typeface="Adobe Garamond Pro Bold" panose="02020502060506020403" pitchFamily="18" charset="0"/>
                        </a:rPr>
                        <a:t>exces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15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Garamond Pro" panose="02020502060506020403" pitchFamily="18" charset="0"/>
                        </a:rPr>
                        <a:t>l</a:t>
                      </a:r>
                      <a:r>
                        <a:rPr lang="en-RO" sz="2000" dirty="0">
                          <a:latin typeface="Adobe Garamond Pro" panose="02020502060506020403" pitchFamily="18" charset="0"/>
                        </a:rPr>
                        <a:t>așitate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000" dirty="0">
                          <a:latin typeface="Adobe Garamond Pro" panose="02020502060506020403" pitchFamily="18" charset="0"/>
                        </a:rPr>
                        <a:t>curaj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000" dirty="0">
                          <a:latin typeface="Adobe Garamond Pro" panose="02020502060506020403" pitchFamily="18" charset="0"/>
                        </a:rPr>
                        <a:t>bravură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7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000" dirty="0">
                          <a:latin typeface="Adobe Garamond Pro" panose="02020502060506020403" pitchFamily="18" charset="0"/>
                        </a:rPr>
                        <a:t>insensibilitate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000" dirty="0">
                          <a:latin typeface="Adobe Garamond Pro" panose="02020502060506020403" pitchFamily="18" charset="0"/>
                        </a:rPr>
                        <a:t>cumpătare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000" dirty="0">
                          <a:latin typeface="Adobe Garamond Pro" panose="02020502060506020403" pitchFamily="18" charset="0"/>
                        </a:rPr>
                        <a:t>neînfrânare/ destrăbălare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42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000" dirty="0">
                          <a:latin typeface="Adobe Garamond Pro" panose="02020502060506020403" pitchFamily="18" charset="0"/>
                        </a:rPr>
                        <a:t>zgârcenie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000" dirty="0">
                          <a:latin typeface="Adobe Garamond Pro" panose="02020502060506020403" pitchFamily="18" charset="0"/>
                        </a:rPr>
                        <a:t>generozitate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000" dirty="0">
                          <a:latin typeface="Adobe Garamond Pro" panose="02020502060506020403" pitchFamily="18" charset="0"/>
                        </a:rPr>
                        <a:t>risipă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39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000" dirty="0">
                          <a:latin typeface="Adobe Garamond Pro" panose="02020502060506020403" pitchFamily="18" charset="0"/>
                        </a:rPr>
                        <a:t>modestie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dobe Garamond Pro" panose="02020502060506020403" pitchFamily="18" charset="0"/>
                        </a:rPr>
                        <a:t>m</a:t>
                      </a:r>
                      <a:r>
                        <a:rPr lang="en-RO" sz="200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Adobe Garamond Pro" panose="02020502060506020403" pitchFamily="18" charset="0"/>
                        </a:rPr>
                        <a:t>ândrie (grandoare sufletească)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000" dirty="0">
                          <a:latin typeface="Adobe Garamond Pro" panose="02020502060506020403" pitchFamily="18" charset="0"/>
                        </a:rPr>
                        <a:t>vanitate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820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000" dirty="0">
                          <a:latin typeface="Adobe Garamond Pro" panose="02020502060506020403" pitchFamily="18" charset="0"/>
                        </a:rPr>
                        <a:t>moliciune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Adobe Garamond Pro" panose="02020502060506020403" pitchFamily="18" charset="0"/>
                        </a:rPr>
                        <a:t>b</a:t>
                      </a:r>
                      <a:r>
                        <a:rPr lang="en-RO" sz="2000" dirty="0">
                          <a:latin typeface="Adobe Garamond Pro" panose="02020502060506020403" pitchFamily="18" charset="0"/>
                        </a:rPr>
                        <a:t>lândețe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000" dirty="0">
                          <a:latin typeface="Adobe Garamond Pro" panose="02020502060506020403" pitchFamily="18" charset="0"/>
                        </a:rPr>
                        <a:t>irascibilitate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58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2000" dirty="0">
                          <a:latin typeface="Adobe Garamond Pro" panose="02020502060506020403" pitchFamily="18" charset="0"/>
                        </a:rPr>
                        <a:t>a fi nesociabil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000" dirty="0">
                          <a:latin typeface="Adobe Garamond Pro" panose="02020502060506020403" pitchFamily="18" charset="0"/>
                        </a:rPr>
                        <a:t>a fi prietenos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000" dirty="0">
                          <a:latin typeface="Adobe Garamond Pro" panose="02020502060506020403" pitchFamily="18" charset="0"/>
                        </a:rPr>
                        <a:t>servilism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6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O" sz="2000" dirty="0">
                          <a:latin typeface="Adobe Garamond Pro" panose="02020502060506020403" pitchFamily="18" charset="0"/>
                        </a:rPr>
                        <a:t>a fi ursuz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000" dirty="0">
                          <a:latin typeface="Adobe Garamond Pro" panose="02020502060506020403" pitchFamily="18" charset="0"/>
                        </a:rPr>
                        <a:t> spirit suplu (a fi fermecător)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2000" dirty="0">
                          <a:latin typeface="Adobe Garamond Pro" panose="02020502060506020403" pitchFamily="18" charset="0"/>
                        </a:rPr>
                        <a:t>bufonerie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37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74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797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Bibliografie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9633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3CABA-3895-B040-AA7B-D8900D6E0058}"/>
              </a:ext>
            </a:extLst>
          </p:cNvPr>
          <p:cNvSpPr txBox="1"/>
          <p:nvPr/>
        </p:nvSpPr>
        <p:spPr>
          <a:xfrm>
            <a:off x="3542236" y="1467625"/>
            <a:ext cx="8326811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00" indent="-468000">
              <a:lnSpc>
                <a:spcPct val="150000"/>
              </a:lnSpc>
            </a:pPr>
            <a:r>
              <a:rPr lang="ro-RO" sz="2400" dirty="0">
                <a:latin typeface="Adobe Garamond Pro" panose="02020502060506020403" pitchFamily="18" charset="0"/>
              </a:rPr>
              <a:t>Aristotel. 1998. </a:t>
            </a:r>
            <a:r>
              <a:rPr lang="ro-RO" sz="2400" i="1" dirty="0">
                <a:latin typeface="Adobe Garamond Pro" panose="02020502060506020403" pitchFamily="18" charset="0"/>
              </a:rPr>
              <a:t>Etica nicomahică</a:t>
            </a:r>
            <a:r>
              <a:rPr lang="ro-RO" sz="2400" dirty="0">
                <a:latin typeface="Adobe Garamond Pro" panose="02020502060506020403" pitchFamily="18" charset="0"/>
              </a:rPr>
              <a:t>. Introducere, traducere, comentarii și index de S. Petecel. Ediția a II-a. București: Editura </a:t>
            </a:r>
            <a:r>
              <a:rPr lang="ro-RO" sz="2400" dirty="0" err="1">
                <a:latin typeface="Adobe Garamond Pro" panose="02020502060506020403" pitchFamily="18" charset="0"/>
              </a:rPr>
              <a:t>Iri</a:t>
            </a:r>
            <a:r>
              <a:rPr lang="ro-RO" sz="2400" dirty="0">
                <a:latin typeface="Adobe Garamond Pro" panose="02020502060506020403" pitchFamily="18" charset="0"/>
              </a:rPr>
              <a:t>.</a:t>
            </a:r>
          </a:p>
          <a:p>
            <a:pPr marL="468000" indent="-468000">
              <a:lnSpc>
                <a:spcPct val="150000"/>
              </a:lnSpc>
            </a:pPr>
            <a:r>
              <a:rPr lang="ro-RO" sz="2400" dirty="0">
                <a:latin typeface="Adobe Garamond Pro" panose="02020502060506020403" pitchFamily="18" charset="0"/>
              </a:rPr>
              <a:t>Aristotel. 2015. </a:t>
            </a:r>
            <a:r>
              <a:rPr lang="ro-RO" sz="2400" i="1" dirty="0">
                <a:latin typeface="Adobe Garamond Pro" panose="02020502060506020403" pitchFamily="18" charset="0"/>
              </a:rPr>
              <a:t>Politica</a:t>
            </a:r>
            <a:r>
              <a:rPr lang="ro-RO" sz="2400" dirty="0">
                <a:latin typeface="Adobe Garamond Pro" panose="02020502060506020403" pitchFamily="18" charset="0"/>
              </a:rPr>
              <a:t>. Traducere de A. Baumgarten. București: Univers Enciclopedic </a:t>
            </a:r>
            <a:r>
              <a:rPr lang="ro-RO" sz="2400" dirty="0" err="1">
                <a:latin typeface="Adobe Garamond Pro" panose="02020502060506020403" pitchFamily="18" charset="0"/>
              </a:rPr>
              <a:t>Gold</a:t>
            </a:r>
            <a:r>
              <a:rPr lang="ro-RO" sz="2400" dirty="0">
                <a:latin typeface="Adobe Garamond Pro" panose="02020502060506020403" pitchFamily="18" charset="0"/>
              </a:rPr>
              <a:t>.</a:t>
            </a:r>
          </a:p>
          <a:p>
            <a:pPr marL="468000" indent="-468000">
              <a:lnSpc>
                <a:spcPct val="150000"/>
              </a:lnSpc>
            </a:pPr>
            <a:r>
              <a:rPr lang="ro-RO" sz="2400" dirty="0" err="1">
                <a:latin typeface="Adobe Garamond Pro" panose="02020502060506020403" pitchFamily="18" charset="0"/>
              </a:rPr>
              <a:t>Mill</a:t>
            </a:r>
            <a:r>
              <a:rPr lang="ro-RO" sz="2400" dirty="0">
                <a:latin typeface="Adobe Garamond Pro" panose="02020502060506020403" pitchFamily="18" charset="0"/>
              </a:rPr>
              <a:t>, J. S. 1994. </a:t>
            </a:r>
            <a:r>
              <a:rPr lang="ro-RO" sz="2400" i="1" dirty="0">
                <a:latin typeface="Adobe Garamond Pro" panose="02020502060506020403" pitchFamily="18" charset="0"/>
              </a:rPr>
              <a:t>Utilitarismul</a:t>
            </a:r>
            <a:r>
              <a:rPr lang="ro-RO" sz="2400" dirty="0">
                <a:latin typeface="Adobe Garamond Pro" panose="02020502060506020403" pitchFamily="18" charset="0"/>
              </a:rPr>
              <a:t>. Traducere de V. Mureșan. București: Editura Alternative.</a:t>
            </a:r>
          </a:p>
          <a:p>
            <a:pPr marL="468000" indent="-468000">
              <a:lnSpc>
                <a:spcPct val="150000"/>
              </a:lnSpc>
            </a:pPr>
            <a:r>
              <a:rPr lang="ro-RO" sz="2400" dirty="0">
                <a:latin typeface="Adobe Garamond Pro" panose="02020502060506020403" pitchFamily="18" charset="0"/>
              </a:rPr>
              <a:t>Socaciu, E., </a:t>
            </a:r>
            <a:r>
              <a:rPr lang="ro-RO" sz="2400" dirty="0" err="1">
                <a:latin typeface="Adobe Garamond Pro" panose="02020502060506020403" pitchFamily="18" charset="0"/>
              </a:rPr>
              <a:t>Vică</a:t>
            </a:r>
            <a:r>
              <a:rPr lang="ro-RO" sz="2400" dirty="0">
                <a:latin typeface="Adobe Garamond Pro" panose="02020502060506020403" pitchFamily="18" charset="0"/>
              </a:rPr>
              <a:t>, C., Mihailov, E., </a:t>
            </a:r>
            <a:r>
              <a:rPr lang="ro-RO" sz="2400" dirty="0" err="1">
                <a:latin typeface="Adobe Garamond Pro" panose="02020502060506020403" pitchFamily="18" charset="0"/>
              </a:rPr>
              <a:t>Gibea</a:t>
            </a:r>
            <a:r>
              <a:rPr lang="ro-RO" sz="2400" dirty="0">
                <a:latin typeface="Adobe Garamond Pro" panose="02020502060506020403" pitchFamily="18" charset="0"/>
              </a:rPr>
              <a:t>, T., Mureșan, V., Constantinescu, M. 2018. </a:t>
            </a:r>
            <a:r>
              <a:rPr lang="ro-RO" sz="2400" i="1" dirty="0">
                <a:latin typeface="Adobe Garamond Pro" panose="02020502060506020403" pitchFamily="18" charset="0"/>
              </a:rPr>
              <a:t>Etică și integritate academică</a:t>
            </a:r>
            <a:r>
              <a:rPr lang="ro-RO" sz="2400" dirty="0">
                <a:latin typeface="Adobe Garamond Pro" panose="02020502060506020403" pitchFamily="18" charset="0"/>
              </a:rPr>
              <a:t>. București: Editura Universității din București.</a:t>
            </a:r>
          </a:p>
        </p:txBody>
      </p:sp>
    </p:spTree>
    <p:extLst>
      <p:ext uri="{BB962C8B-B14F-4D97-AF65-F5344CB8AC3E}">
        <p14:creationId xmlns:p14="http://schemas.microsoft.com/office/powerpoint/2010/main" val="211242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4" y="1467625"/>
            <a:ext cx="32507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Ce este o teorie etică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4" y="372726"/>
            <a:ext cx="8024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A3CABA-3895-B040-AA7B-D8900D6E0058}"/>
              </a:ext>
            </a:extLst>
          </p:cNvPr>
          <p:cNvSpPr txBox="1"/>
          <p:nvPr/>
        </p:nvSpPr>
        <p:spPr>
          <a:xfrm>
            <a:off x="3573726" y="2568817"/>
            <a:ext cx="6320408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Etica respectului față de persoane</a:t>
            </a:r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Immanuel Kant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 fericirii generale</a:t>
            </a:r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John Stuart </a:t>
            </a:r>
            <a:r>
              <a:rPr lang="ro-RO" sz="2800" dirty="0" err="1">
                <a:latin typeface="Adobe Garamond Pro" panose="02020502060506020403" pitchFamily="18" charset="0"/>
              </a:rPr>
              <a:t>Mill</a:t>
            </a:r>
            <a:endParaRPr lang="ro-RO" sz="2800" dirty="0">
              <a:latin typeface="Adobe Garamond Pro" panose="02020502060506020403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 vieții virtuoase (împlinite)</a:t>
            </a:r>
          </a:p>
          <a:p>
            <a:pPr marL="1657350" lvl="3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Aristotel</a:t>
            </a:r>
          </a:p>
        </p:txBody>
      </p:sp>
    </p:spTree>
    <p:extLst>
      <p:ext uri="{BB962C8B-B14F-4D97-AF65-F5344CB8AC3E}">
        <p14:creationId xmlns:p14="http://schemas.microsoft.com/office/powerpoint/2010/main" val="4081127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6589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Premise teoretice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270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II: etica fericirii generale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F96F8-D11E-D644-A780-FE1A7E17E114}"/>
              </a:ext>
            </a:extLst>
          </p:cNvPr>
          <p:cNvSpPr txBox="1"/>
          <p:nvPr/>
        </p:nvSpPr>
        <p:spPr>
          <a:xfrm>
            <a:off x="322953" y="3115814"/>
            <a:ext cx="2669632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sz="28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acțiune</a:t>
            </a:r>
            <a:r>
              <a:rPr lang="ro-RO" sz="2800" dirty="0">
                <a:latin typeface="Adobe Garamond Pro" panose="02020502060506020403" pitchFamily="18" charset="0"/>
              </a:rPr>
              <a:t> – </a:t>
            </a:r>
            <a:r>
              <a:rPr lang="ro-RO" sz="28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scop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6D7C2-4829-BD4E-BAAE-3409DCCC6ABA}"/>
              </a:ext>
            </a:extLst>
          </p:cNvPr>
          <p:cNvSpPr txBox="1"/>
          <p:nvPr/>
        </p:nvSpPr>
        <p:spPr>
          <a:xfrm>
            <a:off x="3618033" y="1602277"/>
            <a:ext cx="8138538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„Orice acțiune e făcută în vederea unui scop și pare firesc să presupunem că regulile de acțiune trebuie să-și împrumute întregul lor specific și culoarea din scopul pe care-l servesc.“ (</a:t>
            </a:r>
            <a:r>
              <a:rPr lang="ro-RO" sz="2800" dirty="0" err="1">
                <a:latin typeface="Adobe Garamond Pro" panose="02020502060506020403" pitchFamily="18" charset="0"/>
              </a:rPr>
              <a:t>Mill</a:t>
            </a:r>
            <a:r>
              <a:rPr lang="ro-RO" sz="2800" dirty="0">
                <a:latin typeface="Adobe Garamond Pro" panose="02020502060506020403" pitchFamily="18" charset="0"/>
              </a:rPr>
              <a:t> 1994, 11) </a:t>
            </a:r>
          </a:p>
        </p:txBody>
      </p:sp>
    </p:spTree>
    <p:extLst>
      <p:ext uri="{BB962C8B-B14F-4D97-AF65-F5344CB8AC3E}">
        <p14:creationId xmlns:p14="http://schemas.microsoft.com/office/powerpoint/2010/main" val="361414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6589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Concepția utilitaristă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270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II: etica fericirii generale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F96F8-D11E-D644-A780-FE1A7E17E114}"/>
              </a:ext>
            </a:extLst>
          </p:cNvPr>
          <p:cNvSpPr txBox="1"/>
          <p:nvPr/>
        </p:nvSpPr>
        <p:spPr>
          <a:xfrm>
            <a:off x="322953" y="3115814"/>
            <a:ext cx="2669631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sz="28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utilitate</a:t>
            </a:r>
            <a:r>
              <a:rPr lang="ro-RO" sz="2800" dirty="0">
                <a:latin typeface="Adobe Garamond Pro" panose="02020502060506020403" pitchFamily="18" charset="0"/>
              </a:rPr>
              <a:t> = </a:t>
            </a:r>
            <a:r>
              <a:rPr lang="ro-RO" sz="28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fericire</a:t>
            </a:r>
            <a:r>
              <a:rPr lang="ro-RO" sz="2800" dirty="0">
                <a:latin typeface="Adobe Garamond Pro" panose="02020502060506020403" pitchFamily="18" charset="0"/>
              </a:rPr>
              <a:t>  = plăcere &amp; evitarea durerii = </a:t>
            </a:r>
            <a:r>
              <a:rPr lang="ro-RO" sz="28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bine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6D7C2-4829-BD4E-BAAE-3409DCCC6ABA}"/>
              </a:ext>
            </a:extLst>
          </p:cNvPr>
          <p:cNvSpPr txBox="1"/>
          <p:nvPr/>
        </p:nvSpPr>
        <p:spPr>
          <a:xfrm>
            <a:off x="3618033" y="1602277"/>
            <a:ext cx="8138538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„Concepția care acceptă ca fundament al moralei Utilitatea sau Principiul Celei Mai Mari Fericiri susține că acțiunile sunt corecte [</a:t>
            </a:r>
            <a:r>
              <a:rPr lang="ro-RO" sz="2800" i="1" dirty="0" err="1">
                <a:latin typeface="Adobe Garamond Pro" panose="02020502060506020403" pitchFamily="18" charset="0"/>
              </a:rPr>
              <a:t>right</a:t>
            </a:r>
            <a:r>
              <a:rPr lang="ro-RO" sz="2800" dirty="0">
                <a:latin typeface="Adobe Garamond Pro" panose="02020502060506020403" pitchFamily="18" charset="0"/>
              </a:rPr>
              <a:t>] în măsura în care ele tind să promoveze fericirea și sunt incorecte [</a:t>
            </a:r>
            <a:r>
              <a:rPr lang="ro-RO" sz="2800" i="1" dirty="0" err="1">
                <a:latin typeface="Adobe Garamond Pro" panose="02020502060506020403" pitchFamily="18" charset="0"/>
              </a:rPr>
              <a:t>wrong</a:t>
            </a:r>
            <a:r>
              <a:rPr lang="ro-RO" sz="2800" dirty="0">
                <a:latin typeface="Adobe Garamond Pro" panose="02020502060506020403" pitchFamily="18" charset="0"/>
              </a:rPr>
              <a:t>] în măsura în care tind să producă inversul fericirii. Prin fericire se înțelege plăcerea și absența durerii; prin nefericire, durerea și privarea de plăcere.“ (</a:t>
            </a:r>
            <a:r>
              <a:rPr lang="ro-RO" sz="2800" dirty="0" err="1">
                <a:latin typeface="Adobe Garamond Pro" panose="02020502060506020403" pitchFamily="18" charset="0"/>
              </a:rPr>
              <a:t>Mill</a:t>
            </a:r>
            <a:r>
              <a:rPr lang="ro-RO" sz="2800" dirty="0">
                <a:latin typeface="Adobe Garamond Pro" panose="02020502060506020403" pitchFamily="18" charset="0"/>
              </a:rPr>
              <a:t> 1994, 18)</a:t>
            </a:r>
          </a:p>
        </p:txBody>
      </p:sp>
    </p:spTree>
    <p:extLst>
      <p:ext uri="{BB962C8B-B14F-4D97-AF65-F5344CB8AC3E}">
        <p14:creationId xmlns:p14="http://schemas.microsoft.com/office/powerpoint/2010/main" val="1389767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6589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Temeiul ultim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270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II: etica fericirii generale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F96F8-D11E-D644-A780-FE1A7E17E114}"/>
              </a:ext>
            </a:extLst>
          </p:cNvPr>
          <p:cNvSpPr txBox="1"/>
          <p:nvPr/>
        </p:nvSpPr>
        <p:spPr>
          <a:xfrm>
            <a:off x="333621" y="3115814"/>
            <a:ext cx="2658963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sz="28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utilitate</a:t>
            </a:r>
            <a:r>
              <a:rPr lang="ro-RO" sz="2800" dirty="0">
                <a:latin typeface="Adobe Garamond Pro" panose="02020502060506020403" pitchFamily="18" charset="0"/>
              </a:rPr>
              <a:t> = </a:t>
            </a:r>
            <a:r>
              <a:rPr lang="ro-RO" sz="28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fericire</a:t>
            </a:r>
            <a:r>
              <a:rPr lang="ro-RO" sz="2800" dirty="0">
                <a:latin typeface="Adobe Garamond Pro" panose="02020502060506020403" pitchFamily="18" charset="0"/>
              </a:rPr>
              <a:t>  = plăcere &amp; evitarea durerii = </a:t>
            </a:r>
            <a:r>
              <a:rPr lang="ro-RO" sz="2800" dirty="0">
                <a:solidFill>
                  <a:schemeClr val="accent1">
                    <a:lumMod val="75000"/>
                  </a:schemeClr>
                </a:solidFill>
                <a:latin typeface="Adobe Garamond Pro" panose="02020502060506020403" pitchFamily="18" charset="0"/>
              </a:rPr>
              <a:t>bine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6D7C2-4829-BD4E-BAAE-3409DCCC6ABA}"/>
              </a:ext>
            </a:extLst>
          </p:cNvPr>
          <p:cNvSpPr txBox="1"/>
          <p:nvPr/>
        </p:nvSpPr>
        <p:spPr>
          <a:xfrm>
            <a:off x="3618033" y="1602277"/>
            <a:ext cx="8138538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„[...] plăcerea și absența durerii sunt singurele lucruri dezirabile ca scopuri și [...] toate lucrurile dezirabile [...] sunt dezirabile fie pentru plăcerea inerentă lor, fie ca mijloc de promovare a plăcerii și de evitare a durerii.“ (</a:t>
            </a:r>
            <a:r>
              <a:rPr lang="ro-RO" sz="2800" dirty="0" err="1">
                <a:latin typeface="Adobe Garamond Pro" panose="02020502060506020403" pitchFamily="18" charset="0"/>
              </a:rPr>
              <a:t>Mill</a:t>
            </a:r>
            <a:r>
              <a:rPr lang="ro-RO" sz="2800" dirty="0">
                <a:latin typeface="Adobe Garamond Pro" panose="02020502060506020403" pitchFamily="18" charset="0"/>
              </a:rPr>
              <a:t> 1994, 19)</a:t>
            </a:r>
          </a:p>
        </p:txBody>
      </p:sp>
    </p:spTree>
    <p:extLst>
      <p:ext uri="{BB962C8B-B14F-4D97-AF65-F5344CB8AC3E}">
        <p14:creationId xmlns:p14="http://schemas.microsoft.com/office/powerpoint/2010/main" val="2543622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812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Diferența între plăceri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270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II: </a:t>
            </a:r>
            <a:r>
              <a:rPr lang="en-US" sz="4000" dirty="0" err="1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 </a:t>
            </a:r>
            <a:r>
              <a:rPr lang="en-US" sz="4000" dirty="0" err="1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fericirii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 </a:t>
            </a:r>
            <a:r>
              <a:rPr lang="en-US" sz="4000" dirty="0" err="1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generale</a:t>
            </a:r>
            <a:endParaRPr lang="en-US" sz="4000" dirty="0">
              <a:solidFill>
                <a:schemeClr val="accent4">
                  <a:lumMod val="50000"/>
                </a:schemeClr>
              </a:solidFill>
              <a:latin typeface="Adobe Garamond Pro" panose="02020502060506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6D7C2-4829-BD4E-BAAE-3409DCCC6ABA}"/>
              </a:ext>
            </a:extLst>
          </p:cNvPr>
          <p:cNvSpPr txBox="1"/>
          <p:nvPr/>
        </p:nvSpPr>
        <p:spPr>
          <a:xfrm>
            <a:off x="3559975" y="2914175"/>
            <a:ext cx="8138538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Evaluarea plăcerii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din unghi de vedere </a:t>
            </a:r>
            <a:r>
              <a:rPr lang="ro-RO" sz="28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cantitativ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sz="2800" dirty="0">
                <a:latin typeface="Adobe Garamond Pro" panose="02020502060506020403" pitchFamily="18" charset="0"/>
              </a:rPr>
              <a:t>din unghi de vedere </a:t>
            </a:r>
            <a:r>
              <a:rPr lang="ro-RO" sz="28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calitativ</a:t>
            </a:r>
          </a:p>
        </p:txBody>
      </p:sp>
    </p:spTree>
    <p:extLst>
      <p:ext uri="{BB962C8B-B14F-4D97-AF65-F5344CB8AC3E}">
        <p14:creationId xmlns:p14="http://schemas.microsoft.com/office/powerpoint/2010/main" val="3340002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76859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Diferența între plăceri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270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II: </a:t>
            </a:r>
            <a:r>
              <a:rPr lang="en-US" sz="4000" dirty="0" err="1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 </a:t>
            </a:r>
            <a:r>
              <a:rPr lang="en-US" sz="4000" dirty="0" err="1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fericirii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 </a:t>
            </a:r>
            <a:r>
              <a:rPr lang="en-US" sz="4000" dirty="0" err="1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generale</a:t>
            </a:r>
            <a:endParaRPr lang="en-US" sz="4000" dirty="0">
              <a:solidFill>
                <a:schemeClr val="accent4">
                  <a:lumMod val="50000"/>
                </a:schemeClr>
              </a:solidFill>
              <a:latin typeface="Adobe Garamond Pro" panose="020205020605060204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F96F8-D11E-D644-A780-FE1A7E17E114}"/>
              </a:ext>
            </a:extLst>
          </p:cNvPr>
          <p:cNvSpPr txBox="1"/>
          <p:nvPr/>
        </p:nvSpPr>
        <p:spPr>
          <a:xfrm>
            <a:off x="322953" y="3115814"/>
            <a:ext cx="2669631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sz="2800" dirty="0">
                <a:latin typeface="Adobe Garamond Pro" panose="02020502060506020403" pitchFamily="18" charset="0"/>
              </a:rPr>
              <a:t>criteriul de separare între calitatea plăcerilor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6D7C2-4829-BD4E-BAAE-3409DCCC6ABA}"/>
              </a:ext>
            </a:extLst>
          </p:cNvPr>
          <p:cNvSpPr txBox="1"/>
          <p:nvPr/>
        </p:nvSpPr>
        <p:spPr>
          <a:xfrm>
            <a:off x="3618033" y="1602277"/>
            <a:ext cx="8138538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sz="2000" dirty="0">
                <a:latin typeface="Adobe Garamond Pro" panose="02020502060506020403" pitchFamily="18" charset="0"/>
              </a:rPr>
              <a:t>„Dintre două plăceri, dacă exista una căreia i-au dat o categorică preferință toți – sau aproape toți – aceia care au avut experiența amândurora, independent de orice sentiment de obligație morală care i-ar face să o prefere, apoi aceea este plăcerea mai dezirabilă. Dacă una dintre cele două plăceri este plasată – de către aceia care sunt cunoscători competenți ai amândurora – atât de sus deasupra celeilalte încât ei o preferă chiar dacă știu că atingerea ei este însoțită de o mai mare cantitate de insatisfacție și nu abandonează urmărirea ei pentru nicio cantitate din cealaltă plăcere, atunci avem dreptul să atribuim acestei desfătări preferate o </a:t>
            </a:r>
            <a:r>
              <a:rPr lang="ro-RO" sz="2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superioritate calitativă</a:t>
            </a:r>
            <a:r>
              <a:rPr lang="ro-RO" sz="2000" dirty="0">
                <a:latin typeface="Adobe Garamond Pro" panose="02020502060506020403" pitchFamily="18" charset="0"/>
              </a:rPr>
              <a:t> ce covârșește atât de mult cantitatea, încât o face, comparativ, nesemnificativă.“ (</a:t>
            </a:r>
            <a:r>
              <a:rPr lang="ro-RO" sz="2000" dirty="0" err="1">
                <a:latin typeface="Adobe Garamond Pro" panose="02020502060506020403" pitchFamily="18" charset="0"/>
              </a:rPr>
              <a:t>Mill</a:t>
            </a:r>
            <a:r>
              <a:rPr lang="ro-RO" sz="2000" dirty="0">
                <a:latin typeface="Adobe Garamond Pro" panose="02020502060506020403" pitchFamily="18" charset="0"/>
              </a:rPr>
              <a:t> 1994, pp. 20 </a:t>
            </a:r>
            <a:r>
              <a:rPr lang="ro-RO" sz="2000" i="1" dirty="0">
                <a:latin typeface="Adobe Garamond Pro" panose="02020502060506020403" pitchFamily="18" charset="0"/>
              </a:rPr>
              <a:t>f.</a:t>
            </a:r>
            <a:r>
              <a:rPr lang="ro-RO" sz="2000" dirty="0">
                <a:latin typeface="Adobe Garamond Pro" panose="020205020605060204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8652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E1B5A4-9BDC-B24C-B660-C21AE047C0D2}"/>
              </a:ext>
            </a:extLst>
          </p:cNvPr>
          <p:cNvSpPr/>
          <p:nvPr/>
        </p:nvSpPr>
        <p:spPr>
          <a:xfrm>
            <a:off x="0" y="-14288"/>
            <a:ext cx="2981916" cy="6872288"/>
          </a:xfrm>
          <a:prstGeom prst="rect">
            <a:avLst/>
          </a:prstGeom>
          <a:pattFill prst="pct40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 dirty="0">
              <a:solidFill>
                <a:srgbClr val="B4F3E3"/>
              </a:solidFill>
              <a:latin typeface="Adobe Garamond Pro" panose="02020502060506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995-9BF7-4549-8822-59677CFC74F0}"/>
              </a:ext>
            </a:extLst>
          </p:cNvPr>
          <p:cNvSpPr txBox="1"/>
          <p:nvPr/>
        </p:nvSpPr>
        <p:spPr>
          <a:xfrm>
            <a:off x="322953" y="1467625"/>
            <a:ext cx="27794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400" dirty="0">
                <a:latin typeface="Adobe Garamond Pro" panose="02020502060506020403" pitchFamily="18" charset="0"/>
              </a:rPr>
              <a:t>Diferența între plăceri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BFE6A-854F-AF46-9008-E8FC4E04733B}"/>
              </a:ext>
            </a:extLst>
          </p:cNvPr>
          <p:cNvSpPr txBox="1"/>
          <p:nvPr/>
        </p:nvSpPr>
        <p:spPr>
          <a:xfrm>
            <a:off x="322953" y="372726"/>
            <a:ext cx="9270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Teorii etice II: </a:t>
            </a:r>
            <a:r>
              <a:rPr lang="en-US" sz="4000" dirty="0" err="1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etica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 </a:t>
            </a:r>
            <a:r>
              <a:rPr lang="en-US" sz="4000" dirty="0" err="1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fericirii</a:t>
            </a:r>
            <a:r>
              <a:rPr lang="en-US" sz="4000" dirty="0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 </a:t>
            </a:r>
            <a:r>
              <a:rPr lang="en-US" sz="4000" dirty="0" err="1">
                <a:solidFill>
                  <a:schemeClr val="accent4">
                    <a:lumMod val="50000"/>
                  </a:schemeClr>
                </a:solidFill>
                <a:latin typeface="Adobe Garamond Pro" panose="02020502060506020403" pitchFamily="18" charset="0"/>
              </a:rPr>
              <a:t>generale</a:t>
            </a:r>
            <a:endParaRPr lang="en-US" sz="4000" dirty="0">
              <a:solidFill>
                <a:schemeClr val="accent4">
                  <a:lumMod val="50000"/>
                </a:schemeClr>
              </a:solidFill>
              <a:latin typeface="Adobe Garamond Pro" panose="020205020605060204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6D7C2-4829-BD4E-BAAE-3409DCCC6ABA}"/>
              </a:ext>
            </a:extLst>
          </p:cNvPr>
          <p:cNvSpPr txBox="1"/>
          <p:nvPr/>
        </p:nvSpPr>
        <p:spPr>
          <a:xfrm>
            <a:off x="3618032" y="1602277"/>
            <a:ext cx="8345367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ro-RO" sz="2000" dirty="0">
                <a:latin typeface="Adobe Garamond Pro" panose="02020502060506020403" pitchFamily="18" charset="0"/>
              </a:rPr>
              <a:t>„O ființă dotată cu facultăți superioare are nevoie de mai multe lucruri pentru a fi fericită [și] e capabilă, probabil, de suferințe mai profunde și, cu siguranță, e mai vulnerabilă în fața acestora decât o ființă de un tip inferior; dar în ciuda acestei fragilități, ea nu poate niciodată dori cu adevărat să se scufunde în ceea ce ea simte a fi un nivel inferior de existență.</a:t>
            </a:r>
          </a:p>
          <a:p>
            <a:pPr marL="0" lvl="1">
              <a:lnSpc>
                <a:spcPct val="150000"/>
              </a:lnSpc>
            </a:pPr>
            <a:r>
              <a:rPr lang="ro-RO" sz="2000" dirty="0">
                <a:latin typeface="Adobe Garamond Pro" panose="02020502060506020403" pitchFamily="18" charset="0"/>
              </a:rPr>
              <a:t>[...]</a:t>
            </a:r>
          </a:p>
          <a:p>
            <a:pPr marL="0" lvl="1">
              <a:lnSpc>
                <a:spcPct val="150000"/>
              </a:lnSpc>
            </a:pPr>
            <a:r>
              <a:rPr lang="ro-RO" sz="2000" dirty="0">
                <a:latin typeface="Adobe Garamond Pro" panose="02020502060506020403" pitchFamily="18" charset="0"/>
              </a:rPr>
              <a:t>E mai bine să fii o ființă umană nesatisfăcută decât un porc satisfăcut; e mai bine să fii un Socrate nesatisfăcut decât un nebun satisfăcut. Iar dacă nebunul sau porcul sunt de altă părere, aceasta se datorează faptului că ei cunosc numai o latură a problemei. Ceilalți sunt conștienți de ambele laturi“ (</a:t>
            </a:r>
            <a:r>
              <a:rPr lang="ro-RO" sz="2000" dirty="0" err="1">
                <a:latin typeface="Adobe Garamond Pro" panose="02020502060506020403" pitchFamily="18" charset="0"/>
              </a:rPr>
              <a:t>Mill</a:t>
            </a:r>
            <a:r>
              <a:rPr lang="ro-RO" sz="2000" dirty="0">
                <a:latin typeface="Adobe Garamond Pro" panose="02020502060506020403" pitchFamily="18" charset="0"/>
              </a:rPr>
              <a:t> 1994, pp. 21-23)</a:t>
            </a:r>
          </a:p>
        </p:txBody>
      </p:sp>
    </p:spTree>
    <p:extLst>
      <p:ext uri="{BB962C8B-B14F-4D97-AF65-F5344CB8AC3E}">
        <p14:creationId xmlns:p14="http://schemas.microsoft.com/office/powerpoint/2010/main" val="2221360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207E1EAC69764FB0B79A433C79971C" ma:contentTypeVersion="2" ma:contentTypeDescription="Create a new document." ma:contentTypeScope="" ma:versionID="c0cb7719d9b6b431b4db27237babcfb6">
  <xsd:schema xmlns:xsd="http://www.w3.org/2001/XMLSchema" xmlns:xs="http://www.w3.org/2001/XMLSchema" xmlns:p="http://schemas.microsoft.com/office/2006/metadata/properties" xmlns:ns2="83830190-e05f-4c3a-8b5d-4ff970257da8" targetNamespace="http://schemas.microsoft.com/office/2006/metadata/properties" ma:root="true" ma:fieldsID="f289c6544312db56e310cead2419f745" ns2:_="">
    <xsd:import namespace="83830190-e05f-4c3a-8b5d-4ff970257d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30190-e05f-4c3a-8b5d-4ff970257d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C4DE6C-6B7B-4B73-B8F5-7616AD5FFD0C}"/>
</file>

<file path=customXml/itemProps2.xml><?xml version="1.0" encoding="utf-8"?>
<ds:datastoreItem xmlns:ds="http://schemas.openxmlformats.org/officeDocument/2006/customXml" ds:itemID="{B451E1FF-DF7F-480F-940D-714DDE34A3AA}"/>
</file>

<file path=customXml/itemProps3.xml><?xml version="1.0" encoding="utf-8"?>
<ds:datastoreItem xmlns:ds="http://schemas.openxmlformats.org/officeDocument/2006/customXml" ds:itemID="{03866E53-BA1E-4095-9762-2B1CC75FB91E}"/>
</file>

<file path=docProps/app.xml><?xml version="1.0" encoding="utf-8"?>
<Properties xmlns="http://schemas.openxmlformats.org/officeDocument/2006/extended-properties" xmlns:vt="http://schemas.openxmlformats.org/officeDocument/2006/docPropsVTypes">
  <TotalTime>17697</TotalTime>
  <Words>1715</Words>
  <Application>Microsoft Macintosh PowerPoint</Application>
  <PresentationFormat>Widescreen</PresentationFormat>
  <Paragraphs>183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Adobe Garamond Pro</vt:lpstr>
      <vt:lpstr>Adobe Garamond Pro Bold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Remus Breazu</dc:creator>
  <cp:lastModifiedBy>Remus Breazu</cp:lastModifiedBy>
  <cp:revision>51</cp:revision>
  <dcterms:created xsi:type="dcterms:W3CDTF">2021-10-22T11:01:38Z</dcterms:created>
  <dcterms:modified xsi:type="dcterms:W3CDTF">2022-01-07T12:42:59Z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0x010100C4207E1EAC69764FB0B79A433C79971C</vt:lpwstr>
  </property>
</Properties>
</file>