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96" r:id="rId2"/>
    <p:sldId id="315" r:id="rId3"/>
    <p:sldId id="317" r:id="rId4"/>
    <p:sldId id="319" r:id="rId5"/>
    <p:sldId id="320" r:id="rId6"/>
    <p:sldId id="318" r:id="rId7"/>
    <p:sldId id="321" r:id="rId8"/>
    <p:sldId id="322" r:id="rId9"/>
    <p:sldId id="326" r:id="rId10"/>
    <p:sldId id="328" r:id="rId11"/>
    <p:sldId id="329" r:id="rId12"/>
    <p:sldId id="330" r:id="rId13"/>
    <p:sldId id="331" r:id="rId14"/>
    <p:sldId id="332" r:id="rId15"/>
    <p:sldId id="324" r:id="rId16"/>
    <p:sldId id="333" r:id="rId17"/>
    <p:sldId id="327" r:id="rId18"/>
    <p:sldId id="314" r:id="rId19"/>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281"/>
  </p:normalViewPr>
  <p:slideViewPr>
    <p:cSldViewPr snapToGrid="0" snapToObjects="1">
      <p:cViewPr varScale="1">
        <p:scale>
          <a:sx n="117" d="100"/>
          <a:sy n="117" d="100"/>
        </p:scale>
        <p:origin x="26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48F33-49EA-A14F-AF1B-A9EBA10171E0}" type="datetimeFigureOut">
              <a:rPr lang="en-RO" smtClean="0"/>
              <a:t>12.01.2022</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0CCB9-6497-8C40-8449-A816583E91FB}" type="slidenum">
              <a:rPr lang="en-RO" smtClean="0"/>
              <a:t>‹#›</a:t>
            </a:fld>
            <a:endParaRPr lang="en-RO"/>
          </a:p>
        </p:txBody>
      </p:sp>
    </p:spTree>
    <p:extLst>
      <p:ext uri="{BB962C8B-B14F-4D97-AF65-F5344CB8AC3E}">
        <p14:creationId xmlns:p14="http://schemas.microsoft.com/office/powerpoint/2010/main" val="218802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a:t>
            </a:fld>
            <a:endParaRPr lang="en-RO"/>
          </a:p>
        </p:txBody>
      </p:sp>
    </p:spTree>
    <p:extLst>
      <p:ext uri="{BB962C8B-B14F-4D97-AF65-F5344CB8AC3E}">
        <p14:creationId xmlns:p14="http://schemas.microsoft.com/office/powerpoint/2010/main" val="98557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10</a:t>
            </a:fld>
            <a:endParaRPr lang="en-RO"/>
          </a:p>
        </p:txBody>
      </p:sp>
    </p:spTree>
    <p:extLst>
      <p:ext uri="{BB962C8B-B14F-4D97-AF65-F5344CB8AC3E}">
        <p14:creationId xmlns:p14="http://schemas.microsoft.com/office/powerpoint/2010/main" val="367006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11</a:t>
            </a:fld>
            <a:endParaRPr lang="en-RO"/>
          </a:p>
        </p:txBody>
      </p:sp>
    </p:spTree>
    <p:extLst>
      <p:ext uri="{BB962C8B-B14F-4D97-AF65-F5344CB8AC3E}">
        <p14:creationId xmlns:p14="http://schemas.microsoft.com/office/powerpoint/2010/main" val="3765772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12</a:t>
            </a:fld>
            <a:endParaRPr lang="en-RO"/>
          </a:p>
        </p:txBody>
      </p:sp>
    </p:spTree>
    <p:extLst>
      <p:ext uri="{BB962C8B-B14F-4D97-AF65-F5344CB8AC3E}">
        <p14:creationId xmlns:p14="http://schemas.microsoft.com/office/powerpoint/2010/main" val="1913074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13</a:t>
            </a:fld>
            <a:endParaRPr lang="en-RO"/>
          </a:p>
        </p:txBody>
      </p:sp>
    </p:spTree>
    <p:extLst>
      <p:ext uri="{BB962C8B-B14F-4D97-AF65-F5344CB8AC3E}">
        <p14:creationId xmlns:p14="http://schemas.microsoft.com/office/powerpoint/2010/main" val="123302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14</a:t>
            </a:fld>
            <a:endParaRPr lang="en-RO"/>
          </a:p>
        </p:txBody>
      </p:sp>
    </p:spTree>
    <p:extLst>
      <p:ext uri="{BB962C8B-B14F-4D97-AF65-F5344CB8AC3E}">
        <p14:creationId xmlns:p14="http://schemas.microsoft.com/office/powerpoint/2010/main" val="282315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15</a:t>
            </a:fld>
            <a:endParaRPr lang="en-RO"/>
          </a:p>
        </p:txBody>
      </p:sp>
    </p:spTree>
    <p:extLst>
      <p:ext uri="{BB962C8B-B14F-4D97-AF65-F5344CB8AC3E}">
        <p14:creationId xmlns:p14="http://schemas.microsoft.com/office/powerpoint/2010/main" val="71033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16</a:t>
            </a:fld>
            <a:endParaRPr lang="en-RO"/>
          </a:p>
        </p:txBody>
      </p:sp>
    </p:spTree>
    <p:extLst>
      <p:ext uri="{BB962C8B-B14F-4D97-AF65-F5344CB8AC3E}">
        <p14:creationId xmlns:p14="http://schemas.microsoft.com/office/powerpoint/2010/main" val="3562775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17</a:t>
            </a:fld>
            <a:endParaRPr lang="en-RO"/>
          </a:p>
        </p:txBody>
      </p:sp>
    </p:spTree>
    <p:extLst>
      <p:ext uri="{BB962C8B-B14F-4D97-AF65-F5344CB8AC3E}">
        <p14:creationId xmlns:p14="http://schemas.microsoft.com/office/powerpoint/2010/main" val="919133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18</a:t>
            </a:fld>
            <a:endParaRPr lang="en-RO"/>
          </a:p>
        </p:txBody>
      </p:sp>
    </p:spTree>
    <p:extLst>
      <p:ext uri="{BB962C8B-B14F-4D97-AF65-F5344CB8AC3E}">
        <p14:creationId xmlns:p14="http://schemas.microsoft.com/office/powerpoint/2010/main" val="328715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a:t>
            </a:fld>
            <a:endParaRPr lang="en-RO"/>
          </a:p>
        </p:txBody>
      </p:sp>
    </p:spTree>
    <p:extLst>
      <p:ext uri="{BB962C8B-B14F-4D97-AF65-F5344CB8AC3E}">
        <p14:creationId xmlns:p14="http://schemas.microsoft.com/office/powerpoint/2010/main" val="59563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a:t>
            </a:fld>
            <a:endParaRPr lang="en-RO"/>
          </a:p>
        </p:txBody>
      </p:sp>
    </p:spTree>
    <p:extLst>
      <p:ext uri="{BB962C8B-B14F-4D97-AF65-F5344CB8AC3E}">
        <p14:creationId xmlns:p14="http://schemas.microsoft.com/office/powerpoint/2010/main" val="285270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4</a:t>
            </a:fld>
            <a:endParaRPr lang="en-RO"/>
          </a:p>
        </p:txBody>
      </p:sp>
    </p:spTree>
    <p:extLst>
      <p:ext uri="{BB962C8B-B14F-4D97-AF65-F5344CB8AC3E}">
        <p14:creationId xmlns:p14="http://schemas.microsoft.com/office/powerpoint/2010/main" val="218168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5</a:t>
            </a:fld>
            <a:endParaRPr lang="en-RO"/>
          </a:p>
        </p:txBody>
      </p:sp>
    </p:spTree>
    <p:extLst>
      <p:ext uri="{BB962C8B-B14F-4D97-AF65-F5344CB8AC3E}">
        <p14:creationId xmlns:p14="http://schemas.microsoft.com/office/powerpoint/2010/main" val="294923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6</a:t>
            </a:fld>
            <a:endParaRPr lang="en-RO"/>
          </a:p>
        </p:txBody>
      </p:sp>
    </p:spTree>
    <p:extLst>
      <p:ext uri="{BB962C8B-B14F-4D97-AF65-F5344CB8AC3E}">
        <p14:creationId xmlns:p14="http://schemas.microsoft.com/office/powerpoint/2010/main" val="3786276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7</a:t>
            </a:fld>
            <a:endParaRPr lang="en-RO"/>
          </a:p>
        </p:txBody>
      </p:sp>
    </p:spTree>
    <p:extLst>
      <p:ext uri="{BB962C8B-B14F-4D97-AF65-F5344CB8AC3E}">
        <p14:creationId xmlns:p14="http://schemas.microsoft.com/office/powerpoint/2010/main" val="394684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8</a:t>
            </a:fld>
            <a:endParaRPr lang="en-RO"/>
          </a:p>
        </p:txBody>
      </p:sp>
    </p:spTree>
    <p:extLst>
      <p:ext uri="{BB962C8B-B14F-4D97-AF65-F5344CB8AC3E}">
        <p14:creationId xmlns:p14="http://schemas.microsoft.com/office/powerpoint/2010/main" val="2018675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9</a:t>
            </a:fld>
            <a:endParaRPr lang="en-RO"/>
          </a:p>
        </p:txBody>
      </p:sp>
    </p:spTree>
    <p:extLst>
      <p:ext uri="{BB962C8B-B14F-4D97-AF65-F5344CB8AC3E}">
        <p14:creationId xmlns:p14="http://schemas.microsoft.com/office/powerpoint/2010/main" val="2091385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0E5C-7312-6D43-BD94-C52E28FBC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O"/>
          </a:p>
        </p:txBody>
      </p:sp>
      <p:sp>
        <p:nvSpPr>
          <p:cNvPr id="3" name="Subtitle 2">
            <a:extLst>
              <a:ext uri="{FF2B5EF4-FFF2-40B4-BE49-F238E27FC236}">
                <a16:creationId xmlns:a16="http://schemas.microsoft.com/office/drawing/2014/main" id="{399CAD2C-97B5-FF4B-8A63-4526E7BCB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O"/>
          </a:p>
        </p:txBody>
      </p:sp>
      <p:sp>
        <p:nvSpPr>
          <p:cNvPr id="4" name="Date Placeholder 3">
            <a:extLst>
              <a:ext uri="{FF2B5EF4-FFF2-40B4-BE49-F238E27FC236}">
                <a16:creationId xmlns:a16="http://schemas.microsoft.com/office/drawing/2014/main" id="{C905DC0D-AD94-5E48-A272-37EA240BE414}"/>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5" name="Footer Placeholder 4">
            <a:extLst>
              <a:ext uri="{FF2B5EF4-FFF2-40B4-BE49-F238E27FC236}">
                <a16:creationId xmlns:a16="http://schemas.microsoft.com/office/drawing/2014/main" id="{B752EF6C-D110-DB43-9EB9-03803AF7E45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90A97DBF-5DE4-4148-8FA6-7961F261B76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8207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BCCD-E58C-8349-82AD-F9AEAE52DD2C}"/>
              </a:ext>
            </a:extLst>
          </p:cNvPr>
          <p:cNvSpPr>
            <a:spLocks noGrp="1"/>
          </p:cNvSpPr>
          <p:nvPr>
            <p:ph type="title"/>
          </p:nvPr>
        </p:nvSpPr>
        <p:spPr/>
        <p:txBody>
          <a:bodyPr/>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99D30CF0-E71D-B847-BA17-27036FFE9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E7D04014-8381-5E49-AEA1-D4BE87073E41}"/>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5" name="Footer Placeholder 4">
            <a:extLst>
              <a:ext uri="{FF2B5EF4-FFF2-40B4-BE49-F238E27FC236}">
                <a16:creationId xmlns:a16="http://schemas.microsoft.com/office/drawing/2014/main" id="{DB35D089-421F-F245-8673-C46C938ADA3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03FCC7E-4579-1E49-9F0B-870F3EF4549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44476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1400B-5E53-554C-B42F-8E6FE9492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25BB03F3-EF2F-0542-A6AC-79F7C6ECD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F96BF7B7-6FBA-834C-BBA0-A44AE6F50ECB}"/>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5" name="Footer Placeholder 4">
            <a:extLst>
              <a:ext uri="{FF2B5EF4-FFF2-40B4-BE49-F238E27FC236}">
                <a16:creationId xmlns:a16="http://schemas.microsoft.com/office/drawing/2014/main" id="{AC5AC2A4-D667-7343-B966-7E1E3CF170A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3B927BF-AB31-0B4C-9D03-7452DEFA76F6}"/>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69288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716E-B8F0-0D40-BEC0-D84A21BCA881}"/>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2036AC42-B2FF-7D45-A627-263D9A82E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709B8D34-F5B0-8B47-BAEE-D42B2B2CABFE}"/>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5" name="Footer Placeholder 4">
            <a:extLst>
              <a:ext uri="{FF2B5EF4-FFF2-40B4-BE49-F238E27FC236}">
                <a16:creationId xmlns:a16="http://schemas.microsoft.com/office/drawing/2014/main" id="{648B0F71-9938-E947-A7F2-36E694A0D387}"/>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76B26120-2E46-9C46-B5CE-EA0713511BD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256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31DC-3015-6F4A-83C0-239680C4E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O"/>
          </a:p>
        </p:txBody>
      </p:sp>
      <p:sp>
        <p:nvSpPr>
          <p:cNvPr id="3" name="Text Placeholder 2">
            <a:extLst>
              <a:ext uri="{FF2B5EF4-FFF2-40B4-BE49-F238E27FC236}">
                <a16:creationId xmlns:a16="http://schemas.microsoft.com/office/drawing/2014/main" id="{EE590E84-302C-4B4C-AD73-B1C55ED6A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024F5-97C9-1A4D-BB98-085CB731A8CA}"/>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5" name="Footer Placeholder 4">
            <a:extLst>
              <a:ext uri="{FF2B5EF4-FFF2-40B4-BE49-F238E27FC236}">
                <a16:creationId xmlns:a16="http://schemas.microsoft.com/office/drawing/2014/main" id="{B100EAC2-1E5B-E842-A320-15E722DABDB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3F0D438-81E4-0C42-80DA-92BF6CABA16E}"/>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1629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EBB-F75D-9C44-B821-08999275273D}"/>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0A84181F-EA1F-504A-BE52-7222A1A4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Content Placeholder 3">
            <a:extLst>
              <a:ext uri="{FF2B5EF4-FFF2-40B4-BE49-F238E27FC236}">
                <a16:creationId xmlns:a16="http://schemas.microsoft.com/office/drawing/2014/main" id="{47D49DB6-0684-AD4E-95BC-D0FE779CB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Date Placeholder 4">
            <a:extLst>
              <a:ext uri="{FF2B5EF4-FFF2-40B4-BE49-F238E27FC236}">
                <a16:creationId xmlns:a16="http://schemas.microsoft.com/office/drawing/2014/main" id="{95F3F0AD-6782-914B-87E8-7493225B187C}"/>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6" name="Footer Placeholder 5">
            <a:extLst>
              <a:ext uri="{FF2B5EF4-FFF2-40B4-BE49-F238E27FC236}">
                <a16:creationId xmlns:a16="http://schemas.microsoft.com/office/drawing/2014/main" id="{9711CBEB-F6FC-DD40-85ED-E2ED162D68ED}"/>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66BC30B-5DAD-D94D-AA5E-3ED2FFCB959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2240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C57E-823A-6A43-8275-E2ABC7CD138B}"/>
              </a:ext>
            </a:extLst>
          </p:cNvPr>
          <p:cNvSpPr>
            <a:spLocks noGrp="1"/>
          </p:cNvSpPr>
          <p:nvPr>
            <p:ph type="title"/>
          </p:nvPr>
        </p:nvSpPr>
        <p:spPr>
          <a:xfrm>
            <a:off x="839788" y="365125"/>
            <a:ext cx="10515600" cy="1325563"/>
          </a:xfrm>
        </p:spPr>
        <p:txBody>
          <a:bodyPr/>
          <a:lstStyle/>
          <a:p>
            <a:r>
              <a:rPr lang="en-US"/>
              <a:t>Click to edit Master title style</a:t>
            </a:r>
            <a:endParaRPr lang="en-RO"/>
          </a:p>
        </p:txBody>
      </p:sp>
      <p:sp>
        <p:nvSpPr>
          <p:cNvPr id="3" name="Text Placeholder 2">
            <a:extLst>
              <a:ext uri="{FF2B5EF4-FFF2-40B4-BE49-F238E27FC236}">
                <a16:creationId xmlns:a16="http://schemas.microsoft.com/office/drawing/2014/main" id="{28C61991-E568-A943-A9D1-8D5F6F349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CAE9A-0A53-8F48-BBB8-61B0F532D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Text Placeholder 4">
            <a:extLst>
              <a:ext uri="{FF2B5EF4-FFF2-40B4-BE49-F238E27FC236}">
                <a16:creationId xmlns:a16="http://schemas.microsoft.com/office/drawing/2014/main" id="{4F329FE8-7CF0-1E43-B82D-0B5FA2BC9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6DD97-8E53-CE48-8AAA-ABD358163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7" name="Date Placeholder 6">
            <a:extLst>
              <a:ext uri="{FF2B5EF4-FFF2-40B4-BE49-F238E27FC236}">
                <a16:creationId xmlns:a16="http://schemas.microsoft.com/office/drawing/2014/main" id="{BEDC2FF3-F013-F44C-A887-15656A63829F}"/>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8" name="Footer Placeholder 7">
            <a:extLst>
              <a:ext uri="{FF2B5EF4-FFF2-40B4-BE49-F238E27FC236}">
                <a16:creationId xmlns:a16="http://schemas.microsoft.com/office/drawing/2014/main" id="{1AE4BAA1-8326-AF44-8EF2-108BFD22AEA6}"/>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772EF0E9-1D9A-4446-B2AC-542D7224BC17}"/>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406447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D179-41E0-654F-AC41-C113E56DE8B2}"/>
              </a:ext>
            </a:extLst>
          </p:cNvPr>
          <p:cNvSpPr>
            <a:spLocks noGrp="1"/>
          </p:cNvSpPr>
          <p:nvPr>
            <p:ph type="title"/>
          </p:nvPr>
        </p:nvSpPr>
        <p:spPr/>
        <p:txBody>
          <a:bodyPr/>
          <a:lstStyle/>
          <a:p>
            <a:r>
              <a:rPr lang="en-US"/>
              <a:t>Click to edit Master title style</a:t>
            </a:r>
            <a:endParaRPr lang="en-RO"/>
          </a:p>
        </p:txBody>
      </p:sp>
      <p:sp>
        <p:nvSpPr>
          <p:cNvPr id="3" name="Date Placeholder 2">
            <a:extLst>
              <a:ext uri="{FF2B5EF4-FFF2-40B4-BE49-F238E27FC236}">
                <a16:creationId xmlns:a16="http://schemas.microsoft.com/office/drawing/2014/main" id="{D5322DB6-3BE9-514E-A64F-F7E9AABD505C}"/>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4" name="Footer Placeholder 3">
            <a:extLst>
              <a:ext uri="{FF2B5EF4-FFF2-40B4-BE49-F238E27FC236}">
                <a16:creationId xmlns:a16="http://schemas.microsoft.com/office/drawing/2014/main" id="{89CC362C-ECAE-8340-8F55-A460640B50B6}"/>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B24EB9DE-F4AB-B041-8F6F-C0DF16227FB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15253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8D4BC-F019-EA42-9B9D-F3A79BA83907}"/>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3" name="Footer Placeholder 2">
            <a:extLst>
              <a:ext uri="{FF2B5EF4-FFF2-40B4-BE49-F238E27FC236}">
                <a16:creationId xmlns:a16="http://schemas.microsoft.com/office/drawing/2014/main" id="{C159E073-AD9E-5D47-BEB9-3B1FDC63061B}"/>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C6A4FDCC-BB4D-B04C-B1F4-489F1C0C1EC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97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AB58-D8A7-6D42-B50C-276C2E3A9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Content Placeholder 2">
            <a:extLst>
              <a:ext uri="{FF2B5EF4-FFF2-40B4-BE49-F238E27FC236}">
                <a16:creationId xmlns:a16="http://schemas.microsoft.com/office/drawing/2014/main" id="{7814A5E2-CDD8-A14D-8DDC-C0419F271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Text Placeholder 3">
            <a:extLst>
              <a:ext uri="{FF2B5EF4-FFF2-40B4-BE49-F238E27FC236}">
                <a16:creationId xmlns:a16="http://schemas.microsoft.com/office/drawing/2014/main" id="{7AED02F5-2503-9042-BDE5-CA9D5EE8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A8EB1-6553-5842-BB81-9D35B99FEF3D}"/>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6" name="Footer Placeholder 5">
            <a:extLst>
              <a:ext uri="{FF2B5EF4-FFF2-40B4-BE49-F238E27FC236}">
                <a16:creationId xmlns:a16="http://schemas.microsoft.com/office/drawing/2014/main" id="{F67470B8-399E-6041-93EB-C7146642783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F9DC4623-D932-C942-B183-6B0A290C3EC1}"/>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26294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C16E-905E-574A-86F3-C8BCDA4DD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Picture Placeholder 2">
            <a:extLst>
              <a:ext uri="{FF2B5EF4-FFF2-40B4-BE49-F238E27FC236}">
                <a16:creationId xmlns:a16="http://schemas.microsoft.com/office/drawing/2014/main" id="{F8CF302D-6F55-AF46-9757-863CDF4E0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7AA41BD9-0981-A34D-97B6-4822231C9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9B224-46A6-6345-948D-907BDC4621C2}"/>
              </a:ext>
            </a:extLst>
          </p:cNvPr>
          <p:cNvSpPr>
            <a:spLocks noGrp="1"/>
          </p:cNvSpPr>
          <p:nvPr>
            <p:ph type="dt" sz="half" idx="10"/>
          </p:nvPr>
        </p:nvSpPr>
        <p:spPr/>
        <p:txBody>
          <a:bodyPr/>
          <a:lstStyle/>
          <a:p>
            <a:fld id="{A645B707-1E37-CB49-A645-203BEADEB792}" type="datetimeFigureOut">
              <a:rPr lang="en-RO" smtClean="0"/>
              <a:t>12.01.2022</a:t>
            </a:fld>
            <a:endParaRPr lang="en-RO"/>
          </a:p>
        </p:txBody>
      </p:sp>
      <p:sp>
        <p:nvSpPr>
          <p:cNvPr id="6" name="Footer Placeholder 5">
            <a:extLst>
              <a:ext uri="{FF2B5EF4-FFF2-40B4-BE49-F238E27FC236}">
                <a16:creationId xmlns:a16="http://schemas.microsoft.com/office/drawing/2014/main" id="{3610C6AE-8407-3F4D-BF45-BAD19C72C476}"/>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BED1D99C-C9B0-9744-AB4F-F1DDDCB626C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843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FB06D-83BB-9E4C-B2B9-A1043A596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RO"/>
          </a:p>
        </p:txBody>
      </p:sp>
      <p:sp>
        <p:nvSpPr>
          <p:cNvPr id="3" name="Text Placeholder 2">
            <a:extLst>
              <a:ext uri="{FF2B5EF4-FFF2-40B4-BE49-F238E27FC236}">
                <a16:creationId xmlns:a16="http://schemas.microsoft.com/office/drawing/2014/main" id="{8C1B20D1-FFC6-814B-95B6-0E059B596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2A6BFA78-C129-DD41-9ECD-78604628A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5B707-1E37-CB49-A645-203BEADEB792}" type="datetimeFigureOut">
              <a:rPr lang="en-RO" smtClean="0"/>
              <a:t>12.01.2022</a:t>
            </a:fld>
            <a:endParaRPr lang="en-RO"/>
          </a:p>
        </p:txBody>
      </p:sp>
      <p:sp>
        <p:nvSpPr>
          <p:cNvPr id="5" name="Footer Placeholder 4">
            <a:extLst>
              <a:ext uri="{FF2B5EF4-FFF2-40B4-BE49-F238E27FC236}">
                <a16:creationId xmlns:a16="http://schemas.microsoft.com/office/drawing/2014/main" id="{FA854B6E-E463-A24F-9B8B-D5B59687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53541210-E6FA-C943-B02C-12ACA4FF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BB55-B0FE-2B4C-A57A-AEC7D24B6DB0}" type="slidenum">
              <a:rPr lang="en-RO" smtClean="0"/>
              <a:t>‹#›</a:t>
            </a:fld>
            <a:endParaRPr lang="en-RO"/>
          </a:p>
        </p:txBody>
      </p:sp>
    </p:spTree>
    <p:extLst>
      <p:ext uri="{BB962C8B-B14F-4D97-AF65-F5344CB8AC3E}">
        <p14:creationId xmlns:p14="http://schemas.microsoft.com/office/powerpoint/2010/main" val="65845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nibuc.ro/despre-ub/organizare/ombudsman-universita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unibuc.ro/despre-ub/organizare/comisii/comisia-de-etic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unibuc.ro/wp-content/uploads/2021/01/CODUL-DE-ETICA-SI-DEONTOLOGIE-AL-UNIVERSITATII-DIN-BUCURESTI-2020-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Plan</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5" y="2237066"/>
            <a:ext cx="7910704" cy="224676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3200" dirty="0">
                <a:latin typeface="Adobe Garamond Pro" panose="02020502060506020403" pitchFamily="18" charset="0"/>
              </a:rPr>
              <a:t>Structura Codului de etică și deontologie al Universității din București</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Valorile Universității din București</a:t>
            </a:r>
          </a:p>
        </p:txBody>
      </p:sp>
    </p:spTree>
    <p:extLst>
      <p:ext uri="{BB962C8B-B14F-4D97-AF65-F5344CB8AC3E}">
        <p14:creationId xmlns:p14="http://schemas.microsoft.com/office/powerpoint/2010/main" val="3743798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I.III. Responsabilitatea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2981916" y="2056686"/>
            <a:ext cx="9210084" cy="4801314"/>
          </a:xfrm>
          <a:prstGeom prst="rect">
            <a:avLst/>
          </a:prstGeom>
          <a:noFill/>
        </p:spPr>
        <p:txBody>
          <a:bodyPr wrap="square" rtlCol="0">
            <a:spAutoFit/>
          </a:bodyPr>
          <a:lstStyle/>
          <a:p>
            <a:r>
              <a:rPr lang="ro-RO" dirty="0">
                <a:latin typeface="Adobe Garamond Pro" panose="02020502060506020403" pitchFamily="18" charset="0"/>
              </a:rPr>
              <a:t>„(1) Responsabilitatea obligă membrii comunității academice la un comportament care exclude, </a:t>
            </a:r>
            <a:r>
              <a:rPr lang="ro-RO" dirty="0">
                <a:solidFill>
                  <a:schemeClr val="accent4">
                    <a:lumMod val="50000"/>
                  </a:schemeClr>
                </a:solidFill>
                <a:latin typeface="Adobe Garamond Pro" panose="02020502060506020403" pitchFamily="18" charset="0"/>
              </a:rPr>
              <a:t>atât </a:t>
            </a:r>
            <a:r>
              <a:rPr lang="ro-RO" i="1" dirty="0">
                <a:solidFill>
                  <a:schemeClr val="accent4">
                    <a:lumMod val="50000"/>
                  </a:schemeClr>
                </a:solidFill>
                <a:latin typeface="Adobe Garamond Pro" panose="02020502060506020403" pitchFamily="18" charset="0"/>
              </a:rPr>
              <a:t>offline</a:t>
            </a:r>
            <a:r>
              <a:rPr lang="ro-RO" dirty="0">
                <a:solidFill>
                  <a:schemeClr val="accent4">
                    <a:lumMod val="50000"/>
                  </a:schemeClr>
                </a:solidFill>
                <a:latin typeface="Adobe Garamond Pro" panose="02020502060506020403" pitchFamily="18" charset="0"/>
              </a:rPr>
              <a:t> cât și </a:t>
            </a:r>
            <a:r>
              <a:rPr lang="ro-RO" i="1" dirty="0">
                <a:solidFill>
                  <a:schemeClr val="accent4">
                    <a:lumMod val="50000"/>
                  </a:schemeClr>
                </a:solidFill>
                <a:latin typeface="Adobe Garamond Pro" panose="02020502060506020403" pitchFamily="18" charset="0"/>
              </a:rPr>
              <a:t>online</a:t>
            </a:r>
            <a:r>
              <a:rPr lang="ro-RO" dirty="0">
                <a:latin typeface="Adobe Garamond Pro" panose="02020502060506020403" pitchFamily="18" charset="0"/>
              </a:rPr>
              <a:t>, formularea în scris sau pe cale verbală de opinii tendențioase, folosirea unui limbaj vulgar, ofensator, ireverențios, precum și hărțuirea, amenințarea, umilirea, intimidarea, </a:t>
            </a:r>
            <a:r>
              <a:rPr lang="ro-RO" dirty="0" err="1">
                <a:latin typeface="Adobe Garamond Pro" panose="02020502060506020403" pitchFamily="18" charset="0"/>
              </a:rPr>
              <a:t>bullying-ul</a:t>
            </a:r>
            <a:r>
              <a:rPr lang="ro-RO" dirty="0">
                <a:latin typeface="Adobe Garamond Pro" panose="02020502060506020403" pitchFamily="18" charset="0"/>
              </a:rPr>
              <a:t>, atacul la persoană, dezinformarea, calomnia sau denigrarea Universității din București, a facultăților, a unor persoane din propria instituție, a studenților sau a comunității academice în ansamblul ei.</a:t>
            </a:r>
          </a:p>
          <a:p>
            <a:r>
              <a:rPr lang="ro-RO" dirty="0">
                <a:latin typeface="Adobe Garamond Pro" panose="02020502060506020403" pitchFamily="18" charset="0"/>
              </a:rPr>
              <a:t>(2) În mod specific, sunt interzise următoarele:</a:t>
            </a:r>
          </a:p>
          <a:p>
            <a:pPr marL="720000" indent="-342900">
              <a:buAutoNum type="alphaLcParenBoth"/>
            </a:pPr>
            <a:r>
              <a:rPr lang="ro-RO" dirty="0">
                <a:latin typeface="Adobe Garamond Pro" panose="02020502060506020403" pitchFamily="18" charset="0"/>
              </a:rPr>
              <a:t>Insulta verbală sau scrisă;</a:t>
            </a:r>
          </a:p>
          <a:p>
            <a:pPr marL="720000" indent="-342900">
              <a:buAutoNum type="alphaLcParenBoth"/>
            </a:pPr>
            <a:r>
              <a:rPr lang="ro-RO" dirty="0">
                <a:latin typeface="Adobe Garamond Pro" panose="02020502060506020403" pitchFamily="18" charset="0"/>
              </a:rPr>
              <a:t>Abuzul de putere;</a:t>
            </a:r>
          </a:p>
          <a:p>
            <a:pPr marL="720000" indent="-342900">
              <a:buAutoNum type="alphaLcParenBoth"/>
            </a:pPr>
            <a:r>
              <a:rPr lang="ro-RO" dirty="0">
                <a:latin typeface="Adobe Garamond Pro" panose="02020502060506020403" pitchFamily="18" charset="0"/>
              </a:rPr>
              <a:t>Hărțuirea, înțeleasă drept comportament degradant, intimidant sau umilitor prin care este afectată capacitatea unei persoane de a-și desfășura în mod firesc activitățile profesionale și de studiu sau de a-și exercita drepturile, indiferent ele formele în care s-ar putea manifesta acesta (precum hărțuirea sexuală, șicanarea sistematică și altele asemenea);</a:t>
            </a:r>
          </a:p>
          <a:p>
            <a:pPr marL="720000" indent="-342900">
              <a:buAutoNum type="alphaLcParenBoth"/>
            </a:pPr>
            <a:r>
              <a:rPr lang="ro-RO" dirty="0">
                <a:latin typeface="Adobe Garamond Pro" panose="02020502060506020403" pitchFamily="18" charset="0"/>
              </a:rPr>
              <a:t>Discriminarea, înțeleasă ca orice deosebire, excludere, restricție sau preferință, pe bază de rasă, naționalitate, etnie, limbă, religie, categoric socială, convingeri, sex, orientare sexuală, vârstă, handicap, boală de orice fel, apartenență la o categorie defavorizată, precum și orice alt criteriu care are ca scop sau efect restrângerea, înlăturarea recunoașterii, folosinței sau exercitării, în condiții de egalitate, a drepturilor omului.“ (U.B. 2020, 4-5)</a:t>
            </a:r>
          </a:p>
        </p:txBody>
      </p:sp>
      <p:sp>
        <p:nvSpPr>
          <p:cNvPr id="10" name="TextBox 9">
            <a:extLst>
              <a:ext uri="{FF2B5EF4-FFF2-40B4-BE49-F238E27FC236}">
                <a16:creationId xmlns:a16="http://schemas.microsoft.com/office/drawing/2014/main" id="{E31AB93B-5141-A945-AAED-94273D06F886}"/>
              </a:ext>
            </a:extLst>
          </p:cNvPr>
          <p:cNvSpPr txBox="1"/>
          <p:nvPr/>
        </p:nvSpPr>
        <p:spPr>
          <a:xfrm>
            <a:off x="322954" y="2458499"/>
            <a:ext cx="2420246" cy="11541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i="1" dirty="0">
                <a:latin typeface="Adobe Garamond Pro" panose="02020502060506020403" pitchFamily="18" charset="0"/>
              </a:rPr>
              <a:t>cf. </a:t>
            </a:r>
            <a:r>
              <a:rPr lang="ro-RO" sz="2400" b="1" dirty="0">
                <a:latin typeface="Adobe Garamond Pro Bold" panose="02020502060506020403" pitchFamily="18" charset="0"/>
              </a:rPr>
              <a:t>art. 10 </a:t>
            </a:r>
            <a:r>
              <a:rPr lang="ro-RO" sz="2400" dirty="0">
                <a:latin typeface="Adobe Garamond Pro" panose="02020502060506020403" pitchFamily="18" charset="0"/>
              </a:rPr>
              <a:t>cu art. 7 și art. 16 </a:t>
            </a:r>
            <a:endParaRPr lang="ro-RO" sz="2400" i="1" dirty="0">
              <a:latin typeface="Adobe Garamond Pro" panose="02020502060506020403" pitchFamily="18" charset="0"/>
            </a:endParaRPr>
          </a:p>
        </p:txBody>
      </p:sp>
    </p:spTree>
    <p:extLst>
      <p:ext uri="{BB962C8B-B14F-4D97-AF65-F5344CB8AC3E}">
        <p14:creationId xmlns:p14="http://schemas.microsoft.com/office/powerpoint/2010/main" val="4063481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I.III. Responsabilitatea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596188" y="2458499"/>
            <a:ext cx="7850910" cy="3108543"/>
          </a:xfrm>
          <a:prstGeom prst="rect">
            <a:avLst/>
          </a:prstGeom>
          <a:noFill/>
        </p:spPr>
        <p:txBody>
          <a:bodyPr wrap="square" rtlCol="0">
            <a:spAutoFit/>
          </a:bodyPr>
          <a:lstStyle/>
          <a:p>
            <a:r>
              <a:rPr lang="ro-RO" sz="2800" b="1" dirty="0">
                <a:latin typeface="Adobe Garamond Pro Bold" panose="02020502060506020403" pitchFamily="18" charset="0"/>
              </a:rPr>
              <a:t>Art. 16</a:t>
            </a:r>
          </a:p>
          <a:p>
            <a:endParaRPr lang="ro-RO" sz="2800" dirty="0">
              <a:latin typeface="Adobe Garamond Pro" panose="02020502060506020403" pitchFamily="18" charset="0"/>
            </a:endParaRPr>
          </a:p>
          <a:p>
            <a:r>
              <a:rPr lang="ro-RO" sz="2800" dirty="0">
                <a:latin typeface="Adobe Garamond Pro" panose="02020502060506020403" pitchFamily="18" charset="0"/>
              </a:rPr>
              <a:t>Corpul profesoral și de cercetare, corpul studențesc și corpul administrativ trebuie să respecte normele etice impuse de statutul lor în Universitate, precum și pe cele privind propria profesie, atât în cadrul Universității, cât și în domeniul public, </a:t>
            </a:r>
            <a:r>
              <a:rPr lang="ro-RO" sz="2800" i="1" dirty="0">
                <a:latin typeface="Adobe Garamond Pro" panose="02020502060506020403" pitchFamily="18" charset="0"/>
              </a:rPr>
              <a:t>online </a:t>
            </a:r>
            <a:r>
              <a:rPr lang="ro-RO" sz="2800" dirty="0">
                <a:latin typeface="Adobe Garamond Pro" panose="02020502060506020403" pitchFamily="18" charset="0"/>
              </a:rPr>
              <a:t>și </a:t>
            </a:r>
            <a:r>
              <a:rPr lang="ro-RO" sz="2800" i="1" dirty="0">
                <a:latin typeface="Adobe Garamond Pro" panose="02020502060506020403" pitchFamily="18" charset="0"/>
              </a:rPr>
              <a:t>offline </a:t>
            </a:r>
            <a:r>
              <a:rPr lang="ro-RO" sz="2800" dirty="0">
                <a:latin typeface="Adobe Garamond Pro" panose="02020502060506020403" pitchFamily="18" charset="0"/>
              </a:rPr>
              <a:t>[...]“</a:t>
            </a:r>
          </a:p>
        </p:txBody>
      </p:sp>
      <p:sp>
        <p:nvSpPr>
          <p:cNvPr id="11" name="TextBox 10">
            <a:extLst>
              <a:ext uri="{FF2B5EF4-FFF2-40B4-BE49-F238E27FC236}">
                <a16:creationId xmlns:a16="http://schemas.microsoft.com/office/drawing/2014/main" id="{6A619CD6-7BFB-0F48-A6B4-63A622CE8DF1}"/>
              </a:ext>
            </a:extLst>
          </p:cNvPr>
          <p:cNvSpPr txBox="1"/>
          <p:nvPr/>
        </p:nvSpPr>
        <p:spPr>
          <a:xfrm>
            <a:off x="322954" y="2458499"/>
            <a:ext cx="2420246" cy="11541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i="1" dirty="0">
                <a:latin typeface="Adobe Garamond Pro" panose="02020502060506020403" pitchFamily="18" charset="0"/>
              </a:rPr>
              <a:t>cf. </a:t>
            </a:r>
            <a:r>
              <a:rPr lang="ro-RO" sz="2400" dirty="0">
                <a:latin typeface="Adobe Garamond Pro" panose="02020502060506020403" pitchFamily="18" charset="0"/>
              </a:rPr>
              <a:t>art. 10 cu art. 7 și </a:t>
            </a:r>
            <a:r>
              <a:rPr lang="ro-RO" sz="2400" b="1" dirty="0">
                <a:latin typeface="Adobe Garamond Pro Bold" panose="02020502060506020403" pitchFamily="18" charset="0"/>
              </a:rPr>
              <a:t>art. 16 </a:t>
            </a:r>
            <a:endParaRPr lang="ro-RO" sz="2400" b="1" i="1" dirty="0">
              <a:latin typeface="Adobe Garamond Pro Bold" panose="02020502060506020403" pitchFamily="18" charset="0"/>
            </a:endParaRPr>
          </a:p>
        </p:txBody>
      </p:sp>
    </p:spTree>
    <p:extLst>
      <p:ext uri="{BB962C8B-B14F-4D97-AF65-F5344CB8AC3E}">
        <p14:creationId xmlns:p14="http://schemas.microsoft.com/office/powerpoint/2010/main" val="2962708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I.III. Responsabilitatea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200401" y="2149019"/>
            <a:ext cx="8860970" cy="4401205"/>
          </a:xfrm>
          <a:prstGeom prst="rect">
            <a:avLst/>
          </a:prstGeom>
          <a:noFill/>
        </p:spPr>
        <p:txBody>
          <a:bodyPr wrap="square" rtlCol="0">
            <a:spAutoFit/>
          </a:bodyPr>
          <a:lstStyle/>
          <a:p>
            <a:r>
              <a:rPr lang="ro-RO" sz="2000" dirty="0">
                <a:latin typeface="Adobe Garamond Pro" panose="02020502060506020403" pitchFamily="18" charset="0"/>
              </a:rPr>
              <a:t>„[...]</a:t>
            </a:r>
          </a:p>
          <a:p>
            <a:r>
              <a:rPr lang="ro-RO" sz="2000" dirty="0">
                <a:solidFill>
                  <a:schemeClr val="accent4">
                    <a:lumMod val="50000"/>
                  </a:schemeClr>
                </a:solidFill>
                <a:latin typeface="Adobe Garamond Pro" panose="02020502060506020403" pitchFamily="18" charset="0"/>
              </a:rPr>
              <a:t>Corpul profesoral și de cercetare </a:t>
            </a:r>
            <a:r>
              <a:rPr lang="ro-RO" sz="2000" dirty="0">
                <a:latin typeface="Adobe Garamond Pro" panose="02020502060506020403" pitchFamily="18" charset="0"/>
              </a:rPr>
              <a:t>este răspunzător de realizarea unei bune activități didactice și de cercetare, prin respectarea eticii în aplicarea normelor, a procedurilor și a regulilor profesionale, dar și prin manifestarea unui comportament demn în interiorul, dar și în afara universității. [...] Trebuie:</a:t>
            </a:r>
          </a:p>
          <a:p>
            <a:pPr marL="457200" indent="-457200">
              <a:buAutoNum type="alphaLcParenBoth"/>
            </a:pPr>
            <a:r>
              <a:rPr lang="ro-RO" sz="2000" dirty="0">
                <a:latin typeface="Adobe Garamond Pro" panose="02020502060506020403" pitchFamily="18" charset="0"/>
              </a:rPr>
              <a:t>Să pună de acord fișa disciplinei și bibliografia cu standardele etice și de integritate. În mod specific, nu se va substitui conținutul științific [...]</a:t>
            </a:r>
          </a:p>
          <a:p>
            <a:pPr marL="457200" indent="-457200">
              <a:buAutoNum type="alphaLcParenBoth"/>
            </a:pPr>
            <a:r>
              <a:rPr lang="ro-RO" sz="2000" dirty="0">
                <a:latin typeface="Adobe Garamond Pro" panose="02020502060506020403" pitchFamily="18" charset="0"/>
              </a:rPr>
              <a:t>Să nu producă sau să difuzeze informații nefundamentate științific;</a:t>
            </a:r>
          </a:p>
          <a:p>
            <a:pPr marL="457200" indent="-457200">
              <a:buAutoNum type="alphaLcParenBoth"/>
            </a:pPr>
            <a:r>
              <a:rPr lang="ro-RO" sz="2000" dirty="0">
                <a:latin typeface="Adobe Garamond Pro" panose="02020502060506020403" pitchFamily="18" charset="0"/>
              </a:rPr>
              <a:t>Să nu exprime, prin comportamentul și activitatea lor din spațiul academic, opinii de tip ideologic, religios sau politic, incompatibile cu standardele de etică și integritate academică</a:t>
            </a:r>
          </a:p>
          <a:p>
            <a:pPr marL="457200" indent="-457200">
              <a:buAutoNum type="alphaLcParenBoth"/>
            </a:pPr>
            <a:r>
              <a:rPr lang="ro-RO" sz="2000" dirty="0">
                <a:latin typeface="Adobe Garamond Pro" panose="02020502060506020403" pitchFamily="18" charset="0"/>
              </a:rPr>
              <a:t>Să nu manifeste un comportament discriminatoriu;</a:t>
            </a:r>
          </a:p>
          <a:p>
            <a:pPr marL="457200" indent="-457200">
              <a:buAutoNum type="alphaLcParenBoth"/>
            </a:pPr>
            <a:r>
              <a:rPr lang="ro-RO" sz="2000" dirty="0">
                <a:latin typeface="Adobe Garamond Pro" panose="02020502060506020403" pitchFamily="18" charset="0"/>
              </a:rPr>
              <a:t>Să nu pretindă sau să accepte favoruri, sub orice formă, inclusiv de natură sexuală; [...].“ (U.B. 2020, pp. 5-6)</a:t>
            </a:r>
          </a:p>
        </p:txBody>
      </p:sp>
      <p:sp>
        <p:nvSpPr>
          <p:cNvPr id="11" name="TextBox 10">
            <a:extLst>
              <a:ext uri="{FF2B5EF4-FFF2-40B4-BE49-F238E27FC236}">
                <a16:creationId xmlns:a16="http://schemas.microsoft.com/office/drawing/2014/main" id="{6A619CD6-7BFB-0F48-A6B4-63A622CE8DF1}"/>
              </a:ext>
            </a:extLst>
          </p:cNvPr>
          <p:cNvSpPr txBox="1"/>
          <p:nvPr/>
        </p:nvSpPr>
        <p:spPr>
          <a:xfrm>
            <a:off x="322954" y="2458499"/>
            <a:ext cx="2420246" cy="11541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i="1" dirty="0">
                <a:latin typeface="Adobe Garamond Pro" panose="02020502060506020403" pitchFamily="18" charset="0"/>
              </a:rPr>
              <a:t>cf. </a:t>
            </a:r>
            <a:r>
              <a:rPr lang="ro-RO" sz="2400" dirty="0">
                <a:latin typeface="Adobe Garamond Pro" panose="02020502060506020403" pitchFamily="18" charset="0"/>
              </a:rPr>
              <a:t>art. 10 cu art. 7 și </a:t>
            </a:r>
            <a:r>
              <a:rPr lang="ro-RO" sz="2400" b="1" dirty="0">
                <a:latin typeface="Adobe Garamond Pro Bold" panose="02020502060506020403" pitchFamily="18" charset="0"/>
              </a:rPr>
              <a:t>art. 16</a:t>
            </a:r>
          </a:p>
        </p:txBody>
      </p:sp>
    </p:spTree>
    <p:extLst>
      <p:ext uri="{BB962C8B-B14F-4D97-AF65-F5344CB8AC3E}">
        <p14:creationId xmlns:p14="http://schemas.microsoft.com/office/powerpoint/2010/main" val="37321643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I.III. Responsabilitatea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200401" y="2149019"/>
            <a:ext cx="8860970" cy="4708981"/>
          </a:xfrm>
          <a:prstGeom prst="rect">
            <a:avLst/>
          </a:prstGeom>
          <a:noFill/>
        </p:spPr>
        <p:txBody>
          <a:bodyPr wrap="square" rtlCol="0">
            <a:spAutoFit/>
          </a:bodyPr>
          <a:lstStyle/>
          <a:p>
            <a:r>
              <a:rPr lang="ro-RO" sz="2000" dirty="0">
                <a:latin typeface="Adobe Garamond Pro" panose="02020502060506020403" pitchFamily="18" charset="0"/>
              </a:rPr>
              <a:t>„[...]</a:t>
            </a:r>
          </a:p>
          <a:p>
            <a:r>
              <a:rPr lang="ro-RO" sz="2000" dirty="0">
                <a:solidFill>
                  <a:schemeClr val="accent4">
                    <a:lumMod val="50000"/>
                  </a:schemeClr>
                </a:solidFill>
                <a:latin typeface="Adobe Garamond Pro" panose="02020502060506020403" pitchFamily="18" charset="0"/>
              </a:rPr>
              <a:t>Corpul studențesc </a:t>
            </a:r>
            <a:r>
              <a:rPr lang="ro-RO" sz="2000" dirty="0">
                <a:latin typeface="Adobe Garamond Pro" panose="02020502060506020403" pitchFamily="18" charset="0"/>
              </a:rPr>
              <a:t>este răspunzător de realizarea unei bune activități didactice și de cercetare, prin respectarea eticii în aplicarea normelor, a procedurilor și a regulilor profesionale, dar și prin manifestarea unui comportament demn în interiorul, dar și în afara universității. [...] Trebuie:</a:t>
            </a:r>
          </a:p>
          <a:p>
            <a:pPr marL="457200" indent="-457200">
              <a:buAutoNum type="alphaLcParenBoth"/>
            </a:pPr>
            <a:r>
              <a:rPr lang="ro-RO" sz="2000" dirty="0">
                <a:latin typeface="Adobe Garamond Pro" panose="02020502060506020403" pitchFamily="18" charset="0"/>
              </a:rPr>
              <a:t>În procesul de învățare, să respecte normele etice;</a:t>
            </a:r>
          </a:p>
          <a:p>
            <a:pPr marL="457200" indent="-457200">
              <a:buAutoNum type="alphaLcParenBoth"/>
            </a:pPr>
            <a:r>
              <a:rPr lang="ro-RO" sz="2000" dirty="0">
                <a:latin typeface="Adobe Garamond Pro" panose="02020502060506020403" pitchFamily="18" charset="0"/>
              </a:rPr>
              <a:t>Să manifeste un comportament demn în raport cu colegii, profesorii, personalul administrativ din Universitate, precum și în raport cu persoanele din afara Universității.</a:t>
            </a:r>
          </a:p>
          <a:p>
            <a:pPr marL="457200" indent="-457200">
              <a:buAutoNum type="alphaLcParenBoth"/>
            </a:pPr>
            <a:r>
              <a:rPr lang="ro-RO" sz="2000" dirty="0">
                <a:latin typeface="Adobe Garamond Pro" panose="02020502060506020403" pitchFamily="18" charset="0"/>
              </a:rPr>
              <a:t>Să nu exprime, prin comportamentul și activitatea lor din spațiul academic, opinii de tip ideologic, religios sau politic, incompatibile cu standardele de etică și integritate academică</a:t>
            </a:r>
          </a:p>
          <a:p>
            <a:pPr marL="457200" indent="-457200">
              <a:buAutoNum type="alphaLcParenBoth"/>
            </a:pPr>
            <a:r>
              <a:rPr lang="ro-RO" sz="2000" dirty="0">
                <a:latin typeface="Adobe Garamond Pro" panose="02020502060506020403" pitchFamily="18" charset="0"/>
              </a:rPr>
              <a:t>Să nu manifeste un comportament discriminatoriu;</a:t>
            </a:r>
          </a:p>
          <a:p>
            <a:pPr marL="457200" indent="-457200">
              <a:buAutoNum type="alphaLcParenBoth"/>
            </a:pPr>
            <a:r>
              <a:rPr lang="ro-RO" sz="2000" dirty="0">
                <a:latin typeface="Adobe Garamond Pro" panose="02020502060506020403" pitchFamily="18" charset="0"/>
              </a:rPr>
              <a:t>Să nu pretindă sau să accepte favoruri, sub orice formă, inclusiv de natură sexuală; [...].“ (U.B. 2020, p. 6)</a:t>
            </a:r>
          </a:p>
        </p:txBody>
      </p:sp>
      <p:sp>
        <p:nvSpPr>
          <p:cNvPr id="11" name="TextBox 10">
            <a:extLst>
              <a:ext uri="{FF2B5EF4-FFF2-40B4-BE49-F238E27FC236}">
                <a16:creationId xmlns:a16="http://schemas.microsoft.com/office/drawing/2014/main" id="{6A619CD6-7BFB-0F48-A6B4-63A622CE8DF1}"/>
              </a:ext>
            </a:extLst>
          </p:cNvPr>
          <p:cNvSpPr txBox="1"/>
          <p:nvPr/>
        </p:nvSpPr>
        <p:spPr>
          <a:xfrm>
            <a:off x="322954" y="2458499"/>
            <a:ext cx="2420246" cy="11541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i="1" dirty="0">
                <a:latin typeface="Adobe Garamond Pro" panose="02020502060506020403" pitchFamily="18" charset="0"/>
              </a:rPr>
              <a:t>cf. </a:t>
            </a:r>
            <a:r>
              <a:rPr lang="ro-RO" sz="2400" dirty="0">
                <a:latin typeface="Adobe Garamond Pro" panose="02020502060506020403" pitchFamily="18" charset="0"/>
              </a:rPr>
              <a:t>art. 10 cu art. 7 și </a:t>
            </a:r>
            <a:r>
              <a:rPr lang="ro-RO" sz="2400" b="1" dirty="0">
                <a:latin typeface="Adobe Garamond Pro Bold" panose="02020502060506020403" pitchFamily="18" charset="0"/>
              </a:rPr>
              <a:t>art. 16</a:t>
            </a:r>
          </a:p>
        </p:txBody>
      </p:sp>
    </p:spTree>
    <p:extLst>
      <p:ext uri="{BB962C8B-B14F-4D97-AF65-F5344CB8AC3E}">
        <p14:creationId xmlns:p14="http://schemas.microsoft.com/office/powerpoint/2010/main" val="34375893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I.III. Responsabilitatea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200401" y="2149019"/>
            <a:ext cx="8860970" cy="3785652"/>
          </a:xfrm>
          <a:prstGeom prst="rect">
            <a:avLst/>
          </a:prstGeom>
          <a:noFill/>
        </p:spPr>
        <p:txBody>
          <a:bodyPr wrap="square" rtlCol="0">
            <a:spAutoFit/>
          </a:bodyPr>
          <a:lstStyle/>
          <a:p>
            <a:r>
              <a:rPr lang="ro-RO" sz="2000" dirty="0">
                <a:latin typeface="Adobe Garamond Pro" panose="02020502060506020403" pitchFamily="18" charset="0"/>
              </a:rPr>
              <a:t>„[...]</a:t>
            </a:r>
          </a:p>
          <a:p>
            <a:r>
              <a:rPr lang="ro-RO" sz="2000" dirty="0">
                <a:solidFill>
                  <a:schemeClr val="accent4">
                    <a:lumMod val="50000"/>
                  </a:schemeClr>
                </a:solidFill>
                <a:latin typeface="Adobe Garamond Pro" panose="02020502060506020403" pitchFamily="18" charset="0"/>
              </a:rPr>
              <a:t>Corpul administrativ </a:t>
            </a:r>
            <a:r>
              <a:rPr lang="ro-RO" sz="2000" dirty="0">
                <a:latin typeface="Adobe Garamond Pro" panose="02020502060506020403" pitchFamily="18" charset="0"/>
              </a:rPr>
              <a:t>este răspunzător de realizarea unei bune activități didactice și de cercetare, prin respectarea eticii în aplicarea normelor, a procedurilor și a regulilor profesionale, dar și prin manifestarea unui comportament demn în interiorul, dar și în afara universității. [...] Trebuie:</a:t>
            </a:r>
          </a:p>
          <a:p>
            <a:pPr marL="457200" indent="-457200">
              <a:buAutoNum type="alphaLcParenBoth"/>
            </a:pPr>
            <a:r>
              <a:rPr lang="ro-RO" sz="2000" dirty="0">
                <a:latin typeface="Adobe Garamond Pro" panose="02020502060506020403" pitchFamily="18" charset="0"/>
              </a:rPr>
              <a:t>Să nu manifeste un comportament lipsit de respect în raport cu studenții și corpul profesoral, precum și în raport cu persoanele din afara Universității.</a:t>
            </a:r>
          </a:p>
          <a:p>
            <a:pPr marL="457200" indent="-457200">
              <a:buAutoNum type="alphaLcParenBoth"/>
            </a:pPr>
            <a:r>
              <a:rPr lang="ro-RO" sz="2000" dirty="0">
                <a:latin typeface="Adobe Garamond Pro" panose="02020502060506020403" pitchFamily="18" charset="0"/>
              </a:rPr>
              <a:t>Să nu exprime, prin comportamentul și activitatea lor din spațiul academic, opinii de tip ideologic, religios sau politic, incompatibile cu standardele de etică și integritate academică;</a:t>
            </a:r>
          </a:p>
          <a:p>
            <a:pPr marL="457200" indent="-457200">
              <a:buAutoNum type="alphaLcParenBoth"/>
            </a:pPr>
            <a:r>
              <a:rPr lang="ro-RO" sz="2000" dirty="0">
                <a:latin typeface="Adobe Garamond Pro" panose="02020502060506020403" pitchFamily="18" charset="0"/>
              </a:rPr>
              <a:t>Să nu pretindă sau să accepte favoruri, sub orice formă, inclusiv de natură sexuală; [...].“ (U.B. 2020, p. 6)</a:t>
            </a:r>
          </a:p>
        </p:txBody>
      </p:sp>
      <p:sp>
        <p:nvSpPr>
          <p:cNvPr id="11" name="TextBox 10">
            <a:extLst>
              <a:ext uri="{FF2B5EF4-FFF2-40B4-BE49-F238E27FC236}">
                <a16:creationId xmlns:a16="http://schemas.microsoft.com/office/drawing/2014/main" id="{6A619CD6-7BFB-0F48-A6B4-63A622CE8DF1}"/>
              </a:ext>
            </a:extLst>
          </p:cNvPr>
          <p:cNvSpPr txBox="1"/>
          <p:nvPr/>
        </p:nvSpPr>
        <p:spPr>
          <a:xfrm>
            <a:off x="322954" y="2458499"/>
            <a:ext cx="2420246" cy="11541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i="1" dirty="0">
                <a:latin typeface="Adobe Garamond Pro" panose="02020502060506020403" pitchFamily="18" charset="0"/>
              </a:rPr>
              <a:t>cf. </a:t>
            </a:r>
            <a:r>
              <a:rPr lang="ro-RO" sz="2400" dirty="0">
                <a:latin typeface="Adobe Garamond Pro" panose="02020502060506020403" pitchFamily="18" charset="0"/>
              </a:rPr>
              <a:t>art. 10 cu art. 7 și </a:t>
            </a:r>
            <a:r>
              <a:rPr lang="ro-RO" sz="2400" b="1" dirty="0">
                <a:latin typeface="Adobe Garamond Pro Bold" panose="02020502060506020403" pitchFamily="18" charset="0"/>
              </a:rPr>
              <a:t>art. 16</a:t>
            </a:r>
          </a:p>
        </p:txBody>
      </p:sp>
    </p:spTree>
    <p:extLst>
      <p:ext uri="{BB962C8B-B14F-4D97-AF65-F5344CB8AC3E}">
        <p14:creationId xmlns:p14="http://schemas.microsoft.com/office/powerpoint/2010/main" val="1442084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I.IV. Corectitudinea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573725" y="2237066"/>
            <a:ext cx="7910704" cy="2623795"/>
          </a:xfrm>
          <a:prstGeom prst="rect">
            <a:avLst/>
          </a:prstGeom>
          <a:noFill/>
        </p:spPr>
        <p:txBody>
          <a:bodyPr wrap="square" rtlCol="0">
            <a:spAutoFit/>
          </a:bodyPr>
          <a:lstStyle/>
          <a:p>
            <a:pPr>
              <a:lnSpc>
                <a:spcPct val="150000"/>
              </a:lnSpc>
            </a:pPr>
            <a:r>
              <a:rPr lang="ro-RO" sz="2800" dirty="0">
                <a:latin typeface="Adobe Garamond Pro" panose="02020502060506020403" pitchFamily="18" charset="0"/>
              </a:rPr>
              <a:t>Evaluare</a:t>
            </a:r>
          </a:p>
          <a:p>
            <a:pPr>
              <a:lnSpc>
                <a:spcPct val="150000"/>
              </a:lnSpc>
            </a:pPr>
            <a:r>
              <a:rPr lang="ro-RO" sz="2800" dirty="0">
                <a:latin typeface="Adobe Garamond Pro" panose="02020502060506020403" pitchFamily="18" charset="0"/>
              </a:rPr>
              <a:t>Drepturi de proprietate intelectuală și de autor</a:t>
            </a:r>
          </a:p>
          <a:p>
            <a:pPr>
              <a:lnSpc>
                <a:spcPct val="150000"/>
              </a:lnSpc>
            </a:pPr>
            <a:r>
              <a:rPr lang="ro-RO" sz="2800" dirty="0">
                <a:latin typeface="Adobe Garamond Pro" panose="02020502060506020403" pitchFamily="18" charset="0"/>
              </a:rPr>
              <a:t>Fraudă academică</a:t>
            </a:r>
          </a:p>
          <a:p>
            <a:pPr>
              <a:lnSpc>
                <a:spcPct val="150000"/>
              </a:lnSpc>
            </a:pPr>
            <a:r>
              <a:rPr lang="ro-RO" sz="2800" dirty="0">
                <a:latin typeface="Adobe Garamond Pro" panose="02020502060506020403" pitchFamily="18" charset="0"/>
              </a:rPr>
              <a:t>Plagiat</a:t>
            </a:r>
          </a:p>
        </p:txBody>
      </p:sp>
    </p:spTree>
    <p:extLst>
      <p:ext uri="{BB962C8B-B14F-4D97-AF65-F5344CB8AC3E}">
        <p14:creationId xmlns:p14="http://schemas.microsoft.com/office/powerpoint/2010/main" val="31588225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I.V. Integritatea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573725" y="2237066"/>
            <a:ext cx="8487646" cy="3924151"/>
          </a:xfrm>
          <a:prstGeom prst="rect">
            <a:avLst/>
          </a:prstGeom>
          <a:noFill/>
        </p:spPr>
        <p:txBody>
          <a:bodyPr wrap="square" rtlCol="0">
            <a:spAutoFit/>
          </a:bodyPr>
          <a:lstStyle/>
          <a:p>
            <a:pPr>
              <a:lnSpc>
                <a:spcPct val="150000"/>
              </a:lnSpc>
            </a:pPr>
            <a:r>
              <a:rPr lang="ro-RO" sz="2400" b="1" dirty="0">
                <a:latin typeface="Adobe Garamond Pro Bold" panose="02020502060506020403" pitchFamily="18" charset="0"/>
              </a:rPr>
              <a:t>Art. 26</a:t>
            </a:r>
          </a:p>
          <a:p>
            <a:pPr>
              <a:lnSpc>
                <a:spcPct val="150000"/>
              </a:lnSpc>
            </a:pPr>
            <a:r>
              <a:rPr lang="ro-RO" sz="2400" dirty="0">
                <a:latin typeface="Adobe Garamond Pro" panose="02020502060506020403" pitchFamily="18" charset="0"/>
              </a:rPr>
              <a:t>„Cultura Integrității în Universitate se afirmă și se dezvoltă în rândul membrilor săi prin atitudini și comportamente bazate pe </a:t>
            </a:r>
            <a:r>
              <a:rPr lang="ro-RO" sz="2400" dirty="0">
                <a:solidFill>
                  <a:schemeClr val="accent4">
                    <a:lumMod val="50000"/>
                  </a:schemeClr>
                </a:solidFill>
                <a:latin typeface="Adobe Garamond Pro" panose="02020502060506020403" pitchFamily="18" charset="0"/>
              </a:rPr>
              <a:t>cinste</a:t>
            </a:r>
            <a:r>
              <a:rPr lang="ro-RO" sz="2400" dirty="0">
                <a:latin typeface="Adobe Garamond Pro" panose="02020502060506020403" pitchFamily="18" charset="0"/>
              </a:rPr>
              <a:t>, </a:t>
            </a:r>
            <a:r>
              <a:rPr lang="ro-RO" sz="2400" dirty="0">
                <a:solidFill>
                  <a:schemeClr val="accent4">
                    <a:lumMod val="50000"/>
                  </a:schemeClr>
                </a:solidFill>
                <a:latin typeface="Adobe Garamond Pro" panose="02020502060506020403" pitchFamily="18" charset="0"/>
              </a:rPr>
              <a:t>încredere</a:t>
            </a:r>
            <a:r>
              <a:rPr lang="ro-RO" sz="2400" dirty="0">
                <a:latin typeface="Adobe Garamond Pro" panose="02020502060506020403" pitchFamily="18" charset="0"/>
              </a:rPr>
              <a:t> și </a:t>
            </a:r>
            <a:r>
              <a:rPr lang="ro-RO" sz="2400" dirty="0">
                <a:solidFill>
                  <a:schemeClr val="accent4">
                    <a:lumMod val="50000"/>
                  </a:schemeClr>
                </a:solidFill>
                <a:latin typeface="Adobe Garamond Pro" panose="02020502060506020403" pitchFamily="18" charset="0"/>
              </a:rPr>
              <a:t>respect</a:t>
            </a:r>
            <a:r>
              <a:rPr lang="ro-RO" sz="2400" dirty="0">
                <a:latin typeface="Adobe Garamond Pro" panose="02020502060506020403" pitchFamily="18" charset="0"/>
              </a:rPr>
              <a:t>, atât în actul învățării și cercetării, cât și în cel de serviciu public. Membrilor comunității universitare le sunt interzise comportamente care lezează demnitatea și cariera profesională și științifică a colegilor și colegelor.“ (U.B. 2020, 9)</a:t>
            </a:r>
          </a:p>
        </p:txBody>
      </p:sp>
      <p:sp>
        <p:nvSpPr>
          <p:cNvPr id="10" name="TextBox 9">
            <a:extLst>
              <a:ext uri="{FF2B5EF4-FFF2-40B4-BE49-F238E27FC236}">
                <a16:creationId xmlns:a16="http://schemas.microsoft.com/office/drawing/2014/main" id="{485AB81D-91C8-834C-B1D2-7AB2CCB73EF7}"/>
              </a:ext>
            </a:extLst>
          </p:cNvPr>
          <p:cNvSpPr txBox="1"/>
          <p:nvPr/>
        </p:nvSpPr>
        <p:spPr>
          <a:xfrm>
            <a:off x="322954" y="2458499"/>
            <a:ext cx="2420246" cy="1438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000" dirty="0">
                <a:solidFill>
                  <a:schemeClr val="accent1">
                    <a:lumMod val="75000"/>
                  </a:schemeClr>
                </a:solidFill>
                <a:latin typeface="Adobe Garamond Pro" panose="02020502060506020403" pitchFamily="18" charset="0"/>
              </a:rPr>
              <a:t>Conflict de interese </a:t>
            </a:r>
            <a:r>
              <a:rPr lang="ro-RO" sz="2000" dirty="0">
                <a:latin typeface="Adobe Garamond Pro" panose="02020502060506020403" pitchFamily="18" charset="0"/>
              </a:rPr>
              <a:t>și </a:t>
            </a:r>
            <a:r>
              <a:rPr lang="ro-RO" sz="2000" dirty="0">
                <a:solidFill>
                  <a:schemeClr val="accent1">
                    <a:lumMod val="75000"/>
                  </a:schemeClr>
                </a:solidFill>
                <a:latin typeface="Adobe Garamond Pro" panose="02020502060506020403" pitchFamily="18" charset="0"/>
              </a:rPr>
              <a:t>incompatibilitate</a:t>
            </a:r>
            <a:endParaRPr lang="ro-RO" sz="2000" dirty="0">
              <a:solidFill>
                <a:schemeClr val="accent1">
                  <a:lumMod val="75000"/>
                </a:schemeClr>
              </a:solidFill>
              <a:latin typeface="Adobe Garamond Pro Bold" panose="02020502060506020403" pitchFamily="18" charset="0"/>
            </a:endParaRPr>
          </a:p>
        </p:txBody>
      </p:sp>
    </p:spTree>
    <p:extLst>
      <p:ext uri="{BB962C8B-B14F-4D97-AF65-F5344CB8AC3E}">
        <p14:creationId xmlns:p14="http://schemas.microsoft.com/office/powerpoint/2010/main" val="2328220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70075" cy="584775"/>
          </a:xfrm>
          <a:prstGeom prst="rect">
            <a:avLst/>
          </a:prstGeom>
          <a:noFill/>
        </p:spPr>
        <p:txBody>
          <a:bodyPr wrap="square" rtlCol="0">
            <a:spAutoFit/>
          </a:bodyPr>
          <a:lstStyle/>
          <a:p>
            <a:r>
              <a:rPr lang="en-RO" sz="3200" dirty="0">
                <a:latin typeface="Adobe Garamond Pro" panose="02020502060506020403" pitchFamily="18" charset="0"/>
              </a:rPr>
              <a:t>Sesizări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4093028" y="2439413"/>
            <a:ext cx="6524930" cy="3970318"/>
          </a:xfrm>
          <a:prstGeom prst="rect">
            <a:avLst/>
          </a:prstGeom>
          <a:noFill/>
        </p:spPr>
        <p:txBody>
          <a:bodyPr wrap="square" rtlCol="0">
            <a:spAutoFit/>
          </a:bodyPr>
          <a:lstStyle/>
          <a:p>
            <a:r>
              <a:rPr lang="ro-RO" sz="2800" dirty="0">
                <a:latin typeface="Adobe Garamond Pro" panose="02020502060506020403" pitchFamily="18" charset="0"/>
              </a:rPr>
              <a:t>Ordinea în care se fac sesizările:</a:t>
            </a:r>
          </a:p>
          <a:p>
            <a:endParaRPr lang="ro-RO" sz="2800" dirty="0">
              <a:latin typeface="Adobe Garamond Pro" panose="02020502060506020403" pitchFamily="18" charset="0"/>
            </a:endParaRPr>
          </a:p>
          <a:p>
            <a:pPr marL="514350" indent="-514350">
              <a:buAutoNum type="arabicPeriod"/>
            </a:pPr>
            <a:r>
              <a:rPr lang="ro-RO" sz="2800" dirty="0">
                <a:latin typeface="Adobe Garamond Pro" panose="02020502060506020403" pitchFamily="18" charset="0"/>
              </a:rPr>
              <a:t>Departament/ direcție/ școală doctorală</a:t>
            </a:r>
          </a:p>
          <a:p>
            <a:pPr marL="514350" indent="-514350">
              <a:buAutoNum type="arabicPeriod"/>
            </a:pPr>
            <a:endParaRPr lang="ro-RO" sz="2800" dirty="0">
              <a:latin typeface="Adobe Garamond Pro" panose="02020502060506020403" pitchFamily="18" charset="0"/>
            </a:endParaRPr>
          </a:p>
          <a:p>
            <a:pPr marL="514350" indent="-514350">
              <a:buAutoNum type="arabicPeriod"/>
            </a:pPr>
            <a:r>
              <a:rPr lang="ro-RO" sz="2800" dirty="0">
                <a:latin typeface="Adobe Garamond Pro" panose="02020502060506020403" pitchFamily="18" charset="0"/>
              </a:rPr>
              <a:t>Facultate</a:t>
            </a:r>
          </a:p>
          <a:p>
            <a:pPr marL="514350" indent="-514350">
              <a:buAutoNum type="arabicPeriod"/>
            </a:pPr>
            <a:endParaRPr lang="ro-RO" sz="2800" dirty="0">
              <a:latin typeface="Adobe Garamond Pro" panose="02020502060506020403" pitchFamily="18" charset="0"/>
            </a:endParaRPr>
          </a:p>
          <a:p>
            <a:pPr marL="514350" indent="-514350">
              <a:buAutoNum type="arabicPeriod"/>
            </a:pPr>
            <a:r>
              <a:rPr lang="ro-RO" sz="2800" dirty="0">
                <a:latin typeface="Adobe Garamond Pro" panose="02020502060506020403" pitchFamily="18" charset="0"/>
                <a:hlinkClick r:id="rId3"/>
              </a:rPr>
              <a:t>Ombudsman</a:t>
            </a:r>
            <a:endParaRPr lang="ro-RO" sz="2800" dirty="0">
              <a:latin typeface="Adobe Garamond Pro" panose="02020502060506020403" pitchFamily="18" charset="0"/>
            </a:endParaRPr>
          </a:p>
          <a:p>
            <a:pPr marL="514350" indent="-514350">
              <a:buAutoNum type="arabicPeriod"/>
            </a:pPr>
            <a:endParaRPr lang="ro-RO" sz="2800" dirty="0">
              <a:latin typeface="Adobe Garamond Pro" panose="02020502060506020403" pitchFamily="18" charset="0"/>
            </a:endParaRPr>
          </a:p>
          <a:p>
            <a:pPr marL="514350" indent="-514350">
              <a:buAutoNum type="arabicPeriod"/>
            </a:pPr>
            <a:r>
              <a:rPr lang="ro-RO" sz="2800" dirty="0">
                <a:latin typeface="Adobe Garamond Pro" panose="02020502060506020403" pitchFamily="18" charset="0"/>
                <a:hlinkClick r:id="rId4"/>
              </a:rPr>
              <a:t>Comisia de Etică a Universității</a:t>
            </a:r>
            <a:endParaRPr lang="ro-RO" sz="2800" dirty="0">
              <a:latin typeface="Adobe Garamond Pro" panose="02020502060506020403" pitchFamily="18" charset="0"/>
            </a:endParaRPr>
          </a:p>
        </p:txBody>
      </p:sp>
    </p:spTree>
    <p:extLst>
      <p:ext uri="{BB962C8B-B14F-4D97-AF65-F5344CB8AC3E}">
        <p14:creationId xmlns:p14="http://schemas.microsoft.com/office/powerpoint/2010/main" val="25074329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797618" cy="769441"/>
          </a:xfrm>
          <a:prstGeom prst="rect">
            <a:avLst/>
          </a:prstGeom>
          <a:noFill/>
        </p:spPr>
        <p:txBody>
          <a:bodyPr wrap="square" rtlCol="0">
            <a:spAutoFit/>
          </a:bodyPr>
          <a:lstStyle/>
          <a:p>
            <a:r>
              <a:rPr lang="en-RO" sz="4400" dirty="0">
                <a:latin typeface="Adobe Garamond Pro" panose="02020502060506020403" pitchFamily="18" charset="0"/>
              </a:rPr>
              <a:t>Bibliografie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9633846"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42236" y="2007125"/>
            <a:ext cx="8326811" cy="4478149"/>
          </a:xfrm>
          <a:prstGeom prst="rect">
            <a:avLst/>
          </a:prstGeom>
          <a:noFill/>
        </p:spPr>
        <p:txBody>
          <a:bodyPr wrap="square" rtlCol="0">
            <a:spAutoFit/>
          </a:bodyPr>
          <a:lstStyle/>
          <a:p>
            <a:pPr marL="468000" indent="-468000">
              <a:lnSpc>
                <a:spcPct val="150000"/>
              </a:lnSpc>
            </a:pPr>
            <a:r>
              <a:rPr lang="ro-RO" sz="2400" dirty="0">
                <a:latin typeface="Adobe Garamond Pro" panose="02020502060506020403" pitchFamily="18" charset="0"/>
              </a:rPr>
              <a:t>Socaciu, E., </a:t>
            </a:r>
            <a:r>
              <a:rPr lang="ro-RO" sz="2400" dirty="0" err="1">
                <a:latin typeface="Adobe Garamond Pro" panose="02020502060506020403" pitchFamily="18" charset="0"/>
              </a:rPr>
              <a:t>Vică</a:t>
            </a:r>
            <a:r>
              <a:rPr lang="ro-RO" sz="2400" dirty="0">
                <a:latin typeface="Adobe Garamond Pro" panose="02020502060506020403" pitchFamily="18" charset="0"/>
              </a:rPr>
              <a:t>, C., Mihailov, E., </a:t>
            </a:r>
            <a:r>
              <a:rPr lang="ro-RO" sz="2400" dirty="0" err="1">
                <a:latin typeface="Adobe Garamond Pro" panose="02020502060506020403" pitchFamily="18" charset="0"/>
              </a:rPr>
              <a:t>Gibea</a:t>
            </a:r>
            <a:r>
              <a:rPr lang="ro-RO" sz="2400" dirty="0">
                <a:latin typeface="Adobe Garamond Pro" panose="02020502060506020403" pitchFamily="18" charset="0"/>
              </a:rPr>
              <a:t>, T., Mureșan, V., Constantinescu, M. 2018. </a:t>
            </a:r>
            <a:r>
              <a:rPr lang="ro-RO" sz="2400" i="1" dirty="0">
                <a:latin typeface="Adobe Garamond Pro" panose="02020502060506020403" pitchFamily="18" charset="0"/>
              </a:rPr>
              <a:t>Etică și integritate academică</a:t>
            </a:r>
            <a:r>
              <a:rPr lang="ro-RO" sz="2400" dirty="0">
                <a:latin typeface="Adobe Garamond Pro" panose="02020502060506020403" pitchFamily="18" charset="0"/>
              </a:rPr>
              <a:t>. București: Editura Universității din București.</a:t>
            </a:r>
          </a:p>
          <a:p>
            <a:pPr marL="468000" indent="-468000">
              <a:lnSpc>
                <a:spcPct val="150000"/>
              </a:lnSpc>
            </a:pPr>
            <a:r>
              <a:rPr lang="ro-RO" sz="2400" dirty="0">
                <a:latin typeface="Adobe Garamond Pro" panose="02020502060506020403" pitchFamily="18" charset="0"/>
              </a:rPr>
              <a:t>U.B. 2020. </a:t>
            </a:r>
            <a:r>
              <a:rPr lang="ro-RO" sz="2400" i="1" dirty="0">
                <a:latin typeface="Adobe Garamond Pro" panose="02020502060506020403" pitchFamily="18" charset="0"/>
              </a:rPr>
              <a:t>Codul de etică și deontologie al Universității din București</a:t>
            </a:r>
            <a:r>
              <a:rPr lang="ro-RO" sz="2400" dirty="0">
                <a:latin typeface="Adobe Garamond Pro" panose="02020502060506020403" pitchFamily="18" charset="0"/>
              </a:rPr>
              <a:t>. Accesat ultima oară la data de 12/01/2022, la adresa </a:t>
            </a:r>
            <a:r>
              <a:rPr lang="ro-RO" sz="2400" dirty="0">
                <a:latin typeface="Adobe Garamond Pro" panose="02020502060506020403" pitchFamily="18" charset="0"/>
                <a:hlinkClick r:id="rId3"/>
              </a:rPr>
              <a:t>https://unibuc.ro/wp-content/uploads/2021/01/CODUL-DE-ETICA-SI-DEONTOLOGIE-AL-UNIVERSITATII-DIN-BUCURESTI-2020-1.pdf</a:t>
            </a:r>
            <a:r>
              <a:rPr lang="ro-RO" sz="2400" dirty="0">
                <a:latin typeface="Adobe Garamond Pro" panose="02020502060506020403" pitchFamily="18" charset="0"/>
              </a:rPr>
              <a:t>).</a:t>
            </a:r>
          </a:p>
        </p:txBody>
      </p:sp>
    </p:spTree>
    <p:extLst>
      <p:ext uri="{BB962C8B-B14F-4D97-AF65-F5344CB8AC3E}">
        <p14:creationId xmlns:p14="http://schemas.microsoft.com/office/powerpoint/2010/main" val="2112423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Structura codului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5" y="2237066"/>
            <a:ext cx="7910704" cy="372409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3200" dirty="0">
                <a:latin typeface="Adobe Garamond Pro" panose="02020502060506020403" pitchFamily="18" charset="0"/>
              </a:rPr>
              <a:t>Preambul</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Titluri</a:t>
            </a:r>
          </a:p>
          <a:p>
            <a:pPr marL="914400" lvl="1" indent="-457200">
              <a:lnSpc>
                <a:spcPct val="150000"/>
              </a:lnSpc>
              <a:buFont typeface="Arial" panose="020B0604020202020204" pitchFamily="34" charset="0"/>
              <a:buChar char="•"/>
            </a:pPr>
            <a:r>
              <a:rPr lang="ro-RO" sz="3200" dirty="0">
                <a:latin typeface="Adobe Garamond Pro" panose="02020502060506020403" pitchFamily="18" charset="0"/>
              </a:rPr>
              <a:t>Secțiuni</a:t>
            </a:r>
          </a:p>
          <a:p>
            <a:pPr marL="1371600" lvl="2" indent="-457200">
              <a:lnSpc>
                <a:spcPct val="150000"/>
              </a:lnSpc>
              <a:buFont typeface="Arial" panose="020B0604020202020204" pitchFamily="34" charset="0"/>
              <a:buChar char="•"/>
            </a:pPr>
            <a:r>
              <a:rPr lang="ro-RO" sz="3200" dirty="0">
                <a:latin typeface="Adobe Garamond Pro" panose="02020502060506020403" pitchFamily="18" charset="0"/>
              </a:rPr>
              <a:t>Articole</a:t>
            </a:r>
          </a:p>
          <a:p>
            <a:pPr marL="1828800" lvl="3" indent="-457200">
              <a:lnSpc>
                <a:spcPct val="150000"/>
              </a:lnSpc>
              <a:buFont typeface="Arial" panose="020B0604020202020204" pitchFamily="34" charset="0"/>
              <a:buChar char="•"/>
            </a:pPr>
            <a:r>
              <a:rPr lang="ro-RO" sz="3200" dirty="0">
                <a:latin typeface="Adobe Garamond Pro" panose="02020502060506020403" pitchFamily="18" charset="0"/>
              </a:rPr>
              <a:t>Alineate</a:t>
            </a:r>
          </a:p>
        </p:txBody>
      </p:sp>
    </p:spTree>
    <p:extLst>
      <p:ext uri="{BB962C8B-B14F-4D97-AF65-F5344CB8AC3E}">
        <p14:creationId xmlns:p14="http://schemas.microsoft.com/office/powerpoint/2010/main" val="33494371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Structura codului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5" y="2237066"/>
            <a:ext cx="6473789" cy="456278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Preambul</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Titlul I: </a:t>
            </a:r>
            <a:r>
              <a:rPr lang="ro-RO" sz="2800" dirty="0">
                <a:solidFill>
                  <a:schemeClr val="accent4">
                    <a:lumMod val="50000"/>
                  </a:schemeClr>
                </a:solidFill>
                <a:latin typeface="Adobe Garamond Pro" panose="02020502060506020403" pitchFamily="18" charset="0"/>
              </a:rPr>
              <a:t>Norme privind respectarea eticii și a integrității universitare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Titlul II: Comisia de etică</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Titlul III: Sancțiuni privind nerespectarea eticii și a integrității universitare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Titlul IV: Dispoziții finale</a:t>
            </a:r>
          </a:p>
        </p:txBody>
      </p:sp>
    </p:spTree>
    <p:extLst>
      <p:ext uri="{BB962C8B-B14F-4D97-AF65-F5344CB8AC3E}">
        <p14:creationId xmlns:p14="http://schemas.microsoft.com/office/powerpoint/2010/main" val="20061549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769441"/>
          </a:xfrm>
          <a:prstGeom prst="rect">
            <a:avLst/>
          </a:prstGeom>
          <a:noFill/>
        </p:spPr>
        <p:txBody>
          <a:bodyPr wrap="square" rtlCol="0">
            <a:spAutoFit/>
          </a:bodyPr>
          <a:lstStyle/>
          <a:p>
            <a:r>
              <a:rPr lang="en-RO" sz="4400" dirty="0">
                <a:latin typeface="Adobe Garamond Pro" panose="02020502060506020403" pitchFamily="18" charset="0"/>
              </a:rPr>
              <a:t>Preambul</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5" y="2237066"/>
            <a:ext cx="7910704" cy="327012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Cui îi este adresat codul?</a:t>
            </a:r>
          </a:p>
          <a:p>
            <a:pPr marL="914400" lvl="1" indent="-457200">
              <a:lnSpc>
                <a:spcPct val="150000"/>
              </a:lnSpc>
              <a:buFont typeface="Arial" panose="020B0604020202020204" pitchFamily="34" charset="0"/>
              <a:buChar char="•"/>
            </a:pPr>
            <a:r>
              <a:rPr lang="ro-RO" sz="2800" dirty="0">
                <a:latin typeface="Adobe Garamond Pro" panose="02020502060506020403" pitchFamily="18" charset="0"/>
              </a:rPr>
              <a:t>studenților</a:t>
            </a:r>
          </a:p>
          <a:p>
            <a:pPr marL="914400" lvl="1" indent="-457200">
              <a:lnSpc>
                <a:spcPct val="150000"/>
              </a:lnSpc>
              <a:buFont typeface="Arial" panose="020B0604020202020204" pitchFamily="34" charset="0"/>
              <a:buChar char="•"/>
            </a:pPr>
            <a:r>
              <a:rPr lang="ro-RO" sz="2800" dirty="0">
                <a:latin typeface="Adobe Garamond Pro" panose="02020502060506020403" pitchFamily="18" charset="0"/>
              </a:rPr>
              <a:t>profesorilor </a:t>
            </a:r>
          </a:p>
          <a:p>
            <a:pPr marL="914400" lvl="1" indent="-457200">
              <a:lnSpc>
                <a:spcPct val="150000"/>
              </a:lnSpc>
              <a:buFont typeface="Arial" panose="020B0604020202020204" pitchFamily="34" charset="0"/>
              <a:buChar char="•"/>
            </a:pPr>
            <a:r>
              <a:rPr lang="ro-RO" sz="2800" dirty="0">
                <a:latin typeface="Adobe Garamond Pro" panose="02020502060506020403" pitchFamily="18" charset="0"/>
              </a:rPr>
              <a:t>cercetătorilor</a:t>
            </a:r>
          </a:p>
          <a:p>
            <a:pPr marL="914400" lvl="1" indent="-457200">
              <a:lnSpc>
                <a:spcPct val="150000"/>
              </a:lnSpc>
              <a:buFont typeface="Arial" panose="020B0604020202020204" pitchFamily="34" charset="0"/>
              <a:buChar char="•"/>
            </a:pPr>
            <a:r>
              <a:rPr lang="ro-RO" sz="2800" dirty="0">
                <a:latin typeface="Adobe Garamond Pro" panose="02020502060506020403" pitchFamily="18" charset="0"/>
              </a:rPr>
              <a:t>personalului administrativ</a:t>
            </a:r>
          </a:p>
        </p:txBody>
      </p:sp>
    </p:spTree>
    <p:extLst>
      <p:ext uri="{BB962C8B-B14F-4D97-AF65-F5344CB8AC3E}">
        <p14:creationId xmlns:p14="http://schemas.microsoft.com/office/powerpoint/2010/main" val="3656597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769441"/>
          </a:xfrm>
          <a:prstGeom prst="rect">
            <a:avLst/>
          </a:prstGeom>
          <a:noFill/>
        </p:spPr>
        <p:txBody>
          <a:bodyPr wrap="square" rtlCol="0">
            <a:spAutoFit/>
          </a:bodyPr>
          <a:lstStyle/>
          <a:p>
            <a:r>
              <a:rPr lang="en-RO" sz="4400" dirty="0">
                <a:latin typeface="Adobe Garamond Pro" panose="02020502060506020403" pitchFamily="18" charset="0"/>
              </a:rPr>
              <a:t>Preambul</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5" y="2237066"/>
            <a:ext cx="7910704" cy="456278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Ce funcție are codul?</a:t>
            </a:r>
          </a:p>
          <a:p>
            <a:pPr lvl="1">
              <a:lnSpc>
                <a:spcPct val="150000"/>
              </a:lnSpc>
            </a:pPr>
            <a:r>
              <a:rPr lang="ro-RO" sz="2800" dirty="0">
                <a:latin typeface="Adobe Garamond Pro" panose="02020502060506020403" pitchFamily="18" charset="0"/>
              </a:rPr>
              <a:t>„[...] el [</a:t>
            </a:r>
            <a:r>
              <a:rPr lang="ro-RO" sz="2800" i="1" dirty="0">
                <a:latin typeface="Adobe Garamond Pro" panose="02020502060506020403" pitchFamily="18" charset="0"/>
              </a:rPr>
              <a:t>i.e.</a:t>
            </a:r>
            <a:r>
              <a:rPr lang="ro-RO" sz="2800" dirty="0">
                <a:latin typeface="Adobe Garamond Pro" panose="02020502060506020403" pitchFamily="18" charset="0"/>
              </a:rPr>
              <a:t> codul] </a:t>
            </a:r>
            <a:r>
              <a:rPr lang="ro-RO" sz="2800" dirty="0">
                <a:solidFill>
                  <a:schemeClr val="accent4">
                    <a:lumMod val="50000"/>
                  </a:schemeClr>
                </a:solidFill>
                <a:latin typeface="Adobe Garamond Pro" panose="02020502060506020403" pitchFamily="18" charset="0"/>
              </a:rPr>
              <a:t>trebuie</a:t>
            </a:r>
            <a:r>
              <a:rPr lang="ro-RO" sz="2800" dirty="0">
                <a:latin typeface="Adobe Garamond Pro" panose="02020502060506020403" pitchFamily="18" charset="0"/>
              </a:rPr>
              <a:t> respectat atât în litera lui, cât și în spiritul său.“ (U.B. 2020, 3)</a:t>
            </a:r>
          </a:p>
          <a:p>
            <a:pPr lvl="1">
              <a:lnSpc>
                <a:spcPct val="150000"/>
              </a:lnSpc>
            </a:pPr>
            <a:endParaRPr lang="ro-RO" sz="2800" dirty="0">
              <a:latin typeface="Adobe Garamond Pro" panose="02020502060506020403" pitchFamily="18" charset="0"/>
            </a:endParaRPr>
          </a:p>
          <a:p>
            <a:pPr lvl="1">
              <a:lnSpc>
                <a:spcPct val="150000"/>
              </a:lnSpc>
            </a:pPr>
            <a:r>
              <a:rPr lang="ro-RO" sz="2800" dirty="0">
                <a:latin typeface="Adobe Garamond Pro" panose="02020502060506020403" pitchFamily="18" charset="0"/>
              </a:rPr>
              <a:t>„Prezentul cod se aplică și se interpretează în spiritul echității, al bunei credințe și al solidarității academice.“ (U.B. 2020, 3)</a:t>
            </a:r>
          </a:p>
        </p:txBody>
      </p:sp>
      <p:sp>
        <p:nvSpPr>
          <p:cNvPr id="6" name="TextBox 5">
            <a:extLst>
              <a:ext uri="{FF2B5EF4-FFF2-40B4-BE49-F238E27FC236}">
                <a16:creationId xmlns:a16="http://schemas.microsoft.com/office/drawing/2014/main" id="{3FC29E2B-07FC-E04B-858D-C08BEFEFEDFD}"/>
              </a:ext>
            </a:extLst>
          </p:cNvPr>
          <p:cNvSpPr txBox="1"/>
          <p:nvPr/>
        </p:nvSpPr>
        <p:spPr>
          <a:xfrm>
            <a:off x="322954" y="2458499"/>
            <a:ext cx="2658962" cy="60016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dirty="0">
                <a:solidFill>
                  <a:schemeClr val="accent1">
                    <a:lumMod val="75000"/>
                  </a:schemeClr>
                </a:solidFill>
                <a:latin typeface="Adobe Garamond Pro" panose="02020502060506020403" pitchFamily="18" charset="0"/>
              </a:rPr>
              <a:t>normativitate</a:t>
            </a:r>
          </a:p>
        </p:txBody>
      </p:sp>
    </p:spTree>
    <p:extLst>
      <p:ext uri="{BB962C8B-B14F-4D97-AF65-F5344CB8AC3E}">
        <p14:creationId xmlns:p14="http://schemas.microsoft.com/office/powerpoint/2010/main" val="916437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877437"/>
          </a:xfrm>
          <a:prstGeom prst="rect">
            <a:avLst/>
          </a:prstGeom>
          <a:noFill/>
        </p:spPr>
        <p:txBody>
          <a:bodyPr wrap="square" rtlCol="0">
            <a:spAutoFit/>
          </a:bodyPr>
          <a:lstStyle/>
          <a:p>
            <a:r>
              <a:rPr lang="en-RO" sz="2900" dirty="0">
                <a:latin typeface="Adobe Garamond Pro" panose="02020502060506020403" pitchFamily="18" charset="0"/>
              </a:rPr>
              <a:t>I. Norme privind respectarea eticii și a integrității universitare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5" y="2237066"/>
            <a:ext cx="7910704" cy="327012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Secțiunea I: </a:t>
            </a:r>
            <a:r>
              <a:rPr lang="ro-RO" sz="2800" dirty="0">
                <a:solidFill>
                  <a:schemeClr val="accent4">
                    <a:lumMod val="50000"/>
                  </a:schemeClr>
                </a:solidFill>
                <a:latin typeface="Adobe Garamond Pro" panose="02020502060506020403" pitchFamily="18" charset="0"/>
              </a:rPr>
              <a:t>Autonomie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Secțiunea a II-a: </a:t>
            </a:r>
            <a:r>
              <a:rPr lang="ro-RO" sz="2800" dirty="0">
                <a:solidFill>
                  <a:schemeClr val="accent4">
                    <a:lumMod val="50000"/>
                  </a:schemeClr>
                </a:solidFill>
                <a:latin typeface="Adobe Garamond Pro" panose="02020502060506020403" pitchFamily="18" charset="0"/>
              </a:rPr>
              <a:t>Libertatea</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Secțiunea a III-a: </a:t>
            </a:r>
            <a:r>
              <a:rPr lang="ro-RO" sz="2800" dirty="0">
                <a:solidFill>
                  <a:schemeClr val="accent4">
                    <a:lumMod val="50000"/>
                  </a:schemeClr>
                </a:solidFill>
                <a:latin typeface="Adobe Garamond Pro" panose="02020502060506020403" pitchFamily="18" charset="0"/>
              </a:rPr>
              <a:t>Responsabilitatea</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Secțiunea a IV-a: </a:t>
            </a:r>
            <a:r>
              <a:rPr lang="ro-RO" sz="2800" dirty="0">
                <a:solidFill>
                  <a:schemeClr val="accent4">
                    <a:lumMod val="50000"/>
                  </a:schemeClr>
                </a:solidFill>
                <a:latin typeface="Adobe Garamond Pro" panose="02020502060506020403" pitchFamily="18" charset="0"/>
              </a:rPr>
              <a:t>Corectitudinea</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Secțiunea a V-a: </a:t>
            </a:r>
            <a:r>
              <a:rPr lang="ro-RO" sz="2800" dirty="0">
                <a:solidFill>
                  <a:schemeClr val="accent4">
                    <a:lumMod val="50000"/>
                  </a:schemeClr>
                </a:solidFill>
                <a:latin typeface="Adobe Garamond Pro" panose="02020502060506020403" pitchFamily="18" charset="0"/>
              </a:rPr>
              <a:t>Integritatea</a:t>
            </a:r>
          </a:p>
        </p:txBody>
      </p:sp>
    </p:spTree>
    <p:extLst>
      <p:ext uri="{BB962C8B-B14F-4D97-AF65-F5344CB8AC3E}">
        <p14:creationId xmlns:p14="http://schemas.microsoft.com/office/powerpoint/2010/main" val="22474209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584775"/>
          </a:xfrm>
          <a:prstGeom prst="rect">
            <a:avLst/>
          </a:prstGeom>
          <a:noFill/>
        </p:spPr>
        <p:txBody>
          <a:bodyPr wrap="square" rtlCol="0">
            <a:spAutoFit/>
          </a:bodyPr>
          <a:lstStyle/>
          <a:p>
            <a:r>
              <a:rPr lang="en-RO" sz="3200" dirty="0">
                <a:latin typeface="Adobe Garamond Pro" panose="02020502060506020403" pitchFamily="18" charset="0"/>
              </a:rPr>
              <a:t>I.I. Autonomia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pic>
        <p:nvPicPr>
          <p:cNvPr id="5" name="Picture 4">
            <a:extLst>
              <a:ext uri="{FF2B5EF4-FFF2-40B4-BE49-F238E27FC236}">
                <a16:creationId xmlns:a16="http://schemas.microsoft.com/office/drawing/2014/main" id="{2A22283B-79E9-8545-AFBE-FC6938AD3AFE}"/>
              </a:ext>
            </a:extLst>
          </p:cNvPr>
          <p:cNvPicPr>
            <a:picLocks noChangeAspect="1"/>
          </p:cNvPicPr>
          <p:nvPr/>
        </p:nvPicPr>
        <p:blipFill>
          <a:blip r:embed="rId3"/>
          <a:stretch>
            <a:fillRect/>
          </a:stretch>
        </p:blipFill>
        <p:spPr>
          <a:xfrm>
            <a:off x="3176566" y="2240899"/>
            <a:ext cx="8690155" cy="4004824"/>
          </a:xfrm>
          <a:prstGeom prst="rect">
            <a:avLst/>
          </a:prstGeom>
        </p:spPr>
      </p:pic>
    </p:spTree>
    <p:extLst>
      <p:ext uri="{BB962C8B-B14F-4D97-AF65-F5344CB8AC3E}">
        <p14:creationId xmlns:p14="http://schemas.microsoft.com/office/powerpoint/2010/main" val="18939001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584775"/>
          </a:xfrm>
          <a:prstGeom prst="rect">
            <a:avLst/>
          </a:prstGeom>
          <a:noFill/>
        </p:spPr>
        <p:txBody>
          <a:bodyPr wrap="square" rtlCol="0">
            <a:spAutoFit/>
          </a:bodyPr>
          <a:lstStyle/>
          <a:p>
            <a:r>
              <a:rPr lang="en-RO" sz="3200" dirty="0">
                <a:latin typeface="Adobe Garamond Pro" panose="02020502060506020403" pitchFamily="18" charset="0"/>
              </a:rPr>
              <a:t>I.II. Libertatea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22954" y="2458499"/>
            <a:ext cx="2658962" cy="170816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dirty="0">
                <a:latin typeface="Adobe Garamond Pro" panose="02020502060506020403" pitchFamily="18" charset="0"/>
              </a:rPr>
              <a:t>diferența dintre </a:t>
            </a:r>
            <a:r>
              <a:rPr lang="ro-RO" sz="2400" dirty="0">
                <a:solidFill>
                  <a:schemeClr val="accent1">
                    <a:lumMod val="75000"/>
                  </a:schemeClr>
                </a:solidFill>
                <a:latin typeface="Adobe Garamond Pro" panose="02020502060506020403" pitchFamily="18" charset="0"/>
              </a:rPr>
              <a:t>libertate</a:t>
            </a:r>
            <a:r>
              <a:rPr lang="ro-RO" sz="2400" dirty="0">
                <a:latin typeface="Adobe Garamond Pro" panose="02020502060506020403" pitchFamily="18" charset="0"/>
              </a:rPr>
              <a:t> și </a:t>
            </a:r>
            <a:r>
              <a:rPr lang="ro-RO" sz="2400" dirty="0">
                <a:solidFill>
                  <a:schemeClr val="accent1">
                    <a:lumMod val="75000"/>
                  </a:schemeClr>
                </a:solidFill>
                <a:latin typeface="Adobe Garamond Pro" panose="02020502060506020403" pitchFamily="18" charset="0"/>
              </a:rPr>
              <a:t>autonomie</a:t>
            </a:r>
          </a:p>
        </p:txBody>
      </p:sp>
      <p:sp>
        <p:nvSpPr>
          <p:cNvPr id="11" name="TextBox 10">
            <a:extLst>
              <a:ext uri="{FF2B5EF4-FFF2-40B4-BE49-F238E27FC236}">
                <a16:creationId xmlns:a16="http://schemas.microsoft.com/office/drawing/2014/main" id="{80FCE415-5D4C-BC4A-BD46-766C87592F9F}"/>
              </a:ext>
            </a:extLst>
          </p:cNvPr>
          <p:cNvSpPr txBox="1"/>
          <p:nvPr/>
        </p:nvSpPr>
        <p:spPr>
          <a:xfrm>
            <a:off x="3566291" y="1703460"/>
            <a:ext cx="7910704" cy="5032147"/>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a:t>
            </a:r>
            <a:r>
              <a:rPr lang="ro-RO" sz="2400" b="1" dirty="0">
                <a:latin typeface="Adobe Garamond Pro Bold" panose="02020502060506020403" pitchFamily="18" charset="0"/>
              </a:rPr>
              <a:t>Art. 4</a:t>
            </a:r>
          </a:p>
          <a:p>
            <a:pPr>
              <a:lnSpc>
                <a:spcPct val="150000"/>
              </a:lnSpc>
            </a:pPr>
            <a:r>
              <a:rPr lang="ro-RO" sz="2400" dirty="0">
                <a:latin typeface="Adobe Garamond Pro" panose="02020502060506020403" pitchFamily="18" charset="0"/>
              </a:rPr>
              <a:t>Libertatea oferă Universității independență, din punct de vedere moral și științific, față de orice influență politică, economică sau religioasă. [...]</a:t>
            </a:r>
          </a:p>
          <a:p>
            <a:pPr>
              <a:lnSpc>
                <a:spcPct val="150000"/>
              </a:lnSpc>
            </a:pPr>
            <a:r>
              <a:rPr lang="ro-RO" sz="2400" b="1" dirty="0">
                <a:latin typeface="Adobe Garamond Pro Bold" panose="02020502060506020403" pitchFamily="18" charset="0"/>
              </a:rPr>
              <a:t>Art. 7</a:t>
            </a:r>
          </a:p>
          <a:p>
            <a:pPr>
              <a:lnSpc>
                <a:spcPct val="150000"/>
              </a:lnSpc>
            </a:pPr>
            <a:r>
              <a:rPr lang="ro-RO" sz="2400" dirty="0">
                <a:latin typeface="Adobe Garamond Pro" panose="02020502060506020403" pitchFamily="18" charset="0"/>
              </a:rPr>
              <a:t>Membrii Universității își pot exprima liber punctele de vedere personale în spațiul public. În lipsa unui mandat acordat în acest sens de Universitate, acestea nu vor angaja în vreun fel răspunderea Universității.“ (U.B. 2020, 4)</a:t>
            </a:r>
          </a:p>
        </p:txBody>
      </p:sp>
    </p:spTree>
    <p:extLst>
      <p:ext uri="{BB962C8B-B14F-4D97-AF65-F5344CB8AC3E}">
        <p14:creationId xmlns:p14="http://schemas.microsoft.com/office/powerpoint/2010/main" val="618730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584775"/>
          </a:xfrm>
          <a:prstGeom prst="rect">
            <a:avLst/>
          </a:prstGeom>
          <a:noFill/>
        </p:spPr>
        <p:txBody>
          <a:bodyPr wrap="square" rtlCol="0">
            <a:spAutoFit/>
          </a:bodyPr>
          <a:lstStyle/>
          <a:p>
            <a:r>
              <a:rPr lang="en-RO" sz="3200" dirty="0">
                <a:latin typeface="Adobe Garamond Pro" panose="02020502060506020403" pitchFamily="18" charset="0"/>
              </a:rPr>
              <a:t>I.II. Libertatea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11738417"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Etică academică: Codul de etică al U.B. </a:t>
            </a:r>
          </a:p>
        </p:txBody>
      </p:sp>
      <p:sp>
        <p:nvSpPr>
          <p:cNvPr id="6" name="TextBox 5">
            <a:extLst>
              <a:ext uri="{FF2B5EF4-FFF2-40B4-BE49-F238E27FC236}">
                <a16:creationId xmlns:a16="http://schemas.microsoft.com/office/drawing/2014/main" id="{2FB21215-70AF-CB4F-8494-DD92E976C7E8}"/>
              </a:ext>
            </a:extLst>
          </p:cNvPr>
          <p:cNvSpPr txBox="1"/>
          <p:nvPr/>
        </p:nvSpPr>
        <p:spPr>
          <a:xfrm>
            <a:off x="322954" y="2458499"/>
            <a:ext cx="2658962" cy="60016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400" dirty="0">
                <a:solidFill>
                  <a:schemeClr val="accent1">
                    <a:lumMod val="75000"/>
                  </a:schemeClr>
                </a:solidFill>
                <a:latin typeface="Adobe Garamond Pro" panose="02020502060506020403" pitchFamily="18" charset="0"/>
              </a:rPr>
              <a:t>sfera privată</a:t>
            </a:r>
          </a:p>
        </p:txBody>
      </p:sp>
      <p:sp>
        <p:nvSpPr>
          <p:cNvPr id="11" name="TextBox 10">
            <a:extLst>
              <a:ext uri="{FF2B5EF4-FFF2-40B4-BE49-F238E27FC236}">
                <a16:creationId xmlns:a16="http://schemas.microsoft.com/office/drawing/2014/main" id="{80FCE415-5D4C-BC4A-BD46-766C87592F9F}"/>
              </a:ext>
            </a:extLst>
          </p:cNvPr>
          <p:cNvSpPr txBox="1"/>
          <p:nvPr/>
        </p:nvSpPr>
        <p:spPr>
          <a:xfrm>
            <a:off x="3566291" y="2061339"/>
            <a:ext cx="7910704" cy="3924151"/>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a:t>
            </a:r>
            <a:r>
              <a:rPr lang="ro-RO" sz="2400" b="1" dirty="0">
                <a:latin typeface="Adobe Garamond Pro Bold" panose="02020502060506020403" pitchFamily="18" charset="0"/>
              </a:rPr>
              <a:t>Art. 8</a:t>
            </a:r>
          </a:p>
          <a:p>
            <a:pPr>
              <a:lnSpc>
                <a:spcPct val="150000"/>
              </a:lnSpc>
            </a:pPr>
            <a:r>
              <a:rPr lang="ro-RO" sz="2400" dirty="0">
                <a:latin typeface="Adobe Garamond Pro" panose="02020502060506020403" pitchFamily="18" charset="0"/>
              </a:rPr>
              <a:t>Universitatea protejează dreptul la confidențialitate al membrilor săi în toate chestiunile ce țin de sfera lor privată [...].</a:t>
            </a:r>
          </a:p>
          <a:p>
            <a:pPr>
              <a:lnSpc>
                <a:spcPct val="150000"/>
              </a:lnSpc>
            </a:pPr>
            <a:r>
              <a:rPr lang="ro-RO" sz="2400" b="1" dirty="0">
                <a:latin typeface="Adobe Garamond Pro Bold" panose="02020502060506020403" pitchFamily="18" charset="0"/>
              </a:rPr>
              <a:t>Art. 9</a:t>
            </a:r>
          </a:p>
          <a:p>
            <a:pPr>
              <a:lnSpc>
                <a:spcPct val="150000"/>
              </a:lnSpc>
            </a:pPr>
            <a:r>
              <a:rPr lang="ro-RO" sz="2400" dirty="0">
                <a:latin typeface="Adobe Garamond Pro" panose="02020502060506020403" pitchFamily="18" charset="0"/>
              </a:rPr>
              <a:t>Convingerile ideologice, politice și religioase ale membrilor Universității țin de sfera privată a acestora și nu pot fi impuse altor membri.“ (U.B. 2020, 4)</a:t>
            </a:r>
          </a:p>
        </p:txBody>
      </p:sp>
    </p:spTree>
    <p:extLst>
      <p:ext uri="{BB962C8B-B14F-4D97-AF65-F5344CB8AC3E}">
        <p14:creationId xmlns:p14="http://schemas.microsoft.com/office/powerpoint/2010/main" val="37305632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207E1EAC69764FB0B79A433C79971C" ma:contentTypeVersion="2" ma:contentTypeDescription="Create a new document." ma:contentTypeScope="" ma:versionID="c0cb7719d9b6b431b4db27237babcfb6">
  <xsd:schema xmlns:xsd="http://www.w3.org/2001/XMLSchema" xmlns:xs="http://www.w3.org/2001/XMLSchema" xmlns:p="http://schemas.microsoft.com/office/2006/metadata/properties" xmlns:ns2="83830190-e05f-4c3a-8b5d-4ff970257da8" targetNamespace="http://schemas.microsoft.com/office/2006/metadata/properties" ma:root="true" ma:fieldsID="f289c6544312db56e310cead2419f745" ns2:_="">
    <xsd:import namespace="83830190-e05f-4c3a-8b5d-4ff970257d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30190-e05f-4c3a-8b5d-4ff970257d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F8906A-60E4-4D2C-994F-3D5AC677C2F2}"/>
</file>

<file path=customXml/itemProps2.xml><?xml version="1.0" encoding="utf-8"?>
<ds:datastoreItem xmlns:ds="http://schemas.openxmlformats.org/officeDocument/2006/customXml" ds:itemID="{6A5458A4-6D62-437F-BEBA-C09D9FFBF822}"/>
</file>

<file path=customXml/itemProps3.xml><?xml version="1.0" encoding="utf-8"?>
<ds:datastoreItem xmlns:ds="http://schemas.openxmlformats.org/officeDocument/2006/customXml" ds:itemID="{86D7CBF3-9AA6-46A7-A5E0-CF66493CB4E9}"/>
</file>

<file path=docProps/app.xml><?xml version="1.0" encoding="utf-8"?>
<Properties xmlns="http://schemas.openxmlformats.org/officeDocument/2006/extended-properties" xmlns:vt="http://schemas.openxmlformats.org/officeDocument/2006/docPropsVTypes">
  <TotalTime>20239</TotalTime>
  <Words>1567</Words>
  <Application>Microsoft Macintosh PowerPoint</Application>
  <PresentationFormat>Widescreen</PresentationFormat>
  <Paragraphs>142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Adobe Garamond Pro</vt:lpstr>
      <vt:lpstr>Adobe Garamond Pro 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 Breazu</dc:creator>
  <cp:lastModifiedBy>Remus Breazu</cp:lastModifiedBy>
  <cp:revision>54</cp:revision>
  <dcterms:created xsi:type="dcterms:W3CDTF">2021-10-22T11:01:38Z</dcterms:created>
  <dcterms:modified xsi:type="dcterms:W3CDTF">2022-01-14T07:34:29Z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0x010100C4207E1EAC69764FB0B79A433C79971C</vt:lpwstr>
  </property>
</Properties>
</file>