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 Medium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schemas.openxmlformats.org/officeDocument/2006/relationships/font" Target="fonts/Lato-regular.fnt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37" Type="http://schemas.openxmlformats.org/officeDocument/2006/relationships/font" Target="fonts/Lato-italic.fntdata"/><Relationship Id="rId14" Type="http://schemas.openxmlformats.org/officeDocument/2006/relationships/slide" Target="slides/slide10.xml"/><Relationship Id="rId36" Type="http://schemas.openxmlformats.org/officeDocument/2006/relationships/font" Target="fonts/La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La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mu.edu/ideas-social-cybersecurity/news1/blog-posts/blog-phillips-hoaxes-hidden.html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ca299b74b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ca299b74b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f427988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f427988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8a869e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8a869e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related tasks: Conspiracy detection, Conspiracy stance detection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https://www.cmu.edu/ideas-social-cybersecurity/news1/blog-posts/blog-phillips-hoaxes-hidden.html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b733598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b733598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8a869e75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8a869e75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097ec81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097ec81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8f52f4f1b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8f52f4f1b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8f52f4f1b_12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8f52f4f1b_1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4688ac4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c4688ac4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d099b0018_1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d099b0018_1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ca299b74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ca299b7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099b0018_8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099b0018_8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3d39ce542_4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3d39ce54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GOAL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273d0d93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273d0d93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273d0d939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273d0d939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ca299b74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ca299b74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1dc99ccc3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1dc99ccc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044f2f9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044f2f9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5680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5876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5680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00"/>
              <a:buNone/>
              <a:defRPr sz="4800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>
                <a:solidFill>
                  <a:srgbClr val="33333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1"/>
          <p:cNvCxnSpPr/>
          <p:nvPr/>
        </p:nvCxnSpPr>
        <p:spPr>
          <a:xfrm>
            <a:off x="425200" y="45876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1"/>
          <p:cNvCxnSpPr/>
          <p:nvPr/>
        </p:nvCxnSpPr>
        <p:spPr>
          <a:xfrm>
            <a:off x="425200" y="5680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9600"/>
              <a:buFont typeface="Lato"/>
              <a:buNone/>
              <a:defRPr sz="96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7859" y="76200"/>
            <a:ext cx="610944" cy="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5680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5876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00"/>
              <a:buNone/>
              <a:defRPr sz="4800">
                <a:solidFill>
                  <a:srgbClr val="33333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5680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5876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5680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2909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7859" y="76200"/>
            <a:ext cx="610944" cy="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2477724" y="5680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2477724" y="45876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5"/>
          <p:cNvCxnSpPr/>
          <p:nvPr/>
        </p:nvCxnSpPr>
        <p:spPr>
          <a:xfrm>
            <a:off x="425198" y="5680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2400303" y="12978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5650572" y="12978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7859" y="76200"/>
            <a:ext cx="610944" cy="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7"/>
          <p:cNvCxnSpPr/>
          <p:nvPr/>
        </p:nvCxnSpPr>
        <p:spPr>
          <a:xfrm>
            <a:off x="425198" y="5680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19500" y="16944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7859" y="76200"/>
            <a:ext cx="610944" cy="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600"/>
              <a:buNone/>
              <a:defRPr sz="3600">
                <a:solidFill>
                  <a:srgbClr val="98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0"/>
          <p:cNvCxnSpPr/>
          <p:nvPr/>
        </p:nvCxnSpPr>
        <p:spPr>
          <a:xfrm>
            <a:off x="425200" y="45876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0"/>
          <p:cNvCxnSpPr/>
          <p:nvPr/>
        </p:nvCxnSpPr>
        <p:spPr>
          <a:xfrm>
            <a:off x="425198" y="5680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7859" y="76200"/>
            <a:ext cx="610944" cy="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an.webis.de/clef24/pan24-web/oppositional-thinking-analysis.html" TargetMode="External"/><Relationship Id="rId4" Type="http://schemas.openxmlformats.org/officeDocument/2006/relationships/hyperlink" Target="mailto:fbrad@bitdefender.com" TargetMode="External"/><Relationship Id="rId5" Type="http://schemas.openxmlformats.org/officeDocument/2006/relationships/hyperlink" Target="mailto:mdragoi@bitdefender.com" TargetMode="External"/><Relationship Id="rId6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ites.google.com/view/clef2021-checkthat/tasks/task-3-fake-news-detection" TargetMode="External"/><Relationship Id="rId4" Type="http://schemas.openxmlformats.org/officeDocument/2006/relationships/hyperlink" Target="https://gitlab.com/checkthat_lab/clef2021-checkthat-lab/-/tree/master/task3" TargetMode="External"/><Relationship Id="rId9" Type="http://schemas.openxmlformats.org/officeDocument/2006/relationships/image" Target="../media/image15.png"/><Relationship Id="rId5" Type="http://schemas.openxmlformats.org/officeDocument/2006/relationships/hyperlink" Target="https://zenodo.org/record/4714517" TargetMode="External"/><Relationship Id="rId6" Type="http://schemas.openxmlformats.org/officeDocument/2006/relationships/hyperlink" Target="https://arxiv.org/pdf/2109.12987.pdf" TargetMode="External"/><Relationship Id="rId7" Type="http://schemas.openxmlformats.org/officeDocument/2006/relationships/hyperlink" Target="mailto:fbrad@bitdefender.com" TargetMode="External"/><Relationship Id="rId8" Type="http://schemas.openxmlformats.org/officeDocument/2006/relationships/hyperlink" Target="mailto:mdragoi@bitdefender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clanthology.org/P19-2028.pdf" TargetMode="External"/><Relationship Id="rId4" Type="http://schemas.openxmlformats.org/officeDocument/2006/relationships/hyperlink" Target="https://aclanthology.org/N18-1036.pdf" TargetMode="External"/><Relationship Id="rId5" Type="http://schemas.openxmlformats.org/officeDocument/2006/relationships/hyperlink" Target="https://github.com/iPieter/ad-hominem-detection" TargetMode="External"/><Relationship Id="rId6" Type="http://schemas.openxmlformats.org/officeDocument/2006/relationships/hyperlink" Target="mailto:fbrad@bitdefender.com" TargetMode="External"/><Relationship Id="rId7" Type="http://schemas.openxmlformats.org/officeDocument/2006/relationships/hyperlink" Target="mailto:mdragoi@bitdefender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abs/2305.14902" TargetMode="External"/><Relationship Id="rId4" Type="http://schemas.openxmlformats.org/officeDocument/2006/relationships/hyperlink" Target="https://pan.webis.de/clef24/pan24-web/generated-content-analysis.html" TargetMode="External"/><Relationship Id="rId9" Type="http://schemas.openxmlformats.org/officeDocument/2006/relationships/image" Target="../media/image16.png"/><Relationship Id="rId5" Type="http://schemas.openxmlformats.org/officeDocument/2006/relationships/hyperlink" Target="https://github.com/mbzuai-nlp/M4" TargetMode="External"/><Relationship Id="rId6" Type="http://schemas.openxmlformats.org/officeDocument/2006/relationships/hyperlink" Target="mailto:fbrad@bitdefender.com" TargetMode="External"/><Relationship Id="rId7" Type="http://schemas.openxmlformats.org/officeDocument/2006/relationships/hyperlink" Target="mailto:fbrad@bitdefender.com" TargetMode="External"/><Relationship Id="rId8" Type="http://schemas.openxmlformats.org/officeDocument/2006/relationships/hyperlink" Target="mailto:mdragoi@bitdefender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rxiv.org/abs/2305.14902" TargetMode="External"/><Relationship Id="rId4" Type="http://schemas.openxmlformats.org/officeDocument/2006/relationships/hyperlink" Target="https://pan.webis.de/clef24/pan24-web/generated-content-analysis.html" TargetMode="External"/><Relationship Id="rId5" Type="http://schemas.openxmlformats.org/officeDocument/2006/relationships/hyperlink" Target="https://github.com/mbzuai-nlp/M4" TargetMode="External"/><Relationship Id="rId6" Type="http://schemas.openxmlformats.org/officeDocument/2006/relationships/hyperlink" Target="mailto:fbrad@bitdefender.com" TargetMode="External"/><Relationship Id="rId7" Type="http://schemas.openxmlformats.org/officeDocument/2006/relationships/hyperlink" Target="mailto:mdragoi@bitdefender.com" TargetMode="External"/><Relationship Id="rId8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car-corpus.com/post/oscar-v22-01/" TargetMode="External"/><Relationship Id="rId4" Type="http://schemas.openxmlformats.org/officeDocument/2006/relationships/hyperlink" Target="https://lirobenchmark.github.io/" TargetMode="External"/><Relationship Id="rId5" Type="http://schemas.openxmlformats.org/officeDocument/2006/relationships/hyperlink" Target="https://arxiv.org/pdf/2009.08712.pdf" TargetMode="External"/><Relationship Id="rId6" Type="http://schemas.openxmlformats.org/officeDocument/2006/relationships/image" Target="../media/image24.jpg"/><Relationship Id="rId7" Type="http://schemas.openxmlformats.org/officeDocument/2006/relationships/hyperlink" Target="mailto:fbrad@bitdefender.com" TargetMode="External"/><Relationship Id="rId8" Type="http://schemas.openxmlformats.org/officeDocument/2006/relationships/hyperlink" Target="mailto:mdragoi@bitdefender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rxiv.org/pdf/2111.09564.pdf" TargetMode="External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rxiv.org/abs/2403.02241" TargetMode="External"/><Relationship Id="rId4" Type="http://schemas.openxmlformats.org/officeDocument/2006/relationships/hyperlink" Target="https://arxiv.org/abs/2205.07802" TargetMode="External"/><Relationship Id="rId5" Type="http://schemas.openxmlformats.org/officeDocument/2006/relationships/image" Target="../media/image23.png"/><Relationship Id="rId6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20bn.com/datasets/jester" TargetMode="External"/><Relationship Id="rId4" Type="http://schemas.openxmlformats.org/officeDocument/2006/relationships/hyperlink" Target="https://github.com/maximecb/gym-minigrid" TargetMode="External"/><Relationship Id="rId9" Type="http://schemas.openxmlformats.org/officeDocument/2006/relationships/hyperlink" Target="https://github.com/tkarras/progressive_growing_of_gans" TargetMode="External"/><Relationship Id="rId5" Type="http://schemas.openxmlformats.org/officeDocument/2006/relationships/hyperlink" Target="https://www.elmundotech.com/2015/02/25/googles-deep-mind-creates-an-ai-system-to-beat-video-games-by-itself/" TargetMode="External"/><Relationship Id="rId6" Type="http://schemas.openxmlformats.org/officeDocument/2006/relationships/hyperlink" Target="https://aws.amazon.com/blogs/machine-learning/detecting-fraud-in-heterogeneous-networks-using-amazon-sagemaker-and-deep-graph-library/" TargetMode="External"/><Relationship Id="rId7" Type="http://schemas.openxmlformats.org/officeDocument/2006/relationships/hyperlink" Target="https://www.dynamicciso.com/dark-nexus-the-evolving-iot-botnet-targets-variety-of-devices-says-bitdefender-research/" TargetMode="External"/><Relationship Id="rId8" Type="http://schemas.openxmlformats.org/officeDocument/2006/relationships/hyperlink" Target="https://studentwork.prattsi.org/infovis/visualization/amazon-product-co-purchasing-network-information-visualizati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2.jpg"/><Relationship Id="rId5" Type="http://schemas.openxmlformats.org/officeDocument/2006/relationships/image" Target="../media/image8.jpg"/><Relationship Id="rId6" Type="http://schemas.openxmlformats.org/officeDocument/2006/relationships/image" Target="../media/image26.jpg"/><Relationship Id="rId7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eL-A2fBQeck-v6j7dSZzXstqkgRCKZnUJrIiYn8Zmvk/edit?usp=sharing" TargetMode="External"/><Relationship Id="rId4" Type="http://schemas.openxmlformats.org/officeDocument/2006/relationships/hyperlink" Target="https://www.eeml.eu/" TargetMode="Externa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arxiv.org/abs/2310.09562" TargetMode="External"/><Relationship Id="rId10" Type="http://schemas.openxmlformats.org/officeDocument/2006/relationships/image" Target="../media/image3.jpg"/><Relationship Id="rId13" Type="http://schemas.openxmlformats.org/officeDocument/2006/relationships/hyperlink" Target="https://github.com/facebookresearch/DomainBed" TargetMode="External"/><Relationship Id="rId12" Type="http://schemas.openxmlformats.org/officeDocument/2006/relationships/hyperlink" Target="https://wilds.stanford.edu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abs/2302.00864" TargetMode="External"/><Relationship Id="rId4" Type="http://schemas.openxmlformats.org/officeDocument/2006/relationships/hyperlink" Target="https://arxiv.org/abs/2212.00638" TargetMode="External"/><Relationship Id="rId9" Type="http://schemas.openxmlformats.org/officeDocument/2006/relationships/hyperlink" Target="mailto:eoneata@bitdefender.com" TargetMode="External"/><Relationship Id="rId14" Type="http://schemas.openxmlformats.org/officeDocument/2006/relationships/hyperlink" Target="https://github.com/huaxiuyao/LISA" TargetMode="External"/><Relationship Id="rId5" Type="http://schemas.openxmlformats.org/officeDocument/2006/relationships/hyperlink" Target="https://arxiv.org/abs/2401.10220" TargetMode="External"/><Relationship Id="rId6" Type="http://schemas.openxmlformats.org/officeDocument/2006/relationships/hyperlink" Target="https://github.com/microsoft/otdd" TargetMode="External"/><Relationship Id="rId7" Type="http://schemas.openxmlformats.org/officeDocument/2006/relationships/hyperlink" Target="https://github.com/SsnL/align_uniform/" TargetMode="External"/><Relationship Id="rId8" Type="http://schemas.openxmlformats.org/officeDocument/2006/relationships/hyperlink" Target="mailto:ssmeu@bitdefender.com" TargetMode="Externa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hyperlink" Target="https://openreview.net/pdf?id=RZHdb7FnqlY" TargetMode="External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1710.10196.pdf" TargetMode="External"/><Relationship Id="rId4" Type="http://schemas.openxmlformats.org/officeDocument/2006/relationships/hyperlink" Target="https://arxiv.org/abs/1912.04958" TargetMode="External"/><Relationship Id="rId9" Type="http://schemas.openxmlformats.org/officeDocument/2006/relationships/hyperlink" Target="https://arxiv.org/pdf/2008.10588.pdf" TargetMode="External"/><Relationship Id="rId5" Type="http://schemas.openxmlformats.org/officeDocument/2006/relationships/hyperlink" Target="https://arxiv.org/pdf/2112.10752.pdf" TargetMode="External"/><Relationship Id="rId6" Type="http://schemas.openxmlformats.org/officeDocument/2006/relationships/hyperlink" Target="https://arxiv.org/pdf/2204.00227.pdf" TargetMode="External"/><Relationship Id="rId7" Type="http://schemas.openxmlformats.org/officeDocument/2006/relationships/hyperlink" Target="https://openaccess.thecvf.com/content_CVPR_2020/papers/Wang_CNN-Generated_Images_Are_Surprisingly_Easy_to_Spot..._for_Now_CVPR_2020_paper.pdf" TargetMode="External"/><Relationship Id="rId8" Type="http://schemas.openxmlformats.org/officeDocument/2006/relationships/hyperlink" Target="https://arxiv.org/pdf/2104.02617.pdf" TargetMode="Externa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ndreas128/RePaint" TargetMode="External"/><Relationship Id="rId4" Type="http://schemas.openxmlformats.org/officeDocument/2006/relationships/hyperlink" Target="https://github.com/advimman/lama" TargetMode="External"/><Relationship Id="rId9" Type="http://schemas.openxmlformats.org/officeDocument/2006/relationships/hyperlink" Target="https://openreview.net/pdf?id=RZHdb7FnqlY" TargetMode="External"/><Relationship Id="rId15" Type="http://schemas.openxmlformats.org/officeDocument/2006/relationships/image" Target="../media/image13.png"/><Relationship Id="rId14" Type="http://schemas.openxmlformats.org/officeDocument/2006/relationships/image" Target="../media/image14.png"/><Relationship Id="rId5" Type="http://schemas.openxmlformats.org/officeDocument/2006/relationships/hyperlink" Target="https://chuanxiaz.com/pic/" TargetMode="External"/><Relationship Id="rId6" Type="http://schemas.openxmlformats.org/officeDocument/2006/relationships/hyperlink" Target="https://openaccess.thecvf.com/content_CVPR_2020/papers/Wang_CNN-Generated_Images_Are_Surprisingly_Easy_to_Spot..._for_Now_CVPR_2020_paper.pdf" TargetMode="External"/><Relationship Id="rId7" Type="http://schemas.openxmlformats.org/officeDocument/2006/relationships/hyperlink" Target="https://arxiv.org/pdf/2104.02617.pdf" TargetMode="External"/><Relationship Id="rId8" Type="http://schemas.openxmlformats.org/officeDocument/2006/relationships/hyperlink" Target="https://arxiv.org/pdf/2008.10588.pdf" TargetMode="Externa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hyperlink" Target="mailto:ssmeu@bitdefender.com" TargetMode="External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2302.10174" TargetMode="External"/><Relationship Id="rId4" Type="http://schemas.openxmlformats.org/officeDocument/2006/relationships/hyperlink" Target="https://github.com/Yuheng-Li/UniversalFakeDetect" TargetMode="External"/><Relationship Id="rId9" Type="http://schemas.openxmlformats.org/officeDocument/2006/relationships/hyperlink" Target="mailto:eoneata@bitdefender.com" TargetMode="External"/><Relationship Id="rId5" Type="http://schemas.openxmlformats.org/officeDocument/2006/relationships/hyperlink" Target="https://github.com/openai/CLIP" TargetMode="External"/><Relationship Id="rId6" Type="http://schemas.openxmlformats.org/officeDocument/2006/relationships/hyperlink" Target="https://www.dfad.unimore.it/challenge/" TargetMode="External"/><Relationship Id="rId7" Type="http://schemas.openxmlformats.org/officeDocument/2006/relationships/hyperlink" Target="https://github.com/facebookresearch/segment-anything" TargetMode="External"/><Relationship Id="rId8" Type="http://schemas.openxmlformats.org/officeDocument/2006/relationships/hyperlink" Target="mailto:eoneata@bitdefender.com" TargetMode="Externa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hyperlink" Target="mailto:ssmeu@bitdefender.com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codataset.org/#home" TargetMode="External"/><Relationship Id="rId4" Type="http://schemas.openxmlformats.org/officeDocument/2006/relationships/hyperlink" Target="https://github.com/kevinzakka/clip_playground/blob/main/CLIP_GradCAM_Visualization.ipynb" TargetMode="External"/><Relationship Id="rId9" Type="http://schemas.openxmlformats.org/officeDocument/2006/relationships/hyperlink" Target="mailto:eoneata@bitdefender.com" TargetMode="External"/><Relationship Id="rId5" Type="http://schemas.openxmlformats.org/officeDocument/2006/relationships/hyperlink" Target="https://github.com/kevinzakka/clip_playground/blob/main/CLIP_GradCAM_Visualization.ipynb" TargetMode="External"/><Relationship Id="rId6" Type="http://schemas.openxmlformats.org/officeDocument/2006/relationships/hyperlink" Target="https://github.com/WalBouss/GEM" TargetMode="External"/><Relationship Id="rId7" Type="http://schemas.openxmlformats.org/officeDocument/2006/relationships/hyperlink" Target="https://github.com/yossigandelsman/clip_text_span" TargetMode="External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pdf/2011.03327.pdf" TargetMode="External"/><Relationship Id="rId4" Type="http://schemas.openxmlformats.org/officeDocument/2006/relationships/hyperlink" Target="https://competitions.codalab.org/competitions/26655" TargetMode="External"/><Relationship Id="rId9" Type="http://schemas.openxmlformats.org/officeDocument/2006/relationships/image" Target="../media/image19.png"/><Relationship Id="rId5" Type="http://schemas.openxmlformats.org/officeDocument/2006/relationships/hyperlink" Target="https://constraint-shared-task-2021.github.io/" TargetMode="External"/><Relationship Id="rId6" Type="http://schemas.openxmlformats.org/officeDocument/2006/relationships/hyperlink" Target="https://arxiv.org/pdf/2101.04012.pdf" TargetMode="External"/><Relationship Id="rId7" Type="http://schemas.openxmlformats.org/officeDocument/2006/relationships/hyperlink" Target="mailto:fbrad@bitdefender.com" TargetMode="External"/><Relationship Id="rId8" Type="http://schemas.openxmlformats.org/officeDocument/2006/relationships/hyperlink" Target="mailto:mdragoi@bitdefend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Conspiracy detection PAN 2024 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5344850" y="1160500"/>
            <a:ext cx="3583200" cy="3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Task:</a:t>
            </a:r>
            <a:r>
              <a:rPr lang="en" sz="1400"/>
              <a:t> given a text, detect if it’s conspiracy or public messaging</a:t>
            </a:r>
            <a:endParaRPr b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Resources: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https://pan.webis.de/clef24/pan24-web/oppositional-thinking-analysis.html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Grading guidelines</a:t>
            </a:r>
            <a:endParaRPr b="1" sz="14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70% - finetune BERT/LLM on classification task directly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100% - compare several LM models (BERT, Covid-BERT etc.)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4728600" y="4790100"/>
            <a:ext cx="4415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fbrad@bitdefender.com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mdragoi@bitdefender.com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475" y="1329898"/>
            <a:ext cx="5041976" cy="12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1826513" y="3408725"/>
            <a:ext cx="1749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conspiratorial text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critical text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9" name="Google Shape;169;p22"/>
          <p:cNvCxnSpPr>
            <a:stCxn id="167" idx="2"/>
            <a:endCxn id="168" idx="0"/>
          </p:cNvCxnSpPr>
          <p:nvPr/>
        </p:nvCxnSpPr>
        <p:spPr>
          <a:xfrm>
            <a:off x="2701463" y="2605323"/>
            <a:ext cx="0" cy="8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Detection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5344850" y="1160500"/>
            <a:ext cx="3762000" cy="3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/>
              <a:t>Task:</a:t>
            </a:r>
            <a:r>
              <a:rPr lang="en" sz="1400"/>
              <a:t> given an article, predict whether the main claim is  </a:t>
            </a:r>
            <a:r>
              <a:rPr b="1" i="1" lang="en" sz="1400"/>
              <a:t>true</a:t>
            </a:r>
            <a:r>
              <a:rPr lang="en" sz="1400"/>
              <a:t>, </a:t>
            </a:r>
            <a:r>
              <a:rPr b="1" i="1" lang="en" sz="1400"/>
              <a:t>partially true</a:t>
            </a:r>
            <a:r>
              <a:rPr lang="en" sz="1400"/>
              <a:t>, </a:t>
            </a:r>
            <a:r>
              <a:rPr b="1" i="1" lang="en" sz="1400"/>
              <a:t>false</a:t>
            </a:r>
            <a:r>
              <a:rPr lang="en" sz="1400"/>
              <a:t> or </a:t>
            </a:r>
            <a:r>
              <a:rPr b="1" i="1" lang="en" sz="1400"/>
              <a:t>other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Resources: 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u="sng">
                <a:solidFill>
                  <a:schemeClr val="hlink"/>
                </a:solidFill>
                <a:hlinkClick r:id="rId3"/>
              </a:rPr>
              <a:t>task website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dataset: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link1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link2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overview CLEF 2021 </a:t>
            </a:r>
            <a:r>
              <a:rPr lang="en" u="sng">
                <a:solidFill>
                  <a:schemeClr val="hlink"/>
                </a:solidFill>
                <a:hlinkClick r:id="rId6"/>
              </a:rPr>
              <a:t>paper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Grading guidelines</a:t>
            </a:r>
            <a:endParaRPr b="1" sz="14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70% - finetune BERT/LLM on classification task directly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100% - compare several LM models (BERT, Covid-BERT etc.)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4728600" y="4790100"/>
            <a:ext cx="4415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fbrad@bitdefender.com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mdragoi@bitdefender.com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4888" y="1300150"/>
            <a:ext cx="3419475" cy="17716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8" name="Google Shape;178;p23"/>
          <p:cNvCxnSpPr/>
          <p:nvPr/>
        </p:nvCxnSpPr>
        <p:spPr>
          <a:xfrm>
            <a:off x="2288900" y="3071800"/>
            <a:ext cx="0" cy="34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 txBox="1"/>
          <p:nvPr/>
        </p:nvSpPr>
        <p:spPr>
          <a:xfrm>
            <a:off x="2028925" y="3376325"/>
            <a:ext cx="131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partially true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other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 Hominem Detection 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5344850" y="1160500"/>
            <a:ext cx="3583200" cy="3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Task:</a:t>
            </a:r>
            <a:r>
              <a:rPr lang="en" sz="1400"/>
              <a:t> given a Reddit post, determine whether it contains an Ad Hominem attack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Resources: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paper 1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paper 2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dataset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Grading guidelines</a:t>
            </a:r>
            <a:endParaRPr b="1" sz="14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70% - finetune LM on dataset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100% - minority class reweighting analysis</a:t>
            </a:r>
            <a:endParaRPr b="1" sz="12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4728600" y="4790100"/>
            <a:ext cx="4415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fbrad@bitdefender.com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mdragoi@bitdefender.com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7" name="Google Shape;187;p24"/>
          <p:cNvCxnSpPr/>
          <p:nvPr/>
        </p:nvCxnSpPr>
        <p:spPr>
          <a:xfrm>
            <a:off x="2450163" y="2793800"/>
            <a:ext cx="0" cy="41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4"/>
          <p:cNvSpPr txBox="1"/>
          <p:nvPr/>
        </p:nvSpPr>
        <p:spPr>
          <a:xfrm>
            <a:off x="2167250" y="3211700"/>
            <a:ext cx="130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ad hominem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clean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716025" y="1531688"/>
            <a:ext cx="3798900" cy="126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Augmented recurrent neural networks, and the underlying technique of attention, are incredibly exciting. </a:t>
            </a:r>
            <a:r>
              <a:rPr lang="en" u="sng">
                <a:latin typeface="Lato"/>
                <a:ea typeface="Lato"/>
                <a:cs typeface="Lato"/>
                <a:sym typeface="Lato"/>
              </a:rPr>
              <a:t>You’re so wrong and a f*ucking idiot!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We look forward to seeing what happens next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 human or machine text</a:t>
            </a:r>
            <a:r>
              <a:rPr lang="en"/>
              <a:t> 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5344850" y="1160500"/>
            <a:ext cx="3799200" cy="3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Task:</a:t>
            </a:r>
            <a:r>
              <a:rPr lang="en" sz="1400"/>
              <a:t> given a text, determine if it was generated by a model or written by a human (</a:t>
            </a:r>
            <a:r>
              <a:rPr b="1" lang="en" sz="1400"/>
              <a:t>2</a:t>
            </a:r>
            <a:r>
              <a:rPr b="1" lang="en" sz="1400"/>
              <a:t> classes</a:t>
            </a:r>
            <a:r>
              <a:rPr lang="en" sz="1400"/>
              <a:t>)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Resources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paper</a:t>
            </a:r>
            <a:r>
              <a:rPr lang="en"/>
              <a:t>: 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datasets: </a:t>
            </a:r>
            <a:r>
              <a:rPr lang="en" u="sng">
                <a:solidFill>
                  <a:schemeClr val="hlink"/>
                </a:solidFill>
                <a:hlinkClick r:id="rId4"/>
              </a:rPr>
              <a:t>PAN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CodaLab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Grading guidelines</a:t>
            </a:r>
            <a:endParaRPr b="1" sz="14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70% - finetune BERT/LLM on classification task directly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100% - compare several LM models (BERT, Covid-BERT etc.)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4728600" y="4790100"/>
            <a:ext cx="4415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f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brad@bitdefender.com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mdragoi@bitdefender.com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963" y="1414376"/>
            <a:ext cx="4911224" cy="1381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198" name="Google Shape;198;p25"/>
          <p:cNvSpPr txBox="1"/>
          <p:nvPr/>
        </p:nvSpPr>
        <p:spPr>
          <a:xfrm>
            <a:off x="1872663" y="3353700"/>
            <a:ext cx="18978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machine generated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human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9" name="Google Shape;199;p25"/>
          <p:cNvCxnSpPr>
            <a:stCxn id="197" idx="2"/>
            <a:endCxn id="198" idx="0"/>
          </p:cNvCxnSpPr>
          <p:nvPr/>
        </p:nvCxnSpPr>
        <p:spPr>
          <a:xfrm>
            <a:off x="2821575" y="2795401"/>
            <a:ext cx="0" cy="55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 generation source of text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5344850" y="1160500"/>
            <a:ext cx="3583200" cy="3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Task:</a:t>
            </a:r>
            <a:r>
              <a:rPr lang="en" sz="1400"/>
              <a:t> given a text, determine who generated (human or specific model)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Resources: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https://arxiv.org/abs/2305.14902</a:t>
            </a:r>
            <a:r>
              <a:rPr lang="en"/>
              <a:t> 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https://pan.webis.de/clef24/pan24-web/generated-content-analysis.html</a:t>
            </a:r>
            <a:r>
              <a:rPr lang="en"/>
              <a:t>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https://github.com/mbzuai-nlp/M4</a:t>
            </a:r>
            <a:r>
              <a:rPr lang="en"/>
              <a:t>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4728600" y="4790100"/>
            <a:ext cx="4415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fbrad@bitdefender.com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mdragoi@bitdefender.com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963" y="1414376"/>
            <a:ext cx="4911224" cy="1381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208" name="Google Shape;208;p26"/>
          <p:cNvSpPr txBox="1"/>
          <p:nvPr/>
        </p:nvSpPr>
        <p:spPr>
          <a:xfrm>
            <a:off x="1914925" y="3159100"/>
            <a:ext cx="10827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human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chatGPT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LLaMA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Flan-T5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BloomZ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9" name="Google Shape;209;p26"/>
          <p:cNvCxnSpPr>
            <a:endCxn id="208" idx="0"/>
          </p:cNvCxnSpPr>
          <p:nvPr/>
        </p:nvCxnSpPr>
        <p:spPr>
          <a:xfrm>
            <a:off x="2447875" y="2788300"/>
            <a:ext cx="8400" cy="37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445025"/>
            <a:ext cx="893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Self-Supervised Learning: Text Features from Language Modelling</a:t>
            </a:r>
            <a:endParaRPr sz="2500"/>
          </a:p>
        </p:txBody>
      </p:sp>
      <p:sp>
        <p:nvSpPr>
          <p:cNvPr id="215" name="Google Shape;215;p27"/>
          <p:cNvSpPr txBox="1"/>
          <p:nvPr>
            <p:ph idx="2" type="body"/>
          </p:nvPr>
        </p:nvSpPr>
        <p:spPr>
          <a:xfrm>
            <a:off x="4311600" y="1152475"/>
            <a:ext cx="483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Goal</a:t>
            </a:r>
            <a:endParaRPr b="1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Train a BERT/Romanian BERT language model on a romanian corpus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Transfer knowledge to a downstream task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Datasets</a:t>
            </a:r>
            <a:endParaRPr b="1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OSCAR (pretraining), LiRo (pretraining, target task)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Links</a:t>
            </a:r>
            <a:r>
              <a:rPr lang="en"/>
              <a:t> 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https://oscar-corpus.com/post/oscar-v22-01/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https://lirobenchmark.github.io/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https://arxiv.org/pdf/2009.08712.pdf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Grading guidelines</a:t>
            </a:r>
            <a:endParaRPr b="1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8</a:t>
            </a:r>
            <a:r>
              <a:rPr lang="en" sz="1200"/>
              <a:t>0% - </a:t>
            </a:r>
            <a:r>
              <a:rPr lang="en"/>
              <a:t>finetune BERT on classification task directly</a:t>
            </a:r>
            <a:endParaRPr b="1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10</a:t>
            </a:r>
            <a:r>
              <a:rPr lang="en"/>
              <a:t>0% - domain-adaptive pretraining, followed by finetuning on </a:t>
            </a:r>
            <a:r>
              <a:rPr lang="en"/>
              <a:t>classification</a:t>
            </a:r>
            <a:r>
              <a:rPr lang="en"/>
              <a:t> task 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Bonus: Submit a model to LiRo, </a:t>
            </a:r>
            <a:r>
              <a:rPr lang="en"/>
              <a:t>compare several LM models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125" y="2030950"/>
            <a:ext cx="4142775" cy="197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/>
        </p:nvSpPr>
        <p:spPr>
          <a:xfrm>
            <a:off x="4728600" y="4790100"/>
            <a:ext cx="4415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fbrad@bitdefender.com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mdragoi@bitdefender.com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/>
              <a:t>Anomaly detection in network logs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2302500" y="1211350"/>
            <a:ext cx="40407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Task: </a:t>
            </a:r>
            <a:r>
              <a:rPr lang="en" sz="1500"/>
              <a:t>Discriminate anomalous logs (outliers) from benign logs (inliers) using language modelling in unsupervised or self-supervised fashion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Expectation: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Use a </a:t>
            </a:r>
            <a:r>
              <a:rPr b="1" lang="en" sz="1100"/>
              <a:t>RNN (LSTM/GRU)</a:t>
            </a:r>
            <a:r>
              <a:rPr lang="en" sz="1100"/>
              <a:t> or a </a:t>
            </a:r>
            <a:r>
              <a:rPr b="1" lang="en" sz="1100"/>
              <a:t>Transformer Model</a:t>
            </a:r>
            <a:r>
              <a:rPr lang="en" sz="1100"/>
              <a:t> (BERT) to learn the inlier distribution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Compute an </a:t>
            </a:r>
            <a:r>
              <a:rPr b="1" lang="en" sz="1100"/>
              <a:t>anomaly metric</a:t>
            </a:r>
            <a:r>
              <a:rPr lang="en" sz="1100"/>
              <a:t> for the test samples and evaluate the model using </a:t>
            </a:r>
            <a:r>
              <a:rPr b="1" lang="en" sz="1100"/>
              <a:t>ROC-AUC</a:t>
            </a:r>
            <a:r>
              <a:rPr lang="en" sz="1100"/>
              <a:t> between your anomaly scores and dataset labels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Dataset: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CICIDS2018</a:t>
            </a:r>
            <a:r>
              <a:rPr lang="en" sz="1100"/>
              <a:t>: https://www.unb.ca/cic/datasets/ids-2018.html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224" name="Google Shape;224;p28"/>
          <p:cNvSpPr txBox="1"/>
          <p:nvPr/>
        </p:nvSpPr>
        <p:spPr>
          <a:xfrm>
            <a:off x="6156000" y="1220375"/>
            <a:ext cx="2988000" cy="2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Resources</a:t>
            </a: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RNN for log anomaly detection: https://arxiv.org/pdf/1803.04967.pdf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LAnoBERT: 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https://arxiv.org/pdf/2111.09564.pdf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OE: https://arxiv.org/pdf/1812.04606.pdf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Scoring</a:t>
            </a: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b="1"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80%</a:t>
            </a:r>
            <a:endParaRPr b="1"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Lato"/>
              <a:buChar char="○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Correctly train a simple model in the given setup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Lato"/>
              <a:buChar char="○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Correct plots for train/test splits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b="1"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  <a:endParaRPr b="1"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Lato"/>
              <a:buChar char="○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Obtain good performance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Lato"/>
              <a:buChar char="○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Analyze anomaly detection rate based on outlier class (CICIDS2018 labels: Bruteforce attack, DoS attack, Botnet attack etc.)</a:t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Lato"/>
              <a:buChar char="○"/>
            </a:pPr>
            <a:r>
              <a:rPr lang="en" sz="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Comparison: split data by timestamp (test on different period than the train data) vs random split</a:t>
            </a:r>
            <a:endParaRPr b="1"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Char char="●"/>
            </a:pPr>
            <a:r>
              <a:rPr b="1"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Bonus: </a:t>
            </a: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Outlier Exposure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4728600" y="4790100"/>
            <a:ext cx="4415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mdragoi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@bitdefender.com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50" y="1717950"/>
            <a:ext cx="2262900" cy="184405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400300" y="3508275"/>
            <a:ext cx="17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Anomaly score computation (Source: LAnoBERT)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2531175" y="445025"/>
            <a:ext cx="671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Estimator complexity in RL</a:t>
            </a:r>
            <a:endParaRPr sz="2500"/>
          </a:p>
        </p:txBody>
      </p:sp>
      <p:sp>
        <p:nvSpPr>
          <p:cNvPr id="233" name="Google Shape;233;p29"/>
          <p:cNvSpPr txBox="1"/>
          <p:nvPr>
            <p:ph idx="2" type="body"/>
          </p:nvPr>
        </p:nvSpPr>
        <p:spPr>
          <a:xfrm>
            <a:off x="2531175" y="1152475"/>
            <a:ext cx="6612600" cy="33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Context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Neural networks exhibit training difficulties in Deep Reinforcement Learning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We hypothesize that these issues are correlated with complexity measures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Task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Train neural network value-function estimators in the policy evaluation setting under the following objectives / loss functions: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■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TD(0)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■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Monte-Carlo returns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■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Regression to the true value function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Measure their frequency, polynomial order and compressibility measures of complexity and compare given the loss function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Links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○"/>
            </a:pPr>
            <a:r>
              <a:rPr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Neural redshift: random networks are not random functions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○"/>
            </a:pPr>
            <a:r>
              <a:rPr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The primacy bias in deep reinforcement learning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4728600" y="4790100"/>
            <a:ext cx="4415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florin.gogianu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@gmail.com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024" y="2951649"/>
            <a:ext cx="2412250" cy="128386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/>
          <p:nvPr/>
        </p:nvSpPr>
        <p:spPr>
          <a:xfrm>
            <a:off x="230575" y="2019575"/>
            <a:ext cx="708600" cy="455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Lato"/>
                <a:ea typeface="Lato"/>
                <a:cs typeface="Lato"/>
                <a:sym typeface="Lato"/>
              </a:rPr>
              <a:t>Architecture</a:t>
            </a:r>
            <a:endParaRPr b="1"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1169700" y="2619750"/>
            <a:ext cx="1259700" cy="225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Loss function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8" name="Google Shape;238;p29"/>
          <p:cNvCxnSpPr>
            <a:stCxn id="236" idx="2"/>
          </p:cNvCxnSpPr>
          <p:nvPr/>
        </p:nvCxnSpPr>
        <p:spPr>
          <a:xfrm>
            <a:off x="584875" y="2474975"/>
            <a:ext cx="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9"/>
          <p:cNvCxnSpPr>
            <a:stCxn id="237" idx="1"/>
          </p:cNvCxnSpPr>
          <p:nvPr/>
        </p:nvCxnSpPr>
        <p:spPr>
          <a:xfrm rot="10800000">
            <a:off x="556800" y="2732250"/>
            <a:ext cx="61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240" name="Google Shape;24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413" y="773817"/>
            <a:ext cx="648925" cy="63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29"/>
          <p:cNvCxnSpPr>
            <a:stCxn id="240" idx="2"/>
            <a:endCxn id="236" idx="0"/>
          </p:cNvCxnSpPr>
          <p:nvPr/>
        </p:nvCxnSpPr>
        <p:spPr>
          <a:xfrm>
            <a:off x="584875" y="1411542"/>
            <a:ext cx="0" cy="60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courtesy of...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2499275" y="1297875"/>
            <a:ext cx="6178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https://20bn.com/datasets/jester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https://github.com/maximecb/gym-minigrid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https://www.elmundotech.com/2015/02/25/googles-deep-mind-creates-an-ai-system-to-beat-video-games-by-itself/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https://aws.amazon.com/blogs/machine-learning/detecting-fraud-in-heterogeneous-networks-using-amazon-sagemaker-and-deep-graph-library/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https://www.dynamicciso.com/dark-nexus-the-evolving-iot-botnet-targets-variety-of-devices-says-bitdefender-research/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https://studentwork.prattsi.org/infovis/visualization/amazon-product-co-purchasing-network-information-visualization/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https://github.com/tkarras/progressive_growing_of_gans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Mentors</a:t>
            </a:r>
            <a:endParaRPr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400" y="1524526"/>
            <a:ext cx="903600" cy="87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5" name="Google Shape;85;p14"/>
          <p:cNvSpPr txBox="1"/>
          <p:nvPr/>
        </p:nvSpPr>
        <p:spPr>
          <a:xfrm>
            <a:off x="552700" y="2385875"/>
            <a:ext cx="224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Florin Brad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fbrad@bitdefender.com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5033" y="1524526"/>
            <a:ext cx="903600" cy="878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7" name="Google Shape;87;p14"/>
          <p:cNvSpPr txBox="1"/>
          <p:nvPr/>
        </p:nvSpPr>
        <p:spPr>
          <a:xfrm>
            <a:off x="2943975" y="2409200"/>
            <a:ext cx="238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Marius Drăgoi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mdragoi@bitdefender.com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0362" y="1524526"/>
            <a:ext cx="903600" cy="87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9" name="Google Shape;89;p14"/>
          <p:cNvSpPr txBox="1"/>
          <p:nvPr/>
        </p:nvSpPr>
        <p:spPr>
          <a:xfrm>
            <a:off x="5174838" y="2412675"/>
            <a:ext cx="328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Florin Gogianu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fgogianu@bitdefender.com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1742025" y="4067375"/>
            <a:ext cx="238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Elisabeta Oneață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eoneata@bitdefender.com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4822451" y="3991225"/>
            <a:ext cx="247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Ștefan Smeu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ssmeu@bitdefender.com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5475" y="3188962"/>
            <a:ext cx="903598" cy="87840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3" name="Google Shape;9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6045" y="3188975"/>
            <a:ext cx="903599" cy="8783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the Project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567873" y="1290975"/>
            <a:ext cx="7163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Select a project</a:t>
            </a:r>
            <a:r>
              <a:rPr lang="en" sz="1600"/>
              <a:t>, team of 2</a:t>
            </a:r>
            <a:r>
              <a:rPr lang="en" sz="1600"/>
              <a:t> (hard deadline for choosing project: </a:t>
            </a:r>
            <a:r>
              <a:rPr b="1" lang="en" sz="1600">
                <a:solidFill>
                  <a:srgbClr val="FF0000"/>
                </a:solidFill>
              </a:rPr>
              <a:t>April</a:t>
            </a:r>
            <a:r>
              <a:rPr b="1" lang="en" sz="1600">
                <a:solidFill>
                  <a:srgbClr val="FF0000"/>
                </a:solidFill>
              </a:rPr>
              <a:t> 3</a:t>
            </a:r>
            <a:r>
              <a:rPr lang="en" sz="1600"/>
              <a:t>)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If you are not the first team for a project, ask the mentor if you can choose it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Follow the instructions from your </a:t>
            </a:r>
            <a:r>
              <a:rPr b="1" lang="en" sz="1600"/>
              <a:t>mentor</a:t>
            </a:r>
            <a:endParaRPr b="1"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Read the </a:t>
            </a:r>
            <a:r>
              <a:rPr b="1" lang="en" sz="1200"/>
              <a:t>Related Work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Choose a </a:t>
            </a:r>
            <a:r>
              <a:rPr b="1" lang="en" sz="1200"/>
              <a:t>Dataset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Implement several </a:t>
            </a:r>
            <a:r>
              <a:rPr b="1" lang="en" sz="1200"/>
              <a:t>Baselines </a:t>
            </a:r>
            <a:r>
              <a:rPr lang="en" sz="1200"/>
              <a:t>i</a:t>
            </a:r>
            <a:r>
              <a:rPr lang="en" sz="1200"/>
              <a:t>n</a:t>
            </a:r>
            <a:r>
              <a:rPr lang="en" sz="1200"/>
              <a:t> Pytorch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en" sz="1200"/>
              <a:t>Comparative Analysis</a:t>
            </a:r>
            <a:r>
              <a:rPr lang="en" sz="1200"/>
              <a:t> - variations for: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A</a:t>
            </a:r>
            <a:r>
              <a:rPr lang="en" sz="1200"/>
              <a:t>rchitecture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N</a:t>
            </a:r>
            <a:r>
              <a:rPr lang="en" sz="1200"/>
              <a:t>umber of parameters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Optimization, cost function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Poster </a:t>
            </a:r>
            <a:r>
              <a:rPr lang="en" sz="1600"/>
              <a:t>for the</a:t>
            </a:r>
            <a:r>
              <a:rPr b="1" lang="en" sz="1600"/>
              <a:t> Project </a:t>
            </a:r>
            <a:r>
              <a:rPr lang="en" sz="1600"/>
              <a:t>(presented in the final week)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Bonus</a:t>
            </a:r>
            <a:r>
              <a:rPr lang="en" sz="1200"/>
              <a:t>: Submit for </a:t>
            </a:r>
            <a:r>
              <a:rPr b="1" lang="en" sz="1200" u="sng">
                <a:solidFill>
                  <a:schemeClr val="hlink"/>
                </a:solidFill>
                <a:hlinkClick r:id="rId4"/>
              </a:rPr>
              <a:t>eeml.eu</a:t>
            </a:r>
            <a:r>
              <a:rPr lang="en" sz="1200"/>
              <a:t> (deadline: </a:t>
            </a:r>
            <a:r>
              <a:rPr b="1" lang="en" sz="1200">
                <a:solidFill>
                  <a:srgbClr val="FF0000"/>
                </a:solidFill>
              </a:rPr>
              <a:t>March 29 - may be extended for 1 week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Mandatory: </a:t>
            </a:r>
            <a:r>
              <a:rPr b="1" lang="en" sz="1200"/>
              <a:t>Deep Learning</a:t>
            </a:r>
            <a:r>
              <a:rPr lang="en" sz="1200"/>
              <a:t> approach for the chosen problem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5270850" y="1297875"/>
            <a:ext cx="356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Fine-tune</a:t>
            </a:r>
            <a:r>
              <a:rPr lang="en" sz="1200"/>
              <a:t> </a:t>
            </a:r>
            <a:r>
              <a:rPr b="1" lang="en" sz="1200"/>
              <a:t>foundational models</a:t>
            </a:r>
            <a:r>
              <a:rPr lang="en" sz="1200"/>
              <a:t> with different methods 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Linear probing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CLIPood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FLYP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AutoFT</a:t>
            </a:r>
            <a:r>
              <a:rPr lang="en" sz="1000"/>
              <a:t> (no code yet)</a:t>
            </a:r>
            <a:endParaRPr sz="1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In-depth </a:t>
            </a:r>
            <a:r>
              <a:rPr b="1" lang="en" sz="1200"/>
              <a:t>analysis of features</a:t>
            </a:r>
            <a:r>
              <a:rPr lang="en" sz="1200"/>
              <a:t> (what is the best embedding/why?)</a:t>
            </a:r>
            <a:endParaRPr sz="1200"/>
          </a:p>
          <a:p>
            <a:pPr indent="-292100" lvl="1" marL="914400" rtl="0" algn="l">
              <a:spcBef>
                <a:spcPts val="100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Visualization TSNE/PCA for features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Visualization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OTDD</a:t>
            </a:r>
            <a:r>
              <a:rPr lang="en" sz="1000"/>
              <a:t>/KL dist for distributions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Alignment vs uniformity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970325" y="575950"/>
            <a:ext cx="7751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foundational models generalize?</a:t>
            </a:r>
            <a:r>
              <a:rPr lang="en"/>
              <a:t> 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4728600" y="4790100"/>
            <a:ext cx="4415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ssmeu@bitdefender.com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eoneata@bitdefender.com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10">
            <a:alphaModFix/>
          </a:blip>
          <a:srcRect b="0" l="0" r="74000" t="0"/>
          <a:stretch/>
        </p:blipFill>
        <p:spPr>
          <a:xfrm>
            <a:off x="70024" y="1222675"/>
            <a:ext cx="2256051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2400300" y="1297875"/>
            <a:ext cx="3058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Goal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Q: Why do foundational models embeddings generalize to unseen data distributions(style)?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https://arxiv.org/abs/2310.09562</a:t>
            </a:r>
            <a:r>
              <a:rPr lang="en" sz="1000"/>
              <a:t>  (not due to train-test similarity)</a:t>
            </a:r>
            <a:endParaRPr sz="1000"/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Datasets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Multi-env dataset benchmarks: </a:t>
            </a:r>
            <a:r>
              <a:rPr lang="en" sz="1000" u="sng">
                <a:solidFill>
                  <a:schemeClr val="hlink"/>
                </a:solidFill>
                <a:hlinkClick r:id="rId12"/>
              </a:rPr>
              <a:t>WILDS</a:t>
            </a:r>
            <a:r>
              <a:rPr lang="en" sz="1000"/>
              <a:t>, </a:t>
            </a:r>
            <a:r>
              <a:rPr lang="en" sz="1000" u="sng">
                <a:solidFill>
                  <a:schemeClr val="hlink"/>
                </a:solidFill>
                <a:hlinkClick r:id="rId13"/>
              </a:rPr>
              <a:t>DomainBed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Grading guidelines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50% - fine-tune with 2 methods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80% - </a:t>
            </a:r>
            <a:r>
              <a:rPr lang="en" sz="1000"/>
              <a:t>fine-tune with 2 methods + a few from 2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100% - </a:t>
            </a:r>
            <a:r>
              <a:rPr lang="en" sz="1000"/>
              <a:t>fine-tune with 3 methods + most from 2</a:t>
            </a:r>
            <a:endParaRPr sz="1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Bonus*</a:t>
            </a:r>
            <a:r>
              <a:rPr lang="en" sz="1200"/>
              <a:t>: Test other classification tasks (identify the style). Do fine-tune methods still generalize well?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9" name="Google Shape;109;p16"/>
          <p:cNvSpPr txBox="1"/>
          <p:nvPr/>
        </p:nvSpPr>
        <p:spPr>
          <a:xfrm>
            <a:off x="5533325" y="3744400"/>
            <a:ext cx="3053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Bonus**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Test methods for better OOD generalization in the embedding space (e.g. 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4"/>
              </a:rPr>
              <a:t>Lisa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/Mixup/VRex)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45025"/>
            <a:ext cx="893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					Deep Fake Image Detection </a:t>
            </a:r>
            <a:endParaRPr sz="2500"/>
          </a:p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2531175" y="1152475"/>
            <a:ext cx="661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Task</a:t>
            </a:r>
            <a:endParaRPr b="1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Test different backbone architectures for deep fake detection of face images. Check how the models trained to detect a particular type of fakes transfer to other generation methods. (e.g. models trained on gan-generated images transfer to diffusion-generated images).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Datasets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CelebAHQ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StyleGan2</a:t>
            </a:r>
            <a:r>
              <a:rPr lang="en"/>
              <a:t> sampled images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LDM</a:t>
            </a:r>
            <a:r>
              <a:rPr lang="en"/>
              <a:t> sampled images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P2</a:t>
            </a:r>
            <a:r>
              <a:rPr lang="en"/>
              <a:t> sampled images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(maybe) Face Forensics ++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Links</a:t>
            </a:r>
            <a:r>
              <a:rPr lang="en"/>
              <a:t> 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CNN-generated images are surprisingly easy to spot... for now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Are GAN generated images easy to detect? A critical analysis of the state-of-the-art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makes fake images detectable? Understanding properties that generalize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Towards the detection of diffusion model deepfakes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463" y="1509750"/>
            <a:ext cx="1400950" cy="14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6425" y="2974150"/>
            <a:ext cx="1399032" cy="139903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216200" y="1046100"/>
            <a:ext cx="46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Real/Fake?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728600" y="4790100"/>
            <a:ext cx="4415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eoneata@bitdefender.com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45025"/>
            <a:ext cx="893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					Deep Fake Localization</a:t>
            </a:r>
            <a:endParaRPr sz="2500"/>
          </a:p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4147625" y="1152475"/>
            <a:ext cx="499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Task</a:t>
            </a:r>
            <a:endParaRPr b="1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Train networks for deep fake localization. You will experiment with different networks for image segmentation and analyze how results transfer from one deep fake generation method to another.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Datasets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Repaint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LAMA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Pluralistic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Links</a:t>
            </a:r>
            <a:r>
              <a:rPr lang="en"/>
              <a:t> 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CNN-generated images are surprisingly easy to spot... for now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Are GAN generated images easy to detect? A critical analysis of the state-of-the-art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makes fake images detectable? Understanding properties that generalize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Towards the detection of diffusion model deepfakes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74975" y="2690625"/>
            <a:ext cx="1234440" cy="123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6128" y="2690625"/>
            <a:ext cx="1234440" cy="123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40525" y="1289925"/>
            <a:ext cx="1234440" cy="123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719375" y="1289925"/>
            <a:ext cx="1234440" cy="123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081200" y="2690625"/>
            <a:ext cx="1234441" cy="1234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049150" y="1289925"/>
            <a:ext cx="1234441" cy="123444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4728600" y="4790100"/>
            <a:ext cx="4415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eoneata@bitdefender.com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45025"/>
            <a:ext cx="893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					General Deepfake Detection</a:t>
            </a:r>
            <a:endParaRPr sz="2500"/>
          </a:p>
        </p:txBody>
      </p:sp>
      <p:sp>
        <p:nvSpPr>
          <p:cNvPr id="138" name="Google Shape;138;p19"/>
          <p:cNvSpPr txBox="1"/>
          <p:nvPr>
            <p:ph idx="2" type="body"/>
          </p:nvPr>
        </p:nvSpPr>
        <p:spPr>
          <a:xfrm>
            <a:off x="2531175" y="1152475"/>
            <a:ext cx="661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200"/>
              <a:t>Context</a:t>
            </a:r>
            <a:r>
              <a:rPr b="1" lang="en" sz="1100"/>
              <a:t>. </a:t>
            </a:r>
            <a:r>
              <a:rPr lang="en" sz="1100"/>
              <a:t>One of the main challenges in deepfake detection is building a detector capable of generalizing to images produced with different generation methods than those seen at training.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200"/>
              <a:t>Task</a:t>
            </a:r>
            <a:r>
              <a:rPr lang="en" sz="1100"/>
              <a:t>. Investigate the generalization capabilities of pretrained self-supervised features for deepfake image detection. 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200"/>
              <a:t>Details</a:t>
            </a:r>
            <a:r>
              <a:rPr lang="en" sz="1100"/>
              <a:t>. You will experiment with and extend the method presented in this </a:t>
            </a: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</a:t>
            </a:r>
            <a:r>
              <a:rPr lang="en" sz="1100"/>
              <a:t>. You can start from this </a:t>
            </a:r>
            <a:r>
              <a:rPr lang="en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</a:t>
            </a:r>
            <a:r>
              <a:rPr lang="en" sz="1100"/>
              <a:t> that provides a trained linear classification layer on top of features extracted from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CLIP</a:t>
            </a:r>
            <a:r>
              <a:rPr lang="en" sz="1100"/>
              <a:t>.  This model is trained on GAN-generated data. Your tasks will be to:</a:t>
            </a:r>
            <a:endParaRPr sz="1100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Test the provided model for classification of deepfake images from latest diffusion models. Specifically, you will use for testing the validation test provided in this </a:t>
            </a:r>
            <a:r>
              <a:rPr lang="en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challenge</a:t>
            </a:r>
            <a:r>
              <a:rPr lang="en" sz="1100"/>
              <a:t>. Compare the obtained results with those provided on other diffusion models.</a:t>
            </a:r>
            <a:endParaRPr sz="1100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Modify the approach to rely on image features extracted from other powerful image encoders (eg. </a:t>
            </a:r>
            <a:r>
              <a:rPr lang="en" sz="11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SAM</a:t>
            </a:r>
            <a:r>
              <a:rPr lang="en" sz="1100"/>
              <a:t>) instead of CLIP </a:t>
            </a:r>
            <a:endParaRPr sz="1100"/>
          </a:p>
          <a:p>
            <a:pPr indent="-298450" lvl="0" marL="1257300" rtl="0" algn="just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 sz="1100"/>
              <a:t>Train a classifier on top of these features using GAN-data.</a:t>
            </a:r>
            <a:endParaRPr sz="1100"/>
          </a:p>
          <a:p>
            <a:pPr indent="-298450" lvl="0" marL="1257300" rtl="0" algn="just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 sz="1100"/>
              <a:t>Compare the results obtained with CLIP and those obtained with SAM features.</a:t>
            </a:r>
            <a:endParaRPr sz="11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9" name="Google Shape;139;p19"/>
          <p:cNvSpPr txBox="1"/>
          <p:nvPr/>
        </p:nvSpPr>
        <p:spPr>
          <a:xfrm>
            <a:off x="216200" y="1046100"/>
            <a:ext cx="12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Real/Fake?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4728600" y="4790100"/>
            <a:ext cx="4415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eoneata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@bitdefender.com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0"/>
              </a:rPr>
              <a:t>ssmeu@bitdefender.com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6200" y="1528700"/>
            <a:ext cx="1645350" cy="16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4825" y="3286875"/>
            <a:ext cx="1756275" cy="11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Weakly Supervised Localization with CLIP</a:t>
            </a:r>
            <a:endParaRPr sz="2300"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4653650" y="1211350"/>
            <a:ext cx="3564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300"/>
              <a:t>Context</a:t>
            </a:r>
            <a:r>
              <a:rPr lang="en" sz="1100"/>
              <a:t>: Recently, large pretrained (text-images) models (e.g. CLIP) have shown remarkable transfer capabilities. In this project we investigate whether it is possible to implicitly localize various objects described by text.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300"/>
              <a:t>Task</a:t>
            </a:r>
            <a:r>
              <a:rPr lang="en" sz="1100"/>
              <a:t>: Analyze the zero-shot localization capabilities of CLIP models using 3 methods on </a:t>
            </a: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COCO</a:t>
            </a:r>
            <a:r>
              <a:rPr lang="en" sz="1100"/>
              <a:t> dataset: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Grad-CAM: Visual Explanations from Deep Networks via Gradient-based Localization</a:t>
            </a:r>
            <a:r>
              <a:rPr lang="en" sz="1100"/>
              <a:t> (GradCam-CLIP </a:t>
            </a:r>
            <a:r>
              <a:rPr lang="en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example</a:t>
            </a:r>
            <a:r>
              <a:rPr lang="en" sz="1100"/>
              <a:t>)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Grounding Everything: Emerging Localization Properties in Vision-Language Transformers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Interpreting CLIP's Image Representation via Text-Based Decomposition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1600" y="1428675"/>
            <a:ext cx="4362049" cy="16289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91600" y="4222100"/>
            <a:ext cx="843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Image from:</a:t>
            </a: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Grounding Everything: Emerging Localization Properties in Vision-Language Transformers, Walid Bousselham, Felix Petersen, Vittorio Ferrari,  Hilde Kuehne (CVPR 2024)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4728600" y="4790100"/>
            <a:ext cx="4415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eoneata@bitdefender.com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0"/>
              </a:rPr>
              <a:t>ssmeu@bitdefender.com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Fake News Detection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5344850" y="1160500"/>
            <a:ext cx="3583200" cy="3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Task:</a:t>
            </a:r>
            <a:r>
              <a:rPr lang="en" sz="1400"/>
              <a:t> given a social media post discussing Covid-19, classify it as </a:t>
            </a:r>
            <a:r>
              <a:rPr b="1" lang="en" sz="1400"/>
              <a:t>real</a:t>
            </a:r>
            <a:r>
              <a:rPr lang="en" sz="1400"/>
              <a:t> or </a:t>
            </a:r>
            <a:r>
              <a:rPr b="1" lang="en" sz="1400"/>
              <a:t>fake</a:t>
            </a:r>
            <a:endParaRPr b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Resources: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dataset paper</a:t>
            </a:r>
            <a:r>
              <a:rPr lang="en" sz="1400"/>
              <a:t>,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dataset</a:t>
            </a:r>
            <a:r>
              <a:rPr lang="en" sz="1400"/>
              <a:t>,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task website</a:t>
            </a:r>
            <a:r>
              <a:rPr lang="en" sz="1400"/>
              <a:t>,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DL approaches paper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Grading guidelines</a:t>
            </a:r>
            <a:endParaRPr b="1" sz="14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70% - finetune BERT/LLM on classification task directly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100% - compare several LM models (BERT, Covid-BERT etc.)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4728600" y="4790100"/>
            <a:ext cx="4415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fbrad@bitdefender.com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mdragoi@bitdefender.com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0675" y="1320675"/>
            <a:ext cx="47434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EEEEEE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6EFF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