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3175" cap="flat">
              <a:solidFill>
                <a:srgbClr val="B4B4B4"/>
              </a:solidFill>
              <a:prstDash val="solid"/>
              <a:miter lim="400000"/>
            </a:ln>
          </a:left>
          <a:right>
            <a:ln w="3175" cap="flat">
              <a:solidFill>
                <a:srgbClr val="B4B4B4"/>
              </a:solidFill>
              <a:prstDash val="solid"/>
              <a:miter lim="400000"/>
            </a:ln>
          </a:right>
          <a:top>
            <a:ln w="3175" cap="flat">
              <a:solidFill>
                <a:srgbClr val="B4B4B4"/>
              </a:solidFill>
              <a:prstDash val="solid"/>
              <a:miter lim="400000"/>
            </a:ln>
          </a:top>
          <a:bottom>
            <a:ln w="3175" cap="flat">
              <a:solidFill>
                <a:srgbClr val="B4B4B4"/>
              </a:solidFill>
              <a:prstDash val="solid"/>
              <a:miter lim="400000"/>
            </a:ln>
          </a:bottom>
          <a:insideH>
            <a:ln w="3175" cap="flat">
              <a:solidFill>
                <a:srgbClr val="B4B4B4"/>
              </a:solidFill>
              <a:prstDash val="solid"/>
              <a:miter lim="400000"/>
            </a:ln>
          </a:insideH>
          <a:insideV>
            <a:ln w="3175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C8C8C8"/>
              </a:solidFill>
              <a:prstDash val="solid"/>
              <a:miter lim="400000"/>
            </a:ln>
          </a:left>
          <a:right>
            <a:ln w="3175" cap="flat">
              <a:solidFill>
                <a:srgbClr val="C8C8C8"/>
              </a:solidFill>
              <a:prstDash val="solid"/>
              <a:miter lim="400000"/>
            </a:ln>
          </a:right>
          <a:top>
            <a:ln w="3175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5A5F5E"/>
              </a:solidFill>
              <a:prstDash val="solid"/>
              <a:miter lim="400000"/>
            </a:ln>
          </a:right>
          <a:top>
            <a:ln w="3175" cap="flat">
              <a:solidFill>
                <a:srgbClr val="C8C8C8"/>
              </a:solidFill>
              <a:prstDash val="solid"/>
              <a:miter lim="400000"/>
            </a:ln>
          </a:top>
          <a:bottom>
            <a:ln w="3175" cap="flat">
              <a:solidFill>
                <a:srgbClr val="C8C8C8"/>
              </a:solidFill>
              <a:prstDash val="solid"/>
              <a:miter lim="400000"/>
            </a:ln>
          </a:bottom>
          <a:insideH>
            <a:ln w="3175" cap="flat">
              <a:solidFill>
                <a:srgbClr val="C8C8C8"/>
              </a:solidFill>
              <a:prstDash val="solid"/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C8C8C8"/>
              </a:solidFill>
              <a:prstDash val="solid"/>
              <a:miter lim="400000"/>
            </a:ln>
          </a:left>
          <a:right>
            <a:ln w="3175" cap="flat">
              <a:solidFill>
                <a:srgbClr val="C8C8C8"/>
              </a:solidFill>
              <a:prstDash val="solid"/>
              <a:miter lim="400000"/>
            </a:ln>
          </a:right>
          <a:top>
            <a:ln w="3175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C8C8C8"/>
              </a:solidFill>
              <a:prstDash val="solid"/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C8C8C8"/>
              </a:solidFill>
              <a:prstDash val="solid"/>
              <a:miter lim="400000"/>
            </a:ln>
          </a:left>
          <a:right>
            <a:ln w="3175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5A5F5E"/>
              </a:solidFill>
              <a:prstDash val="solid"/>
              <a:miter lim="400000"/>
            </a:ln>
          </a:bottom>
          <a:insideH>
            <a:ln w="3175" cap="flat">
              <a:solidFill>
                <a:srgbClr val="C8C8C8"/>
              </a:solidFill>
              <a:prstDash val="solid"/>
              <a:miter lim="400000"/>
            </a:ln>
          </a:insideH>
          <a:insideV>
            <a:ln w="3175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3368040" y="7886700"/>
            <a:ext cx="17659351" cy="61214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3356610" y="5964554"/>
            <a:ext cx="17659351" cy="815341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/>
            <a:r>
              <a:t>“Type a quote here.”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1219200" y="685800"/>
            <a:ext cx="21945601" cy="12344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图像"/>
          <p:cNvSpPr/>
          <p:nvPr>
            <p:ph type="pic" idx="13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8" name="标题文本"/>
          <p:cNvSpPr txBox="1"/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10000"/>
            </a:lvl1pPr>
          </a:lstStyle>
          <a:p>
            <a:pPr/>
            <a:r>
              <a:t>标题文本</a:t>
            </a:r>
          </a:p>
        </p:txBody>
      </p:sp>
      <p:sp>
        <p:nvSpPr>
          <p:cNvPr id="119" name="正文级别 1…"/>
          <p:cNvSpPr txBox="1"/>
          <p:nvPr>
            <p:ph type="body" sz="quarter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5200"/>
            </a:lvl1pPr>
            <a:lvl2pPr indent="0">
              <a:defRPr sz="5200"/>
            </a:lvl2pPr>
            <a:lvl3pPr indent="0">
              <a:defRPr sz="5200"/>
            </a:lvl3pPr>
            <a:lvl4pPr indent="0">
              <a:defRPr sz="5200"/>
            </a:lvl4pPr>
            <a:lvl5pPr indent="0">
              <a:defRPr sz="5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xfrm>
            <a:off x="11976099" y="13080999"/>
            <a:ext cx="419101" cy="457201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图像"/>
          <p:cNvSpPr/>
          <p:nvPr>
            <p:ph type="pic" sz="half" idx="13"/>
          </p:nvPr>
        </p:nvSpPr>
        <p:spPr>
          <a:xfrm>
            <a:off x="6661580" y="1004589"/>
            <a:ext cx="10958356" cy="820264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28" name="标题文本"/>
          <p:cNvSpPr txBox="1"/>
          <p:nvPr>
            <p:ph type="title"/>
          </p:nvPr>
        </p:nvSpPr>
        <p:spPr>
          <a:xfrm>
            <a:off x="6673453" y="9001125"/>
            <a:ext cx="11037095" cy="1352848"/>
          </a:xfrm>
          <a:prstGeom prst="rect">
            <a:avLst/>
          </a:prstGeom>
        </p:spPr>
        <p:txBody>
          <a:bodyPr lIns="53578" tIns="53578" rIns="53578" bIns="53578" anchor="ctr"/>
          <a:lstStyle>
            <a:lvl1pPr defTabSz="821531"/>
          </a:lstStyle>
          <a:p>
            <a:pPr/>
            <a:r>
              <a:t>标题文本</a:t>
            </a:r>
          </a:p>
        </p:txBody>
      </p:sp>
      <p:sp>
        <p:nvSpPr>
          <p:cNvPr id="129" name="正文级别 1…"/>
          <p:cNvSpPr txBox="1"/>
          <p:nvPr>
            <p:ph type="body" sz="quarter" idx="1"/>
          </p:nvPr>
        </p:nvSpPr>
        <p:spPr>
          <a:xfrm>
            <a:off x="6673453" y="10353972"/>
            <a:ext cx="11037095" cy="1192115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>
              <a:buClr>
                <a:srgbClr val="535353"/>
              </a:buClr>
            </a:lvl1pPr>
            <a:lvl2pPr indent="0" defTabSz="821531">
              <a:buClr>
                <a:srgbClr val="535353"/>
              </a:buClr>
            </a:lvl2pPr>
            <a:lvl3pPr indent="0" defTabSz="821531">
              <a:buClr>
                <a:srgbClr val="535353"/>
              </a:buClr>
            </a:lvl3pPr>
            <a:lvl4pPr indent="0" defTabSz="821531">
              <a:buClr>
                <a:srgbClr val="535353"/>
              </a:buClr>
            </a:lvl4pPr>
            <a:lvl5pPr indent="0" defTabSz="821531">
              <a:buClr>
                <a:srgbClr val="535353"/>
              </a:buCl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xfrm>
            <a:off x="11985674" y="11442898"/>
            <a:ext cx="399257" cy="424657"/>
          </a:xfrm>
          <a:prstGeom prst="rect">
            <a:avLst/>
          </a:prstGeom>
        </p:spPr>
        <p:txBody>
          <a:bodyPr lIns="53578" tIns="53578" rIns="53578" bIns="53578"/>
          <a:lstStyle>
            <a:lvl1pPr defTabSz="821531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5071897" y="-833786"/>
            <a:ext cx="14246871" cy="1066419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3368040" y="9441180"/>
            <a:ext cx="17659351" cy="162306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3368040" y="11052809"/>
            <a:ext cx="17659351" cy="144018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824990" y="4800600"/>
            <a:ext cx="20745451" cy="410337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10750615" y="2045970"/>
            <a:ext cx="12280342" cy="1091585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824990" y="1977390"/>
            <a:ext cx="9944101" cy="491490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824990" y="6869430"/>
            <a:ext cx="9944101" cy="4914901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xfrm>
            <a:off x="1824990" y="1005840"/>
            <a:ext cx="20745451" cy="308610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xfrm>
            <a:off x="1824990" y="1005840"/>
            <a:ext cx="20745451" cy="308610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xfrm>
            <a:off x="1824990" y="4137660"/>
            <a:ext cx="20745451" cy="7978141"/>
          </a:xfrm>
          <a:prstGeom prst="rect">
            <a:avLst/>
          </a:prstGeom>
        </p:spPr>
        <p:txBody>
          <a:bodyPr anchor="ctr"/>
          <a:lstStyle>
            <a:lvl1pPr marL="713581" indent="-713581" algn="l">
              <a:lnSpc>
                <a:spcPct val="120000"/>
              </a:lnSpc>
              <a:spcBef>
                <a:spcPts val="6500"/>
              </a:spcBef>
              <a:buSzPct val="82000"/>
              <a:buChar char="•"/>
              <a:defRPr sz="6200"/>
            </a:lvl1pPr>
            <a:lvl2pPr marL="1450181" indent="-713581" algn="l">
              <a:lnSpc>
                <a:spcPct val="120000"/>
              </a:lnSpc>
              <a:spcBef>
                <a:spcPts val="6500"/>
              </a:spcBef>
              <a:buSzPct val="82000"/>
              <a:buChar char="•"/>
              <a:defRPr sz="6200"/>
            </a:lvl2pPr>
            <a:lvl3pPr marL="2186781" indent="-713581" algn="l">
              <a:lnSpc>
                <a:spcPct val="120000"/>
              </a:lnSpc>
              <a:spcBef>
                <a:spcPts val="6500"/>
              </a:spcBef>
              <a:buSzPct val="82000"/>
              <a:buChar char="•"/>
              <a:defRPr sz="6200"/>
            </a:lvl3pPr>
            <a:lvl4pPr marL="2923381" indent="-713581" algn="l">
              <a:lnSpc>
                <a:spcPct val="120000"/>
              </a:lnSpc>
              <a:spcBef>
                <a:spcPts val="6500"/>
              </a:spcBef>
              <a:buSzPct val="82000"/>
              <a:buChar char="•"/>
              <a:defRPr sz="6200"/>
            </a:lvl4pPr>
            <a:lvl5pPr marL="3659981" indent="-713581" algn="l">
              <a:lnSpc>
                <a:spcPct val="120000"/>
              </a:lnSpc>
              <a:spcBef>
                <a:spcPts val="6500"/>
              </a:spcBef>
              <a:buSzPct val="82000"/>
              <a:buChar char="•"/>
              <a:defRPr sz="6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11852568" y="3592990"/>
            <a:ext cx="10577912" cy="940258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xfrm>
            <a:off x="1824990" y="1005840"/>
            <a:ext cx="20745451" cy="308610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824990" y="4137660"/>
            <a:ext cx="9944101" cy="7978141"/>
          </a:xfrm>
          <a:prstGeom prst="rect">
            <a:avLst/>
          </a:prstGeom>
        </p:spPr>
        <p:txBody>
          <a:bodyPr anchor="ctr"/>
          <a:lstStyle>
            <a:lvl1pPr marL="561730" indent="-561730" algn="l">
              <a:spcBef>
                <a:spcPts val="5300"/>
              </a:spcBef>
              <a:buSzPct val="82000"/>
              <a:buChar char="•"/>
            </a:lvl1pPr>
            <a:lvl2pPr marL="1145930" indent="-561730" algn="l">
              <a:spcBef>
                <a:spcPts val="5300"/>
              </a:spcBef>
              <a:buSzPct val="82000"/>
              <a:buChar char="•"/>
            </a:lvl2pPr>
            <a:lvl3pPr marL="1730130" indent="-561730" algn="l">
              <a:spcBef>
                <a:spcPts val="5300"/>
              </a:spcBef>
              <a:buSzPct val="82000"/>
              <a:buChar char="•"/>
            </a:lvl3pPr>
            <a:lvl4pPr marL="2314330" indent="-561730" algn="l">
              <a:spcBef>
                <a:spcPts val="5300"/>
              </a:spcBef>
              <a:buSzPct val="82000"/>
              <a:buChar char="•"/>
            </a:lvl4pPr>
            <a:lvl5pPr marL="2898530" indent="-561730" algn="l">
              <a:spcBef>
                <a:spcPts val="5300"/>
              </a:spcBef>
              <a:buSzPct val="82000"/>
              <a:buChar char="•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2510790" y="1645920"/>
            <a:ext cx="19350990" cy="10401301"/>
          </a:xfrm>
          <a:prstGeom prst="rect">
            <a:avLst/>
          </a:prstGeom>
        </p:spPr>
        <p:txBody>
          <a:bodyPr anchor="ctr"/>
          <a:lstStyle>
            <a:lvl1pPr marL="713581" indent="-713581" algn="l">
              <a:lnSpc>
                <a:spcPct val="120000"/>
              </a:lnSpc>
              <a:spcBef>
                <a:spcPts val="6500"/>
              </a:spcBef>
              <a:buSzPct val="82000"/>
              <a:buChar char="•"/>
              <a:defRPr sz="6200"/>
            </a:lvl1pPr>
            <a:lvl2pPr marL="1450181" indent="-713581" algn="l">
              <a:lnSpc>
                <a:spcPct val="120000"/>
              </a:lnSpc>
              <a:spcBef>
                <a:spcPts val="6500"/>
              </a:spcBef>
              <a:buSzPct val="82000"/>
              <a:buChar char="•"/>
              <a:defRPr sz="6200"/>
            </a:lvl2pPr>
            <a:lvl3pPr marL="2186781" indent="-713581" algn="l">
              <a:lnSpc>
                <a:spcPct val="120000"/>
              </a:lnSpc>
              <a:spcBef>
                <a:spcPts val="6500"/>
              </a:spcBef>
              <a:buSzPct val="82000"/>
              <a:buChar char="•"/>
              <a:defRPr sz="6200"/>
            </a:lvl3pPr>
            <a:lvl4pPr marL="2923381" indent="-713581" algn="l">
              <a:lnSpc>
                <a:spcPct val="120000"/>
              </a:lnSpc>
              <a:spcBef>
                <a:spcPts val="6500"/>
              </a:spcBef>
              <a:buSzPct val="82000"/>
              <a:buChar char="•"/>
              <a:defRPr sz="6200"/>
            </a:lvl4pPr>
            <a:lvl5pPr marL="3659981" indent="-713581" algn="l">
              <a:lnSpc>
                <a:spcPct val="120000"/>
              </a:lnSpc>
              <a:spcBef>
                <a:spcPts val="6500"/>
              </a:spcBef>
              <a:buSzPct val="82000"/>
              <a:buChar char="•"/>
              <a:defRPr sz="6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half" idx="13"/>
          </p:nvPr>
        </p:nvSpPr>
        <p:spPr>
          <a:xfrm>
            <a:off x="12386309" y="5829300"/>
            <a:ext cx="9921241" cy="74295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half" idx="14"/>
          </p:nvPr>
        </p:nvSpPr>
        <p:spPr>
          <a:xfrm>
            <a:off x="12397740" y="80010"/>
            <a:ext cx="9921240" cy="74295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476251" y="-1211580"/>
            <a:ext cx="12424411" cy="165988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824990" y="3268979"/>
            <a:ext cx="20745451" cy="41033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1824990" y="7360919"/>
            <a:ext cx="20745451" cy="16344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94514" y="12461239"/>
            <a:ext cx="383541" cy="408941"/>
          </a:xfrm>
          <a:prstGeom prst="rect">
            <a:avLst/>
          </a:prstGeom>
          <a:ln w="3175">
            <a:miter lim="400000"/>
          </a:ln>
        </p:spPr>
        <p:txBody>
          <a:bodyPr wrap="none" lIns="45719" rIns="45719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0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基于LoRa的智慧办公场景方案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基于LoRa的智慧办公场景方案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方案背景"/>
          <p:cNvSpPr txBox="1"/>
          <p:nvPr/>
        </p:nvSpPr>
        <p:spPr>
          <a:xfrm>
            <a:off x="1016000" y="1015999"/>
            <a:ext cx="3152141" cy="1158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方案背景</a:t>
            </a:r>
          </a:p>
        </p:txBody>
      </p:sp>
      <p:grpSp>
        <p:nvGrpSpPr>
          <p:cNvPr id="176" name="成组"/>
          <p:cNvGrpSpPr/>
          <p:nvPr/>
        </p:nvGrpSpPr>
        <p:grpSpPr>
          <a:xfrm>
            <a:off x="1798441" y="2983594"/>
            <a:ext cx="21036060" cy="9564824"/>
            <a:chOff x="0" y="471169"/>
            <a:chExt cx="21036058" cy="9564822"/>
          </a:xfrm>
        </p:grpSpPr>
        <p:sp>
          <p:nvSpPr>
            <p:cNvPr id="142" name="麻烦的操作有必要吗？"/>
            <p:cNvSpPr/>
            <p:nvPr/>
          </p:nvSpPr>
          <p:spPr>
            <a:xfrm>
              <a:off x="12041936" y="471169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marL="552450" indent="-552450" algn="l">
                <a:buClr>
                  <a:srgbClr val="535353"/>
                </a:buClr>
                <a:buSzPct val="82000"/>
                <a:buChar char="•"/>
              </a:lvl1pPr>
            </a:lstStyle>
            <a:p>
              <a:pPr/>
              <a:r>
                <a:t>麻烦的操作有必要吗？</a:t>
              </a:r>
            </a:p>
          </p:txBody>
        </p:sp>
        <p:grpSp>
          <p:nvGrpSpPr>
            <p:cNvPr id="175" name="成组"/>
            <p:cNvGrpSpPr/>
            <p:nvPr/>
          </p:nvGrpSpPr>
          <p:grpSpPr>
            <a:xfrm>
              <a:off x="0" y="1158169"/>
              <a:ext cx="21036059" cy="8877824"/>
              <a:chOff x="0" y="471169"/>
              <a:chExt cx="21036059" cy="8877822"/>
            </a:xfrm>
          </p:grpSpPr>
          <p:grpSp>
            <p:nvGrpSpPr>
              <p:cNvPr id="145" name="成组"/>
              <p:cNvGrpSpPr/>
              <p:nvPr/>
            </p:nvGrpSpPr>
            <p:grpSpPr>
              <a:xfrm>
                <a:off x="11129401" y="3712656"/>
                <a:ext cx="3120391" cy="2886031"/>
                <a:chOff x="0" y="0"/>
                <a:chExt cx="3120389" cy="2886030"/>
              </a:xfrm>
            </p:grpSpPr>
            <p:sp>
              <p:nvSpPr>
                <p:cNvPr id="143" name="形状"/>
                <p:cNvSpPr/>
                <p:nvPr/>
              </p:nvSpPr>
              <p:spPr>
                <a:xfrm>
                  <a:off x="0" y="-1"/>
                  <a:ext cx="3120390" cy="28860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10800" y="21600"/>
                      </a:lnTo>
                      <a:lnTo>
                        <a:pt x="21600" y="108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008F0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165100" dist="431800" dir="5400000">
                    <a:srgbClr val="000000"/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pic>
              <p:nvPicPr>
                <p:cNvPr id="144" name="对号.png" descr="对号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rcRect l="0" t="0" r="0" b="0"/>
                <a:stretch>
                  <a:fillRect/>
                </a:stretch>
              </p:blipFill>
              <p:spPr>
                <a:xfrm rot="21000000">
                  <a:off x="871937" y="754758"/>
                  <a:ext cx="1376516" cy="1376515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sp>
            <p:nvSpPr>
              <p:cNvPr id="146" name="成组"/>
              <p:cNvSpPr/>
              <p:nvPr/>
            </p:nvSpPr>
            <p:spPr>
              <a:xfrm>
                <a:off x="8892816" y="1555257"/>
                <a:ext cx="3120391" cy="28860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21600"/>
                    </a:lnTo>
                    <a:lnTo>
                      <a:pt x="21600" y="108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F9300"/>
              </a:solidFill>
              <a:ln w="3175" cap="flat">
                <a:noFill/>
                <a:miter lim="400000"/>
              </a:ln>
              <a:effectLst>
                <a:outerShdw sx="100000" sy="100000" kx="0" ky="0" algn="b" rotWithShape="0" blurRad="165100" dist="431800" dir="5400000">
                  <a:srgbClr val="000000"/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149" name="成组"/>
              <p:cNvGrpSpPr/>
              <p:nvPr/>
            </p:nvGrpSpPr>
            <p:grpSpPr>
              <a:xfrm>
                <a:off x="6624209" y="3493856"/>
                <a:ext cx="3120391" cy="2880361"/>
                <a:chOff x="0" y="0"/>
                <a:chExt cx="3120389" cy="2880359"/>
              </a:xfrm>
            </p:grpSpPr>
            <p:sp>
              <p:nvSpPr>
                <p:cNvPr id="147" name="形状"/>
                <p:cNvSpPr/>
                <p:nvPr/>
              </p:nvSpPr>
              <p:spPr>
                <a:xfrm>
                  <a:off x="0" y="-1"/>
                  <a:ext cx="3120390" cy="2880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10800" y="21600"/>
                      </a:lnTo>
                      <a:lnTo>
                        <a:pt x="21600" y="108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FF2600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165100" dist="431800" dir="5400000">
                    <a:srgbClr val="000000"/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pic>
              <p:nvPicPr>
                <p:cNvPr id="148" name="错号-无框.png" descr="错号-无框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743679" y="651023"/>
                  <a:ext cx="1450292" cy="1450292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152" name="成组"/>
              <p:cNvGrpSpPr/>
              <p:nvPr/>
            </p:nvGrpSpPr>
            <p:grpSpPr>
              <a:xfrm>
                <a:off x="8892816" y="2080192"/>
                <a:ext cx="3120391" cy="6469177"/>
                <a:chOff x="0" y="0"/>
                <a:chExt cx="3120389" cy="6469176"/>
              </a:xfrm>
            </p:grpSpPr>
            <p:sp>
              <p:nvSpPr>
                <p:cNvPr id="150" name="形状"/>
                <p:cNvSpPr/>
                <p:nvPr/>
              </p:nvSpPr>
              <p:spPr>
                <a:xfrm>
                  <a:off x="0" y="3583146"/>
                  <a:ext cx="3120390" cy="288603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0800"/>
                      </a:moveTo>
                      <a:lnTo>
                        <a:pt x="10800" y="21600"/>
                      </a:lnTo>
                      <a:lnTo>
                        <a:pt x="21600" y="10800"/>
                      </a:lnTo>
                      <a:lnTo>
                        <a:pt x="10800" y="0"/>
                      </a:lnTo>
                      <a:close/>
                    </a:path>
                  </a:pathLst>
                </a:custGeom>
                <a:solidFill>
                  <a:srgbClr val="0096FF"/>
                </a:solidFill>
                <a:ln w="3175" cap="flat">
                  <a:noFill/>
                  <a:miter lim="400000"/>
                </a:ln>
                <a:effectLst>
                  <a:outerShdw sx="100000" sy="100000" kx="0" ky="0" algn="b" rotWithShape="0" blurRad="165100" dist="431800" dir="5400000">
                    <a:srgbClr val="000000"/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pic>
              <p:nvPicPr>
                <p:cNvPr id="151" name="问号.png" descr="问号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690264" y="0"/>
                  <a:ext cx="1739971" cy="1739970"/>
                </a:xfrm>
                <a:prstGeom prst="rect">
                  <a:avLst/>
                </a:prstGeom>
                <a:ln w="3175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155" name="成组"/>
              <p:cNvGrpSpPr/>
              <p:nvPr/>
            </p:nvGrpSpPr>
            <p:grpSpPr>
              <a:xfrm>
                <a:off x="0" y="3335937"/>
                <a:ext cx="7558004" cy="725768"/>
                <a:chOff x="0" y="196769"/>
                <a:chExt cx="7558003" cy="725767"/>
              </a:xfrm>
            </p:grpSpPr>
            <p:sp>
              <p:nvSpPr>
                <p:cNvPr id="153" name="线条"/>
                <p:cNvSpPr/>
                <p:nvPr/>
              </p:nvSpPr>
              <p:spPr>
                <a:xfrm>
                  <a:off x="0" y="207467"/>
                  <a:ext cx="6615604" cy="1"/>
                </a:xfrm>
                <a:prstGeom prst="line">
                  <a:avLst/>
                </a:prstGeom>
                <a:noFill/>
                <a:ln w="38100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4" name="线条"/>
                <p:cNvSpPr/>
                <p:nvPr/>
              </p:nvSpPr>
              <p:spPr>
                <a:xfrm>
                  <a:off x="6623673" y="196769"/>
                  <a:ext cx="934331" cy="725768"/>
                </a:xfrm>
                <a:prstGeom prst="line">
                  <a:avLst/>
                </a:prstGeom>
                <a:noFill/>
                <a:ln w="38100" cap="flat">
                  <a:solidFill>
                    <a:srgbClr val="C0C0C0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56" name="物业设施位置不合理，操作不便"/>
              <p:cNvSpPr/>
              <p:nvPr/>
            </p:nvSpPr>
            <p:spPr>
              <a:xfrm>
                <a:off x="184" y="1789080"/>
                <a:ext cx="1270001" cy="1270001"/>
              </a:xfrm>
              <a:prstGeom prst="line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552450" indent="-552450" algn="l">
                  <a:buClr>
                    <a:srgbClr val="535353"/>
                  </a:buClr>
                  <a:buSzPct val="82000"/>
                  <a:buChar char="•"/>
                </a:lvl1pPr>
              </a:lstStyle>
              <a:p>
                <a:pPr/>
                <a:r>
                  <a:t>物业设施位置不合理，操作不便</a:t>
                </a:r>
              </a:p>
            </p:txBody>
          </p:sp>
          <p:grpSp>
            <p:nvGrpSpPr>
              <p:cNvPr id="159" name="成组"/>
              <p:cNvGrpSpPr/>
              <p:nvPr/>
            </p:nvGrpSpPr>
            <p:grpSpPr>
              <a:xfrm flipH="1">
                <a:off x="11333818" y="1673060"/>
                <a:ext cx="7558005" cy="725768"/>
                <a:chOff x="0" y="196769"/>
                <a:chExt cx="7558003" cy="725767"/>
              </a:xfrm>
            </p:grpSpPr>
            <p:sp>
              <p:nvSpPr>
                <p:cNvPr id="157" name="线条"/>
                <p:cNvSpPr/>
                <p:nvPr/>
              </p:nvSpPr>
              <p:spPr>
                <a:xfrm>
                  <a:off x="0" y="207467"/>
                  <a:ext cx="6615604" cy="1"/>
                </a:xfrm>
                <a:prstGeom prst="line">
                  <a:avLst/>
                </a:prstGeom>
                <a:noFill/>
                <a:ln w="38100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8" name="线条"/>
                <p:cNvSpPr/>
                <p:nvPr/>
              </p:nvSpPr>
              <p:spPr>
                <a:xfrm>
                  <a:off x="6623673" y="196769"/>
                  <a:ext cx="934331" cy="725768"/>
                </a:xfrm>
                <a:prstGeom prst="line">
                  <a:avLst/>
                </a:prstGeom>
                <a:noFill/>
                <a:ln w="38100" cap="flat">
                  <a:solidFill>
                    <a:srgbClr val="C0C0C0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60" name="设备设施维护还处于传统阶段"/>
              <p:cNvSpPr/>
              <p:nvPr/>
            </p:nvSpPr>
            <p:spPr>
              <a:xfrm>
                <a:off x="184" y="2756899"/>
                <a:ext cx="1270001" cy="1270001"/>
              </a:xfrm>
              <a:prstGeom prst="line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552450" indent="-552450" algn="l">
                  <a:buClr>
                    <a:srgbClr val="535353"/>
                  </a:buClr>
                  <a:buSzPct val="82000"/>
                  <a:buChar char="•"/>
                </a:lvl1pPr>
              </a:lstStyle>
              <a:p>
                <a:pPr/>
                <a:r>
                  <a:t>设备设施维护还处于传统阶段</a:t>
                </a:r>
              </a:p>
            </p:txBody>
          </p:sp>
          <p:sp>
            <p:nvSpPr>
              <p:cNvPr id="161" name="是否有成熟的技术可解决？"/>
              <p:cNvSpPr/>
              <p:nvPr/>
            </p:nvSpPr>
            <p:spPr>
              <a:xfrm>
                <a:off x="12157797" y="471169"/>
                <a:ext cx="1270001" cy="1270001"/>
              </a:xfrm>
              <a:prstGeom prst="line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552450" indent="-552450" algn="l">
                  <a:buClr>
                    <a:srgbClr val="535353"/>
                  </a:buClr>
                  <a:buSzPct val="82000"/>
                  <a:buChar char="•"/>
                </a:lvl1pPr>
              </a:lstStyle>
              <a:p>
                <a:pPr/>
                <a:r>
                  <a:t>是否有成熟的技术可解决？</a:t>
                </a:r>
              </a:p>
            </p:txBody>
          </p:sp>
          <p:grpSp>
            <p:nvGrpSpPr>
              <p:cNvPr id="164" name="成组"/>
              <p:cNvGrpSpPr/>
              <p:nvPr/>
            </p:nvGrpSpPr>
            <p:grpSpPr>
              <a:xfrm rot="10800000">
                <a:off x="13478055" y="5961532"/>
                <a:ext cx="7558005" cy="725768"/>
                <a:chOff x="0" y="196769"/>
                <a:chExt cx="7558003" cy="725767"/>
              </a:xfrm>
            </p:grpSpPr>
            <p:sp>
              <p:nvSpPr>
                <p:cNvPr id="162" name="线条"/>
                <p:cNvSpPr/>
                <p:nvPr/>
              </p:nvSpPr>
              <p:spPr>
                <a:xfrm>
                  <a:off x="0" y="207467"/>
                  <a:ext cx="6615604" cy="1"/>
                </a:xfrm>
                <a:prstGeom prst="line">
                  <a:avLst/>
                </a:prstGeom>
                <a:noFill/>
                <a:ln w="38100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3" name="线条"/>
                <p:cNvSpPr/>
                <p:nvPr/>
              </p:nvSpPr>
              <p:spPr>
                <a:xfrm>
                  <a:off x="6623673" y="196769"/>
                  <a:ext cx="934331" cy="725768"/>
                </a:xfrm>
                <a:prstGeom prst="line">
                  <a:avLst/>
                </a:prstGeom>
                <a:noFill/>
                <a:ln w="38100" cap="flat">
                  <a:solidFill>
                    <a:srgbClr val="C0C0C0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67" name="成组"/>
              <p:cNvGrpSpPr/>
              <p:nvPr/>
            </p:nvGrpSpPr>
            <p:grpSpPr>
              <a:xfrm flipH="1" rot="10800000">
                <a:off x="1951489" y="7955693"/>
                <a:ext cx="7558005" cy="725768"/>
                <a:chOff x="0" y="196769"/>
                <a:chExt cx="7558003" cy="725767"/>
              </a:xfrm>
            </p:grpSpPr>
            <p:sp>
              <p:nvSpPr>
                <p:cNvPr id="165" name="线条"/>
                <p:cNvSpPr/>
                <p:nvPr/>
              </p:nvSpPr>
              <p:spPr>
                <a:xfrm>
                  <a:off x="0" y="207467"/>
                  <a:ext cx="6615604" cy="1"/>
                </a:xfrm>
                <a:prstGeom prst="line">
                  <a:avLst/>
                </a:prstGeom>
                <a:noFill/>
                <a:ln w="38100" cap="flat">
                  <a:solidFill>
                    <a:srgbClr val="A9A9A9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6" name="线条"/>
                <p:cNvSpPr/>
                <p:nvPr/>
              </p:nvSpPr>
              <p:spPr>
                <a:xfrm>
                  <a:off x="6623673" y="196769"/>
                  <a:ext cx="934331" cy="725768"/>
                </a:xfrm>
                <a:prstGeom prst="line">
                  <a:avLst/>
                </a:prstGeom>
                <a:noFill/>
                <a:ln w="38100" cap="flat">
                  <a:solidFill>
                    <a:srgbClr val="C0C0C0"/>
                  </a:solidFill>
                  <a:prstDash val="solid"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68" name="创造多端控制输入"/>
              <p:cNvSpPr/>
              <p:nvPr/>
            </p:nvSpPr>
            <p:spPr>
              <a:xfrm>
                <a:off x="14782636" y="4323779"/>
                <a:ext cx="1270001" cy="1270001"/>
              </a:xfrm>
              <a:prstGeom prst="line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552450" indent="-552450" algn="l">
                  <a:buClr>
                    <a:srgbClr val="535353"/>
                  </a:buClr>
                  <a:buSzPct val="82000"/>
                  <a:buChar char="•"/>
                </a:lvl1pPr>
              </a:lstStyle>
              <a:p>
                <a:pPr/>
                <a:r>
                  <a:t>创造多端控制输入</a:t>
                </a:r>
              </a:p>
            </p:txBody>
          </p:sp>
          <p:sp>
            <p:nvSpPr>
              <p:cNvPr id="169" name="数据驱动，舒适节能"/>
              <p:cNvSpPr/>
              <p:nvPr/>
            </p:nvSpPr>
            <p:spPr>
              <a:xfrm>
                <a:off x="14782636" y="6115257"/>
                <a:ext cx="1270001" cy="1270001"/>
              </a:xfrm>
              <a:prstGeom prst="line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552450" indent="-552450" algn="l">
                  <a:buClr>
                    <a:srgbClr val="535353"/>
                  </a:buClr>
                  <a:buSzPct val="82000"/>
                  <a:buChar char="•"/>
                </a:lvl1pPr>
              </a:lstStyle>
              <a:p>
                <a:pPr/>
                <a:r>
                  <a:t>数据驱动，舒适节能</a:t>
                </a:r>
              </a:p>
            </p:txBody>
          </p:sp>
          <p:sp>
            <p:nvSpPr>
              <p:cNvPr id="170" name="在线管理，远程控制"/>
              <p:cNvSpPr/>
              <p:nvPr/>
            </p:nvSpPr>
            <p:spPr>
              <a:xfrm>
                <a:off x="14782636" y="5178531"/>
                <a:ext cx="1270001" cy="1270001"/>
              </a:xfrm>
              <a:prstGeom prst="line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552450" indent="-552450" algn="l">
                  <a:buClr>
                    <a:srgbClr val="535353"/>
                  </a:buClr>
                  <a:buSzPct val="82000"/>
                  <a:buChar char="•"/>
                </a:lvl1pPr>
              </a:lstStyle>
              <a:p>
                <a:pPr/>
                <a:r>
                  <a:t>在线管理，远程控制</a:t>
                </a:r>
              </a:p>
            </p:txBody>
          </p:sp>
          <p:sp>
            <p:nvSpPr>
              <p:cNvPr id="171" name="探索新型智慧办公环境"/>
              <p:cNvSpPr/>
              <p:nvPr/>
            </p:nvSpPr>
            <p:spPr>
              <a:xfrm>
                <a:off x="1346554" y="7234931"/>
                <a:ext cx="1270001" cy="1270001"/>
              </a:xfrm>
              <a:prstGeom prst="line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552450" indent="-552450" algn="l">
                  <a:buClr>
                    <a:srgbClr val="535353"/>
                  </a:buClr>
                  <a:buSzPct val="82000"/>
                  <a:buChar char="•"/>
                </a:lvl1pPr>
              </a:lstStyle>
              <a:p>
                <a:pPr/>
                <a:r>
                  <a:t>探索新型智慧办公环境</a:t>
                </a:r>
              </a:p>
            </p:txBody>
          </p:sp>
          <p:sp>
            <p:nvSpPr>
              <p:cNvPr id="172" name="提升办公体验"/>
              <p:cNvSpPr/>
              <p:nvPr/>
            </p:nvSpPr>
            <p:spPr>
              <a:xfrm>
                <a:off x="1346554" y="8078992"/>
                <a:ext cx="1270001" cy="1270001"/>
              </a:xfrm>
              <a:prstGeom prst="line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552450" indent="-552450" algn="l">
                  <a:buClr>
                    <a:srgbClr val="535353"/>
                  </a:buClr>
                  <a:buSzPct val="82000"/>
                  <a:buChar char="•"/>
                </a:lvl1pPr>
              </a:lstStyle>
              <a:p>
                <a:pPr/>
                <a:r>
                  <a:t>提升办公体验</a:t>
                </a:r>
              </a:p>
            </p:txBody>
          </p:sp>
          <p:pic>
            <p:nvPicPr>
              <p:cNvPr id="173" name="头脑，聪明，灯泡.png" descr="头脑，聪明，灯泡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9803412" y="6404874"/>
                <a:ext cx="1299199" cy="129919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74" name="能否突出企业的风格？"/>
              <p:cNvSpPr/>
              <p:nvPr/>
            </p:nvSpPr>
            <p:spPr>
              <a:xfrm>
                <a:off x="12157797" y="1252124"/>
                <a:ext cx="1270001" cy="1270001"/>
              </a:xfrm>
              <a:prstGeom prst="line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552450" indent="-552450" algn="l">
                  <a:buClr>
                    <a:srgbClr val="535353"/>
                  </a:buClr>
                  <a:buSzPct val="82000"/>
                  <a:buChar char="•"/>
                </a:lvl1pPr>
              </a:lstStyle>
              <a:p>
                <a:pPr/>
                <a:r>
                  <a:t>能否突出企业的风格？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方案概述"/>
          <p:cNvSpPr txBox="1"/>
          <p:nvPr/>
        </p:nvSpPr>
        <p:spPr>
          <a:xfrm>
            <a:off x="2117725" y="1135380"/>
            <a:ext cx="3152141" cy="1158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方案概述</a:t>
            </a:r>
          </a:p>
        </p:txBody>
      </p:sp>
      <p:sp>
        <p:nvSpPr>
          <p:cNvPr id="179" name="好维护"/>
          <p:cNvSpPr/>
          <p:nvPr/>
        </p:nvSpPr>
        <p:spPr>
          <a:xfrm>
            <a:off x="9881022" y="9843608"/>
            <a:ext cx="2971801" cy="2971801"/>
          </a:xfrm>
          <a:prstGeom prst="ellipse">
            <a:avLst/>
          </a:prstGeom>
          <a:solidFill>
            <a:srgbClr val="FF95D7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好维护</a:t>
            </a:r>
          </a:p>
        </p:txBody>
      </p:sp>
      <p:sp>
        <p:nvSpPr>
          <p:cNvPr id="180" name="高可用"/>
          <p:cNvSpPr/>
          <p:nvPr/>
        </p:nvSpPr>
        <p:spPr>
          <a:xfrm>
            <a:off x="9881022" y="6167608"/>
            <a:ext cx="2971801" cy="2971801"/>
          </a:xfrm>
          <a:prstGeom prst="ellipse">
            <a:avLst/>
          </a:prstGeom>
          <a:solidFill>
            <a:srgbClr val="00A601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高可用</a:t>
            </a:r>
          </a:p>
        </p:txBody>
      </p:sp>
      <p:sp>
        <p:nvSpPr>
          <p:cNvPr id="181" name="易上手"/>
          <p:cNvSpPr/>
          <p:nvPr/>
        </p:nvSpPr>
        <p:spPr>
          <a:xfrm>
            <a:off x="9881022" y="2397841"/>
            <a:ext cx="2971801" cy="2971801"/>
          </a:xfrm>
          <a:prstGeom prst="ellipse">
            <a:avLst/>
          </a:prstGeom>
          <a:solidFill>
            <a:srgbClr val="0096FF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>
              <a:defRPr sz="5400">
                <a:solidFill>
                  <a:srgbClr val="FFFFFF"/>
                </a:solidFill>
              </a:defRPr>
            </a:lvl1pPr>
          </a:lstStyle>
          <a:p>
            <a:pPr/>
            <a:r>
              <a:t>易上手</a:t>
            </a:r>
          </a:p>
        </p:txBody>
      </p:sp>
      <p:sp>
        <p:nvSpPr>
          <p:cNvPr id="182" name="基于腾讯云物联平台"/>
          <p:cNvSpPr txBox="1"/>
          <p:nvPr/>
        </p:nvSpPr>
        <p:spPr>
          <a:xfrm>
            <a:off x="13187720" y="6192909"/>
            <a:ext cx="5639754" cy="878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506412" indent="-506412" algn="l">
              <a:buClr>
                <a:srgbClr val="535353"/>
              </a:buClr>
              <a:buSzPct val="82000"/>
              <a:buChar char="•"/>
              <a:defRPr sz="4400"/>
            </a:lvl1pPr>
          </a:lstStyle>
          <a:p>
            <a:pPr/>
            <a:r>
              <a:t>基于腾讯云物联平台</a:t>
            </a:r>
          </a:p>
        </p:txBody>
      </p:sp>
      <p:sp>
        <p:nvSpPr>
          <p:cNvPr id="183" name="Siri 语音控制"/>
          <p:cNvSpPr txBox="1"/>
          <p:nvPr/>
        </p:nvSpPr>
        <p:spPr>
          <a:xfrm>
            <a:off x="2933700" y="2755842"/>
            <a:ext cx="5319551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409222" indent="-409222" algn="l">
              <a:buClr>
                <a:srgbClr val="535353"/>
              </a:buClr>
              <a:buSzPct val="82000"/>
              <a:buChar char="•"/>
            </a:lvl1pPr>
          </a:lstStyle>
          <a:p>
            <a:pPr/>
            <a:r>
              <a:t>Siri 语音控制</a:t>
            </a:r>
          </a:p>
        </p:txBody>
      </p:sp>
      <p:sp>
        <p:nvSpPr>
          <p:cNvPr id="184" name="场景定制"/>
          <p:cNvSpPr txBox="1"/>
          <p:nvPr/>
        </p:nvSpPr>
        <p:spPr>
          <a:xfrm>
            <a:off x="2933700" y="3708110"/>
            <a:ext cx="5850326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409222" indent="-409222" algn="l">
              <a:buClr>
                <a:srgbClr val="535353"/>
              </a:buClr>
              <a:buSzPct val="82000"/>
              <a:buChar char="•"/>
            </a:lvl1pPr>
          </a:lstStyle>
          <a:p>
            <a:pPr/>
            <a:r>
              <a:t>场景定制</a:t>
            </a:r>
          </a:p>
        </p:txBody>
      </p:sp>
      <p:sp>
        <p:nvSpPr>
          <p:cNvPr id="185" name="基于Tencent-TinyOS"/>
          <p:cNvSpPr txBox="1"/>
          <p:nvPr/>
        </p:nvSpPr>
        <p:spPr>
          <a:xfrm>
            <a:off x="13172710" y="7143217"/>
            <a:ext cx="5281772" cy="878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506412" indent="-506412" algn="l">
              <a:buClr>
                <a:srgbClr val="535353"/>
              </a:buClr>
              <a:buSzPct val="82000"/>
              <a:buChar char="•"/>
              <a:defRPr sz="4400"/>
            </a:lvl1pPr>
          </a:lstStyle>
          <a:p>
            <a:pPr/>
            <a:r>
              <a:t>基于Tencent-TinyOS</a:t>
            </a:r>
          </a:p>
        </p:txBody>
      </p:sp>
      <p:sp>
        <p:nvSpPr>
          <p:cNvPr id="186" name="一机一密，数据安全"/>
          <p:cNvSpPr txBox="1"/>
          <p:nvPr/>
        </p:nvSpPr>
        <p:spPr>
          <a:xfrm>
            <a:off x="13180338" y="8093526"/>
            <a:ext cx="5639753" cy="8788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506412" indent="-506412" algn="l">
              <a:buClr>
                <a:srgbClr val="535353"/>
              </a:buClr>
              <a:buSzPct val="82000"/>
              <a:buChar char="•"/>
              <a:defRPr sz="4400"/>
            </a:lvl1pPr>
          </a:lstStyle>
          <a:p>
            <a:pPr/>
            <a:r>
              <a:t>一机一密，数据安全</a:t>
            </a:r>
          </a:p>
        </p:txBody>
      </p:sp>
      <p:sp>
        <p:nvSpPr>
          <p:cNvPr id="187" name="物物互联"/>
          <p:cNvSpPr txBox="1"/>
          <p:nvPr/>
        </p:nvSpPr>
        <p:spPr>
          <a:xfrm>
            <a:off x="2933700" y="4565998"/>
            <a:ext cx="5850326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409222" indent="-409222" algn="l">
              <a:buClr>
                <a:srgbClr val="535353"/>
              </a:buClr>
              <a:buSzPct val="82000"/>
              <a:buChar char="•"/>
            </a:lvl1pPr>
          </a:lstStyle>
          <a:p>
            <a:pPr/>
            <a:r>
              <a:t>物物互联</a:t>
            </a:r>
          </a:p>
        </p:txBody>
      </p:sp>
      <p:sp>
        <p:nvSpPr>
          <p:cNvPr id="188" name="异常及时推送工单"/>
          <p:cNvSpPr txBox="1"/>
          <p:nvPr/>
        </p:nvSpPr>
        <p:spPr>
          <a:xfrm>
            <a:off x="2933700" y="11391781"/>
            <a:ext cx="5850326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409222" indent="-409222" algn="l">
              <a:buClr>
                <a:srgbClr val="535353"/>
              </a:buClr>
              <a:buSzPct val="82000"/>
              <a:buChar char="•"/>
            </a:lvl1pPr>
          </a:lstStyle>
          <a:p>
            <a:pPr/>
            <a:r>
              <a:t>异常及时推送工单</a:t>
            </a:r>
          </a:p>
        </p:txBody>
      </p:sp>
      <p:sp>
        <p:nvSpPr>
          <p:cNvPr id="189" name="资源状态可视化"/>
          <p:cNvSpPr txBox="1"/>
          <p:nvPr/>
        </p:nvSpPr>
        <p:spPr>
          <a:xfrm>
            <a:off x="2933700" y="10389872"/>
            <a:ext cx="5850326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409222" indent="-409222" algn="l">
              <a:buClr>
                <a:srgbClr val="535353"/>
              </a:buClr>
              <a:buSzPct val="82000"/>
              <a:buChar char="•"/>
            </a:lvl1pPr>
          </a:lstStyle>
          <a:p>
            <a:pPr/>
            <a:r>
              <a:t>资源状态可视化</a:t>
            </a:r>
          </a:p>
        </p:txBody>
      </p:sp>
      <p:sp>
        <p:nvSpPr>
          <p:cNvPr id="190" name="在线状态监控"/>
          <p:cNvSpPr txBox="1"/>
          <p:nvPr/>
        </p:nvSpPr>
        <p:spPr>
          <a:xfrm>
            <a:off x="2933700" y="9477955"/>
            <a:ext cx="5850326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marL="409222" indent="-409222" algn="l">
              <a:buClr>
                <a:srgbClr val="535353"/>
              </a:buClr>
              <a:buSzPct val="82000"/>
              <a:buChar char="•"/>
            </a:lvl1pPr>
          </a:lstStyle>
          <a:p>
            <a:pPr/>
            <a:r>
              <a:t>在线状态监控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成组"/>
          <p:cNvGrpSpPr/>
          <p:nvPr/>
        </p:nvGrpSpPr>
        <p:grpSpPr>
          <a:xfrm>
            <a:off x="2113831" y="2397924"/>
            <a:ext cx="19428997" cy="10657114"/>
            <a:chOff x="0" y="0"/>
            <a:chExt cx="19428995" cy="10657113"/>
          </a:xfrm>
        </p:grpSpPr>
        <p:sp>
          <p:nvSpPr>
            <p:cNvPr id="192" name="矩形"/>
            <p:cNvSpPr/>
            <p:nvPr/>
          </p:nvSpPr>
          <p:spPr>
            <a:xfrm>
              <a:off x="0" y="6338401"/>
              <a:ext cx="19428996" cy="4318713"/>
            </a:xfrm>
            <a:prstGeom prst="rect">
              <a:avLst/>
            </a:prstGeom>
            <a:noFill/>
            <a:ln w="50800" cap="flat">
              <a:solidFill>
                <a:srgbClr val="FF26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3" name="Apple…"/>
            <p:cNvSpPr/>
            <p:nvPr/>
          </p:nvSpPr>
          <p:spPr>
            <a:xfrm>
              <a:off x="699588" y="6867159"/>
              <a:ext cx="2720649" cy="3261197"/>
            </a:xfrm>
            <a:prstGeom prst="roundRect">
              <a:avLst>
                <a:gd name="adj" fmla="val 20469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Apple</a:t>
              </a:r>
            </a:p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Siri</a:t>
              </a:r>
            </a:p>
          </p:txBody>
        </p:sp>
        <p:sp>
          <p:nvSpPr>
            <p:cNvPr id="194" name="Tencent…"/>
            <p:cNvSpPr/>
            <p:nvPr/>
          </p:nvSpPr>
          <p:spPr>
            <a:xfrm>
              <a:off x="15083776" y="0"/>
              <a:ext cx="4304449" cy="2594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79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rgbClr val="0096FF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Tencent</a:t>
              </a:r>
            </a:p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Iot Exploer</a:t>
              </a:r>
            </a:p>
          </p:txBody>
        </p:sp>
        <p:sp>
          <p:nvSpPr>
            <p:cNvPr id="195" name="LoRaWAN…"/>
            <p:cNvSpPr/>
            <p:nvPr/>
          </p:nvSpPr>
          <p:spPr>
            <a:xfrm>
              <a:off x="7972547" y="762637"/>
              <a:ext cx="2794001" cy="1905001"/>
            </a:xfrm>
            <a:prstGeom prst="rect">
              <a:avLst/>
            </a:prstGeom>
            <a:solidFill>
              <a:srgbClr val="008F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LoRaWAN</a:t>
              </a:r>
            </a:p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Gateway</a:t>
              </a:r>
            </a:p>
          </p:txBody>
        </p:sp>
        <p:sp>
          <p:nvSpPr>
            <p:cNvPr id="196" name="HomeBridge"/>
            <p:cNvSpPr/>
            <p:nvPr/>
          </p:nvSpPr>
          <p:spPr>
            <a:xfrm>
              <a:off x="7972547" y="7545257"/>
              <a:ext cx="2794001" cy="1905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HomeBridge</a:t>
              </a:r>
            </a:p>
          </p:txBody>
        </p:sp>
        <p:sp>
          <p:nvSpPr>
            <p:cNvPr id="197" name="Light…"/>
            <p:cNvSpPr/>
            <p:nvPr/>
          </p:nvSpPr>
          <p:spPr>
            <a:xfrm>
              <a:off x="463606" y="479357"/>
              <a:ext cx="2471560" cy="2471560"/>
            </a:xfrm>
            <a:prstGeom prst="ellipse">
              <a:avLst/>
            </a:prstGeom>
            <a:solidFill>
              <a:srgbClr val="008F00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Light</a:t>
              </a:r>
            </a:p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Controller</a:t>
              </a:r>
            </a:p>
          </p:txBody>
        </p:sp>
        <p:sp>
          <p:nvSpPr>
            <p:cNvPr id="198" name="线条"/>
            <p:cNvSpPr/>
            <p:nvPr/>
          </p:nvSpPr>
          <p:spPr>
            <a:xfrm>
              <a:off x="3833174" y="8497757"/>
              <a:ext cx="3830762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9" name="线条"/>
            <p:cNvSpPr/>
            <p:nvPr/>
          </p:nvSpPr>
          <p:spPr>
            <a:xfrm>
              <a:off x="11201591" y="8712007"/>
              <a:ext cx="3438819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0" name="线条"/>
            <p:cNvSpPr/>
            <p:nvPr/>
          </p:nvSpPr>
          <p:spPr>
            <a:xfrm>
              <a:off x="10906146" y="1715137"/>
              <a:ext cx="3631421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1" name="线条"/>
            <p:cNvSpPr/>
            <p:nvPr/>
          </p:nvSpPr>
          <p:spPr>
            <a:xfrm>
              <a:off x="3565536" y="1715137"/>
              <a:ext cx="3971968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defTabSz="821531">
                <a:defRPr sz="30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2" name="LoRa"/>
            <p:cNvSpPr/>
            <p:nvPr/>
          </p:nvSpPr>
          <p:spPr>
            <a:xfrm>
              <a:off x="5874985" y="129705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821531">
                <a:defRPr sz="32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LoRa</a:t>
              </a:r>
            </a:p>
          </p:txBody>
        </p:sp>
        <p:sp>
          <p:nvSpPr>
            <p:cNvPr id="203" name="HomeKit Protocol"/>
            <p:cNvSpPr/>
            <p:nvPr/>
          </p:nvSpPr>
          <p:spPr>
            <a:xfrm>
              <a:off x="5748554" y="8043926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821531">
                <a:defRPr sz="32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HomeKit Protocol</a:t>
              </a:r>
            </a:p>
          </p:txBody>
        </p:sp>
        <p:sp>
          <p:nvSpPr>
            <p:cNvPr id="204" name="MQTT"/>
            <p:cNvSpPr/>
            <p:nvPr/>
          </p:nvSpPr>
          <p:spPr>
            <a:xfrm>
              <a:off x="12721857" y="1297051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821531">
                <a:defRPr sz="32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MQTT</a:t>
              </a:r>
            </a:p>
          </p:txBody>
        </p:sp>
        <p:sp>
          <p:nvSpPr>
            <p:cNvPr id="205" name="HTTP"/>
            <p:cNvSpPr/>
            <p:nvPr/>
          </p:nvSpPr>
          <p:spPr>
            <a:xfrm>
              <a:off x="12921001" y="8254587"/>
              <a:ext cx="1270001" cy="1270001"/>
            </a:xfrm>
            <a:prstGeom prst="line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defTabSz="821531">
                <a:defRPr sz="32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HTTP</a:t>
              </a:r>
            </a:p>
          </p:txBody>
        </p:sp>
      </p:grpSp>
      <p:sp>
        <p:nvSpPr>
          <p:cNvPr id="207" name="App Logic…"/>
          <p:cNvSpPr/>
          <p:nvPr/>
        </p:nvSpPr>
        <p:spPr>
          <a:xfrm>
            <a:off x="16824287" y="9397737"/>
            <a:ext cx="4304449" cy="2594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79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3E8D27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App Logic</a:t>
            </a:r>
          </a:p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Server</a:t>
            </a:r>
          </a:p>
        </p:txBody>
      </p:sp>
      <p:sp>
        <p:nvSpPr>
          <p:cNvPr id="208" name="线条"/>
          <p:cNvSpPr/>
          <p:nvPr/>
        </p:nvSpPr>
        <p:spPr>
          <a:xfrm>
            <a:off x="19059942" y="5074409"/>
            <a:ext cx="1" cy="4211054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MQTT"/>
          <p:cNvSpPr txBox="1"/>
          <p:nvPr/>
        </p:nvSpPr>
        <p:spPr>
          <a:xfrm>
            <a:off x="19188859" y="6529824"/>
            <a:ext cx="1284962" cy="6140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1531">
              <a:defRPr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MQTT</a:t>
            </a:r>
          </a:p>
        </p:txBody>
      </p:sp>
      <p:sp>
        <p:nvSpPr>
          <p:cNvPr id="210" name="方案框架"/>
          <p:cNvSpPr txBox="1"/>
          <p:nvPr/>
        </p:nvSpPr>
        <p:spPr>
          <a:xfrm>
            <a:off x="854727" y="320543"/>
            <a:ext cx="3152141" cy="1158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sz="6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方案框架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组成模块"/>
          <p:cNvSpPr txBox="1"/>
          <p:nvPr/>
        </p:nvSpPr>
        <p:spPr>
          <a:xfrm>
            <a:off x="1016000" y="1015999"/>
            <a:ext cx="3152140" cy="1158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l">
              <a:defRPr sz="6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组成模块</a:t>
            </a:r>
          </a:p>
        </p:txBody>
      </p:sp>
      <p:pic>
        <p:nvPicPr>
          <p:cNvPr id="213" name="线条 线条" descr="线条 线条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040371" y="8121334"/>
            <a:ext cx="11136340" cy="101601"/>
          </a:xfrm>
          <a:prstGeom prst="rect">
            <a:avLst/>
          </a:prstGeom>
        </p:spPr>
      </p:pic>
      <p:pic>
        <p:nvPicPr>
          <p:cNvPr id="215" name="线条 线条" descr="线条 线条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0555419" y="8121335"/>
            <a:ext cx="11136340" cy="101601"/>
          </a:xfrm>
          <a:prstGeom prst="rect">
            <a:avLst/>
          </a:prstGeom>
        </p:spPr>
      </p:pic>
      <p:sp>
        <p:nvSpPr>
          <p:cNvPr id="217" name="输入单元"/>
          <p:cNvSpPr txBox="1"/>
          <p:nvPr/>
        </p:nvSpPr>
        <p:spPr>
          <a:xfrm>
            <a:off x="1896409" y="3168223"/>
            <a:ext cx="2542541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输入单元</a:t>
            </a:r>
          </a:p>
        </p:txBody>
      </p:sp>
      <p:sp>
        <p:nvSpPr>
          <p:cNvPr id="218" name="逻辑单元"/>
          <p:cNvSpPr txBox="1"/>
          <p:nvPr/>
        </p:nvSpPr>
        <p:spPr>
          <a:xfrm>
            <a:off x="10370714" y="3168223"/>
            <a:ext cx="2542541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逻辑单元</a:t>
            </a:r>
          </a:p>
        </p:txBody>
      </p:sp>
      <p:sp>
        <p:nvSpPr>
          <p:cNvPr id="219" name="执行单元"/>
          <p:cNvSpPr txBox="1"/>
          <p:nvPr/>
        </p:nvSpPr>
        <p:spPr>
          <a:xfrm>
            <a:off x="19028359" y="3168223"/>
            <a:ext cx="2542541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执行单元</a:t>
            </a:r>
          </a:p>
        </p:txBody>
      </p:sp>
      <p:sp>
        <p:nvSpPr>
          <p:cNvPr id="220" name="Siri 语音"/>
          <p:cNvSpPr txBox="1"/>
          <p:nvPr/>
        </p:nvSpPr>
        <p:spPr>
          <a:xfrm>
            <a:off x="990600" y="4532793"/>
            <a:ext cx="2700298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Siri 语音</a:t>
            </a:r>
          </a:p>
        </p:txBody>
      </p:sp>
      <p:sp>
        <p:nvSpPr>
          <p:cNvPr id="221" name="管理控制台"/>
          <p:cNvSpPr txBox="1"/>
          <p:nvPr/>
        </p:nvSpPr>
        <p:spPr>
          <a:xfrm>
            <a:off x="990600" y="5575914"/>
            <a:ext cx="362630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管理控制台</a:t>
            </a:r>
          </a:p>
        </p:txBody>
      </p:sp>
      <p:sp>
        <p:nvSpPr>
          <p:cNvPr id="222" name="小程序/App"/>
          <p:cNvSpPr txBox="1"/>
          <p:nvPr/>
        </p:nvSpPr>
        <p:spPr>
          <a:xfrm>
            <a:off x="990600" y="6642236"/>
            <a:ext cx="3606364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小程序/App</a:t>
            </a:r>
          </a:p>
        </p:txBody>
      </p:sp>
      <p:sp>
        <p:nvSpPr>
          <p:cNvPr id="223" name="场景策略"/>
          <p:cNvSpPr txBox="1"/>
          <p:nvPr/>
        </p:nvSpPr>
        <p:spPr>
          <a:xfrm>
            <a:off x="9270999" y="8138730"/>
            <a:ext cx="3016708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 场景策略</a:t>
            </a:r>
          </a:p>
        </p:txBody>
      </p:sp>
      <p:sp>
        <p:nvSpPr>
          <p:cNvPr id="224" name="物理按键"/>
          <p:cNvSpPr txBox="1"/>
          <p:nvPr/>
        </p:nvSpPr>
        <p:spPr>
          <a:xfrm>
            <a:off x="990600" y="7700964"/>
            <a:ext cx="301670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物理按键</a:t>
            </a:r>
          </a:p>
        </p:txBody>
      </p:sp>
      <p:sp>
        <p:nvSpPr>
          <p:cNvPr id="225" name="实时看板"/>
          <p:cNvSpPr txBox="1"/>
          <p:nvPr/>
        </p:nvSpPr>
        <p:spPr>
          <a:xfrm>
            <a:off x="9270999" y="6590539"/>
            <a:ext cx="3016708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 实时看板</a:t>
            </a:r>
          </a:p>
        </p:txBody>
      </p:sp>
      <p:sp>
        <p:nvSpPr>
          <p:cNvPr id="226" name="命令转换"/>
          <p:cNvSpPr txBox="1"/>
          <p:nvPr/>
        </p:nvSpPr>
        <p:spPr>
          <a:xfrm>
            <a:off x="9270999" y="5042348"/>
            <a:ext cx="3016708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 命令转换</a:t>
            </a:r>
          </a:p>
        </p:txBody>
      </p:sp>
      <p:sp>
        <p:nvSpPr>
          <p:cNvPr id="227" name="运营监控"/>
          <p:cNvSpPr txBox="1"/>
          <p:nvPr/>
        </p:nvSpPr>
        <p:spPr>
          <a:xfrm>
            <a:off x="9270999" y="9788775"/>
            <a:ext cx="3016708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 运营监控</a:t>
            </a:r>
          </a:p>
        </p:txBody>
      </p:sp>
      <p:sp>
        <p:nvSpPr>
          <p:cNvPr id="228" name="维护工单"/>
          <p:cNvSpPr txBox="1"/>
          <p:nvPr/>
        </p:nvSpPr>
        <p:spPr>
          <a:xfrm>
            <a:off x="9270999" y="11235110"/>
            <a:ext cx="3016708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>
              <a:buSzPct val="100000"/>
              <a:buChar char="•"/>
            </a:lvl1pPr>
          </a:lstStyle>
          <a:p>
            <a:pPr/>
            <a:r>
              <a:t> 维护工单</a:t>
            </a:r>
          </a:p>
        </p:txBody>
      </p:sp>
      <p:sp>
        <p:nvSpPr>
          <p:cNvPr id="229" name="门禁"/>
          <p:cNvSpPr txBox="1"/>
          <p:nvPr/>
        </p:nvSpPr>
        <p:spPr>
          <a:xfrm>
            <a:off x="17780000" y="8138730"/>
            <a:ext cx="179750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门禁</a:t>
            </a:r>
          </a:p>
        </p:txBody>
      </p:sp>
      <p:sp>
        <p:nvSpPr>
          <p:cNvPr id="230" name="空调"/>
          <p:cNvSpPr txBox="1"/>
          <p:nvPr/>
        </p:nvSpPr>
        <p:spPr>
          <a:xfrm>
            <a:off x="17780000" y="6590539"/>
            <a:ext cx="179750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空调</a:t>
            </a:r>
          </a:p>
        </p:txBody>
      </p:sp>
      <p:sp>
        <p:nvSpPr>
          <p:cNvPr id="231" name="灯光"/>
          <p:cNvSpPr txBox="1"/>
          <p:nvPr/>
        </p:nvSpPr>
        <p:spPr>
          <a:xfrm>
            <a:off x="17780000" y="5042348"/>
            <a:ext cx="179750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灯光</a:t>
            </a:r>
          </a:p>
        </p:txBody>
      </p:sp>
      <p:sp>
        <p:nvSpPr>
          <p:cNvPr id="232" name="窗帘"/>
          <p:cNvSpPr txBox="1"/>
          <p:nvPr/>
        </p:nvSpPr>
        <p:spPr>
          <a:xfrm>
            <a:off x="17780000" y="9686920"/>
            <a:ext cx="179750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窗帘</a:t>
            </a:r>
          </a:p>
        </p:txBody>
      </p:sp>
      <p:sp>
        <p:nvSpPr>
          <p:cNvPr id="233" name="温湿度传感器"/>
          <p:cNvSpPr txBox="1"/>
          <p:nvPr/>
        </p:nvSpPr>
        <p:spPr>
          <a:xfrm>
            <a:off x="990600" y="9028754"/>
            <a:ext cx="423590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  <a:defRPr>
                <a:solidFill>
                  <a:srgbClr val="808785"/>
                </a:solidFill>
              </a:defRPr>
            </a:lvl1pPr>
          </a:lstStyle>
          <a:p>
            <a:pPr/>
            <a:r>
              <a:t> 温湿度传感器</a:t>
            </a:r>
          </a:p>
        </p:txBody>
      </p:sp>
      <p:sp>
        <p:nvSpPr>
          <p:cNvPr id="234" name="亮度传感器"/>
          <p:cNvSpPr txBox="1"/>
          <p:nvPr/>
        </p:nvSpPr>
        <p:spPr>
          <a:xfrm>
            <a:off x="990600" y="10176382"/>
            <a:ext cx="362630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  <a:defRPr>
                <a:solidFill>
                  <a:srgbClr val="808785"/>
                </a:solidFill>
              </a:defRPr>
            </a:lvl1pPr>
          </a:lstStyle>
          <a:p>
            <a:pPr/>
            <a:r>
              <a:t> 亮度传感器</a:t>
            </a:r>
          </a:p>
        </p:txBody>
      </p:sp>
      <p:sp>
        <p:nvSpPr>
          <p:cNvPr id="235" name="人体传感器"/>
          <p:cNvSpPr txBox="1"/>
          <p:nvPr/>
        </p:nvSpPr>
        <p:spPr>
          <a:xfrm>
            <a:off x="990600" y="11235110"/>
            <a:ext cx="362630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  <a:defRPr>
                <a:solidFill>
                  <a:srgbClr val="808785"/>
                </a:solidFill>
              </a:defRPr>
            </a:lvl1pPr>
          </a:lstStyle>
          <a:p>
            <a:pPr/>
            <a:r>
              <a:t> 人体传感器</a:t>
            </a:r>
          </a:p>
        </p:txBody>
      </p:sp>
      <p:sp>
        <p:nvSpPr>
          <p:cNvPr id="236" name="……"/>
          <p:cNvSpPr txBox="1"/>
          <p:nvPr/>
        </p:nvSpPr>
        <p:spPr>
          <a:xfrm>
            <a:off x="20428968" y="7111833"/>
            <a:ext cx="1526541" cy="777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l">
              <a:defRPr b="1" sz="47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……</a:t>
            </a:r>
          </a:p>
        </p:txBody>
      </p:sp>
      <p:sp>
        <p:nvSpPr>
          <p:cNvPr id="237" name="……"/>
          <p:cNvSpPr txBox="1"/>
          <p:nvPr/>
        </p:nvSpPr>
        <p:spPr>
          <a:xfrm>
            <a:off x="980628" y="12309906"/>
            <a:ext cx="1551941" cy="789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l">
              <a:defRPr b="1">
                <a:solidFill>
                  <a:srgbClr val="80878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方案要点"/>
          <p:cNvSpPr txBox="1"/>
          <p:nvPr/>
        </p:nvSpPr>
        <p:spPr>
          <a:xfrm>
            <a:off x="1016000" y="1015999"/>
            <a:ext cx="3152140" cy="1158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l">
              <a:defRPr sz="6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方案要点</a:t>
            </a:r>
          </a:p>
        </p:txBody>
      </p:sp>
      <p:sp>
        <p:nvSpPr>
          <p:cNvPr id="240" name="充分利用 Apple 的智能家居技术能力， 通过Siri 获取目标设备与执行动作"/>
          <p:cNvSpPr txBox="1"/>
          <p:nvPr/>
        </p:nvSpPr>
        <p:spPr>
          <a:xfrm>
            <a:off x="1948033" y="4155811"/>
            <a:ext cx="19846490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充分利用 Apple 的智能家居技术能力， 通过Siri 获取目标设备与执行动作</a:t>
            </a:r>
          </a:p>
        </p:txBody>
      </p:sp>
      <p:sp>
        <p:nvSpPr>
          <p:cNvPr id="241" name="使用腾讯云提供的Iot Explore，利用平台能力，降低集成复杂度"/>
          <p:cNvSpPr txBox="1"/>
          <p:nvPr/>
        </p:nvSpPr>
        <p:spPr>
          <a:xfrm>
            <a:off x="1968404" y="6020153"/>
            <a:ext cx="17251225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使用腾讯云提供的Iot Explore，利用平台能力，降低集成复杂度</a:t>
            </a:r>
          </a:p>
        </p:txBody>
      </p:sp>
      <p:sp>
        <p:nvSpPr>
          <p:cNvPr id="242" name="使用 HomeBridge 桥接客制化设备"/>
          <p:cNvSpPr txBox="1"/>
          <p:nvPr/>
        </p:nvSpPr>
        <p:spPr>
          <a:xfrm>
            <a:off x="1948033" y="7884495"/>
            <a:ext cx="9453524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使用 HomeBridge 桥接客制化设备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开发任务"/>
          <p:cNvSpPr txBox="1"/>
          <p:nvPr/>
        </p:nvSpPr>
        <p:spPr>
          <a:xfrm>
            <a:off x="1016000" y="1015999"/>
            <a:ext cx="3152140" cy="1158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l">
              <a:defRPr sz="6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开发任务</a:t>
            </a:r>
          </a:p>
        </p:txBody>
      </p:sp>
      <p:sp>
        <p:nvSpPr>
          <p:cNvPr id="245" name="管理后台：数据接入与解析、设备行为监控、实时看板"/>
          <p:cNvSpPr txBox="1"/>
          <p:nvPr/>
        </p:nvSpPr>
        <p:spPr>
          <a:xfrm>
            <a:off x="2009146" y="3463199"/>
            <a:ext cx="1520870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管理后台：数据接入与解析、设备行为监控、实时看板</a:t>
            </a:r>
          </a:p>
        </p:txBody>
      </p:sp>
      <p:sp>
        <p:nvSpPr>
          <p:cNvPr id="246" name="客制化硬件：原理设计、设备固件、第三方对接"/>
          <p:cNvSpPr txBox="1"/>
          <p:nvPr/>
        </p:nvSpPr>
        <p:spPr>
          <a:xfrm>
            <a:off x="2009146" y="5439983"/>
            <a:ext cx="1337990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客制化硬件：原理设计、设备固件、第三方对接</a:t>
            </a:r>
          </a:p>
        </p:txBody>
      </p:sp>
      <p:sp>
        <p:nvSpPr>
          <p:cNvPr id="247" name="HomeBridge： 客制化硬件操作插件"/>
          <p:cNvSpPr txBox="1"/>
          <p:nvPr/>
        </p:nvSpPr>
        <p:spPr>
          <a:xfrm>
            <a:off x="2009146" y="7191883"/>
            <a:ext cx="989375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HomeBridge： 客制化硬件操作插件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方案总结"/>
          <p:cNvSpPr txBox="1"/>
          <p:nvPr/>
        </p:nvSpPr>
        <p:spPr>
          <a:xfrm>
            <a:off x="1016000" y="1015999"/>
            <a:ext cx="3152140" cy="11582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l">
              <a:defRPr sz="6000">
                <a:latin typeface="PingFang SC Semibold"/>
                <a:ea typeface="PingFang SC Semibold"/>
                <a:cs typeface="PingFang SC Semibold"/>
                <a:sym typeface="PingFang SC Semibold"/>
              </a:defRPr>
            </a:lvl1pPr>
          </a:lstStyle>
          <a:p>
            <a:pPr/>
            <a:r>
              <a:t>方案总结</a:t>
            </a:r>
          </a:p>
        </p:txBody>
      </p:sp>
      <p:sp>
        <p:nvSpPr>
          <p:cNvPr id="250" name="利用现有基础设施，站在巨人的肩膀上开始集成"/>
          <p:cNvSpPr txBox="1"/>
          <p:nvPr/>
        </p:nvSpPr>
        <p:spPr>
          <a:xfrm>
            <a:off x="2009146" y="3463199"/>
            <a:ext cx="13379907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利用现有基础设施，站在巨人的肩膀上开始集成</a:t>
            </a:r>
          </a:p>
        </p:txBody>
      </p:sp>
      <p:sp>
        <p:nvSpPr>
          <p:cNvPr id="251" name="技术框架，只能作为DIY使用，商业化产品复杂度偏高"/>
          <p:cNvSpPr txBox="1"/>
          <p:nvPr/>
        </p:nvSpPr>
        <p:spPr>
          <a:xfrm>
            <a:off x="2111000" y="5694499"/>
            <a:ext cx="14922958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 技术框架，只能作为DIY使用，商业化产品复杂度偏高</a:t>
            </a:r>
          </a:p>
        </p:txBody>
      </p:sp>
      <p:sp>
        <p:nvSpPr>
          <p:cNvPr id="252" name="【端--云--边】 的产品结构，是商业化方向"/>
          <p:cNvSpPr txBox="1"/>
          <p:nvPr/>
        </p:nvSpPr>
        <p:spPr>
          <a:xfrm>
            <a:off x="2111000" y="7925799"/>
            <a:ext cx="11704699" cy="9423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marL="228600" indent="-228600" algn="l">
              <a:buSzPct val="100000"/>
              <a:buChar char="•"/>
            </a:lvl1pPr>
          </a:lstStyle>
          <a:p>
            <a:pPr/>
            <a:r>
              <a:t>【端--云--边】 的产品结构，是商业化方向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