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/>
    <p:restoredTop sz="96197"/>
  </p:normalViewPr>
  <p:slideViewPr>
    <p:cSldViewPr snapToGrid="0" snapToObjects="1">
      <p:cViewPr varScale="1">
        <p:scale>
          <a:sx n="112" d="100"/>
          <a:sy n="112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inheritance" TargetMode="External"/><Relationship Id="rId2" Type="http://schemas.openxmlformats.org/officeDocument/2006/relationships/hyperlink" Target="https://www.baeldung.com/java-polymorphis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A21-E28B-C64B-8097-35797F28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9B3F-1BFC-194E-A0E9-0C9D12D5A3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4905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C7B-37ED-B148-BCE2-86B816A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26CE-B760-5E47-841D-4CD69B1070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/>
              <a:t>enum</a:t>
            </a:r>
            <a:r>
              <a:rPr lang="en-CA" dirty="0"/>
              <a:t> is a special "class" that represents a group of </a:t>
            </a:r>
            <a:r>
              <a:rPr lang="en-CA" b="1" dirty="0"/>
              <a:t>constants</a:t>
            </a:r>
            <a:r>
              <a:rPr lang="en-CA" dirty="0"/>
              <a:t> </a:t>
            </a:r>
          </a:p>
          <a:p>
            <a:r>
              <a:rPr lang="en-CA" dirty="0"/>
              <a:t>Constant vs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6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BD6B-EF08-A14B-B0A3-0550C8FD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065B-1F5F-3448-B712-EE0EDCF2F9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r>
              <a:rPr lang="en-US" dirty="0" err="1"/>
              <a:t>Postgresql</a:t>
            </a:r>
            <a:endParaRPr lang="en-US" dirty="0"/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Db2</a:t>
            </a:r>
          </a:p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65716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B503-035C-A54B-A844-75897D6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6D92-F54C-F140-9EFA-A8227750EA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Database: </a:t>
            </a:r>
          </a:p>
          <a:p>
            <a:pPr marL="0" indent="0">
              <a:buNone/>
            </a:pPr>
            <a:r>
              <a:rPr lang="en-US" dirty="0"/>
              <a:t>hostname, port,  username / password</a:t>
            </a:r>
          </a:p>
          <a:p>
            <a:pPr marL="0" indent="0">
              <a:buNone/>
            </a:pPr>
            <a:r>
              <a:rPr lang="en-US" dirty="0"/>
              <a:t>Schema/ table</a:t>
            </a:r>
          </a:p>
          <a:p>
            <a:pPr marL="0" indent="0">
              <a:buNone/>
            </a:pPr>
            <a:r>
              <a:rPr lang="en-US" dirty="0"/>
              <a:t>Localhost:5432/</a:t>
            </a:r>
            <a:r>
              <a:rPr lang="en-US" dirty="0" err="1"/>
              <a:t>postgresql</a:t>
            </a:r>
            <a:r>
              <a:rPr lang="en-US" dirty="0"/>
              <a:t>/users</a:t>
            </a:r>
          </a:p>
          <a:p>
            <a:pPr marL="0" indent="0">
              <a:buNone/>
            </a:pPr>
            <a:r>
              <a:rPr lang="en-US" dirty="0"/>
              <a:t>SQL (structured query language)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JPA (Hibernate, </a:t>
            </a:r>
            <a:r>
              <a:rPr lang="en-US" dirty="0" err="1"/>
              <a:t>eclipselink</a:t>
            </a:r>
            <a:r>
              <a:rPr lang="en-US" dirty="0"/>
              <a:t>)</a:t>
            </a:r>
          </a:p>
          <a:p>
            <a:r>
              <a:rPr lang="en-US" dirty="0"/>
              <a:t>Spring data</a:t>
            </a:r>
          </a:p>
          <a:p>
            <a:r>
              <a:rPr lang="en-US" dirty="0" err="1"/>
              <a:t>jndi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D013-09B2-F54B-BFAD-05D0EAEA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1F1D-2F46-7040-A56C-D1B5938D3F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(POST, PUT, DELETE, GET)</a:t>
            </a:r>
          </a:p>
          <a:p>
            <a:r>
              <a:rPr lang="en-US" dirty="0"/>
              <a:t>HTTP/HTTPS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HTTPCLIENT</a:t>
            </a:r>
          </a:p>
        </p:txBody>
      </p:sp>
    </p:spTree>
    <p:extLst>
      <p:ext uri="{BB962C8B-B14F-4D97-AF65-F5344CB8AC3E}">
        <p14:creationId xmlns:p14="http://schemas.microsoft.com/office/powerpoint/2010/main" val="55606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0759-2C46-074B-B34E-E760C40F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CCE-57D3-1744-BD59-A1AF9858D1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represents a definition or a type of object. </a:t>
            </a:r>
          </a:p>
          <a:p>
            <a:pPr marL="0" indent="0">
              <a:buNone/>
            </a:pPr>
            <a:r>
              <a:rPr lang="en-CA" dirty="0"/>
              <a:t>It can contain </a:t>
            </a:r>
          </a:p>
          <a:p>
            <a:pPr marL="342900" indent="-342900"/>
            <a:r>
              <a:rPr lang="en-CA" dirty="0"/>
              <a:t>Fields / attributes</a:t>
            </a:r>
          </a:p>
          <a:p>
            <a:pPr marL="342900" indent="-342900"/>
            <a:r>
              <a:rPr lang="en-CA" dirty="0"/>
              <a:t>constructors</a:t>
            </a:r>
          </a:p>
          <a:p>
            <a:pPr marL="342900" indent="-342900"/>
            <a:r>
              <a:rPr lang="en-CA" dirty="0"/>
              <a:t>Methods / functions</a:t>
            </a:r>
          </a:p>
          <a:p>
            <a:pPr marL="0" indent="0">
              <a:buNone/>
            </a:pPr>
            <a:r>
              <a:rPr lang="en-CA" dirty="0"/>
              <a:t>For example: in real life, a car is an object. </a:t>
            </a:r>
          </a:p>
          <a:p>
            <a:pPr marL="0" indent="0">
              <a:buNone/>
            </a:pPr>
            <a:r>
              <a:rPr lang="en-CA" dirty="0"/>
              <a:t>The car </a:t>
            </a:r>
          </a:p>
          <a:p>
            <a:r>
              <a:rPr lang="en-CA" dirty="0"/>
              <a:t>has </a:t>
            </a:r>
            <a:r>
              <a:rPr lang="en-CA" b="1" dirty="0"/>
              <a:t>attributes</a:t>
            </a:r>
            <a:r>
              <a:rPr lang="en-CA" dirty="0"/>
              <a:t>, such as model and color, </a:t>
            </a:r>
          </a:p>
          <a:p>
            <a:r>
              <a:rPr lang="en-CA" dirty="0"/>
              <a:t>and </a:t>
            </a:r>
            <a:r>
              <a:rPr lang="en-CA" b="1" dirty="0"/>
              <a:t>methods</a:t>
            </a:r>
            <a:r>
              <a:rPr lang="en-CA" dirty="0"/>
              <a:t>, such as drive and brake.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2DC-9720-4E41-A596-C075F66C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FB00-275A-BB48-B65C-63DE6E348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This Java class represents a car in general. </a:t>
            </a:r>
          </a:p>
          <a:p>
            <a:r>
              <a:rPr lang="en-CA" dirty="0"/>
              <a:t>We can create any type of car from this class.  Car car = new Car();</a:t>
            </a:r>
          </a:p>
          <a:p>
            <a:r>
              <a:rPr lang="en-CA" dirty="0"/>
              <a:t>We use fields to hold the state and a constructor to create objects from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8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895C-ACDE-524A-80D6-396E29DF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1C4F-5481-0D45-9977-F48553320C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make sure that "sensitive" data is hidden from users. </a:t>
            </a:r>
          </a:p>
          <a:p>
            <a:r>
              <a:rPr lang="en-CA" dirty="0"/>
              <a:t>declare class variables/attributes as private</a:t>
            </a:r>
          </a:p>
          <a:p>
            <a:r>
              <a:rPr lang="en-CA" dirty="0"/>
              <a:t>provide public </a:t>
            </a:r>
            <a:r>
              <a:rPr lang="en-CA" b="1" dirty="0"/>
              <a:t>get</a:t>
            </a:r>
            <a:r>
              <a:rPr lang="en-CA" dirty="0"/>
              <a:t> and </a:t>
            </a:r>
            <a:r>
              <a:rPr lang="en-CA" b="1" dirty="0"/>
              <a:t>set</a:t>
            </a:r>
            <a:r>
              <a:rPr lang="en-CA" dirty="0"/>
              <a:t> methods to access and update the value of a private 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F504-C452-2948-AAFA-799B805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0C98-6607-C140-BB29-7FFE051A66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constructor in Java is a </a:t>
            </a:r>
            <a:r>
              <a:rPr lang="en-CA" b="1" dirty="0"/>
              <a:t>special method</a:t>
            </a:r>
            <a:r>
              <a:rPr lang="en-CA" dirty="0"/>
              <a:t> that is used to initialize objects. </a:t>
            </a:r>
          </a:p>
          <a:p>
            <a:r>
              <a:rPr lang="en-CA" dirty="0"/>
              <a:t>The constructor is called when an object of a class is created. </a:t>
            </a:r>
          </a:p>
          <a:p>
            <a:r>
              <a:rPr lang="en-CA" dirty="0"/>
              <a:t>It can be used to set initial values for object attributes: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E0E-4B99-7F4D-95DF-4778D4A9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B28B-B9C4-3F45-A4B9-14F7A9A4C6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Java Collections Framework</a:t>
            </a:r>
          </a:p>
          <a:p>
            <a:r>
              <a:rPr lang="en-CA" i="1" dirty="0"/>
              <a:t>List</a:t>
            </a:r>
            <a:r>
              <a:rPr lang="en-CA" dirty="0"/>
              <a:t> represents an ordered sequence of values where some value may occur more than one time. (allow duplicates)</a:t>
            </a:r>
          </a:p>
          <a:p>
            <a:r>
              <a:rPr lang="en-CA" dirty="0"/>
              <a:t>List&lt;String&gt; list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ArrayList</a:t>
            </a:r>
            <a:r>
              <a:rPr lang="en-CA" dirty="0"/>
              <a:t>&lt;&gt;();</a:t>
            </a:r>
          </a:p>
          <a:p>
            <a:r>
              <a:rPr lang="en-CA" dirty="0"/>
              <a:t>List&lt;String&gt; list = </a:t>
            </a:r>
            <a:r>
              <a:rPr lang="en-CA" dirty="0" err="1"/>
              <a:t>List.of</a:t>
            </a:r>
            <a:r>
              <a:rPr lang="en-CA" dirty="0"/>
              <a:t>(“one”, “two”, “three”);</a:t>
            </a:r>
          </a:p>
          <a:p>
            <a:r>
              <a:rPr lang="en-CA" dirty="0"/>
              <a:t>Add()</a:t>
            </a:r>
          </a:p>
          <a:p>
            <a:r>
              <a:rPr lang="en-CA" dirty="0"/>
              <a:t>Get()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5C7-C58E-A849-A9F9-95882ED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C263-38CF-4D4F-8DD0-2595D30319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dirty="0"/>
              <a:t>A map is a key-value mapping</a:t>
            </a:r>
          </a:p>
          <a:p>
            <a:r>
              <a:rPr lang="en-CA" b="1" dirty="0"/>
              <a:t>every key is mapped to exactly one value </a:t>
            </a:r>
          </a:p>
          <a:p>
            <a:r>
              <a:rPr lang="en-CA" b="1" dirty="0"/>
              <a:t>we can use the key to retrieve the corresponding value from a map.</a:t>
            </a:r>
          </a:p>
          <a:p>
            <a:r>
              <a:rPr lang="en-CA" dirty="0"/>
              <a:t>Map&lt;String, string&gt; map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Hashmap</a:t>
            </a:r>
            <a:r>
              <a:rPr lang="en-CA" dirty="0"/>
              <a:t>&lt;&gt;();</a:t>
            </a:r>
          </a:p>
          <a:p>
            <a:r>
              <a:rPr lang="en-CA" dirty="0"/>
              <a:t>Map &lt; String, string &gt; map = </a:t>
            </a:r>
            <a:r>
              <a:rPr lang="en-CA" dirty="0" err="1"/>
              <a:t>map.of</a:t>
            </a:r>
            <a:r>
              <a:rPr lang="en-CA" dirty="0"/>
              <a:t>(“key1”, “value1”, “key2”, “value2”);</a:t>
            </a:r>
          </a:p>
          <a:p>
            <a:r>
              <a:rPr lang="en-CA" dirty="0" err="1"/>
              <a:t>Map.put</a:t>
            </a:r>
            <a:r>
              <a:rPr lang="en-CA" dirty="0"/>
              <a:t>(“key3”, “value3”)</a:t>
            </a:r>
          </a:p>
          <a:p>
            <a:r>
              <a:rPr lang="en-CA" dirty="0" err="1"/>
              <a:t>Map.Get</a:t>
            </a:r>
            <a:r>
              <a:rPr lang="en-CA" dirty="0"/>
              <a:t>(“Java”)</a:t>
            </a:r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4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73D7-158E-E949-A777-02E3F4A0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34C1-C2D9-9149-86CA-3265243AE0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core concepts in Java and is used to achieve abstraction, </a:t>
            </a:r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polymorphism</a:t>
            </a:r>
            <a:r>
              <a:rPr lang="en-CA" dirty="0"/>
              <a:t> and </a:t>
            </a:r>
            <a:r>
              <a:rPr lang="en-C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inheritances</a:t>
            </a:r>
            <a:endParaRPr lang="en-CA" dirty="0"/>
          </a:p>
          <a:p>
            <a:r>
              <a:rPr lang="en-CA" dirty="0"/>
              <a:t>abstract type that contains a collection of methods and constant variables. </a:t>
            </a:r>
          </a:p>
          <a:p>
            <a:r>
              <a:rPr lang="en-CA" dirty="0"/>
              <a:t>implement an interface in a Java class by using the </a:t>
            </a:r>
            <a:r>
              <a:rPr lang="en-CA" i="1" dirty="0"/>
              <a:t>implements</a:t>
            </a:r>
            <a:r>
              <a:rPr lang="en-CA" dirty="0"/>
              <a:t> keyword</a:t>
            </a:r>
            <a:endParaRPr lang="en-US" dirty="0"/>
          </a:p>
          <a:p>
            <a:endParaRPr lang="en-US" dirty="0"/>
          </a:p>
          <a:p>
            <a:r>
              <a:rPr lang="en-US" dirty="0"/>
              <a:t>vehicle  (car, </a:t>
            </a:r>
            <a:r>
              <a:rPr lang="en-US" dirty="0" err="1"/>
              <a:t>suv</a:t>
            </a:r>
            <a:r>
              <a:rPr lang="en-US" dirty="0"/>
              <a:t>, truck)</a:t>
            </a:r>
          </a:p>
        </p:txBody>
      </p:sp>
    </p:spTree>
    <p:extLst>
      <p:ext uri="{BB962C8B-B14F-4D97-AF65-F5344CB8AC3E}">
        <p14:creationId xmlns:p14="http://schemas.microsoft.com/office/powerpoint/2010/main" val="340705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3445-19EE-8841-8AC7-7133886F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class/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F714-9B73-4E47-B539-67054C343C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class that is declared abstract</a:t>
            </a:r>
          </a:p>
          <a:p>
            <a:r>
              <a:rPr lang="en-CA" dirty="0"/>
              <a:t>may or may not include abstract methods</a:t>
            </a:r>
          </a:p>
          <a:p>
            <a:r>
              <a:rPr lang="en-CA" dirty="0"/>
              <a:t>Abstract classes cannot be instantiated, but they can be subclassed</a:t>
            </a:r>
          </a:p>
          <a:p>
            <a:r>
              <a:rPr lang="en-CA" dirty="0"/>
              <a:t>a subclass inherits the attributes/methods by using the </a:t>
            </a:r>
            <a:r>
              <a:rPr lang="en-CA" i="1" dirty="0"/>
              <a:t>extends</a:t>
            </a:r>
            <a:r>
              <a:rPr lang="en-CA" dirty="0"/>
              <a:t> keyword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BoardGame</a:t>
            </a:r>
            <a:r>
              <a:rPr lang="en-CA" dirty="0"/>
              <a:t> (Check, monopoly, Tic Tac Toe)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47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461</TotalTime>
  <Words>483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Java</vt:lpstr>
      <vt:lpstr>class</vt:lpstr>
      <vt:lpstr>Objects</vt:lpstr>
      <vt:lpstr>Encapsulation</vt:lpstr>
      <vt:lpstr>Constructor</vt:lpstr>
      <vt:lpstr>LisT</vt:lpstr>
      <vt:lpstr>map</vt:lpstr>
      <vt:lpstr>Interface </vt:lpstr>
      <vt:lpstr>Abstract class/ method</vt:lpstr>
      <vt:lpstr>Enum</vt:lpstr>
      <vt:lpstr>DATABASEs</vt:lpstr>
      <vt:lpstr>JDBC</vt:lpstr>
      <vt:lpstr>REST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Gao, Tianli</dc:creator>
  <cp:lastModifiedBy>Gao, Tianli</cp:lastModifiedBy>
  <cp:revision>19</cp:revision>
  <dcterms:created xsi:type="dcterms:W3CDTF">2021-02-14T15:46:55Z</dcterms:created>
  <dcterms:modified xsi:type="dcterms:W3CDTF">2021-07-04T17:12:25Z</dcterms:modified>
</cp:coreProperties>
</file>