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59" r:id="rId4"/>
    <p:sldId id="257" r:id="rId5"/>
    <p:sldId id="262" r:id="rId6"/>
    <p:sldId id="263" r:id="rId7"/>
    <p:sldId id="261" r:id="rId8"/>
  </p:sldIdLst>
  <p:sldSz cx="9144000" cy="6858000" type="screen4x3"/>
  <p:notesSz cx="7102475" cy="102314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F4F8828-9CA2-4C4E-9BC7-9A26366C6C95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B6C269E-130D-4EB9-BDA7-E41276BA342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E887A-4984-4B69-A05F-82C11F8EB9E8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FA706-F270-4626-963E-B9AFAE33A9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32808-D59B-46A9-9817-4BF61CB1A2A3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9966D-4BAA-44EF-A3DA-2EC2EAA7CC1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5B494-7051-4909-91DD-6D43EB0EB23C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DA40B-6112-482A-A00F-4EB3586C450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D2011-1B50-4495-A68E-51711F538D1C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5A5F5-D9FD-494B-9DF8-F66B3D0700E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53AD-8ABD-4C21-88C1-78665CD4DC7E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2DA72-0A75-4254-B728-4F9FDD8A98D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E0AC2-67B1-4E28-879B-A6EBEBFE3F6F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2E5E-A671-4FA4-B0BE-560A4110B3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8FD3-C2FB-425D-937C-B666AEA0E57A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39F6-A10D-47C4-86FC-964198DF6D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D1FD8-5DF6-42D3-A140-24E8822F0A16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58C5-BD24-41E8-A913-9FDD6B60584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9D4A-1E70-4C00-89E8-C6FE6A1BB0DC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6836-FC96-4A98-88C0-EE1C33FB199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F169-FCF5-43D2-ABFA-CED0832A6CF7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3655B-56A6-45A7-A16C-03ED88D7654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49BCB-A3A3-44F8-A27D-5DCE4535909E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CFE41-B9EE-44AA-91DA-38F13FE43B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D4AA9B-E74D-487D-B4B1-C5CD7A75D895}" type="datetimeFigureOut">
              <a:rPr lang="ja-JP" altLang="en-US"/>
              <a:pPr>
                <a:defRPr/>
              </a:pPr>
              <a:t>2020/4/21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0FF801-3C38-4F9F-A30A-1CF9D627CDE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正方形/長方形 3"/>
          <p:cNvSpPr>
            <a:spLocks noChangeArrowheads="1"/>
          </p:cNvSpPr>
          <p:nvPr/>
        </p:nvSpPr>
        <p:spPr bwMode="auto">
          <a:xfrm>
            <a:off x="323850" y="260350"/>
            <a:ext cx="8569325" cy="559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ja-JP" altLang="en-US" sz="2600" dirty="0">
                <a:latin typeface="Calibri" pitchFamily="34" charset="0"/>
              </a:rPr>
              <a:t>実習を始める前にやること</a:t>
            </a:r>
            <a:endParaRPr lang="en-US" altLang="ja-JP" sz="2600" dirty="0">
              <a:latin typeface="Calibri" pitchFamily="34" charset="0"/>
            </a:endParaRPr>
          </a:p>
          <a:p>
            <a:pPr lvl="2">
              <a:lnSpc>
                <a:spcPts val="3600"/>
              </a:lnSpc>
            </a:pPr>
            <a:r>
              <a:rPr lang="ja-JP" altLang="en-US" sz="2600" dirty="0">
                <a:latin typeface="Calibri" pitchFamily="34" charset="0"/>
              </a:rPr>
              <a:t>各自ノート</a:t>
            </a:r>
            <a:r>
              <a:rPr lang="en-US" altLang="ja-JP" sz="2600" dirty="0">
                <a:latin typeface="Calibri" pitchFamily="34" charset="0"/>
              </a:rPr>
              <a:t>PC</a:t>
            </a:r>
            <a:r>
              <a:rPr lang="ja-JP" altLang="en-US" sz="2600" dirty="0">
                <a:latin typeface="Calibri" pitchFamily="34" charset="0"/>
              </a:rPr>
              <a:t>・実習キットを棚より取り出し各席へ運び展開実習準備</a:t>
            </a:r>
            <a:r>
              <a:rPr lang="en-US" altLang="ja-JP" sz="2600" dirty="0">
                <a:latin typeface="Calibri" pitchFamily="34" charset="0"/>
              </a:rPr>
              <a:t>PC</a:t>
            </a:r>
            <a:r>
              <a:rPr lang="ja-JP" altLang="en-US" sz="2600" dirty="0">
                <a:latin typeface="Calibri" pitchFamily="34" charset="0"/>
              </a:rPr>
              <a:t>番号を控えておいて下さい。今後同様の実習では、その</a:t>
            </a:r>
            <a:r>
              <a:rPr lang="en-US" altLang="ja-JP" sz="2600" dirty="0">
                <a:latin typeface="Calibri" pitchFamily="34" charset="0"/>
              </a:rPr>
              <a:t>PC</a:t>
            </a:r>
            <a:r>
              <a:rPr lang="ja-JP" altLang="en-US" sz="2600" dirty="0">
                <a:latin typeface="Calibri" pitchFamily="34" charset="0"/>
              </a:rPr>
              <a:t>を使用する。</a:t>
            </a:r>
            <a:r>
              <a:rPr lang="ja-JP" altLang="en-US" sz="2600" dirty="0">
                <a:solidFill>
                  <a:srgbClr val="FF0000"/>
                </a:solidFill>
                <a:latin typeface="Calibri" pitchFamily="34" charset="0"/>
              </a:rPr>
              <a:t>間違えると後述する“</a:t>
            </a:r>
            <a:r>
              <a:rPr lang="en-US" altLang="ja-JP" sz="2600" dirty="0">
                <a:solidFill>
                  <a:srgbClr val="FF0000"/>
                </a:solidFill>
                <a:latin typeface="Calibri" pitchFamily="34" charset="0"/>
              </a:rPr>
              <a:t>R8</a:t>
            </a:r>
            <a:r>
              <a:rPr lang="ja-JP" altLang="en-US" sz="2600" dirty="0">
                <a:solidFill>
                  <a:srgbClr val="FF0000"/>
                </a:solidFill>
                <a:latin typeface="Calibri" pitchFamily="34" charset="0"/>
              </a:rPr>
              <a:t>ライター“を毎回登録し直す必要ができる</a:t>
            </a:r>
            <a:r>
              <a:rPr lang="ja-JP" altLang="en-US" sz="2600" dirty="0">
                <a:latin typeface="Calibri" pitchFamily="34" charset="0"/>
              </a:rPr>
              <a:t>。</a:t>
            </a:r>
            <a:endParaRPr lang="en-US" altLang="ja-JP" sz="2600" dirty="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 dirty="0">
                <a:latin typeface="Calibri" pitchFamily="34" charset="0"/>
              </a:rPr>
              <a:t>Hew</a:t>
            </a:r>
            <a:r>
              <a:rPr lang="ja-JP" altLang="en-US" sz="2600" dirty="0">
                <a:latin typeface="Calibri" pitchFamily="34" charset="0"/>
              </a:rPr>
              <a:t>の登録・ライターの登録（起動するコンピュータが同じなら今回のみ）基本プログラムの書き込みができるか確認すること。プロジェクトは</a:t>
            </a:r>
            <a:r>
              <a:rPr lang="en-US" altLang="ja-JP" sz="2600" dirty="0" err="1">
                <a:latin typeface="Calibri" pitchFamily="34" charset="0"/>
              </a:rPr>
              <a:t>io</a:t>
            </a:r>
            <a:r>
              <a:rPr lang="en-US" altLang="ja-JP" sz="2600" dirty="0">
                <a:latin typeface="Calibri" pitchFamily="34" charset="0"/>
              </a:rPr>
              <a:t>.</a:t>
            </a:r>
            <a:r>
              <a:rPr lang="ja-JP" altLang="en-US" sz="2600" dirty="0" err="1">
                <a:latin typeface="Calibri" pitchFamily="34" charset="0"/>
              </a:rPr>
              <a:t>ｃ</a:t>
            </a:r>
            <a:r>
              <a:rPr lang="ja-JP" altLang="en-US" sz="2600" dirty="0">
                <a:latin typeface="Calibri" pitchFamily="34" charset="0"/>
              </a:rPr>
              <a:t>など</a:t>
            </a:r>
            <a:endParaRPr lang="en-US" altLang="ja-JP" sz="2600" dirty="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ja-JP" altLang="en-US" sz="2600" dirty="0">
                <a:latin typeface="Calibri" pitchFamily="34" charset="0"/>
              </a:rPr>
              <a:t>開発環境の説明　</a:t>
            </a:r>
            <a:endParaRPr lang="en-US" altLang="ja-JP" sz="2600" dirty="0">
              <a:latin typeface="Calibri" pitchFamily="34" charset="0"/>
            </a:endParaRPr>
          </a:p>
          <a:p>
            <a:pPr lvl="2">
              <a:lnSpc>
                <a:spcPts val="3600"/>
              </a:lnSpc>
            </a:pPr>
            <a:r>
              <a:rPr lang="ja-JP" altLang="en-US" sz="2600" dirty="0">
                <a:latin typeface="Calibri" pitchFamily="34" charset="0"/>
              </a:rPr>
              <a:t>ダウンロードした</a:t>
            </a:r>
            <a:r>
              <a:rPr lang="en-US" altLang="ja-JP" sz="2600" dirty="0">
                <a:latin typeface="Calibri" pitchFamily="34" charset="0"/>
              </a:rPr>
              <a:t>\WorkSpace\r8c35a_ensyu</a:t>
            </a:r>
            <a:r>
              <a:rPr lang="ja-JP" altLang="en-US" sz="2600" dirty="0">
                <a:latin typeface="Calibri" pitchFamily="34" charset="0"/>
              </a:rPr>
              <a:t>　の下の</a:t>
            </a:r>
            <a:r>
              <a:rPr lang="en-US" altLang="ja-JP" sz="2600" dirty="0">
                <a:latin typeface="Calibri" pitchFamily="34" charset="0"/>
              </a:rPr>
              <a:t>8c35a_ensyu.hws</a:t>
            </a:r>
            <a:r>
              <a:rPr lang="ja-JP" altLang="en-US" sz="2600" dirty="0">
                <a:latin typeface="Calibri" pitchFamily="34" charset="0"/>
              </a:rPr>
              <a:t>が　実習プロジェクトです</a:t>
            </a:r>
            <a:r>
              <a:rPr lang="ja-JP" altLang="en-US" sz="2000" dirty="0">
                <a:latin typeface="Calibri" pitchFamily="34" charset="0"/>
              </a:rPr>
              <a:t>。</a:t>
            </a:r>
            <a:endParaRPr lang="en-US" altLang="ja-JP" sz="2000" dirty="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ja-JP" altLang="en-US" sz="2600" dirty="0">
                <a:latin typeface="Calibri" pitchFamily="34" charset="0"/>
              </a:rPr>
              <a:t>演習に使うプロジェクトの説明</a:t>
            </a:r>
            <a:endParaRPr lang="en-US" altLang="ja-JP" sz="2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9625" cy="633412"/>
          </a:xfrm>
        </p:spPr>
        <p:txBody>
          <a:bodyPr/>
          <a:lstStyle/>
          <a:p>
            <a:pPr algn="l"/>
            <a:r>
              <a:rPr lang="en-US" altLang="ja-JP" sz="2800"/>
              <a:t>HEW</a:t>
            </a:r>
            <a:r>
              <a:rPr lang="ja-JP" altLang="en-US" sz="2800"/>
              <a:t>の登録</a:t>
            </a:r>
          </a:p>
        </p:txBody>
      </p:sp>
      <p:sp>
        <p:nvSpPr>
          <p:cNvPr id="1536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256237"/>
          </a:xfrm>
        </p:spPr>
        <p:txBody>
          <a:bodyPr/>
          <a:lstStyle/>
          <a:p>
            <a:r>
              <a:rPr lang="en-US" altLang="ja-JP" dirty="0"/>
              <a:t>\\locust\17 </a:t>
            </a:r>
            <a:r>
              <a:rPr lang="en-US" altLang="ja-JP" dirty="0" err="1"/>
              <a:t>Ei</a:t>
            </a:r>
            <a:r>
              <a:rPr lang="en-US" altLang="ja-JP" dirty="0"/>
              <a:t>\</a:t>
            </a:r>
            <a:r>
              <a:rPr lang="en-US" altLang="ja-JP" dirty="0" err="1"/>
              <a:t>Ei</a:t>
            </a:r>
            <a:r>
              <a:rPr lang="en-US" altLang="ja-JP" dirty="0"/>
              <a:t>-</a:t>
            </a:r>
            <a:r>
              <a:rPr lang="ja-JP" altLang="en-US" dirty="0"/>
              <a:t>実習教材</a:t>
            </a:r>
            <a:r>
              <a:rPr lang="en-US" altLang="ja-JP" dirty="0"/>
              <a:t>(R8</a:t>
            </a:r>
            <a:r>
              <a:rPr lang="ja-JP" altLang="en-US" dirty="0"/>
              <a:t>マイコン</a:t>
            </a:r>
            <a:r>
              <a:rPr lang="en-US" altLang="ja-JP" dirty="0"/>
              <a:t>)\</a:t>
            </a:r>
          </a:p>
          <a:p>
            <a:pPr marL="0" indent="0">
              <a:buNone/>
            </a:pPr>
            <a:r>
              <a:rPr lang="en-US" altLang="ja-JP" dirty="0"/>
              <a:t>        R8</a:t>
            </a:r>
            <a:r>
              <a:rPr lang="ja-JP" altLang="en-US" dirty="0"/>
              <a:t>実習（</a:t>
            </a:r>
            <a:r>
              <a:rPr lang="en-US" altLang="ja-JP" dirty="0"/>
              <a:t>35A</a:t>
            </a:r>
            <a:r>
              <a:rPr lang="ja-JP" altLang="en-US" dirty="0"/>
              <a:t>版</a:t>
            </a:r>
            <a:r>
              <a:rPr lang="en-US" altLang="ja-JP" dirty="0"/>
              <a:t>)\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ja-JP" altLang="en-US" dirty="0"/>
              <a:t>“</a:t>
            </a:r>
            <a:r>
              <a:rPr lang="en-US" altLang="ja-JP" dirty="0"/>
              <a:t>R8</a:t>
            </a:r>
            <a:r>
              <a:rPr lang="ja-JP" altLang="en-US" dirty="0"/>
              <a:t>実習</a:t>
            </a:r>
            <a:r>
              <a:rPr lang="en-US" altLang="ja-JP" dirty="0"/>
              <a:t>-</a:t>
            </a:r>
            <a:r>
              <a:rPr lang="ja-JP" altLang="en-US" dirty="0"/>
              <a:t>指導書“　ホルダーを各自デスクトップまたは、実習ワークエリアへダウンロード</a:t>
            </a:r>
            <a:r>
              <a:rPr lang="en-US" altLang="ja-JP" dirty="0"/>
              <a:t>(</a:t>
            </a:r>
            <a:r>
              <a:rPr lang="ja-JP" altLang="en-US" dirty="0"/>
              <a:t>コピーすること・ドラック</a:t>
            </a:r>
            <a:r>
              <a:rPr lang="ja-JP" altLang="en-US" sz="2800" dirty="0"/>
              <a:t>＆</a:t>
            </a:r>
            <a:r>
              <a:rPr lang="ja-JP" altLang="en-US" dirty="0"/>
              <a:t>ドロップしないように注意する）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どうしようもないときは、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D</a:t>
            </a:r>
            <a:r>
              <a:rPr lang="ja-JP" altLang="en-US" dirty="0"/>
              <a:t>ドライブの該当ホルダーをコピーし、使うこと</a:t>
            </a:r>
            <a:endParaRPr lang="en-US" altLang="ja-JP" sz="1800" dirty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15888"/>
            <a:ext cx="49926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276475"/>
            <a:ext cx="3819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1163" y="3105150"/>
            <a:ext cx="50863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9838" y="4292600"/>
            <a:ext cx="4778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タイトル 1"/>
          <p:cNvSpPr txBox="1">
            <a:spLocks/>
          </p:cNvSpPr>
          <p:nvPr/>
        </p:nvSpPr>
        <p:spPr bwMode="auto">
          <a:xfrm>
            <a:off x="250825" y="260350"/>
            <a:ext cx="46196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ja-JP" altLang="en-US" sz="2800">
                <a:latin typeface="Calibri" pitchFamily="34" charset="0"/>
              </a:rPr>
              <a:t>ライターソフトの登録</a:t>
            </a:r>
            <a:endParaRPr lang="en-US" altLang="ja-JP" sz="2800">
              <a:latin typeface="Calibri" pitchFamily="34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250825" y="895350"/>
            <a:ext cx="4176713" cy="1238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ja-JP" sz="2600" dirty="0"/>
              <a:t>D</a:t>
            </a:r>
            <a:r>
              <a:rPr lang="ja-JP" altLang="en-US" sz="2600" dirty="0"/>
              <a:t>ドライブ“</a:t>
            </a:r>
            <a:r>
              <a:rPr lang="en-US" altLang="ja-JP" sz="2600" dirty="0"/>
              <a:t>D:\R8</a:t>
            </a:r>
            <a:r>
              <a:rPr lang="ja-JP" altLang="en-US" sz="2600" dirty="0"/>
              <a:t>実習</a:t>
            </a:r>
            <a:r>
              <a:rPr lang="en-US" altLang="ja-JP" sz="2600" dirty="0"/>
              <a:t>\</a:t>
            </a:r>
            <a:r>
              <a:rPr lang="en-US" altLang="ja-JP" sz="2600" dirty="0" err="1"/>
              <a:t>mcr</a:t>
            </a:r>
            <a:r>
              <a:rPr lang="ja-JP" altLang="en-US" sz="2600" dirty="0"/>
              <a:t>”の</a:t>
            </a:r>
            <a:endParaRPr lang="en-US" altLang="ja-JP" sz="2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600" dirty="0"/>
              <a:t>“</a:t>
            </a:r>
            <a:r>
              <a:rPr lang="en-US" altLang="ja-JP" sz="2600" dirty="0"/>
              <a:t>r8c_writer</a:t>
            </a:r>
            <a:r>
              <a:rPr lang="ja-JP" altLang="en-US" sz="2600" dirty="0"/>
              <a:t>の登録方法</a:t>
            </a:r>
            <a:r>
              <a:rPr lang="en-US" altLang="ja-JP" sz="2600" dirty="0"/>
              <a:t>.txt</a:t>
            </a:r>
            <a:r>
              <a:rPr lang="ja-JP" altLang="en-US" sz="2600" dirty="0"/>
              <a:t>“を参考に</a:t>
            </a:r>
            <a:r>
              <a:rPr lang="en-US" altLang="ja-JP" sz="2600" dirty="0"/>
              <a:t>HEW</a:t>
            </a:r>
            <a:r>
              <a:rPr lang="ja-JP" altLang="en-US" sz="2600" dirty="0" err="1"/>
              <a:t>へ登</a:t>
            </a:r>
            <a:r>
              <a:rPr lang="ja-JP" altLang="en-US" sz="2600" dirty="0"/>
              <a:t>録する</a:t>
            </a:r>
            <a:endParaRPr lang="en-US" altLang="ja-JP" sz="2600" dirty="0"/>
          </a:p>
          <a:p>
            <a:pPr lvl="1" fontAlgn="auto"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16391" name="コンテンツ プレースホルダー 2"/>
          <p:cNvSpPr txBox="1">
            <a:spLocks/>
          </p:cNvSpPr>
          <p:nvPr/>
        </p:nvSpPr>
        <p:spPr bwMode="auto">
          <a:xfrm>
            <a:off x="250825" y="5287963"/>
            <a:ext cx="4176713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ja-JP" altLang="en-US" sz="2600">
                <a:latin typeface="Calibri" pitchFamily="34" charset="0"/>
              </a:rPr>
              <a:t>“</a:t>
            </a:r>
            <a:r>
              <a:rPr lang="en-US" altLang="ja-JP" sz="2600">
                <a:latin typeface="Calibri" pitchFamily="34" charset="0"/>
              </a:rPr>
              <a:t>D:\R8</a:t>
            </a:r>
            <a:r>
              <a:rPr lang="ja-JP" altLang="en-US" sz="2600">
                <a:latin typeface="Calibri" pitchFamily="34" charset="0"/>
              </a:rPr>
              <a:t>実習</a:t>
            </a:r>
            <a:r>
              <a:rPr lang="en-US" altLang="ja-JP" sz="2600">
                <a:latin typeface="Calibri" pitchFamily="34" charset="0"/>
              </a:rPr>
              <a:t>\document</a:t>
            </a:r>
            <a:r>
              <a:rPr lang="ja-JP" altLang="en-US" sz="2600">
                <a:latin typeface="Calibri" pitchFamily="34" charset="0"/>
              </a:rPr>
              <a:t>“</a:t>
            </a:r>
            <a:endParaRPr lang="ja-JP" altLang="en-US" sz="32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934F8CF-DE9A-465F-A02D-EE5FB640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63" y="3212976"/>
            <a:ext cx="6546874" cy="349444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23850" y="260350"/>
            <a:ext cx="85693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>
                <a:latin typeface="Calibri" pitchFamily="34" charset="0"/>
              </a:rPr>
              <a:t>関連知識１　　　Ｉ／Ｏポートのアクセス</a:t>
            </a:r>
            <a:endParaRPr lang="en-US" altLang="ja-JP" sz="2800" dirty="0">
              <a:latin typeface="Calibri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91944B-77C4-4F87-9C5B-888B78188277}"/>
              </a:ext>
            </a:extLst>
          </p:cNvPr>
          <p:cNvSpPr/>
          <p:nvPr/>
        </p:nvSpPr>
        <p:spPr>
          <a:xfrm>
            <a:off x="323850" y="1214457"/>
            <a:ext cx="85693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>
                <a:latin typeface="Calibri" pitchFamily="34" charset="0"/>
              </a:rPr>
              <a:t>（１）　Ｌチカの実装</a:t>
            </a:r>
            <a:endParaRPr lang="en-US" altLang="ja-JP" sz="2800" dirty="0">
              <a:latin typeface="Calibri" pitchFamily="34" charset="0"/>
            </a:endParaRPr>
          </a:p>
          <a:p>
            <a:pPr marL="627063"/>
            <a:r>
              <a:rPr lang="ja-JP" altLang="en-US" sz="2400" dirty="0">
                <a:latin typeface="Calibri" pitchFamily="34" charset="0"/>
              </a:rPr>
              <a:t>Ｒ８のＩＯポートアクセスについて復習する</a:t>
            </a:r>
            <a:endParaRPr lang="en-US" altLang="ja-JP" sz="2400" dirty="0">
              <a:latin typeface="Calibri" pitchFamily="34" charset="0"/>
            </a:endParaRPr>
          </a:p>
          <a:p>
            <a:pPr marL="627063"/>
            <a:r>
              <a:rPr lang="ja-JP" altLang="en-US" sz="2400" dirty="0">
                <a:latin typeface="Calibri" pitchFamily="34" charset="0"/>
              </a:rPr>
              <a:t>マイコンのＩＯポートはどのマイコンでも基本的にはほぼ同じ構造である。方向レジスタにより入出力を決定する。</a:t>
            </a:r>
            <a:endParaRPr lang="en-US" altLang="ja-JP" sz="2400" dirty="0">
              <a:latin typeface="Calibri" pitchFamily="34" charset="0"/>
            </a:endParaRPr>
          </a:p>
          <a:p>
            <a:endParaRPr lang="en-US" altLang="ja-JP" sz="2800" dirty="0">
              <a:latin typeface="Calibr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23584A-E95D-401A-8C13-D539A9786600}"/>
              </a:ext>
            </a:extLst>
          </p:cNvPr>
          <p:cNvSpPr/>
          <p:nvPr/>
        </p:nvSpPr>
        <p:spPr>
          <a:xfrm>
            <a:off x="4211960" y="3531470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libri" pitchFamily="34" charset="0"/>
              </a:rPr>
              <a:t>ポートの</a:t>
            </a:r>
            <a:r>
              <a:rPr lang="en-US" altLang="ja-JP" dirty="0">
                <a:latin typeface="Calibri" pitchFamily="34" charset="0"/>
              </a:rPr>
              <a:t>1</a:t>
            </a:r>
            <a:r>
              <a:rPr lang="ja-JP" altLang="en-US" dirty="0">
                <a:latin typeface="Calibri" pitchFamily="34" charset="0"/>
              </a:rPr>
              <a:t>ビットのみ抜き出す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D032A3-82FD-415E-BEB8-ECB4C917E293}"/>
              </a:ext>
            </a:extLst>
          </p:cNvPr>
          <p:cNvSpPr/>
          <p:nvPr/>
        </p:nvSpPr>
        <p:spPr>
          <a:xfrm>
            <a:off x="6300192" y="5949280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Calibri" pitchFamily="34" charset="0"/>
              </a:rPr>
              <a:t>（　</a:t>
            </a:r>
            <a:r>
              <a:rPr lang="ja-JP" altLang="en-US" dirty="0" err="1">
                <a:latin typeface="Calibri" pitchFamily="34" charset="0"/>
              </a:rPr>
              <a:t>ｂ</a:t>
            </a:r>
            <a:r>
              <a:rPr lang="en-US" altLang="ja-JP" dirty="0">
                <a:latin typeface="Calibri" pitchFamily="34" charset="0"/>
              </a:rPr>
              <a:t>it0</a:t>
            </a:r>
            <a:r>
              <a:rPr lang="ja-JP" altLang="en-US" dirty="0">
                <a:latin typeface="Calibri" pitchFamily="34" charset="0"/>
              </a:rPr>
              <a:t>　）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1476D1D-FE46-4893-B7D9-C5F37B8D5483}"/>
              </a:ext>
            </a:extLst>
          </p:cNvPr>
          <p:cNvGrpSpPr/>
          <p:nvPr/>
        </p:nvGrpSpPr>
        <p:grpSpPr>
          <a:xfrm>
            <a:off x="1038092" y="2942396"/>
            <a:ext cx="7067816" cy="3765026"/>
            <a:chOff x="882558" y="2946881"/>
            <a:chExt cx="7067816" cy="3765026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B63AE3B-A94C-4A89-99D9-02F822205299}"/>
                </a:ext>
              </a:extLst>
            </p:cNvPr>
            <p:cNvGrpSpPr/>
            <p:nvPr/>
          </p:nvGrpSpPr>
          <p:grpSpPr>
            <a:xfrm>
              <a:off x="1187624" y="2946881"/>
              <a:ext cx="6762750" cy="3765026"/>
              <a:chOff x="1475656" y="2946881"/>
              <a:chExt cx="6762750" cy="3765026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C1E9E52C-C493-4B64-8943-7EA9C6206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5656" y="2978107"/>
                <a:ext cx="6762750" cy="3733800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57F59E2-33FF-4441-9EEA-DF5FA50757D5}"/>
                  </a:ext>
                </a:extLst>
              </p:cNvPr>
              <p:cNvSpPr/>
              <p:nvPr/>
            </p:nvSpPr>
            <p:spPr>
              <a:xfrm>
                <a:off x="3203848" y="2946881"/>
                <a:ext cx="1872208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sz="11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Pd</a:t>
                </a:r>
                <a:r>
                  <a:rPr lang="ja-JP" altLang="en-US" sz="11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レジスタ</a:t>
                </a: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44AEFA0-0C7A-407B-BED3-B10C4F0686BB}"/>
                </a:ext>
              </a:extLst>
            </p:cNvPr>
            <p:cNvSpPr/>
            <p:nvPr/>
          </p:nvSpPr>
          <p:spPr>
            <a:xfrm>
              <a:off x="882558" y="2996952"/>
              <a:ext cx="18501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latin typeface="Calibri" pitchFamily="34" charset="0"/>
                </a:rPr>
                <a:t>R8</a:t>
              </a:r>
              <a:r>
                <a:rPr lang="ja-JP" altLang="en-US" sz="1600" dirty="0">
                  <a:latin typeface="Calibri" pitchFamily="34" charset="0"/>
                </a:rPr>
                <a:t>　マイコンの場合</a:t>
              </a:r>
              <a:endParaRPr lang="ja-JP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850" y="260350"/>
            <a:ext cx="85693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>
                <a:latin typeface="Calibri" pitchFamily="34" charset="0"/>
              </a:rPr>
              <a:t>関連知識１　　　Ｉ／Ｏポートのアクセス</a:t>
            </a:r>
            <a:endParaRPr lang="en-US" altLang="ja-JP" sz="2800" dirty="0">
              <a:latin typeface="Calibri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91944B-77C4-4F87-9C5B-888B78188277}"/>
              </a:ext>
            </a:extLst>
          </p:cNvPr>
          <p:cNvSpPr/>
          <p:nvPr/>
        </p:nvSpPr>
        <p:spPr>
          <a:xfrm>
            <a:off x="5868144" y="692696"/>
            <a:ext cx="3168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alibri" pitchFamily="34" charset="0"/>
              </a:rPr>
              <a:t>（１）　Ｌチカの実装</a:t>
            </a:r>
            <a:endParaRPr lang="en-US" altLang="ja-JP" sz="2800" dirty="0">
              <a:latin typeface="Calibri" pitchFamily="34" charset="0"/>
            </a:endParaRPr>
          </a:p>
          <a:p>
            <a:r>
              <a:rPr lang="ja-JP" altLang="en-US" sz="2800" dirty="0">
                <a:latin typeface="Calibri" pitchFamily="34" charset="0"/>
              </a:rPr>
              <a:t>　　</a:t>
            </a:r>
            <a:r>
              <a:rPr lang="en-US" altLang="ja-JP" sz="2800" dirty="0">
                <a:latin typeface="Calibri" pitchFamily="34" charset="0"/>
              </a:rPr>
              <a:t>PO</a:t>
            </a:r>
            <a:r>
              <a:rPr lang="ja-JP" altLang="en-US" sz="2800" dirty="0">
                <a:latin typeface="Calibri" pitchFamily="34" charset="0"/>
              </a:rPr>
              <a:t>　</a:t>
            </a:r>
            <a:r>
              <a:rPr lang="en-US" altLang="ja-JP" sz="2800" dirty="0">
                <a:latin typeface="Calibri" pitchFamily="34" charset="0"/>
              </a:rPr>
              <a:t>P6 </a:t>
            </a:r>
            <a:r>
              <a:rPr lang="ja-JP" altLang="en-US" sz="2800" dirty="0">
                <a:latin typeface="Calibri" pitchFamily="34" charset="0"/>
              </a:rPr>
              <a:t>の設定</a:t>
            </a:r>
            <a:endParaRPr lang="en-US" altLang="ja-JP" sz="2800" dirty="0">
              <a:latin typeface="Calibr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798ED-C6B9-4177-9B7C-922E6E96FCFE}"/>
              </a:ext>
            </a:extLst>
          </p:cNvPr>
          <p:cNvSpPr/>
          <p:nvPr/>
        </p:nvSpPr>
        <p:spPr>
          <a:xfrm>
            <a:off x="539874" y="895142"/>
            <a:ext cx="84963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void )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int 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/*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クロックを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XIN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クロック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(20MHz)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に変更 *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prc0  = 1;                          /*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プロテクト解除               *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cm13  = 1;                          /* P4_6,P4_7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XIN-XOUT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端子にする*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cm05  = 0;                          /* XIN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クロック発振              *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for(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=0; 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&lt;50; 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++ );               /*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安定するまで少し待つ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約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10ms) */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ocd2  = 0;                          /*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システムクロックを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XIN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にする  *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    prc0  = 0;                          /* 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プロテクト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ON                 */</a:t>
            </a:r>
          </a:p>
          <a:p>
            <a:endParaRPr lang="en-US" altLang="ja-JP" sz="1600" dirty="0"/>
          </a:p>
          <a:p>
            <a:r>
              <a:rPr lang="en-US" altLang="ja-JP" dirty="0"/>
              <a:t>    /* </a:t>
            </a:r>
            <a:r>
              <a:rPr lang="ja-JP" altLang="en-US" dirty="0"/>
              <a:t>ポートの入出力設定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    prc2 = 1;                           /* PD0</a:t>
            </a:r>
            <a:r>
              <a:rPr lang="ja-JP" altLang="en-US" dirty="0"/>
              <a:t>のプロテクト解除         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    pd0 = 0x00;                         /* </a:t>
            </a:r>
            <a:r>
              <a:rPr lang="ja-JP" altLang="en-US" dirty="0"/>
              <a:t>スイッチなど入力             *</a:t>
            </a:r>
            <a:r>
              <a:rPr lang="en-US" altLang="ja-JP" dirty="0"/>
              <a:t>/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p1  = 0x0f;                         /* 3-0:LED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は消灯                *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pd1 = 0xdf;                         /* 5:RXD0 4:TXD0 3-0:LED        */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pd2 = 0xfe;                         /* 0:PushSW                     */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pd3 = 0xfb;                         /* 4:Buzzer 2:IR                */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pd4 = 0x80;                         /* 7:XOUT 6:XIN 5-3:DIP SW 2:VREF*/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    pd5 = 0x40;                         /* 7:DIP SW                     */</a:t>
            </a:r>
          </a:p>
          <a:p>
            <a:r>
              <a:rPr lang="en-US" altLang="ja-JP" dirty="0"/>
              <a:t>    pd6 = 0xff;                         /* LED</a:t>
            </a:r>
            <a:r>
              <a:rPr lang="ja-JP" altLang="en-US" dirty="0"/>
              <a:t>など出力                 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CEE1CF-F3ED-4E5E-94C0-B67484DA2E1B}"/>
              </a:ext>
            </a:extLst>
          </p:cNvPr>
          <p:cNvSpPr txBox="1"/>
          <p:nvPr/>
        </p:nvSpPr>
        <p:spPr>
          <a:xfrm>
            <a:off x="683568" y="3584124"/>
            <a:ext cx="6768752" cy="1141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27059D-17BC-4BDB-8B9E-B7D8DBA1FBDF}"/>
              </a:ext>
            </a:extLst>
          </p:cNvPr>
          <p:cNvSpPr txBox="1"/>
          <p:nvPr/>
        </p:nvSpPr>
        <p:spPr>
          <a:xfrm>
            <a:off x="683568" y="6010148"/>
            <a:ext cx="734481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4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850" y="260350"/>
            <a:ext cx="85693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>
                <a:latin typeface="Calibri" pitchFamily="34" charset="0"/>
              </a:rPr>
              <a:t>関連知識</a:t>
            </a:r>
            <a:r>
              <a:rPr lang="en-US" altLang="ja-JP" sz="2800" dirty="0">
                <a:latin typeface="Calibri" pitchFamily="34" charset="0"/>
              </a:rPr>
              <a:t>2</a:t>
            </a:r>
            <a:r>
              <a:rPr lang="ja-JP" altLang="en-US" sz="2800" dirty="0">
                <a:latin typeface="Calibri" pitchFamily="34" charset="0"/>
              </a:rPr>
              <a:t>　　　Ｉ／Ｏポートのアクセス</a:t>
            </a:r>
            <a:endParaRPr lang="en-US" altLang="ja-JP" sz="2800" dirty="0">
              <a:latin typeface="Calibri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91944B-77C4-4F87-9C5B-888B78188277}"/>
              </a:ext>
            </a:extLst>
          </p:cNvPr>
          <p:cNvSpPr/>
          <p:nvPr/>
        </p:nvSpPr>
        <p:spPr>
          <a:xfrm>
            <a:off x="5868144" y="692696"/>
            <a:ext cx="3168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alibri" pitchFamily="34" charset="0"/>
              </a:rPr>
              <a:t>（１）　Ｌチカの実装</a:t>
            </a:r>
            <a:endParaRPr lang="en-US" altLang="ja-JP" sz="2800" dirty="0">
              <a:latin typeface="Calibri" pitchFamily="34" charset="0"/>
            </a:endParaRPr>
          </a:p>
          <a:p>
            <a:r>
              <a:rPr lang="ja-JP" altLang="en-US" sz="2800" dirty="0">
                <a:latin typeface="Calibri" pitchFamily="34" charset="0"/>
              </a:rPr>
              <a:t>　　</a:t>
            </a:r>
            <a:r>
              <a:rPr lang="en-US" altLang="ja-JP" sz="2800" dirty="0">
                <a:latin typeface="Calibri" pitchFamily="34" charset="0"/>
              </a:rPr>
              <a:t>PO </a:t>
            </a:r>
            <a:r>
              <a:rPr lang="ja-JP" altLang="en-US" sz="2800" dirty="0">
                <a:latin typeface="Calibri" pitchFamily="34" charset="0"/>
              </a:rPr>
              <a:t>→ </a:t>
            </a:r>
            <a:r>
              <a:rPr lang="en-US" altLang="ja-JP" sz="2800" dirty="0">
                <a:latin typeface="Calibri" pitchFamily="34" charset="0"/>
              </a:rPr>
              <a:t>P6 </a:t>
            </a:r>
            <a:r>
              <a:rPr lang="ja-JP" altLang="en-US" sz="2800" dirty="0">
                <a:latin typeface="Calibri" pitchFamily="34" charset="0"/>
              </a:rPr>
              <a:t>へ</a:t>
            </a:r>
            <a:endParaRPr lang="en-US" altLang="ja-JP" sz="2800" dirty="0">
              <a:latin typeface="Calibr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798ED-C6B9-4177-9B7C-922E6E96FCFE}"/>
              </a:ext>
            </a:extLst>
          </p:cNvPr>
          <p:cNvSpPr/>
          <p:nvPr/>
        </p:nvSpPr>
        <p:spPr>
          <a:xfrm>
            <a:off x="539874" y="895142"/>
            <a:ext cx="84963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main( void )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{unsigned int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unsigned int d;</a:t>
            </a: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                             /* 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初期化                       *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while( 1 ) {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d = p0;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p6 = d;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//  p6 = p0;   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で全然問題ないが　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　　　　　入力と出力を意識してまた　値を変えて出力できる。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27059D-17BC-4BDB-8B9E-B7D8DBA1FBDF}"/>
              </a:ext>
            </a:extLst>
          </p:cNvPr>
          <p:cNvSpPr txBox="1"/>
          <p:nvPr/>
        </p:nvSpPr>
        <p:spPr>
          <a:xfrm>
            <a:off x="971600" y="3068960"/>
            <a:ext cx="2088232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13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850" y="260350"/>
            <a:ext cx="8569325" cy="640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>
                <a:latin typeface="Calibri" pitchFamily="34" charset="0"/>
              </a:rPr>
              <a:t>課題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IO.c</a:t>
            </a:r>
            <a:r>
              <a:rPr lang="ja-JP" altLang="en-US" sz="2600">
                <a:latin typeface="Calibri" pitchFamily="34" charset="0"/>
              </a:rPr>
              <a:t>　の課題</a:t>
            </a:r>
            <a:r>
              <a:rPr lang="ja-JP" altLang="en-US">
                <a:latin typeface="Calibri" pitchFamily="34" charset="0"/>
              </a:rPr>
              <a:t>（ポートアクセス制御・</a:t>
            </a:r>
            <a:r>
              <a:rPr lang="en-US" altLang="ja-JP">
                <a:latin typeface="Calibri" pitchFamily="34" charset="0"/>
              </a:rPr>
              <a:t>I/O</a:t>
            </a:r>
            <a:r>
              <a:rPr lang="ja-JP" altLang="en-US">
                <a:latin typeface="Calibri" pitchFamily="34" charset="0"/>
              </a:rPr>
              <a:t>ポートの使用法）</a:t>
            </a:r>
            <a:endParaRPr lang="en-US" altLang="ja-JP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p0</a:t>
            </a:r>
            <a:r>
              <a:rPr lang="ja-JP" altLang="en-US" sz="2600">
                <a:latin typeface="Calibri" pitchFamily="34" charset="0"/>
              </a:rPr>
              <a:t>のデータをｐ</a:t>
            </a:r>
            <a:r>
              <a:rPr lang="en-US" altLang="ja-JP" sz="2600">
                <a:latin typeface="Calibri" pitchFamily="34" charset="0"/>
              </a:rPr>
              <a:t>6</a:t>
            </a:r>
            <a:r>
              <a:rPr lang="ja-JP" altLang="en-US" sz="2600">
                <a:latin typeface="Calibri" pitchFamily="34" charset="0"/>
              </a:rPr>
              <a:t>で拡張基板に表示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 </a:t>
            </a:r>
            <a:r>
              <a:rPr lang="ja-JP" altLang="en-US" sz="2600">
                <a:latin typeface="Calibri" pitchFamily="34" charset="0"/>
              </a:rPr>
              <a:t>入出力を逆に変更　</a:t>
            </a:r>
            <a:r>
              <a:rPr lang="en-US" altLang="ja-JP" sz="2600">
                <a:latin typeface="Calibri" pitchFamily="34" charset="0"/>
              </a:rPr>
              <a:t>p6</a:t>
            </a:r>
            <a:r>
              <a:rPr lang="ja-JP" altLang="en-US" sz="2600">
                <a:latin typeface="Calibri" pitchFamily="34" charset="0"/>
              </a:rPr>
              <a:t>→</a:t>
            </a:r>
            <a:r>
              <a:rPr lang="en-US" altLang="ja-JP" sz="2600">
                <a:latin typeface="Calibri" pitchFamily="34" charset="0"/>
              </a:rPr>
              <a:t>p0</a:t>
            </a:r>
            <a:r>
              <a:rPr lang="ja-JP" altLang="en-US" sz="2600">
                <a:latin typeface="Calibri" pitchFamily="34" charset="0"/>
              </a:rPr>
              <a:t>へ表示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IO2.c</a:t>
            </a:r>
            <a:r>
              <a:rPr lang="ja-JP" altLang="en-US" sz="2600">
                <a:latin typeface="Calibri" pitchFamily="34" charset="0"/>
              </a:rPr>
              <a:t>　の課題　</a:t>
            </a:r>
            <a:r>
              <a:rPr lang="ja-JP" altLang="en-US">
                <a:latin typeface="Calibri" pitchFamily="34" charset="0"/>
              </a:rPr>
              <a:t>（オンボード</a:t>
            </a:r>
            <a:r>
              <a:rPr lang="en-US" altLang="ja-JP">
                <a:latin typeface="Calibri" pitchFamily="34" charset="0"/>
              </a:rPr>
              <a:t>DIP_sw</a:t>
            </a:r>
            <a:r>
              <a:rPr lang="ja-JP" altLang="en-US">
                <a:latin typeface="Calibri" pitchFamily="34" charset="0"/>
              </a:rPr>
              <a:t>と</a:t>
            </a:r>
            <a:r>
              <a:rPr lang="en-US" altLang="ja-JP">
                <a:latin typeface="Calibri" pitchFamily="34" charset="0"/>
              </a:rPr>
              <a:t>LED</a:t>
            </a:r>
            <a:r>
              <a:rPr lang="ja-JP" altLang="en-US">
                <a:latin typeface="Calibri" pitchFamily="34" charset="0"/>
              </a:rPr>
              <a:t>の使用法）</a:t>
            </a:r>
            <a:endParaRPr lang="en-US" altLang="ja-JP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ja-JP" altLang="en-US" sz="2600">
                <a:latin typeface="Calibri" pitchFamily="34" charset="0"/>
              </a:rPr>
              <a:t>オンボード</a:t>
            </a:r>
            <a:r>
              <a:rPr lang="en-US" altLang="ja-JP" sz="2600">
                <a:latin typeface="Calibri" pitchFamily="34" charset="0"/>
              </a:rPr>
              <a:t>DIPSW</a:t>
            </a:r>
            <a:r>
              <a:rPr lang="ja-JP" altLang="en-US" sz="2600">
                <a:latin typeface="Calibri" pitchFamily="34" charset="0"/>
              </a:rPr>
              <a:t>の状態をオンボード</a:t>
            </a:r>
            <a:r>
              <a:rPr lang="en-US" altLang="ja-JP" sz="2600">
                <a:latin typeface="Calibri" pitchFamily="34" charset="0"/>
              </a:rPr>
              <a:t>LED</a:t>
            </a:r>
            <a:r>
              <a:rPr lang="ja-JP" altLang="en-US" sz="2600">
                <a:latin typeface="Calibri" pitchFamily="34" charset="0"/>
              </a:rPr>
              <a:t>で表示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ja-JP" altLang="en-US" sz="2600">
                <a:latin typeface="Calibri" pitchFamily="34" charset="0"/>
              </a:rPr>
              <a:t>ｐ６（下位４ｂｉｔ ）の データをオンボードＬＥＤで表示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p</a:t>
            </a:r>
            <a:r>
              <a:rPr lang="ja-JP" altLang="en-US" sz="2600">
                <a:latin typeface="Calibri" pitchFamily="34" charset="0"/>
              </a:rPr>
              <a:t>６（上位４ｂｉｔ ）の データをオンボードＬＥＤで表示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push_</a:t>
            </a:r>
            <a:r>
              <a:rPr lang="ja-JP" altLang="en-US" sz="2600">
                <a:latin typeface="Calibri" pitchFamily="34" charset="0"/>
              </a:rPr>
              <a:t>ｓｗ</a:t>
            </a:r>
            <a:r>
              <a:rPr lang="en-US" altLang="ja-JP" sz="2600">
                <a:latin typeface="Calibri" pitchFamily="34" charset="0"/>
              </a:rPr>
              <a:t>.</a:t>
            </a:r>
            <a:r>
              <a:rPr lang="ja-JP" altLang="en-US" sz="2600">
                <a:latin typeface="Calibri" pitchFamily="34" charset="0"/>
              </a:rPr>
              <a:t>ｃ の課題</a:t>
            </a:r>
            <a:r>
              <a:rPr lang="ja-JP" altLang="en-US">
                <a:latin typeface="Calibri" pitchFamily="34" charset="0"/>
              </a:rPr>
              <a:t>（オンボードプッシュスイッチの使用法）</a:t>
            </a:r>
            <a:endParaRPr lang="en-US" altLang="ja-JP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push_</a:t>
            </a:r>
            <a:r>
              <a:rPr lang="ja-JP" altLang="en-US" sz="2600">
                <a:latin typeface="Calibri" pitchFamily="34" charset="0"/>
              </a:rPr>
              <a:t>ｓｗが押された時のみオンボード</a:t>
            </a:r>
            <a:r>
              <a:rPr lang="en-US" altLang="ja-JP" sz="2600">
                <a:latin typeface="Calibri" pitchFamily="34" charset="0"/>
              </a:rPr>
              <a:t>LED</a:t>
            </a:r>
            <a:r>
              <a:rPr lang="ja-JP" altLang="en-US" sz="2600">
                <a:latin typeface="Calibri" pitchFamily="34" charset="0"/>
              </a:rPr>
              <a:t>の</a:t>
            </a:r>
            <a:r>
              <a:rPr lang="en-US" altLang="ja-JP" sz="2600">
                <a:latin typeface="Calibri" pitchFamily="34" charset="0"/>
              </a:rPr>
              <a:t>bit0</a:t>
            </a:r>
            <a:r>
              <a:rPr lang="ja-JP" altLang="en-US" sz="2600">
                <a:latin typeface="Calibri" pitchFamily="34" charset="0"/>
              </a:rPr>
              <a:t>を点灯する。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 push_</a:t>
            </a:r>
            <a:r>
              <a:rPr lang="ja-JP" altLang="en-US" sz="2600">
                <a:latin typeface="Calibri" pitchFamily="34" charset="0"/>
              </a:rPr>
              <a:t>ｓｗが押されたら</a:t>
            </a:r>
            <a:r>
              <a:rPr lang="en-US" altLang="ja-JP" sz="2600">
                <a:latin typeface="Calibri" pitchFamily="34" charset="0"/>
              </a:rPr>
              <a:t>LED</a:t>
            </a:r>
            <a:r>
              <a:rPr lang="ja-JP" altLang="en-US" sz="2600">
                <a:latin typeface="Calibri" pitchFamily="34" charset="0"/>
              </a:rPr>
              <a:t>へ“１０１０”を押されてなければ“０１０１”を表示する。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/>
            <a:endParaRPr lang="ja-JP" altLang="en-US" sz="26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813</Words>
  <Application>Microsoft Office PowerPoint</Application>
  <PresentationFormat>画面に合わせる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  <vt:lpstr>HEWの登録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n-masuya</dc:creator>
  <cp:lastModifiedBy>n-masuya</cp:lastModifiedBy>
  <cp:revision>18</cp:revision>
  <cp:lastPrinted>2014-10-29T01:11:40Z</cp:lastPrinted>
  <dcterms:created xsi:type="dcterms:W3CDTF">2014-10-28T23:52:22Z</dcterms:created>
  <dcterms:modified xsi:type="dcterms:W3CDTF">2020-04-21T05:01:39Z</dcterms:modified>
</cp:coreProperties>
</file>