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58" r:id="rId3"/>
    <p:sldId id="259" r:id="rId4"/>
    <p:sldId id="257" r:id="rId5"/>
  </p:sldIdLst>
  <p:sldSz cx="9144000" cy="6858000" type="screen4x3"/>
  <p:notesSz cx="7102475" cy="102314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4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F4F8828-9CA2-4C4E-9BC7-9A26366C6C95}" type="datetimeFigureOut">
              <a:rPr lang="ja-JP" altLang="en-US"/>
              <a:pPr>
                <a:defRPr/>
              </a:pPr>
              <a:t>2016/6/8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18675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2725" y="9718675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B6C269E-130D-4EB9-BDA7-E41276BA3420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E887A-4984-4B69-A05F-82C11F8EB9E8}" type="datetimeFigureOut">
              <a:rPr lang="ja-JP" altLang="en-US"/>
              <a:pPr>
                <a:defRPr/>
              </a:pPr>
              <a:t>2016/6/8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FA706-F270-4626-963E-B9AFAE33A9A2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32808-D59B-46A9-9817-4BF61CB1A2A3}" type="datetimeFigureOut">
              <a:rPr lang="ja-JP" altLang="en-US"/>
              <a:pPr>
                <a:defRPr/>
              </a:pPr>
              <a:t>2016/6/8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9966D-4BAA-44EF-A3DA-2EC2EAA7CC11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5B494-7051-4909-91DD-6D43EB0EB23C}" type="datetimeFigureOut">
              <a:rPr lang="ja-JP" altLang="en-US"/>
              <a:pPr>
                <a:defRPr/>
              </a:pPr>
              <a:t>2016/6/8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DA40B-6112-482A-A00F-4EB3586C4508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D2011-1B50-4495-A68E-51711F538D1C}" type="datetimeFigureOut">
              <a:rPr lang="ja-JP" altLang="en-US"/>
              <a:pPr>
                <a:defRPr/>
              </a:pPr>
              <a:t>2016/6/8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5A5F5-D9FD-494B-9DF8-F66B3D0700E5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953AD-8ABD-4C21-88C1-78665CD4DC7E}" type="datetimeFigureOut">
              <a:rPr lang="ja-JP" altLang="en-US"/>
              <a:pPr>
                <a:defRPr/>
              </a:pPr>
              <a:t>2016/6/8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82DA72-0A75-4254-B728-4F9FDD8A98D3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E0AC2-67B1-4E28-879B-A6EBEBFE3F6F}" type="datetimeFigureOut">
              <a:rPr lang="ja-JP" altLang="en-US"/>
              <a:pPr>
                <a:defRPr/>
              </a:pPr>
              <a:t>2016/6/8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C2E5E-A671-4FA4-B0BE-560A4110B341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D8FD3-C2FB-425D-937C-B666AEA0E57A}" type="datetimeFigureOut">
              <a:rPr lang="ja-JP" altLang="en-US"/>
              <a:pPr>
                <a:defRPr/>
              </a:pPr>
              <a:t>2016/6/8</a:t>
            </a:fld>
            <a:endParaRPr lang="ja-JP" altLang="en-US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A39F6-A10D-47C4-86FC-964198DF6DBF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D1FD8-5DF6-42D3-A140-24E8822F0A16}" type="datetimeFigureOut">
              <a:rPr lang="ja-JP" altLang="en-US"/>
              <a:pPr>
                <a:defRPr/>
              </a:pPr>
              <a:t>2016/6/8</a:t>
            </a:fld>
            <a:endParaRPr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F58C5-BD24-41E8-A913-9FDD6B60584C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F9D4A-1E70-4C00-89E8-C6FE6A1BB0DC}" type="datetimeFigureOut">
              <a:rPr lang="ja-JP" altLang="en-US"/>
              <a:pPr>
                <a:defRPr/>
              </a:pPr>
              <a:t>2016/6/8</a:t>
            </a:fld>
            <a:endParaRPr lang="ja-JP" altLang="en-US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96836-FC96-4A98-88C0-EE1C33FB199E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FF169-FCF5-43D2-ABFA-CED0832A6CF7}" type="datetimeFigureOut">
              <a:rPr lang="ja-JP" altLang="en-US"/>
              <a:pPr>
                <a:defRPr/>
              </a:pPr>
              <a:t>2016/6/8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3655B-56A6-45A7-A16C-03ED88D7654A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49BCB-A3A3-44F8-A27D-5DCE4535909E}" type="datetimeFigureOut">
              <a:rPr lang="ja-JP" altLang="en-US"/>
              <a:pPr>
                <a:defRPr/>
              </a:pPr>
              <a:t>2016/6/8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CFE41-B9EE-44AA-91DA-38F13FE43BAF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1D4AA9B-E74D-487D-B4B1-C5CD7A75D895}" type="datetimeFigureOut">
              <a:rPr lang="ja-JP" altLang="en-US"/>
              <a:pPr>
                <a:defRPr/>
              </a:pPr>
              <a:t>2016/6/8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0FF801-3C38-4F9F-A30A-1CF9D627CDE9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正方形/長方形 3"/>
          <p:cNvSpPr>
            <a:spLocks noChangeArrowheads="1"/>
          </p:cNvSpPr>
          <p:nvPr/>
        </p:nvSpPr>
        <p:spPr bwMode="auto">
          <a:xfrm>
            <a:off x="323850" y="260350"/>
            <a:ext cx="8569325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lnSpc>
                <a:spcPts val="3600"/>
              </a:lnSpc>
              <a:buFont typeface="Calibri" pitchFamily="34" charset="0"/>
              <a:buAutoNum type="arabicPeriod"/>
            </a:pPr>
            <a:r>
              <a:rPr lang="ja-JP" altLang="en-US" sz="2600">
                <a:latin typeface="Calibri" pitchFamily="34" charset="0"/>
              </a:rPr>
              <a:t>実習を始める前にやること</a:t>
            </a:r>
            <a:endParaRPr lang="en-US" altLang="ja-JP" sz="2600">
              <a:latin typeface="Calibri" pitchFamily="34" charset="0"/>
            </a:endParaRPr>
          </a:p>
          <a:p>
            <a:pPr lvl="2">
              <a:lnSpc>
                <a:spcPts val="3600"/>
              </a:lnSpc>
            </a:pPr>
            <a:r>
              <a:rPr lang="ja-JP" altLang="en-US" sz="2600">
                <a:latin typeface="Calibri" pitchFamily="34" charset="0"/>
              </a:rPr>
              <a:t>各自ノート</a:t>
            </a:r>
            <a:r>
              <a:rPr lang="en-US" altLang="ja-JP" sz="2600">
                <a:latin typeface="Calibri" pitchFamily="34" charset="0"/>
              </a:rPr>
              <a:t>PC</a:t>
            </a:r>
            <a:r>
              <a:rPr lang="ja-JP" altLang="en-US" sz="2600">
                <a:latin typeface="Calibri" pitchFamily="34" charset="0"/>
              </a:rPr>
              <a:t>・実習キットを棚より取り出し各席へ運び展開実習準備</a:t>
            </a:r>
            <a:r>
              <a:rPr lang="en-US" altLang="ja-JP" sz="2600">
                <a:latin typeface="Calibri" pitchFamily="34" charset="0"/>
              </a:rPr>
              <a:t>PC</a:t>
            </a:r>
            <a:r>
              <a:rPr lang="ja-JP" altLang="en-US" sz="2600">
                <a:latin typeface="Calibri" pitchFamily="34" charset="0"/>
              </a:rPr>
              <a:t>番号を控えておいて下さい。今後同様の実習では、その</a:t>
            </a:r>
            <a:r>
              <a:rPr lang="en-US" altLang="ja-JP" sz="2600">
                <a:latin typeface="Calibri" pitchFamily="34" charset="0"/>
              </a:rPr>
              <a:t>PC</a:t>
            </a:r>
            <a:r>
              <a:rPr lang="ja-JP" altLang="en-US" sz="2600">
                <a:latin typeface="Calibri" pitchFamily="34" charset="0"/>
              </a:rPr>
              <a:t>を使用する。</a:t>
            </a:r>
            <a:r>
              <a:rPr lang="ja-JP" altLang="en-US" sz="2600">
                <a:solidFill>
                  <a:srgbClr val="FF0000"/>
                </a:solidFill>
                <a:latin typeface="Calibri" pitchFamily="34" charset="0"/>
              </a:rPr>
              <a:t>間違えると後述する“</a:t>
            </a:r>
            <a:r>
              <a:rPr lang="en-US" altLang="ja-JP" sz="2600">
                <a:solidFill>
                  <a:srgbClr val="FF0000"/>
                </a:solidFill>
                <a:latin typeface="Calibri" pitchFamily="34" charset="0"/>
              </a:rPr>
              <a:t>R8</a:t>
            </a:r>
            <a:r>
              <a:rPr lang="ja-JP" altLang="en-US" sz="2600">
                <a:solidFill>
                  <a:srgbClr val="FF0000"/>
                </a:solidFill>
                <a:latin typeface="Calibri" pitchFamily="34" charset="0"/>
              </a:rPr>
              <a:t>ライター“を毎回登録し直す必要ができる</a:t>
            </a:r>
            <a:r>
              <a:rPr lang="ja-JP" altLang="en-US" sz="2600">
                <a:latin typeface="Calibri" pitchFamily="34" charset="0"/>
              </a:rPr>
              <a:t>。</a:t>
            </a:r>
            <a:endParaRPr lang="en-US" altLang="ja-JP" sz="2600">
              <a:latin typeface="Calibri" pitchFamily="34" charset="0"/>
            </a:endParaRPr>
          </a:p>
          <a:p>
            <a:pPr marL="800100" lvl="1" indent="-342900">
              <a:lnSpc>
                <a:spcPts val="3600"/>
              </a:lnSpc>
              <a:buFont typeface="Calibri" pitchFamily="34" charset="0"/>
              <a:buAutoNum type="arabicPeriod"/>
            </a:pPr>
            <a:r>
              <a:rPr lang="en-US" altLang="ja-JP" sz="2600">
                <a:latin typeface="Calibri" pitchFamily="34" charset="0"/>
              </a:rPr>
              <a:t>D</a:t>
            </a:r>
            <a:r>
              <a:rPr lang="ja-JP" altLang="en-US" sz="2600">
                <a:latin typeface="Calibri" pitchFamily="34" charset="0"/>
              </a:rPr>
              <a:t>ドライブへ移動して　“</a:t>
            </a:r>
            <a:r>
              <a:rPr lang="en-US" altLang="ja-JP" sz="2600">
                <a:latin typeface="Calibri" pitchFamily="34" charset="0"/>
              </a:rPr>
              <a:t>renew-folder.bat</a:t>
            </a:r>
            <a:r>
              <a:rPr lang="ja-JP" altLang="en-US" sz="2600">
                <a:latin typeface="Calibri" pitchFamily="34" charset="0"/>
              </a:rPr>
              <a:t>”を実行</a:t>
            </a:r>
            <a:endParaRPr lang="en-US" altLang="ja-JP" sz="2600">
              <a:latin typeface="Calibri" pitchFamily="34" charset="0"/>
            </a:endParaRPr>
          </a:p>
          <a:p>
            <a:pPr lvl="2">
              <a:lnSpc>
                <a:spcPts val="3600"/>
              </a:lnSpc>
            </a:pPr>
            <a:r>
              <a:rPr lang="ja-JP" altLang="en-US" sz="2000">
                <a:latin typeface="Calibri" pitchFamily="34" charset="0"/>
              </a:rPr>
              <a:t>（実習に必要なファイル・フォルダーが更新されます。）</a:t>
            </a:r>
            <a:endParaRPr lang="en-US" altLang="ja-JP" sz="2000">
              <a:latin typeface="Calibri" pitchFamily="34" charset="0"/>
            </a:endParaRPr>
          </a:p>
          <a:p>
            <a:pPr marL="800100" lvl="1" indent="-342900">
              <a:lnSpc>
                <a:spcPts val="3600"/>
              </a:lnSpc>
              <a:buFont typeface="Calibri" pitchFamily="34" charset="0"/>
              <a:buAutoNum type="arabicPeriod"/>
            </a:pPr>
            <a:r>
              <a:rPr lang="en-US" altLang="ja-JP" sz="2600">
                <a:latin typeface="Calibri" pitchFamily="34" charset="0"/>
              </a:rPr>
              <a:t>Hew</a:t>
            </a:r>
            <a:r>
              <a:rPr lang="ja-JP" altLang="en-US" sz="2600">
                <a:latin typeface="Calibri" pitchFamily="34" charset="0"/>
              </a:rPr>
              <a:t>の登録・ライターの登録（起動するコンピュータが同じなら今回のみ）</a:t>
            </a:r>
            <a:endParaRPr lang="en-US" altLang="ja-JP" sz="2600">
              <a:latin typeface="Calibri" pitchFamily="34" charset="0"/>
            </a:endParaRPr>
          </a:p>
          <a:p>
            <a:pPr marL="800100" lvl="1" indent="-342900">
              <a:lnSpc>
                <a:spcPts val="3600"/>
              </a:lnSpc>
              <a:buFont typeface="Calibri" pitchFamily="34" charset="0"/>
              <a:buAutoNum type="arabicPeriod"/>
            </a:pPr>
            <a:r>
              <a:rPr lang="ja-JP" altLang="en-US" sz="2600">
                <a:latin typeface="Calibri" pitchFamily="34" charset="0"/>
              </a:rPr>
              <a:t>開発環境の説明</a:t>
            </a:r>
            <a:endParaRPr lang="en-US" altLang="ja-JP" sz="2600">
              <a:latin typeface="Calibri" pitchFamily="34" charset="0"/>
            </a:endParaRPr>
          </a:p>
          <a:p>
            <a:pPr lvl="2">
              <a:lnSpc>
                <a:spcPts val="3600"/>
              </a:lnSpc>
            </a:pPr>
            <a:r>
              <a:rPr lang="en-US" altLang="ja-JP" sz="2000">
                <a:latin typeface="Calibri" pitchFamily="34" charset="0"/>
              </a:rPr>
              <a:t>D:\WorkSpace\r8c35a_ensyu</a:t>
            </a:r>
            <a:r>
              <a:rPr lang="ja-JP" altLang="en-US" sz="2000">
                <a:latin typeface="Calibri" pitchFamily="34" charset="0"/>
              </a:rPr>
              <a:t>　の下の</a:t>
            </a:r>
            <a:r>
              <a:rPr lang="en-US" altLang="ja-JP" sz="2000">
                <a:latin typeface="Calibri" pitchFamily="34" charset="0"/>
              </a:rPr>
              <a:t>8c35a_ensyu.hws</a:t>
            </a:r>
            <a:r>
              <a:rPr lang="ja-JP" altLang="en-US" sz="2000">
                <a:latin typeface="Calibri" pitchFamily="34" charset="0"/>
              </a:rPr>
              <a:t>をダブルクリック・今回の実習プロジェクトファイルです</a:t>
            </a:r>
            <a:endParaRPr lang="en-US" altLang="ja-JP" sz="2000">
              <a:latin typeface="Calibri" pitchFamily="34" charset="0"/>
            </a:endParaRPr>
          </a:p>
          <a:p>
            <a:pPr marL="800100" lvl="1" indent="-342900">
              <a:lnSpc>
                <a:spcPts val="3600"/>
              </a:lnSpc>
              <a:buFont typeface="Calibri" pitchFamily="34" charset="0"/>
              <a:buAutoNum type="arabicPeriod"/>
            </a:pPr>
            <a:r>
              <a:rPr lang="ja-JP" altLang="en-US" sz="2600">
                <a:latin typeface="Calibri" pitchFamily="34" charset="0"/>
              </a:rPr>
              <a:t>演習に使うプロジェクトの説明</a:t>
            </a:r>
            <a:endParaRPr lang="en-US" altLang="ja-JP" sz="26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619625" cy="633412"/>
          </a:xfrm>
        </p:spPr>
        <p:txBody>
          <a:bodyPr/>
          <a:lstStyle/>
          <a:p>
            <a:pPr algn="l"/>
            <a:r>
              <a:rPr lang="en-US" altLang="ja-JP" sz="2800" smtClean="0"/>
              <a:t>HEW</a:t>
            </a:r>
            <a:r>
              <a:rPr lang="ja-JP" altLang="en-US" sz="2800" smtClean="0"/>
              <a:t>の登録</a:t>
            </a:r>
          </a:p>
        </p:txBody>
      </p:sp>
      <p:sp>
        <p:nvSpPr>
          <p:cNvPr id="1536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2232025"/>
          </a:xfrm>
        </p:spPr>
        <p:txBody>
          <a:bodyPr/>
          <a:lstStyle/>
          <a:p>
            <a:r>
              <a:rPr lang="en-US" altLang="ja-JP" smtClean="0"/>
              <a:t>D</a:t>
            </a:r>
            <a:r>
              <a:rPr lang="ja-JP" altLang="en-US" smtClean="0"/>
              <a:t>ドライブのショートカットから</a:t>
            </a:r>
            <a:r>
              <a:rPr lang="en-US" altLang="ja-JP" smtClean="0"/>
              <a:t>D</a:t>
            </a:r>
            <a:r>
              <a:rPr lang="ja-JP" altLang="en-US" smtClean="0"/>
              <a:t>：￥へ移動</a:t>
            </a:r>
            <a:endParaRPr lang="en-US" altLang="ja-JP" smtClean="0"/>
          </a:p>
          <a:p>
            <a:pPr lvl="1"/>
            <a:r>
              <a:rPr lang="en-US" altLang="ja-JP" sz="2400" smtClean="0"/>
              <a:t>“C:\ProgramFiles(x86)\Renesas\Hew\HEW2.exe”</a:t>
            </a:r>
            <a:r>
              <a:rPr lang="ja-JP" altLang="en-US" sz="2400" smtClean="0"/>
              <a:t>のショートカットをデスクトップへ貼り付ける。</a:t>
            </a:r>
            <a:endParaRPr lang="en-US" altLang="ja-JP" sz="2400" smtClean="0"/>
          </a:p>
          <a:p>
            <a:pPr lvl="2"/>
            <a:r>
              <a:rPr lang="ja-JP" altLang="en-US" sz="1800" smtClean="0"/>
              <a:t>以後このショートカットで</a:t>
            </a:r>
            <a:r>
              <a:rPr lang="en-US" altLang="ja-JP" sz="1800" smtClean="0"/>
              <a:t>HEW</a:t>
            </a:r>
            <a:r>
              <a:rPr lang="ja-JP" altLang="en-US" sz="1800" smtClean="0"/>
              <a:t>を起動するか　～</a:t>
            </a:r>
            <a:r>
              <a:rPr lang="en-US" altLang="ja-JP" sz="1800" smtClean="0"/>
              <a:t>.</a:t>
            </a:r>
            <a:r>
              <a:rPr lang="ja-JP" altLang="en-US" sz="1800" smtClean="0"/>
              <a:t>ｈｓｗファイルをダブルクリックする</a:t>
            </a:r>
            <a:endParaRPr lang="en-US" altLang="ja-JP" sz="1800" smtClean="0"/>
          </a:p>
          <a:p>
            <a:endParaRPr lang="ja-JP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538" y="115888"/>
            <a:ext cx="4992687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2276475"/>
            <a:ext cx="38195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81163" y="3105150"/>
            <a:ext cx="5086350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79838" y="4292600"/>
            <a:ext cx="477837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タイトル 1"/>
          <p:cNvSpPr txBox="1">
            <a:spLocks/>
          </p:cNvSpPr>
          <p:nvPr/>
        </p:nvSpPr>
        <p:spPr bwMode="auto">
          <a:xfrm>
            <a:off x="250825" y="260350"/>
            <a:ext cx="4619625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ja-JP" altLang="en-US" sz="2800">
                <a:latin typeface="Calibri" pitchFamily="34" charset="0"/>
              </a:rPr>
              <a:t>ライターソフトの登録</a:t>
            </a:r>
            <a:endParaRPr lang="en-US" altLang="ja-JP" sz="2800">
              <a:latin typeface="Calibri" pitchFamily="34" charset="0"/>
            </a:endParaRP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250825" y="895350"/>
            <a:ext cx="4176713" cy="1238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ja-JP" sz="2600" dirty="0" smtClean="0"/>
              <a:t>D</a:t>
            </a:r>
            <a:r>
              <a:rPr lang="ja-JP" altLang="en-US" sz="2600" dirty="0" smtClean="0"/>
              <a:t>ドライブ“</a:t>
            </a:r>
            <a:r>
              <a:rPr lang="en-US" altLang="ja-JP" sz="2600" dirty="0" smtClean="0"/>
              <a:t>D</a:t>
            </a:r>
            <a:r>
              <a:rPr lang="en-US" altLang="ja-JP" sz="2600" dirty="0"/>
              <a:t>:\R8</a:t>
            </a:r>
            <a:r>
              <a:rPr lang="ja-JP" altLang="en-US" sz="2600" dirty="0"/>
              <a:t>実習</a:t>
            </a:r>
            <a:r>
              <a:rPr lang="en-US" altLang="ja-JP" sz="2600" dirty="0"/>
              <a:t>\</a:t>
            </a:r>
            <a:r>
              <a:rPr lang="en-US" altLang="ja-JP" sz="2600" dirty="0" err="1" smtClean="0"/>
              <a:t>mcr</a:t>
            </a:r>
            <a:r>
              <a:rPr lang="ja-JP" altLang="en-US" sz="2600" dirty="0" smtClean="0"/>
              <a:t>”の</a:t>
            </a:r>
            <a:endParaRPr lang="en-US" altLang="ja-JP" sz="2600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600" dirty="0" smtClean="0"/>
              <a:t>“</a:t>
            </a:r>
            <a:r>
              <a:rPr lang="en-US" altLang="ja-JP" sz="2600" dirty="0" smtClean="0"/>
              <a:t>r8c_writer</a:t>
            </a:r>
            <a:r>
              <a:rPr lang="ja-JP" altLang="en-US" sz="2600" dirty="0" smtClean="0"/>
              <a:t>の登録方法</a:t>
            </a:r>
            <a:r>
              <a:rPr lang="en-US" altLang="ja-JP" sz="2600" dirty="0" smtClean="0"/>
              <a:t>.txt</a:t>
            </a:r>
            <a:r>
              <a:rPr lang="ja-JP" altLang="en-US" sz="2600" dirty="0" smtClean="0"/>
              <a:t>“を参考に</a:t>
            </a:r>
            <a:r>
              <a:rPr lang="en-US" altLang="ja-JP" sz="2600" dirty="0" smtClean="0"/>
              <a:t>HEW</a:t>
            </a:r>
            <a:r>
              <a:rPr lang="ja-JP" altLang="en-US" sz="2600" dirty="0" err="1" smtClean="0"/>
              <a:t>へ登</a:t>
            </a:r>
            <a:r>
              <a:rPr lang="ja-JP" altLang="en-US" sz="2600" dirty="0" smtClean="0"/>
              <a:t>録する</a:t>
            </a:r>
            <a:endParaRPr lang="en-US" altLang="ja-JP" sz="2600" dirty="0" smtClean="0"/>
          </a:p>
          <a:p>
            <a:pPr lvl="1" fontAlgn="auto">
              <a:spcAft>
                <a:spcPts val="0"/>
              </a:spcAft>
              <a:defRPr/>
            </a:pPr>
            <a:endParaRPr lang="ja-JP" altLang="en-US" dirty="0" smtClean="0"/>
          </a:p>
        </p:txBody>
      </p:sp>
      <p:sp>
        <p:nvSpPr>
          <p:cNvPr id="16391" name="コンテンツ プレースホルダー 2"/>
          <p:cNvSpPr txBox="1">
            <a:spLocks/>
          </p:cNvSpPr>
          <p:nvPr/>
        </p:nvSpPr>
        <p:spPr bwMode="auto">
          <a:xfrm>
            <a:off x="250825" y="5287963"/>
            <a:ext cx="4176713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ja-JP" altLang="en-US" sz="2600">
                <a:latin typeface="Calibri" pitchFamily="34" charset="0"/>
              </a:rPr>
              <a:t>“</a:t>
            </a:r>
            <a:r>
              <a:rPr lang="en-US" altLang="ja-JP" sz="2600">
                <a:latin typeface="Calibri" pitchFamily="34" charset="0"/>
              </a:rPr>
              <a:t>D:\R8</a:t>
            </a:r>
            <a:r>
              <a:rPr lang="ja-JP" altLang="en-US" sz="2600">
                <a:latin typeface="Calibri" pitchFamily="34" charset="0"/>
              </a:rPr>
              <a:t>実習</a:t>
            </a:r>
            <a:r>
              <a:rPr lang="en-US" altLang="ja-JP" sz="2600">
                <a:latin typeface="Calibri" pitchFamily="34" charset="0"/>
              </a:rPr>
              <a:t>\document</a:t>
            </a:r>
            <a:r>
              <a:rPr lang="ja-JP" altLang="en-US" sz="2600">
                <a:latin typeface="Calibri" pitchFamily="34" charset="0"/>
              </a:rPr>
              <a:t>“</a:t>
            </a:r>
            <a:endParaRPr lang="ja-JP" altLang="en-US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23850" y="260350"/>
            <a:ext cx="8569325" cy="64023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2800">
                <a:latin typeface="Calibri" pitchFamily="34" charset="0"/>
              </a:rPr>
              <a:t>課題</a:t>
            </a:r>
            <a:endParaRPr lang="en-US" altLang="ja-JP" sz="2600">
              <a:latin typeface="Calibri" pitchFamily="34" charset="0"/>
            </a:endParaRPr>
          </a:p>
          <a:p>
            <a:pPr marL="800100" lvl="1" indent="-342900">
              <a:lnSpc>
                <a:spcPts val="3600"/>
              </a:lnSpc>
              <a:buFont typeface="Calibri" pitchFamily="34" charset="0"/>
              <a:buAutoNum type="arabicPeriod"/>
            </a:pPr>
            <a:r>
              <a:rPr lang="en-US" altLang="ja-JP" sz="2600">
                <a:latin typeface="Calibri" pitchFamily="34" charset="0"/>
              </a:rPr>
              <a:t>IO.c</a:t>
            </a:r>
            <a:r>
              <a:rPr lang="ja-JP" altLang="en-US" sz="2600">
                <a:latin typeface="Calibri" pitchFamily="34" charset="0"/>
              </a:rPr>
              <a:t>　の課題</a:t>
            </a:r>
            <a:r>
              <a:rPr lang="ja-JP" altLang="en-US">
                <a:latin typeface="Calibri" pitchFamily="34" charset="0"/>
              </a:rPr>
              <a:t>（ポートアクセス制御・</a:t>
            </a:r>
            <a:r>
              <a:rPr lang="en-US" altLang="ja-JP">
                <a:latin typeface="Calibri" pitchFamily="34" charset="0"/>
              </a:rPr>
              <a:t>I/O</a:t>
            </a:r>
            <a:r>
              <a:rPr lang="ja-JP" altLang="en-US">
                <a:latin typeface="Calibri" pitchFamily="34" charset="0"/>
              </a:rPr>
              <a:t>ポートの使用法）</a:t>
            </a:r>
            <a:endParaRPr lang="en-US" altLang="ja-JP">
              <a:latin typeface="Calibri" pitchFamily="34" charset="0"/>
            </a:endParaRPr>
          </a:p>
          <a:p>
            <a:pPr marL="1257300" lvl="2" indent="-342900">
              <a:lnSpc>
                <a:spcPts val="3600"/>
              </a:lnSpc>
              <a:buFontTx/>
              <a:buAutoNum type="arabicParenBoth"/>
            </a:pPr>
            <a:r>
              <a:rPr lang="en-US" altLang="ja-JP" sz="2600">
                <a:latin typeface="Calibri" pitchFamily="34" charset="0"/>
              </a:rPr>
              <a:t>p0</a:t>
            </a:r>
            <a:r>
              <a:rPr lang="ja-JP" altLang="en-US" sz="2600">
                <a:latin typeface="Calibri" pitchFamily="34" charset="0"/>
              </a:rPr>
              <a:t>のデータをｐ</a:t>
            </a:r>
            <a:r>
              <a:rPr lang="en-US" altLang="ja-JP" sz="2600">
                <a:latin typeface="Calibri" pitchFamily="34" charset="0"/>
              </a:rPr>
              <a:t>6</a:t>
            </a:r>
            <a:r>
              <a:rPr lang="ja-JP" altLang="en-US" sz="2600">
                <a:latin typeface="Calibri" pitchFamily="34" charset="0"/>
              </a:rPr>
              <a:t>で拡張基板に表示</a:t>
            </a:r>
            <a:endParaRPr lang="en-US" altLang="ja-JP" sz="2600">
              <a:latin typeface="Calibri" pitchFamily="34" charset="0"/>
            </a:endParaRPr>
          </a:p>
          <a:p>
            <a:pPr marL="1257300" lvl="2" indent="-342900">
              <a:lnSpc>
                <a:spcPts val="3600"/>
              </a:lnSpc>
              <a:buFontTx/>
              <a:buAutoNum type="arabicParenBoth"/>
            </a:pPr>
            <a:r>
              <a:rPr lang="en-US" altLang="ja-JP" sz="2600">
                <a:latin typeface="Calibri" pitchFamily="34" charset="0"/>
              </a:rPr>
              <a:t> </a:t>
            </a:r>
            <a:r>
              <a:rPr lang="ja-JP" altLang="en-US" sz="2600">
                <a:latin typeface="Calibri" pitchFamily="34" charset="0"/>
              </a:rPr>
              <a:t>入出力を逆に変更　</a:t>
            </a:r>
            <a:r>
              <a:rPr lang="en-US" altLang="ja-JP" sz="2600">
                <a:latin typeface="Calibri" pitchFamily="34" charset="0"/>
              </a:rPr>
              <a:t>p6</a:t>
            </a:r>
            <a:r>
              <a:rPr lang="ja-JP" altLang="en-US" sz="2600">
                <a:latin typeface="Calibri" pitchFamily="34" charset="0"/>
              </a:rPr>
              <a:t>→</a:t>
            </a:r>
            <a:r>
              <a:rPr lang="en-US" altLang="ja-JP" sz="2600">
                <a:latin typeface="Calibri" pitchFamily="34" charset="0"/>
              </a:rPr>
              <a:t>p0</a:t>
            </a:r>
            <a:r>
              <a:rPr lang="ja-JP" altLang="en-US" sz="2600">
                <a:latin typeface="Calibri" pitchFamily="34" charset="0"/>
              </a:rPr>
              <a:t>へ表示</a:t>
            </a:r>
            <a:endParaRPr lang="en-US" altLang="ja-JP" sz="2600">
              <a:latin typeface="Calibri" pitchFamily="34" charset="0"/>
            </a:endParaRPr>
          </a:p>
          <a:p>
            <a:pPr marL="800100" lvl="1" indent="-342900">
              <a:lnSpc>
                <a:spcPts val="3600"/>
              </a:lnSpc>
              <a:buFont typeface="Calibri" pitchFamily="34" charset="0"/>
              <a:buAutoNum type="arabicPeriod"/>
            </a:pPr>
            <a:r>
              <a:rPr lang="en-US" altLang="ja-JP" sz="2600">
                <a:latin typeface="Calibri" pitchFamily="34" charset="0"/>
              </a:rPr>
              <a:t>IO2.c</a:t>
            </a:r>
            <a:r>
              <a:rPr lang="ja-JP" altLang="en-US" sz="2600">
                <a:latin typeface="Calibri" pitchFamily="34" charset="0"/>
              </a:rPr>
              <a:t>　の課題　</a:t>
            </a:r>
            <a:r>
              <a:rPr lang="ja-JP" altLang="en-US">
                <a:latin typeface="Calibri" pitchFamily="34" charset="0"/>
              </a:rPr>
              <a:t>（オンボード</a:t>
            </a:r>
            <a:r>
              <a:rPr lang="en-US" altLang="ja-JP">
                <a:latin typeface="Calibri" pitchFamily="34" charset="0"/>
              </a:rPr>
              <a:t>DIP_sw</a:t>
            </a:r>
            <a:r>
              <a:rPr lang="ja-JP" altLang="en-US">
                <a:latin typeface="Calibri" pitchFamily="34" charset="0"/>
              </a:rPr>
              <a:t>と</a:t>
            </a:r>
            <a:r>
              <a:rPr lang="en-US" altLang="ja-JP">
                <a:latin typeface="Calibri" pitchFamily="34" charset="0"/>
              </a:rPr>
              <a:t>LED</a:t>
            </a:r>
            <a:r>
              <a:rPr lang="ja-JP" altLang="en-US">
                <a:latin typeface="Calibri" pitchFamily="34" charset="0"/>
              </a:rPr>
              <a:t>の使用法）</a:t>
            </a:r>
            <a:endParaRPr lang="en-US" altLang="ja-JP">
              <a:latin typeface="Calibri" pitchFamily="34" charset="0"/>
            </a:endParaRPr>
          </a:p>
          <a:p>
            <a:pPr marL="1257300" lvl="2" indent="-342900">
              <a:lnSpc>
                <a:spcPts val="3600"/>
              </a:lnSpc>
              <a:buFontTx/>
              <a:buAutoNum type="arabicParenBoth"/>
            </a:pPr>
            <a:r>
              <a:rPr lang="ja-JP" altLang="en-US" sz="2600">
                <a:latin typeface="Calibri" pitchFamily="34" charset="0"/>
              </a:rPr>
              <a:t>オンボード</a:t>
            </a:r>
            <a:r>
              <a:rPr lang="en-US" altLang="ja-JP" sz="2600">
                <a:latin typeface="Calibri" pitchFamily="34" charset="0"/>
              </a:rPr>
              <a:t>DIPSW</a:t>
            </a:r>
            <a:r>
              <a:rPr lang="ja-JP" altLang="en-US" sz="2600">
                <a:latin typeface="Calibri" pitchFamily="34" charset="0"/>
              </a:rPr>
              <a:t>の状態をオンボード</a:t>
            </a:r>
            <a:r>
              <a:rPr lang="en-US" altLang="ja-JP" sz="2600">
                <a:latin typeface="Calibri" pitchFamily="34" charset="0"/>
              </a:rPr>
              <a:t>LED</a:t>
            </a:r>
            <a:r>
              <a:rPr lang="ja-JP" altLang="en-US" sz="2600">
                <a:latin typeface="Calibri" pitchFamily="34" charset="0"/>
              </a:rPr>
              <a:t>で表示</a:t>
            </a:r>
            <a:endParaRPr lang="en-US" altLang="ja-JP" sz="2600">
              <a:latin typeface="Calibri" pitchFamily="34" charset="0"/>
            </a:endParaRPr>
          </a:p>
          <a:p>
            <a:pPr marL="1257300" lvl="2" indent="-342900">
              <a:lnSpc>
                <a:spcPts val="3600"/>
              </a:lnSpc>
              <a:buFontTx/>
              <a:buAutoNum type="arabicParenBoth"/>
            </a:pPr>
            <a:r>
              <a:rPr lang="ja-JP" altLang="en-US" sz="2600">
                <a:latin typeface="Calibri" pitchFamily="34" charset="0"/>
              </a:rPr>
              <a:t>ｐ６（下位４ｂｉｔ ）の データをオンボードＬＥＤで表示</a:t>
            </a:r>
            <a:endParaRPr lang="en-US" altLang="ja-JP" sz="2600">
              <a:latin typeface="Calibri" pitchFamily="34" charset="0"/>
            </a:endParaRPr>
          </a:p>
          <a:p>
            <a:pPr marL="1257300" lvl="2" indent="-342900">
              <a:lnSpc>
                <a:spcPts val="3600"/>
              </a:lnSpc>
              <a:buFontTx/>
              <a:buAutoNum type="arabicParenBoth"/>
            </a:pPr>
            <a:r>
              <a:rPr lang="en-US" altLang="ja-JP" sz="2600">
                <a:latin typeface="Calibri" pitchFamily="34" charset="0"/>
              </a:rPr>
              <a:t>p</a:t>
            </a:r>
            <a:r>
              <a:rPr lang="ja-JP" altLang="en-US" sz="2600">
                <a:latin typeface="Calibri" pitchFamily="34" charset="0"/>
              </a:rPr>
              <a:t>６（上位４ｂｉｔ ）の データをオンボードＬＥＤで表示</a:t>
            </a:r>
            <a:endParaRPr lang="en-US" altLang="ja-JP" sz="2600">
              <a:latin typeface="Calibri" pitchFamily="34" charset="0"/>
            </a:endParaRPr>
          </a:p>
          <a:p>
            <a:pPr marL="800100" lvl="1" indent="-342900">
              <a:lnSpc>
                <a:spcPts val="3600"/>
              </a:lnSpc>
              <a:buFont typeface="Calibri" pitchFamily="34" charset="0"/>
              <a:buAutoNum type="arabicPeriod"/>
            </a:pPr>
            <a:r>
              <a:rPr lang="en-US" altLang="ja-JP" sz="2600">
                <a:latin typeface="Calibri" pitchFamily="34" charset="0"/>
              </a:rPr>
              <a:t>push_</a:t>
            </a:r>
            <a:r>
              <a:rPr lang="ja-JP" altLang="en-US" sz="2600">
                <a:latin typeface="Calibri" pitchFamily="34" charset="0"/>
              </a:rPr>
              <a:t>ｓｗ</a:t>
            </a:r>
            <a:r>
              <a:rPr lang="en-US" altLang="ja-JP" sz="2600">
                <a:latin typeface="Calibri" pitchFamily="34" charset="0"/>
              </a:rPr>
              <a:t>.</a:t>
            </a:r>
            <a:r>
              <a:rPr lang="ja-JP" altLang="en-US" sz="2600">
                <a:latin typeface="Calibri" pitchFamily="34" charset="0"/>
              </a:rPr>
              <a:t>ｃ の課題</a:t>
            </a:r>
            <a:r>
              <a:rPr lang="ja-JP" altLang="en-US">
                <a:latin typeface="Calibri" pitchFamily="34" charset="0"/>
              </a:rPr>
              <a:t>（オンボードプッシュスイッチの使用法）</a:t>
            </a:r>
            <a:endParaRPr lang="en-US" altLang="ja-JP">
              <a:latin typeface="Calibri" pitchFamily="34" charset="0"/>
            </a:endParaRPr>
          </a:p>
          <a:p>
            <a:pPr marL="1257300" lvl="2" indent="-342900">
              <a:lnSpc>
                <a:spcPts val="3600"/>
              </a:lnSpc>
              <a:buFontTx/>
              <a:buAutoNum type="arabicParenBoth"/>
            </a:pPr>
            <a:r>
              <a:rPr lang="en-US" altLang="ja-JP" sz="2600">
                <a:latin typeface="Calibri" pitchFamily="34" charset="0"/>
              </a:rPr>
              <a:t>push_</a:t>
            </a:r>
            <a:r>
              <a:rPr lang="ja-JP" altLang="en-US" sz="2600">
                <a:latin typeface="Calibri" pitchFamily="34" charset="0"/>
              </a:rPr>
              <a:t>ｓｗが押された時のみオンボード</a:t>
            </a:r>
            <a:r>
              <a:rPr lang="en-US" altLang="ja-JP" sz="2600">
                <a:latin typeface="Calibri" pitchFamily="34" charset="0"/>
              </a:rPr>
              <a:t>LED</a:t>
            </a:r>
            <a:r>
              <a:rPr lang="ja-JP" altLang="en-US" sz="2600">
                <a:latin typeface="Calibri" pitchFamily="34" charset="0"/>
              </a:rPr>
              <a:t>の</a:t>
            </a:r>
            <a:r>
              <a:rPr lang="en-US" altLang="ja-JP" sz="2600">
                <a:latin typeface="Calibri" pitchFamily="34" charset="0"/>
              </a:rPr>
              <a:t>bit0</a:t>
            </a:r>
            <a:r>
              <a:rPr lang="ja-JP" altLang="en-US" sz="2600">
                <a:latin typeface="Calibri" pitchFamily="34" charset="0"/>
              </a:rPr>
              <a:t>を点灯する。</a:t>
            </a:r>
            <a:endParaRPr lang="en-US" altLang="ja-JP" sz="2600">
              <a:latin typeface="Calibri" pitchFamily="34" charset="0"/>
            </a:endParaRPr>
          </a:p>
          <a:p>
            <a:pPr marL="1257300" lvl="2" indent="-342900">
              <a:lnSpc>
                <a:spcPts val="3600"/>
              </a:lnSpc>
              <a:buFontTx/>
              <a:buAutoNum type="arabicParenBoth"/>
            </a:pPr>
            <a:r>
              <a:rPr lang="en-US" altLang="ja-JP" sz="2600">
                <a:latin typeface="Calibri" pitchFamily="34" charset="0"/>
              </a:rPr>
              <a:t> push_</a:t>
            </a:r>
            <a:r>
              <a:rPr lang="ja-JP" altLang="en-US" sz="2600">
                <a:latin typeface="Calibri" pitchFamily="34" charset="0"/>
              </a:rPr>
              <a:t>ｓｗが押されたら</a:t>
            </a:r>
            <a:r>
              <a:rPr lang="en-US" altLang="ja-JP" sz="2600">
                <a:latin typeface="Calibri" pitchFamily="34" charset="0"/>
              </a:rPr>
              <a:t>LED</a:t>
            </a:r>
            <a:r>
              <a:rPr lang="ja-JP" altLang="en-US" sz="2600">
                <a:latin typeface="Calibri" pitchFamily="34" charset="0"/>
              </a:rPr>
              <a:t>へ“１０１０”を押されてなければ“０１０１”を表示する。</a:t>
            </a:r>
            <a:endParaRPr lang="en-US" altLang="ja-JP" sz="2600">
              <a:latin typeface="Calibri" pitchFamily="34" charset="0"/>
            </a:endParaRPr>
          </a:p>
          <a:p>
            <a:pPr marL="800100" lvl="1" indent="-342900"/>
            <a:endParaRPr lang="ja-JP" altLang="en-US" sz="26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554</Words>
  <Application>Microsoft Office PowerPoint</Application>
  <PresentationFormat>画面に合わせる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Calibri</vt:lpstr>
      <vt:lpstr>ＭＳ Ｐゴシック</vt:lpstr>
      <vt:lpstr>Arial</vt:lpstr>
      <vt:lpstr>Office ​​テーマ</vt:lpstr>
      <vt:lpstr>スライド 1</vt:lpstr>
      <vt:lpstr>HEWの登録</vt:lpstr>
      <vt:lpstr>スライド 3</vt:lpstr>
      <vt:lpstr>スライド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n-masuya</dc:creator>
  <cp:lastModifiedBy>N.Masuya</cp:lastModifiedBy>
  <cp:revision>11</cp:revision>
  <cp:lastPrinted>2014-10-29T01:11:40Z</cp:lastPrinted>
  <dcterms:created xsi:type="dcterms:W3CDTF">2014-10-28T23:52:22Z</dcterms:created>
  <dcterms:modified xsi:type="dcterms:W3CDTF">2016-06-07T16:24:27Z</dcterms:modified>
</cp:coreProperties>
</file>