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8" r:id="rId10"/>
    <p:sldId id="266" r:id="rId11"/>
    <p:sldId id="269" r:id="rId12"/>
    <p:sldId id="270" r:id="rId13"/>
    <p:sldId id="271" r:id="rId14"/>
    <p:sldId id="267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9576E-A39C-4F8A-907C-E80DADFCB6E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573C2-175E-45BD-A524-D6C2FD071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8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Found Entropy – how random it is (high entropy = less random)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Link code to this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573C2-175E-45BD-A524-D6C2FD071D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8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hutch-gwc/science_fair/blob/master/final%20project-secondary%20protein%20structure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491E-8242-4211-8437-7116E22F23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Secondary Protein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5E7B6-B04D-4416-9E96-0A80F5C00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Mari Rosenwald and Skye Kelly </a:t>
            </a:r>
          </a:p>
        </p:txBody>
      </p:sp>
    </p:spTree>
    <p:extLst>
      <p:ext uri="{BB962C8B-B14F-4D97-AF65-F5344CB8AC3E}">
        <p14:creationId xmlns:p14="http://schemas.microsoft.com/office/powerpoint/2010/main" val="129148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83CEB6-CC0D-4409-AB1D-3862CF1BD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Hypothesis 2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FEDF9-9439-4B22-AE1F-AA31809BD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552" y="2376488"/>
            <a:ext cx="5831944" cy="22955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data proved that our first hypothesis was correct. </a:t>
            </a:r>
          </a:p>
          <a:p>
            <a:pPr marL="0" indent="0">
              <a:buNone/>
            </a:pPr>
            <a:r>
              <a:rPr lang="en-US" dirty="0"/>
              <a:t>The data supports the hypothesis that a high RSA value means that it has a higher likeliness of being polar. </a:t>
            </a:r>
          </a:p>
        </p:txBody>
      </p:sp>
    </p:spTree>
    <p:extLst>
      <p:ext uri="{BB962C8B-B14F-4D97-AF65-F5344CB8AC3E}">
        <p14:creationId xmlns:p14="http://schemas.microsoft.com/office/powerpoint/2010/main" val="161245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AE9463-8D75-4CF3-8B73-179038DD4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05" y="2482602"/>
            <a:ext cx="11968788" cy="3009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75AA9A-C511-477F-B5CA-C371AD5A442D}"/>
              </a:ext>
            </a:extLst>
          </p:cNvPr>
          <p:cNvSpPr txBox="1"/>
          <p:nvPr/>
        </p:nvSpPr>
        <p:spPr>
          <a:xfrm>
            <a:off x="2186150" y="1188260"/>
            <a:ext cx="7819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Polarity Type and Preference Table </a:t>
            </a:r>
          </a:p>
        </p:txBody>
      </p:sp>
    </p:spTree>
    <p:extLst>
      <p:ext uri="{BB962C8B-B14F-4D97-AF65-F5344CB8AC3E}">
        <p14:creationId xmlns:p14="http://schemas.microsoft.com/office/powerpoint/2010/main" val="65343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978BAD-5CC4-4ED2-BEB6-5E06BDD73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789" y="2301399"/>
            <a:ext cx="5666422" cy="33750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C65BDB-F633-40A1-87AF-989E2E554268}"/>
              </a:ext>
            </a:extLst>
          </p:cNvPr>
          <p:cNvSpPr txBox="1"/>
          <p:nvPr/>
        </p:nvSpPr>
        <p:spPr>
          <a:xfrm>
            <a:off x="1737360" y="792480"/>
            <a:ext cx="8717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Change Type and Mean Preference Data</a:t>
            </a:r>
          </a:p>
        </p:txBody>
      </p:sp>
    </p:spTree>
    <p:extLst>
      <p:ext uri="{BB962C8B-B14F-4D97-AF65-F5344CB8AC3E}">
        <p14:creationId xmlns:p14="http://schemas.microsoft.com/office/powerpoint/2010/main" val="630463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ABFC51-47BC-4F14-AE55-CE495A37B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690" y="2122565"/>
            <a:ext cx="4355261" cy="39011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CF2DF5-D1F7-43E4-93AF-F078B6CCBD45}"/>
              </a:ext>
            </a:extLst>
          </p:cNvPr>
          <p:cNvSpPr txBox="1"/>
          <p:nvPr/>
        </p:nvSpPr>
        <p:spPr>
          <a:xfrm>
            <a:off x="792731" y="708917"/>
            <a:ext cx="4541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Change Type vs. Average Preference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A0ADF2-DE1F-4AB5-ACF4-CA429FB13F94}"/>
              </a:ext>
            </a:extLst>
          </p:cNvPr>
          <p:cNvSpPr txBox="1"/>
          <p:nvPr/>
        </p:nvSpPr>
        <p:spPr>
          <a:xfrm>
            <a:off x="6069915" y="708917"/>
            <a:ext cx="5236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Average Preference of Amino Acid Type Changes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FC57F4-BB54-4817-993B-30159A386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258" y="2116964"/>
            <a:ext cx="5609707" cy="390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68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83CEB6-CC0D-4409-AB1D-3862CF1BD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Hypothesis 3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FEDF9-9439-4B22-AE1F-AA31809BD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552" y="2376488"/>
            <a:ext cx="5831944" cy="22955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data proved that our first hypothesis was correct. </a:t>
            </a:r>
          </a:p>
          <a:p>
            <a:pPr marL="0" indent="0">
              <a:buNone/>
            </a:pPr>
            <a:r>
              <a:rPr lang="en-US" dirty="0"/>
              <a:t>The data supports our hypothesis that amino acids with a higher preference will not change their polarity. </a:t>
            </a:r>
          </a:p>
        </p:txBody>
      </p:sp>
    </p:spTree>
    <p:extLst>
      <p:ext uri="{BB962C8B-B14F-4D97-AF65-F5344CB8AC3E}">
        <p14:creationId xmlns:p14="http://schemas.microsoft.com/office/powerpoint/2010/main" val="479147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2590-9752-4A11-8C1C-109912BF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5043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Link to code!!!!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A9F89-D236-4ABA-B12C-DC8F167C2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56" y="3429000"/>
            <a:ext cx="10849510" cy="846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https://colab.research.google.com/github/hutch-gwc/science_fair/blob/master/final%20project-secondary%20protein%20structure.ipynb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471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A49B-6C23-42B2-98F2-E9015EF1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What is the secondary Structure of a protein? </a:t>
            </a:r>
            <a:endParaRPr lang="en-US" dirty="0"/>
          </a:p>
        </p:txBody>
      </p:sp>
      <p:pic>
        <p:nvPicPr>
          <p:cNvPr id="4098" name="Picture 2" descr="Image result for secondary protein structure">
            <a:extLst>
              <a:ext uri="{FF2B5EF4-FFF2-40B4-BE49-F238E27FC236}">
                <a16:creationId xmlns:a16="http://schemas.microsoft.com/office/drawing/2014/main" id="{673764AA-4CC2-4866-AB42-4919DE5AF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2277573"/>
            <a:ext cx="4689234" cy="3493478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44C6-FF3D-41DC-8D82-5AF8A8A49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/>
              <a:t>The 3-D structure of a protein that forms due to the biochemistry in the amino acid chain. </a:t>
            </a:r>
          </a:p>
          <a:p>
            <a:r>
              <a:rPr lang="en-US"/>
              <a:t>This structure is created due to the hydrogen bonds between carboxyl groups on amino acids.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7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1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2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7" name="Rectangle 156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8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DA541CE6-0118-4D5E-85DC-29200DF0A0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5306" b="19672"/>
          <a:stretch/>
        </p:blipFill>
        <p:spPr>
          <a:xfrm>
            <a:off x="-1611912" y="-954276"/>
            <a:ext cx="13803912" cy="7816509"/>
          </a:xfrm>
          <a:prstGeom prst="rect">
            <a:avLst/>
          </a:prstGeom>
        </p:spPr>
      </p:pic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61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3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64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65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66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67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68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69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70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71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72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73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74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75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76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77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78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79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0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1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2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9D6C65-2F2A-4B75-907F-D629683A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What did we test?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B07C8-4A92-450A-AA7E-7886B8053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cap="all" dirty="0">
                <a:solidFill>
                  <a:schemeClr val="tx2"/>
                </a:solidFill>
              </a:rPr>
              <a:t>H1 influenza protein (Ha) found by Dr. Mike </a:t>
            </a:r>
            <a:r>
              <a:rPr lang="en-US" sz="2000" cap="all" dirty="0" err="1">
                <a:solidFill>
                  <a:schemeClr val="tx2"/>
                </a:solidFill>
              </a:rPr>
              <a:t>Doud</a:t>
            </a:r>
            <a:r>
              <a:rPr lang="en-US" sz="2000" cap="all" dirty="0">
                <a:solidFill>
                  <a:schemeClr val="tx2"/>
                </a:solidFill>
              </a:rPr>
              <a:t> from the Bloom Lab at Fred Hutch. </a:t>
            </a:r>
          </a:p>
        </p:txBody>
      </p:sp>
    </p:spTree>
    <p:extLst>
      <p:ext uri="{BB962C8B-B14F-4D97-AF65-F5344CB8AC3E}">
        <p14:creationId xmlns:p14="http://schemas.microsoft.com/office/powerpoint/2010/main" val="310233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D771-312D-4B98-ACAE-92FF54E13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2516187"/>
            <a:ext cx="9763123" cy="3332163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arenR"/>
            </a:pPr>
            <a:r>
              <a:rPr lang="en-US" sz="2800" dirty="0"/>
              <a:t>The amino acids with the highest RSA values will have a higher entropy. </a:t>
            </a:r>
          </a:p>
          <a:p>
            <a:pPr marL="457200" indent="-457200">
              <a:buAutoNum type="arabicParenR"/>
            </a:pPr>
            <a:r>
              <a:rPr lang="en-US" sz="2800" dirty="0"/>
              <a:t>A higher RSA (Relative Solvent Accessibility) value translates to a higher likeliness that an amino acid will be polar. </a:t>
            </a:r>
          </a:p>
          <a:p>
            <a:pPr marL="457200" indent="-457200">
              <a:buAutoNum type="arabicParenR"/>
            </a:pPr>
            <a:r>
              <a:rPr lang="en-US" sz="2800" dirty="0"/>
              <a:t>Amino acids with a higher preference will not change their polarity.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09544A-8AA0-4569-9FE0-EF8D8C018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049" y="614361"/>
            <a:ext cx="4367897" cy="15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3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F215E57-67E9-4B96-9AE5-AB5725F54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560359"/>
              </p:ext>
            </p:extLst>
          </p:nvPr>
        </p:nvGraphicFramePr>
        <p:xfrm>
          <a:off x="409575" y="2143125"/>
          <a:ext cx="11382360" cy="3574585"/>
        </p:xfrm>
        <a:graphic>
          <a:graphicData uri="http://schemas.openxmlformats.org/drawingml/2006/table">
            <a:tbl>
              <a:tblPr/>
              <a:tblGrid>
                <a:gridCol w="517380">
                  <a:extLst>
                    <a:ext uri="{9D8B030D-6E8A-4147-A177-3AD203B41FA5}">
                      <a16:colId xmlns:a16="http://schemas.microsoft.com/office/drawing/2014/main" val="2580980591"/>
                    </a:ext>
                  </a:extLst>
                </a:gridCol>
                <a:gridCol w="517380">
                  <a:extLst>
                    <a:ext uri="{9D8B030D-6E8A-4147-A177-3AD203B41FA5}">
                      <a16:colId xmlns:a16="http://schemas.microsoft.com/office/drawing/2014/main" val="2522587848"/>
                    </a:ext>
                  </a:extLst>
                </a:gridCol>
                <a:gridCol w="517380">
                  <a:extLst>
                    <a:ext uri="{9D8B030D-6E8A-4147-A177-3AD203B41FA5}">
                      <a16:colId xmlns:a16="http://schemas.microsoft.com/office/drawing/2014/main" val="3220751907"/>
                    </a:ext>
                  </a:extLst>
                </a:gridCol>
                <a:gridCol w="517380">
                  <a:extLst>
                    <a:ext uri="{9D8B030D-6E8A-4147-A177-3AD203B41FA5}">
                      <a16:colId xmlns:a16="http://schemas.microsoft.com/office/drawing/2014/main" val="2606137012"/>
                    </a:ext>
                  </a:extLst>
                </a:gridCol>
                <a:gridCol w="517380">
                  <a:extLst>
                    <a:ext uri="{9D8B030D-6E8A-4147-A177-3AD203B41FA5}">
                      <a16:colId xmlns:a16="http://schemas.microsoft.com/office/drawing/2014/main" val="3393424098"/>
                    </a:ext>
                  </a:extLst>
                </a:gridCol>
                <a:gridCol w="517380">
                  <a:extLst>
                    <a:ext uri="{9D8B030D-6E8A-4147-A177-3AD203B41FA5}">
                      <a16:colId xmlns:a16="http://schemas.microsoft.com/office/drawing/2014/main" val="3032241183"/>
                    </a:ext>
                  </a:extLst>
                </a:gridCol>
                <a:gridCol w="517380">
                  <a:extLst>
                    <a:ext uri="{9D8B030D-6E8A-4147-A177-3AD203B41FA5}">
                      <a16:colId xmlns:a16="http://schemas.microsoft.com/office/drawing/2014/main" val="3888436388"/>
                    </a:ext>
                  </a:extLst>
                </a:gridCol>
                <a:gridCol w="517380">
                  <a:extLst>
                    <a:ext uri="{9D8B030D-6E8A-4147-A177-3AD203B41FA5}">
                      <a16:colId xmlns:a16="http://schemas.microsoft.com/office/drawing/2014/main" val="347600071"/>
                    </a:ext>
                  </a:extLst>
                </a:gridCol>
                <a:gridCol w="517380">
                  <a:extLst>
                    <a:ext uri="{9D8B030D-6E8A-4147-A177-3AD203B41FA5}">
                      <a16:colId xmlns:a16="http://schemas.microsoft.com/office/drawing/2014/main" val="869719600"/>
                    </a:ext>
                  </a:extLst>
                </a:gridCol>
                <a:gridCol w="517380">
                  <a:extLst>
                    <a:ext uri="{9D8B030D-6E8A-4147-A177-3AD203B41FA5}">
                      <a16:colId xmlns:a16="http://schemas.microsoft.com/office/drawing/2014/main" val="937447918"/>
                    </a:ext>
                  </a:extLst>
                </a:gridCol>
                <a:gridCol w="517380">
                  <a:extLst>
                    <a:ext uri="{9D8B030D-6E8A-4147-A177-3AD203B41FA5}">
                      <a16:colId xmlns:a16="http://schemas.microsoft.com/office/drawing/2014/main" val="765352407"/>
                    </a:ext>
                  </a:extLst>
                </a:gridCol>
                <a:gridCol w="517380">
                  <a:extLst>
                    <a:ext uri="{9D8B030D-6E8A-4147-A177-3AD203B41FA5}">
                      <a16:colId xmlns:a16="http://schemas.microsoft.com/office/drawing/2014/main" val="837118681"/>
                    </a:ext>
                  </a:extLst>
                </a:gridCol>
                <a:gridCol w="517380">
                  <a:extLst>
                    <a:ext uri="{9D8B030D-6E8A-4147-A177-3AD203B41FA5}">
                      <a16:colId xmlns:a16="http://schemas.microsoft.com/office/drawing/2014/main" val="1359143159"/>
                    </a:ext>
                  </a:extLst>
                </a:gridCol>
                <a:gridCol w="517380">
                  <a:extLst>
                    <a:ext uri="{9D8B030D-6E8A-4147-A177-3AD203B41FA5}">
                      <a16:colId xmlns:a16="http://schemas.microsoft.com/office/drawing/2014/main" val="2548803723"/>
                    </a:ext>
                  </a:extLst>
                </a:gridCol>
                <a:gridCol w="517380">
                  <a:extLst>
                    <a:ext uri="{9D8B030D-6E8A-4147-A177-3AD203B41FA5}">
                      <a16:colId xmlns:a16="http://schemas.microsoft.com/office/drawing/2014/main" val="285218635"/>
                    </a:ext>
                  </a:extLst>
                </a:gridCol>
                <a:gridCol w="517380">
                  <a:extLst>
                    <a:ext uri="{9D8B030D-6E8A-4147-A177-3AD203B41FA5}">
                      <a16:colId xmlns:a16="http://schemas.microsoft.com/office/drawing/2014/main" val="2979527710"/>
                    </a:ext>
                  </a:extLst>
                </a:gridCol>
                <a:gridCol w="517380">
                  <a:extLst>
                    <a:ext uri="{9D8B030D-6E8A-4147-A177-3AD203B41FA5}">
                      <a16:colId xmlns:a16="http://schemas.microsoft.com/office/drawing/2014/main" val="2773972004"/>
                    </a:ext>
                  </a:extLst>
                </a:gridCol>
                <a:gridCol w="517380">
                  <a:extLst>
                    <a:ext uri="{9D8B030D-6E8A-4147-A177-3AD203B41FA5}">
                      <a16:colId xmlns:a16="http://schemas.microsoft.com/office/drawing/2014/main" val="1214491592"/>
                    </a:ext>
                  </a:extLst>
                </a:gridCol>
                <a:gridCol w="517380">
                  <a:extLst>
                    <a:ext uri="{9D8B030D-6E8A-4147-A177-3AD203B41FA5}">
                      <a16:colId xmlns:a16="http://schemas.microsoft.com/office/drawing/2014/main" val="2229225738"/>
                    </a:ext>
                  </a:extLst>
                </a:gridCol>
                <a:gridCol w="517380">
                  <a:extLst>
                    <a:ext uri="{9D8B030D-6E8A-4147-A177-3AD203B41FA5}">
                      <a16:colId xmlns:a16="http://schemas.microsoft.com/office/drawing/2014/main" val="2802782866"/>
                    </a:ext>
                  </a:extLst>
                </a:gridCol>
                <a:gridCol w="517380">
                  <a:extLst>
                    <a:ext uri="{9D8B030D-6E8A-4147-A177-3AD203B41FA5}">
                      <a16:colId xmlns:a16="http://schemas.microsoft.com/office/drawing/2014/main" val="414149158"/>
                    </a:ext>
                  </a:extLst>
                </a:gridCol>
                <a:gridCol w="517380">
                  <a:extLst>
                    <a:ext uri="{9D8B030D-6E8A-4147-A177-3AD203B41FA5}">
                      <a16:colId xmlns:a16="http://schemas.microsoft.com/office/drawing/2014/main" val="3083069284"/>
                    </a:ext>
                  </a:extLst>
                </a:gridCol>
              </a:tblGrid>
              <a:tr h="353186">
                <a:tc>
                  <a:txBody>
                    <a:bodyPr/>
                    <a:lstStyle/>
                    <a:p>
                      <a:pPr algn="r"/>
                      <a:br>
                        <a:rPr lang="en-US" sz="1100" b="1" dirty="0">
                          <a:effectLst/>
                        </a:rPr>
                      </a:br>
                      <a:endParaRPr lang="en-US" sz="1100" b="1" dirty="0">
                        <a:effectLst/>
                      </a:endParaRP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A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C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D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E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F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G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H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I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K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L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…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P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Q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R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S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T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V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W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Y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Site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err="1"/>
                        <a:t>wt</a:t>
                      </a:r>
                      <a:endParaRPr lang="en-US" sz="1100" b="1" dirty="0"/>
                    </a:p>
                  </a:txBody>
                  <a:tcPr marL="49190" marR="49190" marT="24595" marB="24595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78807567"/>
                  </a:ext>
                </a:extLst>
              </a:tr>
              <a:tr h="638023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0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0.050522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0.292074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0.041984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0.069723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0.112054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0.070729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0.207317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0.172276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0.175882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0.170153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...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0.095909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0.145664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0.068147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0.169200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0.216658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0.183667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0.070102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0.282156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K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634665"/>
                  </a:ext>
                </a:extLst>
              </a:tr>
              <a:tr h="638023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1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0.299156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0.092621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0.193645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0.147577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0.093380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0.048215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0.110770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0.303162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0.100233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0.172399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...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0.130529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0.103289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0.232608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0.080003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0.153042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0.209860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0.049683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0.175782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A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493563"/>
                  </a:ext>
                </a:extLst>
              </a:tr>
              <a:tr h="638023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2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0.282239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0.054260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0.075008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0.115239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0.052471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0.070930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0.090155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0.078627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0.245923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0.158548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...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0.086427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0.165511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0.145599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0.226275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0.227845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0.169360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0.081525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0.108752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3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K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9998"/>
                  </a:ext>
                </a:extLst>
              </a:tr>
              <a:tr h="638023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3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0.285097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0.571661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0.023748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0.078999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0.264428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0.101803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0.186965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0.092665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0.074159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0.344304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...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0.042051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0.093530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0.064137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0.017293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0.103523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0.148757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0.218695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0.103401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L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92604"/>
                  </a:ext>
                </a:extLst>
              </a:tr>
              <a:tr h="638023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4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0.185255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0.157839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0.127189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0.069883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0.490540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0.035142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0.066323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0.136314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0.044657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0.525195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...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0.071764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0.058580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0.098211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0.033002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0.051313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0.269358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0.093787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0.249184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5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L</a:t>
                      </a:r>
                    </a:p>
                  </a:txBody>
                  <a:tcPr marL="49190" marR="49190" marT="24595" marB="24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9513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6C027FF-0D3D-41AD-94C5-15F38A270437}"/>
              </a:ext>
            </a:extLst>
          </p:cNvPr>
          <p:cNvSpPr txBox="1"/>
          <p:nvPr/>
        </p:nvSpPr>
        <p:spPr>
          <a:xfrm>
            <a:off x="3404560" y="462913"/>
            <a:ext cx="5382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Preference Data</a:t>
            </a:r>
          </a:p>
        </p:txBody>
      </p:sp>
    </p:spTree>
    <p:extLst>
      <p:ext uri="{BB962C8B-B14F-4D97-AF65-F5344CB8AC3E}">
        <p14:creationId xmlns:p14="http://schemas.microsoft.com/office/powerpoint/2010/main" val="261659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7873CA9-45B2-4791-961D-EFBB29807F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366814"/>
              </p:ext>
            </p:extLst>
          </p:nvPr>
        </p:nvGraphicFramePr>
        <p:xfrm>
          <a:off x="250030" y="2201863"/>
          <a:ext cx="11691939" cy="3692080"/>
        </p:xfrm>
        <a:graphic>
          <a:graphicData uri="http://schemas.openxmlformats.org/drawingml/2006/table">
            <a:tbl>
              <a:tblPr/>
              <a:tblGrid>
                <a:gridCol w="467677">
                  <a:extLst>
                    <a:ext uri="{9D8B030D-6E8A-4147-A177-3AD203B41FA5}">
                      <a16:colId xmlns:a16="http://schemas.microsoft.com/office/drawing/2014/main" val="102655703"/>
                    </a:ext>
                  </a:extLst>
                </a:gridCol>
                <a:gridCol w="642623">
                  <a:extLst>
                    <a:ext uri="{9D8B030D-6E8A-4147-A177-3AD203B41FA5}">
                      <a16:colId xmlns:a16="http://schemas.microsoft.com/office/drawing/2014/main" val="3481913335"/>
                    </a:ext>
                  </a:extLst>
                </a:gridCol>
                <a:gridCol w="540668">
                  <a:extLst>
                    <a:ext uri="{9D8B030D-6E8A-4147-A177-3AD203B41FA5}">
                      <a16:colId xmlns:a16="http://schemas.microsoft.com/office/drawing/2014/main" val="3236494103"/>
                    </a:ext>
                  </a:extLst>
                </a:gridCol>
                <a:gridCol w="573817">
                  <a:extLst>
                    <a:ext uri="{9D8B030D-6E8A-4147-A177-3AD203B41FA5}">
                      <a16:colId xmlns:a16="http://schemas.microsoft.com/office/drawing/2014/main" val="2491303020"/>
                    </a:ext>
                  </a:extLst>
                </a:gridCol>
                <a:gridCol w="525953">
                  <a:extLst>
                    <a:ext uri="{9D8B030D-6E8A-4147-A177-3AD203B41FA5}">
                      <a16:colId xmlns:a16="http://schemas.microsoft.com/office/drawing/2014/main" val="2942078102"/>
                    </a:ext>
                  </a:extLst>
                </a:gridCol>
                <a:gridCol w="525953">
                  <a:extLst>
                    <a:ext uri="{9D8B030D-6E8A-4147-A177-3AD203B41FA5}">
                      <a16:colId xmlns:a16="http://schemas.microsoft.com/office/drawing/2014/main" val="2235625385"/>
                    </a:ext>
                  </a:extLst>
                </a:gridCol>
                <a:gridCol w="525953">
                  <a:extLst>
                    <a:ext uri="{9D8B030D-6E8A-4147-A177-3AD203B41FA5}">
                      <a16:colId xmlns:a16="http://schemas.microsoft.com/office/drawing/2014/main" val="1200707386"/>
                    </a:ext>
                  </a:extLst>
                </a:gridCol>
                <a:gridCol w="525953">
                  <a:extLst>
                    <a:ext uri="{9D8B030D-6E8A-4147-A177-3AD203B41FA5}">
                      <a16:colId xmlns:a16="http://schemas.microsoft.com/office/drawing/2014/main" val="4227574800"/>
                    </a:ext>
                  </a:extLst>
                </a:gridCol>
                <a:gridCol w="525953">
                  <a:extLst>
                    <a:ext uri="{9D8B030D-6E8A-4147-A177-3AD203B41FA5}">
                      <a16:colId xmlns:a16="http://schemas.microsoft.com/office/drawing/2014/main" val="3172570077"/>
                    </a:ext>
                  </a:extLst>
                </a:gridCol>
                <a:gridCol w="552128">
                  <a:extLst>
                    <a:ext uri="{9D8B030D-6E8A-4147-A177-3AD203B41FA5}">
                      <a16:colId xmlns:a16="http://schemas.microsoft.com/office/drawing/2014/main" val="671594142"/>
                    </a:ext>
                  </a:extLst>
                </a:gridCol>
                <a:gridCol w="531013">
                  <a:extLst>
                    <a:ext uri="{9D8B030D-6E8A-4147-A177-3AD203B41FA5}">
                      <a16:colId xmlns:a16="http://schemas.microsoft.com/office/drawing/2014/main" val="3518920523"/>
                    </a:ext>
                  </a:extLst>
                </a:gridCol>
                <a:gridCol w="494718">
                  <a:extLst>
                    <a:ext uri="{9D8B030D-6E8A-4147-A177-3AD203B41FA5}">
                      <a16:colId xmlns:a16="http://schemas.microsoft.com/office/drawing/2014/main" val="1494278951"/>
                    </a:ext>
                  </a:extLst>
                </a:gridCol>
                <a:gridCol w="525953">
                  <a:extLst>
                    <a:ext uri="{9D8B030D-6E8A-4147-A177-3AD203B41FA5}">
                      <a16:colId xmlns:a16="http://schemas.microsoft.com/office/drawing/2014/main" val="699905643"/>
                    </a:ext>
                  </a:extLst>
                </a:gridCol>
                <a:gridCol w="525953">
                  <a:extLst>
                    <a:ext uri="{9D8B030D-6E8A-4147-A177-3AD203B41FA5}">
                      <a16:colId xmlns:a16="http://schemas.microsoft.com/office/drawing/2014/main" val="2644291242"/>
                    </a:ext>
                  </a:extLst>
                </a:gridCol>
                <a:gridCol w="525953">
                  <a:extLst>
                    <a:ext uri="{9D8B030D-6E8A-4147-A177-3AD203B41FA5}">
                      <a16:colId xmlns:a16="http://schemas.microsoft.com/office/drawing/2014/main" val="3836815470"/>
                    </a:ext>
                  </a:extLst>
                </a:gridCol>
                <a:gridCol w="525953">
                  <a:extLst>
                    <a:ext uri="{9D8B030D-6E8A-4147-A177-3AD203B41FA5}">
                      <a16:colId xmlns:a16="http://schemas.microsoft.com/office/drawing/2014/main" val="200122919"/>
                    </a:ext>
                  </a:extLst>
                </a:gridCol>
                <a:gridCol w="525953">
                  <a:extLst>
                    <a:ext uri="{9D8B030D-6E8A-4147-A177-3AD203B41FA5}">
                      <a16:colId xmlns:a16="http://schemas.microsoft.com/office/drawing/2014/main" val="3139592032"/>
                    </a:ext>
                  </a:extLst>
                </a:gridCol>
                <a:gridCol w="525953">
                  <a:extLst>
                    <a:ext uri="{9D8B030D-6E8A-4147-A177-3AD203B41FA5}">
                      <a16:colId xmlns:a16="http://schemas.microsoft.com/office/drawing/2014/main" val="3240926039"/>
                    </a:ext>
                  </a:extLst>
                </a:gridCol>
                <a:gridCol w="525953">
                  <a:extLst>
                    <a:ext uri="{9D8B030D-6E8A-4147-A177-3AD203B41FA5}">
                      <a16:colId xmlns:a16="http://schemas.microsoft.com/office/drawing/2014/main" val="93895822"/>
                    </a:ext>
                  </a:extLst>
                </a:gridCol>
                <a:gridCol w="525953">
                  <a:extLst>
                    <a:ext uri="{9D8B030D-6E8A-4147-A177-3AD203B41FA5}">
                      <a16:colId xmlns:a16="http://schemas.microsoft.com/office/drawing/2014/main" val="2359342607"/>
                    </a:ext>
                  </a:extLst>
                </a:gridCol>
                <a:gridCol w="394679">
                  <a:extLst>
                    <a:ext uri="{9D8B030D-6E8A-4147-A177-3AD203B41FA5}">
                      <a16:colId xmlns:a16="http://schemas.microsoft.com/office/drawing/2014/main" val="1037340018"/>
                    </a:ext>
                  </a:extLst>
                </a:gridCol>
                <a:gridCol w="657227">
                  <a:extLst>
                    <a:ext uri="{9D8B030D-6E8A-4147-A177-3AD203B41FA5}">
                      <a16:colId xmlns:a16="http://schemas.microsoft.com/office/drawing/2014/main" val="582407401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r"/>
                      <a:endParaRPr lang="en-US" sz="1100" b="1" dirty="0">
                        <a:effectLst/>
                      </a:endParaRP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Site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RSA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A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C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D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E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F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G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H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I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…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P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Q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R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S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T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V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W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Y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err="1">
                          <a:effectLst/>
                        </a:rPr>
                        <a:t>wt</a:t>
                      </a:r>
                      <a:endParaRPr lang="en-US" sz="1100" b="1" dirty="0">
                        <a:effectLst/>
                      </a:endParaRP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2"/>
                          </a:solidFill>
                        </a:rPr>
                        <a:t>Entropy</a:t>
                      </a:r>
                    </a:p>
                  </a:txBody>
                  <a:tcPr marL="47223" marR="47223" marT="23611" marB="23611">
                    <a:lnL>
                      <a:noFill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757503"/>
                  </a:ext>
                </a:extLst>
              </a:tr>
              <a:tr h="658474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dirty="0">
                          <a:effectLst/>
                        </a:rPr>
                        <a:t>0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18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0.170984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0.031051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0.032774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0.066396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0.130986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0.077862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0.010545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0.230710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0.057492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...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0.016166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0.196481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0.325941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0.336750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0.297381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0.198282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0.063771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0.161101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T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1.007952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741272"/>
                  </a:ext>
                </a:extLst>
              </a:tr>
              <a:tr h="658474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dirty="0">
                          <a:effectLst/>
                        </a:rPr>
                        <a:t>1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19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0.168605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0.035575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0.074407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0.097060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0.050744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0.068674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0.030246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0.057919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1.135448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...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0.131968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0.050284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0.059777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0.032668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0.205351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0.276241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0.083863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0.066269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I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0.859274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882971"/>
                  </a:ext>
                </a:extLst>
              </a:tr>
              <a:tr h="658474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0.000000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0.057711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1.578429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0.123115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0.056940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0.157598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0.053046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0.048184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0.054634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...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0.055079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0.060295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0.098218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0.047429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0.044885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0.062976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0.139656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0.110007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0.714210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850423"/>
                  </a:ext>
                </a:extLst>
              </a:tr>
              <a:tr h="688297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dirty="0">
                          <a:effectLst/>
                        </a:rPr>
                        <a:t>3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21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0.077844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0.089144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0.100696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0.064763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0.094098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0.055839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0.038984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0.092634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1.469510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...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0.039655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0.082291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0.039980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0.084321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0.099074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0.142382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0.103434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0.050375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I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0.766489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555847"/>
                  </a:ext>
                </a:extLst>
              </a:tr>
              <a:tr h="658474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dirty="0">
                          <a:effectLst/>
                        </a:rPr>
                        <a:t>4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effectLst/>
                        </a:rPr>
                        <a:t>22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0.005076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0.058867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0.135161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0.138590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0.079870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0.056306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1.476877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0.061189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0.051963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...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0.029653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0.079329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0.068681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0.084593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0.037853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0.149194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0.105167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</a:rPr>
                        <a:t>0.064609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G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0.764519</a:t>
                      </a:r>
                    </a:p>
                  </a:txBody>
                  <a:tcPr marL="47223" marR="47223" marT="23611" marB="23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8028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C37CC5F-AEEC-4ABB-8C6F-7859863F8FB7}"/>
              </a:ext>
            </a:extLst>
          </p:cNvPr>
          <p:cNvSpPr txBox="1"/>
          <p:nvPr/>
        </p:nvSpPr>
        <p:spPr>
          <a:xfrm>
            <a:off x="2688429" y="566560"/>
            <a:ext cx="68151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Calculated Entropy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590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1B753B-7686-4EC1-806F-56DC98E71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766" y="1285766"/>
            <a:ext cx="7246468" cy="4927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7F13CE-3857-4069-960F-EF5EF6ABB389}"/>
              </a:ext>
            </a:extLst>
          </p:cNvPr>
          <p:cNvSpPr txBox="1"/>
          <p:nvPr/>
        </p:nvSpPr>
        <p:spPr>
          <a:xfrm>
            <a:off x="4384214" y="298371"/>
            <a:ext cx="3426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RSA vs. Entropy </a:t>
            </a:r>
          </a:p>
        </p:txBody>
      </p:sp>
    </p:spTree>
    <p:extLst>
      <p:ext uri="{BB962C8B-B14F-4D97-AF65-F5344CB8AC3E}">
        <p14:creationId xmlns:p14="http://schemas.microsoft.com/office/powerpoint/2010/main" val="40825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83CEB6-CC0D-4409-AB1D-3862CF1BD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Hypothesis 1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FEDF9-9439-4B22-AE1F-AA31809BD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551" y="2176464"/>
            <a:ext cx="5935434" cy="26908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data proved that our first hypothesis was incorrect. </a:t>
            </a:r>
          </a:p>
          <a:p>
            <a:pPr marL="0" indent="0">
              <a:buNone/>
            </a:pPr>
            <a:r>
              <a:rPr lang="en-US" dirty="0"/>
              <a:t>The data supports a contrasting hypothesis. It supports the theory that amino acids' RSA values have little to no correlation to it’s entropy.</a:t>
            </a:r>
          </a:p>
        </p:txBody>
      </p:sp>
    </p:spTree>
    <p:extLst>
      <p:ext uri="{BB962C8B-B14F-4D97-AF65-F5344CB8AC3E}">
        <p14:creationId xmlns:p14="http://schemas.microsoft.com/office/powerpoint/2010/main" val="316426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1E56EA-E9FC-4B9C-BD7D-5E010605F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286" y="1507807"/>
            <a:ext cx="6087427" cy="4045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B5C548-6CDD-4294-8882-FEEB531B91F1}"/>
              </a:ext>
            </a:extLst>
          </p:cNvPr>
          <p:cNvSpPr txBox="1"/>
          <p:nvPr/>
        </p:nvSpPr>
        <p:spPr>
          <a:xfrm>
            <a:off x="3351213" y="5080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Average RSA vs. Polarity  </a:t>
            </a:r>
          </a:p>
        </p:txBody>
      </p:sp>
    </p:spTree>
    <p:extLst>
      <p:ext uri="{BB962C8B-B14F-4D97-AF65-F5344CB8AC3E}">
        <p14:creationId xmlns:p14="http://schemas.microsoft.com/office/powerpoint/2010/main" val="1899651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580</Words>
  <Application>Microsoft Office PowerPoint</Application>
  <PresentationFormat>Widescreen</PresentationFormat>
  <Paragraphs>296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Circuit</vt:lpstr>
      <vt:lpstr>Secondary Protein Structure</vt:lpstr>
      <vt:lpstr>What is the secondary Structure of a protein? </vt:lpstr>
      <vt:lpstr>What did we test? </vt:lpstr>
      <vt:lpstr>PowerPoint Presentation</vt:lpstr>
      <vt:lpstr>PowerPoint Presentation</vt:lpstr>
      <vt:lpstr>PowerPoint Presentation</vt:lpstr>
      <vt:lpstr>PowerPoint Presentation</vt:lpstr>
      <vt:lpstr>Hypothesis 1</vt:lpstr>
      <vt:lpstr>PowerPoint Presentation</vt:lpstr>
      <vt:lpstr>Hypothesis 2</vt:lpstr>
      <vt:lpstr>PowerPoint Presentation</vt:lpstr>
      <vt:lpstr>PowerPoint Presentation</vt:lpstr>
      <vt:lpstr>PowerPoint Presentation</vt:lpstr>
      <vt:lpstr>Hypothesis 3</vt:lpstr>
      <vt:lpstr>Link to code!!!!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Secondary Protein Structure</dc:title>
  <dc:creator>Rosenwald, Mari W (Student)</dc:creator>
  <cp:lastModifiedBy>Rosenwald, Mari W (Student)</cp:lastModifiedBy>
  <cp:revision>13</cp:revision>
  <dcterms:created xsi:type="dcterms:W3CDTF">2019-03-02T06:10:24Z</dcterms:created>
  <dcterms:modified xsi:type="dcterms:W3CDTF">2019-03-06T01:42:12Z</dcterms:modified>
</cp:coreProperties>
</file>