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4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E99D20-4413-43DC-8B82-738001EFE5FF}">
          <p14:sldIdLst>
            <p14:sldId id="256"/>
            <p14:sldId id="257"/>
            <p14:sldId id="261"/>
            <p14:sldId id="258"/>
            <p14:sldId id="263"/>
            <p14:sldId id="259"/>
            <p14:sldId id="264"/>
            <p14:sldId id="262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0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94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2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3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44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00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99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6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0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7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4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1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160EE0-D7E3-41D8-B189-12969243DCB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B5A2-A199-C07F-3A17-5A843E39E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Wizards Project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B54F3-9A05-0BCB-53C0-C802059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Di Chen, Mai Castellano, Spencer Hutchison &amp; Tyler Kussee</a:t>
            </a:r>
          </a:p>
        </p:txBody>
      </p:sp>
    </p:spTree>
    <p:extLst>
      <p:ext uri="{BB962C8B-B14F-4D97-AF65-F5344CB8AC3E}">
        <p14:creationId xmlns:p14="http://schemas.microsoft.com/office/powerpoint/2010/main" val="216058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9E31-B8DC-6F39-4798-4EAEA5D9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Obstacles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3AAA-744C-6675-0080-FD2D249CC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Git Collaboration</a:t>
            </a:r>
          </a:p>
          <a:p>
            <a:pPr lvl="1"/>
            <a:r>
              <a:rPr lang="en-US" sz="2800" dirty="0"/>
              <a:t>Working on the main branch led to overwriting.</a:t>
            </a:r>
          </a:p>
          <a:p>
            <a:pPr lvl="1"/>
            <a:r>
              <a:rPr lang="en-US" sz="2800" dirty="0"/>
              <a:t>Personal branches led to code merge issues.</a:t>
            </a:r>
          </a:p>
          <a:p>
            <a:pPr lvl="1"/>
            <a:r>
              <a:rPr lang="en-US" sz="2800" dirty="0"/>
              <a:t>Eventually resolved through experience.</a:t>
            </a:r>
          </a:p>
        </p:txBody>
      </p:sp>
    </p:spTree>
    <p:extLst>
      <p:ext uri="{BB962C8B-B14F-4D97-AF65-F5344CB8AC3E}">
        <p14:creationId xmlns:p14="http://schemas.microsoft.com/office/powerpoint/2010/main" val="169860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9E31-B8DC-6F39-4798-4EAEA5D9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Future Work/Improvements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3AAA-744C-6675-0080-FD2D249CC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Categorical Variables are overwhelming</a:t>
            </a:r>
          </a:p>
          <a:p>
            <a:pPr lvl="1"/>
            <a:r>
              <a:rPr lang="en-US" sz="2800" dirty="0"/>
              <a:t>Slowed down our R code processing.</a:t>
            </a:r>
          </a:p>
          <a:p>
            <a:pPr lvl="1"/>
            <a:r>
              <a:rPr lang="en-US" sz="2800" dirty="0"/>
              <a:t>Clean up the questions we’re looking at.</a:t>
            </a:r>
          </a:p>
          <a:p>
            <a:pPr lvl="1"/>
            <a:r>
              <a:rPr lang="en-US" sz="2800" dirty="0"/>
              <a:t>As few categorical variables as possible.</a:t>
            </a:r>
          </a:p>
        </p:txBody>
      </p:sp>
    </p:spTree>
    <p:extLst>
      <p:ext uri="{BB962C8B-B14F-4D97-AF65-F5344CB8AC3E}">
        <p14:creationId xmlns:p14="http://schemas.microsoft.com/office/powerpoint/2010/main" val="350151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9E31-B8DC-6F39-4798-4EAEA5D9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3AAA-744C-6675-0080-FD2D249CC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Strong positive correlation between education attainment and income for both males &amp; females.</a:t>
            </a:r>
          </a:p>
          <a:p>
            <a:r>
              <a:rPr lang="en-US" sz="3200" dirty="0"/>
              <a:t>Education, race and occupations are significant predictors of household incomes.</a:t>
            </a:r>
          </a:p>
          <a:p>
            <a:r>
              <a:rPr lang="en-US" sz="3200" dirty="0"/>
              <a:t>Valuable insight into how these variables interact and influence occupation and incomes.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496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8096-CAE8-2940-A9D6-92B93C79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Questions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C83B-EC6B-6725-AC1E-2B5ACDF8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higher education mean higher income accounting for sex and age?</a:t>
            </a:r>
          </a:p>
          <a:p>
            <a:r>
              <a:rPr lang="en-US" dirty="0"/>
              <a:t>Can we predict the household income based on education, occupation, and race/ethnicity?</a:t>
            </a:r>
          </a:p>
          <a:p>
            <a:r>
              <a:rPr lang="en-US" dirty="0"/>
              <a:t>Is there a relationship between Occupation, home ownership, race/ethnicity and Marital Status, occupation group, and income?</a:t>
            </a:r>
          </a:p>
        </p:txBody>
      </p:sp>
    </p:spTree>
    <p:extLst>
      <p:ext uri="{BB962C8B-B14F-4D97-AF65-F5344CB8AC3E}">
        <p14:creationId xmlns:p14="http://schemas.microsoft.com/office/powerpoint/2010/main" val="125254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8096-CAE8-2940-A9D6-92B93C79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Explanation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C83B-EC6B-6725-AC1E-2B5ACDF8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comes from The American Community Survey.</a:t>
            </a:r>
          </a:p>
          <a:p>
            <a:r>
              <a:rPr lang="en-US" dirty="0"/>
              <a:t>Individuals are surveyed on an annual basis to gain information on the citizens across the United States.</a:t>
            </a:r>
          </a:p>
          <a:p>
            <a:r>
              <a:rPr lang="en-US" dirty="0"/>
              <a:t>This dataset is centered around those individuals above the age of 14 and who lived in Oregon in the year 2022.</a:t>
            </a:r>
          </a:p>
        </p:txBody>
      </p:sp>
    </p:spTree>
    <p:extLst>
      <p:ext uri="{BB962C8B-B14F-4D97-AF65-F5344CB8AC3E}">
        <p14:creationId xmlns:p14="http://schemas.microsoft.com/office/powerpoint/2010/main" val="356946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8EB4-EDAC-236C-BB02-5F39844D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Question 1: </a:t>
            </a:r>
            <a:r>
              <a:rPr lang="en-US" dirty="0"/>
              <a:t>Does higher education mean higher income accounting for sex and 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97FB-4BF3-974C-DE24-AC0DAD5D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considered two models:</a:t>
            </a:r>
          </a:p>
          <a:p>
            <a:pPr lvl="1"/>
            <a:r>
              <a:rPr lang="en-US" dirty="0"/>
              <a:t>Using the level of education groups, sex and age as explanatory variables.</a:t>
            </a:r>
          </a:p>
          <a:p>
            <a:pPr lvl="1"/>
            <a:r>
              <a:rPr lang="en-US" dirty="0"/>
              <a:t>Extended the first by incorporating interactions between sex and age.</a:t>
            </a:r>
          </a:p>
          <a:p>
            <a:r>
              <a:rPr lang="en-US" dirty="0"/>
              <a:t>Employing Ridge regression and 10-fold cross-validation our optimal regression model was: </a:t>
            </a:r>
          </a:p>
          <a:p>
            <a:pPr marL="0" indent="0" algn="ctr">
              <a:buNone/>
            </a:pPr>
            <a:r>
              <a:rPr lang="en-US" dirty="0"/>
              <a:t>log(Income) = 9.436 + 0.379(HS, GED, </a:t>
            </a:r>
            <a:r>
              <a:rPr lang="en-US" dirty="0" err="1"/>
              <a:t>orAssociatesDegree</a:t>
            </a:r>
            <a:r>
              <a:rPr lang="en-US" dirty="0"/>
              <a:t>)+</a:t>
            </a:r>
          </a:p>
          <a:p>
            <a:pPr marL="0" indent="0" algn="ctr">
              <a:buNone/>
            </a:pPr>
            <a:r>
              <a:rPr lang="en-US" dirty="0"/>
              <a:t>1(</a:t>
            </a:r>
            <a:r>
              <a:rPr lang="en-US" dirty="0" err="1"/>
              <a:t>BachelorsDegree</a:t>
            </a:r>
            <a:r>
              <a:rPr lang="en-US" dirty="0"/>
              <a:t>) + 1.323(M </a:t>
            </a:r>
            <a:r>
              <a:rPr lang="en-US" dirty="0" err="1"/>
              <a:t>astersDegreeorhigher</a:t>
            </a:r>
            <a:r>
              <a:rPr lang="en-US" dirty="0"/>
              <a:t>)+</a:t>
            </a:r>
          </a:p>
          <a:p>
            <a:pPr marL="0" indent="0" algn="ctr">
              <a:buNone/>
            </a:pPr>
            <a:r>
              <a:rPr lang="en-US" dirty="0"/>
              <a:t>0.232(M ale) + 0.002(Age) + 0.003(Male : Age)</a:t>
            </a:r>
          </a:p>
        </p:txBody>
      </p:sp>
    </p:spTree>
    <p:extLst>
      <p:ext uri="{BB962C8B-B14F-4D97-AF65-F5344CB8AC3E}">
        <p14:creationId xmlns:p14="http://schemas.microsoft.com/office/powerpoint/2010/main" val="239375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8EB4-EDAC-236C-BB02-5F39844D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Question 1:</a:t>
            </a:r>
            <a:r>
              <a:rPr lang="en-US" dirty="0"/>
              <a:t>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97FB-4BF3-974C-DE24-AC0DAD5D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50-year-old males in Oregon, educational attainment significantly affects median income. Less than high school: $21,273.80. High school, GED, or associate degree: $31,089.90. Bachelor’s degree: $57,829.09. Master’s degree or higher: $79,867.54. </a:t>
            </a:r>
          </a:p>
          <a:p>
            <a:r>
              <a:rPr lang="en-US" dirty="0"/>
              <a:t>Similarly, for females: less than high school: $14,136.47. High school, GED, or associate degree: $20,659.28. Bachelor’s degree: $38,427.51. Master’s degree or higher: $53,072.1. </a:t>
            </a:r>
          </a:p>
          <a:p>
            <a:r>
              <a:rPr lang="en-US" dirty="0"/>
              <a:t>These results show a clear positive correlation between education and income for both genders, with significant increases seen at bachelor’s degree level and above.</a:t>
            </a:r>
          </a:p>
        </p:txBody>
      </p:sp>
    </p:spTree>
    <p:extLst>
      <p:ext uri="{BB962C8B-B14F-4D97-AF65-F5344CB8AC3E}">
        <p14:creationId xmlns:p14="http://schemas.microsoft.com/office/powerpoint/2010/main" val="339459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BFCD-BD82-51AE-A6E2-B0BFB269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Question 2: </a:t>
            </a:r>
            <a:r>
              <a:rPr lang="en-US" dirty="0"/>
              <a:t>Can we predict the household income based on education, occupation, and race/ethnicity?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2D1CB9-B7ED-DD80-8F68-75F5C9A73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8426" y="2022230"/>
            <a:ext cx="6033149" cy="414997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1A327A-21C9-BA8B-460A-6E939E50F204}"/>
              </a:ext>
            </a:extLst>
          </p:cNvPr>
          <p:cNvSpPr txBox="1">
            <a:spLocks/>
          </p:cNvSpPr>
          <p:nvPr/>
        </p:nvSpPr>
        <p:spPr>
          <a:xfrm>
            <a:off x="1221600" y="2022229"/>
            <a:ext cx="4248275" cy="4149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 insight into Income vs. Race/Ethnicity.</a:t>
            </a:r>
          </a:p>
          <a:p>
            <a:r>
              <a:rPr lang="en-US" dirty="0"/>
              <a:t>Best subset selection with a test set method and then subsequently using the entirety of the dataset we settled on an 11-variable model, which gave the least mean square error.</a:t>
            </a:r>
          </a:p>
        </p:txBody>
      </p:sp>
    </p:spTree>
    <p:extLst>
      <p:ext uri="{BB962C8B-B14F-4D97-AF65-F5344CB8AC3E}">
        <p14:creationId xmlns:p14="http://schemas.microsoft.com/office/powerpoint/2010/main" val="388339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8EB4-EDAC-236C-BB02-5F39844D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Question 2:</a:t>
            </a:r>
            <a:r>
              <a:rPr lang="en-US" dirty="0"/>
              <a:t>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97FB-4BF3-974C-DE24-AC0DAD5D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current findings suggest that Education, Race, and </a:t>
            </a:r>
            <a:r>
              <a:rPr lang="en-US" dirty="0" err="1"/>
              <a:t>OccupationGroup</a:t>
            </a:r>
            <a:r>
              <a:rPr lang="en-US" dirty="0"/>
              <a:t> are significant predictors for household income. </a:t>
            </a:r>
          </a:p>
          <a:p>
            <a:r>
              <a:rPr lang="en-US" dirty="0"/>
              <a:t>These findings shed light on the key factors influencing income levels and could guide future research and policy efforts aimed at reducing income disparities.</a:t>
            </a:r>
          </a:p>
        </p:txBody>
      </p:sp>
    </p:spTree>
    <p:extLst>
      <p:ext uri="{BB962C8B-B14F-4D97-AF65-F5344CB8AC3E}">
        <p14:creationId xmlns:p14="http://schemas.microsoft.com/office/powerpoint/2010/main" val="66378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BC2F-C09E-9C2D-891E-782B6E34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092" y="800332"/>
            <a:ext cx="10421816" cy="779120"/>
          </a:xfrm>
        </p:spPr>
        <p:txBody>
          <a:bodyPr>
            <a:noAutofit/>
          </a:bodyPr>
          <a:lstStyle/>
          <a:p>
            <a:r>
              <a:rPr lang="en-US" sz="3200" u="sng" dirty="0"/>
              <a:t>Question 3:</a:t>
            </a:r>
            <a:r>
              <a:rPr lang="en-US" sz="3200" dirty="0"/>
              <a:t> Is there a relationship between Occupation, home ownership, race/ethnicity and Marial Status, </a:t>
            </a:r>
            <a:r>
              <a:rPr lang="en-US" sz="3200" dirty="0" err="1"/>
              <a:t>OccupationGroup</a:t>
            </a:r>
            <a:r>
              <a:rPr lang="en-US" sz="3200" dirty="0"/>
              <a:t>, income?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08007C-EEE1-FE3D-5224-A850BAD8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022" y="1863505"/>
            <a:ext cx="6240462" cy="42739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58BFB-3EC3-1678-4788-D4BFB21F9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4516" y="1863505"/>
            <a:ext cx="4573054" cy="427399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We start by utilizing the model that we discovered in our research of question 1.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This was the best model between question 1 and 2 for least residuals sum of squares.</a:t>
            </a:r>
          </a:p>
        </p:txBody>
      </p:sp>
    </p:spTree>
    <p:extLst>
      <p:ext uri="{BB962C8B-B14F-4D97-AF65-F5344CB8AC3E}">
        <p14:creationId xmlns:p14="http://schemas.microsoft.com/office/powerpoint/2010/main" val="61103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8EB4-EDAC-236C-BB02-5F39844D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Question 3:</a:t>
            </a:r>
            <a:r>
              <a:rPr lang="en-US" dirty="0"/>
              <a:t>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97FB-4BF3-974C-DE24-AC0DAD5D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the initial model we did find a relationship between these variables.</a:t>
            </a:r>
          </a:p>
          <a:p>
            <a:r>
              <a:rPr lang="en-US" dirty="0"/>
              <a:t>We also considered an interaction term-focused model between marital status and occupation group, which provides additional value to predicting home ownership.</a:t>
            </a:r>
          </a:p>
        </p:txBody>
      </p:sp>
    </p:spTree>
    <p:extLst>
      <p:ext uri="{BB962C8B-B14F-4D97-AF65-F5344CB8AC3E}">
        <p14:creationId xmlns:p14="http://schemas.microsoft.com/office/powerpoint/2010/main" val="585144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70</TotalTime>
  <Words>646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Data Wizards Project #1</vt:lpstr>
      <vt:lpstr>Questions of Interest</vt:lpstr>
      <vt:lpstr>Explanation Of The Data</vt:lpstr>
      <vt:lpstr>Question 1: Does higher education mean higher income accounting for sex and age?</vt:lpstr>
      <vt:lpstr>Question 1: Interpretation</vt:lpstr>
      <vt:lpstr>Question 2: Can we predict the household income based on education, occupation, and race/ethnicity?  </vt:lpstr>
      <vt:lpstr>Question 2: Interpretation</vt:lpstr>
      <vt:lpstr>Question 3: Is there a relationship between Occupation, home ownership, race/ethnicity and Marial Status, OccupationGroup, income?</vt:lpstr>
      <vt:lpstr>Question 3: Interpretation</vt:lpstr>
      <vt:lpstr>Obstacles &amp; Solutions</vt:lpstr>
      <vt:lpstr>Future Work/Improvements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Wizards Project #1</dc:title>
  <dc:creator>Tyler Kussee</dc:creator>
  <cp:lastModifiedBy>Tyler Kussee</cp:lastModifiedBy>
  <cp:revision>1</cp:revision>
  <dcterms:created xsi:type="dcterms:W3CDTF">2024-04-30T01:00:49Z</dcterms:created>
  <dcterms:modified xsi:type="dcterms:W3CDTF">2024-04-30T02:11:16Z</dcterms:modified>
</cp:coreProperties>
</file>