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1" r:id="rId3"/>
    <p:sldId id="257" r:id="rId4"/>
    <p:sldId id="258" r:id="rId5"/>
    <p:sldId id="263" r:id="rId6"/>
    <p:sldId id="259" r:id="rId7"/>
    <p:sldId id="264" r:id="rId8"/>
    <p:sldId id="262"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E99D20-4413-43DC-8B82-738001EFE5FF}">
          <p14:sldIdLst>
            <p14:sldId id="256"/>
            <p14:sldId id="261"/>
            <p14:sldId id="257"/>
            <p14:sldId id="258"/>
            <p14:sldId id="263"/>
            <p14:sldId id="259"/>
            <p14:sldId id="264"/>
            <p14:sldId id="262"/>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94660"/>
  </p:normalViewPr>
  <p:slideViewPr>
    <p:cSldViewPr snapToGrid="0">
      <p:cViewPr varScale="1">
        <p:scale>
          <a:sx n="103" d="100"/>
          <a:sy n="103" d="100"/>
        </p:scale>
        <p:origin x="138"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220EF8-5A43-4173-B818-371C7C257391}" type="datetimeFigureOut">
              <a:rPr lang="en-US" smtClean="0"/>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1519F3-A86B-48DF-8F7A-0713D35571C6}" type="slidenum">
              <a:rPr lang="en-US" smtClean="0"/>
              <a:t>‹#›</a:t>
            </a:fld>
            <a:endParaRPr lang="en-US"/>
          </a:p>
        </p:txBody>
      </p:sp>
    </p:spTree>
    <p:extLst>
      <p:ext uri="{BB962C8B-B14F-4D97-AF65-F5344CB8AC3E}">
        <p14:creationId xmlns:p14="http://schemas.microsoft.com/office/powerpoint/2010/main" val="819652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Tyler</a:t>
            </a:r>
          </a:p>
        </p:txBody>
      </p:sp>
      <p:sp>
        <p:nvSpPr>
          <p:cNvPr id="4" name="Slide Number Placeholder 3"/>
          <p:cNvSpPr>
            <a:spLocks noGrp="1"/>
          </p:cNvSpPr>
          <p:nvPr>
            <p:ph type="sldNum" sz="quarter" idx="5"/>
          </p:nvPr>
        </p:nvSpPr>
        <p:spPr/>
        <p:txBody>
          <a:bodyPr/>
          <a:lstStyle/>
          <a:p>
            <a:fld id="{0B1519F3-A86B-48DF-8F7A-0713D35571C6}" type="slidenum">
              <a:rPr lang="en-US" smtClean="0"/>
              <a:t>1</a:t>
            </a:fld>
            <a:endParaRPr lang="en-US"/>
          </a:p>
        </p:txBody>
      </p:sp>
    </p:spTree>
    <p:extLst>
      <p:ext uri="{BB962C8B-B14F-4D97-AF65-F5344CB8AC3E}">
        <p14:creationId xmlns:p14="http://schemas.microsoft.com/office/powerpoint/2010/main" val="3106022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a:t>
            </a:r>
          </a:p>
        </p:txBody>
      </p:sp>
      <p:sp>
        <p:nvSpPr>
          <p:cNvPr id="4" name="Slide Number Placeholder 3"/>
          <p:cNvSpPr>
            <a:spLocks noGrp="1"/>
          </p:cNvSpPr>
          <p:nvPr>
            <p:ph type="sldNum" sz="quarter" idx="5"/>
          </p:nvPr>
        </p:nvSpPr>
        <p:spPr/>
        <p:txBody>
          <a:bodyPr/>
          <a:lstStyle/>
          <a:p>
            <a:fld id="{0B1519F3-A86B-48DF-8F7A-0713D35571C6}" type="slidenum">
              <a:rPr lang="en-US" smtClean="0"/>
              <a:t>10</a:t>
            </a:fld>
            <a:endParaRPr lang="en-US"/>
          </a:p>
        </p:txBody>
      </p:sp>
    </p:spTree>
    <p:extLst>
      <p:ext uri="{BB962C8B-B14F-4D97-AF65-F5344CB8AC3E}">
        <p14:creationId xmlns:p14="http://schemas.microsoft.com/office/powerpoint/2010/main" val="1047847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a:t>
            </a:r>
          </a:p>
        </p:txBody>
      </p:sp>
      <p:sp>
        <p:nvSpPr>
          <p:cNvPr id="4" name="Slide Number Placeholder 3"/>
          <p:cNvSpPr>
            <a:spLocks noGrp="1"/>
          </p:cNvSpPr>
          <p:nvPr>
            <p:ph type="sldNum" sz="quarter" idx="5"/>
          </p:nvPr>
        </p:nvSpPr>
        <p:spPr/>
        <p:txBody>
          <a:bodyPr/>
          <a:lstStyle/>
          <a:p>
            <a:fld id="{0B1519F3-A86B-48DF-8F7A-0713D35571C6}" type="slidenum">
              <a:rPr lang="en-US" smtClean="0"/>
              <a:t>11</a:t>
            </a:fld>
            <a:endParaRPr lang="en-US"/>
          </a:p>
        </p:txBody>
      </p:sp>
    </p:spTree>
    <p:extLst>
      <p:ext uri="{BB962C8B-B14F-4D97-AF65-F5344CB8AC3E}">
        <p14:creationId xmlns:p14="http://schemas.microsoft.com/office/powerpoint/2010/main" val="2227298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Tyler</a:t>
            </a:r>
          </a:p>
        </p:txBody>
      </p:sp>
      <p:sp>
        <p:nvSpPr>
          <p:cNvPr id="4" name="Slide Number Placeholder 3"/>
          <p:cNvSpPr>
            <a:spLocks noGrp="1"/>
          </p:cNvSpPr>
          <p:nvPr>
            <p:ph type="sldNum" sz="quarter" idx="5"/>
          </p:nvPr>
        </p:nvSpPr>
        <p:spPr/>
        <p:txBody>
          <a:bodyPr/>
          <a:lstStyle/>
          <a:p>
            <a:fld id="{0B1519F3-A86B-48DF-8F7A-0713D35571C6}" type="slidenum">
              <a:rPr lang="en-US" smtClean="0"/>
              <a:t>12</a:t>
            </a:fld>
            <a:endParaRPr lang="en-US"/>
          </a:p>
        </p:txBody>
      </p:sp>
    </p:spTree>
    <p:extLst>
      <p:ext uri="{BB962C8B-B14F-4D97-AF65-F5344CB8AC3E}">
        <p14:creationId xmlns:p14="http://schemas.microsoft.com/office/powerpoint/2010/main" val="316866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Tyler</a:t>
            </a:r>
          </a:p>
        </p:txBody>
      </p:sp>
      <p:sp>
        <p:nvSpPr>
          <p:cNvPr id="4" name="Slide Number Placeholder 3"/>
          <p:cNvSpPr>
            <a:spLocks noGrp="1"/>
          </p:cNvSpPr>
          <p:nvPr>
            <p:ph type="sldNum" sz="quarter" idx="5"/>
          </p:nvPr>
        </p:nvSpPr>
        <p:spPr/>
        <p:txBody>
          <a:bodyPr/>
          <a:lstStyle/>
          <a:p>
            <a:fld id="{0B1519F3-A86B-48DF-8F7A-0713D35571C6}" type="slidenum">
              <a:rPr lang="en-US" smtClean="0"/>
              <a:t>2</a:t>
            </a:fld>
            <a:endParaRPr lang="en-US"/>
          </a:p>
        </p:txBody>
      </p:sp>
    </p:spTree>
    <p:extLst>
      <p:ext uri="{BB962C8B-B14F-4D97-AF65-F5344CB8AC3E}">
        <p14:creationId xmlns:p14="http://schemas.microsoft.com/office/powerpoint/2010/main" val="1580440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Tyler</a:t>
            </a:r>
          </a:p>
        </p:txBody>
      </p:sp>
      <p:sp>
        <p:nvSpPr>
          <p:cNvPr id="4" name="Slide Number Placeholder 3"/>
          <p:cNvSpPr>
            <a:spLocks noGrp="1"/>
          </p:cNvSpPr>
          <p:nvPr>
            <p:ph type="sldNum" sz="quarter" idx="5"/>
          </p:nvPr>
        </p:nvSpPr>
        <p:spPr/>
        <p:txBody>
          <a:bodyPr/>
          <a:lstStyle/>
          <a:p>
            <a:fld id="{0B1519F3-A86B-48DF-8F7A-0713D35571C6}" type="slidenum">
              <a:rPr lang="en-US" smtClean="0"/>
              <a:t>3</a:t>
            </a:fld>
            <a:endParaRPr lang="en-US"/>
          </a:p>
        </p:txBody>
      </p:sp>
    </p:spTree>
    <p:extLst>
      <p:ext uri="{BB962C8B-B14F-4D97-AF65-F5344CB8AC3E}">
        <p14:creationId xmlns:p14="http://schemas.microsoft.com/office/powerpoint/2010/main" val="2506621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a:t>
            </a:r>
          </a:p>
        </p:txBody>
      </p:sp>
      <p:sp>
        <p:nvSpPr>
          <p:cNvPr id="4" name="Slide Number Placeholder 3"/>
          <p:cNvSpPr>
            <a:spLocks noGrp="1"/>
          </p:cNvSpPr>
          <p:nvPr>
            <p:ph type="sldNum" sz="quarter" idx="5"/>
          </p:nvPr>
        </p:nvSpPr>
        <p:spPr/>
        <p:txBody>
          <a:bodyPr/>
          <a:lstStyle/>
          <a:p>
            <a:fld id="{0B1519F3-A86B-48DF-8F7A-0713D35571C6}" type="slidenum">
              <a:rPr lang="en-US" smtClean="0"/>
              <a:t>4</a:t>
            </a:fld>
            <a:endParaRPr lang="en-US"/>
          </a:p>
        </p:txBody>
      </p:sp>
    </p:spTree>
    <p:extLst>
      <p:ext uri="{BB962C8B-B14F-4D97-AF65-F5344CB8AC3E}">
        <p14:creationId xmlns:p14="http://schemas.microsoft.com/office/powerpoint/2010/main" val="500645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Cindy</a:t>
            </a:r>
          </a:p>
        </p:txBody>
      </p:sp>
      <p:sp>
        <p:nvSpPr>
          <p:cNvPr id="4" name="Slide Number Placeholder 3"/>
          <p:cNvSpPr>
            <a:spLocks noGrp="1"/>
          </p:cNvSpPr>
          <p:nvPr>
            <p:ph type="sldNum" sz="quarter" idx="5"/>
          </p:nvPr>
        </p:nvSpPr>
        <p:spPr/>
        <p:txBody>
          <a:bodyPr/>
          <a:lstStyle/>
          <a:p>
            <a:fld id="{0B1519F3-A86B-48DF-8F7A-0713D35571C6}" type="slidenum">
              <a:rPr lang="en-US" smtClean="0"/>
              <a:t>5</a:t>
            </a:fld>
            <a:endParaRPr lang="en-US"/>
          </a:p>
        </p:txBody>
      </p:sp>
    </p:spTree>
    <p:extLst>
      <p:ext uri="{BB962C8B-B14F-4D97-AF65-F5344CB8AC3E}">
        <p14:creationId xmlns:p14="http://schemas.microsoft.com/office/powerpoint/2010/main" val="1134945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a:t>
            </a:r>
          </a:p>
        </p:txBody>
      </p:sp>
      <p:sp>
        <p:nvSpPr>
          <p:cNvPr id="4" name="Slide Number Placeholder 3"/>
          <p:cNvSpPr>
            <a:spLocks noGrp="1"/>
          </p:cNvSpPr>
          <p:nvPr>
            <p:ph type="sldNum" sz="quarter" idx="5"/>
          </p:nvPr>
        </p:nvSpPr>
        <p:spPr/>
        <p:txBody>
          <a:bodyPr/>
          <a:lstStyle/>
          <a:p>
            <a:fld id="{0B1519F3-A86B-48DF-8F7A-0713D35571C6}" type="slidenum">
              <a:rPr lang="en-US" smtClean="0"/>
              <a:t>6</a:t>
            </a:fld>
            <a:endParaRPr lang="en-US"/>
          </a:p>
        </p:txBody>
      </p:sp>
    </p:spTree>
    <p:extLst>
      <p:ext uri="{BB962C8B-B14F-4D97-AF65-F5344CB8AC3E}">
        <p14:creationId xmlns:p14="http://schemas.microsoft.com/office/powerpoint/2010/main" val="1778311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a:t>
            </a:r>
          </a:p>
        </p:txBody>
      </p:sp>
      <p:sp>
        <p:nvSpPr>
          <p:cNvPr id="4" name="Slide Number Placeholder 3"/>
          <p:cNvSpPr>
            <a:spLocks noGrp="1"/>
          </p:cNvSpPr>
          <p:nvPr>
            <p:ph type="sldNum" sz="quarter" idx="5"/>
          </p:nvPr>
        </p:nvSpPr>
        <p:spPr/>
        <p:txBody>
          <a:bodyPr/>
          <a:lstStyle/>
          <a:p>
            <a:fld id="{0B1519F3-A86B-48DF-8F7A-0713D35571C6}" type="slidenum">
              <a:rPr lang="en-US" smtClean="0"/>
              <a:t>7</a:t>
            </a:fld>
            <a:endParaRPr lang="en-US"/>
          </a:p>
        </p:txBody>
      </p:sp>
    </p:spTree>
    <p:extLst>
      <p:ext uri="{BB962C8B-B14F-4D97-AF65-F5344CB8AC3E}">
        <p14:creationId xmlns:p14="http://schemas.microsoft.com/office/powerpoint/2010/main" val="3724592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Spencer</a:t>
            </a:r>
          </a:p>
        </p:txBody>
      </p:sp>
      <p:sp>
        <p:nvSpPr>
          <p:cNvPr id="4" name="Slide Number Placeholder 3"/>
          <p:cNvSpPr>
            <a:spLocks noGrp="1"/>
          </p:cNvSpPr>
          <p:nvPr>
            <p:ph type="sldNum" sz="quarter" idx="5"/>
          </p:nvPr>
        </p:nvSpPr>
        <p:spPr/>
        <p:txBody>
          <a:bodyPr/>
          <a:lstStyle/>
          <a:p>
            <a:fld id="{0B1519F3-A86B-48DF-8F7A-0713D35571C6}" type="slidenum">
              <a:rPr lang="en-US" smtClean="0"/>
              <a:t>8</a:t>
            </a:fld>
            <a:endParaRPr lang="en-US"/>
          </a:p>
        </p:txBody>
      </p:sp>
    </p:spTree>
    <p:extLst>
      <p:ext uri="{BB962C8B-B14F-4D97-AF65-F5344CB8AC3E}">
        <p14:creationId xmlns:p14="http://schemas.microsoft.com/office/powerpoint/2010/main" val="3940383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Spencer</a:t>
            </a:r>
          </a:p>
        </p:txBody>
      </p:sp>
      <p:sp>
        <p:nvSpPr>
          <p:cNvPr id="4" name="Slide Number Placeholder 3"/>
          <p:cNvSpPr>
            <a:spLocks noGrp="1"/>
          </p:cNvSpPr>
          <p:nvPr>
            <p:ph type="sldNum" sz="quarter" idx="5"/>
          </p:nvPr>
        </p:nvSpPr>
        <p:spPr/>
        <p:txBody>
          <a:bodyPr/>
          <a:lstStyle/>
          <a:p>
            <a:fld id="{0B1519F3-A86B-48DF-8F7A-0713D35571C6}" type="slidenum">
              <a:rPr lang="en-US" smtClean="0"/>
              <a:t>9</a:t>
            </a:fld>
            <a:endParaRPr lang="en-US"/>
          </a:p>
        </p:txBody>
      </p:sp>
    </p:spTree>
    <p:extLst>
      <p:ext uri="{BB962C8B-B14F-4D97-AF65-F5344CB8AC3E}">
        <p14:creationId xmlns:p14="http://schemas.microsoft.com/office/powerpoint/2010/main" val="17770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160EE0-D7E3-41D8-B189-12969243DCB5}" type="datetimeFigureOut">
              <a:rPr lang="en-US" smtClean="0"/>
              <a:t>5/30/2024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21580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160EE0-D7E3-41D8-B189-12969243DCB5}"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157940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60EE0-D7E3-41D8-B189-12969243DCB5}"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3661394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60EE0-D7E3-41D8-B189-12969243DCB5}"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1184862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60EE0-D7E3-41D8-B189-12969243DCB5}"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329463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60EE0-D7E3-41D8-B189-12969243DCB5}"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3009244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60EE0-D7E3-41D8-B189-12969243DCB5}"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1380500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60EE0-D7E3-41D8-B189-12969243DCB5}"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3411099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60EE0-D7E3-41D8-B189-12969243DCB5}"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186515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60EE0-D7E3-41D8-B189-12969243DCB5}"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1055066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60EE0-D7E3-41D8-B189-12969243DCB5}"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3224500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60EE0-D7E3-41D8-B189-12969243DCB5}"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141241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160EE0-D7E3-41D8-B189-12969243DCB5}"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307225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160EE0-D7E3-41D8-B189-12969243DCB5}"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158547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160EE0-D7E3-41D8-B189-12969243DCB5}"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299125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160EE0-D7E3-41D8-B189-12969243DCB5}"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309394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160EE0-D7E3-41D8-B189-12969243DCB5}"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6486B-A8C0-4224-B142-296C1D4A4735}" type="slidenum">
              <a:rPr lang="en-US" smtClean="0"/>
              <a:t>‹#›</a:t>
            </a:fld>
            <a:endParaRPr lang="en-US"/>
          </a:p>
        </p:txBody>
      </p:sp>
    </p:spTree>
    <p:extLst>
      <p:ext uri="{BB962C8B-B14F-4D97-AF65-F5344CB8AC3E}">
        <p14:creationId xmlns:p14="http://schemas.microsoft.com/office/powerpoint/2010/main" val="102611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160EE0-D7E3-41D8-B189-12969243DCB5}" type="datetimeFigureOut">
              <a:rPr lang="en-US" smtClean="0"/>
              <a:t>5/30/2024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06486B-A8C0-4224-B142-296C1D4A4735}" type="slidenum">
              <a:rPr lang="en-US" smtClean="0"/>
              <a:t>‹#›</a:t>
            </a:fld>
            <a:endParaRPr lang="en-US"/>
          </a:p>
        </p:txBody>
      </p:sp>
    </p:spTree>
    <p:extLst>
      <p:ext uri="{BB962C8B-B14F-4D97-AF65-F5344CB8AC3E}">
        <p14:creationId xmlns:p14="http://schemas.microsoft.com/office/powerpoint/2010/main" val="1664761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B5A2-A199-C07F-3A17-5A843E39EEB8}"/>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Data Wizards Project #2</a:t>
            </a:r>
          </a:p>
        </p:txBody>
      </p:sp>
      <p:sp>
        <p:nvSpPr>
          <p:cNvPr id="3" name="Subtitle 2">
            <a:extLst>
              <a:ext uri="{FF2B5EF4-FFF2-40B4-BE49-F238E27FC236}">
                <a16:creationId xmlns:a16="http://schemas.microsoft.com/office/drawing/2014/main" id="{79FB54F3-9A05-0BCB-53C0-C802059700F6}"/>
              </a:ext>
            </a:extLst>
          </p:cNvPr>
          <p:cNvSpPr>
            <a:spLocks noGrp="1"/>
          </p:cNvSpPr>
          <p:nvPr>
            <p:ph type="subTitle" idx="1"/>
          </p:nvPr>
        </p:nvSpPr>
        <p:spPr>
          <a:xfrm>
            <a:off x="3657601" y="3996267"/>
            <a:ext cx="7845422" cy="1388534"/>
          </a:xfrm>
        </p:spPr>
        <p:txBody>
          <a:bodyPr/>
          <a:lstStyle/>
          <a:p>
            <a:r>
              <a:rPr lang="en-US" dirty="0">
                <a:latin typeface="Arial" panose="020B0604020202020204" pitchFamily="34" charset="0"/>
                <a:cs typeface="Arial" panose="020B0604020202020204" pitchFamily="34" charset="0"/>
              </a:rPr>
              <a:t>By Di Chen, Mai Castellano, Spencer Hutchison &amp; Tyler Kussee</a:t>
            </a:r>
          </a:p>
        </p:txBody>
      </p:sp>
    </p:spTree>
    <p:extLst>
      <p:ext uri="{BB962C8B-B14F-4D97-AF65-F5344CB8AC3E}">
        <p14:creationId xmlns:p14="http://schemas.microsoft.com/office/powerpoint/2010/main" val="216058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9E31-B8DC-6F39-4798-4EAEA5D938C3}"/>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Obstacles &amp; Solutions</a:t>
            </a:r>
          </a:p>
        </p:txBody>
      </p:sp>
      <p:sp>
        <p:nvSpPr>
          <p:cNvPr id="3" name="Content Placeholder 2">
            <a:extLst>
              <a:ext uri="{FF2B5EF4-FFF2-40B4-BE49-F238E27FC236}">
                <a16:creationId xmlns:a16="http://schemas.microsoft.com/office/drawing/2014/main" id="{83013AAA-744C-6675-0080-FD2D249CCFC9}"/>
              </a:ext>
            </a:extLst>
          </p:cNvPr>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Code changes still had conflicts within our repository.</a:t>
            </a:r>
          </a:p>
          <a:p>
            <a:r>
              <a:rPr lang="en-US" sz="2800" dirty="0">
                <a:latin typeface="Arial" panose="020B0604020202020204" pitchFamily="34" charset="0"/>
                <a:cs typeface="Arial" panose="020B0604020202020204" pitchFamily="34" charset="0"/>
              </a:rPr>
              <a:t>We reached an agreement that each team member must have their changes reviewed by another team member before merging the branches.</a:t>
            </a:r>
          </a:p>
        </p:txBody>
      </p:sp>
    </p:spTree>
    <p:extLst>
      <p:ext uri="{BB962C8B-B14F-4D97-AF65-F5344CB8AC3E}">
        <p14:creationId xmlns:p14="http://schemas.microsoft.com/office/powerpoint/2010/main" val="1698601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9E31-B8DC-6F39-4798-4EAEA5D938C3}"/>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Future Work/Improvements</a:t>
            </a:r>
          </a:p>
        </p:txBody>
      </p:sp>
      <p:sp>
        <p:nvSpPr>
          <p:cNvPr id="3" name="Content Placeholder 2">
            <a:extLst>
              <a:ext uri="{FF2B5EF4-FFF2-40B4-BE49-F238E27FC236}">
                <a16:creationId xmlns:a16="http://schemas.microsoft.com/office/drawing/2014/main" id="{83013AAA-744C-6675-0080-FD2D249CCFC9}"/>
              </a:ext>
            </a:extLst>
          </p:cNvPr>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The prediction model exhibited a high rate of accuracy and moderate precision, but the recall was extremely low and that poses significant limitations for loan default application.</a:t>
            </a:r>
          </a:p>
          <a:p>
            <a:r>
              <a:rPr lang="en-US" sz="2800" dirty="0">
                <a:latin typeface="Arial" panose="020B0604020202020204" pitchFamily="34" charset="0"/>
                <a:cs typeface="Arial" panose="020B0604020202020204" pitchFamily="34" charset="0"/>
              </a:rPr>
              <a:t>There is significant need for improvement within the model and parameters in order to improve its practicality and real world use cases.</a:t>
            </a:r>
          </a:p>
        </p:txBody>
      </p:sp>
    </p:spTree>
    <p:extLst>
      <p:ext uri="{BB962C8B-B14F-4D97-AF65-F5344CB8AC3E}">
        <p14:creationId xmlns:p14="http://schemas.microsoft.com/office/powerpoint/2010/main" val="3501511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9E31-B8DC-6F39-4798-4EAEA5D938C3}"/>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83013AAA-744C-6675-0080-FD2D249CCFC9}"/>
              </a:ext>
            </a:extLst>
          </p:cNvPr>
          <p:cNvSpPr>
            <a:spLocks noGrp="1"/>
          </p:cNvSpPr>
          <p:nvPr>
            <p:ph idx="1"/>
          </p:nvPr>
        </p:nvSpPr>
        <p:spPr/>
        <p:txBody>
          <a:bodyPr>
            <a:normAutofit/>
          </a:bodyPr>
          <a:lstStyle/>
          <a:p>
            <a:r>
              <a:rPr lang="en-US" sz="2800" dirty="0">
                <a:latin typeface="Arial" panose="020B0604020202020204" pitchFamily="34" charset="0"/>
                <a:cs typeface="Arial" panose="020B0604020202020204" pitchFamily="34" charset="0"/>
              </a:rPr>
              <a:t>While this model was very difficult to improve upon we learned a lot about the </a:t>
            </a:r>
            <a:r>
              <a:rPr lang="en-US" sz="2800" dirty="0" err="1">
                <a:latin typeface="Arial" panose="020B0604020202020204" pitchFamily="34" charset="0"/>
                <a:cs typeface="Arial" panose="020B0604020202020204" pitchFamily="34" charset="0"/>
              </a:rPr>
              <a:t>XGBoost</a:t>
            </a:r>
            <a:r>
              <a:rPr lang="en-US" sz="2800" dirty="0">
                <a:latin typeface="Arial" panose="020B0604020202020204" pitchFamily="34" charset="0"/>
                <a:cs typeface="Arial" panose="020B0604020202020204" pitchFamily="34" charset="0"/>
              </a:rPr>
              <a:t> machine learning algorithm.</a:t>
            </a:r>
          </a:p>
          <a:p>
            <a:r>
              <a:rPr lang="en-US" sz="2800" dirty="0">
                <a:latin typeface="Arial" panose="020B0604020202020204" pitchFamily="34" charset="0"/>
                <a:cs typeface="Arial" panose="020B0604020202020204" pitchFamily="34" charset="0"/>
              </a:rPr>
              <a:t>This model has shown us that every dataset has their own intricacies and some are more suited for different approaches to modeling and prediction.</a:t>
            </a:r>
          </a:p>
        </p:txBody>
      </p:sp>
    </p:spTree>
    <p:extLst>
      <p:ext uri="{BB962C8B-B14F-4D97-AF65-F5344CB8AC3E}">
        <p14:creationId xmlns:p14="http://schemas.microsoft.com/office/powerpoint/2010/main" val="182496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8096-CAE8-2940-A9D6-92B93C7981B2}"/>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Explanation Of The Data</a:t>
            </a:r>
          </a:p>
        </p:txBody>
      </p:sp>
      <p:sp>
        <p:nvSpPr>
          <p:cNvPr id="3" name="Content Placeholder 2">
            <a:extLst>
              <a:ext uri="{FF2B5EF4-FFF2-40B4-BE49-F238E27FC236}">
                <a16:creationId xmlns:a16="http://schemas.microsoft.com/office/drawing/2014/main" id="{43DEC83B-EC6B-6725-AC1E-2B5ACDF84E0B}"/>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This data comes from Kaggle Vehicle Loan Default Prediction Challenge.</a:t>
            </a:r>
          </a:p>
          <a:p>
            <a:r>
              <a:rPr lang="en-US" dirty="0">
                <a:latin typeface="Arial" panose="020B0604020202020204" pitchFamily="34" charset="0"/>
                <a:cs typeface="Arial" panose="020B0604020202020204" pitchFamily="34" charset="0"/>
              </a:rPr>
              <a:t>This dataset contains a diverse set of information on individuals ranging from their birth date and employment status to their credit and size of their loan.</a:t>
            </a:r>
          </a:p>
          <a:p>
            <a:r>
              <a:rPr lang="en-US" dirty="0">
                <a:latin typeface="Arial" panose="020B0604020202020204" pitchFamily="34" charset="0"/>
                <a:cs typeface="Arial" panose="020B0604020202020204" pitchFamily="34" charset="0"/>
              </a:rPr>
              <a:t>The purpose of the challenge was to accurately predict the probability of loanee defaulting on a vehicle loan.</a:t>
            </a:r>
          </a:p>
        </p:txBody>
      </p:sp>
    </p:spTree>
    <p:extLst>
      <p:ext uri="{BB962C8B-B14F-4D97-AF65-F5344CB8AC3E}">
        <p14:creationId xmlns:p14="http://schemas.microsoft.com/office/powerpoint/2010/main" val="3569469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8096-CAE8-2940-A9D6-92B93C7981B2}"/>
              </a:ext>
            </a:extLst>
          </p:cNvPr>
          <p:cNvSpPr>
            <a:spLocks noGrp="1"/>
          </p:cNvSpPr>
          <p:nvPr>
            <p:ph type="title"/>
          </p:nvPr>
        </p:nvSpPr>
        <p:spPr/>
        <p:txBody>
          <a:bodyPr>
            <a:normAutofit/>
          </a:bodyPr>
          <a:lstStyle/>
          <a:p>
            <a:r>
              <a:rPr lang="en-US" sz="4400" dirty="0">
                <a:latin typeface="Arial" panose="020B0604020202020204" pitchFamily="34" charset="0"/>
                <a:cs typeface="Arial" panose="020B0604020202020204" pitchFamily="34" charset="0"/>
              </a:rPr>
              <a:t>Questions of Interest</a:t>
            </a:r>
          </a:p>
        </p:txBody>
      </p:sp>
      <p:sp>
        <p:nvSpPr>
          <p:cNvPr id="3" name="Content Placeholder 2">
            <a:extLst>
              <a:ext uri="{FF2B5EF4-FFF2-40B4-BE49-F238E27FC236}">
                <a16:creationId xmlns:a16="http://schemas.microsoft.com/office/drawing/2014/main" id="{43DEC83B-EC6B-6725-AC1E-2B5ACDF84E0B}"/>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What are the most influential explanatory variables? </a:t>
            </a:r>
          </a:p>
          <a:p>
            <a:r>
              <a:rPr lang="en-US" dirty="0">
                <a:latin typeface="Arial" panose="020B0604020202020204" pitchFamily="34" charset="0"/>
                <a:cs typeface="Arial" panose="020B0604020202020204" pitchFamily="34" charset="0"/>
              </a:rPr>
              <a:t>Which parameters are the most effective with the training data? </a:t>
            </a:r>
          </a:p>
          <a:p>
            <a:r>
              <a:rPr lang="en-US" dirty="0">
                <a:latin typeface="Arial" panose="020B0604020202020204" pitchFamily="34" charset="0"/>
                <a:cs typeface="Arial" panose="020B0604020202020204" pitchFamily="34" charset="0"/>
              </a:rPr>
              <a:t>Out of the models we trained, which one is most effective with the test data? </a:t>
            </a:r>
          </a:p>
        </p:txBody>
      </p:sp>
    </p:spTree>
    <p:extLst>
      <p:ext uri="{BB962C8B-B14F-4D97-AF65-F5344CB8AC3E}">
        <p14:creationId xmlns:p14="http://schemas.microsoft.com/office/powerpoint/2010/main" val="125254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8EB4-EDAC-236C-BB02-5F39844D8CC6}"/>
              </a:ext>
            </a:extLst>
          </p:cNvPr>
          <p:cNvSpPr>
            <a:spLocks noGrp="1"/>
          </p:cNvSpPr>
          <p:nvPr>
            <p:ph type="title"/>
          </p:nvPr>
        </p:nvSpPr>
        <p:spPr/>
        <p:txBody>
          <a:bodyPr>
            <a:normAutofit fontScale="90000"/>
          </a:bodyPr>
          <a:lstStyle/>
          <a:p>
            <a:r>
              <a:rPr lang="en-US" u="sng" dirty="0">
                <a:latin typeface="Arial" panose="020B0604020202020204" pitchFamily="34" charset="0"/>
                <a:cs typeface="Arial" panose="020B0604020202020204" pitchFamily="34" charset="0"/>
              </a:rPr>
              <a:t>Question 1:</a:t>
            </a:r>
            <a:r>
              <a:rPr lang="en-US" dirty="0">
                <a:latin typeface="Arial" panose="020B0604020202020204" pitchFamily="34" charset="0"/>
                <a:cs typeface="Arial" panose="020B0604020202020204" pitchFamily="34" charset="0"/>
              </a:rPr>
              <a:t> What are the most influential explanatory variables? </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79697FB-4BF3-974C-DE24-AC0DAD5D4B81}"/>
              </a:ext>
            </a:extLst>
          </p:cNvPr>
          <p:cNvSpPr>
            <a:spLocks noGrp="1"/>
          </p:cNvSpPr>
          <p:nvPr>
            <p:ph idx="1"/>
          </p:nvPr>
        </p:nvSpPr>
        <p:spPr>
          <a:xfrm>
            <a:off x="522515" y="1828801"/>
            <a:ext cx="6195526" cy="4889240"/>
          </a:xfrm>
        </p:spPr>
        <p:txBody>
          <a:bodyPr>
            <a:normAutofit lnSpcReduction="10000"/>
          </a:bodyPr>
          <a:lstStyle/>
          <a:p>
            <a:r>
              <a:rPr lang="en-US" dirty="0">
                <a:latin typeface="Arial" panose="020B0604020202020204" pitchFamily="34" charset="0"/>
                <a:cs typeface="Arial" panose="020B0604020202020204" pitchFamily="34" charset="0"/>
              </a:rPr>
              <a:t>We utilized the </a:t>
            </a: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Machine Learning Algorithm and log loss metrics to find these variables.</a:t>
            </a:r>
          </a:p>
          <a:p>
            <a:r>
              <a:rPr lang="en-US" dirty="0">
                <a:latin typeface="Arial" panose="020B0604020202020204" pitchFamily="34" charset="0"/>
                <a:cs typeface="Arial" panose="020B0604020202020204" pitchFamily="34" charset="0"/>
              </a:rPr>
              <a:t>The top 15 included: The loan to value ratio, Current </a:t>
            </a:r>
            <a:r>
              <a:rPr lang="en-US" dirty="0" err="1">
                <a:latin typeface="Arial" panose="020B0604020202020204" pitchFamily="34" charset="0"/>
                <a:cs typeface="Arial" panose="020B0604020202020204" pitchFamily="34" charset="0"/>
              </a:rPr>
              <a:t>Pincode</a:t>
            </a:r>
            <a:r>
              <a:rPr lang="en-US" dirty="0">
                <a:latin typeface="Arial" panose="020B0604020202020204" pitchFamily="34" charset="0"/>
                <a:cs typeface="Arial" panose="020B0604020202020204" pitchFamily="34" charset="0"/>
              </a:rPr>
              <a:t> ID, CNS Score (Credit Rating), dispersed amount, state ID, the cost of the car, the suppliers ID, the PRI sanctioned amount, the employee who offered the loan, the branch where it was loaned, the credit history length, age of the loanee, number of credit inquiries, number of PRI overdue accounts, and the initial installment amount on the vehicle.</a:t>
            </a:r>
          </a:p>
        </p:txBody>
      </p:sp>
      <p:pic>
        <p:nvPicPr>
          <p:cNvPr id="7" name="Picture 6">
            <a:extLst>
              <a:ext uri="{FF2B5EF4-FFF2-40B4-BE49-F238E27FC236}">
                <a16:creationId xmlns:a16="http://schemas.microsoft.com/office/drawing/2014/main" id="{DAF10680-AD4A-FCD1-BAB9-F21FF901265B}"/>
              </a:ext>
            </a:extLst>
          </p:cNvPr>
          <p:cNvPicPr>
            <a:picLocks noChangeAspect="1"/>
          </p:cNvPicPr>
          <p:nvPr/>
        </p:nvPicPr>
        <p:blipFill>
          <a:blip r:embed="rId3"/>
          <a:stretch>
            <a:fillRect/>
          </a:stretch>
        </p:blipFill>
        <p:spPr>
          <a:xfrm>
            <a:off x="6718041" y="2500604"/>
            <a:ext cx="5398512" cy="3545633"/>
          </a:xfrm>
          <a:prstGeom prst="rect">
            <a:avLst/>
          </a:prstGeom>
        </p:spPr>
      </p:pic>
    </p:spTree>
    <p:extLst>
      <p:ext uri="{BB962C8B-B14F-4D97-AF65-F5344CB8AC3E}">
        <p14:creationId xmlns:p14="http://schemas.microsoft.com/office/powerpoint/2010/main" val="2393751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8EB4-EDAC-236C-BB02-5F39844D8CC6}"/>
              </a:ext>
            </a:extLst>
          </p:cNvPr>
          <p:cNvSpPr>
            <a:spLocks noGrp="1"/>
          </p:cNvSpPr>
          <p:nvPr>
            <p:ph type="title"/>
          </p:nvPr>
        </p:nvSpPr>
        <p:spPr/>
        <p:txBody>
          <a:bodyPr>
            <a:normAutofit/>
          </a:bodyPr>
          <a:lstStyle/>
          <a:p>
            <a:r>
              <a:rPr lang="en-US" u="sng" dirty="0">
                <a:latin typeface="Arial" panose="020B0604020202020204" pitchFamily="34" charset="0"/>
                <a:cs typeface="Arial" panose="020B0604020202020204" pitchFamily="34" charset="0"/>
              </a:rPr>
              <a:t>Question 1:</a:t>
            </a:r>
            <a:r>
              <a:rPr lang="en-US" dirty="0">
                <a:latin typeface="Arial" panose="020B0604020202020204" pitchFamily="34" charset="0"/>
                <a:cs typeface="Arial" panose="020B0604020202020204" pitchFamily="34" charset="0"/>
              </a:rPr>
              <a:t> Interpretation</a:t>
            </a:r>
          </a:p>
        </p:txBody>
      </p:sp>
      <p:sp>
        <p:nvSpPr>
          <p:cNvPr id="3" name="Content Placeholder 2">
            <a:extLst>
              <a:ext uri="{FF2B5EF4-FFF2-40B4-BE49-F238E27FC236}">
                <a16:creationId xmlns:a16="http://schemas.microsoft.com/office/drawing/2014/main" id="{379697FB-4BF3-974C-DE24-AC0DAD5D4B81}"/>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Loan amount and the value of the asset or vehicle in this case is extremely important. They make of 4 of the most important variables.</a:t>
            </a:r>
          </a:p>
          <a:p>
            <a:r>
              <a:rPr lang="en-US" u="sng" dirty="0">
                <a:latin typeface="Arial" panose="020B0604020202020204" pitchFamily="34" charset="0"/>
                <a:cs typeface="Arial" panose="020B0604020202020204" pitchFamily="34" charset="0"/>
              </a:rPr>
              <a:t>Loanee information</a:t>
            </a:r>
            <a:r>
              <a:rPr lang="en-US" dirty="0">
                <a:latin typeface="Arial" panose="020B0604020202020204" pitchFamily="34" charset="0"/>
                <a:cs typeface="Arial" panose="020B0604020202020204" pitchFamily="34" charset="0"/>
              </a:rPr>
              <a:t>: Credit information such as how long their history is and their credit rating make sense, and state ID might be correlated with age.</a:t>
            </a:r>
          </a:p>
          <a:p>
            <a:r>
              <a:rPr lang="en-US" u="sng" dirty="0">
                <a:latin typeface="Arial" panose="020B0604020202020204" pitchFamily="34" charset="0"/>
                <a:cs typeface="Arial" panose="020B0604020202020204" pitchFamily="34" charset="0"/>
              </a:rPr>
              <a:t>Branch Information</a:t>
            </a:r>
            <a:r>
              <a:rPr lang="en-US" dirty="0">
                <a:latin typeface="Arial" panose="020B0604020202020204" pitchFamily="34" charset="0"/>
                <a:cs typeface="Arial" panose="020B0604020202020204" pitchFamily="34" charset="0"/>
              </a:rPr>
              <a:t>: This is interesting because it would indicate that there are certain branches and employees within those branches that are either a bad judge of financial character or are not fiscally minded.</a:t>
            </a:r>
          </a:p>
        </p:txBody>
      </p:sp>
    </p:spTree>
    <p:extLst>
      <p:ext uri="{BB962C8B-B14F-4D97-AF65-F5344CB8AC3E}">
        <p14:creationId xmlns:p14="http://schemas.microsoft.com/office/powerpoint/2010/main" val="339459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BFCD-BD82-51AE-A6E2-B0BFB26964BF}"/>
              </a:ext>
            </a:extLst>
          </p:cNvPr>
          <p:cNvSpPr>
            <a:spLocks noGrp="1"/>
          </p:cNvSpPr>
          <p:nvPr>
            <p:ph type="title"/>
          </p:nvPr>
        </p:nvSpPr>
        <p:spPr/>
        <p:txBody>
          <a:bodyPr>
            <a:normAutofit fontScale="90000"/>
          </a:bodyPr>
          <a:lstStyle/>
          <a:p>
            <a:r>
              <a:rPr lang="en-US" u="sng" dirty="0">
                <a:latin typeface="Arial" panose="020B0604020202020204" pitchFamily="34" charset="0"/>
                <a:cs typeface="Arial" panose="020B0604020202020204" pitchFamily="34" charset="0"/>
              </a:rPr>
              <a:t>Question 2:</a:t>
            </a:r>
            <a:r>
              <a:rPr lang="en-US" dirty="0">
                <a:latin typeface="Arial" panose="020B0604020202020204" pitchFamily="34" charset="0"/>
                <a:cs typeface="Arial" panose="020B0604020202020204" pitchFamily="34" charset="0"/>
              </a:rPr>
              <a:t> Which parameters are the most effective with the training data?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p>
        </p:txBody>
      </p:sp>
      <p:sp>
        <p:nvSpPr>
          <p:cNvPr id="7" name="Content Placeholder 2">
            <a:extLst>
              <a:ext uri="{FF2B5EF4-FFF2-40B4-BE49-F238E27FC236}">
                <a16:creationId xmlns:a16="http://schemas.microsoft.com/office/drawing/2014/main" id="{D4F8B9FA-3465-4B7D-988D-BE999B5055F6}"/>
              </a:ext>
            </a:extLst>
          </p:cNvPr>
          <p:cNvSpPr>
            <a:spLocks noGrp="1"/>
          </p:cNvSpPr>
          <p:nvPr>
            <p:ph idx="1"/>
          </p:nvPr>
        </p:nvSpPr>
        <p:spPr>
          <a:xfrm>
            <a:off x="1484310" y="2666999"/>
            <a:ext cx="10018713" cy="3124201"/>
          </a:xfrm>
        </p:spPr>
        <p:txBody>
          <a:bodyPr>
            <a:normAutofit/>
          </a:bodyPr>
          <a:lstStyle/>
          <a:p>
            <a:r>
              <a:rPr lang="en-US" dirty="0">
                <a:latin typeface="Arial" panose="020B0604020202020204" pitchFamily="34" charset="0"/>
                <a:cs typeface="Arial" panose="020B0604020202020204" pitchFamily="34" charset="0"/>
              </a:rPr>
              <a:t> Trained two </a:t>
            </a: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models with various learning rates (eta) from 1 to 0.01. Used 100 boosting rounds and maximum depth of 6. The lowest log loss was at eta = 0.01.</a:t>
            </a:r>
          </a:p>
          <a:p>
            <a:r>
              <a:rPr lang="en-US" dirty="0">
                <a:latin typeface="Arial" panose="020B0604020202020204" pitchFamily="34" charset="0"/>
                <a:cs typeface="Arial" panose="020B0604020202020204" pitchFamily="34" charset="0"/>
              </a:rPr>
              <a:t>Model Performance at Threshold 0.5: Accuracy: 78.32%, Precision: 77%, Recall: 0.059% (low, missing many actual positive cases).</a:t>
            </a:r>
          </a:p>
          <a:p>
            <a:r>
              <a:rPr lang="en-US" dirty="0">
                <a:latin typeface="Arial" panose="020B0604020202020204" pitchFamily="34" charset="0"/>
                <a:cs typeface="Arial" panose="020B0604020202020204" pitchFamily="34" charset="0"/>
              </a:rPr>
              <a:t>Model Performance at Threshold 0.4: Accuracy: 78.08%, Precision: 45.99%, Recall: 6.11% (slightly higher but still low).</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339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8EB4-EDAC-236C-BB02-5F39844D8CC6}"/>
              </a:ext>
            </a:extLst>
          </p:cNvPr>
          <p:cNvSpPr>
            <a:spLocks noGrp="1"/>
          </p:cNvSpPr>
          <p:nvPr>
            <p:ph type="title"/>
          </p:nvPr>
        </p:nvSpPr>
        <p:spPr/>
        <p:txBody>
          <a:bodyPr>
            <a:normAutofit/>
          </a:bodyPr>
          <a:lstStyle/>
          <a:p>
            <a:r>
              <a:rPr lang="en-US" u="sng" dirty="0">
                <a:latin typeface="Arial" panose="020B0604020202020204" pitchFamily="34" charset="0"/>
                <a:cs typeface="Arial" panose="020B0604020202020204" pitchFamily="34" charset="0"/>
              </a:rPr>
              <a:t>Question 2:</a:t>
            </a:r>
            <a:r>
              <a:rPr lang="en-US" dirty="0">
                <a:latin typeface="Arial" panose="020B0604020202020204" pitchFamily="34" charset="0"/>
                <a:cs typeface="Arial" panose="020B0604020202020204" pitchFamily="34" charset="0"/>
              </a:rPr>
              <a:t> Interpretation</a:t>
            </a:r>
          </a:p>
        </p:txBody>
      </p:sp>
      <p:sp>
        <p:nvSpPr>
          <p:cNvPr id="3" name="Content Placeholder 2">
            <a:extLst>
              <a:ext uri="{FF2B5EF4-FFF2-40B4-BE49-F238E27FC236}">
                <a16:creationId xmlns:a16="http://schemas.microsoft.com/office/drawing/2014/main" id="{379697FB-4BF3-974C-DE24-AC0DAD5D4B81}"/>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Overall, this model does not improve accuracy nor precision, similar limitations in capturing all positive cases compared to the previous</a:t>
            </a:r>
          </a:p>
          <a:p>
            <a:r>
              <a:rPr lang="en-US" dirty="0">
                <a:latin typeface="Arial" panose="020B0604020202020204" pitchFamily="34" charset="0"/>
                <a:cs typeface="Arial" panose="020B0604020202020204" pitchFamily="34" charset="0"/>
              </a:rPr>
              <a:t>When we set the threshold at 0.6, the model did not predict any instances as belonging to defaulting class.</a:t>
            </a:r>
          </a:p>
        </p:txBody>
      </p:sp>
    </p:spTree>
    <p:extLst>
      <p:ext uri="{BB962C8B-B14F-4D97-AF65-F5344CB8AC3E}">
        <p14:creationId xmlns:p14="http://schemas.microsoft.com/office/powerpoint/2010/main" val="66378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BC2F-C09E-9C2D-891E-782B6E3448D8}"/>
              </a:ext>
            </a:extLst>
          </p:cNvPr>
          <p:cNvSpPr>
            <a:spLocks noGrp="1"/>
          </p:cNvSpPr>
          <p:nvPr>
            <p:ph type="title"/>
          </p:nvPr>
        </p:nvSpPr>
        <p:spPr>
          <a:xfrm>
            <a:off x="885092" y="800332"/>
            <a:ext cx="10421816" cy="779120"/>
          </a:xfrm>
        </p:spPr>
        <p:txBody>
          <a:bodyPr>
            <a:noAutofit/>
          </a:bodyPr>
          <a:lstStyle/>
          <a:p>
            <a:r>
              <a:rPr lang="en-US" sz="3200" u="sng" dirty="0">
                <a:latin typeface="Arial" panose="020B0604020202020204" pitchFamily="34" charset="0"/>
                <a:cs typeface="Arial" panose="020B0604020202020204" pitchFamily="34" charset="0"/>
              </a:rPr>
              <a:t>Question 3:</a:t>
            </a:r>
            <a:r>
              <a:rPr lang="en-US" sz="3200" dirty="0">
                <a:latin typeface="Arial" panose="020B0604020202020204" pitchFamily="34" charset="0"/>
                <a:cs typeface="Arial" panose="020B0604020202020204" pitchFamily="34" charset="0"/>
              </a:rPr>
              <a:t> Out of the models we trained, which one is most effective with the test data? </a:t>
            </a:r>
          </a:p>
        </p:txBody>
      </p:sp>
      <p:sp>
        <p:nvSpPr>
          <p:cNvPr id="6" name="Content Placeholder 2">
            <a:extLst>
              <a:ext uri="{FF2B5EF4-FFF2-40B4-BE49-F238E27FC236}">
                <a16:creationId xmlns:a16="http://schemas.microsoft.com/office/drawing/2014/main" id="{D6AB78E4-F296-C2B0-E919-B7B51C48CB7A}"/>
              </a:ext>
            </a:extLst>
          </p:cNvPr>
          <p:cNvSpPr>
            <a:spLocks noGrp="1"/>
          </p:cNvSpPr>
          <p:nvPr>
            <p:ph idx="1"/>
          </p:nvPr>
        </p:nvSpPr>
        <p:spPr>
          <a:xfrm>
            <a:off x="1484310" y="2136711"/>
            <a:ext cx="10018713" cy="3654490"/>
          </a:xfrm>
        </p:spPr>
        <p:txBody>
          <a:bodyPr>
            <a:normAutofit fontScale="92500"/>
          </a:bodyPr>
          <a:lstStyle/>
          <a:p>
            <a:r>
              <a:rPr lang="en-US" sz="2400" dirty="0">
                <a:latin typeface="Arial" panose="020B0604020202020204" pitchFamily="34" charset="0"/>
                <a:cs typeface="Arial" panose="020B0604020202020204" pitchFamily="34" charset="0"/>
              </a:rPr>
              <a:t> When testing against the validation we adjusted the threshold to 0.4 and the model maintain consistent overall prediction and accuracy with 78% and 44.3% respectively while recall showed a slight improvement to 5.2%.</a:t>
            </a:r>
          </a:p>
          <a:p>
            <a:r>
              <a:rPr lang="en-US" sz="2400" dirty="0">
                <a:latin typeface="Arial" panose="020B0604020202020204" pitchFamily="34" charset="0"/>
                <a:cs typeface="Arial" panose="020B0604020202020204" pitchFamily="34" charset="0"/>
              </a:rPr>
              <a:t>Setting the threshold to 0.6 still results in the model failing to predict any instances belonging to the defaulting class, similar to the behavior observed in the initial model. </a:t>
            </a:r>
          </a:p>
          <a:p>
            <a:r>
              <a:rPr lang="en-US" sz="2400" dirty="0">
                <a:latin typeface="Arial" panose="020B0604020202020204" pitchFamily="34" charset="0"/>
                <a:cs typeface="Arial" panose="020B0604020202020204" pitchFamily="34" charset="0"/>
              </a:rPr>
              <a:t>Using ROC curve to find the different thresholds to be used 0.3 was determined to have the best recall, but resulted in accuracy decreasing significantly to 51.6%.</a:t>
            </a:r>
          </a:p>
        </p:txBody>
      </p:sp>
    </p:spTree>
    <p:extLst>
      <p:ext uri="{BB962C8B-B14F-4D97-AF65-F5344CB8AC3E}">
        <p14:creationId xmlns:p14="http://schemas.microsoft.com/office/powerpoint/2010/main" val="611037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F8EB4-EDAC-236C-BB02-5F39844D8CC6}"/>
              </a:ext>
            </a:extLst>
          </p:cNvPr>
          <p:cNvSpPr>
            <a:spLocks noGrp="1"/>
          </p:cNvSpPr>
          <p:nvPr>
            <p:ph type="title"/>
          </p:nvPr>
        </p:nvSpPr>
        <p:spPr/>
        <p:txBody>
          <a:bodyPr>
            <a:normAutofit/>
          </a:bodyPr>
          <a:lstStyle/>
          <a:p>
            <a:r>
              <a:rPr lang="en-US" u="sng" dirty="0">
                <a:latin typeface="Arial" panose="020B0604020202020204" pitchFamily="34" charset="0"/>
                <a:cs typeface="Arial" panose="020B0604020202020204" pitchFamily="34" charset="0"/>
              </a:rPr>
              <a:t>Question 3:</a:t>
            </a:r>
            <a:r>
              <a:rPr lang="en-US" dirty="0">
                <a:latin typeface="Arial" panose="020B0604020202020204" pitchFamily="34" charset="0"/>
                <a:cs typeface="Arial" panose="020B0604020202020204" pitchFamily="34" charset="0"/>
              </a:rPr>
              <a:t> Interpretation</a:t>
            </a:r>
          </a:p>
        </p:txBody>
      </p:sp>
      <p:sp>
        <p:nvSpPr>
          <p:cNvPr id="3" name="Content Placeholder 2">
            <a:extLst>
              <a:ext uri="{FF2B5EF4-FFF2-40B4-BE49-F238E27FC236}">
                <a16:creationId xmlns:a16="http://schemas.microsoft.com/office/drawing/2014/main" id="{379697FB-4BF3-974C-DE24-AC0DAD5D4B81}"/>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Despite remodeling the data and adjusting the threshold, the challenge of capturing all positive cases persists.</a:t>
            </a:r>
          </a:p>
          <a:p>
            <a:r>
              <a:rPr lang="en-US" dirty="0">
                <a:latin typeface="Arial" panose="020B0604020202020204" pitchFamily="34" charset="0"/>
                <a:cs typeface="Arial" panose="020B0604020202020204" pitchFamily="34" charset="0"/>
              </a:rPr>
              <a:t>Even when looking for other parameters to change the tradeoffs were very significant and would need much more research to find more optimal settings.</a:t>
            </a:r>
          </a:p>
        </p:txBody>
      </p:sp>
    </p:spTree>
    <p:extLst>
      <p:ext uri="{BB962C8B-B14F-4D97-AF65-F5344CB8AC3E}">
        <p14:creationId xmlns:p14="http://schemas.microsoft.com/office/powerpoint/2010/main" val="585144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363</TotalTime>
  <Words>801</Words>
  <Application>Microsoft Office PowerPoint</Application>
  <PresentationFormat>Widescreen</PresentationFormat>
  <Paragraphs>64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Corbel</vt:lpstr>
      <vt:lpstr>Parallax</vt:lpstr>
      <vt:lpstr>Data Wizards Project #2</vt:lpstr>
      <vt:lpstr>Explanation Of The Data</vt:lpstr>
      <vt:lpstr>Questions of Interest</vt:lpstr>
      <vt:lpstr>Question 1: What are the most influential explanatory variables?  </vt:lpstr>
      <vt:lpstr>Question 1: Interpretation</vt:lpstr>
      <vt:lpstr>Question 2: Which parameters are the most effective with the training data?   </vt:lpstr>
      <vt:lpstr>Question 2: Interpretation</vt:lpstr>
      <vt:lpstr>Question 3: Out of the models we trained, which one is most effective with the test data? </vt:lpstr>
      <vt:lpstr>Question 3: Interpretation</vt:lpstr>
      <vt:lpstr>Obstacles &amp; Solutions</vt:lpstr>
      <vt:lpstr>Future Work/Improvements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Wizards Project #1</dc:title>
  <dc:creator>Tyler Kussee</dc:creator>
  <cp:lastModifiedBy>Tyler Kussee</cp:lastModifiedBy>
  <cp:revision>7</cp:revision>
  <dcterms:created xsi:type="dcterms:W3CDTF">2024-04-30T01:00:49Z</dcterms:created>
  <dcterms:modified xsi:type="dcterms:W3CDTF">2024-05-30T13:51:27Z</dcterms:modified>
</cp:coreProperties>
</file>