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1F25B-0234-9B46-978E-23BD8DCE7D1D}" v="24" dt="2023-04-16T10:34:5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99" d="100"/>
          <a:sy n="99" d="100"/>
        </p:scale>
        <p:origin x="3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B7605-E853-42E5-A084-030CF90D3FA3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82E5FA-BEAD-4DA7-A1F2-8C1287568D06}">
      <dgm:prSet/>
      <dgm:spPr/>
      <dgm:t>
        <a:bodyPr/>
        <a:lstStyle/>
        <a:p>
          <a:r>
            <a:rPr lang="en-US" b="1" i="0"/>
            <a:t>Monitor</a:t>
          </a:r>
          <a:r>
            <a:rPr lang="en-US" b="0" i="0"/>
            <a:t>: Monitora o sistema gerenciado e seu contexto, filtre os dados coletados e armazena eventos relevantes no Knowledge.</a:t>
          </a:r>
          <a:endParaRPr lang="en-US"/>
        </a:p>
      </dgm:t>
    </dgm:pt>
    <dgm:pt modelId="{CA312C78-5D38-45F5-B5B4-B92CA19EC5F2}" type="parTrans" cxnId="{1F9F7015-DBC4-44ED-A233-371FB37A875A}">
      <dgm:prSet/>
      <dgm:spPr/>
      <dgm:t>
        <a:bodyPr/>
        <a:lstStyle/>
        <a:p>
          <a:endParaRPr lang="en-US"/>
        </a:p>
      </dgm:t>
    </dgm:pt>
    <dgm:pt modelId="{604EBD68-385D-47C3-A1F9-09B21B73E645}" type="sibTrans" cxnId="{1F9F7015-DBC4-44ED-A233-371FB37A875A}">
      <dgm:prSet/>
      <dgm:spPr/>
      <dgm:t>
        <a:bodyPr/>
        <a:lstStyle/>
        <a:p>
          <a:endParaRPr lang="en-US"/>
        </a:p>
      </dgm:t>
    </dgm:pt>
    <dgm:pt modelId="{4B29091E-89E1-4ACF-8F99-A4D88276013A}">
      <dgm:prSet/>
      <dgm:spPr/>
      <dgm:t>
        <a:bodyPr/>
        <a:lstStyle/>
        <a:p>
          <a:r>
            <a:rPr lang="en-US" b="1" i="0"/>
            <a:t>Analyze</a:t>
          </a:r>
          <a:r>
            <a:rPr lang="en-US" b="0" i="0"/>
            <a:t>: Explora os dados, comparando-os com padrões conhecidos, identificando quaisquer sintomas e salvando-os no Knowledge conforme necessário.</a:t>
          </a:r>
          <a:endParaRPr lang="en-US"/>
        </a:p>
      </dgm:t>
    </dgm:pt>
    <dgm:pt modelId="{F97D706F-1472-4954-843B-55456907A647}" type="parTrans" cxnId="{BE1A9605-5482-4DF2-AB6C-A2B66586DD83}">
      <dgm:prSet/>
      <dgm:spPr/>
      <dgm:t>
        <a:bodyPr/>
        <a:lstStyle/>
        <a:p>
          <a:endParaRPr lang="en-US"/>
        </a:p>
      </dgm:t>
    </dgm:pt>
    <dgm:pt modelId="{764EC8C0-5E4B-47C6-8752-AB9DEFA64B2A}" type="sibTrans" cxnId="{BE1A9605-5482-4DF2-AB6C-A2B66586DD83}">
      <dgm:prSet/>
      <dgm:spPr/>
      <dgm:t>
        <a:bodyPr/>
        <a:lstStyle/>
        <a:p>
          <a:endParaRPr lang="en-US"/>
        </a:p>
      </dgm:t>
    </dgm:pt>
    <dgm:pt modelId="{51F81045-9D99-4F06-B9E8-CB7A761E2C3B}">
      <dgm:prSet/>
      <dgm:spPr/>
      <dgm:t>
        <a:bodyPr/>
        <a:lstStyle/>
        <a:p>
          <a:r>
            <a:rPr lang="en-US" b="1" i="0"/>
            <a:t>Plan</a:t>
          </a:r>
          <a:r>
            <a:rPr lang="en-US" b="0" i="0"/>
            <a:t>: Interpreta os sintomas e elabora um plano para alcançar a adaptação (ou objetivo), geralmente de acordo com diretrizes e estratégias.</a:t>
          </a:r>
          <a:endParaRPr lang="en-US"/>
        </a:p>
      </dgm:t>
    </dgm:pt>
    <dgm:pt modelId="{7A39D6D2-2945-424C-B1E7-CC965D404DC7}" type="parTrans" cxnId="{2D6706DD-A316-4A3A-8EBD-F12139D42E42}">
      <dgm:prSet/>
      <dgm:spPr/>
      <dgm:t>
        <a:bodyPr/>
        <a:lstStyle/>
        <a:p>
          <a:endParaRPr lang="en-US"/>
        </a:p>
      </dgm:t>
    </dgm:pt>
    <dgm:pt modelId="{36FEADA0-B97C-43BD-A466-AE141DD0B074}" type="sibTrans" cxnId="{2D6706DD-A316-4A3A-8EBD-F12139D42E42}">
      <dgm:prSet/>
      <dgm:spPr/>
      <dgm:t>
        <a:bodyPr/>
        <a:lstStyle/>
        <a:p>
          <a:endParaRPr lang="en-US"/>
        </a:p>
      </dgm:t>
    </dgm:pt>
    <dgm:pt modelId="{6082C675-DE47-4D8F-9EC7-EE2CC1E4AAF4}">
      <dgm:prSet/>
      <dgm:spPr/>
      <dgm:t>
        <a:bodyPr/>
        <a:lstStyle/>
        <a:p>
          <a:r>
            <a:rPr lang="en-US" b="1" i="0"/>
            <a:t>Execute</a:t>
          </a:r>
          <a:r>
            <a:rPr lang="en-US" b="0" i="0"/>
            <a:t>: Fornece os mecanismos de controle para garantir a execução do plano no sistema gerenciado.</a:t>
          </a:r>
          <a:endParaRPr lang="en-US"/>
        </a:p>
      </dgm:t>
    </dgm:pt>
    <dgm:pt modelId="{F8719D3E-99FC-424F-B646-55BDDD20162A}" type="parTrans" cxnId="{561D9F26-F3B9-42BA-9490-8A11127F5C0A}">
      <dgm:prSet/>
      <dgm:spPr/>
      <dgm:t>
        <a:bodyPr/>
        <a:lstStyle/>
        <a:p>
          <a:endParaRPr lang="en-US"/>
        </a:p>
      </dgm:t>
    </dgm:pt>
    <dgm:pt modelId="{DA67AEC5-A7A6-4799-878A-05D0E91FF49E}" type="sibTrans" cxnId="{561D9F26-F3B9-42BA-9490-8A11127F5C0A}">
      <dgm:prSet/>
      <dgm:spPr/>
      <dgm:t>
        <a:bodyPr/>
        <a:lstStyle/>
        <a:p>
          <a:endParaRPr lang="en-US"/>
        </a:p>
      </dgm:t>
    </dgm:pt>
    <dgm:pt modelId="{540871E9-07FD-4C74-A0A6-668A9EEC6954}">
      <dgm:prSet/>
      <dgm:spPr/>
      <dgm:t>
        <a:bodyPr/>
        <a:lstStyle/>
        <a:p>
          <a:r>
            <a:rPr lang="en-US" b="1" i="0"/>
            <a:t>Knowledge</a:t>
          </a:r>
          <a:r>
            <a:rPr lang="en-US" b="0" i="0"/>
            <a:t>: Contém informações do sistema gerenciado que podem ser compartilhadas entre todos os componentes do MAPE. </a:t>
          </a:r>
          <a:endParaRPr lang="en-US"/>
        </a:p>
      </dgm:t>
    </dgm:pt>
    <dgm:pt modelId="{ED0C9AED-CD74-4AD7-BDCD-C2790376212D}" type="parTrans" cxnId="{2DC92BD9-48AC-452B-9DC0-6CF0324794A1}">
      <dgm:prSet/>
      <dgm:spPr/>
      <dgm:t>
        <a:bodyPr/>
        <a:lstStyle/>
        <a:p>
          <a:endParaRPr lang="en-US"/>
        </a:p>
      </dgm:t>
    </dgm:pt>
    <dgm:pt modelId="{654F2F30-12DC-4F58-86CC-4D85D60DA25B}" type="sibTrans" cxnId="{2DC92BD9-48AC-452B-9DC0-6CF0324794A1}">
      <dgm:prSet/>
      <dgm:spPr/>
      <dgm:t>
        <a:bodyPr/>
        <a:lstStyle/>
        <a:p>
          <a:endParaRPr lang="en-US"/>
        </a:p>
      </dgm:t>
    </dgm:pt>
    <dgm:pt modelId="{E95C2835-4BAC-6240-A47E-DBEE1D077B17}" type="pres">
      <dgm:prSet presAssocID="{264B7605-E853-42E5-A084-030CF90D3FA3}" presName="diagram" presStyleCnt="0">
        <dgm:presLayoutVars>
          <dgm:dir/>
          <dgm:resizeHandles val="exact"/>
        </dgm:presLayoutVars>
      </dgm:prSet>
      <dgm:spPr/>
    </dgm:pt>
    <dgm:pt modelId="{E88E96E0-AACC-2C43-BB7C-A222275C05F8}" type="pres">
      <dgm:prSet presAssocID="{B682E5FA-BEAD-4DA7-A1F2-8C1287568D06}" presName="node" presStyleLbl="node1" presStyleIdx="0" presStyleCnt="5">
        <dgm:presLayoutVars>
          <dgm:bulletEnabled val="1"/>
        </dgm:presLayoutVars>
      </dgm:prSet>
      <dgm:spPr/>
    </dgm:pt>
    <dgm:pt modelId="{7ABC08CC-D279-5444-BEBF-D01C70827B6E}" type="pres">
      <dgm:prSet presAssocID="{604EBD68-385D-47C3-A1F9-09B21B73E645}" presName="sibTrans" presStyleCnt="0"/>
      <dgm:spPr/>
    </dgm:pt>
    <dgm:pt modelId="{58925C5C-E3EF-8341-BF44-D99851E75408}" type="pres">
      <dgm:prSet presAssocID="{4B29091E-89E1-4ACF-8F99-A4D88276013A}" presName="node" presStyleLbl="node1" presStyleIdx="1" presStyleCnt="5">
        <dgm:presLayoutVars>
          <dgm:bulletEnabled val="1"/>
        </dgm:presLayoutVars>
      </dgm:prSet>
      <dgm:spPr/>
    </dgm:pt>
    <dgm:pt modelId="{F5E8BC60-FD4D-2D43-A495-0DA1FA33BB88}" type="pres">
      <dgm:prSet presAssocID="{764EC8C0-5E4B-47C6-8752-AB9DEFA64B2A}" presName="sibTrans" presStyleCnt="0"/>
      <dgm:spPr/>
    </dgm:pt>
    <dgm:pt modelId="{E94D1DEE-AAC6-4342-833A-E80D48AFEA46}" type="pres">
      <dgm:prSet presAssocID="{51F81045-9D99-4F06-B9E8-CB7A761E2C3B}" presName="node" presStyleLbl="node1" presStyleIdx="2" presStyleCnt="5">
        <dgm:presLayoutVars>
          <dgm:bulletEnabled val="1"/>
        </dgm:presLayoutVars>
      </dgm:prSet>
      <dgm:spPr/>
    </dgm:pt>
    <dgm:pt modelId="{839E07FD-E73F-CD4D-9B65-C8F8158F694F}" type="pres">
      <dgm:prSet presAssocID="{36FEADA0-B97C-43BD-A466-AE141DD0B074}" presName="sibTrans" presStyleCnt="0"/>
      <dgm:spPr/>
    </dgm:pt>
    <dgm:pt modelId="{2B18BE70-497B-1443-A75C-B24E29D383B4}" type="pres">
      <dgm:prSet presAssocID="{6082C675-DE47-4D8F-9EC7-EE2CC1E4AAF4}" presName="node" presStyleLbl="node1" presStyleIdx="3" presStyleCnt="5">
        <dgm:presLayoutVars>
          <dgm:bulletEnabled val="1"/>
        </dgm:presLayoutVars>
      </dgm:prSet>
      <dgm:spPr/>
    </dgm:pt>
    <dgm:pt modelId="{F95FD349-F5D0-8747-AB05-AECC1DBCB02F}" type="pres">
      <dgm:prSet presAssocID="{DA67AEC5-A7A6-4799-878A-05D0E91FF49E}" presName="sibTrans" presStyleCnt="0"/>
      <dgm:spPr/>
    </dgm:pt>
    <dgm:pt modelId="{E5F755AF-2EF5-3F40-9DE5-6FDC64884266}" type="pres">
      <dgm:prSet presAssocID="{540871E9-07FD-4C74-A0A6-668A9EEC6954}" presName="node" presStyleLbl="node1" presStyleIdx="4" presStyleCnt="5">
        <dgm:presLayoutVars>
          <dgm:bulletEnabled val="1"/>
        </dgm:presLayoutVars>
      </dgm:prSet>
      <dgm:spPr/>
    </dgm:pt>
  </dgm:ptLst>
  <dgm:cxnLst>
    <dgm:cxn modelId="{BE1A9605-5482-4DF2-AB6C-A2B66586DD83}" srcId="{264B7605-E853-42E5-A084-030CF90D3FA3}" destId="{4B29091E-89E1-4ACF-8F99-A4D88276013A}" srcOrd="1" destOrd="0" parTransId="{F97D706F-1472-4954-843B-55456907A647}" sibTransId="{764EC8C0-5E4B-47C6-8752-AB9DEFA64B2A}"/>
    <dgm:cxn modelId="{97E66A0F-8475-FE45-A736-D1FC40016850}" type="presOf" srcId="{540871E9-07FD-4C74-A0A6-668A9EEC6954}" destId="{E5F755AF-2EF5-3F40-9DE5-6FDC64884266}" srcOrd="0" destOrd="0" presId="urn:microsoft.com/office/officeart/2005/8/layout/default"/>
    <dgm:cxn modelId="{1F9F7015-DBC4-44ED-A233-371FB37A875A}" srcId="{264B7605-E853-42E5-A084-030CF90D3FA3}" destId="{B682E5FA-BEAD-4DA7-A1F2-8C1287568D06}" srcOrd="0" destOrd="0" parTransId="{CA312C78-5D38-45F5-B5B4-B92CA19EC5F2}" sibTransId="{604EBD68-385D-47C3-A1F9-09B21B73E645}"/>
    <dgm:cxn modelId="{806D491C-2ED7-AD41-A866-312D15F71968}" type="presOf" srcId="{264B7605-E853-42E5-A084-030CF90D3FA3}" destId="{E95C2835-4BAC-6240-A47E-DBEE1D077B17}" srcOrd="0" destOrd="0" presId="urn:microsoft.com/office/officeart/2005/8/layout/default"/>
    <dgm:cxn modelId="{561D9F26-F3B9-42BA-9490-8A11127F5C0A}" srcId="{264B7605-E853-42E5-A084-030CF90D3FA3}" destId="{6082C675-DE47-4D8F-9EC7-EE2CC1E4AAF4}" srcOrd="3" destOrd="0" parTransId="{F8719D3E-99FC-424F-B646-55BDDD20162A}" sibTransId="{DA67AEC5-A7A6-4799-878A-05D0E91FF49E}"/>
    <dgm:cxn modelId="{61C8A770-72CB-864F-A772-9DBFB6877619}" type="presOf" srcId="{B682E5FA-BEAD-4DA7-A1F2-8C1287568D06}" destId="{E88E96E0-AACC-2C43-BB7C-A222275C05F8}" srcOrd="0" destOrd="0" presId="urn:microsoft.com/office/officeart/2005/8/layout/default"/>
    <dgm:cxn modelId="{08255486-785D-A64D-8721-D01720FB4F75}" type="presOf" srcId="{4B29091E-89E1-4ACF-8F99-A4D88276013A}" destId="{58925C5C-E3EF-8341-BF44-D99851E75408}" srcOrd="0" destOrd="0" presId="urn:microsoft.com/office/officeart/2005/8/layout/default"/>
    <dgm:cxn modelId="{E84658D0-BBD0-B04E-9FDB-C4923930B9C4}" type="presOf" srcId="{6082C675-DE47-4D8F-9EC7-EE2CC1E4AAF4}" destId="{2B18BE70-497B-1443-A75C-B24E29D383B4}" srcOrd="0" destOrd="0" presId="urn:microsoft.com/office/officeart/2005/8/layout/default"/>
    <dgm:cxn modelId="{2DC92BD9-48AC-452B-9DC0-6CF0324794A1}" srcId="{264B7605-E853-42E5-A084-030CF90D3FA3}" destId="{540871E9-07FD-4C74-A0A6-668A9EEC6954}" srcOrd="4" destOrd="0" parTransId="{ED0C9AED-CD74-4AD7-BDCD-C2790376212D}" sibTransId="{654F2F30-12DC-4F58-86CC-4D85D60DA25B}"/>
    <dgm:cxn modelId="{2D6706DD-A316-4A3A-8EBD-F12139D42E42}" srcId="{264B7605-E853-42E5-A084-030CF90D3FA3}" destId="{51F81045-9D99-4F06-B9E8-CB7A761E2C3B}" srcOrd="2" destOrd="0" parTransId="{7A39D6D2-2945-424C-B1E7-CC965D404DC7}" sibTransId="{36FEADA0-B97C-43BD-A466-AE141DD0B074}"/>
    <dgm:cxn modelId="{7F9332EC-7792-E64F-B735-16A87B70000B}" type="presOf" srcId="{51F81045-9D99-4F06-B9E8-CB7A761E2C3B}" destId="{E94D1DEE-AAC6-4342-833A-E80D48AFEA46}" srcOrd="0" destOrd="0" presId="urn:microsoft.com/office/officeart/2005/8/layout/default"/>
    <dgm:cxn modelId="{B5A42686-EA10-824D-98EB-FDABCB2F1C43}" type="presParOf" srcId="{E95C2835-4BAC-6240-A47E-DBEE1D077B17}" destId="{E88E96E0-AACC-2C43-BB7C-A222275C05F8}" srcOrd="0" destOrd="0" presId="urn:microsoft.com/office/officeart/2005/8/layout/default"/>
    <dgm:cxn modelId="{B5EC3B7E-7356-C145-867C-0865EA50B442}" type="presParOf" srcId="{E95C2835-4BAC-6240-A47E-DBEE1D077B17}" destId="{7ABC08CC-D279-5444-BEBF-D01C70827B6E}" srcOrd="1" destOrd="0" presId="urn:microsoft.com/office/officeart/2005/8/layout/default"/>
    <dgm:cxn modelId="{9D5EDA46-F606-E84F-A006-01FB72ABF8ED}" type="presParOf" srcId="{E95C2835-4BAC-6240-A47E-DBEE1D077B17}" destId="{58925C5C-E3EF-8341-BF44-D99851E75408}" srcOrd="2" destOrd="0" presId="urn:microsoft.com/office/officeart/2005/8/layout/default"/>
    <dgm:cxn modelId="{A9B79B76-A7AB-2C46-A4EC-8396DDC261BF}" type="presParOf" srcId="{E95C2835-4BAC-6240-A47E-DBEE1D077B17}" destId="{F5E8BC60-FD4D-2D43-A495-0DA1FA33BB88}" srcOrd="3" destOrd="0" presId="urn:microsoft.com/office/officeart/2005/8/layout/default"/>
    <dgm:cxn modelId="{826D0680-A143-544C-8BEA-3B6519E881EF}" type="presParOf" srcId="{E95C2835-4BAC-6240-A47E-DBEE1D077B17}" destId="{E94D1DEE-AAC6-4342-833A-E80D48AFEA46}" srcOrd="4" destOrd="0" presId="urn:microsoft.com/office/officeart/2005/8/layout/default"/>
    <dgm:cxn modelId="{D587BF8D-0ECC-5441-BF5B-BC14686F187C}" type="presParOf" srcId="{E95C2835-4BAC-6240-A47E-DBEE1D077B17}" destId="{839E07FD-E73F-CD4D-9B65-C8F8158F694F}" srcOrd="5" destOrd="0" presId="urn:microsoft.com/office/officeart/2005/8/layout/default"/>
    <dgm:cxn modelId="{DB998625-49EB-8747-AA2A-F5F4D1DD03E4}" type="presParOf" srcId="{E95C2835-4BAC-6240-A47E-DBEE1D077B17}" destId="{2B18BE70-497B-1443-A75C-B24E29D383B4}" srcOrd="6" destOrd="0" presId="urn:microsoft.com/office/officeart/2005/8/layout/default"/>
    <dgm:cxn modelId="{410BB93C-2F58-9C48-A91C-F8DCFC1FECB7}" type="presParOf" srcId="{E95C2835-4BAC-6240-A47E-DBEE1D077B17}" destId="{F95FD349-F5D0-8747-AB05-AECC1DBCB02F}" srcOrd="7" destOrd="0" presId="urn:microsoft.com/office/officeart/2005/8/layout/default"/>
    <dgm:cxn modelId="{D73664BD-0077-E341-9816-933E453FC9B8}" type="presParOf" srcId="{E95C2835-4BAC-6240-A47E-DBEE1D077B17}" destId="{E5F755AF-2EF5-3F40-9DE5-6FDC6488426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E96E0-AACC-2C43-BB7C-A222275C05F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Monitor</a:t>
          </a:r>
          <a:r>
            <a:rPr lang="en-US" sz="2000" b="0" i="0" kern="1200"/>
            <a:t>: Monitora o sistema gerenciado e seu contexto, filtre os dados coletados e armazena eventos relevantes no Knowledge.</a:t>
          </a:r>
          <a:endParaRPr lang="en-US" sz="2000" kern="1200"/>
        </a:p>
      </dsp:txBody>
      <dsp:txXfrm>
        <a:off x="0" y="39687"/>
        <a:ext cx="3286125" cy="1971675"/>
      </dsp:txXfrm>
    </dsp:sp>
    <dsp:sp modelId="{58925C5C-E3EF-8341-BF44-D99851E7540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Analyze</a:t>
          </a:r>
          <a:r>
            <a:rPr lang="en-US" sz="2000" b="0" i="0" kern="1200"/>
            <a:t>: Explora os dados, comparando-os com padrões conhecidos, identificando quaisquer sintomas e salvando-os no Knowledge conforme necessário.</a:t>
          </a:r>
          <a:endParaRPr lang="en-US" sz="2000" kern="1200"/>
        </a:p>
      </dsp:txBody>
      <dsp:txXfrm>
        <a:off x="3614737" y="39687"/>
        <a:ext cx="3286125" cy="1971675"/>
      </dsp:txXfrm>
    </dsp:sp>
    <dsp:sp modelId="{E94D1DEE-AAC6-4342-833A-E80D48AFEA4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Plan</a:t>
          </a:r>
          <a:r>
            <a:rPr lang="en-US" sz="2000" b="0" i="0" kern="1200"/>
            <a:t>: Interpreta os sintomas e elabora um plano para alcançar a adaptação (ou objetivo), geralmente de acordo com diretrizes e estratégias.</a:t>
          </a:r>
          <a:endParaRPr lang="en-US" sz="2000" kern="1200"/>
        </a:p>
      </dsp:txBody>
      <dsp:txXfrm>
        <a:off x="7229475" y="39687"/>
        <a:ext cx="3286125" cy="1971675"/>
      </dsp:txXfrm>
    </dsp:sp>
    <dsp:sp modelId="{2B18BE70-497B-1443-A75C-B24E29D383B4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Execute</a:t>
          </a:r>
          <a:r>
            <a:rPr lang="en-US" sz="2000" b="0" i="0" kern="1200"/>
            <a:t>: Fornece os mecanismos de controle para garantir a execução do plano no sistema gerenciado.</a:t>
          </a:r>
          <a:endParaRPr lang="en-US" sz="2000" kern="1200"/>
        </a:p>
      </dsp:txBody>
      <dsp:txXfrm>
        <a:off x="1807368" y="2339975"/>
        <a:ext cx="3286125" cy="1971675"/>
      </dsp:txXfrm>
    </dsp:sp>
    <dsp:sp modelId="{E5F755AF-2EF5-3F40-9DE5-6FDC64884266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Knowledge</a:t>
          </a:r>
          <a:r>
            <a:rPr lang="en-US" sz="2000" b="0" i="0" kern="1200"/>
            <a:t>: Contém informações do sistema gerenciado que podem ser compartilhadas entre todos os componentes do MAPE. </a:t>
          </a:r>
          <a:endParaRPr lang="en-US" sz="20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A187-059C-2CE2-F2FF-B1455665F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61E4A-509A-7089-E83D-D877338F7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4AD50-D3A4-4101-D08C-DABDD66E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F573-2CD4-9A18-D7EB-8CFA2E4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A35B-0D6D-92F0-4801-55F606A6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393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7D5D-4EFC-D703-EEBE-6DB17E25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D830C-A75A-77A3-FAB6-4BA60244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86F5-5DEC-DE93-47DE-11295F86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999F-7068-F031-DC38-F401D347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AE10-0058-64F5-B59B-E7D3EA5E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78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9033C-6F77-B3A5-E9F5-994AA79EC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187B-DA0C-7150-BC65-2FDE6242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9E3D-3B29-40D5-BF8D-F56DFC84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0CBB-3253-DC32-0724-50099556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161B-D65A-5A8A-9E02-ACDF1DD5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4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B7A-AB28-09F6-5CA1-66D19652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EE9B-8893-35BD-1398-68F23746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8E24-2D46-8D85-5A3A-B1EF406D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E480-53FA-ACC4-7F25-4BD69A89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FF78-8D51-8695-D251-72ECA6C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1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05EB-2230-3B41-AC5F-EC594CA8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12217-D246-767E-A35E-AEDCF40E6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5EDB-EE72-4067-2C3E-4E35353A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D6F0-3948-E94A-0E43-5BD4AD5E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0027-4141-66B7-18A7-CBA6CD83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56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4F0B-A509-0D58-79B2-C725AF07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44A7-3C86-BDB8-0DD3-9391C98B6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18C35-5DB6-750F-2C4C-53378EE2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6601A-5AF9-A05C-849F-8EE7284A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4B192-C5AB-A64D-866E-7C39EC79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4E1FE-0784-97B2-EC11-5EE5A3F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59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5BBB-AFD3-E99B-856B-318F95F9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1A8C2-E71D-1375-F691-C142C2BAF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5B3CA-70B8-2A46-0778-F8D36037D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CF662-D293-B7DD-4AED-22551BBC9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EA1BA-04A5-38CA-E7D0-4E1A2E1CD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24D3C-5777-1F79-79F0-83B3BCCC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CE241-B5DE-9154-71B1-75FC4A71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F69CC-D416-DE55-FFA5-29BC9E02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68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A521-E988-A00D-6BC0-E4F74B55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9EB23-8733-1FB4-9BF7-88D4E5AF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A74EA-EC7C-8C25-3795-E59F124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F6201-2A18-BD01-A8DE-550EEE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082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8BECC-8CE8-CFDC-AE0E-87C6CF5E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51CCE-5090-5942-A619-54A54348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EF0FD-3F9D-347D-6BAE-F92BF7D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060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A4B2-2A06-745D-429D-901FFA47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1573-BD68-9BC7-0A19-FA10B1D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7455A-11B6-ED7C-DDC5-41176CD8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B172-26FA-1C8C-4D95-25D05799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C90B4-51ED-156B-3454-59B9EFC1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B96E-9CBC-1FB4-EBC0-02D8602D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341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7634-38C7-FB19-BD3E-27832516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04A67-1B04-9060-16E8-03178171A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5F8C5-8B77-10DF-4570-9C69B34B3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07C46-0247-C641-0E42-6B89EAF2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6E3E-C342-0F08-5781-5953F9FF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B51E-C8CE-BA84-FA33-CC61F02D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81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55336-49BC-FF8A-4787-7FDAEB96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FBD64-E195-E651-EC71-3C24B52D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BA108-CF80-9FD3-26F5-0F635CCB7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946B-BC75-E94E-B955-32865C0F822B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C3512-95BE-B922-B9FF-9312DF3F4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653F-5DA1-9D42-D365-3DAAE0298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1258-6B0E-E849-91B5-80C467E58C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49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bowz/PyMAPE" TargetMode="External"/><Relationship Id="rId2" Type="http://schemas.openxmlformats.org/officeDocument/2006/relationships/hyperlink" Target="https://github.com/hutger/mape-k-proto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bowz.github.io/PyMAP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bowz.github.io/PyMAP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siem" TargetMode="External"/><Relationship Id="rId2" Type="http://schemas.openxmlformats.org/officeDocument/2006/relationships/hyperlink" Target="https://www.cloudflare.com/learning/ddos/glossary/web-application-firewall-wa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B3E2A-264A-428F-2248-C093424F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536" y="914400"/>
            <a:ext cx="9848728" cy="2571612"/>
          </a:xfrm>
        </p:spPr>
        <p:txBody>
          <a:bodyPr>
            <a:normAutofit/>
          </a:bodyPr>
          <a:lstStyle/>
          <a:p>
            <a:pPr defTabSz="978408"/>
            <a:r>
              <a:rPr lang="en-GB" sz="6420" kern="1200">
                <a:solidFill>
                  <a:schemeClr val="tx1"/>
                </a:solidFill>
                <a:latin typeface="Google Sans"/>
                <a:ea typeface="+mj-ea"/>
                <a:cs typeface="+mj-cs"/>
              </a:rPr>
              <a:t>Protótipo MAPE-K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C9D9A-E72B-3DF3-74C4-BE48D9079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536" y="3585184"/>
            <a:ext cx="9848728" cy="1783372"/>
          </a:xfrm>
        </p:spPr>
        <p:txBody>
          <a:bodyPr/>
          <a:lstStyle/>
          <a:p>
            <a:pPr defTabSz="978408">
              <a:spcBef>
                <a:spcPts val="1070"/>
              </a:spcBef>
            </a:pPr>
            <a:r>
              <a:rPr lang="en-GB" sz="2568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Tópicos Avançados em Sistemas Distribuídos 1</a:t>
            </a:r>
          </a:p>
          <a:p>
            <a:pPr defTabSz="978408">
              <a:spcBef>
                <a:spcPts val="1070"/>
              </a:spcBef>
            </a:pPr>
            <a:r>
              <a:rPr lang="en-GB" sz="2568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Sistemas Adaptativos</a:t>
            </a:r>
            <a:br>
              <a:rPr lang="en-GB" sz="2568" kern="1200">
                <a:solidFill>
                  <a:schemeClr val="tx1"/>
                </a:solidFill>
                <a:latin typeface="Google Sans"/>
                <a:ea typeface="+mn-ea"/>
                <a:cs typeface="+mn-cs"/>
              </a:rPr>
            </a:br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86652-84D9-87C3-904F-A62272792911}"/>
              </a:ext>
            </a:extLst>
          </p:cNvPr>
          <p:cNvSpPr txBox="1"/>
          <p:nvPr/>
        </p:nvSpPr>
        <p:spPr>
          <a:xfrm>
            <a:off x="4060078" y="5485423"/>
            <a:ext cx="3995643" cy="39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NL" sz="19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Lucas Albuquerque – lfaj@cin.ufpe.br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390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83B3FE6-E454-3CAB-6404-994E42B868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Execução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D4033-8C2A-44B4-79FD-52B954DB2044}"/>
              </a:ext>
            </a:extLst>
          </p:cNvPr>
          <p:cNvSpPr txBox="1"/>
          <p:nvPr/>
        </p:nvSpPr>
        <p:spPr>
          <a:xfrm>
            <a:off x="1510040" y="2294091"/>
            <a:ext cx="9171920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5528">
              <a:spcAft>
                <a:spcPts val="522"/>
              </a:spcAft>
              <a:buFont typeface="Arial" panose="020B0604020202020204" pitchFamily="34" charset="0"/>
              <a:buChar char="•"/>
            </a:pPr>
            <a:r>
              <a:rPr lang="en-GB" sz="1914" kern="1200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 </a:t>
            </a:r>
            <a:r>
              <a:rPr lang="en-GB" sz="1914" kern="1200" err="1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Criando</a:t>
            </a:r>
            <a:r>
              <a:rPr lang="en-GB" sz="1914" kern="1200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 a </a:t>
            </a:r>
            <a:r>
              <a:rPr lang="en-GB" sz="1914" kern="1200" err="1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uma</a:t>
            </a:r>
            <a:r>
              <a:rPr lang="en-GB" sz="1914" kern="1200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 </a:t>
            </a:r>
            <a:r>
              <a:rPr lang="en-GB" sz="1914" kern="1200" err="1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imagem</a:t>
            </a:r>
            <a:r>
              <a:rPr lang="en-GB" sz="1914" kern="1200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 </a:t>
            </a:r>
            <a:endParaRPr lang="en-GB" sz="2200" b="0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714F6-0CCB-55CB-E005-DDFBAC28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40" y="1825625"/>
            <a:ext cx="3549313" cy="1312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A1DA30-91FB-177B-B684-729A8675D04B}"/>
              </a:ext>
            </a:extLst>
          </p:cNvPr>
          <p:cNvSpPr txBox="1"/>
          <p:nvPr/>
        </p:nvSpPr>
        <p:spPr>
          <a:xfrm>
            <a:off x="1510040" y="3783437"/>
            <a:ext cx="9171920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5528">
              <a:spcAft>
                <a:spcPts val="522"/>
              </a:spcAft>
              <a:buFont typeface="Arial" panose="020B0604020202020204" pitchFamily="34" charset="0"/>
              <a:buChar char="•"/>
            </a:pPr>
            <a:r>
              <a:rPr lang="en-GB" sz="1914" kern="1200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 </a:t>
            </a:r>
            <a:r>
              <a:rPr lang="en-GB" sz="1914" kern="1200" err="1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Instanciando</a:t>
            </a:r>
            <a:r>
              <a:rPr lang="en-GB" sz="1914" kern="1200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 um container</a:t>
            </a:r>
            <a:endParaRPr lang="en-GB" sz="2200" b="0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2625FE-E6D7-05BC-6217-B9838D6B1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68" y="4342862"/>
            <a:ext cx="6325080" cy="4430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6BAD34-7CB1-3388-D400-E25E773E86E4}"/>
              </a:ext>
            </a:extLst>
          </p:cNvPr>
          <p:cNvSpPr txBox="1"/>
          <p:nvPr/>
        </p:nvSpPr>
        <p:spPr>
          <a:xfrm>
            <a:off x="1510040" y="5272784"/>
            <a:ext cx="9171920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5528">
              <a:spcAft>
                <a:spcPts val="522"/>
              </a:spcAft>
              <a:buFont typeface="Arial" panose="020B0604020202020204" pitchFamily="34" charset="0"/>
              <a:buChar char="•"/>
            </a:pPr>
            <a:r>
              <a:rPr lang="en-GB" sz="1914" kern="1200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 </a:t>
            </a:r>
            <a:r>
              <a:rPr lang="en-GB" sz="1914" kern="1200" err="1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Acompanhando</a:t>
            </a:r>
            <a:r>
              <a:rPr lang="en-GB" sz="1914" kern="1200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 </a:t>
            </a:r>
            <a:r>
              <a:rPr lang="en-GB" sz="1914" kern="1200" err="1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os</a:t>
            </a:r>
            <a:r>
              <a:rPr lang="en-GB" sz="1914" kern="1200">
                <a:solidFill>
                  <a:srgbClr val="000000"/>
                </a:solidFill>
                <a:latin typeface="Helvetica" pitchFamily="2" charset="0"/>
                <a:ea typeface="+mn-ea"/>
                <a:cs typeface="+mn-cs"/>
              </a:rPr>
              <a:t> logs</a:t>
            </a:r>
            <a:endParaRPr lang="en-GB" sz="2200" b="0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F362ED-A1A7-4C93-B151-F11CA45C3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768" y="5888956"/>
            <a:ext cx="6325080" cy="2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83B3FE6-E454-3CAB-6404-994E42B868DB}"/>
              </a:ext>
            </a:extLst>
          </p:cNvPr>
          <p:cNvSpPr txBox="1">
            <a:spLocks/>
          </p:cNvSpPr>
          <p:nvPr/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Execução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5D3026-5F4A-A0DA-F2E8-033625ED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71" y="557360"/>
            <a:ext cx="506943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7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91B6-3BED-9DEE-0BE6-09BB69E6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3400" b="1" i="0" u="none" strike="noStrike">
                <a:effectLst/>
                <a:latin typeface="Helvetica" pitchFamily="2" charset="0"/>
              </a:rPr>
              <a:t>Distribuído e Descentralizado</a:t>
            </a:r>
            <a:br>
              <a:rPr lang="en-GB" sz="3400" b="1" i="0" u="none" strike="noStrike">
                <a:effectLst/>
                <a:latin typeface="Helvetica" pitchFamily="2" charset="0"/>
              </a:rPr>
            </a:br>
            <a:endParaRPr lang="en-NL" sz="3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1ADD-ACF5-2DA8-1E97-B9CA0CE1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000" b="0" i="0" u="none" strike="noStrike" dirty="0">
                <a:effectLst/>
                <a:latin typeface="Helvetica" pitchFamily="2" charset="0"/>
              </a:rPr>
              <a:t>Um </a:t>
            </a:r>
            <a:r>
              <a:rPr lang="en-GB" sz="2000" b="0" i="0" u="none" strike="noStrike">
                <a:effectLst/>
                <a:latin typeface="Helvetica" pitchFamily="2" charset="0"/>
              </a:rPr>
              <a:t>ponto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importante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do </a:t>
            </a:r>
            <a:r>
              <a:rPr lang="en-GB" sz="2000" b="1" i="0" u="none" strike="noStrike">
                <a:effectLst/>
                <a:latin typeface="Helvetica" pitchFamily="2" charset="0"/>
              </a:rPr>
              <a:t>PyMAPE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é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a </a:t>
            </a:r>
            <a:r>
              <a:rPr lang="en-GB" sz="2000" b="0" i="0" u="none" strike="noStrike">
                <a:effectLst/>
                <a:latin typeface="Helvetica" pitchFamily="2" charset="0"/>
              </a:rPr>
              <a:t>capacidade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de </a:t>
            </a:r>
            <a:r>
              <a:rPr lang="en-GB" sz="2000" b="1" i="0" u="none" strike="noStrike">
                <a:effectLst/>
                <a:latin typeface="Helvetica" pitchFamily="2" charset="0"/>
              </a:rPr>
              <a:t>descentralizar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(</a:t>
            </a:r>
            <a:r>
              <a:rPr lang="en-GB" sz="2000" b="0" i="0" u="none" strike="noStrike">
                <a:effectLst/>
                <a:latin typeface="Helvetica" pitchFamily="2" charset="0"/>
              </a:rPr>
              <a:t>funcionalidades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e dados) e </a:t>
            </a:r>
            <a:r>
              <a:rPr lang="en-GB" sz="2000" b="1" i="0" u="none" strike="noStrike">
                <a:effectLst/>
                <a:latin typeface="Helvetica" pitchFamily="2" charset="0"/>
              </a:rPr>
              <a:t>distribuir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loops </a:t>
            </a:r>
            <a:r>
              <a:rPr lang="en-GB" sz="2000" b="0" i="0" u="none" strike="noStrike">
                <a:effectLst/>
                <a:latin typeface="Helvetica" pitchFamily="2" charset="0"/>
              </a:rPr>
              <a:t>em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mais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dispositivos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. </a:t>
            </a:r>
          </a:p>
          <a:p>
            <a:r>
              <a:rPr lang="en-GB" sz="2000" b="0" i="0" u="none" strike="noStrike">
                <a:effectLst/>
                <a:latin typeface="Helvetica" pitchFamily="2" charset="0"/>
              </a:rPr>
              <a:t>Existem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1" i="0" u="none" strike="noStrike">
                <a:effectLst/>
                <a:latin typeface="Helvetica" pitchFamily="2" charset="0"/>
              </a:rPr>
              <a:t>prós</a:t>
            </a:r>
            <a:r>
              <a:rPr lang="en-GB" sz="2000" b="1" i="0" u="none" strike="noStrike" dirty="0">
                <a:effectLst/>
                <a:latin typeface="Helvetica" pitchFamily="2" charset="0"/>
              </a:rPr>
              <a:t> e contras </a:t>
            </a:r>
            <a:r>
              <a:rPr lang="en-GB" sz="2000" b="0" i="0" u="none" strike="noStrike">
                <a:effectLst/>
                <a:latin typeface="Helvetica" pitchFamily="2" charset="0"/>
              </a:rPr>
              <a:t>na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utilização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de </a:t>
            </a:r>
            <a:r>
              <a:rPr lang="en-GB" sz="2000" b="0" i="0" u="none" strike="noStrike">
                <a:effectLst/>
                <a:latin typeface="Helvetica" pitchFamily="2" charset="0"/>
              </a:rPr>
              <a:t>diferentes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1" i="0" u="none" strike="noStrike">
                <a:effectLst/>
                <a:latin typeface="Helvetica" pitchFamily="2" charset="0"/>
              </a:rPr>
              <a:t>arquiteturas</a:t>
            </a:r>
            <a:r>
              <a:rPr lang="en-GB" sz="2000" b="1" i="0" u="none" strike="noStrike" dirty="0">
                <a:effectLst/>
                <a:latin typeface="Helvetica" pitchFamily="2" charset="0"/>
              </a:rPr>
              <a:t> de </a:t>
            </a:r>
            <a:r>
              <a:rPr lang="en-GB" sz="2000" b="1" i="0" u="none" strike="noStrike">
                <a:effectLst/>
                <a:latin typeface="Helvetica" pitchFamily="2" charset="0"/>
              </a:rPr>
              <a:t>comunicação</a:t>
            </a:r>
            <a:r>
              <a:rPr lang="en-GB" sz="2000" b="1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com base </a:t>
            </a:r>
            <a:r>
              <a:rPr lang="en-GB" sz="2000" b="0" i="0" u="none" strike="noStrike">
                <a:effectLst/>
                <a:latin typeface="Helvetica" pitchFamily="2" charset="0"/>
              </a:rPr>
              <a:t>em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 </a:t>
            </a:r>
            <a:r>
              <a:rPr lang="en-GB" sz="2000" b="1" i="0" u="none" strike="noStrike" dirty="0">
                <a:effectLst/>
                <a:latin typeface="Helvetica" pitchFamily="2" charset="0"/>
              </a:rPr>
              <a:t>request-response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 (</a:t>
            </a:r>
            <a:r>
              <a:rPr lang="en-GB" sz="2000" b="0" i="0" u="none" strike="noStrike">
                <a:effectLst/>
                <a:latin typeface="Helvetica" pitchFamily="2" charset="0"/>
              </a:rPr>
              <a:t>eg.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 </a:t>
            </a:r>
            <a:r>
              <a:rPr lang="en-GB" sz="2000" b="0" i="1" u="none" strike="noStrike" dirty="0">
                <a:effectLst/>
                <a:latin typeface="Helvetica" pitchFamily="2" charset="0"/>
              </a:rPr>
              <a:t>polling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) respect to </a:t>
            </a:r>
            <a:r>
              <a:rPr lang="en-GB" sz="2000" b="1" i="0" u="none" strike="noStrike" dirty="0">
                <a:effectLst/>
                <a:latin typeface="Helvetica" pitchFamily="2" charset="0"/>
              </a:rPr>
              <a:t>publish-subscribe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 (</a:t>
            </a:r>
            <a:r>
              <a:rPr lang="en-GB" sz="2000" b="0" i="0" u="none" strike="noStrike">
                <a:effectLst/>
                <a:latin typeface="Helvetica" pitchFamily="2" charset="0"/>
              </a:rPr>
              <a:t>eg.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 </a:t>
            </a:r>
            <a:r>
              <a:rPr lang="en-GB" sz="2000" b="0" i="1" u="none" strike="noStrike" dirty="0">
                <a:effectLst/>
                <a:latin typeface="Helvetica" pitchFamily="2" charset="0"/>
              </a:rPr>
              <a:t>data centralization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), </a:t>
            </a:r>
            <a:r>
              <a:rPr lang="en-GB" sz="2000" b="0" i="0" u="none" strike="noStrike">
                <a:effectLst/>
                <a:latin typeface="Helvetica" pitchFamily="2" charset="0"/>
              </a:rPr>
              <a:t>cuja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melhor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opção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depende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do </a:t>
            </a:r>
            <a:r>
              <a:rPr lang="en-GB" sz="2000" b="0" i="0" u="none" strike="noStrike">
                <a:effectLst/>
                <a:latin typeface="Helvetica" pitchFamily="2" charset="0"/>
              </a:rPr>
              <a:t>contexto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. </a:t>
            </a:r>
          </a:p>
          <a:p>
            <a:r>
              <a:rPr lang="en-GB" sz="2000">
                <a:latin typeface="Helvetica" pitchFamily="2" charset="0"/>
              </a:rPr>
              <a:t>PyMAPE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>
                <a:latin typeface="Helvetica" pitchFamily="2" charset="0"/>
              </a:rPr>
              <a:t>oferece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:</a:t>
            </a:r>
          </a:p>
          <a:p>
            <a:pPr lvl="1"/>
            <a:r>
              <a:rPr lang="en-GB" sz="2000" b="0" i="0" u="none" strike="noStrike">
                <a:effectLst/>
                <a:latin typeface="Helvetica" pitchFamily="2" charset="0"/>
              </a:rPr>
              <a:t>Implementação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 </a:t>
            </a:r>
            <a:r>
              <a:rPr lang="en-GB" sz="2000" b="1" i="0" u="none" strike="noStrike" dirty="0">
                <a:effectLst/>
                <a:latin typeface="Helvetica" pitchFamily="2" charset="0"/>
              </a:rPr>
              <a:t>RESTful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, </a:t>
            </a:r>
            <a:r>
              <a:rPr lang="en-GB" sz="2000" b="0" i="0" u="none" strike="noStrike">
                <a:effectLst/>
                <a:latin typeface="Helvetica" pitchFamily="2" charset="0"/>
              </a:rPr>
              <a:t>permitindo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acesso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de </a:t>
            </a:r>
            <a:r>
              <a:rPr lang="en-GB" sz="2000" b="0" i="0" u="none" strike="noStrike">
                <a:effectLst/>
                <a:latin typeface="Helvetica" pitchFamily="2" charset="0"/>
              </a:rPr>
              <a:t>leitura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e </a:t>
            </a:r>
            <a:r>
              <a:rPr lang="en-GB" sz="2000" b="0" i="0" u="none" strike="noStrike">
                <a:effectLst/>
                <a:latin typeface="Helvetica" pitchFamily="2" charset="0"/>
              </a:rPr>
              <a:t>escrita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aos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elementos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da </a:t>
            </a:r>
            <a:r>
              <a:rPr lang="en-GB" sz="2000" b="0" i="0" u="none" strike="noStrike">
                <a:effectLst/>
                <a:latin typeface="Helvetica" pitchFamily="2" charset="0"/>
              </a:rPr>
              <a:t>sua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aplicação</a:t>
            </a:r>
            <a:endParaRPr lang="en-GB" sz="2000" b="0" i="0" u="none" strike="noStrike" dirty="0">
              <a:effectLst/>
              <a:latin typeface="Helvetica" pitchFamily="2" charset="0"/>
            </a:endParaRPr>
          </a:p>
          <a:p>
            <a:pPr lvl="1"/>
            <a:r>
              <a:rPr lang="en-GB" sz="2000" b="1" i="0" u="none" strike="noStrike" dirty="0">
                <a:effectLst/>
                <a:latin typeface="Helvetica" pitchFamily="2" charset="0"/>
              </a:rPr>
              <a:t>Redis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 </a:t>
            </a:r>
            <a:r>
              <a:rPr lang="en-GB" sz="2000" b="0" i="0" u="none" strike="noStrike">
                <a:effectLst/>
                <a:latin typeface="Helvetica" pitchFamily="2" charset="0"/>
              </a:rPr>
              <a:t>como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BD e message broker, </a:t>
            </a:r>
            <a:r>
              <a:rPr lang="en-GB" sz="2000" b="0" i="0" u="none" strike="noStrike">
                <a:effectLst/>
                <a:latin typeface="Helvetica" pitchFamily="2" charset="0"/>
              </a:rPr>
              <a:t>permitindo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a </a:t>
            </a:r>
            <a:r>
              <a:rPr lang="en-GB" sz="2000" b="0" i="0" u="none" strike="noStrike">
                <a:effectLst/>
                <a:latin typeface="Helvetica" pitchFamily="2" charset="0"/>
              </a:rPr>
              <a:t>comunicação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entre </a:t>
            </a:r>
            <a:r>
              <a:rPr lang="en-GB" sz="2000" b="0" i="0" u="none" strike="noStrike">
                <a:effectLst/>
                <a:latin typeface="Helvetica" pitchFamily="2" charset="0"/>
              </a:rPr>
              <a:t>elementos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e </a:t>
            </a:r>
            <a:r>
              <a:rPr lang="en-GB" sz="2000" b="0" i="0" u="none" strike="noStrike">
                <a:effectLst/>
                <a:latin typeface="Helvetica" pitchFamily="2" charset="0"/>
              </a:rPr>
              <a:t>também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como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memória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000" b="0" i="0" u="none" strike="noStrike">
                <a:effectLst/>
                <a:latin typeface="Helvetica" pitchFamily="2" charset="0"/>
              </a:rPr>
              <a:t>compartilhada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(Knowledge) para </a:t>
            </a:r>
            <a:r>
              <a:rPr lang="en-GB" sz="2000" b="0" i="0" u="none" strike="noStrike">
                <a:effectLst/>
                <a:latin typeface="Helvetica" pitchFamily="2" charset="0"/>
              </a:rPr>
              <a:t>nós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 de </a:t>
            </a:r>
            <a:r>
              <a:rPr lang="en-GB" sz="2000" b="0" i="0" u="none" strike="noStrike">
                <a:effectLst/>
                <a:latin typeface="Helvetica" pitchFamily="2" charset="0"/>
              </a:rPr>
              <a:t>distribuição</a:t>
            </a:r>
            <a:r>
              <a:rPr lang="en-GB" sz="2000" b="0" i="0" u="none" strike="noStrike" dirty="0">
                <a:effectLst/>
                <a:latin typeface="Helvetica" pitchFamily="2" charset="0"/>
              </a:rPr>
              <a:t>.</a:t>
            </a:r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72651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10A36-BBA5-9BD8-AD38-2720B928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NL">
                <a:solidFill>
                  <a:srgbClr val="FFFFFF"/>
                </a:solidFill>
              </a:rPr>
              <a:t>Referências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A923-A46D-84E5-F189-AE50377A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2298765"/>
            <a:ext cx="6632957" cy="39352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Helvetica" pitchFamily="2" charset="0"/>
              </a:rPr>
              <a:t>Source Code</a:t>
            </a:r>
            <a:r>
              <a:rPr lang="en-GB" sz="1800" dirty="0">
                <a:latin typeface="Helvetica" pitchFamily="2" charset="0"/>
              </a:rPr>
              <a:t> </a:t>
            </a:r>
            <a:r>
              <a:rPr lang="en-GB" sz="1800" dirty="0" err="1">
                <a:latin typeface="Helvetica" pitchFamily="2" charset="0"/>
              </a:rPr>
              <a:t>Protótipo</a:t>
            </a:r>
            <a:r>
              <a:rPr lang="en-GB" sz="1800" dirty="0">
                <a:latin typeface="Helvetica" pitchFamily="2" charset="0"/>
              </a:rPr>
              <a:t>: </a:t>
            </a:r>
            <a:r>
              <a:rPr lang="en-GB" sz="1800" b="0" i="0" u="none" strike="noStrike" dirty="0">
                <a:effectLst/>
                <a:latin typeface="Helvetica" pitchFamily="2" charset="0"/>
                <a:hlinkClick r:id="rId2"/>
              </a:rPr>
              <a:t>https://github.com/hutger/mape-k-prototype</a:t>
            </a:r>
            <a:endParaRPr lang="en-GB" sz="1800" b="0" i="0" u="none" strike="noStrike" dirty="0"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effectLst/>
                <a:latin typeface="Helvetica" pitchFamily="2" charset="0"/>
              </a:rPr>
              <a:t>PyMAPE</a:t>
            </a:r>
            <a:r>
              <a:rPr lang="en-GB" sz="1800" b="0" i="0" u="none" strike="noStrike" dirty="0">
                <a:effectLst/>
                <a:latin typeface="Helvetica" pitchFamily="2" charset="0"/>
              </a:rPr>
              <a:t>: </a:t>
            </a:r>
            <a:r>
              <a:rPr lang="en-GB" sz="1800" b="0" i="0" u="none" strike="noStrike" dirty="0">
                <a:effectLst/>
                <a:latin typeface="Helvetica" pitchFamily="2" charset="0"/>
                <a:hlinkClick r:id="rId3"/>
              </a:rPr>
              <a:t>https://github.com/elbowz/PyMAPE</a:t>
            </a:r>
            <a:endParaRPr lang="en-GB" sz="1800" b="0" i="0" u="none" strike="noStrike" dirty="0"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latin typeface="Helvetica" pitchFamily="2" charset="0"/>
              </a:rPr>
              <a:t>PyMAPE</a:t>
            </a:r>
            <a:r>
              <a:rPr lang="en-GB" sz="1800" dirty="0">
                <a:latin typeface="Helvetica" pitchFamily="2" charset="0"/>
              </a:rPr>
              <a:t> </a:t>
            </a:r>
            <a:r>
              <a:rPr lang="en-GB" sz="1800" b="0" i="0" u="none" strike="noStrike" dirty="0">
                <a:effectLst/>
                <a:latin typeface="Helvetica" pitchFamily="2" charset="0"/>
              </a:rPr>
              <a:t>Docs: </a:t>
            </a:r>
            <a:r>
              <a:rPr lang="en-GB" sz="1800" b="0" i="0" u="none" strike="noStrike" dirty="0">
                <a:effectLst/>
                <a:latin typeface="Helvetica" pitchFamily="2" charset="0"/>
                <a:hlinkClick r:id="rId4"/>
              </a:rPr>
              <a:t>https://elbowz.github.io/PyMAPE</a:t>
            </a:r>
            <a:endParaRPr lang="en-GB" sz="1800" b="0" i="0" u="none" strike="noStrike" dirty="0">
              <a:effectLst/>
              <a:latin typeface="Helvetica" pitchFamily="2" charset="0"/>
            </a:endParaRPr>
          </a:p>
          <a:p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343342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45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9D4DD-2E04-D019-8333-9D489A37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GB" b="1" i="0" u="none" strike="noStrike">
                <a:effectLst/>
                <a:latin typeface="Helvetica" pitchFamily="2" charset="0"/>
              </a:rPr>
              <a:t>Aplicação Mape-K</a:t>
            </a:r>
            <a:endParaRPr lang="en-NL" dirty="0"/>
          </a:p>
        </p:txBody>
      </p:sp>
      <p:sp>
        <p:nvSpPr>
          <p:cNvPr id="1055" name="Arc 104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661446C-B9A0-62E5-7592-D56C23BF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914" y="1041662"/>
            <a:ext cx="10872172" cy="228315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1248-891C-B60C-A742-A8C3AF88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GB" sz="2200" b="0" i="0" u="none" strike="noStrike" dirty="0" err="1">
                <a:effectLst/>
                <a:latin typeface="Helvetica" pitchFamily="2" charset="0"/>
              </a:rPr>
              <a:t>Esse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é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um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protótipo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simples de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uma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aplicação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adaptativa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utilizando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o framework </a:t>
            </a:r>
            <a:r>
              <a:rPr lang="en-GB" sz="2200" b="0" i="0" dirty="0">
                <a:effectLst/>
                <a:latin typeface="Helvetica" pitchFamily="2" charset="0"/>
                <a:hlinkClick r:id="rId3"/>
              </a:rPr>
              <a:t>PyMAPE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 </a:t>
            </a:r>
          </a:p>
          <a:p>
            <a:r>
              <a:rPr lang="en-GB" sz="2200" dirty="0" err="1">
                <a:latin typeface="Helvetica" pitchFamily="2" charset="0"/>
              </a:rPr>
              <a:t>PyMAPE</a:t>
            </a:r>
            <a:r>
              <a:rPr lang="en-GB" sz="2200" dirty="0">
                <a:latin typeface="Helvetica" pitchFamily="2" charset="0"/>
              </a:rPr>
              <a:t>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permite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o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desenvolvimento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e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implementação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de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sistemas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autônomos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(Self-Adaptive) </a:t>
            </a:r>
            <a:r>
              <a:rPr lang="en-GB" sz="2200" i="1" dirty="0" err="1"/>
              <a:t>MonitorAnalyzePlanExecute</a:t>
            </a:r>
            <a:r>
              <a:rPr lang="en-GB" sz="2200" i="1" dirty="0"/>
              <a:t>-Knowledge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 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distribuídos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 e </a:t>
            </a:r>
            <a:r>
              <a:rPr lang="en-GB" sz="2200" b="0" i="0" u="none" strike="noStrike" dirty="0" err="1">
                <a:effectLst/>
                <a:latin typeface="Helvetica" pitchFamily="2" charset="0"/>
              </a:rPr>
              <a:t>descentralizados</a:t>
            </a:r>
            <a:r>
              <a:rPr lang="en-GB" sz="2200" b="0" i="0" u="none" strike="noStrike" dirty="0">
                <a:effectLst/>
                <a:latin typeface="Helvetica" pitchFamily="2" charset="0"/>
              </a:rPr>
              <a:t>.</a:t>
            </a:r>
            <a:endParaRPr lang="en-NL" sz="2200" dirty="0"/>
          </a:p>
        </p:txBody>
      </p:sp>
    </p:spTree>
    <p:extLst>
      <p:ext uri="{BB962C8B-B14F-4D97-AF65-F5344CB8AC3E}">
        <p14:creationId xmlns:p14="http://schemas.microsoft.com/office/powerpoint/2010/main" val="114930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EAC9AE-A1DC-5EBD-93D0-B4EFA642364A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Mape-K Loop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1248-891C-B60C-A742-A8C3AF88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u="none" strike="noStrike">
                <a:effectLst/>
              </a:rPr>
              <a:t>Um sistema pode se tornar auto-adaptativo adicionando </a:t>
            </a:r>
            <a:r>
              <a:rPr lang="en-US" sz="2000" b="1" i="0" u="none" strike="noStrike">
                <a:effectLst/>
              </a:rPr>
              <a:t>sensores</a:t>
            </a:r>
            <a:r>
              <a:rPr lang="en-US" sz="2000" b="0" i="0" u="none" strike="noStrike">
                <a:effectLst/>
              </a:rPr>
              <a:t> para monitorar seu estado de execução, </a:t>
            </a:r>
            <a:r>
              <a:rPr lang="en-US" sz="2000" b="1" i="0" u="none" strike="noStrike">
                <a:effectLst/>
              </a:rPr>
              <a:t>atuadores</a:t>
            </a:r>
            <a:r>
              <a:rPr lang="en-US" sz="2000" b="0" i="0" u="none" strike="noStrike">
                <a:effectLst/>
              </a:rPr>
              <a:t> para alterá-lo em tempo de execução e um mecanismo de </a:t>
            </a:r>
            <a:r>
              <a:rPr lang="en-US" sz="2000" b="1" i="0" u="none" strike="noStrike">
                <a:effectLst/>
              </a:rPr>
              <a:t>raciocínio</a:t>
            </a:r>
            <a:r>
              <a:rPr lang="en-US" sz="2000" b="0" i="0" u="none" strike="noStrike">
                <a:effectLst/>
              </a:rPr>
              <a:t> separado para decidir quando é apropriado </a:t>
            </a:r>
            <a:r>
              <a:rPr lang="en-US" sz="2000" b="1" i="0" u="none" strike="noStrike">
                <a:effectLst/>
              </a:rPr>
              <a:t>adaptar</a:t>
            </a:r>
            <a:r>
              <a:rPr lang="en-US" sz="2000" b="0" i="0" u="none" strike="noStrike">
                <a:effectLst/>
              </a:rPr>
              <a:t> o sistema e qual a melhor forma de fazê-lo.</a:t>
            </a:r>
            <a:endParaRPr lang="en-US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2176C9-266A-DAAD-5B53-656C3093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9477" y="1047293"/>
            <a:ext cx="8342523" cy="469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8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CB16B5-657B-3D6D-F620-736FE934C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440" r="9091" b="55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EAC9AE-A1DC-5EBD-93D0-B4EFA64236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/>
              <a:t>Componentes Mape-K</a:t>
            </a:r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B71AD87-A7A5-036A-58E6-BCA687CCD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2405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09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EAC9AE-A1DC-5EBD-93D0-B4EFA642364A}"/>
              </a:ext>
            </a:extLst>
          </p:cNvPr>
          <p:cNvSpPr txBox="1">
            <a:spLocks/>
          </p:cNvSpPr>
          <p:nvPr/>
        </p:nvSpPr>
        <p:spPr>
          <a:xfrm>
            <a:off x="630936" y="6309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Protótipo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9A737-323C-DA30-E98B-760088B3DA63}"/>
              </a:ext>
            </a:extLst>
          </p:cNvPr>
          <p:cNvSpPr txBox="1"/>
          <p:nvPr/>
        </p:nvSpPr>
        <p:spPr>
          <a:xfrm>
            <a:off x="4474462" y="630936"/>
            <a:ext cx="771753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Para ilustrar a implementação de um sistema adaptativo utilizando o PyMAPE, consideraremos um cenário onde as políticas de acesso de um </a:t>
            </a:r>
            <a:r>
              <a:rPr lang="en-US" sz="2000" b="0" i="0">
                <a:solidFill>
                  <a:srgbClr val="FFFFFF"/>
                </a:solidFill>
                <a:effectLst/>
                <a:hlinkClick r:id="rId2"/>
              </a:rPr>
              <a:t>WAF</a:t>
            </a: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 (Web Application Firewall) precisa se adaptar dinamicamente baseado na inferência de risco realizada pela </a:t>
            </a:r>
            <a:r>
              <a:rPr lang="en-US" sz="2000">
                <a:solidFill>
                  <a:srgbClr val="FFFFFF"/>
                </a:solidFill>
              </a:rPr>
              <a:t>engine</a:t>
            </a: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 de </a:t>
            </a:r>
            <a:r>
              <a:rPr lang="en-US" sz="2000" b="0" i="1" u="none" strike="noStrike">
                <a:solidFill>
                  <a:srgbClr val="FFFFFF"/>
                </a:solidFill>
                <a:effectLst/>
              </a:rPr>
              <a:t>threat assessment</a:t>
            </a: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 existente em um </a:t>
            </a:r>
            <a:r>
              <a:rPr lang="en-US" sz="2000" b="0" i="0">
                <a:solidFill>
                  <a:srgbClr val="FFFFFF"/>
                </a:solidFill>
                <a:effectLst/>
                <a:hlinkClick r:id="rId3"/>
              </a:rPr>
              <a:t>SIEM</a:t>
            </a:r>
            <a:r>
              <a:rPr lang="en-US" sz="2000" b="0" i="0" u="none" strike="noStrike">
                <a:solidFill>
                  <a:srgbClr val="FFFFFF"/>
                </a:solidFill>
                <a:effectLst/>
              </a:rPr>
              <a:t> e acessível via REST API.</a:t>
            </a: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098" name="Picture 2" descr="Diagram&#10;&#10;Description automatically generated">
            <a:extLst>
              <a:ext uri="{FF2B5EF4-FFF2-40B4-BE49-F238E27FC236}">
                <a16:creationId xmlns:a16="http://schemas.microsoft.com/office/drawing/2014/main" id="{AF7B9D54-6702-D8E8-6684-1CDDD5E0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9844" y="2971800"/>
            <a:ext cx="9860120" cy="32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3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2382-F42D-A614-7EFD-F3CA3B39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Fluxo de Adaptação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2DF76-0901-A40B-E43D-A5B308762E7A}"/>
              </a:ext>
            </a:extLst>
          </p:cNvPr>
          <p:cNvSpPr txBox="1"/>
          <p:nvPr/>
        </p:nvSpPr>
        <p:spPr>
          <a:xfrm>
            <a:off x="1269657" y="1606373"/>
            <a:ext cx="1018299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camada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adaptativa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é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implementada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como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um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control loop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enviando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requisições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REST API para o SIEM de modo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obter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mais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recente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GB" b="0" i="1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risk_score</a:t>
            </a:r>
            <a:endParaRPr lang="en-GB" dirty="0">
              <a:solidFill>
                <a:srgbClr val="000000"/>
              </a:solidFill>
              <a:latin typeface="Helvetica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inferência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é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baseada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no volume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requisições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HTTP/HTTPS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caracterizadas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como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ameaças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eg.</a:t>
            </a:r>
            <a:r>
              <a:rPr lang="en-GB" b="0" i="0" u="none" strike="noStrike" dirty="0">
                <a:solidFill>
                  <a:schemeClr val="accent2"/>
                </a:solidFill>
                <a:effectLst/>
                <a:latin typeface="Helvetica" pitchFamily="2" charset="0"/>
              </a:rPr>
              <a:t> { "</a:t>
            </a:r>
            <a:r>
              <a:rPr lang="en-GB" b="0" i="0" u="none" strike="noStrike" dirty="0" err="1">
                <a:solidFill>
                  <a:schemeClr val="accent2"/>
                </a:solidFill>
                <a:effectLst/>
                <a:latin typeface="Helvetica" pitchFamily="2" charset="0"/>
              </a:rPr>
              <a:t>risk_score</a:t>
            </a:r>
            <a:r>
              <a:rPr lang="en-GB" b="0" i="0" u="none" strike="noStrike" dirty="0">
                <a:solidFill>
                  <a:schemeClr val="accent2"/>
                </a:solidFill>
                <a:effectLst/>
                <a:latin typeface="Helvetica" pitchFamily="2" charset="0"/>
              </a:rPr>
              <a:t>": "743"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}.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5E854E-4116-E45B-94D5-4A1B3153A2B8}"/>
              </a:ext>
            </a:extLst>
          </p:cNvPr>
          <p:cNvSpPr/>
          <p:nvPr/>
        </p:nvSpPr>
        <p:spPr>
          <a:xfrm>
            <a:off x="615778" y="1837720"/>
            <a:ext cx="444844" cy="460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63999-655B-91FB-AAC7-2FBA24A0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25" y="3226487"/>
            <a:ext cx="4841525" cy="24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6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2382-F42D-A614-7EFD-F3CA3B39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Fluxo de Adaptação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2DF76-0901-A40B-E43D-A5B308762E7A}"/>
              </a:ext>
            </a:extLst>
          </p:cNvPr>
          <p:cNvSpPr txBox="1"/>
          <p:nvPr/>
        </p:nvSpPr>
        <p:spPr>
          <a:xfrm>
            <a:off x="1269657" y="1606373"/>
            <a:ext cx="1018299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componente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monitoração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monitor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receberá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inferência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coletada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encaminhará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dados para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camada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de 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planejamento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e 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análise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No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caso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uso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questão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análise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executada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baseada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ranges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predeterminados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que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estão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associados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risco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5E854E-4116-E45B-94D5-4A1B3153A2B8}"/>
              </a:ext>
            </a:extLst>
          </p:cNvPr>
          <p:cNvSpPr/>
          <p:nvPr/>
        </p:nvSpPr>
        <p:spPr>
          <a:xfrm>
            <a:off x="615778" y="1837720"/>
            <a:ext cx="444844" cy="460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3D1A4-7760-8D87-509D-3ABB244F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75" y="2860414"/>
            <a:ext cx="3670299" cy="36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2382-F42D-A614-7EFD-F3CA3B39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Fluxo de Adaptação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2DF76-0901-A40B-E43D-A5B308762E7A}"/>
              </a:ext>
            </a:extLst>
          </p:cNvPr>
          <p:cNvSpPr txBox="1"/>
          <p:nvPr/>
        </p:nvSpPr>
        <p:spPr>
          <a:xfrm>
            <a:off x="1269657" y="1606373"/>
            <a:ext cx="105156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Caso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haja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necessidade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adaptação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sistema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gerenciado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,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camada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adaptação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será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responsável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pela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execução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através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dos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atuadores</a:t>
            </a:r>
            <a:endParaRPr lang="en-GB" dirty="0">
              <a:solidFill>
                <a:srgbClr val="000000"/>
              </a:solidFill>
              <a:latin typeface="Helvetica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adaptação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poderá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ser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realizada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utilizando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diferentes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métodos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pull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,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push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camada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persistência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, etc).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5E854E-4116-E45B-94D5-4A1B3153A2B8}"/>
              </a:ext>
            </a:extLst>
          </p:cNvPr>
          <p:cNvSpPr/>
          <p:nvPr/>
        </p:nvSpPr>
        <p:spPr>
          <a:xfrm>
            <a:off x="615778" y="1837720"/>
            <a:ext cx="444844" cy="460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6C9BB-1FCB-6AD0-4D13-39234DC7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85" y="3241701"/>
            <a:ext cx="7198023" cy="17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1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2382-F42D-A614-7EFD-F3CA3B39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Fluxo de Adaptação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2DF76-0901-A40B-E43D-A5B308762E7A}"/>
              </a:ext>
            </a:extLst>
          </p:cNvPr>
          <p:cNvSpPr txBox="1"/>
          <p:nvPr/>
        </p:nvSpPr>
        <p:spPr>
          <a:xfrm>
            <a:off x="1269657" y="1606373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Relacionando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subscription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os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componentes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5E854E-4116-E45B-94D5-4A1B3153A2B8}"/>
              </a:ext>
            </a:extLst>
          </p:cNvPr>
          <p:cNvSpPr/>
          <p:nvPr/>
        </p:nvSpPr>
        <p:spPr>
          <a:xfrm>
            <a:off x="609085" y="1560720"/>
            <a:ext cx="444844" cy="460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547CB-4F3F-DC26-78D3-5AD26834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35" y="2140857"/>
            <a:ext cx="5943389" cy="1157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6BE06-3E17-DE67-B57D-0F942D93AD24}"/>
              </a:ext>
            </a:extLst>
          </p:cNvPr>
          <p:cNvSpPr txBox="1"/>
          <p:nvPr/>
        </p:nvSpPr>
        <p:spPr>
          <a:xfrm>
            <a:off x="1269657" y="3892373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Helvetica" pitchFamily="2" charset="0"/>
              </a:rPr>
              <a:t>Implementando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o Loop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8A93A-B3EA-E382-9B21-362C4ECC561C}"/>
              </a:ext>
            </a:extLst>
          </p:cNvPr>
          <p:cNvSpPr/>
          <p:nvPr/>
        </p:nvSpPr>
        <p:spPr>
          <a:xfrm>
            <a:off x="609085" y="3846720"/>
            <a:ext cx="444844" cy="460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BFA09-4D1E-54FD-2E9E-2A227918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035" y="4413427"/>
            <a:ext cx="4695604" cy="22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578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Helvetica</vt:lpstr>
      <vt:lpstr>Office Theme</vt:lpstr>
      <vt:lpstr>Protótipo MAPE-K</vt:lpstr>
      <vt:lpstr>Aplicação Mape-K</vt:lpstr>
      <vt:lpstr>PowerPoint Presentation</vt:lpstr>
      <vt:lpstr>PowerPoint Presentation</vt:lpstr>
      <vt:lpstr>PowerPoint Presentation</vt:lpstr>
      <vt:lpstr>Fluxo de Adaptação</vt:lpstr>
      <vt:lpstr>Fluxo de Adaptação</vt:lpstr>
      <vt:lpstr>Fluxo de Adaptação</vt:lpstr>
      <vt:lpstr>Fluxo de Adaptação</vt:lpstr>
      <vt:lpstr>PowerPoint Presentation</vt:lpstr>
      <vt:lpstr>PowerPoint Presentation</vt:lpstr>
      <vt:lpstr>Distribuído e Descentralizado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MAPE-K</dc:title>
  <dc:creator>Albuquerque,Lucas</dc:creator>
  <cp:lastModifiedBy>Albuquerque,Lucas</cp:lastModifiedBy>
  <cp:revision>1</cp:revision>
  <dcterms:created xsi:type="dcterms:W3CDTF">2023-04-16T09:55:20Z</dcterms:created>
  <dcterms:modified xsi:type="dcterms:W3CDTF">2023-04-16T10:36:09Z</dcterms:modified>
</cp:coreProperties>
</file>