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6" r:id="rId3"/>
    <p:sldId id="258" r:id="rId4"/>
    <p:sldId id="297" r:id="rId5"/>
    <p:sldId id="259" r:id="rId6"/>
    <p:sldId id="298" r:id="rId7"/>
    <p:sldId id="261" r:id="rId8"/>
    <p:sldId id="262" r:id="rId9"/>
    <p:sldId id="299" r:id="rId10"/>
    <p:sldId id="300" r:id="rId11"/>
    <p:sldId id="301" r:id="rId12"/>
    <p:sldId id="302" r:id="rId13"/>
    <p:sldId id="303" r:id="rId14"/>
    <p:sldId id="304" r:id="rId15"/>
    <p:sldId id="263" r:id="rId16"/>
    <p:sldId id="306" r:id="rId17"/>
    <p:sldId id="264" r:id="rId18"/>
    <p:sldId id="305" r:id="rId19"/>
    <p:sldId id="267" r:id="rId20"/>
    <p:sldId id="271" r:id="rId21"/>
    <p:sldId id="275" r:id="rId22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Cairo" panose="020B0604020202020204" charset="-78"/>
      <p:regular r:id="rId27"/>
      <p:bold r:id="rId28"/>
    </p:embeddedFont>
    <p:embeddedFont>
      <p:font typeface="Nunito Light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  <p:embeddedFont>
      <p:font typeface="Space Grotesk" panose="020B0604020202020204" charset="0"/>
      <p:regular r:id="rId39"/>
      <p:bold r:id="rId40"/>
    </p:embeddedFont>
    <p:embeddedFont>
      <p:font typeface="Space Grotesk Medium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F50E0F-A9F7-4F8C-9F20-D614155FD2D5}">
  <a:tblStyle styleId="{E9F50E0F-A9F7-4F8C-9F20-D614155FD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85E57F-EA2B-4B41-A81A-B28212349B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3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2EBC68-F608-DCC2-399A-6BF16C2666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BC4AC3-B4E8-2474-C33D-2946A122D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855A-D939-4846-BEF7-EA223965B9C2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DC962-D6C6-7B07-37C6-9EB71EA7C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4A316-69D0-D8B2-D4E4-2E6BC62C4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0CB4-CDB0-4643-83DB-210B098111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568F882E-C9E6-20A7-DB2F-1201867F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5AFDF7B0-2BB4-05AF-AFB5-D40C506819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49185894-2429-8FB8-3212-C8CA1D76E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2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33032132-2195-39BC-BC6B-E6BF432D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A36BC13F-E3A6-DF21-804B-F1161B430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DD2AC58C-F5C6-BA78-DD50-20BCF41FC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0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55AC1A43-8C94-72F2-4A54-86CD83A3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5752AD90-A3D4-AFDD-A5E4-14C583122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19CF9CE0-8473-8A1F-A46D-5F7DE0D94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74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0FA9A17E-D276-AC13-6F05-445794C2B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CCCDBDF3-E13C-FF68-452D-390247DD2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A2CC6DD0-239E-5137-3A91-98939D051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33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41DD4C4A-C728-C91F-B565-9A44293B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D88BE804-33AB-7E78-9AEC-7ABAD1C3F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0C56B4F6-D9E2-878F-11AE-C00309982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015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B3C88BD0-3879-E6AE-DBF5-4DDBA15A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6C7617A3-9F9F-4B94-DCC1-8DA1CB2CA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8AD1F5A1-9056-F6D8-5A84-4CC1771FE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2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C8D9C892-9EB7-448B-BFE8-FB97016F7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79A99467-A4A4-83E4-CF59-638D7E460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FFADA62E-46ED-5EBE-CE48-3796B4A3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36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AD6A89-4ECA-C8BC-FF77-BC3DE3EB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>
            <a:extLst>
              <a:ext uri="{FF2B5EF4-FFF2-40B4-BE49-F238E27FC236}">
                <a16:creationId xmlns:a16="http://schemas.microsoft.com/office/drawing/2014/main" id="{C0465A23-7814-86F8-9AE8-B61E82F8D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>
            <a:extLst>
              <a:ext uri="{FF2B5EF4-FFF2-40B4-BE49-F238E27FC236}">
                <a16:creationId xmlns:a16="http://schemas.microsoft.com/office/drawing/2014/main" id="{7165749C-E646-B3D6-294D-38E4E1170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2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11D01230-2338-63F9-E65A-C299BB03E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>
            <a:extLst>
              <a:ext uri="{FF2B5EF4-FFF2-40B4-BE49-F238E27FC236}">
                <a16:creationId xmlns:a16="http://schemas.microsoft.com/office/drawing/2014/main" id="{B5CA3C4E-2C9B-E24A-C918-A5AB522E8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>
            <a:extLst>
              <a:ext uri="{FF2B5EF4-FFF2-40B4-BE49-F238E27FC236}">
                <a16:creationId xmlns:a16="http://schemas.microsoft.com/office/drawing/2014/main" id="{2059B85C-38AE-F3D4-AD80-8D12264D1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55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CB5F0C85-E116-A19B-C1F8-2966FB61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C3308099-486E-37EE-0B5C-B9565C600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E42EF4D5-D813-E594-523B-D5B87292F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1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3A7E08FB-30C5-3A2D-534E-A723D6DC2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15:notes">
            <a:extLst>
              <a:ext uri="{FF2B5EF4-FFF2-40B4-BE49-F238E27FC236}">
                <a16:creationId xmlns:a16="http://schemas.microsoft.com/office/drawing/2014/main" id="{414ECF00-FFCD-8E8E-E9B7-3446378DDB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15:notes">
            <a:extLst>
              <a:ext uri="{FF2B5EF4-FFF2-40B4-BE49-F238E27FC236}">
                <a16:creationId xmlns:a16="http://schemas.microsoft.com/office/drawing/2014/main" id="{0F35A436-3A3C-10A3-A9D6-C4E0D6291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2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DD01B37-D67D-7C2A-EA6F-351136E09FB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F7B7DA6-4DF9-E5F2-881D-04790FB4FA9F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8B6CB2-6CAF-AB4A-4477-C1E88D4124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4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2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3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4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5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6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F97C54CB-A9AA-9810-70D5-F07D641B4D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085D9820-DC13-354E-D770-D469ECE4A6B3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66DC8-45E2-9C0B-09DE-5511BC708C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6" r:id="rId10"/>
    <p:sldLayoutId id="2147483667" r:id="rId11"/>
    <p:sldLayoutId id="2147483669" r:id="rId12"/>
    <p:sldLayoutId id="2147483670" r:id="rId13"/>
    <p:sldLayoutId id="2147483671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oier1.tistory.com/entry/%EC%98%A4%ED%94%88-%EC%86%8C%EC%8A%A4-%EA%B8%B0%EA%B3%84-%ED%95%99%EC%8A%B5-%EB%9D%BC%EC%9D%B4%EB%B8%8C%EB%9F%AC%EB%A6%AC-Scikit-learn" TargetMode="External"/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12" Type="http://schemas.openxmlformats.org/officeDocument/2006/relationships/hyperlink" Target="https://python3.wannaphong.com/2014/10/flask-web-framework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inteldig.com/2018/05/tutorial-pytorch-aprendizaje-profundo-deep-learning-en-python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hyperlink" Target="https://python3.wannaphong.com/2020/02/fastapi-framework-api-python.html?m=0" TargetMode="External"/><Relationship Id="rId4" Type="http://schemas.openxmlformats.org/officeDocument/2006/relationships/hyperlink" Target="https://www.inteldig.com/2018/05/tutorial-tensorflow-como-comenzar-con-tensorflow-requisitos-y-ejemplos/" TargetMode="Externa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hyperlink" Target="https://pixabay.com/ko/%EA%B2%80%EC%83%89-%EC%B0%BE%EC%9C%BC%EB%A0%A4%EB%A9%B4-%EC%9D%B8%ED%84%B0%EB%84%B7-%EB%8F%8B%EB%B3%B4%EA%B8%B0-%EC%BA%90%EC%8B%9C-%EB%B3%B4%EB%AC%BC-%EC%B0%BE%EA%B8%B0-%EC%9E%A5%EC%86%8C%EB%A5%BC-%EC%88%A8%EA%B8%B0%EA%B8%B0-101391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pixnio.com/de/wissenschaft/medizin/frau-maske-brillen-zahnarzt-medizin-gesundheit-hygien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 err="1">
                <a:solidFill>
                  <a:schemeClr val="dk1"/>
                </a:solidFill>
              </a:rPr>
              <a:t>DermaAI</a:t>
            </a:r>
            <a:endParaRPr lang="de-AT"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Intelligente Hautanalyse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25CFDE90-05EE-C001-5B5D-6848ED66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37E93EDD-99F4-3011-50B9-03FFD85AA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940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Modellbewertung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020AAC90-3DAB-6703-F43A-CB24E59F858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495300" indent="-342900">
              <a:lnSpc>
                <a:spcPct val="200000"/>
              </a:lnSpc>
              <a:buAutoNum type="arabicPeriod"/>
            </a:pPr>
            <a:r>
              <a:rPr lang="de-AT" sz="1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Evaluierung der Modelleistung (Bewertung)</a:t>
            </a:r>
            <a:endParaRPr lang="de-AT" sz="1800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8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3AE13C15-14FF-E7C0-A181-B9128C769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AA3288E1-8330-F888-0EAD-059960E00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Desktop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CFFF4C21-6EFF-57AF-35C6-1FA5A2AE63B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UI, das Daten IO ermöglicht und Ergebnisse visualisiert in Python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1DC49EFD-7A7E-BF0E-454A-9BCC96E0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B63E7AC9-AA6F-141D-EE99-FEF289BB2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API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7AE4EAC-07A7-109D-73F1-5ECEF9AE490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DB-Zugriff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KI-Zugriff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159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2001806-3CEC-8ED7-30E5-74C482218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DA2BBD40-F2A7-EAA4-5B29-8F6F5179C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Mobile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673D8B97-591D-5AF7-54FD-40963454ADD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Realisierung der Software auf Android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0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A83A08C0-A563-CB60-0876-E6309BFC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B81DB25C-49D1-A2EE-C0B4-DADC24CC6C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Sollziele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3BC019E2-EA68-DD43-B9EB-298CC0CE91F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Optimierung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 der Software</a:t>
            </a:r>
          </a:p>
          <a:p>
            <a:pPr marL="342900" lvl="0" indent="-342900" algn="just">
              <a:spcBef>
                <a:spcPts val="600"/>
              </a:spcBef>
              <a:buFont typeface="Wingdings" panose="05000000000000000000" pitchFamily="2" charset="2"/>
              <a:buChar char=""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Bereitstellen des KI-</a:t>
            </a: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Modells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</a:t>
            </a: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 Mobile Device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3079037" y="3065993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Jonas Bogensberger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Aufgabenverteilung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Auswahl und Implementierung geeigneter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Algorithmen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der KI-Modelle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Evaluierung der Modellleistung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KI-API für Frontend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der KI-Modelle an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per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sammeln und in DB speichern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Aufsetzten einer einfachen </a:t>
            </a:r>
            <a:r>
              <a:rPr lang="de-AT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für die Speicherung der gesammelten Daten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für das Training der KI vorbereiten und aufteilen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3079036" y="3393718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Desktop-Anwendung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Python-Visualisierung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Jessner</a:t>
            </a:r>
            <a:endParaRPr dirty="0"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Jonas Maier</a:t>
            </a:r>
            <a:endParaRPr dirty="0"/>
          </a:p>
        </p:txBody>
      </p:sp>
      <p:grpSp>
        <p:nvGrpSpPr>
          <p:cNvPr id="6" name="Google Shape;9962;p66">
            <a:extLst>
              <a:ext uri="{FF2B5EF4-FFF2-40B4-BE49-F238E27FC236}">
                <a16:creationId xmlns:a16="http://schemas.microsoft.com/office/drawing/2014/main" id="{F8DE522B-1CFA-BA42-9521-D6C79D64B93A}"/>
              </a:ext>
            </a:extLst>
          </p:cNvPr>
          <p:cNvGrpSpPr/>
          <p:nvPr/>
        </p:nvGrpSpPr>
        <p:grpSpPr>
          <a:xfrm>
            <a:off x="733545" y="1400237"/>
            <a:ext cx="476329" cy="476213"/>
            <a:chOff x="-21298675" y="2414425"/>
            <a:chExt cx="306400" cy="306325"/>
          </a:xfrm>
        </p:grpSpPr>
        <p:sp>
          <p:nvSpPr>
            <p:cNvPr id="7" name="Google Shape;9963;p66">
              <a:extLst>
                <a:ext uri="{FF2B5EF4-FFF2-40B4-BE49-F238E27FC236}">
                  <a16:creationId xmlns:a16="http://schemas.microsoft.com/office/drawing/2014/main" id="{0F09F9FE-6223-FC37-D6F0-4CC0DA7959F5}"/>
                </a:ext>
              </a:extLst>
            </p:cNvPr>
            <p:cNvSpPr/>
            <p:nvPr/>
          </p:nvSpPr>
          <p:spPr>
            <a:xfrm>
              <a:off x="-21083650" y="2444575"/>
              <a:ext cx="20500" cy="18525"/>
            </a:xfrm>
            <a:custGeom>
              <a:avLst/>
              <a:gdLst/>
              <a:ahLst/>
              <a:cxnLst/>
              <a:rect l="l" t="t" r="r" b="b"/>
              <a:pathLst>
                <a:path w="820" h="74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5"/>
                    <a:pt x="158" y="623"/>
                  </a:cubicBezTo>
                  <a:cubicBezTo>
                    <a:pt x="237" y="702"/>
                    <a:pt x="331" y="741"/>
                    <a:pt x="422" y="741"/>
                  </a:cubicBezTo>
                  <a:cubicBezTo>
                    <a:pt x="512" y="741"/>
                    <a:pt x="599" y="702"/>
                    <a:pt x="662" y="623"/>
                  </a:cubicBezTo>
                  <a:cubicBezTo>
                    <a:pt x="819" y="465"/>
                    <a:pt x="819" y="276"/>
                    <a:pt x="662" y="119"/>
                  </a:cubicBezTo>
                  <a:cubicBezTo>
                    <a:pt x="583" y="40"/>
                    <a:pt x="496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4;p66">
              <a:extLst>
                <a:ext uri="{FF2B5EF4-FFF2-40B4-BE49-F238E27FC236}">
                  <a16:creationId xmlns:a16="http://schemas.microsoft.com/office/drawing/2014/main" id="{E4AA0B28-347E-05C4-9629-93187193EB6A}"/>
                </a:ext>
              </a:extLst>
            </p:cNvPr>
            <p:cNvSpPr/>
            <p:nvPr/>
          </p:nvSpPr>
          <p:spPr>
            <a:xfrm>
              <a:off x="-21298675" y="2414425"/>
              <a:ext cx="306400" cy="306325"/>
            </a:xfrm>
            <a:custGeom>
              <a:avLst/>
              <a:gdLst/>
              <a:ahLst/>
              <a:cxnLst/>
              <a:rect l="l" t="t" r="r" b="b"/>
              <a:pathLst>
                <a:path w="12256" h="12253" extrusionOk="0">
                  <a:moveTo>
                    <a:pt x="9420" y="695"/>
                  </a:moveTo>
                  <a:cubicBezTo>
                    <a:pt x="9704" y="695"/>
                    <a:pt x="9924" y="695"/>
                    <a:pt x="10176" y="726"/>
                  </a:cubicBezTo>
                  <a:cubicBezTo>
                    <a:pt x="10429" y="789"/>
                    <a:pt x="10555" y="1136"/>
                    <a:pt x="10365" y="1325"/>
                  </a:cubicBezTo>
                  <a:cubicBezTo>
                    <a:pt x="10208" y="1482"/>
                    <a:pt x="10208" y="1671"/>
                    <a:pt x="10365" y="1829"/>
                  </a:cubicBezTo>
                  <a:cubicBezTo>
                    <a:pt x="10444" y="1908"/>
                    <a:pt x="10531" y="1947"/>
                    <a:pt x="10618" y="1947"/>
                  </a:cubicBezTo>
                  <a:cubicBezTo>
                    <a:pt x="10704" y="1947"/>
                    <a:pt x="10791" y="1908"/>
                    <a:pt x="10870" y="1829"/>
                  </a:cubicBezTo>
                  <a:cubicBezTo>
                    <a:pt x="10942" y="1767"/>
                    <a:pt x="11027" y="1739"/>
                    <a:pt x="11111" y="1739"/>
                  </a:cubicBezTo>
                  <a:cubicBezTo>
                    <a:pt x="11283" y="1739"/>
                    <a:pt x="11447" y="1858"/>
                    <a:pt x="11468" y="2049"/>
                  </a:cubicBezTo>
                  <a:cubicBezTo>
                    <a:pt x="11594" y="2711"/>
                    <a:pt x="11563" y="3719"/>
                    <a:pt x="11248" y="4727"/>
                  </a:cubicBezTo>
                  <a:cubicBezTo>
                    <a:pt x="11060" y="4761"/>
                    <a:pt x="10872" y="4778"/>
                    <a:pt x="10684" y="4778"/>
                  </a:cubicBezTo>
                  <a:cubicBezTo>
                    <a:pt x="9833" y="4778"/>
                    <a:pt x="9006" y="4433"/>
                    <a:pt x="8412" y="3814"/>
                  </a:cubicBezTo>
                  <a:cubicBezTo>
                    <a:pt x="7656" y="3058"/>
                    <a:pt x="7341" y="1986"/>
                    <a:pt x="7499" y="978"/>
                  </a:cubicBezTo>
                  <a:cubicBezTo>
                    <a:pt x="8129" y="789"/>
                    <a:pt x="8822" y="695"/>
                    <a:pt x="9420" y="695"/>
                  </a:cubicBezTo>
                  <a:close/>
                  <a:moveTo>
                    <a:pt x="5102" y="1271"/>
                  </a:moveTo>
                  <a:cubicBezTo>
                    <a:pt x="5187" y="1271"/>
                    <a:pt x="5273" y="1278"/>
                    <a:pt x="5356" y="1293"/>
                  </a:cubicBezTo>
                  <a:cubicBezTo>
                    <a:pt x="5293" y="1356"/>
                    <a:pt x="5167" y="1451"/>
                    <a:pt x="5104" y="1514"/>
                  </a:cubicBezTo>
                  <a:cubicBezTo>
                    <a:pt x="4348" y="2270"/>
                    <a:pt x="3781" y="3373"/>
                    <a:pt x="3466" y="4822"/>
                  </a:cubicBezTo>
                  <a:cubicBezTo>
                    <a:pt x="3182" y="4475"/>
                    <a:pt x="3088" y="4034"/>
                    <a:pt x="3088" y="3562"/>
                  </a:cubicBezTo>
                  <a:cubicBezTo>
                    <a:pt x="3088" y="2900"/>
                    <a:pt x="3340" y="2270"/>
                    <a:pt x="3844" y="1797"/>
                  </a:cubicBezTo>
                  <a:cubicBezTo>
                    <a:pt x="4163" y="1478"/>
                    <a:pt x="4639" y="1271"/>
                    <a:pt x="5102" y="1271"/>
                  </a:cubicBezTo>
                  <a:close/>
                  <a:moveTo>
                    <a:pt x="6711" y="1293"/>
                  </a:moveTo>
                  <a:lnTo>
                    <a:pt x="6711" y="1293"/>
                  </a:lnTo>
                  <a:cubicBezTo>
                    <a:pt x="6616" y="2427"/>
                    <a:pt x="7026" y="3530"/>
                    <a:pt x="7845" y="4318"/>
                  </a:cubicBezTo>
                  <a:cubicBezTo>
                    <a:pt x="8562" y="5035"/>
                    <a:pt x="9540" y="5465"/>
                    <a:pt x="10565" y="5465"/>
                  </a:cubicBezTo>
                  <a:cubicBezTo>
                    <a:pt x="10666" y="5465"/>
                    <a:pt x="10768" y="5460"/>
                    <a:pt x="10870" y="5452"/>
                  </a:cubicBezTo>
                  <a:lnTo>
                    <a:pt x="10870" y="5452"/>
                  </a:lnTo>
                  <a:cubicBezTo>
                    <a:pt x="10681" y="5893"/>
                    <a:pt x="10429" y="6303"/>
                    <a:pt x="10082" y="6618"/>
                  </a:cubicBezTo>
                  <a:cubicBezTo>
                    <a:pt x="8444" y="8256"/>
                    <a:pt x="4852" y="8413"/>
                    <a:pt x="3749" y="8413"/>
                  </a:cubicBezTo>
                  <a:cubicBezTo>
                    <a:pt x="3749" y="7311"/>
                    <a:pt x="3907" y="3719"/>
                    <a:pt x="5545" y="2081"/>
                  </a:cubicBezTo>
                  <a:cubicBezTo>
                    <a:pt x="5860" y="1766"/>
                    <a:pt x="6270" y="1482"/>
                    <a:pt x="6711" y="1293"/>
                  </a:cubicBezTo>
                  <a:close/>
                  <a:moveTo>
                    <a:pt x="10838" y="6838"/>
                  </a:moveTo>
                  <a:cubicBezTo>
                    <a:pt x="10964" y="7405"/>
                    <a:pt x="10775" y="7941"/>
                    <a:pt x="10365" y="8382"/>
                  </a:cubicBezTo>
                  <a:cubicBezTo>
                    <a:pt x="9888" y="8860"/>
                    <a:pt x="9239" y="9101"/>
                    <a:pt x="8593" y="9101"/>
                  </a:cubicBezTo>
                  <a:cubicBezTo>
                    <a:pt x="8132" y="9101"/>
                    <a:pt x="7672" y="8978"/>
                    <a:pt x="7278" y="8728"/>
                  </a:cubicBezTo>
                  <a:cubicBezTo>
                    <a:pt x="8759" y="8382"/>
                    <a:pt x="9893" y="7878"/>
                    <a:pt x="10586" y="7122"/>
                  </a:cubicBezTo>
                  <a:cubicBezTo>
                    <a:pt x="10681" y="7027"/>
                    <a:pt x="10775" y="6933"/>
                    <a:pt x="10838" y="6838"/>
                  </a:cubicBezTo>
                  <a:close/>
                  <a:moveTo>
                    <a:pt x="1902" y="8486"/>
                  </a:moveTo>
                  <a:cubicBezTo>
                    <a:pt x="2355" y="8486"/>
                    <a:pt x="2810" y="8652"/>
                    <a:pt x="3151" y="9012"/>
                  </a:cubicBezTo>
                  <a:cubicBezTo>
                    <a:pt x="3718" y="9611"/>
                    <a:pt x="3812" y="10461"/>
                    <a:pt x="3466" y="11123"/>
                  </a:cubicBezTo>
                  <a:cubicBezTo>
                    <a:pt x="3151" y="10619"/>
                    <a:pt x="2804" y="10178"/>
                    <a:pt x="2426" y="9768"/>
                  </a:cubicBezTo>
                  <a:cubicBezTo>
                    <a:pt x="2017" y="9358"/>
                    <a:pt x="1544" y="9012"/>
                    <a:pt x="1040" y="8697"/>
                  </a:cubicBezTo>
                  <a:cubicBezTo>
                    <a:pt x="1304" y="8559"/>
                    <a:pt x="1603" y="8486"/>
                    <a:pt x="1902" y="8486"/>
                  </a:cubicBezTo>
                  <a:close/>
                  <a:moveTo>
                    <a:pt x="9468" y="0"/>
                  </a:moveTo>
                  <a:cubicBezTo>
                    <a:pt x="8905" y="0"/>
                    <a:pt x="8299" y="77"/>
                    <a:pt x="7719" y="222"/>
                  </a:cubicBezTo>
                  <a:cubicBezTo>
                    <a:pt x="7247" y="348"/>
                    <a:pt x="6711" y="537"/>
                    <a:pt x="6112" y="852"/>
                  </a:cubicBezTo>
                  <a:cubicBezTo>
                    <a:pt x="5784" y="699"/>
                    <a:pt x="5436" y="625"/>
                    <a:pt x="5090" y="625"/>
                  </a:cubicBezTo>
                  <a:cubicBezTo>
                    <a:pt x="4442" y="625"/>
                    <a:pt x="3802" y="884"/>
                    <a:pt x="3308" y="1356"/>
                  </a:cubicBezTo>
                  <a:cubicBezTo>
                    <a:pt x="2741" y="1955"/>
                    <a:pt x="2363" y="2774"/>
                    <a:pt x="2363" y="3656"/>
                  </a:cubicBezTo>
                  <a:cubicBezTo>
                    <a:pt x="2363" y="4475"/>
                    <a:pt x="2678" y="5263"/>
                    <a:pt x="3277" y="5893"/>
                  </a:cubicBezTo>
                  <a:cubicBezTo>
                    <a:pt x="3151" y="6649"/>
                    <a:pt x="3088" y="7405"/>
                    <a:pt x="3088" y="8130"/>
                  </a:cubicBezTo>
                  <a:cubicBezTo>
                    <a:pt x="2722" y="7947"/>
                    <a:pt x="2319" y="7854"/>
                    <a:pt x="1916" y="7854"/>
                  </a:cubicBezTo>
                  <a:cubicBezTo>
                    <a:pt x="1278" y="7854"/>
                    <a:pt x="641" y="8088"/>
                    <a:pt x="158" y="8571"/>
                  </a:cubicBezTo>
                  <a:cubicBezTo>
                    <a:pt x="0" y="8728"/>
                    <a:pt x="63" y="9043"/>
                    <a:pt x="252" y="9169"/>
                  </a:cubicBezTo>
                  <a:cubicBezTo>
                    <a:pt x="1481" y="9800"/>
                    <a:pt x="2489" y="10808"/>
                    <a:pt x="3119" y="12036"/>
                  </a:cubicBezTo>
                  <a:cubicBezTo>
                    <a:pt x="3191" y="12180"/>
                    <a:pt x="3315" y="12252"/>
                    <a:pt x="3443" y="12252"/>
                  </a:cubicBezTo>
                  <a:cubicBezTo>
                    <a:pt x="3539" y="12252"/>
                    <a:pt x="3637" y="12212"/>
                    <a:pt x="3718" y="12131"/>
                  </a:cubicBezTo>
                  <a:cubicBezTo>
                    <a:pt x="4506" y="11343"/>
                    <a:pt x="4663" y="10146"/>
                    <a:pt x="4159" y="9201"/>
                  </a:cubicBezTo>
                  <a:cubicBezTo>
                    <a:pt x="4884" y="9201"/>
                    <a:pt x="5671" y="9138"/>
                    <a:pt x="6396" y="9012"/>
                  </a:cubicBezTo>
                  <a:cubicBezTo>
                    <a:pt x="7026" y="9611"/>
                    <a:pt x="7814" y="9926"/>
                    <a:pt x="8633" y="9926"/>
                  </a:cubicBezTo>
                  <a:cubicBezTo>
                    <a:pt x="9452" y="9926"/>
                    <a:pt x="10271" y="9611"/>
                    <a:pt x="10933" y="8980"/>
                  </a:cubicBezTo>
                  <a:cubicBezTo>
                    <a:pt x="11657" y="8224"/>
                    <a:pt x="11878" y="7122"/>
                    <a:pt x="11437" y="6176"/>
                  </a:cubicBezTo>
                  <a:cubicBezTo>
                    <a:pt x="11752" y="5609"/>
                    <a:pt x="11941" y="5042"/>
                    <a:pt x="12067" y="4570"/>
                  </a:cubicBezTo>
                  <a:cubicBezTo>
                    <a:pt x="12224" y="3625"/>
                    <a:pt x="12256" y="2616"/>
                    <a:pt x="12130" y="1923"/>
                  </a:cubicBezTo>
                  <a:cubicBezTo>
                    <a:pt x="12067" y="1419"/>
                    <a:pt x="11626" y="1041"/>
                    <a:pt x="11153" y="1041"/>
                  </a:cubicBezTo>
                  <a:cubicBezTo>
                    <a:pt x="11122" y="537"/>
                    <a:pt x="10775" y="159"/>
                    <a:pt x="10302" y="65"/>
                  </a:cubicBezTo>
                  <a:cubicBezTo>
                    <a:pt x="10043" y="21"/>
                    <a:pt x="9761" y="0"/>
                    <a:pt x="9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5;p66">
              <a:extLst>
                <a:ext uri="{FF2B5EF4-FFF2-40B4-BE49-F238E27FC236}">
                  <a16:creationId xmlns:a16="http://schemas.microsoft.com/office/drawing/2014/main" id="{854E1D1C-E12E-879D-5CCB-808F49D96565}"/>
                </a:ext>
              </a:extLst>
            </p:cNvPr>
            <p:cNvSpPr/>
            <p:nvPr/>
          </p:nvSpPr>
          <p:spPr>
            <a:xfrm>
              <a:off x="-21171875" y="2521375"/>
              <a:ext cx="73275" cy="66100"/>
            </a:xfrm>
            <a:custGeom>
              <a:avLst/>
              <a:gdLst/>
              <a:ahLst/>
              <a:cxnLst/>
              <a:rect l="l" t="t" r="r" b="b"/>
              <a:pathLst>
                <a:path w="2931" h="2644" extrusionOk="0">
                  <a:moveTo>
                    <a:pt x="1499" y="0"/>
                  </a:moveTo>
                  <a:cubicBezTo>
                    <a:pt x="1471" y="0"/>
                    <a:pt x="1444" y="3"/>
                    <a:pt x="1418" y="8"/>
                  </a:cubicBezTo>
                  <a:lnTo>
                    <a:pt x="1009" y="166"/>
                  </a:lnTo>
                  <a:cubicBezTo>
                    <a:pt x="253" y="386"/>
                    <a:pt x="1" y="1394"/>
                    <a:pt x="568" y="1930"/>
                  </a:cubicBezTo>
                  <a:lnTo>
                    <a:pt x="977" y="2340"/>
                  </a:lnTo>
                  <a:cubicBezTo>
                    <a:pt x="1182" y="2544"/>
                    <a:pt x="1451" y="2643"/>
                    <a:pt x="1720" y="2643"/>
                  </a:cubicBezTo>
                  <a:cubicBezTo>
                    <a:pt x="2154" y="2643"/>
                    <a:pt x="2586" y="2385"/>
                    <a:pt x="2742" y="1898"/>
                  </a:cubicBezTo>
                  <a:lnTo>
                    <a:pt x="2899" y="1457"/>
                  </a:lnTo>
                  <a:cubicBezTo>
                    <a:pt x="2931" y="1268"/>
                    <a:pt x="2805" y="1016"/>
                    <a:pt x="2616" y="985"/>
                  </a:cubicBezTo>
                  <a:cubicBezTo>
                    <a:pt x="2577" y="972"/>
                    <a:pt x="2537" y="966"/>
                    <a:pt x="2498" y="966"/>
                  </a:cubicBezTo>
                  <a:cubicBezTo>
                    <a:pt x="2344" y="966"/>
                    <a:pt x="2200" y="1061"/>
                    <a:pt x="2175" y="1237"/>
                  </a:cubicBezTo>
                  <a:lnTo>
                    <a:pt x="2017" y="1646"/>
                  </a:lnTo>
                  <a:cubicBezTo>
                    <a:pt x="1977" y="1806"/>
                    <a:pt x="1836" y="1890"/>
                    <a:pt x="1682" y="1890"/>
                  </a:cubicBezTo>
                  <a:cubicBezTo>
                    <a:pt x="1593" y="1890"/>
                    <a:pt x="1499" y="1862"/>
                    <a:pt x="1418" y="1804"/>
                  </a:cubicBezTo>
                  <a:lnTo>
                    <a:pt x="1040" y="1426"/>
                  </a:lnTo>
                  <a:cubicBezTo>
                    <a:pt x="851" y="1237"/>
                    <a:pt x="914" y="922"/>
                    <a:pt x="1198" y="827"/>
                  </a:cubicBezTo>
                  <a:lnTo>
                    <a:pt x="1639" y="670"/>
                  </a:lnTo>
                  <a:cubicBezTo>
                    <a:pt x="1828" y="607"/>
                    <a:pt x="1891" y="386"/>
                    <a:pt x="1859" y="229"/>
                  </a:cubicBezTo>
                  <a:cubicBezTo>
                    <a:pt x="1807" y="70"/>
                    <a:pt x="1643" y="0"/>
                    <a:pt x="1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070;p66">
            <a:extLst>
              <a:ext uri="{FF2B5EF4-FFF2-40B4-BE49-F238E27FC236}">
                <a16:creationId xmlns:a16="http://schemas.microsoft.com/office/drawing/2014/main" id="{2C429A0A-2778-AA09-1A2B-13DE73A6ED4B}"/>
              </a:ext>
            </a:extLst>
          </p:cNvPr>
          <p:cNvGrpSpPr/>
          <p:nvPr/>
        </p:nvGrpSpPr>
        <p:grpSpPr>
          <a:xfrm>
            <a:off x="4578205" y="1400237"/>
            <a:ext cx="473881" cy="471471"/>
            <a:chOff x="-18294675" y="2434925"/>
            <a:chExt cx="304825" cy="303275"/>
          </a:xfrm>
        </p:grpSpPr>
        <p:sp>
          <p:nvSpPr>
            <p:cNvPr id="17" name="Google Shape;10071;p66">
              <a:extLst>
                <a:ext uri="{FF2B5EF4-FFF2-40B4-BE49-F238E27FC236}">
                  <a16:creationId xmlns:a16="http://schemas.microsoft.com/office/drawing/2014/main" id="{E2700398-E24E-D4EF-0543-26972CB201C0}"/>
                </a:ext>
              </a:extLst>
            </p:cNvPr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72;p66">
              <a:extLst>
                <a:ext uri="{FF2B5EF4-FFF2-40B4-BE49-F238E27FC236}">
                  <a16:creationId xmlns:a16="http://schemas.microsoft.com/office/drawing/2014/main" id="{0014023B-6471-A08E-1C1E-DBA8075615A9}"/>
                </a:ext>
              </a:extLst>
            </p:cNvPr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73;p66">
              <a:extLst>
                <a:ext uri="{FF2B5EF4-FFF2-40B4-BE49-F238E27FC236}">
                  <a16:creationId xmlns:a16="http://schemas.microsoft.com/office/drawing/2014/main" id="{BC4DB3A2-F1D2-0AB0-33C9-325EE520E342}"/>
                </a:ext>
              </a:extLst>
            </p:cNvPr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005;p66">
            <a:extLst>
              <a:ext uri="{FF2B5EF4-FFF2-40B4-BE49-F238E27FC236}">
                <a16:creationId xmlns:a16="http://schemas.microsoft.com/office/drawing/2014/main" id="{0E081A28-C31A-DEF0-1D9B-7D8D442C2B87}"/>
              </a:ext>
            </a:extLst>
          </p:cNvPr>
          <p:cNvSpPr/>
          <p:nvPr/>
        </p:nvSpPr>
        <p:spPr>
          <a:xfrm>
            <a:off x="2586907" y="3157380"/>
            <a:ext cx="472676" cy="472676"/>
          </a:xfrm>
          <a:custGeom>
            <a:avLst/>
            <a:gdLst/>
            <a:ahLst/>
            <a:cxnLst/>
            <a:rect l="l" t="t" r="r" b="b"/>
            <a:pathLst>
              <a:path w="12162" h="12162" extrusionOk="0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12C9D1C8-A711-AB74-3CF0-21ABB41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4673AAEC-811F-9442-B83F-FFFF98FB6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- Backend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49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80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– KI</a:t>
            </a:r>
            <a:endParaRPr dirty="0"/>
          </a:p>
        </p:txBody>
      </p:sp>
      <p:sp>
        <p:nvSpPr>
          <p:cNvPr id="28" name="Google Shape;331;p36">
            <a:extLst>
              <a:ext uri="{FF2B5EF4-FFF2-40B4-BE49-F238E27FC236}">
                <a16:creationId xmlns:a16="http://schemas.microsoft.com/office/drawing/2014/main" id="{431B16FD-5B0B-F11D-745C-B553A1BA2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834" y="1158841"/>
            <a:ext cx="387360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Modellentwicklung und Evaluierung: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Keras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Scitik-learn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API-Entwicklung in Python: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29" descr="Ein Bild, das Schrift, Logo, Design enthält.&#10;&#10;Automatisch generierte Beschreibung">
            <a:extLst>
              <a:ext uri="{FF2B5EF4-FFF2-40B4-BE49-F238E27FC236}">
                <a16:creationId xmlns:a16="http://schemas.microsoft.com/office/drawing/2014/main" id="{5DB33006-E857-7615-84A9-0D1BD381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633"/>
          <a:stretch/>
        </p:blipFill>
        <p:spPr>
          <a:xfrm>
            <a:off x="4572000" y="1060333"/>
            <a:ext cx="2729850" cy="1207800"/>
          </a:xfrm>
          <a:prstGeom prst="rect">
            <a:avLst/>
          </a:prstGeom>
        </p:spPr>
      </p:pic>
      <p:pic>
        <p:nvPicPr>
          <p:cNvPr id="33" name="Grafik 3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2BDAA93F-6690-5CFB-9DCF-DDEC9581A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b="36461"/>
          <a:stretch/>
        </p:blipFill>
        <p:spPr>
          <a:xfrm>
            <a:off x="4863871" y="1667258"/>
            <a:ext cx="3045775" cy="1009197"/>
          </a:xfrm>
          <a:prstGeom prst="rect">
            <a:avLst/>
          </a:prstGeom>
        </p:spPr>
      </p:pic>
      <p:pic>
        <p:nvPicPr>
          <p:cNvPr id="36" name="Grafik 35" descr="Ein Bild, das Grafiken, Schrift, Kreis, Logo enthält.&#10;&#10;Automatisch generierte Beschreibung">
            <a:extLst>
              <a:ext uri="{FF2B5EF4-FFF2-40B4-BE49-F238E27FC236}">
                <a16:creationId xmlns:a16="http://schemas.microsoft.com/office/drawing/2014/main" id="{1D0F44F8-25DB-9A71-3C15-019875185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07501" y="2689417"/>
            <a:ext cx="2004290" cy="1078976"/>
          </a:xfrm>
          <a:prstGeom prst="rect">
            <a:avLst/>
          </a:prstGeom>
        </p:spPr>
      </p:pic>
      <p:pic>
        <p:nvPicPr>
          <p:cNvPr id="39" name="Grafik 38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339C026C-1C8F-CD97-5C82-43E7B71F21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1980" y="2676455"/>
            <a:ext cx="3048000" cy="1104900"/>
          </a:xfrm>
          <a:prstGeom prst="rect">
            <a:avLst/>
          </a:prstGeom>
        </p:spPr>
      </p:pic>
      <p:pic>
        <p:nvPicPr>
          <p:cNvPr id="45" name="Grafik 4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759A375-E37B-2861-AA33-7356D2BFE9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245126" y="3695628"/>
            <a:ext cx="282288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FA656BF-77C7-234A-6015-B24F096E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7F08560D-0ED4-72C7-D1B3-9DD6020F5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- Frontend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59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Projektstand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4294967295"/>
          </p:nvPr>
        </p:nvSpPr>
        <p:spPr>
          <a:xfrm>
            <a:off x="766783" y="1138554"/>
            <a:ext cx="4592802" cy="3199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AT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KI-Modelle:</a:t>
            </a:r>
          </a:p>
          <a:p>
            <a:pPr marL="171450" indent="-1714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Erste Trainingsversuche gestartet (Zahlenerkennung)</a:t>
            </a:r>
          </a:p>
          <a:p>
            <a:pPr marL="171450" indent="-1714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über Python-Bibliotheken geholt</a:t>
            </a:r>
          </a:p>
          <a:p>
            <a:pPr marL="171450" indent="-171450"/>
            <a:r>
              <a:rPr lang="de-AT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an Datenbank angefangen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AT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9D7D4F5A-01F2-3EAB-B90A-0EE55F7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>
            <a:extLst>
              <a:ext uri="{FF2B5EF4-FFF2-40B4-BE49-F238E27FC236}">
                <a16:creationId xmlns:a16="http://schemas.microsoft.com/office/drawing/2014/main" id="{D1B3BCED-5181-4E2B-D86C-AC63D38686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>
            <a:extLst>
              <a:ext uri="{FF2B5EF4-FFF2-40B4-BE49-F238E27FC236}">
                <a16:creationId xmlns:a16="http://schemas.microsoft.com/office/drawing/2014/main" id="{21C7DF87-DDE3-57F3-B182-26D869439668}"/>
              </a:ext>
            </a:extLst>
          </p:cNvPr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43292FC3-9FB0-1EBC-39D9-A448D868D50A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5A7CB57D-DE1C-C7CA-2B08-8310FDEC23FC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C772BC3E-8FCC-381E-BD82-B662926CC5F3}"/>
              </a:ext>
            </a:extLst>
          </p:cNvPr>
          <p:cNvSpPr txBox="1">
            <a:spLocks/>
          </p:cNvSpPr>
          <p:nvPr/>
        </p:nvSpPr>
        <p:spPr>
          <a:xfrm>
            <a:off x="620849" y="2957662"/>
            <a:ext cx="5658031" cy="10656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de-A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Projektanden: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Jessner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Bogensberger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Maier</a:t>
            </a:r>
          </a:p>
          <a:p>
            <a:r>
              <a:rPr lang="de-A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Betreuer: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Gaube​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Michael Wimmer</a:t>
            </a:r>
          </a:p>
          <a:p>
            <a:r>
              <a:rPr lang="de-A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</a:t>
            </a:r>
          </a:p>
        </p:txBody>
      </p:sp>
      <p:sp>
        <p:nvSpPr>
          <p:cNvPr id="7" name="Google Shape;253;p29">
            <a:extLst>
              <a:ext uri="{FF2B5EF4-FFF2-40B4-BE49-F238E27FC236}">
                <a16:creationId xmlns:a16="http://schemas.microsoft.com/office/drawing/2014/main" id="{9AF6058F-63C3-D0DF-CDA3-250F915225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849" y="1343663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solidFill>
                  <a:schemeClr val="dk1"/>
                </a:solidFill>
              </a:rPr>
              <a:t>Projektteam</a:t>
            </a:r>
          </a:p>
        </p:txBody>
      </p:sp>
    </p:spTree>
    <p:extLst>
      <p:ext uri="{BB962C8B-B14F-4D97-AF65-F5344CB8AC3E}">
        <p14:creationId xmlns:p14="http://schemas.microsoft.com/office/powerpoint/2010/main" val="300500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Zeitplan</a:t>
            </a:r>
            <a:endParaRPr dirty="0"/>
          </a:p>
        </p:txBody>
      </p:sp>
      <p:pic>
        <p:nvPicPr>
          <p:cNvPr id="2" name="Grafik 1" descr="Ein Bild, das Reihe, Diagramm, Text, Zahl enthält.&#10;&#10;Automatisch generierte Beschreibung">
            <a:extLst>
              <a:ext uri="{FF2B5EF4-FFF2-40B4-BE49-F238E27FC236}">
                <a16:creationId xmlns:a16="http://schemas.microsoft.com/office/drawing/2014/main" id="{CBCD286E-94DD-9BC0-9A13-C2B8E68A7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45" y="1439526"/>
            <a:ext cx="8724509" cy="259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1410440" y="3498388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 die Aufmerksamkeit!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Projektfindung</a:t>
            </a:r>
            <a:endParaRPr dirty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Ausgangslage</a:t>
            </a:r>
            <a:endParaRPr dirty="0"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Zielsetzung</a:t>
            </a:r>
            <a:endParaRPr dirty="0"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Muss/Soll-Ziele</a:t>
            </a:r>
            <a:endParaRPr dirty="0"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/>
              <a:t>Aufgabenverteilung</a:t>
            </a:r>
            <a:endParaRPr dirty="0"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E286A82-B4C3-07DC-62F6-EA1C6EBE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F8C6D339-4CFC-D94F-C209-F0FBDB2AE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269" name="Google Shape;269;p31">
            <a:extLst>
              <a:ext uri="{FF2B5EF4-FFF2-40B4-BE49-F238E27FC236}">
                <a16:creationId xmlns:a16="http://schemas.microsoft.com/office/drawing/2014/main" id="{792C0FE6-7CBE-61CB-B1E5-A1FF12DE53D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D8D86F94-2C48-1986-D68D-0C5227B56067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75" name="Google Shape;275;p31">
            <a:extLst>
              <a:ext uri="{FF2B5EF4-FFF2-40B4-BE49-F238E27FC236}">
                <a16:creationId xmlns:a16="http://schemas.microsoft.com/office/drawing/2014/main" id="{53B418B8-A9E6-7DDF-911B-E1FAE80628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Projektstand</a:t>
            </a:r>
            <a:endParaRPr dirty="0"/>
          </a:p>
        </p:txBody>
      </p:sp>
      <p:sp>
        <p:nvSpPr>
          <p:cNvPr id="276" name="Google Shape;276;p31">
            <a:extLst>
              <a:ext uri="{FF2B5EF4-FFF2-40B4-BE49-F238E27FC236}">
                <a16:creationId xmlns:a16="http://schemas.microsoft.com/office/drawing/2014/main" id="{9144A433-E9A1-0AD8-5A7B-54051E98D1A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Zeitplan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51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232" r="7232"/>
          <a:stretch/>
        </p:blipFill>
        <p:spPr>
          <a:xfrm>
            <a:off x="5095149" y="910563"/>
            <a:ext cx="3081600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Projektfindung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Ausschreibung der FH Joanneum am 9. Juli 2024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Vorschlag von Lehrperson Gaube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Projektteam hat sich einstimmig dafür ausgesprochen</a:t>
            </a:r>
          </a:p>
        </p:txBody>
      </p:sp>
      <p:pic>
        <p:nvPicPr>
          <p:cNvPr id="2" name="Picture 4" descr="FH JOANNEUM">
            <a:extLst>
              <a:ext uri="{FF2B5EF4-FFF2-40B4-BE49-F238E27FC236}">
                <a16:creationId xmlns:a16="http://schemas.microsoft.com/office/drawing/2014/main" id="{DF269BA8-87C4-8321-BFD6-2DB3761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5" y="2660605"/>
            <a:ext cx="4513069" cy="19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0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DBE25C80-812B-9A1F-5D8D-BA5F9DE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>
            <a:extLst>
              <a:ext uri="{FF2B5EF4-FFF2-40B4-BE49-F238E27FC236}">
                <a16:creationId xmlns:a16="http://schemas.microsoft.com/office/drawing/2014/main" id="{B52B977A-1CC0-2924-4180-DC42B616BDE7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488" r="21488"/>
          <a:stretch/>
        </p:blipFill>
        <p:spPr>
          <a:xfrm>
            <a:off x="5360100" y="917238"/>
            <a:ext cx="2748221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8B64351F-474B-7944-B842-A2D1F4C96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Ausgangslage</a:t>
            </a:r>
            <a:endParaRPr dirty="0"/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2AB1B86E-C320-40F6-3A56-390BA2406F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Medizin immer moderner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Immer mehr KI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Neue, größere Datensätze zur Diagnostik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Datensätze kombinieren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Anwendung zur Hautanalyse</a:t>
            </a:r>
          </a:p>
          <a:p>
            <a:pPr marL="152400" indent="0">
              <a:buNone/>
            </a:pPr>
            <a:endParaRPr lang="de-A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Langfristig</a:t>
            </a:r>
            <a:endParaRPr dirty="0"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Zielsetzung</a:t>
            </a:r>
            <a:endParaRPr dirty="0"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3898638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Entwicklung einer benutzerfreundlichen Anwendung auf Desktop und Mobilgeräten, welche es Benutzern ermöglicht, Bilder ihrer Haut anhand einer großen Datensammlung analysieren zu lassen. Dazu sollen mehrere KI-Modelle getestet und dem Anwender alle wichtigen Informationen vergangener Analysen zur Verfügung gestellt werden (Benutzer-System).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Einlesen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unbekannte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Grundstein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für Backend, Frontend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Erste Tests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KI-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Erfolgreiche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Projektbasis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Kurzfristig</a:t>
            </a:r>
            <a:endParaRPr dirty="0"/>
          </a:p>
        </p:txBody>
      </p:sp>
      <p:sp>
        <p:nvSpPr>
          <p:cNvPr id="307" name="Google Shape;307;p34"/>
          <p:cNvSpPr/>
          <p:nvPr/>
        </p:nvSpPr>
        <p:spPr>
          <a:xfrm>
            <a:off x="5001124" y="1646465"/>
            <a:ext cx="310898" cy="365762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34"/>
          <p:cNvGrpSpPr/>
          <p:nvPr/>
        </p:nvGrpSpPr>
        <p:grpSpPr>
          <a:xfrm>
            <a:off x="1892089" y="1646465"/>
            <a:ext cx="329193" cy="329185"/>
            <a:chOff x="-3852025" y="2764950"/>
            <a:chExt cx="291450" cy="293000"/>
          </a:xfrm>
        </p:grpSpPr>
        <p:sp>
          <p:nvSpPr>
            <p:cNvPr id="309" name="Google Shape;309;p34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720000" y="7874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Datenvorbereitung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300C5513-361D-2006-FBB7-D63C2900D94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500274"/>
            <a:ext cx="5473892" cy="1365151"/>
          </a:xfrm>
        </p:spPr>
        <p:txBody>
          <a:bodyPr/>
          <a:lstStyle/>
          <a:p>
            <a:pPr marL="495300" indent="-342900">
              <a:lnSpc>
                <a:spcPct val="200000"/>
              </a:lnSpc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Zusammenstellen der medizinischen Bilddaten als Grundlage des </a:t>
            </a:r>
            <a:r>
              <a:rPr lang="de-AT" sz="1800" b="1" i="1" dirty="0">
                <a:effectLst/>
                <a:latin typeface="Cairo" panose="020B0604020202020204" charset="-78"/>
                <a:ea typeface="Times New Roman" panose="02020603050405020304" pitchFamily="18" charset="0"/>
                <a:cs typeface="Cairo" panose="020B0604020202020204" charset="-78"/>
              </a:rPr>
              <a:t>KI-Trainings</a:t>
            </a:r>
          </a:p>
          <a:p>
            <a:pPr marL="495300" indent="-342900">
              <a:lnSpc>
                <a:spcPct val="200000"/>
              </a:lnSpc>
              <a:buFont typeface="Cairo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Datenbank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lnSpc>
                <a:spcPct val="200000"/>
              </a:lnSpc>
              <a:buFont typeface="Cairo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Aufteilung der Daten</a:t>
            </a:r>
            <a:endParaRPr lang="de-AT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/>
            <a:endParaRPr lang="de-AT" sz="1800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C0CD3590-6E93-4A20-9797-7E86D608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>
            <a:extLst>
              <a:ext uri="{FF2B5EF4-FFF2-40B4-BE49-F238E27FC236}">
                <a16:creationId xmlns:a16="http://schemas.microsoft.com/office/drawing/2014/main" id="{E3EEF27D-C90D-6726-4D8B-A9458527C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5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Mussziele - Modellentwicklung</a:t>
            </a:r>
            <a:endParaRPr dirty="0"/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4DF99A41-53C7-5EBA-CF7C-FE37D58687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206599"/>
            <a:ext cx="5473892" cy="1365151"/>
          </a:xfrm>
        </p:spPr>
        <p:txBody>
          <a:bodyPr/>
          <a:lstStyle/>
          <a:p>
            <a:pPr marL="495300" indent="-342900">
              <a:lnSpc>
                <a:spcPct val="200000"/>
              </a:lnSpc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KI-Modelle vergleichen</a:t>
            </a:r>
            <a:endParaRPr lang="de-AT" sz="1800" b="1" i="1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pPr marL="495300" indent="-342900">
              <a:lnSpc>
                <a:spcPct val="200000"/>
              </a:lnSpc>
              <a:buFont typeface="Cairo"/>
              <a:buAutoNum type="arabicPeriod"/>
            </a:pPr>
            <a:r>
              <a:rPr lang="de-AT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KI-Modelle trainieren </a:t>
            </a:r>
          </a:p>
          <a:p>
            <a:pPr marL="152400" indent="0"/>
            <a:endParaRPr lang="de-AT" sz="1800" dirty="0">
              <a:effectLst/>
              <a:latin typeface="Cairo" panose="020B0604020202020204" charset="-78"/>
              <a:ea typeface="Times New Roman" panose="02020603050405020304" pitchFamily="18" charset="0"/>
              <a:cs typeface="Cairo" panose="020B0604020202020204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2037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Bildschirmpräsentation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33" baseType="lpstr">
      <vt:lpstr>Arial</vt:lpstr>
      <vt:lpstr>Cairo</vt:lpstr>
      <vt:lpstr>Wingdings</vt:lpstr>
      <vt:lpstr>Symbol</vt:lpstr>
      <vt:lpstr>Open Sans</vt:lpstr>
      <vt:lpstr>Nunito Light</vt:lpstr>
      <vt:lpstr>Calibri</vt:lpstr>
      <vt:lpstr>Raleway</vt:lpstr>
      <vt:lpstr>Space Grotesk</vt:lpstr>
      <vt:lpstr>Space Grotesk Medium</vt:lpstr>
      <vt:lpstr>Anaheim</vt:lpstr>
      <vt:lpstr>Data Migration Project Proposal by Slidesgo</vt:lpstr>
      <vt:lpstr>DermaAI</vt:lpstr>
      <vt:lpstr>Projektteam</vt:lpstr>
      <vt:lpstr>Inhalt</vt:lpstr>
      <vt:lpstr>Inhalt</vt:lpstr>
      <vt:lpstr>Projektfindung</vt:lpstr>
      <vt:lpstr>Ausgangslage</vt:lpstr>
      <vt:lpstr>Zielsetzung</vt:lpstr>
      <vt:lpstr>Mussziele - Datenvorbereitung</vt:lpstr>
      <vt:lpstr>Mussziele - Modellentwicklung</vt:lpstr>
      <vt:lpstr>Mussziele - Modellbewertung</vt:lpstr>
      <vt:lpstr>Mussziele - Desktop</vt:lpstr>
      <vt:lpstr>Mussziele - API</vt:lpstr>
      <vt:lpstr>Mussziele - Mobile</vt:lpstr>
      <vt:lpstr>Sollziele</vt:lpstr>
      <vt:lpstr>Aufgabenverteilung</vt:lpstr>
      <vt:lpstr>Umsetzung - Backend</vt:lpstr>
      <vt:lpstr>Umsetzung – KI</vt:lpstr>
      <vt:lpstr>Umsetzung - Frontend</vt:lpstr>
      <vt:lpstr>Projektstand</vt:lpstr>
      <vt:lpstr>Zeitplan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Jessner Daniel</cp:lastModifiedBy>
  <cp:revision>5</cp:revision>
  <dcterms:modified xsi:type="dcterms:W3CDTF">2024-11-07T11:24:10Z</dcterms:modified>
</cp:coreProperties>
</file>