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5AE0A-21BB-4CFD-B7F2-053F9127EAAE}" type="datetimeFigureOut">
              <a:rPr lang="de-DE" smtClean="0"/>
              <a:t>02.06.2024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48EFB-2A28-42BB-A667-9CD5F83C6B2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10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48EFB-2A28-42BB-A667-9CD5F83C6B2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0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968D-7B10-1BD9-0764-18C973A0A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77E42-4298-88E3-5A5F-D30FB98E3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52E2E-93D3-CE53-7495-FBAC04DE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F9DC-385E-4A01-9D5D-95AB858E0168}" type="datetime1">
              <a:rPr lang="de-DE" smtClean="0"/>
              <a:t>02.06.2024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217D9-0AD9-A500-E532-D1D46368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POS_MAIER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C004B-E96F-C035-CAFD-108E50DC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664F-6C98-4FD8-B6A9-C53202FBF8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03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6CA1-0EEB-F205-4FC9-493666FB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B1646-8C52-21AC-B050-93DE94546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7C08-435E-AF45-A5ED-5F0BE69D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5CBC-0F00-4EFE-9E53-9AAA238C51BA}" type="datetime1">
              <a:rPr lang="de-DE" smtClean="0"/>
              <a:t>02.06.2024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6BB79-5CE2-D4EC-1EF1-FC329954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POS_MAIER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FFCD6-899F-9FA7-8258-D6F1750C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664F-6C98-4FD8-B6A9-C53202FBF8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98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353BA-F201-800D-5DCC-944548139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3D5FC-98A7-F929-DD66-E574694A1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20E1-6C56-0D05-E11B-AAC54D66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3E33-0DF8-48A3-90ED-1712F322DE57}" type="datetime1">
              <a:rPr lang="de-DE" smtClean="0"/>
              <a:t>02.06.2024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25AD9-A1EE-E81C-FE8B-ED92B520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POS_MAIER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E1651-C55F-C097-69A5-7F0A635D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664F-6C98-4FD8-B6A9-C53202FBF8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48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D105-5FAC-6D95-AF0C-05EE9FA9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73237-1441-A6EE-126E-B7383716F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1223A-5B2F-38D4-CAD4-0F50B2E0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8843-24FF-434C-9B60-C06CD5302632}" type="datetime1">
              <a:rPr lang="de-DE" smtClean="0"/>
              <a:t>02.06.2024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B4DE6-0831-1993-EAA0-3524E55E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POS_MAIER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C4B39-16B9-164F-1265-8221F104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664F-6C98-4FD8-B6A9-C53202FBF8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89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63-D8AD-D79F-CB7F-2198FAC5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A3192-DDF4-6FD9-ACD0-1E97ECE18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003D5-12BA-9F40-5128-9FA86E15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DD3E-C2F3-4E0F-B7A5-E8FB010C5008}" type="datetime1">
              <a:rPr lang="de-DE" smtClean="0"/>
              <a:t>02.06.2024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2AC1A-937D-FDBE-52B5-B89B1458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POS_MAIER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5C066-1EA6-DFDD-8529-0E0810E7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664F-6C98-4FD8-B6A9-C53202FBF8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38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2DCF-1132-0F8B-57C4-0A88F485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30E1-1509-98DB-93EB-1448A8C2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7A1CD-720C-82D1-9A4C-5EB467B5E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D4827-4F78-334C-68F8-8751A3CE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D59F-EE21-40BE-AD9F-9D3073B89048}" type="datetime1">
              <a:rPr lang="de-DE" smtClean="0"/>
              <a:t>02.06.2024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A910F-443D-63CF-7964-B5C6E76A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POS_MAIER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A47E0-2B48-F4FB-AA9D-27952C14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664F-6C98-4FD8-B6A9-C53202FBF8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09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DCB0-752D-E067-0728-C8E72AA7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50659-523C-577A-DC36-7ED8B8B6B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40129-6385-D9AA-C280-29D452F5A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9216B5-8EB4-9DF3-E2EA-B0321B904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2A0B4-5F34-81B3-3B21-46226CB8A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49663-91C8-1923-12F4-751268A1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E655-DC16-47D7-A5E8-2B5A065A96C7}" type="datetime1">
              <a:rPr lang="de-DE" smtClean="0"/>
              <a:t>02.06.2024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B6F6B-4097-F638-8868-E14ED725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POS_MAIER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00178-3EE8-6DAE-D5E5-2D328743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664F-6C98-4FD8-B6A9-C53202FBF8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36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B50F-4F9B-035A-F718-6EA14F89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2ADB7-9D2D-D79E-B9A1-C4EFCC2E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EE2F-572A-4824-B169-DCB0BD970028}" type="datetime1">
              <a:rPr lang="de-DE" smtClean="0"/>
              <a:t>02.06.2024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2D988-A4D5-08D9-C0BE-F1F96188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POS_MAIER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D3F13-00BC-5461-C5E1-95BF62BE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664F-6C98-4FD8-B6A9-C53202FBF8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62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F55FB-F9D0-4138-759E-77B0A5C0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C6399-EE30-46D7-9E1B-628F31DB8A50}" type="datetime1">
              <a:rPr lang="de-DE" smtClean="0"/>
              <a:t>02.06.2024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34E35-983C-7993-D023-AB4819D3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POS_MAIER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1BB35-B1C8-9C85-EBF1-7068DCBA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664F-6C98-4FD8-B6A9-C53202FBF8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63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50C1-8CE2-5240-D7AE-782067376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9D31-9008-D318-72AA-F99E12D14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ED11D-8619-186D-3174-CA0B9E9A6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EB0E2-B80A-B57E-016E-A9EAFAC8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5140-8791-4E9C-AF32-EF74B169DD9E}" type="datetime1">
              <a:rPr lang="de-DE" smtClean="0"/>
              <a:t>02.06.2024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3277F-DBE3-A187-5A7B-DCBE8E75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POS_MAIER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E6C67-5C4F-B077-CFFE-1E8E784B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664F-6C98-4FD8-B6A9-C53202FBF8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40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8EA5-FFB9-2B70-47FB-10401F144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60E96-B3BB-DE53-86E1-F13665AE9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44DA9-610F-2FC7-15AC-52E67128C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7EEAE-5426-378E-3FFC-D58A62A5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1F98-7726-4EA6-B5C1-AB1BE7DEF249}" type="datetime1">
              <a:rPr lang="de-DE" smtClean="0"/>
              <a:t>02.06.2024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7F405-696F-072B-D6B7-B7EBB60D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POS_MAIER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CB049-6789-8642-8F96-63A4F809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664F-6C98-4FD8-B6A9-C53202FBF8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92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31AEE-03AA-E293-142F-732753F8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5F2DF-D1A9-660C-48EA-F841B011F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8154C-2EC1-9317-0C3A-42357CCF6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8FB66F-FE8C-4121-A3F0-C0968AF1D74B}" type="datetime1">
              <a:rPr lang="de-DE" smtClean="0"/>
              <a:t>02.06.2024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44398-B479-6C67-D179-1B23A3B12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POS_MAIER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BB068-33C3-E630-2AC6-3C9714A1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E664F-6C98-4FD8-B6A9-C53202FBF8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46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3086A-A248-713C-ABFF-CEAE4D9BC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de-DE" sz="5000"/>
              <a:t>Pferderennen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E4A12-4AE8-1B38-CFB1-C8DED8941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de-DE"/>
              <a:t>Jonas Maier</a:t>
            </a:r>
          </a:p>
        </p:txBody>
      </p:sp>
      <p:sp>
        <p:nvSpPr>
          <p:cNvPr id="105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ferderennen: So geht es den Tieren bei den Rennen wirklich">
            <a:extLst>
              <a:ext uri="{FF2B5EF4-FFF2-40B4-BE49-F238E27FC236}">
                <a16:creationId xmlns:a16="http://schemas.microsoft.com/office/drawing/2014/main" id="{428B4129-9EE7-B126-813D-833C87270B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3" r="22673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4C130-6BC0-D0CE-4663-F29A0941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7A4A-BDDC-4B9A-B61A-376E8D4E60A2}" type="datetime1">
              <a:rPr lang="de-DE" smtClean="0"/>
              <a:t>02.06.2024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29ED-DF71-4FFD-5D94-1C90ACA5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POS_MAIER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261A4-3B29-5B56-6A20-D22FFB0F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664F-6C98-4FD8-B6A9-C53202FBF8A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0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D3897-A79C-1C38-DD17-07C5639F9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/>
              <a:t>WPF-Client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5028-D86C-2DD8-D8CF-46C558FCC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/>
              <a:t>Funktionen:</a:t>
            </a:r>
          </a:p>
          <a:p>
            <a:r>
              <a:rPr lang="de-DE" sz="2200"/>
              <a:t>Simples Account-System</a:t>
            </a:r>
          </a:p>
          <a:p>
            <a:r>
              <a:rPr lang="de-DE" sz="2200"/>
              <a:t>Fortschritt der Pferde visualisiert </a:t>
            </a:r>
          </a:p>
          <a:p>
            <a:r>
              <a:rPr lang="de-DE" sz="2200"/>
              <a:t>Auf Pferde wetten</a:t>
            </a:r>
          </a:p>
          <a:p>
            <a:r>
              <a:rPr lang="de-DE" sz="2200"/>
              <a:t>Teilnehmer Anzeigen</a:t>
            </a:r>
          </a:p>
          <a:p>
            <a:endParaRPr lang="de-DE" sz="2200"/>
          </a:p>
          <a:p>
            <a:pPr lvl="1"/>
            <a:endParaRPr lang="de-DE" sz="2200"/>
          </a:p>
        </p:txBody>
      </p:sp>
      <p:pic>
        <p:nvPicPr>
          <p:cNvPr id="1026" name="Picture 2" descr="WPF -">
            <a:extLst>
              <a:ext uri="{FF2B5EF4-FFF2-40B4-BE49-F238E27FC236}">
                <a16:creationId xmlns:a16="http://schemas.microsoft.com/office/drawing/2014/main" id="{DA2C90FE-0819-F118-DA48-C72C9544E9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1" r="11020" b="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E81B9-37AE-3507-55B2-C9F90365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70A1-0115-4781-9F73-44EAAE91F0B7}" type="datetime1">
              <a:rPr lang="de-DE" smtClean="0"/>
              <a:t>02.06.2024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BDD2D-2C5B-80FB-BF0B-DFFC55C2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POS_MAIER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034D48-5FFA-DD11-79B7-9C7B39BF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664F-6C98-4FD8-B6A9-C53202FBF8A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74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08A31-3EF8-7BC3-CEA7-39E12EAA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4600"/>
              <a:t>Simples Account-System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73B7C-190B-FBD4-19C7-0ED7A7994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de-DE" sz="2200" dirty="0"/>
              <a:t>Benutzername, Guthaben &amp; Passwort</a:t>
            </a:r>
          </a:p>
          <a:p>
            <a:r>
              <a:rPr lang="de-DE" sz="2200" dirty="0"/>
              <a:t>Verschlüsselung mit SHA-256</a:t>
            </a:r>
          </a:p>
          <a:p>
            <a:r>
              <a:rPr lang="de-DE" sz="2200" dirty="0"/>
              <a:t>Benutzerdaten redundant gespeichert</a:t>
            </a:r>
          </a:p>
        </p:txBody>
      </p:sp>
      <p:pic>
        <p:nvPicPr>
          <p:cNvPr id="5" name="Picture 4" descr="Zahlenschloss auf Computer-Hauptplatine">
            <a:extLst>
              <a:ext uri="{FF2B5EF4-FFF2-40B4-BE49-F238E27FC236}">
                <a16:creationId xmlns:a16="http://schemas.microsoft.com/office/drawing/2014/main" id="{8B492B5B-D19B-7D87-4D43-0554E97D5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9" r="2999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0CF58-DE0B-92A0-778A-9E2D152B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89F5-C811-48D6-B813-1AD825FE12D5}" type="datetime1">
              <a:rPr lang="de-DE" smtClean="0"/>
              <a:t>02.06.2024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D307C-1643-A838-09E2-73757D00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POS_MAIER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9B8FC-1031-F163-CD33-8783797A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664F-6C98-4FD8-B6A9-C53202FBF8A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181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A0854-F780-F35F-C262-1F683C1C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de-DE" sz="3700"/>
              <a:t>Minimalistisches User Interface</a:t>
            </a:r>
            <a:endParaRPr lang="de-DE" sz="3700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B7D9FD-450B-E3F7-60EC-DFC8F336F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/>
              <a:t>Guter Kontrast</a:t>
            </a:r>
          </a:p>
          <a:p>
            <a:r>
              <a:rPr lang="en-US" sz="2200"/>
              <a:t>Responsiv</a:t>
            </a:r>
          </a:p>
          <a:p>
            <a:r>
              <a:rPr lang="en-US" sz="2200"/>
              <a:t>Einheitliche Größen verschiedener Elemente</a:t>
            </a:r>
          </a:p>
          <a:p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5BD7F-8D08-6682-BED8-D85F27023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10" y="2290936"/>
            <a:ext cx="10152187" cy="3959352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7EEF0E0-24D0-00C7-947F-F40902F0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5925-5E34-4E80-A2A8-784C59158392}" type="datetime1">
              <a:rPr lang="de-DE" smtClean="0"/>
              <a:t>02.06.2024</a:t>
            </a:fld>
            <a:endParaRPr lang="de-DE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C7DDBEF-BAE8-5E93-707D-1D8A19EC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POS_MAIER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3ECE44D-4C7B-D1A9-E40D-0B427C55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664F-6C98-4FD8-B6A9-C53202FBF8AC}" type="slidenum">
              <a:rPr lang="de-DE" smtClean="0"/>
              <a:t>12</a:t>
            </a:fld>
            <a:endParaRPr lang="de-DE"/>
          </a:p>
        </p:txBody>
      </p:sp>
      <p:pic>
        <p:nvPicPr>
          <p:cNvPr id="3074" name="Picture 2" descr="👍 Daumen hoch Emoji">
            <a:extLst>
              <a:ext uri="{FF2B5EF4-FFF2-40B4-BE49-F238E27FC236}">
                <a16:creationId xmlns:a16="http://schemas.microsoft.com/office/drawing/2014/main" id="{1DA8F07C-CAA6-8214-0BF4-C10B2DE7A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754" y="4881789"/>
            <a:ext cx="1839686" cy="18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264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28A88-5BD0-BC9D-0388-BECA1C325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/>
              <a:t>Webclient 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E2E4E-4B13-7BBE-94E0-03733AD6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32" y="2748235"/>
            <a:ext cx="4986279" cy="3320668"/>
          </a:xfrm>
        </p:spPr>
        <p:txBody>
          <a:bodyPr>
            <a:normAutofit/>
          </a:bodyPr>
          <a:lstStyle/>
          <a:p>
            <a:r>
              <a:rPr lang="de-DE" sz="2200" dirty="0"/>
              <a:t>Funktionsweise ähnelt WPF-Client</a:t>
            </a:r>
          </a:p>
          <a:p>
            <a:r>
              <a:rPr lang="de-DE" sz="2200" dirty="0"/>
              <a:t>Angular + </a:t>
            </a:r>
            <a:r>
              <a:rPr lang="de-DE" sz="2200" dirty="0" err="1"/>
              <a:t>Typescript</a:t>
            </a:r>
            <a:r>
              <a:rPr lang="de-DE" sz="2200" dirty="0"/>
              <a:t> </a:t>
            </a:r>
            <a:r>
              <a:rPr lang="de-DE" sz="2200" dirty="0">
                <a:sym typeface="Wingdings" panose="05000000000000000000" pitchFamily="2" charset="2"/>
              </a:rPr>
              <a:t> Neuland</a:t>
            </a:r>
          </a:p>
          <a:p>
            <a:r>
              <a:rPr lang="de-DE" sz="2200" dirty="0">
                <a:sym typeface="Wingdings" panose="05000000000000000000" pitchFamily="2" charset="2"/>
              </a:rPr>
              <a:t>Modularer Aufbau durch Angular</a:t>
            </a:r>
          </a:p>
          <a:p>
            <a:pPr marL="0" indent="0">
              <a:buNone/>
            </a:pPr>
            <a:endParaRPr lang="de-DE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Warum diese Technologien?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Neues erlernen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 mit „</a:t>
            </a:r>
            <a:r>
              <a:rPr lang="de-DE" sz="2200" dirty="0" err="1">
                <a:sym typeface="Wingdings" panose="05000000000000000000" pitchFamily="2" charset="2"/>
              </a:rPr>
              <a:t>Standarts</a:t>
            </a:r>
            <a:r>
              <a:rPr lang="de-DE" sz="2200" dirty="0">
                <a:sym typeface="Wingdings" panose="05000000000000000000" pitchFamily="2" charset="2"/>
              </a:rPr>
              <a:t>“ vertraut machen</a:t>
            </a:r>
          </a:p>
          <a:p>
            <a:endParaRPr lang="de-DE" sz="2200" dirty="0">
              <a:sym typeface="Wingdings" panose="05000000000000000000" pitchFamily="2" charset="2"/>
            </a:endParaRPr>
          </a:p>
        </p:txBody>
      </p:sp>
      <p:pic>
        <p:nvPicPr>
          <p:cNvPr id="2050" name="Picture 2" descr="Was ist Angular? ▻ Informationen, Vor- &amp; Nachteile">
            <a:extLst>
              <a:ext uri="{FF2B5EF4-FFF2-40B4-BE49-F238E27FC236}">
                <a16:creationId xmlns:a16="http://schemas.microsoft.com/office/drawing/2014/main" id="{CBEA6271-1870-BD32-87C3-083B578358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" r="8589"/>
          <a:stretch/>
        </p:blipFill>
        <p:spPr bwMode="auto">
          <a:xfrm>
            <a:off x="8998145" y="3894996"/>
            <a:ext cx="2803523" cy="2795052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ypeScript — Vikipediya">
            <a:extLst>
              <a:ext uri="{FF2B5EF4-FFF2-40B4-BE49-F238E27FC236}">
                <a16:creationId xmlns:a16="http://schemas.microsoft.com/office/drawing/2014/main" id="{FE20BA80-BD32-E603-D1B5-803A86708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20" y="971258"/>
            <a:ext cx="2621903" cy="262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Script Tutorial">
            <a:extLst>
              <a:ext uri="{FF2B5EF4-FFF2-40B4-BE49-F238E27FC236}">
                <a16:creationId xmlns:a16="http://schemas.microsoft.com/office/drawing/2014/main" id="{81291EC4-A22E-6AE6-137C-4B9A0B4D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439" y="4219395"/>
            <a:ext cx="2470653" cy="247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DA5B6-31E2-DF1A-1E16-1B072B56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F0E0-A299-4FC8-8116-77A4F3F44D40}" type="datetime1">
              <a:rPr lang="de-DE" smtClean="0"/>
              <a:t>02.06.2024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52EFE-2D4F-91A9-AAC5-257E0173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POS_MAIER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45052-F6A1-7535-13F2-114E7563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664F-6C98-4FD8-B6A9-C53202FBF8A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80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121D3-D753-BBB1-F642-1E74272A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/>
              <a:t>Angular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14685-68E2-8E86-4C43-915A94F05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de-DE" sz="2200" dirty="0"/>
              <a:t>„</a:t>
            </a:r>
            <a:r>
              <a:rPr lang="en-US" sz="2200" dirty="0"/>
              <a:t>Angular is a platform and framework for building dynamic and efficient single-page web applications using HTML and TypeScript, leveraging a component-based architecture and powerful tools like dependency injection and </a:t>
            </a:r>
            <a:r>
              <a:rPr lang="en-US" sz="2200" dirty="0" err="1"/>
              <a:t>RxJS</a:t>
            </a:r>
            <a:r>
              <a:rPr lang="en-US" sz="2200" dirty="0"/>
              <a:t> for reactive programming.”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 err="1"/>
              <a:t>Dependency</a:t>
            </a:r>
            <a:r>
              <a:rPr lang="de-DE" sz="2200" dirty="0"/>
              <a:t> </a:t>
            </a:r>
            <a:r>
              <a:rPr lang="de-DE" sz="2200" dirty="0" err="1"/>
              <a:t>Injection</a:t>
            </a:r>
            <a:endParaRPr lang="de-DE" sz="2200" dirty="0"/>
          </a:p>
          <a:p>
            <a:r>
              <a:rPr lang="de-DE" sz="2200" dirty="0"/>
              <a:t>Aufteilung in Komponenten</a:t>
            </a:r>
          </a:p>
          <a:p>
            <a:r>
              <a:rPr lang="de-DE" sz="2200" dirty="0"/>
              <a:t>Leichte Erweiterung</a:t>
            </a:r>
          </a:p>
          <a:p>
            <a:r>
              <a:rPr lang="de-DE" sz="2200" dirty="0"/>
              <a:t>Code </a:t>
            </a:r>
            <a:r>
              <a:rPr lang="de-DE" sz="2200" dirty="0" err="1"/>
              <a:t>base</a:t>
            </a:r>
            <a:r>
              <a:rPr lang="de-DE" sz="2200" dirty="0"/>
              <a:t> riesig</a:t>
            </a:r>
          </a:p>
          <a:p>
            <a:endParaRPr lang="de-DE" sz="2200" dirty="0"/>
          </a:p>
        </p:txBody>
      </p:sp>
      <p:pic>
        <p:nvPicPr>
          <p:cNvPr id="5" name="Picture 2" descr="Was ist Angular? ▻ Informationen, Vor- &amp; Nachteile">
            <a:extLst>
              <a:ext uri="{FF2B5EF4-FFF2-40B4-BE49-F238E27FC236}">
                <a16:creationId xmlns:a16="http://schemas.microsoft.com/office/drawing/2014/main" id="{2F213E5A-DA52-5FED-9227-A215218F7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5" r="10283" b="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C3C81F6-43D8-A3AF-D591-10950C71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11D69F4-2154-42D3-AFE9-0EF235248359}" type="datetime1">
              <a:rPr lang="de-DE" smtClean="0"/>
              <a:pPr>
                <a:spcAft>
                  <a:spcPts val="600"/>
                </a:spcAft>
              </a:pPr>
              <a:t>02.06.2024</a:t>
            </a:fld>
            <a:endParaRPr lang="de-D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2186185-1D62-A5A4-7864-024BB13B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POS_MAIER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C5EBA8-9277-693F-5978-E4D230B3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B7E664F-6C98-4FD8-B6A9-C53202FBF8AC}" type="slidenum">
              <a:rPr lang="de-DE" smtClean="0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800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E2CDA-447A-DF8C-BE81-104E910D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/>
              <a:t>Typescript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6E74F-0817-C520-46D7-7EC5A4EE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de-DE" sz="2200" dirty="0" err="1"/>
              <a:t>Superset</a:t>
            </a:r>
            <a:r>
              <a:rPr lang="de-DE" sz="2200" dirty="0"/>
              <a:t> von </a:t>
            </a:r>
            <a:r>
              <a:rPr lang="de-DE" sz="2200" dirty="0" err="1"/>
              <a:t>Javascript</a:t>
            </a:r>
            <a:endParaRPr lang="de-DE" sz="2200" dirty="0"/>
          </a:p>
          <a:p>
            <a:r>
              <a:rPr lang="de-DE" sz="2200" dirty="0"/>
              <a:t>Steigert code </a:t>
            </a:r>
            <a:r>
              <a:rPr lang="de-DE" sz="2200" dirty="0" err="1"/>
              <a:t>qualität</a:t>
            </a:r>
            <a:endParaRPr lang="de-DE" sz="2200" dirty="0"/>
          </a:p>
          <a:p>
            <a:endParaRPr lang="de-DE" sz="2200" dirty="0"/>
          </a:p>
          <a:p>
            <a:pPr marL="0" indent="0">
              <a:buNone/>
            </a:pPr>
            <a:r>
              <a:rPr lang="de-DE" sz="2200" dirty="0"/>
              <a:t>Neue Funktionalitäten:</a:t>
            </a:r>
          </a:p>
          <a:p>
            <a:r>
              <a:rPr lang="de-DE" sz="2200" dirty="0" err="1"/>
              <a:t>Annotatons</a:t>
            </a:r>
            <a:endParaRPr lang="de-DE" sz="2200" dirty="0"/>
          </a:p>
          <a:p>
            <a:r>
              <a:rPr lang="de-DE" sz="2200" dirty="0" err="1"/>
              <a:t>Types</a:t>
            </a:r>
            <a:endParaRPr lang="de-DE" sz="2200" dirty="0"/>
          </a:p>
          <a:p>
            <a:r>
              <a:rPr lang="de-DE" sz="2200" dirty="0"/>
              <a:t>Error </a:t>
            </a:r>
            <a:r>
              <a:rPr lang="de-DE" sz="2200" dirty="0" err="1"/>
              <a:t>handling</a:t>
            </a:r>
            <a:endParaRPr lang="de-DE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E2F26-5071-AD4B-B568-ACED20D7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668843-24FF-434C-9B60-C06CD5302632}" type="datetime1">
              <a:rPr lang="de-DE" smtClean="0"/>
              <a:pPr>
                <a:spcAft>
                  <a:spcPts val="600"/>
                </a:spcAft>
              </a:pPr>
              <a:t>02.06.2024</a:t>
            </a:fld>
            <a:endParaRPr lang="de-DE"/>
          </a:p>
        </p:txBody>
      </p:sp>
      <p:pic>
        <p:nvPicPr>
          <p:cNvPr id="7" name="Picture 4" descr="TypeScript — Vikipediya">
            <a:extLst>
              <a:ext uri="{FF2B5EF4-FFF2-40B4-BE49-F238E27FC236}">
                <a16:creationId xmlns:a16="http://schemas.microsoft.com/office/drawing/2014/main" id="{756D742E-2BDE-4991-CC50-1804E84F7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B1E32-D688-26D1-C306-F3E9754B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>
                <a:solidFill>
                  <a:srgbClr val="FFFFFF"/>
                </a:solidFill>
              </a:rPr>
              <a:t>POS_MAIER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70F36-42A3-C598-C0B5-576A40F9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B7E664F-6C98-4FD8-B6A9-C53202FBF8AC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143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0A662-FD7B-0973-3196-60BCFCF2C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pic>
        <p:nvPicPr>
          <p:cNvPr id="1026" name="Picture 2" descr="Demo - Kostenlose computer-Icons">
            <a:extLst>
              <a:ext uri="{FF2B5EF4-FFF2-40B4-BE49-F238E27FC236}">
                <a16:creationId xmlns:a16="http://schemas.microsoft.com/office/drawing/2014/main" id="{B4E4FC65-85F5-E4C0-E013-63F0ADD87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3296" y="643466"/>
            <a:ext cx="5568739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6E92B-C5B7-695A-65A1-91BAFA71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POS_MAIER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E8F72-2B35-06DC-1D90-E6075425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51668843-24FF-434C-9B60-C06CD5302632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6/2/2024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F5AEF-06DF-86CE-CB6C-CD07CB9D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B7E664F-6C98-4FD8-B6A9-C53202FBF8AC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57808-3B64-0D70-2523-13F9DA59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/>
              <a:t>Inhaltangabe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A6A5A-EA3C-A243-8AD7-4E039647A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de-DE" sz="2200" dirty="0"/>
              <a:t>Variantenbildung</a:t>
            </a:r>
          </a:p>
          <a:p>
            <a:r>
              <a:rPr lang="de-DE" sz="2200" dirty="0"/>
              <a:t>Verwendete Technologien</a:t>
            </a:r>
          </a:p>
          <a:p>
            <a:r>
              <a:rPr lang="de-DE" sz="2200" dirty="0"/>
              <a:t>Backend</a:t>
            </a:r>
          </a:p>
          <a:p>
            <a:r>
              <a:rPr lang="de-DE" sz="2200" dirty="0"/>
              <a:t>WPF-Client</a:t>
            </a:r>
          </a:p>
          <a:p>
            <a:r>
              <a:rPr lang="de-DE" sz="2200" dirty="0"/>
              <a:t>Webclient</a:t>
            </a:r>
          </a:p>
          <a:p>
            <a:r>
              <a:rPr lang="de-DE" sz="2200" dirty="0"/>
              <a:t>Datenbank</a:t>
            </a:r>
          </a:p>
          <a:p>
            <a:r>
              <a:rPr lang="de-DE" sz="2200" dirty="0"/>
              <a:t>Demo</a:t>
            </a:r>
          </a:p>
        </p:txBody>
      </p:sp>
      <p:pic>
        <p:nvPicPr>
          <p:cNvPr id="5" name="Picture 4" descr="Sphäre aus Gitter und Knoten">
            <a:extLst>
              <a:ext uri="{FF2B5EF4-FFF2-40B4-BE49-F238E27FC236}">
                <a16:creationId xmlns:a16="http://schemas.microsoft.com/office/drawing/2014/main" id="{00576AE4-1F86-61DB-F563-427090A7C7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DBE2F-F3F5-EAE1-BF7B-42A407B4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624E-A896-49DB-9E8A-E8AC5D4C6A02}" type="datetime1">
              <a:rPr lang="de-DE" smtClean="0"/>
              <a:t>02.06.2024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50597-26CB-E192-9B52-313A735A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POS_MAIER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B4B02-800B-21F9-7847-CB28FC3E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664F-6C98-4FD8-B6A9-C53202FBF8A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39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Eine Reihe von Absolventen">
            <a:extLst>
              <a:ext uri="{FF2B5EF4-FFF2-40B4-BE49-F238E27FC236}">
                <a16:creationId xmlns:a16="http://schemas.microsoft.com/office/drawing/2014/main" id="{62051F0F-94DE-4B30-0A09-621698DDEE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70" r="24864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AC54F-C04E-E2D2-7316-5FBA2096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de-DE" sz="4000"/>
              <a:t>Variantenbildung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DD75-7C84-3B64-A711-53F334301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de-DE" sz="2000"/>
              <a:t>Bereits gelernt</a:t>
            </a:r>
          </a:p>
          <a:p>
            <a:r>
              <a:rPr lang="de-DE" sz="2000"/>
              <a:t>Vorgegeben</a:t>
            </a:r>
          </a:p>
          <a:p>
            <a:r>
              <a:rPr lang="de-DE" sz="2000"/>
              <a:t>Neue Technelogien erlernen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AC385-5C17-D864-67DF-8411CB1C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80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668843-24FF-434C-9B60-C06CD5302632}" type="datetime1">
              <a:rPr lang="de-DE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02.06.2024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F83F3-B991-3BEB-E809-B3FCB6A7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23149" y="6356350"/>
            <a:ext cx="425646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>
                <a:solidFill>
                  <a:srgbClr val="FFFFFF"/>
                </a:solidFill>
              </a:rPr>
              <a:t>POS_MAIER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2BC7A-9595-7831-6104-3B7E4B3E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356350"/>
            <a:ext cx="14628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B7E664F-6C98-4FD8-B6A9-C53202FBF8AC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20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2196C-C83E-80AD-7D8A-ED8E9825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/>
              <a:t>Verwendete Technologien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D08A2-729C-D822-FFDC-ACCF155AE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de-DE" sz="1500" dirty="0" err="1"/>
              <a:t>Dotnet</a:t>
            </a:r>
            <a:r>
              <a:rPr lang="de-DE" sz="1500" dirty="0"/>
              <a:t> Version </a:t>
            </a:r>
            <a:r>
              <a:rPr lang="de-DE" sz="1500" dirty="0">
                <a:sym typeface="Wingdings" panose="05000000000000000000" pitchFamily="2" charset="2"/>
              </a:rPr>
              <a:t> 8.0.11</a:t>
            </a:r>
          </a:p>
          <a:p>
            <a:r>
              <a:rPr lang="de-DE" sz="1500" dirty="0" err="1">
                <a:sym typeface="Wingdings" panose="05000000000000000000" pitchFamily="2" charset="2"/>
              </a:rPr>
              <a:t>OpenJDK</a:t>
            </a:r>
            <a:r>
              <a:rPr lang="de-DE" sz="1500" dirty="0">
                <a:sym typeface="Wingdings" panose="05000000000000000000" pitchFamily="2" charset="2"/>
              </a:rPr>
              <a:t> Version  19.0.1</a:t>
            </a:r>
          </a:p>
          <a:p>
            <a:r>
              <a:rPr lang="de-DE" sz="1500" dirty="0" err="1"/>
              <a:t>Typescript</a:t>
            </a:r>
            <a:r>
              <a:rPr lang="de-DE" sz="1500" dirty="0"/>
              <a:t> </a:t>
            </a:r>
            <a:r>
              <a:rPr lang="de-DE" sz="1500" dirty="0">
                <a:sym typeface="Wingdings" panose="05000000000000000000" pitchFamily="2" charset="2"/>
              </a:rPr>
              <a:t> </a:t>
            </a:r>
            <a:r>
              <a:rPr lang="de-DE" sz="1500" dirty="0"/>
              <a:t>5.4.5</a:t>
            </a:r>
          </a:p>
          <a:p>
            <a:r>
              <a:rPr lang="de-DE" sz="1500" dirty="0"/>
              <a:t>Angular </a:t>
            </a:r>
            <a:r>
              <a:rPr lang="de-DE" sz="1500" dirty="0">
                <a:sym typeface="Wingdings" panose="05000000000000000000" pitchFamily="2" charset="2"/>
              </a:rPr>
              <a:t> 17.3.4</a:t>
            </a:r>
          </a:p>
          <a:p>
            <a:r>
              <a:rPr lang="de-DE" sz="1500" dirty="0">
                <a:sym typeface="Wingdings" panose="05000000000000000000" pitchFamily="2" charset="2"/>
              </a:rPr>
              <a:t>MongoDB  7</a:t>
            </a:r>
          </a:p>
          <a:p>
            <a:pPr marL="0" indent="0">
              <a:buNone/>
            </a:pPr>
            <a:r>
              <a:rPr lang="de-DE" sz="1500" dirty="0">
                <a:sym typeface="Wingdings" panose="05000000000000000000" pitchFamily="2" charset="2"/>
              </a:rPr>
              <a:t>IDES:</a:t>
            </a:r>
          </a:p>
          <a:p>
            <a:r>
              <a:rPr lang="de-DE" sz="1500" dirty="0" err="1">
                <a:sym typeface="Wingdings" panose="05000000000000000000" pitchFamily="2" charset="2"/>
              </a:rPr>
              <a:t>IntellliJ</a:t>
            </a:r>
            <a:r>
              <a:rPr lang="de-DE" sz="1500" dirty="0">
                <a:sym typeface="Wingdings" panose="05000000000000000000" pitchFamily="2" charset="2"/>
              </a:rPr>
              <a:t>  2023.2</a:t>
            </a:r>
          </a:p>
          <a:p>
            <a:r>
              <a:rPr lang="de-DE" sz="1500" dirty="0" err="1">
                <a:sym typeface="Wingdings" panose="05000000000000000000" pitchFamily="2" charset="2"/>
              </a:rPr>
              <a:t>WebStorm</a:t>
            </a:r>
            <a:r>
              <a:rPr lang="de-DE" sz="1500" dirty="0">
                <a:sym typeface="Wingdings" panose="05000000000000000000" pitchFamily="2" charset="2"/>
              </a:rPr>
              <a:t>  2024.1</a:t>
            </a:r>
          </a:p>
          <a:p>
            <a:r>
              <a:rPr lang="de-DE" sz="1500" dirty="0">
                <a:sym typeface="Wingdings" panose="05000000000000000000" pitchFamily="2" charset="2"/>
              </a:rPr>
              <a:t>Visual Studio Code  1.89.1</a:t>
            </a:r>
          </a:p>
          <a:p>
            <a:r>
              <a:rPr lang="de-DE" sz="1500" dirty="0">
                <a:sym typeface="Wingdings" panose="05000000000000000000" pitchFamily="2" charset="2"/>
              </a:rPr>
              <a:t>Visual Studio  17.8.6</a:t>
            </a:r>
          </a:p>
          <a:p>
            <a:pPr marL="0" indent="0">
              <a:buNone/>
            </a:pPr>
            <a:endParaRPr lang="de-DE" sz="1500" dirty="0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5BD0CD2B-1F5B-6492-5586-736BF118F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97" r="1155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08256-EB9A-7223-896C-F5CF36B3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BEFA-634F-4D8B-89B2-4B65E877CD0F}" type="datetime1">
              <a:rPr lang="de-DE" smtClean="0"/>
              <a:t>02.06.2024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7809E-62F7-68D0-7C0F-C7634A06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POS_MAIER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AF366-D523-D25E-17EF-30886FEB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664F-6C98-4FD8-B6A9-C53202FBF8A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47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9" name="Rectangle 308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4FD8A-DEE0-0FED-91F3-0080BCE1D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e-DE" sz="5400">
                <a:sym typeface="Wingdings" panose="05000000000000000000" pitchFamily="2" charset="2"/>
              </a:rPr>
              <a:t>Java Spring Boot</a:t>
            </a:r>
            <a:endParaRPr lang="de-DE" sz="5400"/>
          </a:p>
        </p:txBody>
      </p:sp>
      <p:sp>
        <p:nvSpPr>
          <p:cNvPr id="309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2A1E-141C-A400-CE6F-9009BE8AD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200" dirty="0"/>
              <a:t>Generelle Informationen:</a:t>
            </a:r>
          </a:p>
          <a:p>
            <a:r>
              <a:rPr lang="de-DE" sz="2200" dirty="0"/>
              <a:t>Spring Boot Version </a:t>
            </a:r>
            <a:r>
              <a:rPr lang="de-DE" sz="2200" dirty="0">
                <a:sym typeface="Wingdings" panose="05000000000000000000" pitchFamily="2" charset="2"/>
              </a:rPr>
              <a:t> 3.2.3</a:t>
            </a:r>
          </a:p>
          <a:p>
            <a:r>
              <a:rPr lang="de-DE" sz="2200" dirty="0">
                <a:sym typeface="Wingdings" panose="05000000000000000000" pitchFamily="2" charset="2"/>
              </a:rPr>
              <a:t>4 spezielle Abhängigkeiten</a:t>
            </a:r>
          </a:p>
          <a:p>
            <a:endParaRPr lang="de-DE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Funktion:</a:t>
            </a:r>
          </a:p>
          <a:p>
            <a:r>
              <a:rPr lang="de-DE" sz="2200" dirty="0">
                <a:sym typeface="Wingdings" panose="05000000000000000000" pitchFamily="2" charset="2"/>
              </a:rPr>
              <a:t>CRUD-Actions</a:t>
            </a:r>
          </a:p>
          <a:p>
            <a:r>
              <a:rPr lang="de-DE" sz="2200" dirty="0">
                <a:sym typeface="Wingdings" panose="05000000000000000000" pitchFamily="2" charset="2"/>
              </a:rPr>
              <a:t>Pferderennen Logik</a:t>
            </a:r>
          </a:p>
          <a:p>
            <a:r>
              <a:rPr lang="de-DE" sz="2200" dirty="0">
                <a:sym typeface="Wingdings" panose="05000000000000000000" pitchFamily="2" charset="2"/>
              </a:rPr>
              <a:t>Health Status</a:t>
            </a:r>
          </a:p>
        </p:txBody>
      </p:sp>
      <p:pic>
        <p:nvPicPr>
          <p:cNvPr id="3074" name="Picture 2" descr="Spring Boot - Wikipedia">
            <a:extLst>
              <a:ext uri="{FF2B5EF4-FFF2-40B4-BE49-F238E27FC236}">
                <a16:creationId xmlns:a16="http://schemas.microsoft.com/office/drawing/2014/main" id="{44BA58EE-DAE0-714B-20DE-D9E3A8DA7A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-1" b="-1"/>
          <a:stretch/>
        </p:blipFill>
        <p:spPr bwMode="auto">
          <a:xfrm>
            <a:off x="6099048" y="707759"/>
            <a:ext cx="5458968" cy="544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74429-055B-8C74-1039-342D003E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0576-B1A8-4421-8023-B3450D5394E1}" type="datetime1">
              <a:rPr lang="de-DE" smtClean="0"/>
              <a:t>02.06.2024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2C1D2-000A-0FB8-8CBD-35750DB3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POS_MAIER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1790B-6D06-B9B8-8B71-4D1A792A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664F-6C98-4FD8-B6A9-C53202FBF8A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17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CFF47-58C2-E183-A589-4F5998A7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Dependency 1/4</a:t>
            </a:r>
          </a:p>
        </p:txBody>
      </p:sp>
      <p:sp>
        <p:nvSpPr>
          <p:cNvPr id="3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9AC921-AD23-6344-EDA7-416DD1121356}"/>
              </a:ext>
            </a:extLst>
          </p:cNvPr>
          <p:cNvSpPr txBox="1"/>
          <p:nvPr/>
        </p:nvSpPr>
        <p:spPr>
          <a:xfrm>
            <a:off x="572493" y="2071316"/>
            <a:ext cx="8888748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Name: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Springdoc</a:t>
            </a:r>
            <a:r>
              <a:rPr lang="en-US" sz="2200" dirty="0"/>
              <a:t>-</a:t>
            </a:r>
            <a:r>
              <a:rPr lang="en-US" sz="2200" dirty="0" err="1"/>
              <a:t>openai</a:t>
            </a:r>
            <a:r>
              <a:rPr lang="en-US" sz="2200" dirty="0"/>
              <a:t>-starter-</a:t>
            </a:r>
            <a:r>
              <a:rPr lang="en-US" sz="2200" dirty="0" err="1"/>
              <a:t>webmvc</a:t>
            </a:r>
            <a:r>
              <a:rPr lang="en-US" sz="2200" dirty="0"/>
              <a:t>-</a:t>
            </a:r>
            <a:r>
              <a:rPr lang="en-US" sz="2200" dirty="0" err="1"/>
              <a:t>ui</a:t>
            </a:r>
            <a:endParaRPr lang="en-US" sz="2200" dirty="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Version</a:t>
            </a:r>
            <a:r>
              <a:rPr lang="en-US" sz="2200" b="1" dirty="0"/>
              <a:t>: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2.5.0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Beschreibung</a:t>
            </a:r>
            <a:r>
              <a:rPr lang="en-US" sz="2400" b="1" dirty="0"/>
              <a:t>: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Interaktive</a:t>
            </a:r>
            <a:r>
              <a:rPr lang="en-US" sz="2200" dirty="0"/>
              <a:t> </a:t>
            </a:r>
            <a:r>
              <a:rPr lang="en-US" sz="2200" dirty="0" err="1"/>
              <a:t>Beschreibung</a:t>
            </a:r>
            <a:r>
              <a:rPr lang="en-US" sz="2200" dirty="0"/>
              <a:t> der </a:t>
            </a:r>
            <a:r>
              <a:rPr lang="en-US" sz="2200" dirty="0" err="1"/>
              <a:t>Endpunkte</a:t>
            </a:r>
            <a:r>
              <a:rPr lang="en-US" sz="2200" dirty="0"/>
              <a:t> des Servers,</a:t>
            </a:r>
          </a:p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welche</a:t>
            </a:r>
            <a:r>
              <a:rPr lang="en-US" sz="2200" dirty="0"/>
              <a:t> </a:t>
            </a:r>
            <a:r>
              <a:rPr lang="en-US" sz="2200" dirty="0" err="1"/>
              <a:t>auch</a:t>
            </a:r>
            <a:r>
              <a:rPr lang="en-US" sz="2200" dirty="0"/>
              <a:t> für </a:t>
            </a:r>
            <a:r>
              <a:rPr lang="en-US" sz="2200" dirty="0" err="1"/>
              <a:t>Testzwecke</a:t>
            </a:r>
            <a:r>
              <a:rPr lang="en-US" sz="2200" dirty="0"/>
              <a:t> </a:t>
            </a:r>
            <a:r>
              <a:rPr lang="en-US" sz="2200" dirty="0" err="1"/>
              <a:t>verwendet</a:t>
            </a:r>
            <a:r>
              <a:rPr lang="en-US" sz="2200" dirty="0"/>
              <a:t> warden </a:t>
            </a:r>
            <a:r>
              <a:rPr lang="en-US" sz="2200" dirty="0" err="1"/>
              <a:t>können</a:t>
            </a:r>
            <a:r>
              <a:rPr lang="en-US" sz="22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24" name="Picture 23" descr="A logo with text and a circle&#10;&#10;Description automatically generated">
            <a:extLst>
              <a:ext uri="{FF2B5EF4-FFF2-40B4-BE49-F238E27FC236}">
                <a16:creationId xmlns:a16="http://schemas.microsoft.com/office/drawing/2014/main" id="{964703A7-C77F-3EE9-6341-439591693D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4" r="3797" b="2"/>
          <a:stretch/>
        </p:blipFill>
        <p:spPr>
          <a:xfrm>
            <a:off x="7858538" y="2093976"/>
            <a:ext cx="3758184" cy="40965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7C70B-A171-E53B-8491-2761FC90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78BC-04E6-420A-99A0-860E3DD5C407}" type="datetime1">
              <a:rPr lang="de-DE" smtClean="0"/>
              <a:t>02.06.2024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AD4F6-F97F-EDE5-A183-D5017AD9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POS_MAIER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B35B3-DEFC-C31F-9FE7-9111FB37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664F-6C98-4FD8-B6A9-C53202FBF8A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27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08490-2FAA-4610-B524-FE65B905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 dirty="0" err="1"/>
              <a:t>Dependency</a:t>
            </a:r>
            <a:r>
              <a:rPr lang="de-DE" sz="5400" dirty="0"/>
              <a:t> 2/6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FDB85-A03B-B842-ED4B-1D9C86B3C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de-DE" sz="2200" b="1" dirty="0"/>
              <a:t>Name:</a:t>
            </a:r>
          </a:p>
          <a:p>
            <a:r>
              <a:rPr lang="de-DE" sz="2200" dirty="0"/>
              <a:t>Spring-boot-starter-</a:t>
            </a:r>
            <a:r>
              <a:rPr lang="de-DE" sz="2200" dirty="0" err="1"/>
              <a:t>actuator</a:t>
            </a:r>
            <a:endParaRPr lang="de-DE" sz="2200" dirty="0"/>
          </a:p>
          <a:p>
            <a:r>
              <a:rPr lang="de-DE" sz="2200" b="1" dirty="0"/>
              <a:t>Version:</a:t>
            </a:r>
          </a:p>
          <a:p>
            <a:r>
              <a:rPr lang="de-DE" sz="2200" dirty="0"/>
              <a:t>3.2.3</a:t>
            </a:r>
          </a:p>
          <a:p>
            <a:r>
              <a:rPr lang="de-DE" sz="2200" b="1" dirty="0"/>
              <a:t>Beschreibung:</a:t>
            </a:r>
          </a:p>
          <a:p>
            <a:r>
              <a:rPr lang="de-DE" sz="2200" dirty="0"/>
              <a:t>Stellt operationale Informationen über die Applikation her.</a:t>
            </a:r>
          </a:p>
        </p:txBody>
      </p:sp>
      <p:pic>
        <p:nvPicPr>
          <p:cNvPr id="5" name="Picture 4" descr="A logo with green leaves&#10;&#10;Description automatically generated">
            <a:extLst>
              <a:ext uri="{FF2B5EF4-FFF2-40B4-BE49-F238E27FC236}">
                <a16:creationId xmlns:a16="http://schemas.microsoft.com/office/drawing/2014/main" id="{26D5488E-7C6A-8163-0B40-A046292D32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3" r="2215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D2F35-BF2B-1116-2076-497F5685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4F4D-8E78-4CA5-AF7E-4A3DA52300E0}" type="datetime1">
              <a:rPr lang="de-DE" smtClean="0"/>
              <a:t>02.06.2024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2F411-7980-FC6F-8AA2-A1CA83D7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POS_MAIER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E1261-D0C1-52C2-7FE0-A316CA11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664F-6C98-4FD8-B6A9-C53202FBF8A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1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88158-842F-171B-26B2-94D0FFAC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 dirty="0" err="1"/>
              <a:t>Dependency</a:t>
            </a:r>
            <a:r>
              <a:rPr lang="de-DE" sz="5400" dirty="0"/>
              <a:t> 3/4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3497E-8E68-5A36-75DD-B9E63B5B4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de-DE" sz="2200" b="1"/>
              <a:t>Name:</a:t>
            </a:r>
          </a:p>
          <a:p>
            <a:r>
              <a:rPr lang="de-DE" sz="2200" dirty="0"/>
              <a:t>Spring-boot-starter-</a:t>
            </a:r>
            <a:r>
              <a:rPr lang="de-DE" sz="2200"/>
              <a:t>data</a:t>
            </a:r>
            <a:r>
              <a:rPr lang="de-DE" sz="2200" dirty="0"/>
              <a:t>-</a:t>
            </a:r>
            <a:r>
              <a:rPr lang="de-DE" sz="2200"/>
              <a:t>mongodb</a:t>
            </a:r>
            <a:endParaRPr lang="de-DE" sz="2200" dirty="0"/>
          </a:p>
          <a:p>
            <a:r>
              <a:rPr lang="de-DE" sz="2200" b="1"/>
              <a:t>Version</a:t>
            </a:r>
            <a:r>
              <a:rPr lang="de-DE" sz="2200" b="1" dirty="0"/>
              <a:t>:</a:t>
            </a:r>
          </a:p>
          <a:p>
            <a:r>
              <a:rPr lang="de-DE" sz="2200" dirty="0"/>
              <a:t>3.2.4</a:t>
            </a:r>
          </a:p>
          <a:p>
            <a:r>
              <a:rPr lang="de-DE" sz="2200" b="1"/>
              <a:t>Beschreibung:</a:t>
            </a:r>
          </a:p>
          <a:p>
            <a:r>
              <a:rPr lang="de-DE" sz="2200" dirty="0"/>
              <a:t>Stellt Funktionen im Zusammenhang mit MongoDB zu Verfügung.</a:t>
            </a:r>
          </a:p>
        </p:txBody>
      </p:sp>
      <p:pic>
        <p:nvPicPr>
          <p:cNvPr id="7" name="Picture 6" descr="A green hexagon with a power button and a leaf&#10;&#10;Description automatically generated">
            <a:extLst>
              <a:ext uri="{FF2B5EF4-FFF2-40B4-BE49-F238E27FC236}">
                <a16:creationId xmlns:a16="http://schemas.microsoft.com/office/drawing/2014/main" id="{5F95F1F8-5AFE-C38D-D01A-029142846E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1" r="9943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F085C-2D47-5AF4-0A0A-D2114B6F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A284-0A57-4F79-9823-6E9ECDE20774}" type="datetime1">
              <a:rPr lang="de-DE" smtClean="0"/>
              <a:t>02.06.2024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51E35-E588-FC0C-A8F9-09E21587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POS_MAIER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BCAE0-2449-BDFC-FDDD-EF26E050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664F-6C98-4FD8-B6A9-C53202FBF8A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06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C671D-3816-C383-7CB6-41C02CA7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 dirty="0" err="1"/>
              <a:t>Dependency</a:t>
            </a:r>
            <a:r>
              <a:rPr lang="de-DE" sz="5400" dirty="0"/>
              <a:t> 4/4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069E-F049-E415-D855-F3D51A71C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de-DE" sz="2200" b="1" dirty="0"/>
              <a:t>Name:</a:t>
            </a:r>
          </a:p>
          <a:p>
            <a:r>
              <a:rPr lang="de-DE" sz="2200" dirty="0"/>
              <a:t>Lombok</a:t>
            </a:r>
          </a:p>
          <a:p>
            <a:r>
              <a:rPr lang="de-DE" sz="2200" b="1" dirty="0"/>
              <a:t>Version:</a:t>
            </a:r>
          </a:p>
          <a:p>
            <a:r>
              <a:rPr lang="de-DE" sz="2200" dirty="0"/>
              <a:t>1.18.30</a:t>
            </a:r>
          </a:p>
          <a:p>
            <a:r>
              <a:rPr lang="de-DE" sz="2200" b="1" dirty="0"/>
              <a:t>Beschreibung:</a:t>
            </a:r>
          </a:p>
          <a:p>
            <a:r>
              <a:rPr lang="de-DE" sz="2200" dirty="0"/>
              <a:t>Stellt generierte Getter &amp; Setter zur Verfügung, welche durch Annotationen angewandt werden können. </a:t>
            </a:r>
          </a:p>
        </p:txBody>
      </p:sp>
      <p:pic>
        <p:nvPicPr>
          <p:cNvPr id="2050" name="Picture 2" descr="Lombok: To use or not to use, that is the blog | by Mohammed Atif | Level  Up Coding">
            <a:extLst>
              <a:ext uri="{FF2B5EF4-FFF2-40B4-BE49-F238E27FC236}">
                <a16:creationId xmlns:a16="http://schemas.microsoft.com/office/drawing/2014/main" id="{6382521B-A6BD-2D68-EE55-D0D8218CF4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" t="-2679" r="52237" b="7085"/>
          <a:stretch/>
        </p:blipFill>
        <p:spPr bwMode="auto">
          <a:xfrm>
            <a:off x="6783354" y="1911493"/>
            <a:ext cx="3918857" cy="391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789793-62F0-FA5F-5C03-279662ACC6DD}"/>
              </a:ext>
            </a:extLst>
          </p:cNvPr>
          <p:cNvSpPr txBox="1"/>
          <p:nvPr/>
        </p:nvSpPr>
        <p:spPr>
          <a:xfrm>
            <a:off x="9237306" y="2071316"/>
            <a:ext cx="1968759" cy="27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6" name="Picture 2" descr="Lombok: To use or not to use, that is the blog | by Mohammed Atif | Level  Up Coding">
            <a:extLst>
              <a:ext uri="{FF2B5EF4-FFF2-40B4-BE49-F238E27FC236}">
                <a16:creationId xmlns:a16="http://schemas.microsoft.com/office/drawing/2014/main" id="{6CE5E2E7-E4E6-0476-74E8-08F72E3823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" t="88233" r="-155" b="-1774"/>
          <a:stretch/>
        </p:blipFill>
        <p:spPr bwMode="auto">
          <a:xfrm rot="5400000">
            <a:off x="8827847" y="2650987"/>
            <a:ext cx="2657046" cy="18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D96BE-4D08-9E23-FC53-8A6274E5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37EF-09DC-4B27-B5C7-97670B1A4047}" type="datetime1">
              <a:rPr lang="de-DE" smtClean="0"/>
              <a:t>02.06.2024</a:t>
            </a:fld>
            <a:endParaRPr lang="de-D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8242EC-984D-7AC5-781D-22B2234A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POS_MAIER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4DC3D6-A474-0F4C-CC20-492FBFF1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664F-6C98-4FD8-B6A9-C53202FBF8A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60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Widescreen</PresentationFormat>
  <Paragraphs>150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Wingdings</vt:lpstr>
      <vt:lpstr>Office Theme</vt:lpstr>
      <vt:lpstr>Pferderennen</vt:lpstr>
      <vt:lpstr>Inhaltangabe</vt:lpstr>
      <vt:lpstr>Variantenbildung</vt:lpstr>
      <vt:lpstr>Verwendete Technologien</vt:lpstr>
      <vt:lpstr>Java Spring Boot</vt:lpstr>
      <vt:lpstr>Dependency 1/4</vt:lpstr>
      <vt:lpstr>Dependency 2/6</vt:lpstr>
      <vt:lpstr>Dependency 3/4</vt:lpstr>
      <vt:lpstr>Dependency 4/4</vt:lpstr>
      <vt:lpstr>WPF-Client</vt:lpstr>
      <vt:lpstr>Simples Account-System</vt:lpstr>
      <vt:lpstr>Minimalistisches User Interface</vt:lpstr>
      <vt:lpstr>Webclient </vt:lpstr>
      <vt:lpstr>Angular</vt:lpstr>
      <vt:lpstr>Typescript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Pferderennen</dc:title>
  <dc:creator>Maier Jonas</dc:creator>
  <cp:lastModifiedBy>Maier Jonas</cp:lastModifiedBy>
  <cp:revision>26</cp:revision>
  <dcterms:created xsi:type="dcterms:W3CDTF">2024-05-23T08:51:11Z</dcterms:created>
  <dcterms:modified xsi:type="dcterms:W3CDTF">2024-06-02T20:08:25Z</dcterms:modified>
</cp:coreProperties>
</file>