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68" r:id="rId4"/>
    <p:sldId id="269" r:id="rId5"/>
    <p:sldId id="270" r:id="rId6"/>
    <p:sldId id="271" r:id="rId7"/>
    <p:sldId id="272" r:id="rId8"/>
    <p:sldId id="275" r:id="rId9"/>
    <p:sldId id="276" r:id="rId10"/>
    <p:sldId id="277" r:id="rId11"/>
    <p:sldId id="278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73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646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B153D-FC77-485A-ADC2-5A1EE8D5BC7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1D9BC-9FEC-4C4D-8539-A666C239F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7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8CC07-E68B-4EF0-819A-90CFB034D5DF}" type="datetimeFigureOut">
              <a:rPr lang="en-US" smtClean="0"/>
              <a:t>2/20/21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B333F-CBE9-456F-975B-18C870A75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06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rtifi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6620E45-4915-4801-A557-11BA1AF74DE6}"/>
              </a:ext>
            </a:extLst>
          </p:cNvPr>
          <p:cNvSpPr txBox="1"/>
          <p:nvPr userDrawn="1"/>
        </p:nvSpPr>
        <p:spPr>
          <a:xfrm>
            <a:off x="7617777" y="6529417"/>
            <a:ext cx="141203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i="1" dirty="0"/>
              <a:t>October 26, 2019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7080EEC-78C6-4A92-A289-EC2526CD88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03" t="18411" r="21522" b="18168"/>
          <a:stretch/>
        </p:blipFill>
        <p:spPr>
          <a:xfrm>
            <a:off x="6717323" y="0"/>
            <a:ext cx="2426677" cy="77553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3E92855-F035-49B0-9C0A-37043DA167BC}"/>
              </a:ext>
            </a:extLst>
          </p:cNvPr>
          <p:cNvSpPr txBox="1"/>
          <p:nvPr userDrawn="1"/>
        </p:nvSpPr>
        <p:spPr>
          <a:xfrm>
            <a:off x="1220477" y="2322356"/>
            <a:ext cx="696772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i="1" dirty="0"/>
              <a:t>awarded to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AEBFD0-5FD0-4EAB-9751-49ED47DF6A4A}"/>
              </a:ext>
            </a:extLst>
          </p:cNvPr>
          <p:cNvSpPr txBox="1"/>
          <p:nvPr userDrawn="1"/>
        </p:nvSpPr>
        <p:spPr>
          <a:xfrm>
            <a:off x="1220477" y="4824075"/>
            <a:ext cx="696772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i="1" dirty="0"/>
              <a:t>in recognition of your contribution in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7573091E-11EE-4CC2-9312-854042F349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0477" y="5229081"/>
            <a:ext cx="6967728" cy="323022"/>
          </a:xfr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200" i="1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/>
              <a:t>`</a:t>
            </a:r>
            <a:endParaRPr lang="en-US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83A69F4B-3E6B-4773-A393-052BB3EC24FB}"/>
              </a:ext>
            </a:extLst>
          </p:cNvPr>
          <p:cNvSpPr txBox="1">
            <a:spLocks/>
          </p:cNvSpPr>
          <p:nvPr userDrawn="1"/>
        </p:nvSpPr>
        <p:spPr>
          <a:xfrm>
            <a:off x="7132320" y="6532119"/>
            <a:ext cx="533400" cy="32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26250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1800" i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26250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1637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ctr" defTabSz="926250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1637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26250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1637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26250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1637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2630" indent="-231563" algn="l" defTabSz="926250" rtl="0" eaLnBrk="1" latinLnBrk="0" hangingPunct="1">
              <a:lnSpc>
                <a:spcPct val="90000"/>
              </a:lnSpc>
              <a:spcBef>
                <a:spcPts val="273"/>
              </a:spcBef>
              <a:buFont typeface="Arial" pitchFamily="34" charset="0"/>
              <a:buChar char="•"/>
              <a:defRPr sz="12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2024" indent="-231563" algn="l" defTabSz="926250" rtl="0" eaLnBrk="1" latinLnBrk="0" hangingPunct="1">
              <a:lnSpc>
                <a:spcPct val="90000"/>
              </a:lnSpc>
              <a:spcBef>
                <a:spcPts val="273"/>
              </a:spcBef>
              <a:buFont typeface="Arial" pitchFamily="34" charset="0"/>
              <a:buChar char="•"/>
              <a:defRPr sz="12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1418" indent="-231563" algn="l" defTabSz="926250" rtl="0" eaLnBrk="1" latinLnBrk="0" hangingPunct="1">
              <a:lnSpc>
                <a:spcPct val="90000"/>
              </a:lnSpc>
              <a:spcBef>
                <a:spcPts val="273"/>
              </a:spcBef>
              <a:buFont typeface="Arial" pitchFamily="34" charset="0"/>
              <a:buChar char="•"/>
              <a:defRPr sz="12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10812" indent="-231563" algn="l" defTabSz="926250" rtl="0" eaLnBrk="1" latinLnBrk="0" hangingPunct="1">
              <a:lnSpc>
                <a:spcPct val="90000"/>
              </a:lnSpc>
              <a:spcBef>
                <a:spcPts val="273"/>
              </a:spcBef>
              <a:buFont typeface="Arial" pitchFamily="34" charset="0"/>
              <a:buChar char="•"/>
              <a:defRPr sz="12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i="1" cap="none" dirty="0">
                <a:latin typeface="+mn-lt"/>
              </a:rPr>
              <a:t>Date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8F51BAF-BAF2-49AD-92EB-CA1A84AD114E}"/>
              </a:ext>
            </a:extLst>
          </p:cNvPr>
          <p:cNvCxnSpPr/>
          <p:nvPr userDrawn="1"/>
        </p:nvCxnSpPr>
        <p:spPr>
          <a:xfrm>
            <a:off x="7589520" y="6775959"/>
            <a:ext cx="14859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0B71AA29-3945-4F49-B66B-20C0485C27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20477" y="2655277"/>
            <a:ext cx="6967728" cy="2136531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4000" i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Name of Recipient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4CBFB09-6693-4E36-B1F3-867A0562E4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" y="0"/>
            <a:ext cx="4366113" cy="97601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81B27C84-1771-402D-9D9E-DB3CD1FFEA99}"/>
              </a:ext>
            </a:extLst>
          </p:cNvPr>
          <p:cNvGrpSpPr/>
          <p:nvPr userDrawn="1"/>
        </p:nvGrpSpPr>
        <p:grpSpPr>
          <a:xfrm>
            <a:off x="5240231" y="5685790"/>
            <a:ext cx="1498600" cy="697947"/>
            <a:chOff x="5381414" y="5461000"/>
            <a:chExt cx="1498600" cy="697947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8A3CBCB-4839-42CC-B665-69523C28CE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4900" y="5461000"/>
              <a:ext cx="811628" cy="431828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5D71A84-B144-42A3-89B4-41D22F4548C3}"/>
                </a:ext>
              </a:extLst>
            </p:cNvPr>
            <p:cNvSpPr txBox="1"/>
            <p:nvPr userDrawn="1"/>
          </p:nvSpPr>
          <p:spPr>
            <a:xfrm>
              <a:off x="5381414" y="5905031"/>
              <a:ext cx="1498600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 err="1"/>
                <a:t>Xiaoqian</a:t>
              </a:r>
              <a:r>
                <a:rPr lang="en-US" sz="1050" dirty="0"/>
                <a:t> Jiang, PHD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80378F1-D41E-4A5E-A0E3-878AC69E09D6}"/>
                </a:ext>
              </a:extLst>
            </p:cNvPr>
            <p:cNvCxnSpPr/>
            <p:nvPr userDrawn="1"/>
          </p:nvCxnSpPr>
          <p:spPr>
            <a:xfrm>
              <a:off x="5394114" y="5898929"/>
              <a:ext cx="14859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C842C05-1ACB-4FD8-9D55-B1A2299ACB39}"/>
              </a:ext>
            </a:extLst>
          </p:cNvPr>
          <p:cNvGrpSpPr/>
          <p:nvPr userDrawn="1"/>
        </p:nvGrpSpPr>
        <p:grpSpPr>
          <a:xfrm>
            <a:off x="3296708" y="5660513"/>
            <a:ext cx="1498600" cy="696554"/>
            <a:chOff x="3429847" y="5409053"/>
            <a:chExt cx="1498600" cy="696554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1372687-B764-4D64-B6E6-EF3DCE38BF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3716" y="5409053"/>
              <a:ext cx="870862" cy="484574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81E6D8F-0815-45AB-A20A-6ECDBCB83D15}"/>
                </a:ext>
              </a:extLst>
            </p:cNvPr>
            <p:cNvSpPr txBox="1"/>
            <p:nvPr userDrawn="1"/>
          </p:nvSpPr>
          <p:spPr>
            <a:xfrm>
              <a:off x="3429847" y="5851691"/>
              <a:ext cx="1498600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 err="1"/>
                <a:t>XiaoFeng</a:t>
              </a:r>
              <a:r>
                <a:rPr lang="en-US" sz="1050" dirty="0"/>
                <a:t> Wang, PHD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52F0EA0-068A-49EF-81C5-98DDDED20201}"/>
                </a:ext>
              </a:extLst>
            </p:cNvPr>
            <p:cNvCxnSpPr/>
            <p:nvPr userDrawn="1"/>
          </p:nvCxnSpPr>
          <p:spPr>
            <a:xfrm>
              <a:off x="3436197" y="5872659"/>
              <a:ext cx="14859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CD41E62-2C20-40BE-BD16-C8B271CCA0FB}"/>
              </a:ext>
            </a:extLst>
          </p:cNvPr>
          <p:cNvGrpSpPr/>
          <p:nvPr userDrawn="1"/>
        </p:nvGrpSpPr>
        <p:grpSpPr>
          <a:xfrm>
            <a:off x="461645" y="5759288"/>
            <a:ext cx="2390140" cy="588926"/>
            <a:chOff x="586740" y="5507828"/>
            <a:chExt cx="2390140" cy="588926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04FA6A8-6FAA-4D80-A937-51D374636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6511" y="5507828"/>
              <a:ext cx="2330598" cy="398375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74A323A-30DE-447F-8CA2-7290200615CA}"/>
                </a:ext>
              </a:extLst>
            </p:cNvPr>
            <p:cNvSpPr txBox="1"/>
            <p:nvPr userDrawn="1"/>
          </p:nvSpPr>
          <p:spPr>
            <a:xfrm>
              <a:off x="699692" y="5835144"/>
              <a:ext cx="2164237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dirty="0"/>
                <a:t>Lucila Ohno-Machado, MD, PHD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13DEB37-1C70-45DF-9B70-D9B6826488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6740" y="5870673"/>
              <a:ext cx="239014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8F319ED-47C4-4268-BD9C-BF2313F3E763}"/>
              </a:ext>
            </a:extLst>
          </p:cNvPr>
          <p:cNvGrpSpPr/>
          <p:nvPr userDrawn="1"/>
        </p:nvGrpSpPr>
        <p:grpSpPr>
          <a:xfrm>
            <a:off x="1135265" y="1318899"/>
            <a:ext cx="7138153" cy="461665"/>
            <a:chOff x="1135265" y="1545892"/>
            <a:chExt cx="7138153" cy="46166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CA1AF13-EFDB-4154-A4CA-749C74591029}"/>
                </a:ext>
              </a:extLst>
            </p:cNvPr>
            <p:cNvSpPr txBox="1"/>
            <p:nvPr userDrawn="1"/>
          </p:nvSpPr>
          <p:spPr>
            <a:xfrm>
              <a:off x="1135265" y="1545892"/>
              <a:ext cx="7138153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/>
              <a:r>
                <a:rPr lang="en-US" sz="2400" dirty="0"/>
                <a:t>2019 </a:t>
              </a:r>
              <a:r>
                <a:rPr lang="en-US" sz="2400" baseline="0" dirty="0"/>
                <a:t>               </a:t>
              </a:r>
              <a:r>
                <a:rPr lang="en-US" sz="2400" dirty="0"/>
                <a:t>Genome Privacy &amp; Security Competition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B967117F-B187-4F32-9FBD-13BAC373FB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3931" y="1564335"/>
              <a:ext cx="941574" cy="392374"/>
            </a:xfrm>
            <a:prstGeom prst="rect">
              <a:avLst/>
            </a:prstGeom>
          </p:spPr>
        </p:pic>
      </p:grpSp>
      <p:grpSp>
        <p:nvGrpSpPr>
          <p:cNvPr id="54" name="Group 4">
            <a:extLst>
              <a:ext uri="{FF2B5EF4-FFF2-40B4-BE49-F238E27FC236}">
                <a16:creationId xmlns:a16="http://schemas.microsoft.com/office/drawing/2014/main" id="{535575C7-A838-4392-BB22-4B5E3C9E1D1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0941" y="1806819"/>
            <a:ext cx="1066800" cy="489282"/>
            <a:chOff x="931" y="1273"/>
            <a:chExt cx="3881" cy="1780"/>
          </a:xfrm>
          <a:solidFill>
            <a:schemeClr val="accent1"/>
          </a:solidFill>
        </p:grpSpPr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69D8B572-7908-4B8E-AA7F-06CA75E3DA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1" y="1273"/>
              <a:ext cx="3881" cy="1769"/>
            </a:xfrm>
            <a:custGeom>
              <a:avLst/>
              <a:gdLst>
                <a:gd name="T0" fmla="*/ 591 w 673"/>
                <a:gd name="T1" fmla="*/ 7 h 305"/>
                <a:gd name="T2" fmla="*/ 550 w 673"/>
                <a:gd name="T3" fmla="*/ 49 h 305"/>
                <a:gd name="T4" fmla="*/ 560 w 673"/>
                <a:gd name="T5" fmla="*/ 87 h 305"/>
                <a:gd name="T6" fmla="*/ 606 w 673"/>
                <a:gd name="T7" fmla="*/ 103 h 305"/>
                <a:gd name="T8" fmla="*/ 602 w 673"/>
                <a:gd name="T9" fmla="*/ 81 h 305"/>
                <a:gd name="T10" fmla="*/ 588 w 673"/>
                <a:gd name="T11" fmla="*/ 92 h 305"/>
                <a:gd name="T12" fmla="*/ 569 w 673"/>
                <a:gd name="T13" fmla="*/ 83 h 305"/>
                <a:gd name="T14" fmla="*/ 556 w 673"/>
                <a:gd name="T15" fmla="*/ 52 h 305"/>
                <a:gd name="T16" fmla="*/ 593 w 673"/>
                <a:gd name="T17" fmla="*/ 14 h 305"/>
                <a:gd name="T18" fmla="*/ 647 w 673"/>
                <a:gd name="T19" fmla="*/ 25 h 305"/>
                <a:gd name="T20" fmla="*/ 660 w 673"/>
                <a:gd name="T21" fmla="*/ 81 h 305"/>
                <a:gd name="T22" fmla="*/ 594 w 673"/>
                <a:gd name="T23" fmla="*/ 131 h 305"/>
                <a:gd name="T24" fmla="*/ 560 w 673"/>
                <a:gd name="T25" fmla="*/ 134 h 305"/>
                <a:gd name="T26" fmla="*/ 521 w 673"/>
                <a:gd name="T27" fmla="*/ 122 h 305"/>
                <a:gd name="T28" fmla="*/ 395 w 673"/>
                <a:gd name="T29" fmla="*/ 110 h 305"/>
                <a:gd name="T30" fmla="*/ 338 w 673"/>
                <a:gd name="T31" fmla="*/ 249 h 305"/>
                <a:gd name="T32" fmla="*/ 279 w 673"/>
                <a:gd name="T33" fmla="*/ 112 h 305"/>
                <a:gd name="T34" fmla="*/ 153 w 673"/>
                <a:gd name="T35" fmla="*/ 126 h 305"/>
                <a:gd name="T36" fmla="*/ 114 w 673"/>
                <a:gd name="T37" fmla="*/ 138 h 305"/>
                <a:gd name="T38" fmla="*/ 80 w 673"/>
                <a:gd name="T39" fmla="*/ 136 h 305"/>
                <a:gd name="T40" fmla="*/ 13 w 673"/>
                <a:gd name="T41" fmla="*/ 86 h 305"/>
                <a:gd name="T42" fmla="*/ 26 w 673"/>
                <a:gd name="T43" fmla="*/ 30 h 305"/>
                <a:gd name="T44" fmla="*/ 80 w 673"/>
                <a:gd name="T45" fmla="*/ 19 h 305"/>
                <a:gd name="T46" fmla="*/ 117 w 673"/>
                <a:gd name="T47" fmla="*/ 56 h 305"/>
                <a:gd name="T48" fmla="*/ 105 w 673"/>
                <a:gd name="T49" fmla="*/ 87 h 305"/>
                <a:gd name="T50" fmla="*/ 85 w 673"/>
                <a:gd name="T51" fmla="*/ 96 h 305"/>
                <a:gd name="T52" fmla="*/ 72 w 673"/>
                <a:gd name="T53" fmla="*/ 86 h 305"/>
                <a:gd name="T54" fmla="*/ 68 w 673"/>
                <a:gd name="T55" fmla="*/ 108 h 305"/>
                <a:gd name="T56" fmla="*/ 114 w 673"/>
                <a:gd name="T57" fmla="*/ 91 h 305"/>
                <a:gd name="T58" fmla="*/ 123 w 673"/>
                <a:gd name="T59" fmla="*/ 53 h 305"/>
                <a:gd name="T60" fmla="*/ 82 w 673"/>
                <a:gd name="T61" fmla="*/ 12 h 305"/>
                <a:gd name="T62" fmla="*/ 19 w 673"/>
                <a:gd name="T63" fmla="*/ 27 h 305"/>
                <a:gd name="T64" fmla="*/ 7 w 673"/>
                <a:gd name="T65" fmla="*/ 90 h 305"/>
                <a:gd name="T66" fmla="*/ 80 w 673"/>
                <a:gd name="T67" fmla="*/ 142 h 305"/>
                <a:gd name="T68" fmla="*/ 141 w 673"/>
                <a:gd name="T69" fmla="*/ 143 h 305"/>
                <a:gd name="T70" fmla="*/ 267 w 673"/>
                <a:gd name="T71" fmla="*/ 171 h 305"/>
                <a:gd name="T72" fmla="*/ 334 w 673"/>
                <a:gd name="T73" fmla="*/ 301 h 305"/>
                <a:gd name="T74" fmla="*/ 340 w 673"/>
                <a:gd name="T75" fmla="*/ 302 h 305"/>
                <a:gd name="T76" fmla="*/ 407 w 673"/>
                <a:gd name="T77" fmla="*/ 169 h 305"/>
                <a:gd name="T78" fmla="*/ 533 w 673"/>
                <a:gd name="T79" fmla="*/ 139 h 305"/>
                <a:gd name="T80" fmla="*/ 594 w 673"/>
                <a:gd name="T81" fmla="*/ 137 h 305"/>
                <a:gd name="T82" fmla="*/ 666 w 673"/>
                <a:gd name="T83" fmla="*/ 84 h 305"/>
                <a:gd name="T84" fmla="*/ 653 w 673"/>
                <a:gd name="T85" fmla="*/ 21 h 305"/>
                <a:gd name="T86" fmla="*/ 591 w 673"/>
                <a:gd name="T87" fmla="*/ 7 h 305"/>
                <a:gd name="T88" fmla="*/ 272 w 673"/>
                <a:gd name="T89" fmla="*/ 165 h 305"/>
                <a:gd name="T90" fmla="*/ 139 w 673"/>
                <a:gd name="T91" fmla="*/ 137 h 305"/>
                <a:gd name="T92" fmla="*/ 138 w 673"/>
                <a:gd name="T93" fmla="*/ 137 h 305"/>
                <a:gd name="T94" fmla="*/ 150 w 673"/>
                <a:gd name="T95" fmla="*/ 133 h 305"/>
                <a:gd name="T96" fmla="*/ 272 w 673"/>
                <a:gd name="T97" fmla="*/ 120 h 305"/>
                <a:gd name="T98" fmla="*/ 335 w 673"/>
                <a:gd name="T99" fmla="*/ 292 h 305"/>
                <a:gd name="T100" fmla="*/ 272 w 673"/>
                <a:gd name="T101" fmla="*/ 165 h 305"/>
                <a:gd name="T102" fmla="*/ 402 w 673"/>
                <a:gd name="T103" fmla="*/ 164 h 305"/>
                <a:gd name="T104" fmla="*/ 340 w 673"/>
                <a:gd name="T105" fmla="*/ 292 h 305"/>
                <a:gd name="T106" fmla="*/ 402 w 673"/>
                <a:gd name="T107" fmla="*/ 118 h 305"/>
                <a:gd name="T108" fmla="*/ 524 w 673"/>
                <a:gd name="T109" fmla="*/ 129 h 305"/>
                <a:gd name="T110" fmla="*/ 536 w 673"/>
                <a:gd name="T111" fmla="*/ 134 h 305"/>
                <a:gd name="T112" fmla="*/ 535 w 673"/>
                <a:gd name="T113" fmla="*/ 134 h 305"/>
                <a:gd name="T114" fmla="*/ 402 w 673"/>
                <a:gd name="T115" fmla="*/ 16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73" h="305">
                  <a:moveTo>
                    <a:pt x="591" y="7"/>
                  </a:moveTo>
                  <a:cubicBezTo>
                    <a:pt x="567" y="15"/>
                    <a:pt x="552" y="29"/>
                    <a:pt x="550" y="49"/>
                  </a:cubicBezTo>
                  <a:cubicBezTo>
                    <a:pt x="549" y="64"/>
                    <a:pt x="553" y="79"/>
                    <a:pt x="560" y="87"/>
                  </a:cubicBezTo>
                  <a:cubicBezTo>
                    <a:pt x="579" y="108"/>
                    <a:pt x="601" y="110"/>
                    <a:pt x="606" y="103"/>
                  </a:cubicBezTo>
                  <a:cubicBezTo>
                    <a:pt x="612" y="95"/>
                    <a:pt x="610" y="85"/>
                    <a:pt x="602" y="81"/>
                  </a:cubicBezTo>
                  <a:cubicBezTo>
                    <a:pt x="595" y="77"/>
                    <a:pt x="584" y="86"/>
                    <a:pt x="588" y="92"/>
                  </a:cubicBezTo>
                  <a:cubicBezTo>
                    <a:pt x="594" y="100"/>
                    <a:pt x="577" y="91"/>
                    <a:pt x="569" y="83"/>
                  </a:cubicBezTo>
                  <a:cubicBezTo>
                    <a:pt x="561" y="76"/>
                    <a:pt x="555" y="66"/>
                    <a:pt x="556" y="52"/>
                  </a:cubicBezTo>
                  <a:cubicBezTo>
                    <a:pt x="558" y="34"/>
                    <a:pt x="571" y="21"/>
                    <a:pt x="593" y="14"/>
                  </a:cubicBezTo>
                  <a:cubicBezTo>
                    <a:pt x="614" y="8"/>
                    <a:pt x="634" y="9"/>
                    <a:pt x="647" y="25"/>
                  </a:cubicBezTo>
                  <a:cubicBezTo>
                    <a:pt x="662" y="42"/>
                    <a:pt x="667" y="62"/>
                    <a:pt x="660" y="81"/>
                  </a:cubicBezTo>
                  <a:cubicBezTo>
                    <a:pt x="652" y="105"/>
                    <a:pt x="627" y="124"/>
                    <a:pt x="594" y="131"/>
                  </a:cubicBezTo>
                  <a:cubicBezTo>
                    <a:pt x="583" y="134"/>
                    <a:pt x="572" y="135"/>
                    <a:pt x="560" y="134"/>
                  </a:cubicBezTo>
                  <a:cubicBezTo>
                    <a:pt x="549" y="133"/>
                    <a:pt x="534" y="128"/>
                    <a:pt x="521" y="122"/>
                  </a:cubicBezTo>
                  <a:cubicBezTo>
                    <a:pt x="489" y="109"/>
                    <a:pt x="443" y="87"/>
                    <a:pt x="395" y="110"/>
                  </a:cubicBezTo>
                  <a:cubicBezTo>
                    <a:pt x="350" y="132"/>
                    <a:pt x="340" y="201"/>
                    <a:pt x="338" y="249"/>
                  </a:cubicBezTo>
                  <a:cubicBezTo>
                    <a:pt x="335" y="201"/>
                    <a:pt x="325" y="132"/>
                    <a:pt x="279" y="112"/>
                  </a:cubicBezTo>
                  <a:cubicBezTo>
                    <a:pt x="231" y="89"/>
                    <a:pt x="185" y="111"/>
                    <a:pt x="153" y="126"/>
                  </a:cubicBezTo>
                  <a:cubicBezTo>
                    <a:pt x="140" y="131"/>
                    <a:pt x="125" y="137"/>
                    <a:pt x="114" y="138"/>
                  </a:cubicBezTo>
                  <a:cubicBezTo>
                    <a:pt x="102" y="139"/>
                    <a:pt x="91" y="138"/>
                    <a:pt x="80" y="136"/>
                  </a:cubicBezTo>
                  <a:cubicBezTo>
                    <a:pt x="47" y="129"/>
                    <a:pt x="22" y="110"/>
                    <a:pt x="13" y="86"/>
                  </a:cubicBezTo>
                  <a:cubicBezTo>
                    <a:pt x="6" y="68"/>
                    <a:pt x="11" y="48"/>
                    <a:pt x="26" y="30"/>
                  </a:cubicBezTo>
                  <a:cubicBezTo>
                    <a:pt x="39" y="15"/>
                    <a:pt x="58" y="13"/>
                    <a:pt x="80" y="19"/>
                  </a:cubicBezTo>
                  <a:cubicBezTo>
                    <a:pt x="101" y="25"/>
                    <a:pt x="115" y="38"/>
                    <a:pt x="117" y="56"/>
                  </a:cubicBezTo>
                  <a:cubicBezTo>
                    <a:pt x="118" y="70"/>
                    <a:pt x="112" y="80"/>
                    <a:pt x="105" y="87"/>
                  </a:cubicBezTo>
                  <a:cubicBezTo>
                    <a:pt x="96" y="95"/>
                    <a:pt x="80" y="105"/>
                    <a:pt x="85" y="96"/>
                  </a:cubicBezTo>
                  <a:cubicBezTo>
                    <a:pt x="89" y="90"/>
                    <a:pt x="79" y="82"/>
                    <a:pt x="72" y="86"/>
                  </a:cubicBezTo>
                  <a:cubicBezTo>
                    <a:pt x="64" y="90"/>
                    <a:pt x="62" y="100"/>
                    <a:pt x="68" y="108"/>
                  </a:cubicBezTo>
                  <a:cubicBezTo>
                    <a:pt x="73" y="115"/>
                    <a:pt x="95" y="112"/>
                    <a:pt x="114" y="91"/>
                  </a:cubicBezTo>
                  <a:cubicBezTo>
                    <a:pt x="121" y="83"/>
                    <a:pt x="124" y="68"/>
                    <a:pt x="123" y="53"/>
                  </a:cubicBezTo>
                  <a:cubicBezTo>
                    <a:pt x="121" y="33"/>
                    <a:pt x="105" y="19"/>
                    <a:pt x="82" y="12"/>
                  </a:cubicBezTo>
                  <a:cubicBezTo>
                    <a:pt x="59" y="5"/>
                    <a:pt x="33" y="10"/>
                    <a:pt x="19" y="27"/>
                  </a:cubicBezTo>
                  <a:cubicBezTo>
                    <a:pt x="4" y="47"/>
                    <a:pt x="0" y="70"/>
                    <a:pt x="7" y="90"/>
                  </a:cubicBezTo>
                  <a:cubicBezTo>
                    <a:pt x="17" y="115"/>
                    <a:pt x="46" y="135"/>
                    <a:pt x="80" y="142"/>
                  </a:cubicBezTo>
                  <a:cubicBezTo>
                    <a:pt x="108" y="147"/>
                    <a:pt x="130" y="144"/>
                    <a:pt x="141" y="143"/>
                  </a:cubicBezTo>
                  <a:cubicBezTo>
                    <a:pt x="181" y="141"/>
                    <a:pt x="220" y="139"/>
                    <a:pt x="267" y="171"/>
                  </a:cubicBezTo>
                  <a:cubicBezTo>
                    <a:pt x="309" y="198"/>
                    <a:pt x="328" y="271"/>
                    <a:pt x="334" y="301"/>
                  </a:cubicBezTo>
                  <a:cubicBezTo>
                    <a:pt x="336" y="304"/>
                    <a:pt x="339" y="305"/>
                    <a:pt x="340" y="302"/>
                  </a:cubicBezTo>
                  <a:cubicBezTo>
                    <a:pt x="347" y="271"/>
                    <a:pt x="368" y="197"/>
                    <a:pt x="407" y="169"/>
                  </a:cubicBezTo>
                  <a:cubicBezTo>
                    <a:pt x="454" y="137"/>
                    <a:pt x="493" y="138"/>
                    <a:pt x="533" y="139"/>
                  </a:cubicBezTo>
                  <a:cubicBezTo>
                    <a:pt x="545" y="140"/>
                    <a:pt x="566" y="143"/>
                    <a:pt x="594" y="137"/>
                  </a:cubicBezTo>
                  <a:cubicBezTo>
                    <a:pt x="628" y="129"/>
                    <a:pt x="657" y="109"/>
                    <a:pt x="666" y="84"/>
                  </a:cubicBezTo>
                  <a:cubicBezTo>
                    <a:pt x="673" y="64"/>
                    <a:pt x="669" y="41"/>
                    <a:pt x="653" y="21"/>
                  </a:cubicBezTo>
                  <a:cubicBezTo>
                    <a:pt x="640" y="4"/>
                    <a:pt x="614" y="0"/>
                    <a:pt x="591" y="7"/>
                  </a:cubicBezTo>
                  <a:close/>
                  <a:moveTo>
                    <a:pt x="272" y="165"/>
                  </a:moveTo>
                  <a:cubicBezTo>
                    <a:pt x="224" y="133"/>
                    <a:pt x="179" y="135"/>
                    <a:pt x="139" y="137"/>
                  </a:cubicBezTo>
                  <a:cubicBezTo>
                    <a:pt x="138" y="137"/>
                    <a:pt x="138" y="137"/>
                    <a:pt x="138" y="137"/>
                  </a:cubicBezTo>
                  <a:cubicBezTo>
                    <a:pt x="142" y="136"/>
                    <a:pt x="146" y="135"/>
                    <a:pt x="150" y="133"/>
                  </a:cubicBezTo>
                  <a:cubicBezTo>
                    <a:pt x="182" y="119"/>
                    <a:pt x="225" y="98"/>
                    <a:pt x="272" y="120"/>
                  </a:cubicBezTo>
                  <a:cubicBezTo>
                    <a:pt x="333" y="148"/>
                    <a:pt x="335" y="265"/>
                    <a:pt x="335" y="292"/>
                  </a:cubicBezTo>
                  <a:cubicBezTo>
                    <a:pt x="330" y="259"/>
                    <a:pt x="314" y="193"/>
                    <a:pt x="272" y="165"/>
                  </a:cubicBezTo>
                  <a:close/>
                  <a:moveTo>
                    <a:pt x="402" y="164"/>
                  </a:moveTo>
                  <a:cubicBezTo>
                    <a:pt x="363" y="190"/>
                    <a:pt x="346" y="257"/>
                    <a:pt x="340" y="292"/>
                  </a:cubicBezTo>
                  <a:cubicBezTo>
                    <a:pt x="339" y="256"/>
                    <a:pt x="345" y="146"/>
                    <a:pt x="402" y="118"/>
                  </a:cubicBezTo>
                  <a:cubicBezTo>
                    <a:pt x="449" y="96"/>
                    <a:pt x="492" y="116"/>
                    <a:pt x="524" y="129"/>
                  </a:cubicBezTo>
                  <a:cubicBezTo>
                    <a:pt x="528" y="131"/>
                    <a:pt x="532" y="133"/>
                    <a:pt x="536" y="134"/>
                  </a:cubicBezTo>
                  <a:cubicBezTo>
                    <a:pt x="536" y="134"/>
                    <a:pt x="536" y="134"/>
                    <a:pt x="535" y="134"/>
                  </a:cubicBezTo>
                  <a:cubicBezTo>
                    <a:pt x="495" y="132"/>
                    <a:pt x="450" y="130"/>
                    <a:pt x="402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070F551E-E954-49FA-AD42-26CA5DB610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1" y="1296"/>
              <a:ext cx="3881" cy="1757"/>
            </a:xfrm>
            <a:custGeom>
              <a:avLst/>
              <a:gdLst>
                <a:gd name="T0" fmla="*/ 654 w 673"/>
                <a:gd name="T1" fmla="*/ 281 h 303"/>
                <a:gd name="T2" fmla="*/ 666 w 673"/>
                <a:gd name="T3" fmla="*/ 218 h 303"/>
                <a:gd name="T4" fmla="*/ 594 w 673"/>
                <a:gd name="T5" fmla="*/ 166 h 303"/>
                <a:gd name="T6" fmla="*/ 533 w 673"/>
                <a:gd name="T7" fmla="*/ 164 h 303"/>
                <a:gd name="T8" fmla="*/ 407 w 673"/>
                <a:gd name="T9" fmla="*/ 135 h 303"/>
                <a:gd name="T10" fmla="*/ 340 w 673"/>
                <a:gd name="T11" fmla="*/ 3 h 303"/>
                <a:gd name="T12" fmla="*/ 334 w 673"/>
                <a:gd name="T13" fmla="*/ 4 h 303"/>
                <a:gd name="T14" fmla="*/ 267 w 673"/>
                <a:gd name="T15" fmla="*/ 135 h 303"/>
                <a:gd name="T16" fmla="*/ 141 w 673"/>
                <a:gd name="T17" fmla="*/ 164 h 303"/>
                <a:gd name="T18" fmla="*/ 80 w 673"/>
                <a:gd name="T19" fmla="*/ 166 h 303"/>
                <a:gd name="T20" fmla="*/ 8 w 673"/>
                <a:gd name="T21" fmla="*/ 218 h 303"/>
                <a:gd name="T22" fmla="*/ 20 w 673"/>
                <a:gd name="T23" fmla="*/ 281 h 303"/>
                <a:gd name="T24" fmla="*/ 82 w 673"/>
                <a:gd name="T25" fmla="*/ 295 h 303"/>
                <a:gd name="T26" fmla="*/ 123 w 673"/>
                <a:gd name="T27" fmla="*/ 254 h 303"/>
                <a:gd name="T28" fmla="*/ 114 w 673"/>
                <a:gd name="T29" fmla="*/ 216 h 303"/>
                <a:gd name="T30" fmla="*/ 68 w 673"/>
                <a:gd name="T31" fmla="*/ 200 h 303"/>
                <a:gd name="T32" fmla="*/ 72 w 673"/>
                <a:gd name="T33" fmla="*/ 222 h 303"/>
                <a:gd name="T34" fmla="*/ 85 w 673"/>
                <a:gd name="T35" fmla="*/ 211 h 303"/>
                <a:gd name="T36" fmla="*/ 105 w 673"/>
                <a:gd name="T37" fmla="*/ 220 h 303"/>
                <a:gd name="T38" fmla="*/ 117 w 673"/>
                <a:gd name="T39" fmla="*/ 251 h 303"/>
                <a:gd name="T40" fmla="*/ 80 w 673"/>
                <a:gd name="T41" fmla="*/ 288 h 303"/>
                <a:gd name="T42" fmla="*/ 26 w 673"/>
                <a:gd name="T43" fmla="*/ 278 h 303"/>
                <a:gd name="T44" fmla="*/ 14 w 673"/>
                <a:gd name="T45" fmla="*/ 221 h 303"/>
                <a:gd name="T46" fmla="*/ 80 w 673"/>
                <a:gd name="T47" fmla="*/ 171 h 303"/>
                <a:gd name="T48" fmla="*/ 114 w 673"/>
                <a:gd name="T49" fmla="*/ 168 h 303"/>
                <a:gd name="T50" fmla="*/ 153 w 673"/>
                <a:gd name="T51" fmla="*/ 181 h 303"/>
                <a:gd name="T52" fmla="*/ 279 w 673"/>
                <a:gd name="T53" fmla="*/ 194 h 303"/>
                <a:gd name="T54" fmla="*/ 338 w 673"/>
                <a:gd name="T55" fmla="*/ 56 h 303"/>
                <a:gd name="T56" fmla="*/ 395 w 673"/>
                <a:gd name="T57" fmla="*/ 194 h 303"/>
                <a:gd name="T58" fmla="*/ 521 w 673"/>
                <a:gd name="T59" fmla="*/ 181 h 303"/>
                <a:gd name="T60" fmla="*/ 560 w 673"/>
                <a:gd name="T61" fmla="*/ 169 h 303"/>
                <a:gd name="T62" fmla="*/ 594 w 673"/>
                <a:gd name="T63" fmla="*/ 171 h 303"/>
                <a:gd name="T64" fmla="*/ 660 w 673"/>
                <a:gd name="T65" fmla="*/ 222 h 303"/>
                <a:gd name="T66" fmla="*/ 648 w 673"/>
                <a:gd name="T67" fmla="*/ 278 h 303"/>
                <a:gd name="T68" fmla="*/ 593 w 673"/>
                <a:gd name="T69" fmla="*/ 288 h 303"/>
                <a:gd name="T70" fmla="*/ 557 w 673"/>
                <a:gd name="T71" fmla="*/ 251 h 303"/>
                <a:gd name="T72" fmla="*/ 569 w 673"/>
                <a:gd name="T73" fmla="*/ 220 h 303"/>
                <a:gd name="T74" fmla="*/ 589 w 673"/>
                <a:gd name="T75" fmla="*/ 211 h 303"/>
                <a:gd name="T76" fmla="*/ 602 w 673"/>
                <a:gd name="T77" fmla="*/ 222 h 303"/>
                <a:gd name="T78" fmla="*/ 606 w 673"/>
                <a:gd name="T79" fmla="*/ 200 h 303"/>
                <a:gd name="T80" fmla="*/ 560 w 673"/>
                <a:gd name="T81" fmla="*/ 216 h 303"/>
                <a:gd name="T82" fmla="*/ 551 w 673"/>
                <a:gd name="T83" fmla="*/ 255 h 303"/>
                <a:gd name="T84" fmla="*/ 591 w 673"/>
                <a:gd name="T85" fmla="*/ 295 h 303"/>
                <a:gd name="T86" fmla="*/ 654 w 673"/>
                <a:gd name="T87" fmla="*/ 281 h 303"/>
                <a:gd name="T88" fmla="*/ 334 w 673"/>
                <a:gd name="T89" fmla="*/ 13 h 303"/>
                <a:gd name="T90" fmla="*/ 272 w 673"/>
                <a:gd name="T91" fmla="*/ 186 h 303"/>
                <a:gd name="T92" fmla="*/ 150 w 673"/>
                <a:gd name="T93" fmla="*/ 174 h 303"/>
                <a:gd name="T94" fmla="*/ 138 w 673"/>
                <a:gd name="T95" fmla="*/ 169 h 303"/>
                <a:gd name="T96" fmla="*/ 139 w 673"/>
                <a:gd name="T97" fmla="*/ 169 h 303"/>
                <a:gd name="T98" fmla="*/ 272 w 673"/>
                <a:gd name="T99" fmla="*/ 141 h 303"/>
                <a:gd name="T100" fmla="*/ 334 w 673"/>
                <a:gd name="T101" fmla="*/ 13 h 303"/>
                <a:gd name="T102" fmla="*/ 536 w 673"/>
                <a:gd name="T103" fmla="*/ 170 h 303"/>
                <a:gd name="T104" fmla="*/ 536 w 673"/>
                <a:gd name="T105" fmla="*/ 169 h 303"/>
                <a:gd name="T106" fmla="*/ 524 w 673"/>
                <a:gd name="T107" fmla="*/ 174 h 303"/>
                <a:gd name="T108" fmla="*/ 402 w 673"/>
                <a:gd name="T109" fmla="*/ 186 h 303"/>
                <a:gd name="T110" fmla="*/ 340 w 673"/>
                <a:gd name="T111" fmla="*/ 13 h 303"/>
                <a:gd name="T112" fmla="*/ 402 w 673"/>
                <a:gd name="T113" fmla="*/ 141 h 303"/>
                <a:gd name="T114" fmla="*/ 536 w 673"/>
                <a:gd name="T115" fmla="*/ 17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73" h="303">
                  <a:moveTo>
                    <a:pt x="654" y="281"/>
                  </a:moveTo>
                  <a:cubicBezTo>
                    <a:pt x="669" y="261"/>
                    <a:pt x="673" y="238"/>
                    <a:pt x="666" y="218"/>
                  </a:cubicBezTo>
                  <a:cubicBezTo>
                    <a:pt x="657" y="193"/>
                    <a:pt x="628" y="173"/>
                    <a:pt x="594" y="166"/>
                  </a:cubicBezTo>
                  <a:cubicBezTo>
                    <a:pt x="566" y="160"/>
                    <a:pt x="545" y="163"/>
                    <a:pt x="533" y="164"/>
                  </a:cubicBezTo>
                  <a:cubicBezTo>
                    <a:pt x="493" y="166"/>
                    <a:pt x="454" y="167"/>
                    <a:pt x="407" y="135"/>
                  </a:cubicBezTo>
                  <a:cubicBezTo>
                    <a:pt x="368" y="108"/>
                    <a:pt x="347" y="34"/>
                    <a:pt x="340" y="3"/>
                  </a:cubicBezTo>
                  <a:cubicBezTo>
                    <a:pt x="339" y="0"/>
                    <a:pt x="336" y="1"/>
                    <a:pt x="334" y="4"/>
                  </a:cubicBezTo>
                  <a:cubicBezTo>
                    <a:pt x="328" y="34"/>
                    <a:pt x="308" y="107"/>
                    <a:pt x="267" y="135"/>
                  </a:cubicBezTo>
                  <a:cubicBezTo>
                    <a:pt x="220" y="167"/>
                    <a:pt x="181" y="166"/>
                    <a:pt x="141" y="164"/>
                  </a:cubicBezTo>
                  <a:cubicBezTo>
                    <a:pt x="130" y="163"/>
                    <a:pt x="108" y="160"/>
                    <a:pt x="80" y="166"/>
                  </a:cubicBezTo>
                  <a:cubicBezTo>
                    <a:pt x="46" y="173"/>
                    <a:pt x="17" y="193"/>
                    <a:pt x="8" y="218"/>
                  </a:cubicBezTo>
                  <a:cubicBezTo>
                    <a:pt x="0" y="238"/>
                    <a:pt x="4" y="261"/>
                    <a:pt x="20" y="281"/>
                  </a:cubicBezTo>
                  <a:cubicBezTo>
                    <a:pt x="33" y="298"/>
                    <a:pt x="59" y="302"/>
                    <a:pt x="82" y="295"/>
                  </a:cubicBezTo>
                  <a:cubicBezTo>
                    <a:pt x="106" y="288"/>
                    <a:pt x="121" y="274"/>
                    <a:pt x="123" y="254"/>
                  </a:cubicBezTo>
                  <a:cubicBezTo>
                    <a:pt x="124" y="239"/>
                    <a:pt x="121" y="224"/>
                    <a:pt x="114" y="216"/>
                  </a:cubicBezTo>
                  <a:cubicBezTo>
                    <a:pt x="95" y="195"/>
                    <a:pt x="73" y="193"/>
                    <a:pt x="68" y="200"/>
                  </a:cubicBezTo>
                  <a:cubicBezTo>
                    <a:pt x="62" y="207"/>
                    <a:pt x="64" y="218"/>
                    <a:pt x="72" y="222"/>
                  </a:cubicBezTo>
                  <a:cubicBezTo>
                    <a:pt x="79" y="225"/>
                    <a:pt x="89" y="217"/>
                    <a:pt x="85" y="211"/>
                  </a:cubicBezTo>
                  <a:cubicBezTo>
                    <a:pt x="80" y="202"/>
                    <a:pt x="97" y="212"/>
                    <a:pt x="105" y="220"/>
                  </a:cubicBezTo>
                  <a:cubicBezTo>
                    <a:pt x="112" y="227"/>
                    <a:pt x="118" y="237"/>
                    <a:pt x="117" y="251"/>
                  </a:cubicBezTo>
                  <a:cubicBezTo>
                    <a:pt x="116" y="269"/>
                    <a:pt x="102" y="282"/>
                    <a:pt x="80" y="288"/>
                  </a:cubicBezTo>
                  <a:cubicBezTo>
                    <a:pt x="59" y="295"/>
                    <a:pt x="39" y="293"/>
                    <a:pt x="26" y="278"/>
                  </a:cubicBezTo>
                  <a:cubicBezTo>
                    <a:pt x="11" y="260"/>
                    <a:pt x="7" y="240"/>
                    <a:pt x="14" y="221"/>
                  </a:cubicBezTo>
                  <a:cubicBezTo>
                    <a:pt x="22" y="197"/>
                    <a:pt x="48" y="178"/>
                    <a:pt x="80" y="171"/>
                  </a:cubicBezTo>
                  <a:cubicBezTo>
                    <a:pt x="91" y="169"/>
                    <a:pt x="102" y="168"/>
                    <a:pt x="114" y="168"/>
                  </a:cubicBezTo>
                  <a:cubicBezTo>
                    <a:pt x="125" y="170"/>
                    <a:pt x="140" y="175"/>
                    <a:pt x="153" y="181"/>
                  </a:cubicBezTo>
                  <a:cubicBezTo>
                    <a:pt x="185" y="195"/>
                    <a:pt x="231" y="217"/>
                    <a:pt x="279" y="194"/>
                  </a:cubicBezTo>
                  <a:cubicBezTo>
                    <a:pt x="325" y="173"/>
                    <a:pt x="335" y="104"/>
                    <a:pt x="338" y="56"/>
                  </a:cubicBezTo>
                  <a:cubicBezTo>
                    <a:pt x="340" y="104"/>
                    <a:pt x="350" y="173"/>
                    <a:pt x="395" y="194"/>
                  </a:cubicBezTo>
                  <a:cubicBezTo>
                    <a:pt x="443" y="217"/>
                    <a:pt x="489" y="195"/>
                    <a:pt x="521" y="181"/>
                  </a:cubicBezTo>
                  <a:cubicBezTo>
                    <a:pt x="535" y="176"/>
                    <a:pt x="549" y="170"/>
                    <a:pt x="560" y="169"/>
                  </a:cubicBezTo>
                  <a:cubicBezTo>
                    <a:pt x="572" y="169"/>
                    <a:pt x="583" y="169"/>
                    <a:pt x="594" y="171"/>
                  </a:cubicBezTo>
                  <a:cubicBezTo>
                    <a:pt x="627" y="178"/>
                    <a:pt x="652" y="198"/>
                    <a:pt x="660" y="222"/>
                  </a:cubicBezTo>
                  <a:cubicBezTo>
                    <a:pt x="667" y="241"/>
                    <a:pt x="663" y="260"/>
                    <a:pt x="648" y="278"/>
                  </a:cubicBezTo>
                  <a:cubicBezTo>
                    <a:pt x="634" y="293"/>
                    <a:pt x="615" y="295"/>
                    <a:pt x="593" y="288"/>
                  </a:cubicBezTo>
                  <a:cubicBezTo>
                    <a:pt x="572" y="282"/>
                    <a:pt x="558" y="269"/>
                    <a:pt x="557" y="251"/>
                  </a:cubicBezTo>
                  <a:cubicBezTo>
                    <a:pt x="556" y="237"/>
                    <a:pt x="562" y="227"/>
                    <a:pt x="569" y="220"/>
                  </a:cubicBezTo>
                  <a:cubicBezTo>
                    <a:pt x="577" y="212"/>
                    <a:pt x="594" y="202"/>
                    <a:pt x="589" y="211"/>
                  </a:cubicBezTo>
                  <a:cubicBezTo>
                    <a:pt x="585" y="217"/>
                    <a:pt x="595" y="226"/>
                    <a:pt x="602" y="222"/>
                  </a:cubicBezTo>
                  <a:cubicBezTo>
                    <a:pt x="610" y="218"/>
                    <a:pt x="612" y="207"/>
                    <a:pt x="606" y="200"/>
                  </a:cubicBezTo>
                  <a:cubicBezTo>
                    <a:pt x="601" y="193"/>
                    <a:pt x="579" y="195"/>
                    <a:pt x="560" y="216"/>
                  </a:cubicBezTo>
                  <a:cubicBezTo>
                    <a:pt x="553" y="225"/>
                    <a:pt x="550" y="239"/>
                    <a:pt x="551" y="255"/>
                  </a:cubicBezTo>
                  <a:cubicBezTo>
                    <a:pt x="552" y="274"/>
                    <a:pt x="568" y="288"/>
                    <a:pt x="591" y="295"/>
                  </a:cubicBezTo>
                  <a:cubicBezTo>
                    <a:pt x="614" y="303"/>
                    <a:pt x="640" y="298"/>
                    <a:pt x="654" y="281"/>
                  </a:cubicBezTo>
                  <a:close/>
                  <a:moveTo>
                    <a:pt x="334" y="13"/>
                  </a:moveTo>
                  <a:cubicBezTo>
                    <a:pt x="335" y="40"/>
                    <a:pt x="333" y="157"/>
                    <a:pt x="272" y="186"/>
                  </a:cubicBezTo>
                  <a:cubicBezTo>
                    <a:pt x="225" y="208"/>
                    <a:pt x="182" y="187"/>
                    <a:pt x="150" y="174"/>
                  </a:cubicBezTo>
                  <a:cubicBezTo>
                    <a:pt x="146" y="172"/>
                    <a:pt x="142" y="171"/>
                    <a:pt x="138" y="169"/>
                  </a:cubicBezTo>
                  <a:cubicBezTo>
                    <a:pt x="138" y="169"/>
                    <a:pt x="139" y="169"/>
                    <a:pt x="139" y="169"/>
                  </a:cubicBezTo>
                  <a:cubicBezTo>
                    <a:pt x="179" y="171"/>
                    <a:pt x="224" y="173"/>
                    <a:pt x="272" y="141"/>
                  </a:cubicBezTo>
                  <a:cubicBezTo>
                    <a:pt x="314" y="113"/>
                    <a:pt x="329" y="47"/>
                    <a:pt x="334" y="13"/>
                  </a:cubicBezTo>
                  <a:close/>
                  <a:moveTo>
                    <a:pt x="536" y="170"/>
                  </a:moveTo>
                  <a:cubicBezTo>
                    <a:pt x="536" y="170"/>
                    <a:pt x="536" y="170"/>
                    <a:pt x="536" y="169"/>
                  </a:cubicBezTo>
                  <a:cubicBezTo>
                    <a:pt x="532" y="171"/>
                    <a:pt x="528" y="172"/>
                    <a:pt x="524" y="174"/>
                  </a:cubicBezTo>
                  <a:cubicBezTo>
                    <a:pt x="492" y="187"/>
                    <a:pt x="449" y="208"/>
                    <a:pt x="402" y="186"/>
                  </a:cubicBezTo>
                  <a:cubicBezTo>
                    <a:pt x="345" y="159"/>
                    <a:pt x="339" y="49"/>
                    <a:pt x="340" y="13"/>
                  </a:cubicBezTo>
                  <a:cubicBezTo>
                    <a:pt x="345" y="48"/>
                    <a:pt x="363" y="114"/>
                    <a:pt x="402" y="141"/>
                  </a:cubicBezTo>
                  <a:cubicBezTo>
                    <a:pt x="450" y="174"/>
                    <a:pt x="495" y="171"/>
                    <a:pt x="53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8C4DF05-B33E-49D1-9197-EC5A37420874}"/>
              </a:ext>
            </a:extLst>
          </p:cNvPr>
          <p:cNvSpPr txBox="1"/>
          <p:nvPr userDrawn="1"/>
        </p:nvSpPr>
        <p:spPr>
          <a:xfrm>
            <a:off x="2361191" y="769424"/>
            <a:ext cx="46863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/>
            <a:r>
              <a:rPr lang="en-US" sz="2800" dirty="0"/>
              <a:t>NIGMS and </a:t>
            </a:r>
            <a:r>
              <a:rPr lang="en-US" sz="2800" dirty="0" err="1"/>
              <a:t>PlatON</a:t>
            </a:r>
            <a:r>
              <a:rPr lang="en-US" sz="2800" dirty="0"/>
              <a:t> Award for 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BDE2C42-BFD9-459B-A8A9-866B1415196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039" y="5689196"/>
            <a:ext cx="1507119" cy="493711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D527FC6-9D7C-4318-A817-AE9F3F838B7D}"/>
              </a:ext>
            </a:extLst>
          </p:cNvPr>
          <p:cNvSpPr txBox="1"/>
          <p:nvPr userDrawn="1"/>
        </p:nvSpPr>
        <p:spPr>
          <a:xfrm>
            <a:off x="7182298" y="6127281"/>
            <a:ext cx="1498600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dirty="0" err="1"/>
              <a:t>Haixu</a:t>
            </a:r>
            <a:r>
              <a:rPr lang="en-US" sz="1050" dirty="0"/>
              <a:t> Tang, PHD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65DC907-80DB-4926-9C81-F7987A96CC97}"/>
              </a:ext>
            </a:extLst>
          </p:cNvPr>
          <p:cNvCxnSpPr/>
          <p:nvPr userDrawn="1"/>
        </p:nvCxnSpPr>
        <p:spPr>
          <a:xfrm>
            <a:off x="7188648" y="6121179"/>
            <a:ext cx="14859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46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88647" y="853847"/>
            <a:ext cx="69667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88647" y="2670223"/>
            <a:ext cx="6966706" cy="3157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8650" y="6642101"/>
            <a:ext cx="20574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16970-C35B-4E9B-BDEB-5F6F6DE77E0D}" type="datetimeFigureOut">
              <a:rPr lang="en-US" smtClean="0"/>
              <a:pPr/>
              <a:t>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028950" y="6642101"/>
            <a:ext cx="30861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6457950" y="6642101"/>
            <a:ext cx="20574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1D063-4D9E-4407-B53D-6CB4C75EDD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6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088136" y="5219090"/>
            <a:ext cx="6967728" cy="323022"/>
          </a:xfrm>
        </p:spPr>
        <p:txBody>
          <a:bodyPr/>
          <a:lstStyle/>
          <a:p>
            <a:pPr algn="ctr"/>
            <a:r>
              <a:rPr lang="en-US" sz="1100" b="1" dirty="0"/>
              <a:t>Track 1: Secure Multi-Label Tumor Classification using Homomorphic Encryption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971250" y="2698812"/>
            <a:ext cx="7201500" cy="1597979"/>
          </a:xfrm>
        </p:spPr>
        <p:txBody>
          <a:bodyPr numCol="2">
            <a:normAutofit/>
          </a:bodyPr>
          <a:lstStyle/>
          <a:p>
            <a:pPr algn="ctr"/>
            <a:r>
              <a:rPr lang="en-US" sz="3200" dirty="0"/>
              <a:t>Sergiu </a:t>
            </a:r>
            <a:r>
              <a:rPr lang="en-US" sz="3200" dirty="0" err="1"/>
              <a:t>Carpov</a:t>
            </a:r>
            <a:r>
              <a:rPr lang="en-US" sz="2400" baseline="30000" dirty="0"/>
              <a:t>* </a:t>
            </a:r>
            <a:r>
              <a:rPr lang="en-US" sz="3200" dirty="0"/>
              <a:t>Nicolas Gama</a:t>
            </a:r>
            <a:r>
              <a:rPr lang="en-US" sz="3200" baseline="30000" dirty="0"/>
              <a:t>*</a:t>
            </a:r>
          </a:p>
          <a:p>
            <a:pPr algn="ctr"/>
            <a:endParaRPr lang="en-US" sz="2400" baseline="30000" dirty="0"/>
          </a:p>
          <a:p>
            <a:pPr algn="ctr"/>
            <a:endParaRPr lang="en-US" sz="2400" baseline="30000" dirty="0"/>
          </a:p>
          <a:p>
            <a:pPr algn="ctr"/>
            <a:r>
              <a:rPr lang="en-US" sz="3200" dirty="0" err="1"/>
              <a:t>Mariya</a:t>
            </a:r>
            <a:r>
              <a:rPr lang="en-US" sz="3200" dirty="0"/>
              <a:t> Georgieva</a:t>
            </a:r>
            <a:r>
              <a:rPr lang="en-US" sz="2400" baseline="30000" dirty="0"/>
              <a:t>*</a:t>
            </a:r>
            <a:endParaRPr lang="en-US" sz="2400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088136" y="3839660"/>
            <a:ext cx="6967728" cy="457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i="1" dirty="0"/>
              <a:t>* </a:t>
            </a:r>
            <a:r>
              <a:rPr lang="en-US" i="1" dirty="0" err="1"/>
              <a:t>Inpher</a:t>
            </a:r>
            <a:r>
              <a:rPr lang="en-US" i="1" dirty="0"/>
              <a:t>, Switzerland</a:t>
            </a:r>
          </a:p>
        </p:txBody>
      </p:sp>
      <p:pic>
        <p:nvPicPr>
          <p:cNvPr id="5" name="Picture 2" descr="National Human Genome Research Institute Home | NHGRI">
            <a:extLst>
              <a:ext uri="{FF2B5EF4-FFF2-40B4-BE49-F238E27FC236}">
                <a16:creationId xmlns:a16="http://schemas.microsoft.com/office/drawing/2014/main" id="{1BAF9C79-D4DB-0649-9E48-0E3087F60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883" y="32349"/>
            <a:ext cx="3853543" cy="79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33BF77-857D-1942-8181-CA99F506637D}"/>
              </a:ext>
            </a:extLst>
          </p:cNvPr>
          <p:cNvSpPr txBox="1"/>
          <p:nvPr/>
        </p:nvSpPr>
        <p:spPr>
          <a:xfrm>
            <a:off x="1719470" y="831255"/>
            <a:ext cx="61722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NIGMS Award for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58EAC-45A7-404E-8002-CC4234F59B1C}"/>
              </a:ext>
            </a:extLst>
          </p:cNvPr>
          <p:cNvSpPr txBox="1"/>
          <p:nvPr/>
        </p:nvSpPr>
        <p:spPr>
          <a:xfrm>
            <a:off x="971250" y="1331549"/>
            <a:ext cx="95932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2020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48EB7A1-BB72-734E-8E46-D351AE38F194}"/>
              </a:ext>
            </a:extLst>
          </p:cNvPr>
          <p:cNvSpPr txBox="1">
            <a:spLocks/>
          </p:cNvSpPr>
          <p:nvPr/>
        </p:nvSpPr>
        <p:spPr>
          <a:xfrm>
            <a:off x="7668040" y="6552715"/>
            <a:ext cx="1336812" cy="2201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i="1" dirty="0"/>
              <a:t>December 19, 2020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AB0D557-4C7E-2642-9ABB-816ECC2E9166}"/>
              </a:ext>
            </a:extLst>
          </p:cNvPr>
          <p:cNvSpPr txBox="1">
            <a:spLocks/>
          </p:cNvSpPr>
          <p:nvPr/>
        </p:nvSpPr>
        <p:spPr>
          <a:xfrm>
            <a:off x="7421474" y="6155556"/>
            <a:ext cx="1336812" cy="2201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Miran Kim, PHD</a:t>
            </a:r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1049DCC4-4F14-5D43-97DC-8C0CC1368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08" y="5708681"/>
            <a:ext cx="1675395" cy="45029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73818F-DA7D-B249-A277-238CC8646F02}"/>
              </a:ext>
            </a:extLst>
          </p:cNvPr>
          <p:cNvCxnSpPr>
            <a:cxnSpLocks/>
          </p:cNvCxnSpPr>
          <p:nvPr/>
        </p:nvCxnSpPr>
        <p:spPr>
          <a:xfrm flipV="1">
            <a:off x="7209093" y="6136140"/>
            <a:ext cx="1496441" cy="8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1D0B3E8-A2D7-3B4D-8758-1C66744FE065}"/>
              </a:ext>
            </a:extLst>
          </p:cNvPr>
          <p:cNvSpPr txBox="1">
            <a:spLocks/>
          </p:cNvSpPr>
          <p:nvPr/>
        </p:nvSpPr>
        <p:spPr>
          <a:xfrm>
            <a:off x="3344775" y="6127435"/>
            <a:ext cx="1336812" cy="2201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err="1"/>
              <a:t>Arif</a:t>
            </a:r>
            <a:r>
              <a:rPr lang="en-US" sz="1050" dirty="0"/>
              <a:t> </a:t>
            </a:r>
            <a:r>
              <a:rPr lang="en-US" sz="1050" dirty="0" err="1"/>
              <a:t>Harmanci</a:t>
            </a:r>
            <a:r>
              <a:rPr lang="en-US" sz="1050" dirty="0"/>
              <a:t>, PHD</a:t>
            </a:r>
          </a:p>
        </p:txBody>
      </p:sp>
      <p:pic>
        <p:nvPicPr>
          <p:cNvPr id="16" name="Picture 15" descr="A picture containing key&#10;&#10;Description automatically generated">
            <a:extLst>
              <a:ext uri="{FF2B5EF4-FFF2-40B4-BE49-F238E27FC236}">
                <a16:creationId xmlns:a16="http://schemas.microsoft.com/office/drawing/2014/main" id="{72E69EC8-AEAA-C04B-8BEC-5FAB0B4539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657" y="5599968"/>
            <a:ext cx="1329930" cy="5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0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ational Human Genome Research Institute Home | NHGRI">
            <a:extLst>
              <a:ext uri="{FF2B5EF4-FFF2-40B4-BE49-F238E27FC236}">
                <a16:creationId xmlns:a16="http://schemas.microsoft.com/office/drawing/2014/main" id="{1BAF9C79-D4DB-0649-9E48-0E3087F60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883" y="32349"/>
            <a:ext cx="3853543" cy="79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33BF77-857D-1942-8181-CA99F506637D}"/>
              </a:ext>
            </a:extLst>
          </p:cNvPr>
          <p:cNvSpPr txBox="1"/>
          <p:nvPr/>
        </p:nvSpPr>
        <p:spPr>
          <a:xfrm>
            <a:off x="1719470" y="831255"/>
            <a:ext cx="61722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NIGMS Award for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58EAC-45A7-404E-8002-CC4234F59B1C}"/>
              </a:ext>
            </a:extLst>
          </p:cNvPr>
          <p:cNvSpPr txBox="1"/>
          <p:nvPr/>
        </p:nvSpPr>
        <p:spPr>
          <a:xfrm>
            <a:off x="971250" y="1331549"/>
            <a:ext cx="95932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2020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AB0D557-4C7E-2642-9ABB-816ECC2E9166}"/>
              </a:ext>
            </a:extLst>
          </p:cNvPr>
          <p:cNvSpPr txBox="1">
            <a:spLocks/>
          </p:cNvSpPr>
          <p:nvPr/>
        </p:nvSpPr>
        <p:spPr>
          <a:xfrm>
            <a:off x="7421474" y="6155556"/>
            <a:ext cx="1336812" cy="2201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Miran Kim, PHD</a:t>
            </a:r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1049DCC4-4F14-5D43-97DC-8C0CC1368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08" y="5708681"/>
            <a:ext cx="1675395" cy="45029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73818F-DA7D-B249-A277-238CC8646F02}"/>
              </a:ext>
            </a:extLst>
          </p:cNvPr>
          <p:cNvCxnSpPr>
            <a:cxnSpLocks/>
          </p:cNvCxnSpPr>
          <p:nvPr/>
        </p:nvCxnSpPr>
        <p:spPr>
          <a:xfrm flipV="1">
            <a:off x="7209093" y="6136140"/>
            <a:ext cx="1496441" cy="8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1D0B3E8-A2D7-3B4D-8758-1C66744FE065}"/>
              </a:ext>
            </a:extLst>
          </p:cNvPr>
          <p:cNvSpPr txBox="1">
            <a:spLocks/>
          </p:cNvSpPr>
          <p:nvPr/>
        </p:nvSpPr>
        <p:spPr>
          <a:xfrm>
            <a:off x="3344775" y="6127435"/>
            <a:ext cx="1336812" cy="2201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err="1"/>
              <a:t>Arif</a:t>
            </a:r>
            <a:r>
              <a:rPr lang="en-US" sz="1050" dirty="0"/>
              <a:t> </a:t>
            </a:r>
            <a:r>
              <a:rPr lang="en-US" sz="1050" dirty="0" err="1"/>
              <a:t>Harmanci</a:t>
            </a:r>
            <a:r>
              <a:rPr lang="en-US" sz="1050" dirty="0"/>
              <a:t>, PHD</a:t>
            </a:r>
          </a:p>
        </p:txBody>
      </p:sp>
      <p:pic>
        <p:nvPicPr>
          <p:cNvPr id="16" name="Picture 15" descr="A picture containing key&#10;&#10;Description automatically generated">
            <a:extLst>
              <a:ext uri="{FF2B5EF4-FFF2-40B4-BE49-F238E27FC236}">
                <a16:creationId xmlns:a16="http://schemas.microsoft.com/office/drawing/2014/main" id="{72E69EC8-AEAA-C04B-8BEC-5FAB0B4539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657" y="5599968"/>
            <a:ext cx="1329930" cy="519306"/>
          </a:xfrm>
          <a:prstGeom prst="rect">
            <a:avLst/>
          </a:prstGeom>
        </p:spPr>
      </p:pic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03C182F0-74E6-274C-8DBE-E7B7170089B8}"/>
              </a:ext>
            </a:extLst>
          </p:cNvPr>
          <p:cNvSpPr txBox="1">
            <a:spLocks/>
          </p:cNvSpPr>
          <p:nvPr/>
        </p:nvSpPr>
        <p:spPr>
          <a:xfrm>
            <a:off x="7668040" y="6552715"/>
            <a:ext cx="1336812" cy="2201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i="1" dirty="0"/>
              <a:t>February 20, 202</a:t>
            </a:r>
            <a:r>
              <a:rPr lang="en-US" altLang="ko-KR" sz="1050" i="1" dirty="0"/>
              <a:t>1</a:t>
            </a:r>
            <a:endParaRPr lang="en-US" sz="1050" i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D9816E-C2FC-6C44-BDC7-4FAEC1190420}"/>
              </a:ext>
            </a:extLst>
          </p:cNvPr>
          <p:cNvSpPr/>
          <p:nvPr/>
        </p:nvSpPr>
        <p:spPr>
          <a:xfrm>
            <a:off x="237744" y="5542112"/>
            <a:ext cx="8577072" cy="10106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24" name="Picture 23" descr="Text&#10;&#10;Description automatically generated with low confidence">
            <a:extLst>
              <a:ext uri="{FF2B5EF4-FFF2-40B4-BE49-F238E27FC236}">
                <a16:creationId xmlns:a16="http://schemas.microsoft.com/office/drawing/2014/main" id="{714DDCC5-3189-EB49-9AD4-DEA7098F6A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741" y="5631347"/>
            <a:ext cx="3997198" cy="780137"/>
          </a:xfrm>
          <a:prstGeom prst="rect">
            <a:avLst/>
          </a:prstGeom>
        </p:spPr>
      </p:pic>
      <p:pic>
        <p:nvPicPr>
          <p:cNvPr id="25" name="Picture 2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6A866B5-7807-674D-B5DB-14C1774F2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757" y="5669188"/>
            <a:ext cx="1773571" cy="704456"/>
          </a:xfrm>
          <a:prstGeom prst="rect">
            <a:avLst/>
          </a:prstGeom>
        </p:spPr>
      </p:pic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58AB480D-B393-FF45-9A2E-D9E32D718F11}"/>
              </a:ext>
            </a:extLst>
          </p:cNvPr>
          <p:cNvSpPr txBox="1">
            <a:spLocks/>
          </p:cNvSpPr>
          <p:nvPr/>
        </p:nvSpPr>
        <p:spPr>
          <a:xfrm>
            <a:off x="1088136" y="5219090"/>
            <a:ext cx="6967728" cy="323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/>
              <a:t>Track 3: Differentially private federated learning for cancer prediction model </a:t>
            </a:r>
            <a:endParaRPr lang="en-US" sz="1100" b="1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592D800-AAA9-404E-949F-2C97E2A036B5}"/>
              </a:ext>
            </a:extLst>
          </p:cNvPr>
          <p:cNvSpPr>
            <a:spLocks noGrp="1"/>
          </p:cNvSpPr>
          <p:nvPr/>
        </p:nvSpPr>
        <p:spPr>
          <a:xfrm>
            <a:off x="971250" y="2654424"/>
            <a:ext cx="7201500" cy="1315446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3000" dirty="0" err="1"/>
              <a:t>Ninghui</a:t>
            </a:r>
            <a:r>
              <a:rPr lang="en-US" sz="3000" dirty="0"/>
              <a:t> Li</a:t>
            </a:r>
            <a:r>
              <a:rPr lang="en-US" sz="2600" baseline="30000" dirty="0"/>
              <a:t>*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 err="1"/>
              <a:t>Tainhao</a:t>
            </a:r>
            <a:r>
              <a:rPr lang="en-US" sz="3000" dirty="0"/>
              <a:t> Wang</a:t>
            </a:r>
            <a:r>
              <a:rPr lang="en-US" sz="2600" baseline="30000" dirty="0"/>
              <a:t>*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 err="1"/>
              <a:t>Zitao</a:t>
            </a:r>
            <a:r>
              <a:rPr lang="en-US" sz="3000" dirty="0"/>
              <a:t> Li</a:t>
            </a:r>
            <a:r>
              <a:rPr lang="en-US" sz="2600" baseline="30000" dirty="0"/>
              <a:t>**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/>
              <a:t>Bolin Ding</a:t>
            </a:r>
            <a:r>
              <a:rPr lang="en-US" sz="2600" baseline="30000" dirty="0"/>
              <a:t>**</a:t>
            </a:r>
            <a:endParaRPr lang="en-US" sz="2600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9C4AE442-94FE-4C4C-A15D-120F8B9E8EE8}"/>
              </a:ext>
            </a:extLst>
          </p:cNvPr>
          <p:cNvSpPr txBox="1">
            <a:spLocks/>
          </p:cNvSpPr>
          <p:nvPr/>
        </p:nvSpPr>
        <p:spPr>
          <a:xfrm>
            <a:off x="1105890" y="4003277"/>
            <a:ext cx="6967728" cy="797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i="1" dirty="0"/>
              <a:t>*Purdue University</a:t>
            </a:r>
          </a:p>
          <a:p>
            <a:pPr>
              <a:lnSpc>
                <a:spcPct val="120000"/>
              </a:lnSpc>
            </a:pPr>
            <a:r>
              <a:rPr lang="en-US" i="1" dirty="0"/>
              <a:t>**Alibaba Group</a:t>
            </a:r>
          </a:p>
        </p:txBody>
      </p:sp>
    </p:spTree>
    <p:extLst>
      <p:ext uri="{BB962C8B-B14F-4D97-AF65-F5344CB8AC3E}">
        <p14:creationId xmlns:p14="http://schemas.microsoft.com/office/powerpoint/2010/main" val="293810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>
          <a:xfrm>
            <a:off x="1122152" y="4336523"/>
            <a:ext cx="6967728" cy="457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i="1" dirty="0"/>
              <a:t>* </a:t>
            </a:r>
            <a:r>
              <a:rPr lang="en-US" i="1" dirty="0" err="1"/>
              <a:t>Owkin</a:t>
            </a:r>
            <a:endParaRPr lang="en-US" i="1" dirty="0"/>
          </a:p>
        </p:txBody>
      </p:sp>
      <p:pic>
        <p:nvPicPr>
          <p:cNvPr id="5" name="Picture 2" descr="National Human Genome Research Institute Home | NHGRI">
            <a:extLst>
              <a:ext uri="{FF2B5EF4-FFF2-40B4-BE49-F238E27FC236}">
                <a16:creationId xmlns:a16="http://schemas.microsoft.com/office/drawing/2014/main" id="{1BAF9C79-D4DB-0649-9E48-0E3087F60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883" y="32349"/>
            <a:ext cx="3853543" cy="79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33BF77-857D-1942-8181-CA99F506637D}"/>
              </a:ext>
            </a:extLst>
          </p:cNvPr>
          <p:cNvSpPr txBox="1"/>
          <p:nvPr/>
        </p:nvSpPr>
        <p:spPr>
          <a:xfrm>
            <a:off x="1719470" y="831255"/>
            <a:ext cx="61722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NIGMS Award for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58EAC-45A7-404E-8002-CC4234F59B1C}"/>
              </a:ext>
            </a:extLst>
          </p:cNvPr>
          <p:cNvSpPr txBox="1"/>
          <p:nvPr/>
        </p:nvSpPr>
        <p:spPr>
          <a:xfrm>
            <a:off x="971250" y="1331549"/>
            <a:ext cx="95932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2020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AB0D557-4C7E-2642-9ABB-816ECC2E9166}"/>
              </a:ext>
            </a:extLst>
          </p:cNvPr>
          <p:cNvSpPr txBox="1">
            <a:spLocks/>
          </p:cNvSpPr>
          <p:nvPr/>
        </p:nvSpPr>
        <p:spPr>
          <a:xfrm>
            <a:off x="7421474" y="6155556"/>
            <a:ext cx="1336812" cy="2201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Miran Kim, PHD</a:t>
            </a:r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1049DCC4-4F14-5D43-97DC-8C0CC1368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08" y="5708681"/>
            <a:ext cx="1675395" cy="45029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73818F-DA7D-B249-A277-238CC8646F02}"/>
              </a:ext>
            </a:extLst>
          </p:cNvPr>
          <p:cNvCxnSpPr>
            <a:cxnSpLocks/>
          </p:cNvCxnSpPr>
          <p:nvPr/>
        </p:nvCxnSpPr>
        <p:spPr>
          <a:xfrm flipV="1">
            <a:off x="7209093" y="6136140"/>
            <a:ext cx="1496441" cy="8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1D0B3E8-A2D7-3B4D-8758-1C66744FE065}"/>
              </a:ext>
            </a:extLst>
          </p:cNvPr>
          <p:cNvSpPr txBox="1">
            <a:spLocks/>
          </p:cNvSpPr>
          <p:nvPr/>
        </p:nvSpPr>
        <p:spPr>
          <a:xfrm>
            <a:off x="3344775" y="6127435"/>
            <a:ext cx="1336812" cy="2201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err="1"/>
              <a:t>Arif</a:t>
            </a:r>
            <a:r>
              <a:rPr lang="en-US" sz="1050" dirty="0"/>
              <a:t> </a:t>
            </a:r>
            <a:r>
              <a:rPr lang="en-US" sz="1050" dirty="0" err="1"/>
              <a:t>Harmanci</a:t>
            </a:r>
            <a:r>
              <a:rPr lang="en-US" sz="1050" dirty="0"/>
              <a:t>, PHD</a:t>
            </a:r>
          </a:p>
        </p:txBody>
      </p:sp>
      <p:pic>
        <p:nvPicPr>
          <p:cNvPr id="16" name="Picture 15" descr="A picture containing key&#10;&#10;Description automatically generated">
            <a:extLst>
              <a:ext uri="{FF2B5EF4-FFF2-40B4-BE49-F238E27FC236}">
                <a16:creationId xmlns:a16="http://schemas.microsoft.com/office/drawing/2014/main" id="{72E69EC8-AEAA-C04B-8BEC-5FAB0B4539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657" y="5599968"/>
            <a:ext cx="1329930" cy="519306"/>
          </a:xfrm>
          <a:prstGeom prst="rect">
            <a:avLst/>
          </a:prstGeom>
        </p:spPr>
      </p:pic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03C182F0-74E6-274C-8DBE-E7B7170089B8}"/>
              </a:ext>
            </a:extLst>
          </p:cNvPr>
          <p:cNvSpPr txBox="1">
            <a:spLocks/>
          </p:cNvSpPr>
          <p:nvPr/>
        </p:nvSpPr>
        <p:spPr>
          <a:xfrm>
            <a:off x="7668040" y="6552715"/>
            <a:ext cx="1336812" cy="2201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i="1" dirty="0"/>
              <a:t>February 20, 202</a:t>
            </a:r>
            <a:r>
              <a:rPr lang="en-US" altLang="ko-KR" sz="1050" i="1" dirty="0"/>
              <a:t>1</a:t>
            </a:r>
            <a:endParaRPr lang="en-US" sz="1050" i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D9816E-C2FC-6C44-BDC7-4FAEC1190420}"/>
              </a:ext>
            </a:extLst>
          </p:cNvPr>
          <p:cNvSpPr/>
          <p:nvPr/>
        </p:nvSpPr>
        <p:spPr>
          <a:xfrm>
            <a:off x="237744" y="5542112"/>
            <a:ext cx="8577072" cy="10106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24" name="Picture 23" descr="Text&#10;&#10;Description automatically generated with low confidence">
            <a:extLst>
              <a:ext uri="{FF2B5EF4-FFF2-40B4-BE49-F238E27FC236}">
                <a16:creationId xmlns:a16="http://schemas.microsoft.com/office/drawing/2014/main" id="{714DDCC5-3189-EB49-9AD4-DEA7098F6A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741" y="5631347"/>
            <a:ext cx="3997198" cy="780137"/>
          </a:xfrm>
          <a:prstGeom prst="rect">
            <a:avLst/>
          </a:prstGeom>
        </p:spPr>
      </p:pic>
      <p:pic>
        <p:nvPicPr>
          <p:cNvPr id="25" name="Picture 2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6A866B5-7807-674D-B5DB-14C1774F2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757" y="5669188"/>
            <a:ext cx="1773571" cy="704456"/>
          </a:xfrm>
          <a:prstGeom prst="rect">
            <a:avLst/>
          </a:prstGeom>
        </p:spPr>
      </p:pic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58AB480D-B393-FF45-9A2E-D9E32D718F11}"/>
              </a:ext>
            </a:extLst>
          </p:cNvPr>
          <p:cNvSpPr txBox="1">
            <a:spLocks/>
          </p:cNvSpPr>
          <p:nvPr/>
        </p:nvSpPr>
        <p:spPr>
          <a:xfrm>
            <a:off x="1088136" y="5219090"/>
            <a:ext cx="6967728" cy="323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/>
              <a:t>Track 3: Differentially private federated learning for cancer prediction model </a:t>
            </a:r>
            <a:endParaRPr lang="en-US" sz="1100" b="1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1FCBD4-FC21-E648-BF5F-BCDF4B5D08B3}"/>
              </a:ext>
            </a:extLst>
          </p:cNvPr>
          <p:cNvSpPr>
            <a:spLocks noGrp="1"/>
          </p:cNvSpPr>
          <p:nvPr/>
        </p:nvSpPr>
        <p:spPr>
          <a:xfrm>
            <a:off x="971250" y="2654423"/>
            <a:ext cx="7532670" cy="1660125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3000" dirty="0"/>
              <a:t>Constance </a:t>
            </a:r>
            <a:r>
              <a:rPr lang="en-US" sz="3000" dirty="0" err="1"/>
              <a:t>Beguier</a:t>
            </a:r>
            <a:r>
              <a:rPr lang="en-US" sz="2600" baseline="30000" dirty="0"/>
              <a:t>*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 err="1"/>
              <a:t>Iqraa</a:t>
            </a:r>
            <a:r>
              <a:rPr lang="en-US" sz="3000" dirty="0"/>
              <a:t> </a:t>
            </a:r>
            <a:r>
              <a:rPr lang="en-US" sz="3000" dirty="0" err="1"/>
              <a:t>Meah</a:t>
            </a:r>
            <a:r>
              <a:rPr lang="en-US" sz="2600" baseline="30000" dirty="0"/>
              <a:t>*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/>
              <a:t>Eric W. </a:t>
            </a:r>
            <a:r>
              <a:rPr lang="en-US" sz="3000" dirty="0" err="1"/>
              <a:t>Tramel</a:t>
            </a:r>
            <a:r>
              <a:rPr lang="en-US" sz="2600" baseline="30000" dirty="0"/>
              <a:t>*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/>
              <a:t>Jean Ogier du </a:t>
            </a:r>
            <a:r>
              <a:rPr lang="en-US" sz="3000" dirty="0" err="1"/>
              <a:t>Terrail</a:t>
            </a:r>
            <a:r>
              <a:rPr lang="en-US" sz="2600" baseline="30000" dirty="0"/>
              <a:t>*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/>
              <a:t>Mathieu </a:t>
            </a:r>
            <a:r>
              <a:rPr lang="en-US" sz="3000" dirty="0" err="1"/>
              <a:t>Andreux</a:t>
            </a:r>
            <a:r>
              <a:rPr lang="en-US" sz="2600" baseline="30000" dirty="0"/>
              <a:t>*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4163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761384" y="2660611"/>
            <a:ext cx="7944150" cy="1597979"/>
          </a:xfrm>
        </p:spPr>
        <p:txBody>
          <a:bodyPr numCol="2">
            <a:normAutofit/>
          </a:bodyPr>
          <a:lstStyle/>
          <a:p>
            <a:pPr algn="ctr"/>
            <a:r>
              <a:rPr lang="en-US" sz="3200" dirty="0"/>
              <a:t>Md Momin Al Aziz</a:t>
            </a:r>
            <a:r>
              <a:rPr lang="en-US" sz="2400" baseline="30000" dirty="0"/>
              <a:t>* </a:t>
            </a:r>
          </a:p>
          <a:p>
            <a:pPr algn="ctr"/>
            <a:r>
              <a:rPr lang="en-US" sz="3200" dirty="0"/>
              <a:t>Noman Mohammed</a:t>
            </a:r>
            <a:r>
              <a:rPr lang="en-US" sz="3200" baseline="30000" dirty="0"/>
              <a:t>*</a:t>
            </a:r>
          </a:p>
          <a:p>
            <a:pPr algn="ctr"/>
            <a:endParaRPr lang="en-US" sz="2400" baseline="30000" dirty="0"/>
          </a:p>
          <a:p>
            <a:pPr algn="ctr"/>
            <a:endParaRPr lang="en-US" sz="2400" baseline="30000" dirty="0"/>
          </a:p>
          <a:p>
            <a:pPr algn="ctr"/>
            <a:r>
              <a:rPr lang="en-US" sz="3200" dirty="0" err="1"/>
              <a:t>Monowar</a:t>
            </a:r>
            <a:r>
              <a:rPr lang="en-US" sz="3200" dirty="0"/>
              <a:t> Anjum</a:t>
            </a:r>
            <a:r>
              <a:rPr lang="en-US" sz="2400" baseline="30000" dirty="0"/>
              <a:t>*</a:t>
            </a:r>
            <a:endParaRPr lang="en-US" sz="2400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97723" y="3846076"/>
            <a:ext cx="6967728" cy="457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i="1" dirty="0"/>
              <a:t>* Data Security and Privacy lab, University of Manitoba</a:t>
            </a:r>
          </a:p>
        </p:txBody>
      </p:sp>
      <p:pic>
        <p:nvPicPr>
          <p:cNvPr id="5" name="Picture 2" descr="National Human Genome Research Institute Home | NHGRI">
            <a:extLst>
              <a:ext uri="{FF2B5EF4-FFF2-40B4-BE49-F238E27FC236}">
                <a16:creationId xmlns:a16="http://schemas.microsoft.com/office/drawing/2014/main" id="{1BAF9C79-D4DB-0649-9E48-0E3087F60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883" y="32349"/>
            <a:ext cx="3853543" cy="79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33BF77-857D-1942-8181-CA99F506637D}"/>
              </a:ext>
            </a:extLst>
          </p:cNvPr>
          <p:cNvSpPr txBox="1"/>
          <p:nvPr/>
        </p:nvSpPr>
        <p:spPr>
          <a:xfrm>
            <a:off x="1719470" y="831255"/>
            <a:ext cx="61722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NIGMS Award for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58EAC-45A7-404E-8002-CC4234F59B1C}"/>
              </a:ext>
            </a:extLst>
          </p:cNvPr>
          <p:cNvSpPr txBox="1"/>
          <p:nvPr/>
        </p:nvSpPr>
        <p:spPr>
          <a:xfrm>
            <a:off x="971250" y="1331549"/>
            <a:ext cx="95932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2020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AB0D557-4C7E-2642-9ABB-816ECC2E9166}"/>
              </a:ext>
            </a:extLst>
          </p:cNvPr>
          <p:cNvSpPr txBox="1">
            <a:spLocks/>
          </p:cNvSpPr>
          <p:nvPr/>
        </p:nvSpPr>
        <p:spPr>
          <a:xfrm>
            <a:off x="7421474" y="6155556"/>
            <a:ext cx="1336812" cy="2201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Miran Kim, PHD</a:t>
            </a:r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1049DCC4-4F14-5D43-97DC-8C0CC1368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08" y="5708681"/>
            <a:ext cx="1675395" cy="45029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73818F-DA7D-B249-A277-238CC8646F02}"/>
              </a:ext>
            </a:extLst>
          </p:cNvPr>
          <p:cNvCxnSpPr>
            <a:cxnSpLocks/>
          </p:cNvCxnSpPr>
          <p:nvPr/>
        </p:nvCxnSpPr>
        <p:spPr>
          <a:xfrm flipV="1">
            <a:off x="7209093" y="6136140"/>
            <a:ext cx="1496441" cy="8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1D0B3E8-A2D7-3B4D-8758-1C66744FE065}"/>
              </a:ext>
            </a:extLst>
          </p:cNvPr>
          <p:cNvSpPr txBox="1">
            <a:spLocks/>
          </p:cNvSpPr>
          <p:nvPr/>
        </p:nvSpPr>
        <p:spPr>
          <a:xfrm>
            <a:off x="3344775" y="6127435"/>
            <a:ext cx="1336812" cy="2201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err="1"/>
              <a:t>Arif</a:t>
            </a:r>
            <a:r>
              <a:rPr lang="en-US" sz="1050" dirty="0"/>
              <a:t> </a:t>
            </a:r>
            <a:r>
              <a:rPr lang="en-US" sz="1050" dirty="0" err="1"/>
              <a:t>Harmanci</a:t>
            </a:r>
            <a:r>
              <a:rPr lang="en-US" sz="1050" dirty="0"/>
              <a:t>, PHD</a:t>
            </a:r>
          </a:p>
        </p:txBody>
      </p:sp>
      <p:pic>
        <p:nvPicPr>
          <p:cNvPr id="16" name="Picture 15" descr="A picture containing key&#10;&#10;Description automatically generated">
            <a:extLst>
              <a:ext uri="{FF2B5EF4-FFF2-40B4-BE49-F238E27FC236}">
                <a16:creationId xmlns:a16="http://schemas.microsoft.com/office/drawing/2014/main" id="{72E69EC8-AEAA-C04B-8BEC-5FAB0B4539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657" y="5599968"/>
            <a:ext cx="1329930" cy="519306"/>
          </a:xfrm>
          <a:prstGeom prst="rect">
            <a:avLst/>
          </a:prstGeom>
        </p:spPr>
      </p:pic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03C182F0-74E6-274C-8DBE-E7B7170089B8}"/>
              </a:ext>
            </a:extLst>
          </p:cNvPr>
          <p:cNvSpPr txBox="1">
            <a:spLocks/>
          </p:cNvSpPr>
          <p:nvPr/>
        </p:nvSpPr>
        <p:spPr>
          <a:xfrm>
            <a:off x="7668040" y="6552715"/>
            <a:ext cx="1336812" cy="2201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i="1" dirty="0"/>
              <a:t>February 20, 202</a:t>
            </a:r>
            <a:r>
              <a:rPr lang="en-US" altLang="ko-KR" sz="1050" i="1" dirty="0"/>
              <a:t>1</a:t>
            </a:r>
            <a:endParaRPr lang="en-US" sz="1050" i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D9816E-C2FC-6C44-BDC7-4FAEC1190420}"/>
              </a:ext>
            </a:extLst>
          </p:cNvPr>
          <p:cNvSpPr/>
          <p:nvPr/>
        </p:nvSpPr>
        <p:spPr>
          <a:xfrm>
            <a:off x="237744" y="5542112"/>
            <a:ext cx="8577072" cy="10106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24" name="Picture 23" descr="Text&#10;&#10;Description automatically generated with low confidence">
            <a:extLst>
              <a:ext uri="{FF2B5EF4-FFF2-40B4-BE49-F238E27FC236}">
                <a16:creationId xmlns:a16="http://schemas.microsoft.com/office/drawing/2014/main" id="{714DDCC5-3189-EB49-9AD4-DEA7098F6A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741" y="5631347"/>
            <a:ext cx="3997198" cy="780137"/>
          </a:xfrm>
          <a:prstGeom prst="rect">
            <a:avLst/>
          </a:prstGeom>
        </p:spPr>
      </p:pic>
      <p:pic>
        <p:nvPicPr>
          <p:cNvPr id="25" name="Picture 2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6A866B5-7807-674D-B5DB-14C1774F2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757" y="5669188"/>
            <a:ext cx="1773571" cy="704456"/>
          </a:xfrm>
          <a:prstGeom prst="rect">
            <a:avLst/>
          </a:prstGeom>
        </p:spPr>
      </p:pic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58AB480D-B393-FF45-9A2E-D9E32D718F11}"/>
              </a:ext>
            </a:extLst>
          </p:cNvPr>
          <p:cNvSpPr txBox="1">
            <a:spLocks/>
          </p:cNvSpPr>
          <p:nvPr/>
        </p:nvSpPr>
        <p:spPr>
          <a:xfrm>
            <a:off x="1088136" y="5219090"/>
            <a:ext cx="6967728" cy="323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/>
              <a:t>Track 3: Differentially private federated learning for cancer prediction model 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216102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088136" y="5219090"/>
            <a:ext cx="6967728" cy="323022"/>
          </a:xfrm>
        </p:spPr>
        <p:txBody>
          <a:bodyPr/>
          <a:lstStyle/>
          <a:p>
            <a:pPr algn="ctr"/>
            <a:r>
              <a:rPr lang="en-US" sz="1100" b="1" dirty="0"/>
              <a:t>Track 1: Secure Multi-Label Tumor Classification using Homomorphic Encryption</a:t>
            </a:r>
          </a:p>
        </p:txBody>
      </p:sp>
      <p:pic>
        <p:nvPicPr>
          <p:cNvPr id="5" name="Picture 2" descr="National Human Genome Research Institute Home | NHGRI">
            <a:extLst>
              <a:ext uri="{FF2B5EF4-FFF2-40B4-BE49-F238E27FC236}">
                <a16:creationId xmlns:a16="http://schemas.microsoft.com/office/drawing/2014/main" id="{1BAF9C79-D4DB-0649-9E48-0E3087F60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883" y="32349"/>
            <a:ext cx="3853543" cy="79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33BF77-857D-1942-8181-CA99F506637D}"/>
              </a:ext>
            </a:extLst>
          </p:cNvPr>
          <p:cNvSpPr txBox="1"/>
          <p:nvPr/>
        </p:nvSpPr>
        <p:spPr>
          <a:xfrm>
            <a:off x="1719470" y="831255"/>
            <a:ext cx="61722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NIGMS Award for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58EAC-45A7-404E-8002-CC4234F59B1C}"/>
              </a:ext>
            </a:extLst>
          </p:cNvPr>
          <p:cNvSpPr txBox="1"/>
          <p:nvPr/>
        </p:nvSpPr>
        <p:spPr>
          <a:xfrm>
            <a:off x="971250" y="1331549"/>
            <a:ext cx="95932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2020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48EB7A1-BB72-734E-8E46-D351AE38F194}"/>
              </a:ext>
            </a:extLst>
          </p:cNvPr>
          <p:cNvSpPr txBox="1">
            <a:spLocks/>
          </p:cNvSpPr>
          <p:nvPr/>
        </p:nvSpPr>
        <p:spPr>
          <a:xfrm>
            <a:off x="7668040" y="6552715"/>
            <a:ext cx="1336812" cy="2201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i="1" dirty="0"/>
              <a:t>December 19, 2020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AB0D557-4C7E-2642-9ABB-816ECC2E9166}"/>
              </a:ext>
            </a:extLst>
          </p:cNvPr>
          <p:cNvSpPr txBox="1">
            <a:spLocks/>
          </p:cNvSpPr>
          <p:nvPr/>
        </p:nvSpPr>
        <p:spPr>
          <a:xfrm>
            <a:off x="7421474" y="6155556"/>
            <a:ext cx="1336812" cy="2201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Miran Kim, PHD</a:t>
            </a:r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1049DCC4-4F14-5D43-97DC-8C0CC1368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08" y="5708681"/>
            <a:ext cx="1675395" cy="45029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73818F-DA7D-B249-A277-238CC8646F02}"/>
              </a:ext>
            </a:extLst>
          </p:cNvPr>
          <p:cNvCxnSpPr>
            <a:cxnSpLocks/>
          </p:cNvCxnSpPr>
          <p:nvPr/>
        </p:nvCxnSpPr>
        <p:spPr>
          <a:xfrm flipV="1">
            <a:off x="7209093" y="6136140"/>
            <a:ext cx="1496441" cy="8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B9623E7-80FA-4345-B7D3-78F86A0DCD74}"/>
              </a:ext>
            </a:extLst>
          </p:cNvPr>
          <p:cNvSpPr txBox="1">
            <a:spLocks/>
          </p:cNvSpPr>
          <p:nvPr/>
        </p:nvSpPr>
        <p:spPr>
          <a:xfrm>
            <a:off x="1197723" y="4320977"/>
            <a:ext cx="6967728" cy="577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300" i="1" dirty="0"/>
              <a:t>*</a:t>
            </a:r>
            <a:r>
              <a:rPr lang="en-US" sz="2200" i="1" dirty="0"/>
              <a:t>Institute for </a:t>
            </a:r>
            <a:r>
              <a:rPr lang="en-US" sz="2200" i="1" dirty="0" err="1"/>
              <a:t>Infocomm</a:t>
            </a:r>
            <a:r>
              <a:rPr lang="en-US" sz="2200" i="1" dirty="0"/>
              <a:t> Research, A*STAR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7083509-7CE4-BB43-9155-3CB96C47549A}"/>
              </a:ext>
            </a:extLst>
          </p:cNvPr>
          <p:cNvSpPr>
            <a:spLocks noGrp="1"/>
          </p:cNvSpPr>
          <p:nvPr/>
        </p:nvSpPr>
        <p:spPr>
          <a:xfrm>
            <a:off x="-164507" y="2618607"/>
            <a:ext cx="8870041" cy="1660125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3000" dirty="0"/>
              <a:t>Fook Mun Chan</a:t>
            </a:r>
            <a:r>
              <a:rPr lang="en-US" sz="2600" baseline="30000" dirty="0"/>
              <a:t>*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/>
              <a:t>Jun </a:t>
            </a:r>
            <a:r>
              <a:rPr lang="en-US" sz="3000" dirty="0" err="1"/>
              <a:t>Jie</a:t>
            </a:r>
            <a:r>
              <a:rPr lang="en-US" sz="3000" dirty="0"/>
              <a:t> Sim</a:t>
            </a:r>
            <a:r>
              <a:rPr lang="en-US" sz="2600" baseline="30000" dirty="0"/>
              <a:t>*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/>
              <a:t>Chao </a:t>
            </a:r>
            <a:r>
              <a:rPr lang="en-US" sz="3000" dirty="0" err="1"/>
              <a:t>Jin</a:t>
            </a:r>
            <a:r>
              <a:rPr lang="en-US" sz="2600" baseline="30000" dirty="0"/>
              <a:t>*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/>
              <a:t>Wei Zhuang Zhou</a:t>
            </a:r>
            <a:r>
              <a:rPr lang="en-US" sz="2600" baseline="30000" dirty="0"/>
              <a:t>*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Benjamin Hong Meng Tan</a:t>
            </a:r>
            <a:r>
              <a:rPr lang="en-US" sz="2600" baseline="30000" dirty="0"/>
              <a:t>*</a:t>
            </a:r>
          </a:p>
          <a:p>
            <a:pPr>
              <a:lnSpc>
                <a:spcPct val="110000"/>
              </a:lnSpc>
            </a:pPr>
            <a:r>
              <a:rPr lang="en-US" sz="2600" dirty="0" err="1"/>
              <a:t>Khin</a:t>
            </a:r>
            <a:r>
              <a:rPr lang="en-US" sz="2600" dirty="0"/>
              <a:t> Mi Mi </a:t>
            </a:r>
            <a:r>
              <a:rPr lang="en-US" sz="2800" dirty="0"/>
              <a:t>Aung</a:t>
            </a:r>
            <a:r>
              <a:rPr lang="en-US" sz="2400" baseline="30000" dirty="0"/>
              <a:t>*</a:t>
            </a:r>
            <a:endParaRPr lang="en-US" sz="2600" dirty="0"/>
          </a:p>
        </p:txBody>
      </p:sp>
      <p:pic>
        <p:nvPicPr>
          <p:cNvPr id="18" name="Picture 17" descr="A picture containing key&#10;&#10;Description automatically generated">
            <a:extLst>
              <a:ext uri="{FF2B5EF4-FFF2-40B4-BE49-F238E27FC236}">
                <a16:creationId xmlns:a16="http://schemas.microsoft.com/office/drawing/2014/main" id="{19D8F585-8D3C-E34F-A8A7-142F2F34C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657" y="5599968"/>
            <a:ext cx="1329930" cy="519306"/>
          </a:xfrm>
          <a:prstGeom prst="rect">
            <a:avLst/>
          </a:prstGeom>
        </p:spPr>
      </p:pic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1433C057-F692-2F4D-A790-55ECEDAC17A5}"/>
              </a:ext>
            </a:extLst>
          </p:cNvPr>
          <p:cNvSpPr txBox="1">
            <a:spLocks/>
          </p:cNvSpPr>
          <p:nvPr/>
        </p:nvSpPr>
        <p:spPr>
          <a:xfrm>
            <a:off x="3344775" y="6127435"/>
            <a:ext cx="1336812" cy="2201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err="1"/>
              <a:t>Arif</a:t>
            </a:r>
            <a:r>
              <a:rPr lang="en-US" sz="1050" dirty="0"/>
              <a:t> </a:t>
            </a:r>
            <a:r>
              <a:rPr lang="en-US" sz="1050" dirty="0" err="1"/>
              <a:t>Harmanci</a:t>
            </a:r>
            <a:r>
              <a:rPr lang="en-US" sz="1050" dirty="0"/>
              <a:t>, PHD</a:t>
            </a:r>
          </a:p>
        </p:txBody>
      </p:sp>
    </p:spTree>
    <p:extLst>
      <p:ext uri="{BB962C8B-B14F-4D97-AF65-F5344CB8AC3E}">
        <p14:creationId xmlns:p14="http://schemas.microsoft.com/office/powerpoint/2010/main" val="385385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088136" y="5219090"/>
            <a:ext cx="6967728" cy="323022"/>
          </a:xfrm>
        </p:spPr>
        <p:txBody>
          <a:bodyPr/>
          <a:lstStyle/>
          <a:p>
            <a:pPr algn="ctr"/>
            <a:r>
              <a:rPr lang="en-US" sz="1100" b="1" dirty="0"/>
              <a:t>Track 1: Secure Multi-Label Tumor Classification using Homomorphic Encryption</a:t>
            </a:r>
          </a:p>
        </p:txBody>
      </p:sp>
      <p:pic>
        <p:nvPicPr>
          <p:cNvPr id="5" name="Picture 2" descr="National Human Genome Research Institute Home | NHGRI">
            <a:extLst>
              <a:ext uri="{FF2B5EF4-FFF2-40B4-BE49-F238E27FC236}">
                <a16:creationId xmlns:a16="http://schemas.microsoft.com/office/drawing/2014/main" id="{1BAF9C79-D4DB-0649-9E48-0E3087F60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883" y="32349"/>
            <a:ext cx="3853543" cy="79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33BF77-857D-1942-8181-CA99F506637D}"/>
              </a:ext>
            </a:extLst>
          </p:cNvPr>
          <p:cNvSpPr txBox="1"/>
          <p:nvPr/>
        </p:nvSpPr>
        <p:spPr>
          <a:xfrm>
            <a:off x="1719470" y="831255"/>
            <a:ext cx="61722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NIGMS Award for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58EAC-45A7-404E-8002-CC4234F59B1C}"/>
              </a:ext>
            </a:extLst>
          </p:cNvPr>
          <p:cNvSpPr txBox="1"/>
          <p:nvPr/>
        </p:nvSpPr>
        <p:spPr>
          <a:xfrm>
            <a:off x="971250" y="1331549"/>
            <a:ext cx="95932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2020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48EB7A1-BB72-734E-8E46-D351AE38F194}"/>
              </a:ext>
            </a:extLst>
          </p:cNvPr>
          <p:cNvSpPr txBox="1">
            <a:spLocks/>
          </p:cNvSpPr>
          <p:nvPr/>
        </p:nvSpPr>
        <p:spPr>
          <a:xfrm>
            <a:off x="7668040" y="6552715"/>
            <a:ext cx="1336812" cy="2201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i="1" dirty="0"/>
              <a:t>December 19, 2020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AB0D557-4C7E-2642-9ABB-816ECC2E9166}"/>
              </a:ext>
            </a:extLst>
          </p:cNvPr>
          <p:cNvSpPr txBox="1">
            <a:spLocks/>
          </p:cNvSpPr>
          <p:nvPr/>
        </p:nvSpPr>
        <p:spPr>
          <a:xfrm>
            <a:off x="7421474" y="6155556"/>
            <a:ext cx="1336812" cy="2201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Miran Kim, PHD</a:t>
            </a:r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1049DCC4-4F14-5D43-97DC-8C0CC1368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08" y="5708681"/>
            <a:ext cx="1675395" cy="45029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73818F-DA7D-B249-A277-238CC8646F02}"/>
              </a:ext>
            </a:extLst>
          </p:cNvPr>
          <p:cNvCxnSpPr>
            <a:cxnSpLocks/>
          </p:cNvCxnSpPr>
          <p:nvPr/>
        </p:nvCxnSpPr>
        <p:spPr>
          <a:xfrm flipV="1">
            <a:off x="7209093" y="6136140"/>
            <a:ext cx="1496441" cy="8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B9623E7-80FA-4345-B7D3-78F86A0DCD74}"/>
              </a:ext>
            </a:extLst>
          </p:cNvPr>
          <p:cNvSpPr txBox="1">
            <a:spLocks/>
          </p:cNvSpPr>
          <p:nvPr/>
        </p:nvSpPr>
        <p:spPr>
          <a:xfrm>
            <a:off x="1105890" y="4305671"/>
            <a:ext cx="6967728" cy="577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i="1" dirty="0"/>
              <a:t>*Alibaba Gemini Lab, Alibaba Security</a:t>
            </a:r>
          </a:p>
          <a:p>
            <a:pPr>
              <a:lnSpc>
                <a:spcPct val="120000"/>
              </a:lnSpc>
            </a:pPr>
            <a:r>
              <a:rPr lang="en-US" i="1" dirty="0"/>
              <a:t>**University of Pennsylvania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7083509-7CE4-BB43-9155-3CB96C47549A}"/>
              </a:ext>
            </a:extLst>
          </p:cNvPr>
          <p:cNvSpPr>
            <a:spLocks noGrp="1"/>
          </p:cNvSpPr>
          <p:nvPr/>
        </p:nvSpPr>
        <p:spPr>
          <a:xfrm>
            <a:off x="971250" y="2654423"/>
            <a:ext cx="7201500" cy="1660125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3000" dirty="0"/>
              <a:t>Wen-</a:t>
            </a:r>
            <a:r>
              <a:rPr lang="en-US" sz="3000" dirty="0" err="1"/>
              <a:t>jie</a:t>
            </a:r>
            <a:r>
              <a:rPr lang="en-US" sz="3000" dirty="0"/>
              <a:t> Lu</a:t>
            </a:r>
            <a:r>
              <a:rPr lang="en-US" sz="2600" baseline="30000" dirty="0"/>
              <a:t>*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 err="1"/>
              <a:t>Zhicong</a:t>
            </a:r>
            <a:r>
              <a:rPr lang="en-US" sz="3000" dirty="0"/>
              <a:t> Huang</a:t>
            </a:r>
            <a:r>
              <a:rPr lang="en-US" sz="2600" baseline="30000" dirty="0"/>
              <a:t>*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 err="1"/>
              <a:t>Cheon</a:t>
            </a:r>
            <a:r>
              <a:rPr lang="en-US" sz="3000" dirty="0"/>
              <a:t> Hong</a:t>
            </a:r>
            <a:r>
              <a:rPr lang="en-US" sz="2600" baseline="30000" dirty="0"/>
              <a:t>*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/>
              <a:t>Yiping Ma</a:t>
            </a:r>
            <a:r>
              <a:rPr lang="en-US" sz="2600" baseline="30000" dirty="0"/>
              <a:t>**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 err="1"/>
              <a:t>Fuping</a:t>
            </a:r>
            <a:r>
              <a:rPr lang="en-US" sz="3000" dirty="0"/>
              <a:t> Qu</a:t>
            </a:r>
            <a:r>
              <a:rPr lang="en-US" sz="2600" baseline="30000" dirty="0"/>
              <a:t>*</a:t>
            </a:r>
            <a:endParaRPr lang="en-US" sz="2600" dirty="0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3949861-2563-834F-925B-3363B40B6A11}"/>
              </a:ext>
            </a:extLst>
          </p:cNvPr>
          <p:cNvSpPr txBox="1">
            <a:spLocks/>
          </p:cNvSpPr>
          <p:nvPr/>
        </p:nvSpPr>
        <p:spPr>
          <a:xfrm>
            <a:off x="3344775" y="6127435"/>
            <a:ext cx="1336812" cy="2201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err="1"/>
              <a:t>Arif</a:t>
            </a:r>
            <a:r>
              <a:rPr lang="en-US" sz="1050" dirty="0"/>
              <a:t> </a:t>
            </a:r>
            <a:r>
              <a:rPr lang="en-US" sz="1050" dirty="0" err="1"/>
              <a:t>Harmanci</a:t>
            </a:r>
            <a:r>
              <a:rPr lang="en-US" sz="1050" dirty="0"/>
              <a:t>, PHD</a:t>
            </a:r>
          </a:p>
        </p:txBody>
      </p:sp>
      <p:pic>
        <p:nvPicPr>
          <p:cNvPr id="18" name="Picture 17" descr="A picture containing key&#10;&#10;Description automatically generated">
            <a:extLst>
              <a:ext uri="{FF2B5EF4-FFF2-40B4-BE49-F238E27FC236}">
                <a16:creationId xmlns:a16="http://schemas.microsoft.com/office/drawing/2014/main" id="{AC985933-7606-F645-8A99-AB57AC2CC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657" y="5599968"/>
            <a:ext cx="1329930" cy="5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1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088136" y="5219090"/>
            <a:ext cx="6967728" cy="323022"/>
          </a:xfrm>
        </p:spPr>
        <p:txBody>
          <a:bodyPr/>
          <a:lstStyle/>
          <a:p>
            <a:pPr algn="ctr"/>
            <a:r>
              <a:rPr lang="en-US" sz="1100" b="1" dirty="0"/>
              <a:t>Track 1: Secure Multi-Label Tumor Classification using Homomorphic Encryption</a:t>
            </a:r>
          </a:p>
        </p:txBody>
      </p:sp>
      <p:pic>
        <p:nvPicPr>
          <p:cNvPr id="5" name="Picture 2" descr="National Human Genome Research Institute Home | NHGRI">
            <a:extLst>
              <a:ext uri="{FF2B5EF4-FFF2-40B4-BE49-F238E27FC236}">
                <a16:creationId xmlns:a16="http://schemas.microsoft.com/office/drawing/2014/main" id="{1BAF9C79-D4DB-0649-9E48-0E3087F60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883" y="32349"/>
            <a:ext cx="3853543" cy="79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33BF77-857D-1942-8181-CA99F506637D}"/>
              </a:ext>
            </a:extLst>
          </p:cNvPr>
          <p:cNvSpPr txBox="1"/>
          <p:nvPr/>
        </p:nvSpPr>
        <p:spPr>
          <a:xfrm>
            <a:off x="1719470" y="831255"/>
            <a:ext cx="61722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NIGMS Award for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58EAC-45A7-404E-8002-CC4234F59B1C}"/>
              </a:ext>
            </a:extLst>
          </p:cNvPr>
          <p:cNvSpPr txBox="1"/>
          <p:nvPr/>
        </p:nvSpPr>
        <p:spPr>
          <a:xfrm>
            <a:off x="971250" y="1331549"/>
            <a:ext cx="95932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2020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48EB7A1-BB72-734E-8E46-D351AE38F194}"/>
              </a:ext>
            </a:extLst>
          </p:cNvPr>
          <p:cNvSpPr txBox="1">
            <a:spLocks/>
          </p:cNvSpPr>
          <p:nvPr/>
        </p:nvSpPr>
        <p:spPr>
          <a:xfrm>
            <a:off x="7668040" y="6552715"/>
            <a:ext cx="1336812" cy="2201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i="1" dirty="0"/>
              <a:t>December 19, 2020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AB0D557-4C7E-2642-9ABB-816ECC2E9166}"/>
              </a:ext>
            </a:extLst>
          </p:cNvPr>
          <p:cNvSpPr txBox="1">
            <a:spLocks/>
          </p:cNvSpPr>
          <p:nvPr/>
        </p:nvSpPr>
        <p:spPr>
          <a:xfrm>
            <a:off x="7421474" y="6155556"/>
            <a:ext cx="1336812" cy="2201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Miran Kim, PHD</a:t>
            </a:r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1049DCC4-4F14-5D43-97DC-8C0CC1368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08" y="5708681"/>
            <a:ext cx="1675395" cy="45029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73818F-DA7D-B249-A277-238CC8646F02}"/>
              </a:ext>
            </a:extLst>
          </p:cNvPr>
          <p:cNvCxnSpPr>
            <a:cxnSpLocks/>
          </p:cNvCxnSpPr>
          <p:nvPr/>
        </p:nvCxnSpPr>
        <p:spPr>
          <a:xfrm flipV="1">
            <a:off x="7209093" y="6136140"/>
            <a:ext cx="1496441" cy="8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B9623E7-80FA-4345-B7D3-78F86A0DCD74}"/>
              </a:ext>
            </a:extLst>
          </p:cNvPr>
          <p:cNvSpPr txBox="1">
            <a:spLocks/>
          </p:cNvSpPr>
          <p:nvPr/>
        </p:nvSpPr>
        <p:spPr>
          <a:xfrm>
            <a:off x="1105890" y="4305671"/>
            <a:ext cx="6967728" cy="577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i="1" dirty="0"/>
              <a:t>*Department of Mathematical Sciences , Seoul National University, Seoul, South Korea </a:t>
            </a:r>
          </a:p>
          <a:p>
            <a:pPr>
              <a:lnSpc>
                <a:spcPct val="120000"/>
              </a:lnSpc>
            </a:pPr>
            <a:r>
              <a:rPr lang="en-US" i="1" dirty="0"/>
              <a:t>**Seoul National University and </a:t>
            </a:r>
            <a:r>
              <a:rPr lang="en-US" i="1" dirty="0" err="1"/>
              <a:t>Cryptolab</a:t>
            </a:r>
            <a:endParaRPr lang="en-US" i="1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7083509-7CE4-BB43-9155-3CB96C47549A}"/>
              </a:ext>
            </a:extLst>
          </p:cNvPr>
          <p:cNvSpPr>
            <a:spLocks noGrp="1"/>
          </p:cNvSpPr>
          <p:nvPr/>
        </p:nvSpPr>
        <p:spPr>
          <a:xfrm>
            <a:off x="971250" y="2654423"/>
            <a:ext cx="7201500" cy="1660125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3000" dirty="0" err="1"/>
              <a:t>Seungwan</a:t>
            </a:r>
            <a:r>
              <a:rPr lang="en-US" sz="3000" dirty="0"/>
              <a:t> Hong </a:t>
            </a:r>
            <a:r>
              <a:rPr lang="en-US" sz="2600" baseline="30000" dirty="0"/>
              <a:t>*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/>
              <a:t>Jai Hyun Park</a:t>
            </a:r>
            <a:r>
              <a:rPr lang="en-US" sz="2600" baseline="30000" dirty="0"/>
              <a:t>*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 err="1"/>
              <a:t>Wonhee</a:t>
            </a:r>
            <a:r>
              <a:rPr lang="en-US" sz="3000" dirty="0"/>
              <a:t> Cho </a:t>
            </a:r>
            <a:r>
              <a:rPr lang="en-US" sz="2600" baseline="30000" dirty="0"/>
              <a:t>*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 err="1"/>
              <a:t>Hyeongmin</a:t>
            </a:r>
            <a:r>
              <a:rPr lang="en-US" sz="3000" dirty="0"/>
              <a:t> Choe</a:t>
            </a:r>
            <a:r>
              <a:rPr lang="en-US" sz="2600" baseline="30000" dirty="0"/>
              <a:t>*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 err="1"/>
              <a:t>Sumin</a:t>
            </a:r>
            <a:r>
              <a:rPr lang="en-US" sz="3000" dirty="0"/>
              <a:t> Kim</a:t>
            </a:r>
            <a:r>
              <a:rPr lang="en-US" sz="2600" baseline="30000" dirty="0"/>
              <a:t>*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Jung </a:t>
            </a:r>
            <a:r>
              <a:rPr lang="en-US" sz="2800" dirty="0" err="1"/>
              <a:t>Hee</a:t>
            </a:r>
            <a:r>
              <a:rPr lang="en-US" sz="2800" dirty="0"/>
              <a:t> </a:t>
            </a:r>
            <a:r>
              <a:rPr lang="en-US" sz="2800" dirty="0" err="1"/>
              <a:t>Cheon</a:t>
            </a:r>
            <a:r>
              <a:rPr lang="en-US" sz="2400" baseline="30000" dirty="0"/>
              <a:t> **</a:t>
            </a:r>
            <a:endParaRPr lang="en-US" sz="2400" dirty="0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A43424AA-9AE8-6B47-BDE5-B86015F96DD3}"/>
              </a:ext>
            </a:extLst>
          </p:cNvPr>
          <p:cNvSpPr txBox="1">
            <a:spLocks/>
          </p:cNvSpPr>
          <p:nvPr/>
        </p:nvSpPr>
        <p:spPr>
          <a:xfrm>
            <a:off x="3344775" y="6127435"/>
            <a:ext cx="1336812" cy="2201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err="1"/>
              <a:t>Arif</a:t>
            </a:r>
            <a:r>
              <a:rPr lang="en-US" sz="1050" dirty="0"/>
              <a:t> </a:t>
            </a:r>
            <a:r>
              <a:rPr lang="en-US" sz="1050" dirty="0" err="1"/>
              <a:t>Harmanci</a:t>
            </a:r>
            <a:r>
              <a:rPr lang="en-US" sz="1050" dirty="0"/>
              <a:t>, PHD</a:t>
            </a:r>
          </a:p>
        </p:txBody>
      </p:sp>
      <p:pic>
        <p:nvPicPr>
          <p:cNvPr id="18" name="Picture 17" descr="A picture containing key&#10;&#10;Description automatically generated">
            <a:extLst>
              <a:ext uri="{FF2B5EF4-FFF2-40B4-BE49-F238E27FC236}">
                <a16:creationId xmlns:a16="http://schemas.microsoft.com/office/drawing/2014/main" id="{7670D22C-01EC-6E49-9556-BC23E02DB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657" y="5599968"/>
            <a:ext cx="1329930" cy="5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2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088136" y="5219090"/>
            <a:ext cx="6967728" cy="323022"/>
          </a:xfrm>
        </p:spPr>
        <p:txBody>
          <a:bodyPr/>
          <a:lstStyle/>
          <a:p>
            <a:pPr algn="ctr"/>
            <a:r>
              <a:rPr lang="en-US" sz="1100" b="1" dirty="0"/>
              <a:t>Track 1: Secure Multi-Label Tumor Classification using Homomorphic Encryption</a:t>
            </a:r>
          </a:p>
        </p:txBody>
      </p:sp>
      <p:pic>
        <p:nvPicPr>
          <p:cNvPr id="5" name="Picture 2" descr="National Human Genome Research Institute Home | NHGRI">
            <a:extLst>
              <a:ext uri="{FF2B5EF4-FFF2-40B4-BE49-F238E27FC236}">
                <a16:creationId xmlns:a16="http://schemas.microsoft.com/office/drawing/2014/main" id="{1BAF9C79-D4DB-0649-9E48-0E3087F60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883" y="32349"/>
            <a:ext cx="3853543" cy="79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33BF77-857D-1942-8181-CA99F506637D}"/>
              </a:ext>
            </a:extLst>
          </p:cNvPr>
          <p:cNvSpPr txBox="1"/>
          <p:nvPr/>
        </p:nvSpPr>
        <p:spPr>
          <a:xfrm>
            <a:off x="1719470" y="831255"/>
            <a:ext cx="61722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NIGMS Award for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58EAC-45A7-404E-8002-CC4234F59B1C}"/>
              </a:ext>
            </a:extLst>
          </p:cNvPr>
          <p:cNvSpPr txBox="1"/>
          <p:nvPr/>
        </p:nvSpPr>
        <p:spPr>
          <a:xfrm>
            <a:off x="971250" y="1331549"/>
            <a:ext cx="95932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2020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48EB7A1-BB72-734E-8E46-D351AE38F194}"/>
              </a:ext>
            </a:extLst>
          </p:cNvPr>
          <p:cNvSpPr txBox="1">
            <a:spLocks/>
          </p:cNvSpPr>
          <p:nvPr/>
        </p:nvSpPr>
        <p:spPr>
          <a:xfrm>
            <a:off x="7668040" y="6552715"/>
            <a:ext cx="1336812" cy="2201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i="1" dirty="0"/>
              <a:t>December 19, 2020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AB0D557-4C7E-2642-9ABB-816ECC2E9166}"/>
              </a:ext>
            </a:extLst>
          </p:cNvPr>
          <p:cNvSpPr txBox="1">
            <a:spLocks/>
          </p:cNvSpPr>
          <p:nvPr/>
        </p:nvSpPr>
        <p:spPr>
          <a:xfrm>
            <a:off x="7421474" y="6155556"/>
            <a:ext cx="1336812" cy="2201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Miran Kim, PHD</a:t>
            </a:r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1049DCC4-4F14-5D43-97DC-8C0CC1368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08" y="5708681"/>
            <a:ext cx="1675395" cy="45029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73818F-DA7D-B249-A277-238CC8646F02}"/>
              </a:ext>
            </a:extLst>
          </p:cNvPr>
          <p:cNvCxnSpPr>
            <a:cxnSpLocks/>
          </p:cNvCxnSpPr>
          <p:nvPr/>
        </p:nvCxnSpPr>
        <p:spPr>
          <a:xfrm flipV="1">
            <a:off x="7209093" y="6136140"/>
            <a:ext cx="1496441" cy="8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B9623E7-80FA-4345-B7D3-78F86A0DCD74}"/>
              </a:ext>
            </a:extLst>
          </p:cNvPr>
          <p:cNvSpPr txBox="1">
            <a:spLocks/>
          </p:cNvSpPr>
          <p:nvPr/>
        </p:nvSpPr>
        <p:spPr>
          <a:xfrm>
            <a:off x="1105890" y="4305671"/>
            <a:ext cx="6967728" cy="577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i="1" dirty="0"/>
              <a:t>*</a:t>
            </a:r>
            <a:r>
              <a:rPr lang="en-US" sz="2800" i="1" dirty="0" err="1"/>
              <a:t>Desilo</a:t>
            </a:r>
            <a:r>
              <a:rPr lang="en-US" sz="2800" i="1" dirty="0"/>
              <a:t> Inc.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7083509-7CE4-BB43-9155-3CB96C47549A}"/>
              </a:ext>
            </a:extLst>
          </p:cNvPr>
          <p:cNvSpPr>
            <a:spLocks noGrp="1"/>
          </p:cNvSpPr>
          <p:nvPr/>
        </p:nvSpPr>
        <p:spPr>
          <a:xfrm>
            <a:off x="971250" y="2654424"/>
            <a:ext cx="7201500" cy="1315446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3000" dirty="0" err="1"/>
              <a:t>Seungmyung</a:t>
            </a:r>
            <a:r>
              <a:rPr lang="en-US" sz="3000" dirty="0"/>
              <a:t> Lee</a:t>
            </a:r>
            <a:r>
              <a:rPr lang="en-US" sz="2600" baseline="30000" dirty="0"/>
              <a:t>*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 err="1"/>
              <a:t>Seungwoo</a:t>
            </a:r>
            <a:r>
              <a:rPr lang="en-US" sz="3000" dirty="0"/>
              <a:t> Jung</a:t>
            </a:r>
            <a:r>
              <a:rPr lang="en-US" sz="2600" baseline="30000" dirty="0"/>
              <a:t>*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 err="1"/>
              <a:t>Yongdae</a:t>
            </a:r>
            <a:r>
              <a:rPr lang="en-US" sz="3000" dirty="0"/>
              <a:t> An</a:t>
            </a:r>
            <a:r>
              <a:rPr lang="en-US" sz="2600" baseline="30000" dirty="0"/>
              <a:t>*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 err="1"/>
              <a:t>Jungho</a:t>
            </a:r>
            <a:r>
              <a:rPr lang="en-US" sz="3000" dirty="0"/>
              <a:t> Moon</a:t>
            </a:r>
            <a:r>
              <a:rPr lang="en-US" sz="2600" baseline="30000" dirty="0"/>
              <a:t>*</a:t>
            </a:r>
            <a:endParaRPr lang="en-US" sz="2600" dirty="0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DB4D89D0-D36A-894E-A8E8-F11793ACDEFF}"/>
              </a:ext>
            </a:extLst>
          </p:cNvPr>
          <p:cNvSpPr txBox="1">
            <a:spLocks/>
          </p:cNvSpPr>
          <p:nvPr/>
        </p:nvSpPr>
        <p:spPr>
          <a:xfrm>
            <a:off x="3344775" y="6127435"/>
            <a:ext cx="1336812" cy="2201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err="1"/>
              <a:t>Arif</a:t>
            </a:r>
            <a:r>
              <a:rPr lang="en-US" sz="1050" dirty="0"/>
              <a:t> </a:t>
            </a:r>
            <a:r>
              <a:rPr lang="en-US" sz="1050" dirty="0" err="1"/>
              <a:t>Harmanci</a:t>
            </a:r>
            <a:r>
              <a:rPr lang="en-US" sz="1050" dirty="0"/>
              <a:t>, PHD</a:t>
            </a:r>
          </a:p>
        </p:txBody>
      </p:sp>
      <p:pic>
        <p:nvPicPr>
          <p:cNvPr id="18" name="Picture 17" descr="A picture containing key&#10;&#10;Description automatically generated">
            <a:extLst>
              <a:ext uri="{FF2B5EF4-FFF2-40B4-BE49-F238E27FC236}">
                <a16:creationId xmlns:a16="http://schemas.microsoft.com/office/drawing/2014/main" id="{10AE13CC-565E-3E46-BB87-450F9C101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657" y="5599968"/>
            <a:ext cx="1329930" cy="5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09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088136" y="5219090"/>
            <a:ext cx="6967728" cy="323022"/>
          </a:xfrm>
        </p:spPr>
        <p:txBody>
          <a:bodyPr/>
          <a:lstStyle/>
          <a:p>
            <a:pPr algn="ctr"/>
            <a:r>
              <a:rPr lang="en-US" sz="1100" b="1" dirty="0"/>
              <a:t>Track 1: Secure Multi-Label Tumor Classification using Homomorphic Encryption</a:t>
            </a:r>
          </a:p>
        </p:txBody>
      </p:sp>
      <p:pic>
        <p:nvPicPr>
          <p:cNvPr id="5" name="Picture 2" descr="National Human Genome Research Institute Home | NHGRI">
            <a:extLst>
              <a:ext uri="{FF2B5EF4-FFF2-40B4-BE49-F238E27FC236}">
                <a16:creationId xmlns:a16="http://schemas.microsoft.com/office/drawing/2014/main" id="{1BAF9C79-D4DB-0649-9E48-0E3087F60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883" y="32349"/>
            <a:ext cx="3853543" cy="79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33BF77-857D-1942-8181-CA99F506637D}"/>
              </a:ext>
            </a:extLst>
          </p:cNvPr>
          <p:cNvSpPr txBox="1"/>
          <p:nvPr/>
        </p:nvSpPr>
        <p:spPr>
          <a:xfrm>
            <a:off x="1719470" y="831255"/>
            <a:ext cx="61722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NIGMS Award for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58EAC-45A7-404E-8002-CC4234F59B1C}"/>
              </a:ext>
            </a:extLst>
          </p:cNvPr>
          <p:cNvSpPr txBox="1"/>
          <p:nvPr/>
        </p:nvSpPr>
        <p:spPr>
          <a:xfrm>
            <a:off x="971250" y="1331549"/>
            <a:ext cx="95932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2020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48EB7A1-BB72-734E-8E46-D351AE38F194}"/>
              </a:ext>
            </a:extLst>
          </p:cNvPr>
          <p:cNvSpPr txBox="1">
            <a:spLocks/>
          </p:cNvSpPr>
          <p:nvPr/>
        </p:nvSpPr>
        <p:spPr>
          <a:xfrm>
            <a:off x="7668040" y="6552715"/>
            <a:ext cx="1336812" cy="2201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i="1" dirty="0"/>
              <a:t>December 19, 2020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AB0D557-4C7E-2642-9ABB-816ECC2E9166}"/>
              </a:ext>
            </a:extLst>
          </p:cNvPr>
          <p:cNvSpPr txBox="1">
            <a:spLocks/>
          </p:cNvSpPr>
          <p:nvPr/>
        </p:nvSpPr>
        <p:spPr>
          <a:xfrm>
            <a:off x="7421474" y="6155556"/>
            <a:ext cx="1336812" cy="2201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Miran Kim, PHD</a:t>
            </a:r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1049DCC4-4F14-5D43-97DC-8C0CC1368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08" y="5708681"/>
            <a:ext cx="1675395" cy="45029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73818F-DA7D-B249-A277-238CC8646F02}"/>
              </a:ext>
            </a:extLst>
          </p:cNvPr>
          <p:cNvCxnSpPr>
            <a:cxnSpLocks/>
          </p:cNvCxnSpPr>
          <p:nvPr/>
        </p:nvCxnSpPr>
        <p:spPr>
          <a:xfrm flipV="1">
            <a:off x="7209093" y="6136140"/>
            <a:ext cx="1496441" cy="8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B9623E7-80FA-4345-B7D3-78F86A0DCD74}"/>
              </a:ext>
            </a:extLst>
          </p:cNvPr>
          <p:cNvSpPr txBox="1">
            <a:spLocks/>
          </p:cNvSpPr>
          <p:nvPr/>
        </p:nvSpPr>
        <p:spPr>
          <a:xfrm>
            <a:off x="1105890" y="4305671"/>
            <a:ext cx="6967728" cy="577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i="1" dirty="0"/>
              <a:t>*</a:t>
            </a:r>
            <a:r>
              <a:rPr lang="en-US" sz="2800" i="1" dirty="0"/>
              <a:t>Samsung SDS.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7083509-7CE4-BB43-9155-3CB96C47549A}"/>
              </a:ext>
            </a:extLst>
          </p:cNvPr>
          <p:cNvSpPr>
            <a:spLocks noGrp="1"/>
          </p:cNvSpPr>
          <p:nvPr/>
        </p:nvSpPr>
        <p:spPr>
          <a:xfrm>
            <a:off x="971250" y="2654424"/>
            <a:ext cx="7201500" cy="1315446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3000" dirty="0" err="1"/>
              <a:t>Yongha</a:t>
            </a:r>
            <a:r>
              <a:rPr lang="en-US" sz="3000" dirty="0"/>
              <a:t> Son</a:t>
            </a:r>
            <a:r>
              <a:rPr lang="en-US" sz="2600" baseline="30000" dirty="0"/>
              <a:t>*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 err="1"/>
              <a:t>Kyoohyung</a:t>
            </a:r>
            <a:r>
              <a:rPr lang="en-US" sz="3000" dirty="0"/>
              <a:t> Han</a:t>
            </a:r>
            <a:r>
              <a:rPr lang="en-US" sz="2600" baseline="30000" dirty="0"/>
              <a:t>*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/>
              <a:t>Jung </a:t>
            </a:r>
            <a:r>
              <a:rPr lang="en-US" sz="3000" dirty="0" err="1"/>
              <a:t>Hoon</a:t>
            </a:r>
            <a:r>
              <a:rPr lang="en-US" sz="3000" dirty="0"/>
              <a:t> Sohn</a:t>
            </a:r>
            <a:r>
              <a:rPr lang="en-US" sz="2600" baseline="30000" dirty="0"/>
              <a:t>*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 err="1"/>
              <a:t>Jinhyck</a:t>
            </a:r>
            <a:r>
              <a:rPr lang="en-US" sz="3000" dirty="0"/>
              <a:t> </a:t>
            </a:r>
            <a:r>
              <a:rPr lang="en-US" sz="3000" dirty="0" err="1"/>
              <a:t>Jeong</a:t>
            </a:r>
            <a:r>
              <a:rPr lang="en-US" sz="2600" baseline="30000" dirty="0"/>
              <a:t>*</a:t>
            </a:r>
            <a:endParaRPr lang="en-US" sz="2600" dirty="0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D6AA5616-0C5A-3C40-BEF0-CFA01A1C62A6}"/>
              </a:ext>
            </a:extLst>
          </p:cNvPr>
          <p:cNvSpPr txBox="1">
            <a:spLocks/>
          </p:cNvSpPr>
          <p:nvPr/>
        </p:nvSpPr>
        <p:spPr>
          <a:xfrm>
            <a:off x="3344775" y="6127435"/>
            <a:ext cx="1336812" cy="2201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err="1"/>
              <a:t>Arif</a:t>
            </a:r>
            <a:r>
              <a:rPr lang="en-US" sz="1050" dirty="0"/>
              <a:t> </a:t>
            </a:r>
            <a:r>
              <a:rPr lang="en-US" sz="1050" dirty="0" err="1"/>
              <a:t>Harmanci</a:t>
            </a:r>
            <a:r>
              <a:rPr lang="en-US" sz="1050" dirty="0"/>
              <a:t>, PHD</a:t>
            </a:r>
          </a:p>
        </p:txBody>
      </p:sp>
      <p:pic>
        <p:nvPicPr>
          <p:cNvPr id="18" name="Picture 17" descr="A picture containing key&#10;&#10;Description automatically generated">
            <a:extLst>
              <a:ext uri="{FF2B5EF4-FFF2-40B4-BE49-F238E27FC236}">
                <a16:creationId xmlns:a16="http://schemas.microsoft.com/office/drawing/2014/main" id="{71794C1E-D92E-CB4D-891C-55EC830D10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657" y="5599968"/>
            <a:ext cx="1329930" cy="5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8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088136" y="5219090"/>
            <a:ext cx="6967728" cy="323022"/>
          </a:xfrm>
        </p:spPr>
        <p:txBody>
          <a:bodyPr/>
          <a:lstStyle/>
          <a:p>
            <a:pPr algn="ctr"/>
            <a:r>
              <a:rPr lang="en-US" sz="1100" b="1" dirty="0"/>
              <a:t>Track 2: Privacy –preserving clustering of single-cell transcriptomics data in SGX</a:t>
            </a:r>
          </a:p>
        </p:txBody>
      </p:sp>
      <p:pic>
        <p:nvPicPr>
          <p:cNvPr id="5" name="Picture 2" descr="National Human Genome Research Institute Home | NHGRI">
            <a:extLst>
              <a:ext uri="{FF2B5EF4-FFF2-40B4-BE49-F238E27FC236}">
                <a16:creationId xmlns:a16="http://schemas.microsoft.com/office/drawing/2014/main" id="{1BAF9C79-D4DB-0649-9E48-0E3087F60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883" y="32349"/>
            <a:ext cx="3853543" cy="79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33BF77-857D-1942-8181-CA99F506637D}"/>
              </a:ext>
            </a:extLst>
          </p:cNvPr>
          <p:cNvSpPr txBox="1"/>
          <p:nvPr/>
        </p:nvSpPr>
        <p:spPr>
          <a:xfrm>
            <a:off x="1719470" y="831255"/>
            <a:ext cx="61722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NIGMS Award for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58EAC-45A7-404E-8002-CC4234F59B1C}"/>
              </a:ext>
            </a:extLst>
          </p:cNvPr>
          <p:cNvSpPr txBox="1"/>
          <p:nvPr/>
        </p:nvSpPr>
        <p:spPr>
          <a:xfrm>
            <a:off x="971250" y="1331549"/>
            <a:ext cx="95932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2020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48EB7A1-BB72-734E-8E46-D351AE38F194}"/>
              </a:ext>
            </a:extLst>
          </p:cNvPr>
          <p:cNvSpPr txBox="1">
            <a:spLocks/>
          </p:cNvSpPr>
          <p:nvPr/>
        </p:nvSpPr>
        <p:spPr>
          <a:xfrm>
            <a:off x="7668040" y="6552715"/>
            <a:ext cx="1336812" cy="2201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i="1" dirty="0"/>
              <a:t>February 20, 202</a:t>
            </a:r>
            <a:r>
              <a:rPr lang="en-US" altLang="ko-KR" sz="1050" i="1" dirty="0"/>
              <a:t>1</a:t>
            </a:r>
            <a:endParaRPr lang="en-US" sz="1050" i="1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B9623E7-80FA-4345-B7D3-78F86A0DCD74}"/>
              </a:ext>
            </a:extLst>
          </p:cNvPr>
          <p:cNvSpPr txBox="1">
            <a:spLocks/>
          </p:cNvSpPr>
          <p:nvPr/>
        </p:nvSpPr>
        <p:spPr>
          <a:xfrm>
            <a:off x="1197723" y="4320977"/>
            <a:ext cx="6967728" cy="577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300" i="1" dirty="0"/>
              <a:t>*</a:t>
            </a:r>
            <a:r>
              <a:rPr lang="en-US" sz="2200" i="1" dirty="0"/>
              <a:t>Tencent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7083509-7CE4-BB43-9155-3CB96C47549A}"/>
              </a:ext>
            </a:extLst>
          </p:cNvPr>
          <p:cNvSpPr>
            <a:spLocks noGrp="1"/>
          </p:cNvSpPr>
          <p:nvPr/>
        </p:nvSpPr>
        <p:spPr>
          <a:xfrm>
            <a:off x="1243584" y="2635858"/>
            <a:ext cx="7050024" cy="1660125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3000" dirty="0"/>
              <a:t>Yao Zhang</a:t>
            </a:r>
            <a:r>
              <a:rPr lang="en-US" sz="2600" baseline="30000" dirty="0"/>
              <a:t>*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 err="1"/>
              <a:t>Huanran</a:t>
            </a:r>
            <a:r>
              <a:rPr lang="en-US" sz="3000" dirty="0"/>
              <a:t> </a:t>
            </a:r>
            <a:r>
              <a:rPr lang="en-US" sz="3000" dirty="0" err="1"/>
              <a:t>Xue</a:t>
            </a:r>
            <a:r>
              <a:rPr lang="en-US" sz="2600" baseline="30000" dirty="0"/>
              <a:t>*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 err="1"/>
              <a:t>Huaming</a:t>
            </a:r>
            <a:r>
              <a:rPr lang="en-US" sz="3000" dirty="0"/>
              <a:t> Rao</a:t>
            </a:r>
            <a:r>
              <a:rPr lang="en-US" sz="2600" baseline="30000" dirty="0"/>
              <a:t>*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Yong Cheng</a:t>
            </a:r>
            <a:r>
              <a:rPr lang="en-US" sz="3000" baseline="30000" dirty="0"/>
              <a:t> </a:t>
            </a:r>
            <a:r>
              <a:rPr lang="en-US" sz="2600" baseline="30000" dirty="0"/>
              <a:t>*</a:t>
            </a: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Chen Hou</a:t>
            </a:r>
            <a:r>
              <a:rPr lang="en-US" sz="2600" baseline="30000" dirty="0"/>
              <a:t>*</a:t>
            </a:r>
          </a:p>
          <a:p>
            <a:pPr>
              <a:lnSpc>
                <a:spcPct val="110000"/>
              </a:lnSpc>
            </a:pPr>
            <a:r>
              <a:rPr lang="en-US" sz="3000" dirty="0" err="1"/>
              <a:t>Zhikai</a:t>
            </a:r>
            <a:r>
              <a:rPr lang="en-US" sz="3000" dirty="0"/>
              <a:t> Chen</a:t>
            </a:r>
            <a:r>
              <a:rPr lang="en-US" sz="2600" baseline="30000" dirty="0"/>
              <a:t>*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Bo Zhang</a:t>
            </a:r>
            <a:r>
              <a:rPr lang="en-US" sz="3000" baseline="30000" dirty="0"/>
              <a:t>*</a:t>
            </a:r>
          </a:p>
          <a:p>
            <a:pPr>
              <a:lnSpc>
                <a:spcPct val="110000"/>
              </a:lnSpc>
            </a:pPr>
            <a:endParaRPr lang="en-US" sz="1900" baseline="30000" dirty="0"/>
          </a:p>
          <a:p>
            <a:pPr>
              <a:lnSpc>
                <a:spcPct val="110000"/>
              </a:lnSpc>
            </a:pPr>
            <a:r>
              <a:rPr lang="en-US" sz="4200" baseline="30000" dirty="0" err="1"/>
              <a:t>Yangyu</a:t>
            </a:r>
            <a:r>
              <a:rPr lang="en-US" sz="4200" baseline="30000" dirty="0"/>
              <a:t> Tao</a:t>
            </a:r>
            <a:r>
              <a:rPr lang="en-US" sz="4400" baseline="30000" dirty="0"/>
              <a:t>*</a:t>
            </a:r>
            <a:endParaRPr lang="en-US" sz="3000" baseline="30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CD48D0-10BC-B449-8585-837E8AF10FB8}"/>
              </a:ext>
            </a:extLst>
          </p:cNvPr>
          <p:cNvSpPr/>
          <p:nvPr/>
        </p:nvSpPr>
        <p:spPr>
          <a:xfrm>
            <a:off x="237744" y="5542112"/>
            <a:ext cx="8577072" cy="10106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859F68FC-D69D-6B42-8011-C5213BFCE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741" y="5631347"/>
            <a:ext cx="3997198" cy="780137"/>
          </a:xfrm>
          <a:prstGeom prst="rect">
            <a:avLst/>
          </a:prstGeom>
        </p:spPr>
      </p:pic>
      <p:pic>
        <p:nvPicPr>
          <p:cNvPr id="15" name="Picture 1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446B064-9F6F-5440-9FE8-283B566BD5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757" y="5669188"/>
            <a:ext cx="1773571" cy="7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8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088136" y="5219090"/>
            <a:ext cx="6967728" cy="323022"/>
          </a:xfrm>
        </p:spPr>
        <p:txBody>
          <a:bodyPr/>
          <a:lstStyle/>
          <a:p>
            <a:pPr algn="ctr"/>
            <a:r>
              <a:rPr lang="en-US" sz="1100" b="1" dirty="0"/>
              <a:t>Track 2: Privacy –preserving clustering of single-cell transcriptomics data in SGX</a:t>
            </a:r>
          </a:p>
        </p:txBody>
      </p:sp>
      <p:pic>
        <p:nvPicPr>
          <p:cNvPr id="5" name="Picture 2" descr="National Human Genome Research Institute Home | NHGRI">
            <a:extLst>
              <a:ext uri="{FF2B5EF4-FFF2-40B4-BE49-F238E27FC236}">
                <a16:creationId xmlns:a16="http://schemas.microsoft.com/office/drawing/2014/main" id="{1BAF9C79-D4DB-0649-9E48-0E3087F60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883" y="32349"/>
            <a:ext cx="3853543" cy="79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33BF77-857D-1942-8181-CA99F506637D}"/>
              </a:ext>
            </a:extLst>
          </p:cNvPr>
          <p:cNvSpPr txBox="1"/>
          <p:nvPr/>
        </p:nvSpPr>
        <p:spPr>
          <a:xfrm>
            <a:off x="1719470" y="831255"/>
            <a:ext cx="61722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NIGMS Award for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58EAC-45A7-404E-8002-CC4234F59B1C}"/>
              </a:ext>
            </a:extLst>
          </p:cNvPr>
          <p:cNvSpPr txBox="1"/>
          <p:nvPr/>
        </p:nvSpPr>
        <p:spPr>
          <a:xfrm>
            <a:off x="971250" y="1331549"/>
            <a:ext cx="95932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2020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48EB7A1-BB72-734E-8E46-D351AE38F194}"/>
              </a:ext>
            </a:extLst>
          </p:cNvPr>
          <p:cNvSpPr txBox="1">
            <a:spLocks/>
          </p:cNvSpPr>
          <p:nvPr/>
        </p:nvSpPr>
        <p:spPr>
          <a:xfrm>
            <a:off x="7668040" y="6552715"/>
            <a:ext cx="1336812" cy="2201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i="1" dirty="0"/>
              <a:t>February 20, 202</a:t>
            </a:r>
            <a:r>
              <a:rPr lang="en-US" altLang="ko-KR" sz="1050" i="1" dirty="0"/>
              <a:t>1</a:t>
            </a:r>
            <a:endParaRPr lang="en-US" sz="1050" i="1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7083509-7CE4-BB43-9155-3CB96C47549A}"/>
              </a:ext>
            </a:extLst>
          </p:cNvPr>
          <p:cNvSpPr>
            <a:spLocks noGrp="1"/>
          </p:cNvSpPr>
          <p:nvPr/>
        </p:nvSpPr>
        <p:spPr>
          <a:xfrm>
            <a:off x="-164507" y="2618608"/>
            <a:ext cx="8870041" cy="1466964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3000" dirty="0"/>
              <a:t>Yuan Chen</a:t>
            </a:r>
            <a:r>
              <a:rPr lang="en-US" sz="2600" baseline="30000" dirty="0"/>
              <a:t>*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/>
              <a:t>Cong Wang</a:t>
            </a:r>
            <a:r>
              <a:rPr lang="en-US" sz="2600" baseline="30000" dirty="0"/>
              <a:t>**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 err="1"/>
              <a:t>Jianfeng</a:t>
            </a:r>
            <a:r>
              <a:rPr lang="en-US" sz="3000" dirty="0"/>
              <a:t> Zhu</a:t>
            </a:r>
            <a:r>
              <a:rPr lang="en-US" sz="2600" baseline="30000" dirty="0"/>
              <a:t>***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 err="1"/>
              <a:t>Leqian</a:t>
            </a:r>
            <a:r>
              <a:rPr lang="en-US" sz="3000" dirty="0"/>
              <a:t> Zheng</a:t>
            </a:r>
            <a:r>
              <a:rPr lang="en-US" sz="2600" baseline="30000" dirty="0"/>
              <a:t>**</a:t>
            </a:r>
          </a:p>
          <a:p>
            <a:pPr>
              <a:lnSpc>
                <a:spcPct val="110000"/>
              </a:lnSpc>
            </a:pPr>
            <a:r>
              <a:rPr lang="en-US" sz="3000" dirty="0" err="1"/>
              <a:t>Yajin</a:t>
            </a:r>
            <a:r>
              <a:rPr lang="en-US" sz="3000" dirty="0"/>
              <a:t> Zhou</a:t>
            </a:r>
            <a:r>
              <a:rPr lang="en-US" sz="2600" baseline="30000" dirty="0"/>
              <a:t>*</a:t>
            </a:r>
          </a:p>
          <a:p>
            <a:pPr>
              <a:lnSpc>
                <a:spcPct val="110000"/>
              </a:lnSpc>
            </a:pPr>
            <a:r>
              <a:rPr lang="en-US" sz="2600" dirty="0" err="1"/>
              <a:t>Kui</a:t>
            </a:r>
            <a:r>
              <a:rPr lang="en-US" sz="2600" dirty="0"/>
              <a:t> Ren</a:t>
            </a:r>
            <a:r>
              <a:rPr lang="en-US" sz="2400" baseline="30000" dirty="0"/>
              <a:t>*</a:t>
            </a:r>
            <a:endParaRPr lang="en-US" sz="2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CD48D0-10BC-B449-8585-837E8AF10FB8}"/>
              </a:ext>
            </a:extLst>
          </p:cNvPr>
          <p:cNvSpPr/>
          <p:nvPr/>
        </p:nvSpPr>
        <p:spPr>
          <a:xfrm>
            <a:off x="237744" y="5542112"/>
            <a:ext cx="8577072" cy="10106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859F68FC-D69D-6B42-8011-C5213BFCE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741" y="5631347"/>
            <a:ext cx="3997198" cy="780137"/>
          </a:xfrm>
          <a:prstGeom prst="rect">
            <a:avLst/>
          </a:prstGeom>
        </p:spPr>
      </p:pic>
      <p:pic>
        <p:nvPicPr>
          <p:cNvPr id="15" name="Picture 1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446B064-9F6F-5440-9FE8-283B566BD5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757" y="5669188"/>
            <a:ext cx="1773571" cy="704456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C4211F7-1752-5F4D-A280-84E6320EDF48}"/>
              </a:ext>
            </a:extLst>
          </p:cNvPr>
          <p:cNvSpPr txBox="1">
            <a:spLocks/>
          </p:cNvSpPr>
          <p:nvPr/>
        </p:nvSpPr>
        <p:spPr>
          <a:xfrm>
            <a:off x="1105890" y="4085573"/>
            <a:ext cx="6967728" cy="797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i="1" dirty="0"/>
              <a:t>*</a:t>
            </a:r>
            <a:r>
              <a:rPr lang="en-US" i="1" dirty="0" err="1"/>
              <a:t>Zhejing</a:t>
            </a:r>
            <a:r>
              <a:rPr lang="en-US" i="1" dirty="0"/>
              <a:t> University</a:t>
            </a:r>
          </a:p>
          <a:p>
            <a:pPr>
              <a:lnSpc>
                <a:spcPct val="120000"/>
              </a:lnSpc>
            </a:pPr>
            <a:r>
              <a:rPr lang="en-US" i="1" dirty="0"/>
              <a:t>**City University of Hong Kong</a:t>
            </a:r>
          </a:p>
          <a:p>
            <a:pPr>
              <a:lnSpc>
                <a:spcPct val="120000"/>
              </a:lnSpc>
            </a:pPr>
            <a:r>
              <a:rPr lang="en-US" i="1" dirty="0"/>
              <a:t>***Hangzhou </a:t>
            </a:r>
            <a:r>
              <a:rPr lang="en-US" i="1" dirty="0" err="1"/>
              <a:t>MiShu</a:t>
            </a:r>
            <a:r>
              <a:rPr lang="en-US" i="1" dirty="0"/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390907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971250" y="2698812"/>
            <a:ext cx="7201500" cy="1597979"/>
          </a:xfrm>
        </p:spPr>
        <p:txBody>
          <a:bodyPr numCol="2">
            <a:normAutofit/>
          </a:bodyPr>
          <a:lstStyle/>
          <a:p>
            <a:pPr algn="ctr"/>
            <a:r>
              <a:rPr lang="en-US" sz="3200" dirty="0"/>
              <a:t>Sergiu </a:t>
            </a:r>
            <a:r>
              <a:rPr lang="en-US" sz="3200" dirty="0" err="1"/>
              <a:t>Carpov</a:t>
            </a:r>
            <a:r>
              <a:rPr lang="en-US" sz="2400" baseline="30000" dirty="0"/>
              <a:t>* </a:t>
            </a:r>
            <a:r>
              <a:rPr lang="en-US" sz="3200" dirty="0"/>
              <a:t>Nicolas Gama</a:t>
            </a:r>
            <a:r>
              <a:rPr lang="en-US" sz="3200" baseline="30000" dirty="0"/>
              <a:t>*</a:t>
            </a:r>
          </a:p>
          <a:p>
            <a:pPr algn="ctr"/>
            <a:endParaRPr lang="en-US" sz="2400" baseline="30000" dirty="0"/>
          </a:p>
          <a:p>
            <a:pPr algn="ctr"/>
            <a:endParaRPr lang="en-US" sz="2400" baseline="30000" dirty="0"/>
          </a:p>
          <a:p>
            <a:pPr algn="ctr"/>
            <a:r>
              <a:rPr lang="en-US" sz="3200" dirty="0" err="1"/>
              <a:t>Mariya</a:t>
            </a:r>
            <a:r>
              <a:rPr lang="en-US" sz="3200" dirty="0"/>
              <a:t> Georgieva</a:t>
            </a:r>
            <a:r>
              <a:rPr lang="en-US" sz="2400" baseline="30000" dirty="0"/>
              <a:t>*</a:t>
            </a:r>
            <a:endParaRPr lang="en-US" sz="2400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088136" y="3839660"/>
            <a:ext cx="6967728" cy="457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i="1" dirty="0"/>
              <a:t>* </a:t>
            </a:r>
            <a:r>
              <a:rPr lang="en-US" i="1" dirty="0" err="1"/>
              <a:t>Inpher</a:t>
            </a:r>
            <a:r>
              <a:rPr lang="en-US" i="1" dirty="0"/>
              <a:t>, Lausanne, Switzerland</a:t>
            </a:r>
          </a:p>
        </p:txBody>
      </p:sp>
      <p:pic>
        <p:nvPicPr>
          <p:cNvPr id="5" name="Picture 2" descr="National Human Genome Research Institute Home | NHGRI">
            <a:extLst>
              <a:ext uri="{FF2B5EF4-FFF2-40B4-BE49-F238E27FC236}">
                <a16:creationId xmlns:a16="http://schemas.microsoft.com/office/drawing/2014/main" id="{1BAF9C79-D4DB-0649-9E48-0E3087F60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883" y="32349"/>
            <a:ext cx="3853543" cy="79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33BF77-857D-1942-8181-CA99F506637D}"/>
              </a:ext>
            </a:extLst>
          </p:cNvPr>
          <p:cNvSpPr txBox="1"/>
          <p:nvPr/>
        </p:nvSpPr>
        <p:spPr>
          <a:xfrm>
            <a:off x="1719470" y="831255"/>
            <a:ext cx="61722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NIGMS Award for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58EAC-45A7-404E-8002-CC4234F59B1C}"/>
              </a:ext>
            </a:extLst>
          </p:cNvPr>
          <p:cNvSpPr txBox="1"/>
          <p:nvPr/>
        </p:nvSpPr>
        <p:spPr>
          <a:xfrm>
            <a:off x="971250" y="1331549"/>
            <a:ext cx="95932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2020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AB0D557-4C7E-2642-9ABB-816ECC2E9166}"/>
              </a:ext>
            </a:extLst>
          </p:cNvPr>
          <p:cNvSpPr txBox="1">
            <a:spLocks/>
          </p:cNvSpPr>
          <p:nvPr/>
        </p:nvSpPr>
        <p:spPr>
          <a:xfrm>
            <a:off x="7421474" y="6155556"/>
            <a:ext cx="1336812" cy="2201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Miran Kim, PHD</a:t>
            </a:r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1049DCC4-4F14-5D43-97DC-8C0CC1368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08" y="5708681"/>
            <a:ext cx="1675395" cy="45029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73818F-DA7D-B249-A277-238CC8646F02}"/>
              </a:ext>
            </a:extLst>
          </p:cNvPr>
          <p:cNvCxnSpPr>
            <a:cxnSpLocks/>
          </p:cNvCxnSpPr>
          <p:nvPr/>
        </p:nvCxnSpPr>
        <p:spPr>
          <a:xfrm flipV="1">
            <a:off x="7209093" y="6136140"/>
            <a:ext cx="1496441" cy="8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1D0B3E8-A2D7-3B4D-8758-1C66744FE065}"/>
              </a:ext>
            </a:extLst>
          </p:cNvPr>
          <p:cNvSpPr txBox="1">
            <a:spLocks/>
          </p:cNvSpPr>
          <p:nvPr/>
        </p:nvSpPr>
        <p:spPr>
          <a:xfrm>
            <a:off x="3344775" y="6127435"/>
            <a:ext cx="1336812" cy="2201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err="1"/>
              <a:t>Arif</a:t>
            </a:r>
            <a:r>
              <a:rPr lang="en-US" sz="1050" dirty="0"/>
              <a:t> </a:t>
            </a:r>
            <a:r>
              <a:rPr lang="en-US" sz="1050" dirty="0" err="1"/>
              <a:t>Harmanci</a:t>
            </a:r>
            <a:r>
              <a:rPr lang="en-US" sz="1050" dirty="0"/>
              <a:t>, PHD</a:t>
            </a:r>
          </a:p>
        </p:txBody>
      </p:sp>
      <p:pic>
        <p:nvPicPr>
          <p:cNvPr id="16" name="Picture 15" descr="A picture containing key&#10;&#10;Description automatically generated">
            <a:extLst>
              <a:ext uri="{FF2B5EF4-FFF2-40B4-BE49-F238E27FC236}">
                <a16:creationId xmlns:a16="http://schemas.microsoft.com/office/drawing/2014/main" id="{72E69EC8-AEAA-C04B-8BEC-5FAB0B4539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657" y="5599968"/>
            <a:ext cx="1329930" cy="519306"/>
          </a:xfrm>
          <a:prstGeom prst="rect">
            <a:avLst/>
          </a:prstGeom>
        </p:spPr>
      </p:pic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03C182F0-74E6-274C-8DBE-E7B7170089B8}"/>
              </a:ext>
            </a:extLst>
          </p:cNvPr>
          <p:cNvSpPr txBox="1">
            <a:spLocks/>
          </p:cNvSpPr>
          <p:nvPr/>
        </p:nvSpPr>
        <p:spPr>
          <a:xfrm>
            <a:off x="7668040" y="6552715"/>
            <a:ext cx="1336812" cy="2201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i="1" dirty="0"/>
              <a:t>February 20, 202</a:t>
            </a:r>
            <a:r>
              <a:rPr lang="en-US" altLang="ko-KR" sz="1050" i="1" dirty="0"/>
              <a:t>1</a:t>
            </a:r>
            <a:endParaRPr lang="en-US" sz="1050" i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D9816E-C2FC-6C44-BDC7-4FAEC1190420}"/>
              </a:ext>
            </a:extLst>
          </p:cNvPr>
          <p:cNvSpPr/>
          <p:nvPr/>
        </p:nvSpPr>
        <p:spPr>
          <a:xfrm>
            <a:off x="237744" y="5542112"/>
            <a:ext cx="8577072" cy="10106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24" name="Picture 23" descr="Text&#10;&#10;Description automatically generated with low confidence">
            <a:extLst>
              <a:ext uri="{FF2B5EF4-FFF2-40B4-BE49-F238E27FC236}">
                <a16:creationId xmlns:a16="http://schemas.microsoft.com/office/drawing/2014/main" id="{714DDCC5-3189-EB49-9AD4-DEA7098F6A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741" y="5631347"/>
            <a:ext cx="3997198" cy="780137"/>
          </a:xfrm>
          <a:prstGeom prst="rect">
            <a:avLst/>
          </a:prstGeom>
        </p:spPr>
      </p:pic>
      <p:pic>
        <p:nvPicPr>
          <p:cNvPr id="25" name="Picture 2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6A866B5-7807-674D-B5DB-14C1774F2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757" y="5669188"/>
            <a:ext cx="1773571" cy="704456"/>
          </a:xfrm>
          <a:prstGeom prst="rect">
            <a:avLst/>
          </a:prstGeom>
        </p:spPr>
      </p:pic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58AB480D-B393-FF45-9A2E-D9E32D718F11}"/>
              </a:ext>
            </a:extLst>
          </p:cNvPr>
          <p:cNvSpPr txBox="1">
            <a:spLocks/>
          </p:cNvSpPr>
          <p:nvPr/>
        </p:nvSpPr>
        <p:spPr>
          <a:xfrm>
            <a:off x="1088136" y="5219090"/>
            <a:ext cx="6967728" cy="323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/>
              <a:t>Track 3: Differentially private federated learning for cancer prediction model 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679185404"/>
      </p:ext>
    </p:extLst>
  </p:cSld>
  <p:clrMapOvr>
    <a:masterClrMapping/>
  </p:clrMapOvr>
</p:sld>
</file>

<file path=ppt/theme/theme1.xml><?xml version="1.0" encoding="utf-8"?>
<a:theme xmlns:a="http://schemas.openxmlformats.org/drawingml/2006/main" name="Employee of the Month Certificate">
  <a:themeElements>
    <a:clrScheme name="Certificate Blue">
      <a:dk1>
        <a:srgbClr val="30353C"/>
      </a:dk1>
      <a:lt1>
        <a:srgbClr val="FFFFFF"/>
      </a:lt1>
      <a:dk2>
        <a:srgbClr val="34362E"/>
      </a:dk2>
      <a:lt2>
        <a:srgbClr val="EAEAEA"/>
      </a:lt2>
      <a:accent1>
        <a:srgbClr val="4A8188"/>
      </a:accent1>
      <a:accent2>
        <a:srgbClr val="4C5570"/>
      </a:accent2>
      <a:accent3>
        <a:srgbClr val="754772"/>
      </a:accent3>
      <a:accent4>
        <a:srgbClr val="636B49"/>
      </a:accent4>
      <a:accent5>
        <a:srgbClr val="326172"/>
      </a:accent5>
      <a:accent6>
        <a:srgbClr val="6A3C20"/>
      </a:accent6>
      <a:hlink>
        <a:srgbClr val="0070C0"/>
      </a:hlink>
      <a:folHlink>
        <a:srgbClr val="7030A0"/>
      </a:folHlink>
    </a:clrScheme>
    <a:fontScheme name="Cambria">
      <a:maj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rtEmployeeBlueChain.potx" id="{B12BE870-0911-4800-9C2C-48A8128350CF}" vid="{C90EE38B-BE01-45F7-B0C8-180F53D56C2F}"/>
    </a:ext>
  </a:extLst>
</a:theme>
</file>

<file path=ppt/theme/theme2.xml><?xml version="1.0" encoding="utf-8"?>
<a:theme xmlns:a="http://schemas.openxmlformats.org/drawingml/2006/main" name="Office Theme">
  <a:themeElements>
    <a:clrScheme name="Certificate Blue">
      <a:dk1>
        <a:srgbClr val="30353C"/>
      </a:dk1>
      <a:lt1>
        <a:srgbClr val="FFFFFF"/>
      </a:lt1>
      <a:dk2>
        <a:srgbClr val="34362E"/>
      </a:dk2>
      <a:lt2>
        <a:srgbClr val="EAEAEA"/>
      </a:lt2>
      <a:accent1>
        <a:srgbClr val="4A8188"/>
      </a:accent1>
      <a:accent2>
        <a:srgbClr val="4C5570"/>
      </a:accent2>
      <a:accent3>
        <a:srgbClr val="754772"/>
      </a:accent3>
      <a:accent4>
        <a:srgbClr val="636B49"/>
      </a:accent4>
      <a:accent5>
        <a:srgbClr val="326172"/>
      </a:accent5>
      <a:accent6>
        <a:srgbClr val="6A3C20"/>
      </a:accent6>
      <a:hlink>
        <a:srgbClr val="0070C0"/>
      </a:hlink>
      <a:folHlink>
        <a:srgbClr val="7030A0"/>
      </a:folHlink>
    </a:clrScheme>
    <a:fontScheme name="Cambria">
      <a:maj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ertificate Gray">
      <a:dk1>
        <a:srgbClr val="1C1C1C"/>
      </a:dk1>
      <a:lt1>
        <a:srgbClr val="FFFFFF"/>
      </a:lt1>
      <a:dk2>
        <a:srgbClr val="34362E"/>
      </a:dk2>
      <a:lt2>
        <a:srgbClr val="EAEAEA"/>
      </a:lt2>
      <a:accent1>
        <a:srgbClr val="4A8188"/>
      </a:accent1>
      <a:accent2>
        <a:srgbClr val="4C5570"/>
      </a:accent2>
      <a:accent3>
        <a:srgbClr val="754772"/>
      </a:accent3>
      <a:accent4>
        <a:srgbClr val="636B49"/>
      </a:accent4>
      <a:accent5>
        <a:srgbClr val="326172"/>
      </a:accent5>
      <a:accent6>
        <a:srgbClr val="6A3C20"/>
      </a:accent6>
      <a:hlink>
        <a:srgbClr val="0070C0"/>
      </a:hlink>
      <a:folHlink>
        <a:srgbClr val="7030A0"/>
      </a:folHlink>
    </a:clrScheme>
    <a:fontScheme name="Cambria">
      <a:maj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1299</TotalTime>
  <Words>584</Words>
  <Application>Microsoft Macintosh PowerPoint</Application>
  <PresentationFormat>On-screen Show (4:3)</PresentationFormat>
  <Paragraphs>147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Cambria</vt:lpstr>
      <vt:lpstr>Employee of the Month Certificate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Rita Kurtz</dc:creator>
  <cp:lastModifiedBy>Miran Kim</cp:lastModifiedBy>
  <cp:revision>137</cp:revision>
  <cp:lastPrinted>2020-12-20T05:35:48Z</cp:lastPrinted>
  <dcterms:created xsi:type="dcterms:W3CDTF">2014-05-13T17:55:04Z</dcterms:created>
  <dcterms:modified xsi:type="dcterms:W3CDTF">2021-02-20T07:24:12Z</dcterms:modified>
</cp:coreProperties>
</file>