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92" r:id="rId9"/>
    <p:sldId id="270" r:id="rId10"/>
    <p:sldId id="274" r:id="rId11"/>
    <p:sldId id="273" r:id="rId12"/>
    <p:sldId id="296" r:id="rId13"/>
    <p:sldId id="275" r:id="rId14"/>
    <p:sldId id="276" r:id="rId15"/>
    <p:sldId id="277" r:id="rId16"/>
    <p:sldId id="278" r:id="rId17"/>
    <p:sldId id="279" r:id="rId18"/>
    <p:sldId id="265" r:id="rId19"/>
    <p:sldId id="297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43BE-BE42-42EE-98CD-6B729AB87A0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897C-172D-4EB1-87C7-67F62CD2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Rule #1: Open Mind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FA21F00-B2ED-4AEA-9A0D-2AEAFA5674EA}" type="slidenum">
              <a:rPr lang="en-US" smtClean="0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Rule #2: Active Participation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357C039-47D3-431A-BE19-50A9616A4441}" type="slidenum">
              <a:rPr lang="en-US" smtClean="0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6C6D-4C28-4576-8D62-E35E04186685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663-E542-4B69-A8E9-DBD530098ECD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7EE6-9B8E-4ECD-BA02-6A1BEDB801D0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9893-36DC-4D03-B610-69A47B3BEAA9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87F2-7C53-43BA-A47A-350794ACBC59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CB3C-19DD-410F-94B2-203E93E070F4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42F9-6DBE-492F-B997-D15DB9DA27C3}" type="datetime1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01CA-21D0-42E6-8F09-06C8DFF03D38}" type="datetime1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06A8-4B5E-4C25-B372-489D24524BA3}" type="datetime1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2E3-9F6F-486C-B827-4FB699A1F0E4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2D9A-35A5-477E-8322-D4D684E1B224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Edu Global Indonesia Internal Used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E39A-94C5-4AC8-882E-0B70D91D8246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- Edu Global Indonesia Internal Used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89B7-33A4-465F-B298-87C29613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.akbari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EFFECTIVE COACHING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371600"/>
          </a:xfrm>
        </p:spPr>
        <p:txBody>
          <a:bodyPr>
            <a:normAutofit lnSpcReduction="10000"/>
          </a:bodyPr>
          <a:lstStyle/>
          <a:p>
            <a:r>
              <a:rPr lang="id-ID" sz="2500" b="1" dirty="0" smtClean="0">
                <a:solidFill>
                  <a:schemeClr val="tx1"/>
                </a:solidFill>
              </a:rPr>
              <a:t>Internal Training</a:t>
            </a:r>
            <a:endParaRPr lang="en-US" sz="2500" b="1" dirty="0">
              <a:solidFill>
                <a:schemeClr val="tx1"/>
              </a:solidFill>
            </a:endParaRPr>
          </a:p>
          <a:p>
            <a:r>
              <a:rPr lang="en-US" sz="2500" b="1" dirty="0">
                <a:solidFill>
                  <a:schemeClr val="tx1"/>
                </a:solidFill>
              </a:rPr>
              <a:t>Kudo</a:t>
            </a:r>
          </a:p>
          <a:p>
            <a:r>
              <a:rPr lang="en-US" sz="2500" b="1" dirty="0">
                <a:solidFill>
                  <a:schemeClr val="tx1"/>
                </a:solidFill>
              </a:rPr>
              <a:t>Jakarta, </a:t>
            </a:r>
            <a:r>
              <a:rPr lang="id-ID" sz="2500" b="1" dirty="0" smtClean="0">
                <a:solidFill>
                  <a:schemeClr val="tx1"/>
                </a:solidFill>
              </a:rPr>
              <a:t>16 March 2017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16721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1544" y="533400"/>
            <a:ext cx="8229600" cy="990600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Coaching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1926095"/>
            <a:ext cx="3581400" cy="8382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b="1" dirty="0" smtClean="0">
                <a:solidFill>
                  <a:schemeClr val="tx1"/>
                </a:solidFill>
              </a:rPr>
              <a:t>Proactive Coaching</a:t>
            </a:r>
            <a:endParaRPr lang="id-ID" sz="3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8200" y="3287148"/>
            <a:ext cx="3581400" cy="8382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b="1" dirty="0" smtClean="0">
                <a:solidFill>
                  <a:schemeClr val="tx1"/>
                </a:solidFill>
              </a:rPr>
              <a:t>Reactive Coaching</a:t>
            </a:r>
            <a:endParaRPr lang="id-ID" sz="3000" b="1" dirty="0">
              <a:solidFill>
                <a:schemeClr val="tx1"/>
              </a:solidFill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572000" y="1587064"/>
            <a:ext cx="3962400" cy="151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id-ID" sz="2000" i="1" dirty="0" smtClean="0">
                <a:solidFill>
                  <a:schemeClr val="tx1"/>
                </a:solidFill>
              </a:rPr>
              <a:t>Guiding </a:t>
            </a:r>
            <a:r>
              <a:rPr lang="en-US" sz="2000" i="1" dirty="0" smtClean="0">
                <a:solidFill>
                  <a:schemeClr val="tx1"/>
                </a:solidFill>
              </a:rPr>
              <a:t>people </a:t>
            </a:r>
            <a:r>
              <a:rPr lang="en-US" sz="2000" i="1" dirty="0">
                <a:solidFill>
                  <a:schemeClr val="tx1"/>
                </a:solidFill>
              </a:rPr>
              <a:t>toward success in new or challenging situations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57200" y="2965121"/>
            <a:ext cx="3962400" cy="151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800"/>
              </a:spcBef>
            </a:pPr>
            <a:r>
              <a:rPr lang="en-US" sz="2000" i="1" dirty="0">
                <a:solidFill>
                  <a:schemeClr val="tx1"/>
                </a:solidFill>
              </a:rPr>
              <a:t>Guiding people in improving or enhancing work performance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2000" y="4607512"/>
            <a:ext cx="3581400" cy="838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b="1" dirty="0" smtClean="0"/>
              <a:t>Serious Performance Problems</a:t>
            </a:r>
            <a:endParaRPr lang="id-ID" sz="3000" b="1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4572000" y="4268481"/>
            <a:ext cx="3962400" cy="151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2000" i="1" dirty="0">
                <a:solidFill>
                  <a:schemeClr val="tx1"/>
                </a:solidFill>
              </a:rPr>
              <a:t>Guiding people in improving or enhancing work </a:t>
            </a:r>
            <a:r>
              <a:rPr lang="en-US" sz="2000" i="1" dirty="0" smtClean="0">
                <a:solidFill>
                  <a:schemeClr val="tx1"/>
                </a:solidFill>
              </a:rPr>
              <a:t>performance</a:t>
            </a:r>
            <a:r>
              <a:rPr lang="id-ID" sz="2000" i="1" dirty="0" smtClean="0">
                <a:solidFill>
                  <a:schemeClr val="tx1"/>
                </a:solidFill>
              </a:rPr>
              <a:t> along with formal punishment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1" y="2895600"/>
            <a:ext cx="4191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r>
              <a:rPr lang="en-US" sz="2400" b="1">
                <a:solidFill>
                  <a:srgbClr val="2D5428"/>
                </a:solidFill>
              </a:rPr>
              <a:t>Proactive Coaching Team </a:t>
            </a:r>
          </a:p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r>
              <a:rPr lang="en-US" sz="2400" b="1"/>
              <a:t>Proactive coaching </a:t>
            </a:r>
            <a:r>
              <a:rPr lang="en-US" sz="2400"/>
              <a:t>has a greater impact on </a:t>
            </a:r>
            <a:r>
              <a:rPr lang="en-US" sz="2400">
                <a:solidFill>
                  <a:srgbClr val="9E4D04"/>
                </a:solidFill>
              </a:rPr>
              <a:t>people, </a:t>
            </a:r>
            <a:r>
              <a:rPr lang="en-US" sz="2400">
                <a:solidFill>
                  <a:srgbClr val="4A72B4"/>
                </a:solidFill>
              </a:rPr>
              <a:t>productivity, </a:t>
            </a:r>
            <a:r>
              <a:rPr lang="en-US" sz="2400"/>
              <a:t>and</a:t>
            </a:r>
            <a:r>
              <a:rPr lang="en-US" sz="2400">
                <a:solidFill>
                  <a:srgbClr val="4A72B4"/>
                </a:solidFill>
              </a:rPr>
              <a:t> </a:t>
            </a:r>
            <a:r>
              <a:rPr lang="en-US" sz="2400">
                <a:solidFill>
                  <a:srgbClr val="3A8662"/>
                </a:solidFill>
              </a:rPr>
              <a:t>profitability </a:t>
            </a:r>
            <a:r>
              <a:rPr lang="en-US" sz="2400"/>
              <a:t>than </a:t>
            </a:r>
            <a:r>
              <a:rPr lang="en-US" sz="2400" b="1"/>
              <a:t>reactive coaching </a:t>
            </a:r>
            <a:r>
              <a:rPr lang="en-US" sz="2400"/>
              <a:t>because ____________.</a:t>
            </a:r>
            <a:endParaRPr lang="en-US" sz="24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876800" y="2895600"/>
            <a:ext cx="4191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r>
              <a:rPr lang="en-US" sz="2400" b="1">
                <a:solidFill>
                  <a:srgbClr val="C76928"/>
                </a:solidFill>
              </a:rPr>
              <a:t>Reactive Coaching Team</a:t>
            </a:r>
            <a:endParaRPr lang="en-US" sz="2400" b="1"/>
          </a:p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r>
              <a:rPr lang="en-US" sz="2400" b="1"/>
              <a:t>Reactive coaching </a:t>
            </a:r>
            <a:r>
              <a:rPr lang="en-US" sz="2400"/>
              <a:t>has a greater impact on </a:t>
            </a:r>
            <a:r>
              <a:rPr lang="en-US" sz="2400">
                <a:solidFill>
                  <a:srgbClr val="9E4D04"/>
                </a:solidFill>
              </a:rPr>
              <a:t>people, </a:t>
            </a:r>
            <a:r>
              <a:rPr lang="en-US" sz="2400">
                <a:solidFill>
                  <a:srgbClr val="4A72B4"/>
                </a:solidFill>
              </a:rPr>
              <a:t>productivity, </a:t>
            </a:r>
            <a:r>
              <a:rPr lang="en-US" sz="2400"/>
              <a:t>and</a:t>
            </a:r>
            <a:r>
              <a:rPr lang="en-US" sz="2400">
                <a:solidFill>
                  <a:srgbClr val="4A72B4"/>
                </a:solidFill>
              </a:rPr>
              <a:t> </a:t>
            </a:r>
            <a:r>
              <a:rPr lang="en-US" sz="2400">
                <a:solidFill>
                  <a:srgbClr val="3A8662"/>
                </a:solidFill>
              </a:rPr>
              <a:t>profitability </a:t>
            </a:r>
            <a:r>
              <a:rPr lang="en-US" sz="2400"/>
              <a:t>than </a:t>
            </a:r>
            <a:r>
              <a:rPr lang="en-US" sz="2400" b="1"/>
              <a:t>proactive coaching </a:t>
            </a:r>
            <a:r>
              <a:rPr lang="en-US" sz="2400"/>
              <a:t>because ____________.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Discuss, then debate!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4550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Effective Feedback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29" y="2743200"/>
            <a:ext cx="3848571" cy="3459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1" y="1524000"/>
            <a:ext cx="3463249" cy="3456432"/>
          </a:xfrm>
          <a:prstGeom prst="rect">
            <a:avLst/>
          </a:prstGeom>
        </p:spPr>
      </p:pic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207032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2" descr="L:\IM_ExL\Coaching_for_Peak_Performance\CPP_Graphics\CPP_job_Aid_Graphics\coaching model\CPP_CoachProc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4" y="1550986"/>
            <a:ext cx="7656512" cy="46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990600"/>
          </a:xfrm>
        </p:spPr>
        <p:txBody>
          <a:bodyPr/>
          <a:lstStyle/>
          <a:p>
            <a:pPr algn="l"/>
            <a:r>
              <a:rPr lang="en-US" dirty="0"/>
              <a:t>Coaching Process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4494" y="1371600"/>
            <a:ext cx="262967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300" b="1" cap="all" dirty="0">
                <a:solidFill>
                  <a:srgbClr val="C76928"/>
                </a:solidFill>
              </a:rPr>
              <a:t>Identify Need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Observe performance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Measure results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88756" y="3124200"/>
            <a:ext cx="22098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300" b="1" cap="all" dirty="0">
                <a:solidFill>
                  <a:srgbClr val="4A6590"/>
                </a:solidFill>
              </a:rPr>
              <a:t>coach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Day-to-day feedback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Formal discussion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156" y="3897525"/>
            <a:ext cx="338931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300" b="1" cap="all" dirty="0">
                <a:solidFill>
                  <a:srgbClr val="607557"/>
                </a:solidFill>
              </a:rPr>
              <a:t>Provide support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Encourage responsibility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Provide resources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Remove barriers</a:t>
            </a:r>
          </a:p>
        </p:txBody>
      </p:sp>
      <p:sp>
        <p:nvSpPr>
          <p:cNvPr id="2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20649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2" descr="L:\IM_ExL\Coaching_for_Peak_Performance\CPP_PPT\ppt_graphics\see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5" y="1828794"/>
            <a:ext cx="1127206" cy="112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L:\IM_ExL\Coaching_for_Peak_Performance\CPP_PPT\ppt_graphics\provide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5" y="4315962"/>
            <a:ext cx="1127206" cy="112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533400"/>
            <a:ext cx="8226425" cy="987425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Coaching Techniques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843405" y="2026700"/>
            <a:ext cx="7071995" cy="79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b="1">
                <a:solidFill>
                  <a:srgbClr val="8E5684"/>
                </a:solidFill>
              </a:rPr>
              <a:t>Seek and Leverage Data</a:t>
            </a:r>
            <a:endParaRPr lang="en-US" b="1" dirty="0">
              <a:solidFill>
                <a:srgbClr val="8E5684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3" y="3056173"/>
            <a:ext cx="1121388" cy="1121388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859280" y="4445000"/>
            <a:ext cx="6751320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b="1">
                <a:solidFill>
                  <a:srgbClr val="D16A29"/>
                </a:solidFill>
              </a:rPr>
              <a:t>Provide Ongoing Feedback </a:t>
            </a:r>
            <a:br>
              <a:rPr lang="en-US" b="1">
                <a:solidFill>
                  <a:srgbClr val="D16A29"/>
                </a:solidFill>
              </a:rPr>
            </a:br>
            <a:r>
              <a:rPr lang="en-US" b="1">
                <a:solidFill>
                  <a:srgbClr val="D16A29"/>
                </a:solidFill>
              </a:rPr>
              <a:t>and Support</a:t>
            </a:r>
            <a:endParaRPr lang="en-US" b="1" dirty="0">
              <a:solidFill>
                <a:srgbClr val="D16A29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873885" y="3276600"/>
            <a:ext cx="6812915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b="1">
                <a:solidFill>
                  <a:srgbClr val="416E88"/>
                </a:solidFill>
              </a:rPr>
              <a:t>Balance Seeking and Telling</a:t>
            </a:r>
            <a:endParaRPr lang="en-US" b="1" dirty="0">
              <a:solidFill>
                <a:srgbClr val="416E88"/>
              </a:solidFill>
            </a:endParaRP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24340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19388" y="1258888"/>
            <a:ext cx="8419811" cy="46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spcBef>
                <a:spcPts val="1200"/>
              </a:spcBef>
              <a:buClr>
                <a:srgbClr val="6D5E51"/>
              </a:buClr>
              <a:buFont typeface="+mj-lt"/>
              <a:buAutoNum type="arabicPeriod"/>
            </a:pPr>
            <a:r>
              <a:rPr lang="en-US" sz="3200" dirty="0">
                <a:sym typeface="Symbol" pitchFamily="18" charset="2"/>
              </a:rPr>
              <a:t>Answer questions at your assigned station. </a:t>
            </a:r>
            <a:r>
              <a:rPr lang="en-US" sz="3200" b="1" dirty="0">
                <a:sym typeface="Symbol" pitchFamily="18" charset="2"/>
              </a:rPr>
              <a:t>(5 minutes)</a:t>
            </a:r>
          </a:p>
          <a:p>
            <a:pPr marL="514350" lvl="1" indent="-514350">
              <a:spcBef>
                <a:spcPts val="1200"/>
              </a:spcBef>
              <a:buClr>
                <a:srgbClr val="6D5E51"/>
              </a:buClr>
              <a:buFont typeface="+mj-lt"/>
              <a:buAutoNum type="arabicPeriod"/>
            </a:pPr>
            <a:r>
              <a:rPr lang="en-US" sz="3200" dirty="0">
                <a:sym typeface="Symbol" pitchFamily="18" charset="2"/>
              </a:rPr>
              <a:t>Rotate to next station </a:t>
            </a:r>
            <a:r>
              <a:rPr lang="en-US" sz="3200" b="1" dirty="0">
                <a:sym typeface="Symbol" pitchFamily="18" charset="2"/>
              </a:rPr>
              <a:t>(2 minutes each)</a:t>
            </a:r>
            <a:r>
              <a:rPr lang="en-US" sz="3200" dirty="0">
                <a:sym typeface="Symbol" pitchFamily="18" charset="2"/>
              </a:rPr>
              <a:t>:</a:t>
            </a:r>
          </a:p>
          <a:p>
            <a:pPr marL="857250" lvl="2" indent="-457200">
              <a:spcBef>
                <a:spcPts val="1200"/>
              </a:spcBef>
            </a:pPr>
            <a:r>
              <a:rPr lang="en-US" sz="2800" dirty="0">
                <a:sym typeface="Symbol" pitchFamily="18" charset="2"/>
              </a:rPr>
              <a:t>Review responses and check (</a:t>
            </a:r>
            <a:r>
              <a:rPr lang="en-US" sz="2800" dirty="0">
                <a:sym typeface="Wingdings"/>
              </a:rPr>
              <a:t></a:t>
            </a:r>
            <a:r>
              <a:rPr lang="en-US" sz="2800" dirty="0">
                <a:sym typeface="Symbol" pitchFamily="18" charset="2"/>
              </a:rPr>
              <a:t>) those you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agree with</a:t>
            </a:r>
            <a:r>
              <a:rPr lang="en-US" sz="2600" dirty="0"/>
              <a:t>.</a:t>
            </a:r>
          </a:p>
          <a:p>
            <a:pPr marL="857250" lvl="2" indent="-457200">
              <a:spcBef>
                <a:spcPts val="1200"/>
              </a:spcBef>
            </a:pPr>
            <a:r>
              <a:rPr lang="en-US" sz="2800" dirty="0">
                <a:sym typeface="Symbol" pitchFamily="18" charset="2"/>
              </a:rPr>
              <a:t>Add additional insights</a:t>
            </a:r>
            <a:r>
              <a:rPr lang="en-US" sz="2600" dirty="0"/>
              <a:t>.</a:t>
            </a:r>
          </a:p>
          <a:p>
            <a:pPr marL="857250" lvl="2" indent="-457200">
              <a:spcBef>
                <a:spcPts val="1200"/>
              </a:spcBef>
            </a:pPr>
            <a:r>
              <a:rPr lang="en-US" sz="2800" dirty="0"/>
              <a:t>Mark where you are on </a:t>
            </a:r>
            <a:br>
              <a:rPr lang="en-US" sz="2800" dirty="0"/>
            </a:br>
            <a:r>
              <a:rPr lang="en-US" sz="2800" dirty="0"/>
              <a:t>each continuum.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/>
              <a:t>Learning Stations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32075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17510" y="400050"/>
            <a:ext cx="669290" cy="182880"/>
            <a:chOff x="8046720" y="533400"/>
            <a:chExt cx="669290" cy="182880"/>
          </a:xfrm>
        </p:grpSpPr>
        <p:sp>
          <p:nvSpPr>
            <p:cNvPr id="13" name="Oval 12"/>
            <p:cNvSpPr/>
            <p:nvPr userDrawn="1"/>
          </p:nvSpPr>
          <p:spPr bwMode="auto">
            <a:xfrm>
              <a:off x="8533130" y="533400"/>
              <a:ext cx="182880" cy="182880"/>
            </a:xfrm>
            <a:prstGeom prst="ellipse">
              <a:avLst/>
            </a:prstGeom>
            <a:solidFill>
              <a:srgbClr val="6D5E5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 userDrawn="1"/>
          </p:nvSpPr>
          <p:spPr bwMode="auto">
            <a:xfrm>
              <a:off x="8289925" y="533400"/>
              <a:ext cx="182880" cy="182880"/>
            </a:xfrm>
            <a:prstGeom prst="ellipse">
              <a:avLst/>
            </a:prstGeom>
            <a:solidFill>
              <a:srgbClr val="00304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 userDrawn="1"/>
          </p:nvSpPr>
          <p:spPr bwMode="auto">
            <a:xfrm>
              <a:off x="8046720" y="533400"/>
              <a:ext cx="182880" cy="182880"/>
            </a:xfrm>
            <a:prstGeom prst="ellipse">
              <a:avLst/>
            </a:prstGeom>
            <a:solidFill>
              <a:srgbClr val="C6600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381000"/>
            <a:ext cx="8229600" cy="99060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325B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Skill Practice Process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1491825"/>
            <a:ext cx="5181600" cy="361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5E51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5E5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id-ID" b="1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Roles</a:t>
            </a:r>
          </a:p>
          <a:p>
            <a:pPr marL="342900" lvl="1" indent="-342900" eaLnBrk="1" hangingPunct="1">
              <a:lnSpc>
                <a:spcPts val="2800"/>
              </a:lnSpc>
              <a:spcBef>
                <a:spcPts val="600"/>
              </a:spcBef>
              <a:buClr>
                <a:srgbClr val="6D5E51"/>
              </a:buClr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Skill user</a:t>
            </a:r>
          </a:p>
          <a:p>
            <a:pPr marL="342900" lvl="1" indent="-342900" eaLnBrk="1" hangingPunct="1">
              <a:lnSpc>
                <a:spcPts val="2800"/>
              </a:lnSpc>
              <a:spcBef>
                <a:spcPts val="1200"/>
              </a:spcBef>
              <a:buClr>
                <a:srgbClr val="6D5E51"/>
              </a:buClr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Skill 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partner</a:t>
            </a:r>
            <a:r>
              <a:rPr lang="id-ID" sz="2600" dirty="0" smtClean="0">
                <a:solidFill>
                  <a:srgbClr val="000000"/>
                </a:solidFill>
                <a:sym typeface="Symbol" pitchFamily="18" charset="2"/>
              </a:rPr>
              <a:t> + observer</a:t>
            </a:r>
            <a:endParaRPr lang="en-US" sz="2600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endParaRPr lang="en-US" b="1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32763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648200"/>
          </a:xfrm>
        </p:spPr>
        <p:txBody>
          <a:bodyPr/>
          <a:lstStyle/>
          <a:p>
            <a:pPr marL="457200" lvl="1" indent="-457200">
              <a:spcBef>
                <a:spcPts val="1200"/>
              </a:spcBef>
              <a:buClr>
                <a:srgbClr val="6D5E51"/>
              </a:buClr>
              <a:buFont typeface="Arial" pitchFamily="34" charset="0"/>
              <a:buChar char="•"/>
            </a:pPr>
            <a:r>
              <a:rPr lang="en-US" dirty="0" smtClean="0">
                <a:ea typeface="+mn-ea"/>
                <a:cs typeface="+mn-cs"/>
              </a:rPr>
              <a:t>Ask </a:t>
            </a:r>
            <a:r>
              <a:rPr lang="en-US" b="1" dirty="0">
                <a:ea typeface="+mn-ea"/>
                <a:cs typeface="+mn-cs"/>
              </a:rPr>
              <a:t>skill users </a:t>
            </a:r>
            <a:r>
              <a:rPr lang="en-US" dirty="0">
                <a:ea typeface="+mn-ea"/>
                <a:cs typeface="+mn-cs"/>
              </a:rPr>
              <a:t>to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describe:</a:t>
            </a:r>
          </a:p>
          <a:p>
            <a:pPr marL="857250" lvl="2" indent="-457200">
              <a:spcBef>
                <a:spcPts val="1200"/>
              </a:spcBef>
              <a:buFont typeface="Arial" pitchFamily="34" charset="0"/>
              <a:buChar char="–"/>
            </a:pPr>
            <a:r>
              <a:rPr lang="en-US" sz="2600" dirty="0"/>
              <a:t>What they did well.</a:t>
            </a:r>
          </a:p>
          <a:p>
            <a:pPr marL="857250" lvl="2" indent="-457200">
              <a:spcBef>
                <a:spcPts val="1200"/>
              </a:spcBef>
              <a:buFont typeface="Arial" pitchFamily="34" charset="0"/>
              <a:buChar char="–"/>
            </a:pPr>
            <a:r>
              <a:rPr lang="en-US" sz="2600" dirty="0"/>
              <a:t>What they could have done more effectively. </a:t>
            </a:r>
          </a:p>
          <a:p>
            <a:pPr marL="857250" lvl="2" indent="-457200">
              <a:spcBef>
                <a:spcPts val="1200"/>
              </a:spcBef>
              <a:buFont typeface="Arial" pitchFamily="34" charset="0"/>
              <a:buChar char="–"/>
            </a:pPr>
            <a:r>
              <a:rPr lang="en-US" sz="2600" dirty="0"/>
              <a:t>What they would do differently next time.</a:t>
            </a:r>
          </a:p>
          <a:p>
            <a:pPr marL="457200" lvl="1" indent="-457200">
              <a:spcBef>
                <a:spcPts val="1200"/>
              </a:spcBef>
              <a:buClr>
                <a:srgbClr val="6D5E51"/>
              </a:buClr>
              <a:buFont typeface="Arial" pitchFamily="34" charset="0"/>
              <a:buChar char="•"/>
            </a:pPr>
            <a:r>
              <a:rPr lang="en-US" dirty="0">
                <a:ea typeface="+mn-ea"/>
                <a:cs typeface="+mn-cs"/>
              </a:rPr>
              <a:t>Share </a:t>
            </a:r>
            <a:r>
              <a:rPr lang="en-US" b="1" dirty="0">
                <a:ea typeface="+mn-ea"/>
                <a:cs typeface="+mn-cs"/>
              </a:rPr>
              <a:t>feedback</a:t>
            </a:r>
            <a:r>
              <a:rPr lang="en-US" b="1" dirty="0"/>
              <a:t>.</a:t>
            </a:r>
          </a:p>
          <a:p>
            <a:pPr marL="457200" lvl="1" indent="-457200">
              <a:spcBef>
                <a:spcPts val="1200"/>
              </a:spcBef>
              <a:buClr>
                <a:srgbClr val="6D5E51"/>
              </a:buClr>
              <a:buFont typeface="Arial" pitchFamily="34" charset="0"/>
              <a:buChar char="•"/>
            </a:pPr>
            <a:r>
              <a:rPr lang="en-US" dirty="0">
                <a:ea typeface="+mn-ea"/>
                <a:cs typeface="+mn-cs"/>
              </a:rPr>
              <a:t>Ask </a:t>
            </a:r>
            <a:r>
              <a:rPr lang="en-US" b="1" dirty="0">
                <a:ea typeface="+mn-ea"/>
                <a:cs typeface="+mn-cs"/>
              </a:rPr>
              <a:t>skill partners </a:t>
            </a:r>
            <a:r>
              <a:rPr lang="en-US" dirty="0">
                <a:ea typeface="+mn-ea"/>
                <a:cs typeface="+mn-cs"/>
              </a:rPr>
              <a:t>to share h</a:t>
            </a:r>
            <a:r>
              <a:rPr lang="en-US" dirty="0"/>
              <a:t>ow they felt about the discussion and any additional observations.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513448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327631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83300" y="6397625"/>
            <a:ext cx="1790700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  <a:latin typeface="Calibri" pitchFamily="34" charset="0"/>
              </a:rPr>
              <a:t>Confidential - Edu Global Indonesia Internal Used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4800" y="-152400"/>
            <a:ext cx="9601200" cy="7010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0" y="2565400"/>
            <a:ext cx="8991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3000" dirty="0">
                <a:solidFill>
                  <a:schemeClr val="bg1"/>
                </a:solidFill>
              </a:rPr>
              <a:t>First, to be a leader, you must be </a:t>
            </a:r>
            <a:r>
              <a:rPr lang="en-US" sz="3000" b="1" dirty="0">
                <a:solidFill>
                  <a:schemeClr val="bg1"/>
                </a:solidFill>
              </a:rPr>
              <a:t>YOURSELF.</a:t>
            </a:r>
          </a:p>
          <a:p>
            <a:pPr algn="r" eaLnBrk="1" hangingPunct="1"/>
            <a:r>
              <a:rPr lang="en-US" sz="3000" dirty="0">
                <a:solidFill>
                  <a:schemeClr val="bg1"/>
                </a:solidFill>
              </a:rPr>
              <a:t>Followers want to be led by a </a:t>
            </a:r>
            <a:r>
              <a:rPr lang="en-US" sz="3000" b="1" dirty="0">
                <a:solidFill>
                  <a:schemeClr val="bg1"/>
                </a:solidFill>
              </a:rPr>
              <a:t>PERSON, </a:t>
            </a:r>
          </a:p>
          <a:p>
            <a:pPr algn="r" eaLnBrk="1" hangingPunct="1"/>
            <a:r>
              <a:rPr lang="en-US" sz="3000" dirty="0">
                <a:solidFill>
                  <a:schemeClr val="bg1"/>
                </a:solidFill>
              </a:rPr>
              <a:t>not a role holder or a position filler.</a:t>
            </a:r>
          </a:p>
          <a:p>
            <a:pPr algn="r" eaLnBrk="1" hangingPunct="1"/>
            <a:endParaRPr lang="en-US" sz="3000" b="1" dirty="0">
              <a:solidFill>
                <a:schemeClr val="bg1"/>
              </a:solidFill>
            </a:endParaRPr>
          </a:p>
          <a:p>
            <a:pPr algn="r" eaLnBrk="1" hangingPunct="1"/>
            <a:r>
              <a:rPr lang="en-US" sz="2000" b="1" dirty="0">
                <a:solidFill>
                  <a:schemeClr val="bg1"/>
                </a:solidFill>
              </a:rPr>
              <a:t>- Rob </a:t>
            </a:r>
            <a:r>
              <a:rPr lang="en-US" sz="2000" b="1" dirty="0" err="1">
                <a:solidFill>
                  <a:schemeClr val="bg1"/>
                </a:solidFill>
              </a:rPr>
              <a:t>Goffee</a:t>
            </a:r>
            <a:r>
              <a:rPr lang="en-US" sz="2000" b="1" dirty="0">
                <a:solidFill>
                  <a:schemeClr val="bg1"/>
                </a:solidFill>
              </a:rPr>
              <a:t> &amp; Gareth Jones-</a:t>
            </a:r>
          </a:p>
        </p:txBody>
      </p:sp>
    </p:spTree>
    <p:extLst>
      <p:ext uri="{BB962C8B-B14F-4D97-AF65-F5344CB8AC3E}">
        <p14:creationId xmlns:p14="http://schemas.microsoft.com/office/powerpoint/2010/main" val="17840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JNE Leadership Program</a:t>
            </a:r>
          </a:p>
          <a:p>
            <a:r>
              <a:rPr lang="id-ID" dirty="0" smtClean="0"/>
              <a:t>Effective Coaching, Daya Dimensi Indonesia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9B7-33A4-465F-B298-87C29613CEB8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513448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25396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288" y="522288"/>
            <a:ext cx="2797175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About Me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half" idx="1"/>
          </p:nvPr>
        </p:nvSpPr>
        <p:spPr>
          <a:xfrm>
            <a:off x="0" y="1722438"/>
            <a:ext cx="2798763" cy="4525962"/>
          </a:xfrm>
        </p:spPr>
        <p:txBody>
          <a:bodyPr>
            <a:normAutofit lnSpcReduction="10000"/>
          </a:bodyPr>
          <a:lstStyle/>
          <a:p>
            <a:endParaRPr lang="en-US" sz="16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16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600" dirty="0">
                <a:ea typeface="ＭＳ Ｐゴシック" pitchFamily="34" charset="-128"/>
              </a:rPr>
              <a:t>Kartika Akbaria (</a:t>
            </a:r>
            <a:r>
              <a:rPr lang="en-US" sz="1600" dirty="0" err="1">
                <a:ea typeface="ＭＳ Ｐゴシック" pitchFamily="34" charset="-128"/>
              </a:rPr>
              <a:t>Tika</a:t>
            </a:r>
            <a:r>
              <a:rPr lang="en-US" sz="1600" dirty="0" smtClean="0">
                <a:ea typeface="ＭＳ Ｐゴシック" pitchFamily="34" charset="-128"/>
              </a:rPr>
              <a:t>)</a:t>
            </a:r>
            <a:endParaRPr lang="id-ID" sz="16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id-ID" sz="1600" dirty="0" smtClean="0">
                <a:ea typeface="ＭＳ Ｐゴシック" pitchFamily="34" charset="-128"/>
              </a:rPr>
              <a:t>Head of Human Capital</a:t>
            </a:r>
          </a:p>
          <a:p>
            <a:pPr algn="ctr">
              <a:buFont typeface="Arial" pitchFamily="34" charset="0"/>
              <a:buNone/>
            </a:pPr>
            <a:r>
              <a:rPr lang="id-ID" sz="1600" dirty="0" smtClean="0">
                <a:ea typeface="ＭＳ Ｐゴシック" pitchFamily="34" charset="-128"/>
              </a:rPr>
              <a:t>PT. Kudo Teknologi Indonesia</a:t>
            </a:r>
            <a:endParaRPr lang="en-US" sz="1600" dirty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600" dirty="0">
                <a:ea typeface="ＭＳ Ｐゴシック" pitchFamily="34" charset="-128"/>
                <a:hlinkClick r:id="rId2"/>
              </a:rPr>
              <a:t>k.akbaria@gmail.com</a:t>
            </a:r>
            <a:endParaRPr lang="en-US" sz="1600" dirty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600" dirty="0">
                <a:ea typeface="ＭＳ Ｐゴシック" pitchFamily="34" charset="-128"/>
              </a:rPr>
              <a:t>+62 812 2008 4066</a:t>
            </a:r>
          </a:p>
          <a:p>
            <a:pPr algn="ctr">
              <a:buFont typeface="Arial" pitchFamily="34" charset="0"/>
              <a:buNone/>
            </a:pPr>
            <a:r>
              <a:rPr lang="en-US" sz="1600" dirty="0">
                <a:ea typeface="ＭＳ Ｐゴシック" pitchFamily="34" charset="-128"/>
              </a:rPr>
              <a:t>IG: @</a:t>
            </a:r>
            <a:r>
              <a:rPr lang="en-US" sz="1600" dirty="0" err="1">
                <a:ea typeface="ＭＳ Ｐゴシック" pitchFamily="34" charset="-128"/>
              </a:rPr>
              <a:t>k.akbaria</a:t>
            </a:r>
            <a:endParaRPr lang="en-US" sz="1600" dirty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600" dirty="0">
                <a:ea typeface="ＭＳ Ｐゴシック" pitchFamily="34" charset="-128"/>
              </a:rPr>
              <a:t>Mother of one</a:t>
            </a:r>
          </a:p>
          <a:p>
            <a:pPr algn="ctr">
              <a:buFont typeface="Arial" pitchFamily="34" charset="0"/>
              <a:buNone/>
            </a:pPr>
            <a:r>
              <a:rPr lang="en-US" sz="1600" dirty="0">
                <a:ea typeface="ＭＳ Ｐゴシック" pitchFamily="34" charset="-128"/>
              </a:rPr>
              <a:t>Travel, violin, piano</a:t>
            </a:r>
          </a:p>
          <a:p>
            <a:pPr>
              <a:buFont typeface="Arial" pitchFamily="34" charset="0"/>
              <a:buNone/>
            </a:pPr>
            <a:endParaRPr lang="en-US" sz="1600" dirty="0">
              <a:ea typeface="ＭＳ Ｐゴシック" pitchFamily="34" charset="-128"/>
            </a:endParaRPr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2874963" y="76200"/>
            <a:ext cx="5888037" cy="5502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500" b="1" dirty="0">
                <a:ea typeface="ＭＳ Ｐゴシック" pitchFamily="34" charset="-128"/>
              </a:rPr>
              <a:t>Education Background:</a:t>
            </a:r>
          </a:p>
          <a:p>
            <a:pPr>
              <a:buFont typeface="Arial" pitchFamily="34" charset="0"/>
              <a:buNone/>
            </a:pPr>
            <a:r>
              <a:rPr lang="en-US" sz="1500" dirty="0">
                <a:ea typeface="ＭＳ Ｐゴシック" pitchFamily="34" charset="-128"/>
              </a:rPr>
              <a:t>Industrial Engineering (S1,S2)</a:t>
            </a:r>
          </a:p>
          <a:p>
            <a:pPr>
              <a:buFont typeface="Arial" pitchFamily="34" charset="0"/>
              <a:buNone/>
            </a:pPr>
            <a:r>
              <a:rPr lang="en-US" sz="1500" dirty="0">
                <a:ea typeface="ＭＳ Ｐゴシック" pitchFamily="34" charset="-128"/>
              </a:rPr>
              <a:t>National Taiwan University of Science &amp; Technology</a:t>
            </a:r>
          </a:p>
          <a:p>
            <a:pPr>
              <a:buFont typeface="Arial" pitchFamily="34" charset="0"/>
              <a:buNone/>
            </a:pPr>
            <a:r>
              <a:rPr lang="en-US" sz="1500" dirty="0">
                <a:ea typeface="ＭＳ Ｐゴシック" pitchFamily="34" charset="-128"/>
              </a:rPr>
              <a:t>Bandung Institute of Technology</a:t>
            </a:r>
          </a:p>
          <a:p>
            <a:pPr>
              <a:buFont typeface="Arial" pitchFamily="34" charset="0"/>
              <a:buNone/>
            </a:pPr>
            <a:endParaRPr lang="en-US" sz="1500" dirty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1500" b="1" dirty="0">
                <a:ea typeface="ＭＳ Ｐゴシック" pitchFamily="34" charset="-128"/>
              </a:rPr>
              <a:t>Work Experiences:</a:t>
            </a:r>
          </a:p>
          <a:p>
            <a:pPr>
              <a:buFont typeface="Arial" pitchFamily="34" charset="0"/>
              <a:buNone/>
            </a:pPr>
            <a:r>
              <a:rPr lang="en-US" sz="1500" dirty="0">
                <a:ea typeface="ＭＳ Ｐゴシック" pitchFamily="34" charset="-128"/>
              </a:rPr>
              <a:t>PT. TIKI JNE</a:t>
            </a:r>
          </a:p>
          <a:p>
            <a:r>
              <a:rPr lang="en-US" sz="1500" dirty="0">
                <a:ea typeface="ＭＳ Ｐゴシック" pitchFamily="34" charset="-128"/>
              </a:rPr>
              <a:t>Vice President Human Capital (Sep 2015 – Nov 2016)</a:t>
            </a:r>
          </a:p>
          <a:p>
            <a:r>
              <a:rPr lang="en-US" sz="1500" dirty="0">
                <a:ea typeface="ＭＳ Ｐゴシック" pitchFamily="34" charset="-128"/>
              </a:rPr>
              <a:t>Head of Human Capital (Dec 2011 – Aug 2015)</a:t>
            </a:r>
          </a:p>
          <a:p>
            <a:r>
              <a:rPr lang="en-US" sz="1500" dirty="0">
                <a:ea typeface="ＭＳ Ｐゴシック" pitchFamily="34" charset="-128"/>
              </a:rPr>
              <a:t>Head of Research &amp; Analysis (Jan – Des 2011)</a:t>
            </a:r>
          </a:p>
          <a:p>
            <a:r>
              <a:rPr lang="en-US" sz="1500" dirty="0">
                <a:ea typeface="ＭＳ Ｐゴシック" pitchFamily="34" charset="-128"/>
              </a:rPr>
              <a:t>Technical Advisor of Research &amp; Analysis (Sep – Des 2010)</a:t>
            </a:r>
          </a:p>
          <a:p>
            <a:pPr>
              <a:buFont typeface="Arial" pitchFamily="34" charset="0"/>
              <a:buNone/>
            </a:pPr>
            <a:r>
              <a:rPr lang="en-US" sz="1500" dirty="0">
                <a:ea typeface="ＭＳ Ｐゴシック" pitchFamily="34" charset="-128"/>
              </a:rPr>
              <a:t>PT. LAPI ITB</a:t>
            </a:r>
          </a:p>
          <a:p>
            <a:r>
              <a:rPr lang="en-US" sz="1500" dirty="0">
                <a:ea typeface="ＭＳ Ｐゴシック" pitchFamily="34" charset="-128"/>
              </a:rPr>
              <a:t>Associate HR Consultant (2008 – 2009)</a:t>
            </a:r>
          </a:p>
          <a:p>
            <a:pPr>
              <a:buFont typeface="Arial" pitchFamily="34" charset="0"/>
              <a:buNone/>
            </a:pPr>
            <a:r>
              <a:rPr lang="en-US" sz="1500" dirty="0">
                <a:ea typeface="ＭＳ Ｐゴシック" pitchFamily="34" charset="-128"/>
              </a:rPr>
              <a:t>EDULAB INDONESIA</a:t>
            </a:r>
          </a:p>
          <a:p>
            <a:r>
              <a:rPr lang="en-US" sz="1500" dirty="0">
                <a:ea typeface="ＭＳ Ｐゴシック" pitchFamily="34" charset="-128"/>
              </a:rPr>
              <a:t>Co-founder, HR Manager (2007-2008)</a:t>
            </a:r>
          </a:p>
          <a:p>
            <a:endParaRPr lang="en-US" sz="1500" dirty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1500" b="1" dirty="0">
                <a:ea typeface="ＭＳ Ｐゴシック" pitchFamily="34" charset="-128"/>
              </a:rPr>
              <a:t>Achievement:</a:t>
            </a:r>
          </a:p>
          <a:p>
            <a:r>
              <a:rPr lang="en-US" sz="1500" dirty="0">
                <a:ea typeface="ＭＳ Ｐゴシック" pitchFamily="34" charset="-128"/>
              </a:rPr>
              <a:t>Initiating and leading HC process transformation in JNE</a:t>
            </a:r>
          </a:p>
          <a:p>
            <a:r>
              <a:rPr lang="en-US" sz="1500" dirty="0">
                <a:ea typeface="ＭＳ Ｐゴシック" pitchFamily="34" charset="-128"/>
              </a:rPr>
              <a:t>The youngest Top Management Team of JNE Holding (2015-2016)</a:t>
            </a:r>
          </a:p>
          <a:p>
            <a:r>
              <a:rPr lang="en-US" sz="1500" dirty="0">
                <a:ea typeface="ＭＳ Ｐゴシック" pitchFamily="34" charset="-128"/>
              </a:rPr>
              <a:t>Stellar Workplace Award (2016)</a:t>
            </a:r>
          </a:p>
          <a:p>
            <a:r>
              <a:rPr lang="en-US" sz="1500" dirty="0">
                <a:ea typeface="ＭＳ Ｐゴシック" pitchFamily="34" charset="-128"/>
              </a:rPr>
              <a:t>HC Excellence: Recruitment &amp; Attraction (2016)</a:t>
            </a:r>
          </a:p>
          <a:p>
            <a:r>
              <a:rPr lang="en-US" sz="1500" dirty="0">
                <a:ea typeface="ＭＳ Ｐゴシック" pitchFamily="34" charset="-128"/>
              </a:rPr>
              <a:t>Asia HR Award: Organization by SMR Group, Malaysia (2014)</a:t>
            </a:r>
          </a:p>
          <a:p>
            <a:r>
              <a:rPr lang="en-US" sz="1500" dirty="0">
                <a:ea typeface="ＭＳ Ｐゴシック" pitchFamily="34" charset="-128"/>
              </a:rPr>
              <a:t>Best Workplace in Women Empowerment (2014) </a:t>
            </a:r>
          </a:p>
          <a:p>
            <a:r>
              <a:rPr lang="en-US" sz="1500" dirty="0">
                <a:ea typeface="ＭＳ Ｐゴシック" pitchFamily="34" charset="-128"/>
              </a:rPr>
              <a:t>Indonesia Human Capital Future Leader by SWA (2013)</a:t>
            </a:r>
          </a:p>
          <a:p>
            <a:endParaRPr lang="en-US" sz="1500" dirty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sz="1500" dirty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sz="1500" dirty="0">
              <a:ea typeface="ＭＳ Ｐゴシック" pitchFamily="34" charset="-128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722438"/>
            <a:ext cx="18669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7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58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614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pic>
        <p:nvPicPr>
          <p:cNvPr id="61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1763"/>
            <a:ext cx="9144000" cy="698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222750" y="3957638"/>
            <a:ext cx="46307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500" b="1">
                <a:solidFill>
                  <a:schemeClr val="tx2"/>
                </a:solidFill>
              </a:rPr>
              <a:t>Rule #1 OPEN MIND</a:t>
            </a:r>
          </a:p>
        </p:txBody>
      </p:sp>
    </p:spTree>
    <p:extLst>
      <p:ext uri="{BB962C8B-B14F-4D97-AF65-F5344CB8AC3E}">
        <p14:creationId xmlns:p14="http://schemas.microsoft.com/office/powerpoint/2010/main" val="42292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346200" y="3957638"/>
            <a:ext cx="750728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3500" b="1">
                <a:solidFill>
                  <a:schemeClr val="bg1"/>
                </a:solidFill>
              </a:rPr>
              <a:t>Rule #</a:t>
            </a:r>
            <a:r>
              <a:rPr lang="id-ID" sz="3500" b="1">
                <a:solidFill>
                  <a:schemeClr val="bg1"/>
                </a:solidFill>
              </a:rPr>
              <a:t>2</a:t>
            </a:r>
            <a:r>
              <a:rPr lang="en-US" sz="3500" b="1">
                <a:solidFill>
                  <a:schemeClr val="bg1"/>
                </a:solidFill>
              </a:rPr>
              <a:t> </a:t>
            </a:r>
            <a:r>
              <a:rPr lang="id-ID" sz="3500" b="1">
                <a:solidFill>
                  <a:schemeClr val="bg1"/>
                </a:solidFill>
              </a:rPr>
              <a:t>ACTIVE PARTICIPATION</a:t>
            </a:r>
            <a:endParaRPr lang="en-US" sz="3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id-ID" sz="3500" b="1" dirty="0" smtClean="0"/>
              <a:t>Effective Coaching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6637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Learning Objectives</a:t>
            </a:r>
          </a:p>
          <a:p>
            <a:r>
              <a:rPr lang="en-US" sz="1800" dirty="0"/>
              <a:t>Understand the </a:t>
            </a:r>
            <a:r>
              <a:rPr lang="en-US" sz="1800" b="1" dirty="0"/>
              <a:t>distinctive roles </a:t>
            </a:r>
            <a:r>
              <a:rPr lang="en-US" sz="1800" dirty="0"/>
              <a:t>as manager and leader.</a:t>
            </a:r>
          </a:p>
          <a:p>
            <a:r>
              <a:rPr lang="en-US" sz="1800" dirty="0"/>
              <a:t>Understand </a:t>
            </a:r>
            <a:r>
              <a:rPr lang="en-US" sz="1800" b="1" dirty="0"/>
              <a:t>interaction essentials </a:t>
            </a:r>
            <a:r>
              <a:rPr lang="en-US" sz="1800" dirty="0"/>
              <a:t>used to lead effectively and successfully.</a:t>
            </a:r>
          </a:p>
          <a:p>
            <a:r>
              <a:rPr lang="en-US" sz="1800" dirty="0"/>
              <a:t>Understand </a:t>
            </a:r>
            <a:r>
              <a:rPr lang="en-US" sz="1800" b="1" dirty="0"/>
              <a:t>two types of needs </a:t>
            </a:r>
            <a:r>
              <a:rPr lang="en-US" sz="1800" dirty="0"/>
              <a:t>during interaction with sub-ordinates.</a:t>
            </a:r>
          </a:p>
          <a:p>
            <a:r>
              <a:rPr lang="en-US" sz="1800" dirty="0"/>
              <a:t>Understand definition, types, and techniques of </a:t>
            </a:r>
            <a:r>
              <a:rPr lang="en-US" sz="1800" b="1" dirty="0"/>
              <a:t>effective coaching </a:t>
            </a:r>
            <a:r>
              <a:rPr lang="en-US" sz="1800" dirty="0"/>
              <a:t>to boost peak performance.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356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Performance Objectives</a:t>
            </a:r>
          </a:p>
          <a:p>
            <a:r>
              <a:rPr lang="en-US" sz="1900" b="1" dirty="0"/>
              <a:t>Act as leader and manager properly.</a:t>
            </a:r>
          </a:p>
          <a:p>
            <a:r>
              <a:rPr lang="en-US" sz="1900" dirty="0"/>
              <a:t>Improve the </a:t>
            </a:r>
            <a:r>
              <a:rPr lang="en-US" sz="1900" b="1" dirty="0"/>
              <a:t>quality and effectiveness of communication </a:t>
            </a:r>
            <a:r>
              <a:rPr lang="en-US" sz="1900" dirty="0"/>
              <a:t>between leader and his/her team.</a:t>
            </a:r>
          </a:p>
          <a:p>
            <a:r>
              <a:rPr lang="en-US" sz="1900" dirty="0"/>
              <a:t>Set </a:t>
            </a:r>
            <a:r>
              <a:rPr lang="id-ID" sz="1900" b="1" dirty="0" smtClean="0"/>
              <a:t>1o1 coaching </a:t>
            </a:r>
            <a:r>
              <a:rPr lang="en-US" sz="1900" dirty="0" smtClean="0"/>
              <a:t>periodically</a:t>
            </a:r>
            <a:r>
              <a:rPr lang="en-US" sz="1900" dirty="0"/>
              <a:t>.</a:t>
            </a:r>
          </a:p>
          <a:p>
            <a:r>
              <a:rPr lang="en-US" sz="1900" dirty="0"/>
              <a:t>Improve </a:t>
            </a:r>
            <a:r>
              <a:rPr lang="en-US" sz="1900" b="1" dirty="0"/>
              <a:t>collaboration and empowerment </a:t>
            </a:r>
            <a:r>
              <a:rPr lang="en-US" sz="1900" dirty="0"/>
              <a:t>within team.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2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763000" cy="1171575"/>
          </a:xfrm>
          <a:ln/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sz="4400" b="1" dirty="0"/>
              <a:t>LEADER VS MANAGER</a:t>
            </a:r>
            <a:endParaRPr lang="en-US" sz="2800" b="1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2743200"/>
            <a:ext cx="8305800" cy="3048000"/>
            <a:chOff x="457200" y="2743200"/>
            <a:chExt cx="8305800" cy="3048000"/>
          </a:xfrm>
        </p:grpSpPr>
        <p:sp>
          <p:nvSpPr>
            <p:cNvPr id="2" name="Rounded Rectangle 1"/>
            <p:cNvSpPr/>
            <p:nvPr/>
          </p:nvSpPr>
          <p:spPr>
            <a:xfrm>
              <a:off x="457200" y="3276600"/>
              <a:ext cx="3657600" cy="2514600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The “human” needs that people bring to their work and to an interaction</a:t>
              </a:r>
              <a:endParaRPr lang="en-US" sz="25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05400" y="3276600"/>
              <a:ext cx="3657600" cy="25146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</a:rPr>
                <a:t>The objectives to </a:t>
              </a:r>
              <a:br>
                <a:rPr lang="en-US" sz="2500" b="1" dirty="0">
                  <a:solidFill>
                    <a:schemeClr val="bg1"/>
                  </a:solidFill>
                </a:rPr>
              </a:br>
              <a:r>
                <a:rPr lang="en-US" sz="2500" b="1" dirty="0">
                  <a:solidFill>
                    <a:schemeClr val="bg1"/>
                  </a:solidFill>
                </a:rPr>
                <a:t>be accomplished through an interaction.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5800" y="2743200"/>
              <a:ext cx="3124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tx2">
                      <a:lumMod val="75000"/>
                    </a:schemeClr>
                  </a:solidFill>
                </a:rPr>
                <a:t>PERSONAL NEEDS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72100" y="2743200"/>
              <a:ext cx="3124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2">
                      <a:lumMod val="75000"/>
                    </a:schemeClr>
                  </a:solidFill>
                </a:rPr>
                <a:t>PRACTICAL NEEDS</a:t>
              </a:r>
            </a:p>
          </p:txBody>
        </p:sp>
      </p:grp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12158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30674" y="4678379"/>
            <a:ext cx="1341601" cy="1341600"/>
            <a:chOff x="2394950" y="4678379"/>
            <a:chExt cx="1341601" cy="1341600"/>
          </a:xfrm>
        </p:grpSpPr>
        <p:sp>
          <p:nvSpPr>
            <p:cNvPr id="8" name="Oval 7"/>
            <p:cNvSpPr/>
            <p:nvPr/>
          </p:nvSpPr>
          <p:spPr bwMode="auto">
            <a:xfrm>
              <a:off x="2394950" y="4678379"/>
              <a:ext cx="1341601" cy="1341600"/>
            </a:xfrm>
            <a:prstGeom prst="ellipse">
              <a:avLst/>
            </a:prstGeom>
            <a:noFill/>
            <a:ln w="25400" cap="flat" cmpd="sng" algn="ctr">
              <a:solidFill>
                <a:srgbClr val="BA874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7557" y="5118346"/>
              <a:ext cx="13163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-100" dirty="0">
                  <a:latin typeface="Arial Narrow" pitchFamily="34" charset="0"/>
                </a:rPr>
                <a:t>SUPPORT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6875" y="2995420"/>
            <a:ext cx="1849352" cy="1341600"/>
            <a:chOff x="1931151" y="2995420"/>
            <a:chExt cx="1849352" cy="1341600"/>
          </a:xfrm>
        </p:grpSpPr>
        <p:sp>
          <p:nvSpPr>
            <p:cNvPr id="11" name="Oval 10"/>
            <p:cNvSpPr/>
            <p:nvPr/>
          </p:nvSpPr>
          <p:spPr bwMode="auto">
            <a:xfrm>
              <a:off x="2182281" y="2995420"/>
              <a:ext cx="1341601" cy="1341600"/>
            </a:xfrm>
            <a:prstGeom prst="ellipse">
              <a:avLst/>
            </a:prstGeom>
            <a:noFill/>
            <a:ln w="25400" cap="flat" cmpd="sng" algn="ctr">
              <a:solidFill>
                <a:srgbClr val="A5BAE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31151" y="3458250"/>
              <a:ext cx="18493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-120" dirty="0">
                  <a:latin typeface="Arial Narrow" pitchFamily="34" charset="0"/>
                </a:rPr>
                <a:t>INVOLVEMENT</a:t>
              </a: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428625"/>
            <a:ext cx="7391400" cy="1171575"/>
          </a:xfrm>
          <a:ln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Key Principles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(to meet personal needs) 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915696" y="1654604"/>
            <a:ext cx="4392657" cy="75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Maintain or enhance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self-</a:t>
            </a:r>
            <a:r>
              <a:rPr lang="en-US" sz="2400" b="1" dirty="0">
                <a:solidFill>
                  <a:srgbClr val="C66005"/>
                </a:solidFill>
                <a:latin typeface="Times New Roman" pitchFamily="18" charset="0"/>
                <a:cs typeface="Times New Roman" pitchFamily="18" charset="0"/>
              </a:rPr>
              <a:t>esteem.</a:t>
            </a:r>
            <a:endParaRPr lang="en-US" sz="1400" b="1" i="1" dirty="0">
              <a:solidFill>
                <a:srgbClr val="C6600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5696" y="4136552"/>
            <a:ext cx="4392657" cy="75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681E5B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thoughts, feelings,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rationale.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(to build trust)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5696" y="2481920"/>
            <a:ext cx="4392657" cy="75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Listen and respond with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3767"/>
                </a:solidFill>
                <a:latin typeface="Times New Roman" pitchFamily="18" charset="0"/>
                <a:cs typeface="Times New Roman" pitchFamily="18" charset="0"/>
              </a:rPr>
              <a:t>empathy.</a:t>
            </a:r>
            <a:endParaRPr lang="en-US" sz="1400" b="1" i="1" dirty="0">
              <a:solidFill>
                <a:srgbClr val="00376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5696" y="4963866"/>
            <a:ext cx="4392657" cy="102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z="2400" b="1" dirty="0">
                <a:solidFill>
                  <a:srgbClr val="BA8748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without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removing responsibility.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(to build ownership)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15696" y="3309236"/>
            <a:ext cx="4392657" cy="75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Ask for help and encourage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6E90CC"/>
                </a:solidFill>
                <a:latin typeface="Times New Roman" pitchFamily="18" charset="0"/>
                <a:cs typeface="Times New Roman" pitchFamily="18" charset="0"/>
              </a:rPr>
              <a:t>involvement.</a:t>
            </a:r>
            <a:endParaRPr lang="en-US" sz="1400" b="1" i="1" dirty="0">
              <a:solidFill>
                <a:srgbClr val="6E9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91644" y="1351473"/>
            <a:ext cx="1341601" cy="1341600"/>
            <a:chOff x="1755920" y="1351473"/>
            <a:chExt cx="1341601" cy="1341600"/>
          </a:xfrm>
        </p:grpSpPr>
        <p:sp>
          <p:nvSpPr>
            <p:cNvPr id="20" name="Oval 19"/>
            <p:cNvSpPr/>
            <p:nvPr/>
          </p:nvSpPr>
          <p:spPr bwMode="auto">
            <a:xfrm>
              <a:off x="1755920" y="1351473"/>
              <a:ext cx="1341601" cy="1341600"/>
            </a:xfrm>
            <a:prstGeom prst="ellipse">
              <a:avLst/>
            </a:prstGeom>
            <a:noFill/>
            <a:ln w="25400" cap="flat" cmpd="sng" algn="ctr">
              <a:solidFill>
                <a:srgbClr val="C660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55145" y="1791440"/>
              <a:ext cx="11448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-100" dirty="0">
                  <a:latin typeface="Arial Narrow" pitchFamily="34" charset="0"/>
                </a:rPr>
                <a:t>ESTEEM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50896" y="2185746"/>
            <a:ext cx="1341601" cy="1341600"/>
            <a:chOff x="2415172" y="2185746"/>
            <a:chExt cx="1341601" cy="1341600"/>
          </a:xfrm>
        </p:grpSpPr>
        <p:sp>
          <p:nvSpPr>
            <p:cNvPr id="23" name="Oval 22"/>
            <p:cNvSpPr/>
            <p:nvPr/>
          </p:nvSpPr>
          <p:spPr bwMode="auto">
            <a:xfrm>
              <a:off x="2415172" y="2185746"/>
              <a:ext cx="1341601" cy="1341600"/>
            </a:xfrm>
            <a:prstGeom prst="ellipse">
              <a:avLst/>
            </a:prstGeom>
            <a:noFill/>
            <a:ln w="25400" cap="flat" cmpd="sng" algn="ctr">
              <a:solidFill>
                <a:srgbClr val="003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53944" y="2630934"/>
              <a:ext cx="12922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-100" dirty="0">
                  <a:latin typeface="Arial Narrow" pitchFamily="34" charset="0"/>
                </a:rPr>
                <a:t>EMPATHY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24000" y="3841991"/>
            <a:ext cx="1341601" cy="1341600"/>
            <a:chOff x="1688276" y="3841991"/>
            <a:chExt cx="1341601" cy="1341600"/>
          </a:xfrm>
        </p:grpSpPr>
        <p:sp>
          <p:nvSpPr>
            <p:cNvPr id="26" name="Oval 25"/>
            <p:cNvSpPr/>
            <p:nvPr/>
          </p:nvSpPr>
          <p:spPr bwMode="auto">
            <a:xfrm>
              <a:off x="1688276" y="3841991"/>
              <a:ext cx="1341601" cy="1341600"/>
            </a:xfrm>
            <a:prstGeom prst="ellipse">
              <a:avLst/>
            </a:prstGeom>
            <a:noFill/>
            <a:ln w="25400" cap="flat" cmpd="sng" algn="ctr">
              <a:solidFill>
                <a:srgbClr val="681E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56374" y="4281958"/>
              <a:ext cx="1005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-100" dirty="0">
                  <a:latin typeface="Arial Narrow" pitchFamily="34" charset="0"/>
                </a:rPr>
                <a:t>SHARE</a:t>
              </a:r>
            </a:p>
          </p:txBody>
        </p:sp>
      </p:grpSp>
      <p:sp>
        <p:nvSpPr>
          <p:cNvPr id="29" name="Slide Number Placeholder 8"/>
          <p:cNvSpPr txBox="1">
            <a:spLocks/>
          </p:cNvSpPr>
          <p:nvPr/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D89B7-33A4-465F-B298-87C29613CE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25813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71575"/>
          </a:xfrm>
          <a:ln/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sz="4400" dirty="0"/>
              <a:t>Interaction Essentials</a:t>
            </a:r>
            <a:br>
              <a:rPr lang="en-US" sz="4400" dirty="0"/>
            </a:b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(to meet personal and practical needs)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600200" y="1447800"/>
            <a:ext cx="6089633" cy="4647908"/>
            <a:chOff x="2472064" y="1680081"/>
            <a:chExt cx="6089633" cy="46479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221" y="1680081"/>
              <a:ext cx="4654753" cy="46479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064" y="2286000"/>
              <a:ext cx="6089633" cy="378059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796140" y="3276600"/>
              <a:ext cx="1350946" cy="137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Esteem</a:t>
              </a:r>
            </a:p>
            <a:p>
              <a:pPr algn="ctr">
                <a:lnSpc>
                  <a:spcPts val="2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Empathy</a:t>
              </a:r>
            </a:p>
            <a:p>
              <a:pPr algn="ctr">
                <a:lnSpc>
                  <a:spcPts val="2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Involvement</a:t>
              </a:r>
            </a:p>
            <a:p>
              <a:pPr algn="ctr">
                <a:lnSpc>
                  <a:spcPts val="2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Share</a:t>
              </a:r>
            </a:p>
            <a:p>
              <a:pPr algn="ctr">
                <a:lnSpc>
                  <a:spcPts val="2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Support</a:t>
              </a:r>
            </a:p>
          </p:txBody>
        </p:sp>
      </p:grp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34272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3425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5600" b="1" dirty="0"/>
              <a:t>Coaching means . . . 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1752600"/>
            <a:ext cx="8229600" cy="415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i="1" dirty="0">
                <a:solidFill>
                  <a:schemeClr val="tx1"/>
                </a:solidFill>
              </a:rPr>
              <a:t>Providing </a:t>
            </a:r>
            <a:r>
              <a:rPr lang="en-US" sz="3000" b="1" i="1" u="sng" dirty="0">
                <a:solidFill>
                  <a:schemeClr val="tx1"/>
                </a:solidFill>
              </a:rPr>
              <a:t>timely guidance and feedback </a:t>
            </a:r>
            <a:r>
              <a:rPr lang="en-US" sz="3000" i="1" dirty="0">
                <a:solidFill>
                  <a:schemeClr val="tx1"/>
                </a:solidFill>
              </a:rPr>
              <a:t>to help others </a:t>
            </a:r>
            <a:r>
              <a:rPr lang="en-US" sz="3000" b="1" i="1" u="sng" dirty="0">
                <a:solidFill>
                  <a:schemeClr val="tx1"/>
                </a:solidFill>
              </a:rPr>
              <a:t>strengthen the specific skills, knowledge areas, or behaviors </a:t>
            </a:r>
            <a:r>
              <a:rPr lang="en-US" sz="3000" i="1" dirty="0">
                <a:solidFill>
                  <a:schemeClr val="tx1"/>
                </a:solidFill>
              </a:rPr>
              <a:t>needed to accomplish a task or solve a problem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40D89B7-33A4-465F-B298-87C29613CE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499800"/>
            <a:ext cx="3962400" cy="365125"/>
          </a:xfrm>
        </p:spPr>
        <p:txBody>
          <a:bodyPr/>
          <a:lstStyle/>
          <a:p>
            <a:r>
              <a:rPr lang="en-US" dirty="0"/>
              <a:t>Confidential - Kudo Internal Used Only</a:t>
            </a:r>
          </a:p>
        </p:txBody>
      </p:sp>
    </p:spTree>
    <p:extLst>
      <p:ext uri="{BB962C8B-B14F-4D97-AF65-F5344CB8AC3E}">
        <p14:creationId xmlns:p14="http://schemas.microsoft.com/office/powerpoint/2010/main" val="9763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776</Words>
  <Application>Microsoft Office PowerPoint</Application>
  <PresentationFormat>On-screen Show (4:3)</PresentationFormat>
  <Paragraphs>171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ＭＳ Ｐゴシック</vt:lpstr>
      <vt:lpstr>Symbol</vt:lpstr>
      <vt:lpstr>Times New Roman</vt:lpstr>
      <vt:lpstr>Wingdings</vt:lpstr>
      <vt:lpstr>Office Theme</vt:lpstr>
      <vt:lpstr>EFFECTIVE COACHING</vt:lpstr>
      <vt:lpstr>About Me</vt:lpstr>
      <vt:lpstr>PowerPoint Presentation</vt:lpstr>
      <vt:lpstr>PowerPoint Presentation</vt:lpstr>
      <vt:lpstr>Effective Coaching</vt:lpstr>
      <vt:lpstr>LEADER VS MANAGER</vt:lpstr>
      <vt:lpstr>Key Principles (to meet personal needs) </vt:lpstr>
      <vt:lpstr>Interaction Essentials (to meet personal and practical needs)</vt:lpstr>
      <vt:lpstr>Coaching means . . . </vt:lpstr>
      <vt:lpstr>Types of Coaching</vt:lpstr>
      <vt:lpstr>Discuss, then debate!  </vt:lpstr>
      <vt:lpstr>Effective Feedback</vt:lpstr>
      <vt:lpstr>Coaching Process</vt:lpstr>
      <vt:lpstr>Coaching Techniques</vt:lpstr>
      <vt:lpstr>Learning Stations</vt:lpstr>
      <vt:lpstr>PowerPoint Presentation</vt:lpstr>
      <vt:lpstr>Feedback</vt:lpstr>
      <vt:lpstr>PowerPoint Presentation</vt:lpstr>
      <vt:lpstr>Reference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Kudoplex</cp:lastModifiedBy>
  <cp:revision>78</cp:revision>
  <dcterms:created xsi:type="dcterms:W3CDTF">2016-12-13T03:58:55Z</dcterms:created>
  <dcterms:modified xsi:type="dcterms:W3CDTF">2017-03-16T02:36:17Z</dcterms:modified>
</cp:coreProperties>
</file>