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7"/>
  </p:notesMasterIdLst>
  <p:sldIdLst>
    <p:sldId id="256" r:id="rId3"/>
    <p:sldId id="356" r:id="rId4"/>
    <p:sldId id="382" r:id="rId5"/>
    <p:sldId id="383" r:id="rId6"/>
    <p:sldId id="384" r:id="rId7"/>
    <p:sldId id="385" r:id="rId8"/>
    <p:sldId id="391" r:id="rId9"/>
    <p:sldId id="386" r:id="rId10"/>
    <p:sldId id="387" r:id="rId11"/>
    <p:sldId id="388" r:id="rId12"/>
    <p:sldId id="390" r:id="rId13"/>
    <p:sldId id="392" r:id="rId14"/>
    <p:sldId id="393" r:id="rId15"/>
    <p:sldId id="316"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6" autoAdjust="0"/>
    <p:restoredTop sz="71064" autoAdjust="0"/>
  </p:normalViewPr>
  <p:slideViewPr>
    <p:cSldViewPr snapToGrid="0">
      <p:cViewPr varScale="1">
        <p:scale>
          <a:sx n="75" d="100"/>
          <a:sy n="75" d="100"/>
        </p:scale>
        <p:origin x="7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94044-EF4E-4392-B149-5D8C31549171}" type="datetimeFigureOut">
              <a:rPr lang="zh-CN" altLang="en-US" smtClean="0"/>
              <a:t>2022/11/23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94AE8-3E18-4006-B981-9A9BD66540F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各位老师好，我是自</a:t>
            </a:r>
            <a:r>
              <a:rPr lang="en-US" altLang="zh-CN" dirty="0"/>
              <a:t>96</a:t>
            </a:r>
            <a:r>
              <a:rPr lang="zh-CN" altLang="en-US" dirty="0"/>
              <a:t>班的党添添。今天我的开题答辩题目和毕设研究题目是，</a:t>
            </a:r>
            <a:r>
              <a:rPr lang="zh-CN" altLang="en-US" sz="1800" dirty="0"/>
              <a:t>石化生产过程基于大数据解析的分类建模方法研究</a:t>
            </a:r>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a:t>
            </a:fld>
            <a:endParaRPr lang="zh-CN" altLang="en-US"/>
          </a:p>
        </p:txBody>
      </p:sp>
    </p:spTree>
    <p:extLst>
      <p:ext uri="{BB962C8B-B14F-4D97-AF65-F5344CB8AC3E}">
        <p14:creationId xmlns:p14="http://schemas.microsoft.com/office/powerpoint/2010/main" val="288287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上文提到的</a:t>
            </a:r>
            <a:r>
              <a:rPr lang="en-US" altLang="zh-CN" dirty="0"/>
              <a:t>DBN</a:t>
            </a:r>
            <a:r>
              <a:rPr lang="zh-CN" altLang="en-US" dirty="0"/>
              <a:t>方法是</a:t>
            </a:r>
            <a:r>
              <a:rPr lang="en-US" altLang="zh-CN" dirty="0"/>
              <a:t>2014</a:t>
            </a:r>
            <a:r>
              <a:rPr lang="zh-CN" altLang="en-US" dirty="0"/>
              <a:t>年的成果。在那时效果比一般的</a:t>
            </a:r>
            <a:r>
              <a:rPr lang="en-US" altLang="zh-CN" dirty="0"/>
              <a:t>NN</a:t>
            </a:r>
            <a:r>
              <a:rPr lang="zh-CN" altLang="en-US" dirty="0"/>
              <a:t>要好。随着深度神经网络的不断迭代，新的模型有很多。目前，有很多模型可以用在工业数据的处理上，如</a:t>
            </a:r>
            <a:r>
              <a:rPr lang="en-US" altLang="zh-CN" dirty="0"/>
              <a:t>attention</a:t>
            </a:r>
            <a:r>
              <a:rPr lang="zh-CN" altLang="en-US" dirty="0"/>
              <a:t>和</a:t>
            </a:r>
            <a:r>
              <a:rPr lang="en-US" altLang="zh-CN" dirty="0"/>
              <a:t>CNN</a:t>
            </a:r>
            <a:r>
              <a:rPr lang="zh-CN" altLang="en-US" dirty="0"/>
              <a:t>。这些模型可以用来提取工业数据的特征，下游任务可以根据实际需求进行选取。也就是说我们既可以设计下游任务是分类任务，也可以是回归任务。目前已有的研究基本都是针对软测量的，一般是回归任务。但对于分类任务来说，也是可行的，这部分内容还不够充足，需要我接下来利用这些已有的方法进行尝试和研究。</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10</a:t>
            </a:fld>
            <a:endParaRPr lang="zh-CN" altLang="en-US"/>
          </a:p>
        </p:txBody>
      </p:sp>
    </p:spTree>
    <p:extLst>
      <p:ext uri="{BB962C8B-B14F-4D97-AF65-F5344CB8AC3E}">
        <p14:creationId xmlns:p14="http://schemas.microsoft.com/office/powerpoint/2010/main" val="3464703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直接读</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11</a:t>
            </a:fld>
            <a:endParaRPr lang="zh-CN" altLang="en-US"/>
          </a:p>
        </p:txBody>
      </p:sp>
    </p:spTree>
    <p:extLst>
      <p:ext uri="{BB962C8B-B14F-4D97-AF65-F5344CB8AC3E}">
        <p14:creationId xmlns:p14="http://schemas.microsoft.com/office/powerpoint/2010/main" val="3808530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13</a:t>
            </a:fld>
            <a:endParaRPr lang="zh-CN" altLang="en-US"/>
          </a:p>
        </p:txBody>
      </p:sp>
    </p:spTree>
    <p:extLst>
      <p:ext uri="{BB962C8B-B14F-4D97-AF65-F5344CB8AC3E}">
        <p14:creationId xmlns:p14="http://schemas.microsoft.com/office/powerpoint/2010/main" val="222583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14</a:t>
            </a:fld>
            <a:endParaRPr lang="zh-CN" altLang="en-US"/>
          </a:p>
        </p:txBody>
      </p:sp>
    </p:spTree>
    <p:extLst>
      <p:ext uri="{BB962C8B-B14F-4D97-AF65-F5344CB8AC3E}">
        <p14:creationId xmlns:p14="http://schemas.microsoft.com/office/powerpoint/2010/main" val="102929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3</a:t>
            </a:fld>
            <a:endParaRPr lang="zh-CN" altLang="en-US"/>
          </a:p>
        </p:txBody>
      </p:sp>
    </p:spTree>
    <p:extLst>
      <p:ext uri="{BB962C8B-B14F-4D97-AF65-F5344CB8AC3E}">
        <p14:creationId xmlns:p14="http://schemas.microsoft.com/office/powerpoint/2010/main" val="264964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分类模型是一种已经被研究了很长时间的模型了。有基于机制的方法，基于知识的方法和数据驱动的方法。近年来，随着计算资源的丰富，数据驱动的方法已经逐渐掌握了优势地位。</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4</a:t>
            </a:fld>
            <a:endParaRPr lang="zh-CN" altLang="en-US"/>
          </a:p>
        </p:txBody>
      </p:sp>
    </p:spTree>
    <p:extLst>
      <p:ext uri="{BB962C8B-B14F-4D97-AF65-F5344CB8AC3E}">
        <p14:creationId xmlns:p14="http://schemas.microsoft.com/office/powerpoint/2010/main" val="422621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目前来说，用分类模型对原油进行分类然后再针对特定类型应用不同的模型是黄老师实验室做的比较多的内容。在研究现状这一部分，我会简要介绍一下</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5</a:t>
            </a:fld>
            <a:endParaRPr lang="zh-CN" altLang="en-US"/>
          </a:p>
        </p:txBody>
      </p:sp>
    </p:spTree>
    <p:extLst>
      <p:ext uri="{BB962C8B-B14F-4D97-AF65-F5344CB8AC3E}">
        <p14:creationId xmlns:p14="http://schemas.microsoft.com/office/powerpoint/2010/main" val="107153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用深度信念网络进行分类。深度信念网络的主要架构如左下图所示，它综合利用了无监督和有监督的训练方法，</a:t>
            </a:r>
            <a:endParaRPr lang="en-US" altLang="zh-CN" dirty="0"/>
          </a:p>
          <a:p>
            <a:r>
              <a:rPr lang="zh-CN" altLang="en-US" dirty="0"/>
              <a:t>无监督的部分用于极大似然，监督部分为了拟合输出分类头。</a:t>
            </a:r>
            <a:endParaRPr lang="en-US" altLang="zh-CN" dirty="0"/>
          </a:p>
          <a:p>
            <a:r>
              <a:rPr lang="zh-CN" altLang="en-US" dirty="0"/>
              <a:t>它的非线性程度很高，建立了石油来源比例和石油类别的非线性映射，达到分类的目的。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6</a:t>
            </a:fld>
            <a:endParaRPr lang="zh-CN" altLang="en-US"/>
          </a:p>
        </p:txBody>
      </p:sp>
    </p:spTree>
    <p:extLst>
      <p:ext uri="{BB962C8B-B14F-4D97-AF65-F5344CB8AC3E}">
        <p14:creationId xmlns:p14="http://schemas.microsoft.com/office/powerpoint/2010/main" val="7380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原油进行分类的方式有很多。由于不同类型的原油的产物不同，所以可以用产物量和进料量的比值作为分类的输入。如右图所示。可以看到图中有三种类型的点。每一类型的点表示某一种类型的原油。不同的坐标轴表示不同的产物和进料原油之间的比例。从图中可以很明显的把这些点聚为三类。也就是将原油进行了分类。这篇文章则是从这个输入的角度出发，应用自举聚合模型，保证了准确率和数据利用率，效果好于单个的神经网络。</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7</a:t>
            </a:fld>
            <a:endParaRPr lang="zh-CN" altLang="en-US"/>
          </a:p>
        </p:txBody>
      </p:sp>
    </p:spTree>
    <p:extLst>
      <p:ext uri="{BB962C8B-B14F-4D97-AF65-F5344CB8AC3E}">
        <p14:creationId xmlns:p14="http://schemas.microsoft.com/office/powerpoint/2010/main" val="806278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我的研究内容主要有两个</a:t>
            </a:r>
            <a:r>
              <a:rPr lang="en-US" altLang="zh-CN" dirty="0"/>
              <a:t>——</a:t>
            </a:r>
            <a:r>
              <a:rPr lang="zh-CN" altLang="en-US" sz="1200" b="1" dirty="0">
                <a:solidFill>
                  <a:srgbClr val="715096"/>
                </a:solidFill>
                <a:latin typeface="微软雅黑" panose="020B0503020204020204" pitchFamily="34" charset="-122"/>
                <a:ea typeface="微软雅黑" panose="020B0503020204020204" pitchFamily="34" charset="-122"/>
              </a:rPr>
              <a:t>进一步熟悉石油生产背景和了解炼油工艺</a:t>
            </a:r>
            <a:endParaRPr lang="en-US" altLang="zh-CN" sz="1200" b="1" dirty="0">
              <a:solidFill>
                <a:srgbClr val="71509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1200" b="1" dirty="0">
                <a:solidFill>
                  <a:srgbClr val="715096"/>
                </a:solidFill>
                <a:latin typeface="微软雅黑" panose="020B0503020204020204" pitchFamily="34" charset="-122"/>
                <a:ea typeface="微软雅黑" panose="020B0503020204020204" pitchFamily="34" charset="-122"/>
              </a:rPr>
              <a:t>据</a:t>
            </a:r>
            <a:endParaRPr lang="en-US" altLang="zh-CN" sz="1200" b="1" dirty="0">
              <a:solidFill>
                <a:srgbClr val="71509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1200" b="1" dirty="0">
                <a:solidFill>
                  <a:srgbClr val="715096"/>
                </a:solidFill>
                <a:latin typeface="微软雅黑" panose="020B0503020204020204" pitchFamily="34" charset="-122"/>
                <a:ea typeface="微软雅黑" panose="020B0503020204020204" pitchFamily="34" charset="-122"/>
              </a:rPr>
              <a:t>利用</a:t>
            </a:r>
            <a:r>
              <a:rPr lang="zh-CN" altLang="en-US" sz="1200" b="1" dirty="0">
                <a:solidFill>
                  <a:srgbClr val="715096"/>
                </a:solidFill>
                <a:latin typeface="微软雅黑" panose="020B0503020204020204" pitchFamily="34" charset="-122"/>
                <a:ea typeface="微软雅黑" panose="020B0503020204020204" pitchFamily="34" charset="-122"/>
              </a:rPr>
              <a:t>原</a:t>
            </a:r>
            <a:r>
              <a:rPr lang="zh-CN" altLang="zh-CN" sz="1200" b="1" dirty="0">
                <a:solidFill>
                  <a:srgbClr val="715096"/>
                </a:solidFill>
                <a:latin typeface="微软雅黑" panose="020B0503020204020204" pitchFamily="34" charset="-122"/>
                <a:ea typeface="微软雅黑" panose="020B0503020204020204" pitchFamily="34" charset="-122"/>
              </a:rPr>
              <a:t>油数据建立分类模型提高模型精度</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8</a:t>
            </a:fld>
            <a:endParaRPr lang="zh-CN" altLang="en-US"/>
          </a:p>
        </p:txBody>
      </p:sp>
    </p:spTree>
    <p:extLst>
      <p:ext uri="{BB962C8B-B14F-4D97-AF65-F5344CB8AC3E}">
        <p14:creationId xmlns:p14="http://schemas.microsoft.com/office/powerpoint/2010/main" val="3145099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pPr marL="457200" lvl="1" indent="-457200">
              <a:lnSpc>
                <a:spcPct val="120000"/>
              </a:lnSpc>
              <a:buFont typeface="+mj-lt"/>
              <a:buAutoNum type="arabicPeriod"/>
            </a:pPr>
            <a:r>
              <a:rPr lang="zh-CN" altLang="zh-CN" sz="2000" dirty="0">
                <a:solidFill>
                  <a:srgbClr val="715096"/>
                </a:solidFill>
                <a:latin typeface="微软雅黑" panose="020B0503020204020204" pitchFamily="34" charset="-122"/>
                <a:ea typeface="微软雅黑" panose="020B0503020204020204" pitchFamily="34" charset="-122"/>
              </a:rPr>
              <a:t>熟悉仿真软件的使用和熟练掌握用仿真软件生成仿真数据</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HYSYS</a:t>
            </a:r>
            <a:r>
              <a:rPr lang="zh-CN" altLang="en-US" sz="2000" dirty="0">
                <a:latin typeface="微软雅黑" panose="020B0503020204020204" pitchFamily="34" charset="-122"/>
                <a:ea typeface="微软雅黑" panose="020B0503020204020204" pitchFamily="34" charset="-122"/>
              </a:rPr>
              <a:t>是一个已有的仿真软件，使用广泛，操作也简单。针对目前的具体工作，我们有实验室自己的仿真软件。这本书介绍了如何使用实验室的软件进行仿真。</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仿真软件可以生成足够多的数据用于数据驱动的模型训练，极大的减轻了因数据不足而产生的困难。生成仿真数据也是模型进行训练的第一步。</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还有一些仿真软件没有可视化界面，要使用脚本语言进行操作。为此，要熟练掌握石油工业流程和石油原料等过程参数和过程装置。</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下面这张图片是可视化仿真软件中的架构图。</a:t>
            </a:r>
            <a:endParaRPr lang="zh-CN" altLang="zh-CN" sz="20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9</a:t>
            </a:fld>
            <a:endParaRPr lang="zh-CN" altLang="en-US"/>
          </a:p>
        </p:txBody>
      </p:sp>
    </p:spTree>
    <p:extLst>
      <p:ext uri="{BB962C8B-B14F-4D97-AF65-F5344CB8AC3E}">
        <p14:creationId xmlns:p14="http://schemas.microsoft.com/office/powerpoint/2010/main" val="668945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Master" Target="../slideMasters/slideMaster1.xml"/><Relationship Id="rId4" Type="http://schemas.openxmlformats.org/officeDocument/2006/relationships/image" Target="../media/image10.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5" descr="C:\Users\taotao\Desktop\招办项目\ppt\模板1（白色）\封面\背景.png"/>
          <p:cNvPicPr>
            <a:picLocks noChangeAspect="1" noChangeArrowheads="1"/>
          </p:cNvPicPr>
          <p:nvPr userDrawn="1"/>
        </p:nvPicPr>
        <p:blipFill>
          <a:blip r:embed="rId2" cstate="email"/>
          <a:srcRect/>
          <a:stretch>
            <a:fillRect/>
          </a:stretch>
        </p:blipFill>
        <p:spPr bwMode="auto">
          <a:xfrm>
            <a:off x="0" y="0"/>
            <a:ext cx="914400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616618" y="4954590"/>
            <a:ext cx="6858000" cy="1011237"/>
          </a:xfrm>
        </p:spPr>
        <p:txBody>
          <a:bodyPr>
            <a:normAutofit/>
          </a:bodyPr>
          <a:lstStyle>
            <a:lvl1pPr marL="0" indent="0" algn="l">
              <a:buNone/>
              <a:defRPr lang="en-US" sz="2800" kern="1200" dirty="0">
                <a:solidFill>
                  <a:srgbClr val="715096"/>
                </a:solidFill>
                <a:latin typeface="黑体" panose="02010609060101010101" pitchFamily="49" charset="-122"/>
                <a:ea typeface="黑体" panose="02010609060101010101" pitchFamily="49" charset="-122"/>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6" descr="C:\Users\taotao\Desktop\招办项目\ppt\模板1（白色）\封面\辅助图形.png"/>
          <p:cNvPicPr>
            <a:picLocks noChangeAspect="1" noChangeArrowheads="1"/>
          </p:cNvPicPr>
          <p:nvPr/>
        </p:nvPicPr>
        <p:blipFill>
          <a:blip r:embed="rId3"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4"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4039" y="6010277"/>
            <a:ext cx="1409524" cy="4571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lnSpc>
                <a:spcPct val="110000"/>
              </a:lnSpc>
              <a:defRPr/>
            </a:lvl1pPr>
            <a:lvl2pPr>
              <a:lnSpc>
                <a:spcPct val="110000"/>
              </a:lnSpc>
              <a:defRPr/>
            </a:lvl2pPr>
            <a:lvl3pPr>
              <a:lnSpc>
                <a:spcPct val="110000"/>
              </a:lnSpc>
              <a:defRPr/>
            </a:lvl3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第四级</a:t>
            </a:r>
          </a:p>
          <a:p>
            <a:pPr lvl="4"/>
            <a:r>
              <a:rPr lang="zh-CN" altLang="en-US" dirty="0"/>
              <a:t>第五级</a:t>
            </a:r>
            <a:endParaRPr lang="en-US" dirty="0"/>
          </a:p>
        </p:txBody>
      </p:sp>
      <p:sp>
        <p:nvSpPr>
          <p:cNvPr id="10" name="文本占位符 9"/>
          <p:cNvSpPr>
            <a:spLocks noGrp="1"/>
          </p:cNvSpPr>
          <p:nvPr>
            <p:ph type="body" sz="quarter" idx="13" hasCustomPrompt="1"/>
          </p:nvPr>
        </p:nvSpPr>
        <p:spPr>
          <a:xfrm>
            <a:off x="7403123" y="365126"/>
            <a:ext cx="1400635" cy="763224"/>
          </a:xfrm>
        </p:spPr>
        <p:txBody>
          <a:bodyPr lIns="0" tIns="216000" rIns="0" bIns="216000">
            <a:noAutofit/>
          </a:bodyPr>
          <a:lstStyle>
            <a:lvl1pPr marL="0" indent="0" algn="ctr">
              <a:buNone/>
              <a:defRPr lang="zh-CN" altLang="en-US" sz="2400" kern="1200" dirty="0" smtClean="0">
                <a:solidFill>
                  <a:schemeClr val="accent5"/>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cs typeface="+mj-cs"/>
              </a:defRPr>
            </a:lvl1pPr>
            <a:lvl5pPr marL="1828800" indent="0">
              <a:buNone/>
              <a:defRPr/>
            </a:lvl5pPr>
          </a:lstStyle>
          <a:p>
            <a:pPr lvl="0"/>
            <a:r>
              <a:rPr lang="zh-CN" altLang="en-US"/>
              <a:t>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6" name="内容占位符 2"/>
          <p:cNvSpPr>
            <a:spLocks noGrp="1"/>
          </p:cNvSpPr>
          <p:nvPr>
            <p:ph idx="1" hasCustomPrompt="1"/>
          </p:nvPr>
        </p:nvSpPr>
        <p:spPr>
          <a:xfrm>
            <a:off x="457200" y="980728"/>
            <a:ext cx="8229600" cy="5256584"/>
          </a:xfrm>
        </p:spPr>
        <p:txBody>
          <a:bodyPr/>
          <a:lstStyle>
            <a:lvl1pPr marL="342900" indent="-342900">
              <a:lnSpc>
                <a:spcPct val="120000"/>
              </a:lnSpc>
              <a:spcBef>
                <a:spcPts val="1000"/>
              </a:spcBef>
              <a:spcAft>
                <a:spcPts val="200"/>
              </a:spcAft>
              <a:buSzPct val="80000"/>
              <a:buFontTx/>
              <a:buBlip>
                <a:blip r:embed="rId2"/>
              </a:buBlip>
              <a:defRPr sz="2800">
                <a:latin typeface="华文中宋" panose="02010600040101010101" pitchFamily="2" charset="-122"/>
                <a:ea typeface="华文中宋" panose="02010600040101010101" pitchFamily="2" charset="-122"/>
              </a:defRPr>
            </a:lvl1pPr>
            <a:lvl2pPr marL="742950" indent="-285750">
              <a:lnSpc>
                <a:spcPct val="110000"/>
              </a:lnSpc>
              <a:spcBef>
                <a:spcPts val="800"/>
              </a:spcBef>
              <a:spcAft>
                <a:spcPts val="200"/>
              </a:spcAft>
              <a:buSzPct val="70000"/>
              <a:buFontTx/>
              <a:buBlip>
                <a:blip r:embed="rId3"/>
              </a:buBlip>
              <a:defRPr sz="2400" b="1">
                <a:latin typeface="华文楷体" panose="02010600040101010101" pitchFamily="2" charset="-122"/>
                <a:ea typeface="华文楷体" panose="02010600040101010101" pitchFamily="2" charset="-122"/>
              </a:defRPr>
            </a:lvl2pPr>
            <a:lvl3pPr marL="1143000" indent="-228600">
              <a:spcBef>
                <a:spcPts val="600"/>
              </a:spcBef>
              <a:spcAft>
                <a:spcPts val="200"/>
              </a:spcAft>
              <a:buFontTx/>
              <a:buBlip>
                <a:blip r:embed="rId4"/>
              </a:buBlip>
              <a:defRPr sz="2000">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文本占位符 14"/>
          <p:cNvSpPr>
            <a:spLocks noGrp="1"/>
          </p:cNvSpPr>
          <p:nvPr>
            <p:ph type="body" sz="quarter" idx="13" hasCustomPrompt="1"/>
          </p:nvPr>
        </p:nvSpPr>
        <p:spPr>
          <a:xfrm>
            <a:off x="6084168" y="188442"/>
            <a:ext cx="3024336" cy="576262"/>
          </a:xfrm>
        </p:spPr>
        <p:txBody>
          <a:bodyPr>
            <a:noAutofit/>
          </a:bodyPr>
          <a:lstStyle>
            <a:lvl1pPr marL="0" indent="0" algn="r">
              <a:buNone/>
              <a:defRPr sz="2800">
                <a:solidFill>
                  <a:schemeClr val="tx2">
                    <a:lumMod val="60000"/>
                    <a:lumOff val="40000"/>
                  </a:schemeClr>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defRPr>
            </a:lvl1pPr>
          </a:lstStyle>
          <a:p>
            <a:pPr lvl="0"/>
            <a:r>
              <a:rPr lang="zh-CN" altLang="en-US"/>
              <a:t>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457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2022/11/23</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457200" y="1600202"/>
            <a:ext cx="8229600" cy="4525963"/>
          </a:xfrm>
        </p:spPr>
        <p:txBody>
          <a:bodyPr rtlCol="0">
            <a:normAutofit/>
          </a:bodyPr>
          <a:lstStyle/>
          <a:p>
            <a:pPr lvl="0"/>
            <a:r>
              <a:rPr lang="zh-CN" altLang="en-US" noProof="0"/>
              <a:t>单击图标添加表格</a:t>
            </a:r>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2022/11/23</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pic>
        <p:nvPicPr>
          <p:cNvPr id="8" name="Picture 6" descr="C:\Users\taotao\Desktop\招办项目\ppt\模板1（白色）\封面\辅助图形.png"/>
          <p:cNvPicPr>
            <a:picLocks noChangeAspect="1" noChangeArrowheads="1"/>
          </p:cNvPicPr>
          <p:nvPr/>
        </p:nvPicPr>
        <p:blipFill>
          <a:blip r:embed="rId2"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3"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9"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5526AF4-FA66-445C-9302-92D54DEE46F9}" type="datetimeFigureOut">
              <a:rPr lang="zh-CN" altLang="en-US" smtClean="0"/>
              <a:t>2022/11/23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526AF4-FA66-445C-9302-92D54DEE46F9}" type="datetimeFigureOut">
              <a:rPr lang="zh-CN" altLang="en-US" smtClean="0"/>
              <a:t>2022/11/23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526AF4-FA66-445C-9302-92D54DEE46F9}" type="datetimeFigureOut">
              <a:rPr lang="zh-CN" altLang="en-US" smtClean="0"/>
              <a:t>2022/11/23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1"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8" descr="C:\Users\taotao\Desktop\招办项目\ppt\模板1（紫色）\封面\背景.png"/>
          <p:cNvPicPr>
            <a:picLocks noChangeAspect="1" noChangeArrowheads="1"/>
          </p:cNvPicPr>
          <p:nvPr/>
        </p:nvPicPr>
        <p:blipFill>
          <a:blip r:embed="rId2" cstate="email"/>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3888" y="1709741"/>
            <a:ext cx="7886700" cy="2852737"/>
          </a:xfrm>
        </p:spPr>
        <p:txBody>
          <a:bodyPr anchor="b">
            <a:normAutofit/>
          </a:bodyPr>
          <a:lstStyle>
            <a:lvl1pPr>
              <a:defRPr sz="480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6"/>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7" descr="C:\Users\taotao\Desktop\招办项目\ppt\模板1（紫色）\封底\封底辅助图形（白色）.png"/>
          <p:cNvPicPr>
            <a:picLocks noChangeAspect="1" noChangeArrowheads="1"/>
          </p:cNvPicPr>
          <p:nvPr/>
        </p:nvPicPr>
        <p:blipFill>
          <a:blip r:embed="rId3" cstate="email"/>
          <a:srcRect/>
          <a:stretch>
            <a:fillRect/>
          </a:stretch>
        </p:blipFill>
        <p:spPr bwMode="auto">
          <a:xfrm>
            <a:off x="2857500" y="5643565"/>
            <a:ext cx="59594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5" name="矩形 4"/>
          <p:cNvSpPr/>
          <p:nvPr/>
        </p:nvSpPr>
        <p:spPr>
          <a:xfrm>
            <a:off x="342900" y="647700"/>
            <a:ext cx="8477250" cy="1047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064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276351"/>
            <a:ext cx="7886700" cy="47958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C540F-83B3-4203-AE40-B45465409DDB}" type="datetimeFigureOut">
              <a:rPr lang="zh-CN" altLang="en-US" smtClean="0"/>
              <a:t>2022/11/23</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1F9EB-4181-4EEF-87A9-B30F484C3D1F}" type="slidenum">
              <a:rPr lang="zh-CN" altLang="en-US" smtClean="0"/>
              <a:t>‹#›</a:t>
            </a:fld>
            <a:endParaRPr lang="zh-CN" altLang="en-US"/>
          </a:p>
        </p:txBody>
      </p:sp>
      <p:pic>
        <p:nvPicPr>
          <p:cNvPr id="8" name="Picture 7" descr="C:\Users\taotao\Desktop\招办项目\ppt\模板1（白色）\内页\内页线条.png"/>
          <p:cNvPicPr>
            <a:picLocks noChangeAspect="1" noChangeArrowheads="1"/>
          </p:cNvPicPr>
          <p:nvPr/>
        </p:nvPicPr>
        <p:blipFill>
          <a:blip r:embed="rId18" cstate="email"/>
          <a:srcRect/>
          <a:stretch>
            <a:fillRect/>
          </a:stretch>
        </p:blipFill>
        <p:spPr bwMode="auto">
          <a:xfrm>
            <a:off x="628650" y="1071564"/>
            <a:ext cx="7886700" cy="7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sers\taotao\Desktop\招办项目\ppt\模板1（白色）\封面\辅助图形.png"/>
          <p:cNvPicPr>
            <a:picLocks noChangeAspect="1" noChangeArrowheads="1"/>
          </p:cNvPicPr>
          <p:nvPr userDrawn="1"/>
        </p:nvPicPr>
        <p:blipFill>
          <a:blip r:embed="rId19" cstate="email"/>
          <a:srcRect/>
          <a:stretch>
            <a:fillRect/>
          </a:stretch>
        </p:blipFill>
        <p:spPr bwMode="auto">
          <a:xfrm>
            <a:off x="4207544" y="6211687"/>
            <a:ext cx="4307807" cy="47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Users\taotao\Desktop\招办项目\ppt\模板1（白色）\封面\线条.png"/>
          <p:cNvPicPr>
            <a:picLocks noChangeAspect="1" noChangeArrowheads="1"/>
          </p:cNvPicPr>
          <p:nvPr/>
        </p:nvPicPr>
        <p:blipFill>
          <a:blip r:embed="rId20" cstate="email"/>
          <a:srcRect/>
          <a:stretch>
            <a:fillRect/>
          </a:stretch>
        </p:blipFill>
        <p:spPr bwMode="auto">
          <a:xfrm>
            <a:off x="626143" y="663098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lang="en-US" altLang="en-US" sz="4000" b="1" kern="1200" dirty="0">
          <a:solidFill>
            <a:srgbClr val="715096"/>
          </a:solidFill>
          <a:latin typeface="微软雅黑" panose="020B0503020204020204" pitchFamily="34" charset="-122"/>
          <a:ea typeface="微软雅黑" panose="020B0503020204020204" pitchFamily="34" charset="-122"/>
          <a:cs typeface="+mn-cs"/>
        </a:defRPr>
      </a:lvl1pPr>
    </p:titleStyle>
    <p:bodyStyle>
      <a:lvl1pPr marL="360045" indent="-360045" algn="l" defTabSz="914400" rtl="0" eaLnBrk="1" latinLnBrk="0" hangingPunct="1">
        <a:lnSpc>
          <a:spcPct val="110000"/>
        </a:lnSpc>
        <a:spcBef>
          <a:spcPts val="1200"/>
        </a:spcBef>
        <a:buFont typeface="Arial" panose="020B0604020202020204" pitchFamily="34" charset="0"/>
        <a:buChar char="•"/>
        <a:defRPr lang="zh-CN" altLang="en-US" sz="3200" b="1" kern="1200" dirty="0" smtClean="0">
          <a:solidFill>
            <a:srgbClr val="715096"/>
          </a:solidFill>
          <a:latin typeface="华文中宋" panose="02010600040101010101" pitchFamily="2" charset="-122"/>
          <a:ea typeface="华文中宋" panose="02010600040101010101" pitchFamily="2" charset="-122"/>
          <a:cs typeface="+mn-cs"/>
        </a:defRPr>
      </a:lvl1pPr>
      <a:lvl2pPr marL="720090" indent="-360045" algn="l" defTabSz="914400" rtl="0" eaLnBrk="1" latinLnBrk="0" hangingPunct="1">
        <a:lnSpc>
          <a:spcPct val="100000"/>
        </a:lnSpc>
        <a:spcBef>
          <a:spcPts val="1200"/>
        </a:spcBef>
        <a:buFont typeface="Arial" panose="020B0604020202020204" pitchFamily="34" charset="0"/>
        <a:buChar char="•"/>
        <a:defRPr sz="2800" b="1" kern="1200">
          <a:solidFill>
            <a:schemeClr val="tx1"/>
          </a:solidFill>
          <a:latin typeface="华文楷体" panose="02010600040101010101" pitchFamily="2" charset="-122"/>
          <a:ea typeface="华文楷体" panose="02010600040101010101" pitchFamily="2" charset="-122"/>
          <a:cs typeface="+mn-cs"/>
        </a:defRPr>
      </a:lvl2pPr>
      <a:lvl3pPr marL="1151890" indent="-228600" algn="l" defTabSz="914400" rtl="0" eaLnBrk="1" latinLnBrk="0" hangingPunct="1">
        <a:lnSpc>
          <a:spcPct val="90000"/>
        </a:lnSpc>
        <a:spcBef>
          <a:spcPts val="600"/>
        </a:spcBef>
        <a:buFont typeface="Arial" panose="020B0604020202020204" pitchFamily="34" charset="0"/>
        <a:buChar char="•"/>
        <a:defRPr sz="2000" b="1" kern="1200">
          <a:solidFill>
            <a:schemeClr val="tx1"/>
          </a:solidFill>
          <a:latin typeface="华文仿宋" panose="02010600040101010101" pitchFamily="2" charset="-122"/>
          <a:ea typeface="华文仿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26AF4-FA66-445C-9302-92D54DEE46F9}" type="datetimeFigureOut">
              <a:rPr lang="zh-CN" altLang="en-US" smtClean="0"/>
              <a:t>2022/11/23</a:t>
            </a:fld>
            <a:endParaRPr lang="zh-CN" altLang="en-US"/>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F9DB9-9D68-474C-B842-0E3B879A364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8689614" cy="3463130"/>
          </a:xfrm>
        </p:spPr>
        <p:txBody>
          <a:bodyPr>
            <a:normAutofit/>
          </a:bodyPr>
          <a:lstStyle/>
          <a:p>
            <a:pPr algn="ctr"/>
            <a:r>
              <a:rPr lang="zh-CN" altLang="en-US" sz="3600" dirty="0"/>
              <a:t>石化生产过程基于大数据解析的分类建模方法研究</a:t>
            </a:r>
            <a:br>
              <a:rPr lang="en-US" altLang="zh-CN" sz="3600" dirty="0"/>
            </a:br>
            <a:br>
              <a:rPr lang="en-US" altLang="zh-CN" sz="3600" dirty="0"/>
            </a:br>
            <a:r>
              <a:rPr lang="zh-CN" altLang="en-US" sz="2400" dirty="0"/>
              <a:t>报告人：党添添</a:t>
            </a:r>
            <a:br>
              <a:rPr lang="en-US" altLang="zh-CN" sz="2400" dirty="0"/>
            </a:br>
            <a:r>
              <a:rPr lang="zh-CN" altLang="en-US" sz="2400" dirty="0"/>
              <a:t>指导老师：黄德先</a:t>
            </a:r>
            <a:endParaRPr lang="zh-CN" sz="2400" dirty="0"/>
          </a:p>
        </p:txBody>
      </p:sp>
      <p:sp>
        <p:nvSpPr>
          <p:cNvPr id="3" name="副标题 2"/>
          <p:cNvSpPr>
            <a:spLocks noGrp="1"/>
          </p:cNvSpPr>
          <p:nvPr>
            <p:ph type="subTitle" idx="1"/>
          </p:nvPr>
        </p:nvSpPr>
        <p:spPr/>
        <p:txBody>
          <a:bodyPr>
            <a:normAutofit fontScale="95000"/>
          </a:bodyPr>
          <a:lstStyle/>
          <a:p>
            <a:pPr fontAlgn="auto">
              <a:lnSpc>
                <a:spcPct val="100000"/>
              </a:lnSpc>
              <a:spcBef>
                <a:spcPts val="0"/>
              </a:spcBef>
            </a:pPr>
            <a:r>
              <a:rPr lang="en-US" altLang="zh-CN" sz="2000" b="0" dirty="0">
                <a:latin typeface="微软雅黑" panose="020B0503020204020204" pitchFamily="34" charset="-122"/>
                <a:ea typeface="微软雅黑" panose="020B0503020204020204" pitchFamily="34" charset="-122"/>
              </a:rPr>
              <a:t>2022/11/22</a:t>
            </a:r>
            <a:endParaRPr altLang="zh-CN" sz="20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7334250" cy="4567444"/>
          </a:xfrm>
        </p:spPr>
        <p:txBody>
          <a:bodyPr>
            <a:normAutofit/>
          </a:bodyPr>
          <a:lstStyle/>
          <a:p>
            <a:pPr marL="0" indent="0">
              <a:buNone/>
            </a:pPr>
            <a:r>
              <a:rPr lang="en-US" altLang="zh-CN" sz="1900" dirty="0">
                <a:latin typeface="微软雅黑" panose="020B0503020204020204" pitchFamily="34" charset="-122"/>
                <a:ea typeface="微软雅黑" panose="020B0503020204020204" pitchFamily="34" charset="-122"/>
              </a:rPr>
              <a:t>2.</a:t>
            </a:r>
            <a:r>
              <a:rPr lang="zh-CN" altLang="zh-CN" sz="1900" dirty="0">
                <a:latin typeface="微软雅黑" panose="020B0503020204020204" pitchFamily="34" charset="-122"/>
                <a:ea typeface="微软雅黑" panose="020B0503020204020204" pitchFamily="34" charset="-122"/>
              </a:rPr>
              <a:t>利用石油数据建立分类模型提高模型精度</a:t>
            </a:r>
            <a:endParaRPr lang="en-US" altLang="zh-CN" sz="1900" dirty="0">
              <a:latin typeface="微软雅黑" panose="020B0503020204020204" pitchFamily="34" charset="-122"/>
              <a:ea typeface="微软雅黑" panose="020B0503020204020204" pitchFamily="34" charset="-122"/>
            </a:endParaRPr>
          </a:p>
          <a:p>
            <a:pPr marL="0" indent="0">
              <a:buNone/>
            </a:pPr>
            <a:r>
              <a:rPr lang="en-US" altLang="zh-CN" sz="1900" dirty="0">
                <a:latin typeface="微软雅黑" panose="020B0503020204020204" pitchFamily="34" charset="-122"/>
                <a:ea typeface="微软雅黑" panose="020B0503020204020204" pitchFamily="34" charset="-122"/>
              </a:rPr>
              <a:t>2.1 </a:t>
            </a:r>
            <a:r>
              <a:rPr lang="zh-CN" altLang="zh-CN" sz="1900" dirty="0">
                <a:latin typeface="微软雅黑" panose="020B0503020204020204" pitchFamily="34" charset="-122"/>
                <a:ea typeface="微软雅黑" panose="020B0503020204020204" pitchFamily="34" charset="-122"/>
              </a:rPr>
              <a:t>针对已有</a:t>
            </a:r>
            <a:r>
              <a:rPr lang="zh-CN" altLang="en-US" sz="1900" dirty="0">
                <a:latin typeface="微软雅黑" panose="020B0503020204020204" pitchFamily="34" charset="-122"/>
                <a:ea typeface="微软雅黑" panose="020B0503020204020204" pitchFamily="34" charset="-122"/>
              </a:rPr>
              <a:t>分类</a:t>
            </a:r>
            <a:r>
              <a:rPr lang="zh-CN" altLang="zh-CN" sz="1900" dirty="0">
                <a:latin typeface="微软雅黑" panose="020B0503020204020204" pitchFamily="34" charset="-122"/>
                <a:ea typeface="微软雅黑" panose="020B0503020204020204" pitchFamily="34" charset="-122"/>
              </a:rPr>
              <a:t>模型进行</a:t>
            </a:r>
            <a:r>
              <a:rPr lang="zh-CN" altLang="zh-CN" sz="1900" dirty="0">
                <a:solidFill>
                  <a:schemeClr val="accent1">
                    <a:lumMod val="60000"/>
                    <a:lumOff val="40000"/>
                  </a:schemeClr>
                </a:solidFill>
                <a:latin typeface="微软雅黑" panose="020B0503020204020204" pitchFamily="34" charset="-122"/>
                <a:ea typeface="微软雅黑" panose="020B0503020204020204" pitchFamily="34" charset="-122"/>
              </a:rPr>
              <a:t>复现</a:t>
            </a:r>
            <a:endParaRPr lang="en-US" altLang="zh-CN" sz="1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0" indent="0">
              <a:buNone/>
            </a:pPr>
            <a:r>
              <a:rPr lang="en-US" altLang="zh-CN" sz="1900" dirty="0">
                <a:latin typeface="微软雅黑" panose="020B0503020204020204" pitchFamily="34" charset="-122"/>
                <a:ea typeface="微软雅黑" panose="020B0503020204020204" pitchFamily="34" charset="-122"/>
              </a:rPr>
              <a:t>2.2 </a:t>
            </a:r>
            <a:r>
              <a:rPr lang="zh-CN" altLang="en-US" sz="1900" dirty="0">
                <a:latin typeface="微软雅黑" panose="020B0503020204020204" pitchFamily="34" charset="-122"/>
                <a:ea typeface="微软雅黑" panose="020B0503020204020204" pitchFamily="34" charset="-122"/>
              </a:rPr>
              <a:t>设计</a:t>
            </a:r>
            <a:r>
              <a:rPr lang="zh-CN" altLang="en-US" sz="1900" dirty="0">
                <a:solidFill>
                  <a:schemeClr val="accent1">
                    <a:lumMod val="60000"/>
                    <a:lumOff val="40000"/>
                  </a:schemeClr>
                </a:solidFill>
                <a:latin typeface="微软雅黑" panose="020B0503020204020204" pitchFamily="34" charset="-122"/>
                <a:ea typeface="微软雅黑" panose="020B0503020204020204" pitchFamily="34" charset="-122"/>
              </a:rPr>
              <a:t>输入为装置运行数据的分类网络</a:t>
            </a:r>
            <a:r>
              <a:rPr lang="zh-CN" altLang="en-US" sz="1900" dirty="0">
                <a:latin typeface="微软雅黑" panose="020B0503020204020204" pitchFamily="34" charset="-122"/>
                <a:ea typeface="微软雅黑" panose="020B0503020204020204" pitchFamily="34" charset="-122"/>
              </a:rPr>
              <a:t>，借鉴吸收其他工业领域的工作，并比较各种方法的优劣</a:t>
            </a:r>
            <a:endParaRPr lang="en-US" altLang="zh-CN" sz="1900" dirty="0">
              <a:latin typeface="微软雅黑" panose="020B0503020204020204" pitchFamily="34" charset="-122"/>
              <a:ea typeface="微软雅黑" panose="020B0503020204020204" pitchFamily="34" charset="-122"/>
            </a:endParaRPr>
          </a:p>
          <a:p>
            <a:pPr marL="0" indent="0" eaLnBrk="0" fontAlgn="base" hangingPunct="0">
              <a:lnSpc>
                <a:spcPct val="100000"/>
              </a:lnSpc>
              <a:spcBef>
                <a:spcPct val="0"/>
              </a:spcBef>
              <a:spcAft>
                <a:spcPct val="0"/>
              </a:spcAft>
              <a:buNone/>
              <a:tabLst>
                <a:tab pos="914400" algn="l"/>
              </a:tabLst>
            </a:pPr>
            <a:endParaRPr lang="zh-CN" altLang="en-US" b="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tabLst>
                <a:tab pos="914400" algn="l"/>
              </a:tabLst>
            </a:pPr>
            <a:endParaRPr lang="zh-CN" altLang="en-US" sz="19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08C7305-7A79-47EE-8961-066B04283654}"/>
              </a:ext>
            </a:extLst>
          </p:cNvPr>
          <p:cNvSpPr txBox="1"/>
          <p:nvPr/>
        </p:nvSpPr>
        <p:spPr>
          <a:xfrm>
            <a:off x="435456" y="5013837"/>
            <a:ext cx="8079894" cy="1569660"/>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r>
              <a:rPr lang="en-US" altLang="zh-CN" sz="1200" b="1" dirty="0">
                <a:solidFill>
                  <a:srgbClr val="715096"/>
                </a:solidFill>
                <a:latin typeface="微软雅黑" panose="020B0503020204020204" pitchFamily="34" charset="-122"/>
                <a:ea typeface="微软雅黑" panose="020B0503020204020204" pitchFamily="34" charset="-122"/>
              </a:rPr>
              <a:t>[8] </a:t>
            </a:r>
            <a:r>
              <a:rPr lang="en-US" altLang="zh-CN" sz="1200" b="1" dirty="0" err="1">
                <a:solidFill>
                  <a:srgbClr val="715096"/>
                </a:solidFill>
                <a:latin typeface="微软雅黑" panose="020B0503020204020204" pitchFamily="34" charset="-122"/>
                <a:ea typeface="微软雅黑" panose="020B0503020204020204" pitchFamily="34" charset="-122"/>
              </a:rPr>
              <a:t>Geng</a:t>
            </a:r>
            <a:r>
              <a:rPr lang="en-US" altLang="zh-CN" sz="1200" b="1" dirty="0">
                <a:solidFill>
                  <a:srgbClr val="715096"/>
                </a:solidFill>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r>
              <a:rPr lang="en-US" altLang="zh-CN" sz="1200" b="1" dirty="0">
                <a:solidFill>
                  <a:srgbClr val="715096"/>
                </a:solidFill>
                <a:latin typeface="微软雅黑" panose="020B0503020204020204" pitchFamily="34" charset="-122"/>
                <a:ea typeface="微软雅黑" panose="020B0503020204020204" pitchFamily="34" charset="-122"/>
              </a:rPr>
              <a:t>[9] Yuan, </a:t>
            </a:r>
            <a:r>
              <a:rPr lang="en-US" altLang="zh-CN" sz="1200" b="1" dirty="0" err="1">
                <a:solidFill>
                  <a:srgbClr val="715096"/>
                </a:solidFill>
                <a:latin typeface="微软雅黑" panose="020B0503020204020204" pitchFamily="34" charset="-122"/>
                <a:ea typeface="微软雅黑" panose="020B0503020204020204" pitchFamily="34" charset="-122"/>
              </a:rPr>
              <a:t>Xiaofeng</a:t>
            </a:r>
            <a:r>
              <a:rPr lang="en-US" altLang="zh-CN" sz="1200" b="1" dirty="0">
                <a:solidFill>
                  <a:srgbClr val="715096"/>
                </a:solidFill>
                <a:latin typeface="微软雅黑" panose="020B0503020204020204" pitchFamily="34" charset="-122"/>
                <a:ea typeface="微软雅黑" panose="020B0503020204020204" pitchFamily="34" charset="-122"/>
              </a:rPr>
              <a:t>, et al. "A dynamic CNN for nonlinear dynamic feature learning in soft sensor modeling of industrial process data." Control Engineering Practice 104 (2020): 104614.</a:t>
            </a: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E35FE5C7-83E2-4718-B348-E01D6C158DEC}"/>
              </a:ext>
            </a:extLst>
          </p:cNvPr>
          <p:cNvCxnSpPr/>
          <p:nvPr/>
        </p:nvCxnSpPr>
        <p:spPr>
          <a:xfrm>
            <a:off x="511234" y="503086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CFEA9AAE-4602-465C-90F4-48EF4C88227D}"/>
              </a:ext>
            </a:extLst>
          </p:cNvPr>
          <p:cNvPicPr>
            <a:picLocks noChangeAspect="1"/>
          </p:cNvPicPr>
          <p:nvPr/>
        </p:nvPicPr>
        <p:blipFill>
          <a:blip r:embed="rId3"/>
          <a:stretch>
            <a:fillRect/>
          </a:stretch>
        </p:blipFill>
        <p:spPr>
          <a:xfrm>
            <a:off x="376150" y="3073468"/>
            <a:ext cx="3137324" cy="1766999"/>
          </a:xfrm>
          <a:prstGeom prst="rect">
            <a:avLst/>
          </a:prstGeom>
        </p:spPr>
      </p:pic>
      <p:pic>
        <p:nvPicPr>
          <p:cNvPr id="12" name="图片 11">
            <a:extLst>
              <a:ext uri="{FF2B5EF4-FFF2-40B4-BE49-F238E27FC236}">
                <a16:creationId xmlns:a16="http://schemas.microsoft.com/office/drawing/2014/main" id="{BF442CDA-3D24-4745-BD1B-E6BF41631EAE}"/>
              </a:ext>
            </a:extLst>
          </p:cNvPr>
          <p:cNvPicPr>
            <a:picLocks noChangeAspect="1"/>
          </p:cNvPicPr>
          <p:nvPr/>
        </p:nvPicPr>
        <p:blipFill>
          <a:blip r:embed="rId4"/>
          <a:stretch>
            <a:fillRect/>
          </a:stretch>
        </p:blipFill>
        <p:spPr>
          <a:xfrm>
            <a:off x="3440602" y="3152128"/>
            <a:ext cx="5074748" cy="1775024"/>
          </a:xfrm>
          <a:prstGeom prst="rect">
            <a:avLst/>
          </a:prstGeom>
        </p:spPr>
      </p:pic>
    </p:spTree>
    <p:extLst>
      <p:ext uri="{BB962C8B-B14F-4D97-AF65-F5344CB8AC3E}">
        <p14:creationId xmlns:p14="http://schemas.microsoft.com/office/powerpoint/2010/main" val="203478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71F7A-6FA7-6241-8EBD-17A3D45A1A27}"/>
              </a:ext>
            </a:extLst>
          </p:cNvPr>
          <p:cNvSpPr>
            <a:spLocks noGrp="1"/>
          </p:cNvSpPr>
          <p:nvPr>
            <p:ph type="title"/>
          </p:nvPr>
        </p:nvSpPr>
        <p:spPr/>
        <p:txBody>
          <a:bodyPr/>
          <a:lstStyle/>
          <a:p>
            <a:r>
              <a:rPr kumimoji="1" lang="zh-CN" altLang="en-US" dirty="0"/>
              <a:t>工作计划</a:t>
            </a:r>
          </a:p>
        </p:txBody>
      </p:sp>
      <p:sp>
        <p:nvSpPr>
          <p:cNvPr id="3" name="内容占位符 2">
            <a:extLst>
              <a:ext uri="{FF2B5EF4-FFF2-40B4-BE49-F238E27FC236}">
                <a16:creationId xmlns:a16="http://schemas.microsoft.com/office/drawing/2014/main" id="{9EF57CDE-A2A2-D249-8D55-20FC5EDC8E81}"/>
              </a:ext>
            </a:extLst>
          </p:cNvPr>
          <p:cNvSpPr>
            <a:spLocks noGrp="1"/>
          </p:cNvSpPr>
          <p:nvPr>
            <p:ph idx="1"/>
          </p:nvPr>
        </p:nvSpPr>
        <p:spPr>
          <a:xfrm>
            <a:off x="538161" y="1301751"/>
            <a:ext cx="7254875" cy="4527549"/>
          </a:xfrm>
        </p:spPr>
        <p:txBody>
          <a:bodyPr>
            <a:normAutofit/>
          </a:bodyPr>
          <a:lstStyle/>
          <a:p>
            <a:pPr lvl="0">
              <a:lnSpc>
                <a:spcPct val="150000"/>
              </a:lnSpc>
            </a:pPr>
            <a:r>
              <a:rPr lang="zh-CN" altLang="zh-CN" sz="1600" dirty="0">
                <a:latin typeface="微软雅黑" panose="020B0503020204020204" pitchFamily="34" charset="-122"/>
                <a:ea typeface="微软雅黑" panose="020B0503020204020204" pitchFamily="34" charset="-122"/>
              </a:rPr>
              <a:t>秋季学期</a:t>
            </a:r>
            <a:r>
              <a:rPr lang="en-US" altLang="zh-CN" sz="1600" dirty="0">
                <a:latin typeface="微软雅黑" panose="020B0503020204020204" pitchFamily="34" charset="-122"/>
                <a:ea typeface="微软雅黑" panose="020B0503020204020204" pitchFamily="34" charset="-122"/>
              </a:rPr>
              <a:t>12-17</a:t>
            </a:r>
            <a:r>
              <a:rPr lang="zh-CN" altLang="zh-CN" sz="1600" dirty="0">
                <a:latin typeface="微软雅黑" panose="020B0503020204020204" pitchFamily="34" charset="-122"/>
                <a:ea typeface="微软雅黑" panose="020B0503020204020204" pitchFamily="34" charset="-122"/>
              </a:rPr>
              <a:t>周，阅读</a:t>
            </a:r>
            <a:r>
              <a:rPr lang="zh-CN" altLang="en-US" sz="1600" dirty="0">
                <a:latin typeface="微软雅黑" panose="020B0503020204020204" pitchFamily="34" charset="-122"/>
                <a:ea typeface="微软雅黑" panose="020B0503020204020204" pitchFamily="34" charset="-122"/>
              </a:rPr>
              <a:t>有关</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分类</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方法</a:t>
            </a:r>
            <a:r>
              <a:rPr lang="zh-CN" altLang="zh-CN" sz="1600" dirty="0">
                <a:latin typeface="微软雅黑" panose="020B0503020204020204" pitchFamily="34" charset="-122"/>
                <a:ea typeface="微软雅黑" panose="020B0503020204020204" pitchFamily="34" charset="-122"/>
              </a:rPr>
              <a:t>文献，阅读</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仿真软件</a:t>
            </a:r>
            <a:r>
              <a:rPr lang="zh-CN" altLang="zh-CN" sz="1600" dirty="0">
                <a:latin typeface="微软雅黑" panose="020B0503020204020204" pitchFamily="34" charset="-122"/>
                <a:ea typeface="微软雅黑" panose="020B0503020204020204" pitchFamily="34" charset="-122"/>
              </a:rPr>
              <a:t>指导书，积极与老师</a:t>
            </a:r>
            <a:r>
              <a:rPr lang="zh-CN" altLang="en-US" sz="1600" dirty="0">
                <a:latin typeface="微软雅黑" panose="020B0503020204020204" pitchFamily="34" charset="-122"/>
                <a:ea typeface="微软雅黑" panose="020B0503020204020204" pitchFamily="34" charset="-122"/>
              </a:rPr>
              <a:t>和学生</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沟通</a:t>
            </a:r>
            <a:r>
              <a:rPr lang="zh-CN" altLang="en-US" sz="1600" dirty="0">
                <a:latin typeface="微软雅黑" panose="020B0503020204020204" pitchFamily="34" charset="-122"/>
                <a:ea typeface="微软雅黑" panose="020B0503020204020204" pitchFamily="34" charset="-122"/>
              </a:rPr>
              <a:t>，完成仿真数据的</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对接</a:t>
            </a:r>
            <a:r>
              <a:rPr lang="zh-CN" altLang="zh-CN" sz="1600" dirty="0">
                <a:latin typeface="微软雅黑" panose="020B0503020204020204" pitchFamily="34" charset="-122"/>
                <a:ea typeface="微软雅黑" panose="020B0503020204020204" pitchFamily="34" charset="-122"/>
              </a:rPr>
              <a:t>。</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1-3</a:t>
            </a:r>
            <a:r>
              <a:rPr lang="zh-CN" altLang="zh-CN" sz="1600" dirty="0">
                <a:latin typeface="微软雅黑" panose="020B0503020204020204" pitchFamily="34" charset="-122"/>
                <a:ea typeface="微软雅黑" panose="020B0503020204020204" pitchFamily="34" charset="-122"/>
              </a:rPr>
              <a:t>周，阅读相关文献，了解</a:t>
            </a:r>
            <a:r>
              <a:rPr lang="zh-CN" altLang="en-US" sz="1600" dirty="0">
                <a:latin typeface="微软雅黑" panose="020B0503020204020204" pitchFamily="34" charset="-122"/>
                <a:ea typeface="微软雅黑" panose="020B0503020204020204" pitchFamily="34" charset="-122"/>
              </a:rPr>
              <a:t>原</a:t>
            </a:r>
            <a:r>
              <a:rPr lang="zh-CN" altLang="zh-CN" sz="1600" dirty="0">
                <a:latin typeface="微软雅黑" panose="020B0503020204020204" pitchFamily="34" charset="-122"/>
                <a:ea typeface="微软雅黑" panose="020B0503020204020204" pitchFamily="34" charset="-122"/>
              </a:rPr>
              <a:t>油分类模型在</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提高模型精度</a:t>
            </a:r>
            <a:r>
              <a:rPr lang="zh-CN" altLang="zh-CN" sz="1600" dirty="0">
                <a:latin typeface="微软雅黑" panose="020B0503020204020204" pitchFamily="34" charset="-122"/>
                <a:ea typeface="微软雅黑" panose="020B0503020204020204" pitchFamily="34" charset="-122"/>
              </a:rPr>
              <a:t>方面的重要性，研究数据分类模型的基本方法。准备中期报告。</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4-8</a:t>
            </a:r>
            <a:r>
              <a:rPr lang="zh-CN" altLang="zh-CN" sz="1600" dirty="0">
                <a:latin typeface="微软雅黑" panose="020B0503020204020204" pitchFamily="34" charset="-122"/>
                <a:ea typeface="微软雅黑" panose="020B0503020204020204" pitchFamily="34" charset="-122"/>
              </a:rPr>
              <a:t>周，阅读相关文献。根据中期报告的结果，改进自己的工作，进行</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稳态建模</a:t>
            </a:r>
            <a:r>
              <a:rPr lang="zh-CN" altLang="zh-CN" sz="1600" dirty="0">
                <a:latin typeface="微软雅黑" panose="020B0503020204020204" pitchFamily="34" charset="-122"/>
                <a:ea typeface="微软雅黑" panose="020B0503020204020204" pitchFamily="34" charset="-122"/>
              </a:rPr>
              <a:t>。</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9-12</a:t>
            </a:r>
            <a:r>
              <a:rPr lang="zh-CN" altLang="zh-CN" sz="1600" dirty="0">
                <a:latin typeface="微软雅黑" panose="020B0503020204020204" pitchFamily="34" charset="-122"/>
                <a:ea typeface="微软雅黑" panose="020B0503020204020204" pitchFamily="34" charset="-122"/>
              </a:rPr>
              <a:t>周，阅读相关文献，进一步改进</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模型的细节</a:t>
            </a:r>
            <a:r>
              <a:rPr lang="zh-CN" altLang="zh-CN" sz="1600" dirty="0">
                <a:latin typeface="微软雅黑" panose="020B0503020204020204" pitchFamily="34" charset="-122"/>
                <a:ea typeface="微软雅黑" panose="020B0503020204020204" pitchFamily="34" charset="-122"/>
              </a:rPr>
              <a:t>，实现模型与仿真软件的匹配和耦合。 </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13-16</a:t>
            </a:r>
            <a:r>
              <a:rPr lang="zh-CN" altLang="zh-CN" sz="1600" dirty="0">
                <a:latin typeface="微软雅黑" panose="020B0503020204020204" pitchFamily="34" charset="-122"/>
                <a:ea typeface="微软雅黑" panose="020B0503020204020204" pitchFamily="34" charset="-122"/>
              </a:rPr>
              <a:t>周，撰写毕业论文。</a:t>
            </a:r>
          </a:p>
          <a:p>
            <a:pPr>
              <a:lnSpc>
                <a:spcPct val="160000"/>
              </a:lnSpc>
            </a:pPr>
            <a:endParaRPr lang="zh-CN"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8465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AD499-6876-43F4-935F-C2CFE650A1F5}"/>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4FA13917-B2F5-4C4A-AD41-F4051950B791}"/>
              </a:ext>
            </a:extLst>
          </p:cNvPr>
          <p:cNvSpPr>
            <a:spLocks noGrp="1"/>
          </p:cNvSpPr>
          <p:nvPr>
            <p:ph idx="1"/>
          </p:nvPr>
        </p:nvSpPr>
        <p:spPr/>
        <p:txBody>
          <a:bodyPr>
            <a:normAutofit fontScale="85000" lnSpcReduction="10000"/>
          </a:bodyPr>
          <a:lstStyle/>
          <a:p>
            <a:pPr marL="0" indent="0">
              <a:buNone/>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黄德先</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江永亨</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金以慧</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炼油工业过程控制的研究现状</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问题与展望</a:t>
            </a:r>
            <a:r>
              <a:rPr lang="en-US" altLang="zh-CN" sz="1600" dirty="0">
                <a:latin typeface="微软雅黑" panose="020B0503020204020204" pitchFamily="34" charset="-122"/>
                <a:ea typeface="微软雅黑" panose="020B0503020204020204" pitchFamily="34" charset="-122"/>
              </a:rPr>
              <a:t>[J]. </a:t>
            </a:r>
            <a:r>
              <a:rPr lang="zh-CN" altLang="zh-CN" sz="1600" dirty="0">
                <a:latin typeface="微软雅黑" panose="020B0503020204020204" pitchFamily="34" charset="-122"/>
                <a:ea typeface="微软雅黑" panose="020B0503020204020204" pitchFamily="34" charset="-122"/>
              </a:rPr>
              <a:t>自动化学报</a:t>
            </a:r>
            <a:r>
              <a:rPr lang="en-US" altLang="zh-CN" sz="1600" dirty="0">
                <a:latin typeface="微软雅黑" panose="020B0503020204020204" pitchFamily="34" charset="-122"/>
                <a:ea typeface="微软雅黑" panose="020B0503020204020204" pitchFamily="34" charset="-122"/>
              </a:rPr>
              <a:t>, 2017, 43(6): 902-916</a:t>
            </a:r>
            <a:r>
              <a:rPr lang="en-US" altLang="zh-CN" sz="1600" dirty="0"/>
              <a:t>.</a:t>
            </a:r>
          </a:p>
          <a:p>
            <a:pPr marL="0" indent="0">
              <a:buNone/>
            </a:pPr>
            <a:r>
              <a:rPr lang="en-US" altLang="zh-CN" sz="1600" dirty="0">
                <a:latin typeface="微软雅黑" panose="020B0503020204020204" pitchFamily="34" charset="-122"/>
                <a:ea typeface="微软雅黑" panose="020B0503020204020204" pitchFamily="34" charset="-122"/>
              </a:rPr>
              <a:t>[2] </a:t>
            </a:r>
            <a:r>
              <a:rPr lang="en-US" altLang="zh-CN" sz="1600" dirty="0" err="1">
                <a:latin typeface="微软雅黑" panose="020B0503020204020204" pitchFamily="34" charset="-122"/>
                <a:ea typeface="微软雅黑" panose="020B0503020204020204" pitchFamily="34" charset="-122"/>
              </a:rPr>
              <a:t>Kavuri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Rengaswamy</a:t>
            </a:r>
            <a:r>
              <a:rPr lang="en-US" altLang="zh-CN" sz="1600" dirty="0">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pPr marL="0" indent="0">
              <a:lnSpc>
                <a:spcPct val="120000"/>
              </a:lnSpc>
              <a:buNone/>
            </a:pPr>
            <a:r>
              <a:rPr lang="en-US" altLang="zh-CN" sz="1600" dirty="0">
                <a:latin typeface="微软雅黑" panose="020B0503020204020204" pitchFamily="34" charset="-122"/>
                <a:ea typeface="微软雅黑" panose="020B0503020204020204" pitchFamily="34" charset="-122"/>
              </a:rPr>
              <a:t>[3]Yan, </a:t>
            </a:r>
            <a:r>
              <a:rPr lang="en-US" altLang="zh-CN" sz="1600" dirty="0" err="1">
                <a:latin typeface="微软雅黑" panose="020B0503020204020204" pitchFamily="34" charset="-122"/>
                <a:ea typeface="微软雅黑" panose="020B0503020204020204" pitchFamily="34" charset="-122"/>
              </a:rPr>
              <a:t>Weiwu</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Huihe</a:t>
            </a:r>
            <a:r>
              <a:rPr lang="en-US" altLang="zh-CN" sz="1600" dirty="0">
                <a:latin typeface="微软雅黑" panose="020B0503020204020204" pitchFamily="34" charset="-122"/>
                <a:ea typeface="微软雅黑" panose="020B0503020204020204" pitchFamily="34" charset="-122"/>
              </a:rPr>
              <a:t> Shao, and </a:t>
            </a:r>
            <a:r>
              <a:rPr lang="en-US" altLang="zh-CN" sz="1600" dirty="0" err="1">
                <a:latin typeface="微软雅黑" panose="020B0503020204020204" pitchFamily="34" charset="-122"/>
                <a:ea typeface="微软雅黑" panose="020B0503020204020204" pitchFamily="34" charset="-122"/>
              </a:rPr>
              <a:t>Xiaofan</a:t>
            </a:r>
            <a:r>
              <a:rPr lang="en-US" altLang="zh-CN" sz="1600" dirty="0">
                <a:latin typeface="微软雅黑" panose="020B0503020204020204" pitchFamily="34" charset="-122"/>
                <a:ea typeface="微软雅黑" panose="020B0503020204020204" pitchFamily="34" charset="-122"/>
              </a:rPr>
              <a:t> Wang. "Soft sensing modeling based on </a:t>
            </a:r>
            <a:r>
              <a:rPr lang="en-US" altLang="zh-CN" sz="1700" dirty="0">
                <a:latin typeface="微软雅黑" panose="020B0503020204020204" pitchFamily="34" charset="-122"/>
                <a:ea typeface="微软雅黑" panose="020B0503020204020204" pitchFamily="34" charset="-122"/>
              </a:rPr>
              <a:t>support vector machine and Bayesian model selection." Computers &amp; chemical engineering 28.8 (2004): 1489-1498.</a:t>
            </a:r>
            <a:endParaRPr lang="zh-CN" altLang="zh-CN" sz="1700" dirty="0">
              <a:latin typeface="微软雅黑" panose="020B0503020204020204" pitchFamily="34" charset="-122"/>
              <a:ea typeface="微软雅黑" panose="020B0503020204020204" pitchFamily="34" charset="-122"/>
            </a:endParaRPr>
          </a:p>
          <a:p>
            <a:pPr marL="0" indent="0">
              <a:lnSpc>
                <a:spcPct val="130000"/>
              </a:lnSpc>
              <a:buNone/>
            </a:pPr>
            <a:r>
              <a:rPr lang="en-US" altLang="zh-CN" sz="1700" dirty="0">
                <a:latin typeface="微软雅黑" panose="020B0503020204020204" pitchFamily="34" charset="-122"/>
                <a:ea typeface="微软雅黑" panose="020B0503020204020204" pitchFamily="34" charset="-122"/>
              </a:rPr>
              <a:t>[4]Gonzaga, J. C. B., et al. "ANN-based </a:t>
            </a:r>
            <a:r>
              <a:rPr lang="en-US" altLang="zh-CN" sz="1600" dirty="0">
                <a:latin typeface="微软雅黑" panose="020B0503020204020204" pitchFamily="34" charset="-122"/>
                <a:ea typeface="微软雅黑" panose="020B0503020204020204" pitchFamily="34" charset="-122"/>
              </a:rPr>
              <a:t>soft-sensor for real-time process monitoring and control of an industrial polymerization process." Computers &amp; </a:t>
            </a:r>
            <a:r>
              <a:rPr lang="en-US" altLang="zh-CN" sz="1700" dirty="0">
                <a:latin typeface="微软雅黑" panose="020B0503020204020204" pitchFamily="34" charset="-122"/>
                <a:ea typeface="微软雅黑" panose="020B0503020204020204" pitchFamily="34" charset="-122"/>
              </a:rPr>
              <a:t>chemical engineering 33.1 (2009): 43-49.</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[5] Gao, </a:t>
            </a:r>
            <a:r>
              <a:rPr lang="en-US" altLang="zh-CN" sz="1700" dirty="0" err="1">
                <a:latin typeface="微软雅黑" panose="020B0503020204020204" pitchFamily="34" charset="-122"/>
                <a:ea typeface="微软雅黑" panose="020B0503020204020204" pitchFamily="34" charset="-122"/>
              </a:rPr>
              <a:t>Xiaoyong</a:t>
            </a:r>
            <a:r>
              <a:rPr lang="en-US" altLang="zh-CN" sz="1700" dirty="0">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700" dirty="0" err="1">
                <a:latin typeface="微软雅黑" panose="020B0503020204020204" pitchFamily="34" charset="-122"/>
                <a:ea typeface="微软雅黑" panose="020B0503020204020204" pitchFamily="34" charset="-122"/>
              </a:rPr>
              <a:t>multimodel</a:t>
            </a:r>
            <a:r>
              <a:rPr lang="en-US" altLang="zh-CN" sz="1700" dirty="0">
                <a:latin typeface="微软雅黑" panose="020B0503020204020204" pitchFamily="34" charset="-122"/>
                <a:ea typeface="微软雅黑" panose="020B0503020204020204" pitchFamily="34" charset="-122"/>
              </a:rPr>
              <a:t> approach." </a:t>
            </a:r>
            <a:r>
              <a:rPr lang="en-US" altLang="zh-CN" sz="1700" dirty="0" err="1">
                <a:latin typeface="微软雅黑" panose="020B0503020204020204" pitchFamily="34" charset="-122"/>
                <a:ea typeface="微软雅黑" panose="020B0503020204020204" pitchFamily="34" charset="-122"/>
              </a:rPr>
              <a:t>AIChE</a:t>
            </a:r>
            <a:r>
              <a:rPr lang="en-US" altLang="zh-CN" sz="1700" dirty="0">
                <a:latin typeface="微软雅黑" panose="020B0503020204020204" pitchFamily="34" charset="-122"/>
                <a:ea typeface="微软雅黑" panose="020B0503020204020204" pitchFamily="34" charset="-122"/>
              </a:rPr>
              <a:t> Journal 60.7 (2014): 2525-2532.</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700" dirty="0">
                <a:latin typeface="微软雅黑" panose="020B0503020204020204" pitchFamily="34" charset="-122"/>
                <a:ea typeface="微软雅黑" panose="020B0503020204020204" pitchFamily="34" charset="-122"/>
              </a:rPr>
              <a:t>Journal of Process Control 22.6 (2012): 1122-1126</a:t>
            </a:r>
            <a:endParaRPr lang="en-US" altLang="zh-CN" sz="1700" dirty="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1600" dirty="0"/>
          </a:p>
          <a:p>
            <a:pPr marL="0" indent="0">
              <a:buNone/>
            </a:pPr>
            <a:endParaRPr lang="zh-CN" altLang="en-US" dirty="0"/>
          </a:p>
        </p:txBody>
      </p:sp>
    </p:spTree>
    <p:extLst>
      <p:ext uri="{BB962C8B-B14F-4D97-AF65-F5344CB8AC3E}">
        <p14:creationId xmlns:p14="http://schemas.microsoft.com/office/powerpoint/2010/main" val="245949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07CA0-D976-4DA7-96D1-EAB893B0BD1B}"/>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1951BDC4-99EF-43BF-8180-44BCE731425B}"/>
              </a:ext>
            </a:extLst>
          </p:cNvPr>
          <p:cNvSpPr>
            <a:spLocks noGrp="1"/>
          </p:cNvSpPr>
          <p:nvPr>
            <p:ph idx="1"/>
          </p:nvPr>
        </p:nvSpPr>
        <p:spPr/>
        <p:txBody>
          <a:bodyPr>
            <a:normAutofit/>
          </a:bodyPr>
          <a:lstStyle/>
          <a:p>
            <a:pPr marL="0" indent="0">
              <a:lnSpc>
                <a:spcPct val="140000"/>
              </a:lnSpc>
              <a:buNone/>
            </a:pPr>
            <a:r>
              <a:rPr lang="en-US" altLang="zh-CN" sz="1600" dirty="0">
                <a:latin typeface="微软雅黑" panose="020B0503020204020204" pitchFamily="34" charset="-122"/>
                <a:ea typeface="微软雅黑" panose="020B0503020204020204" pitchFamily="34" charset="-122"/>
              </a:rPr>
              <a:t>[7] Shang C, You F. Data analytics and machine learning for smart process manufacturing: recent advances and perspectives in the big data era[J]. Engineering, 2019, 5(6): 1010-1016.</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[8] </a:t>
            </a:r>
            <a:r>
              <a:rPr lang="en-US" altLang="zh-CN" sz="1600" dirty="0" err="1">
                <a:latin typeface="微软雅黑" panose="020B0503020204020204" pitchFamily="34" charset="-122"/>
                <a:ea typeface="微软雅黑" panose="020B0503020204020204" pitchFamily="34" charset="-122"/>
              </a:rPr>
              <a:t>Geng</a:t>
            </a:r>
            <a:r>
              <a:rPr lang="en-US" altLang="zh-CN" sz="1600" dirty="0">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[9] Yuan X, Li L, </a:t>
            </a:r>
            <a:r>
              <a:rPr lang="en-US" altLang="zh-CN" sz="1600" dirty="0" err="1">
                <a:latin typeface="微软雅黑" panose="020B0503020204020204" pitchFamily="34" charset="-122"/>
                <a:ea typeface="微软雅黑" panose="020B0503020204020204" pitchFamily="34" charset="-122"/>
              </a:rPr>
              <a:t>Shardt</a:t>
            </a:r>
            <a:r>
              <a:rPr lang="en-US" altLang="zh-CN" sz="1600" dirty="0">
                <a:latin typeface="微软雅黑" panose="020B0503020204020204" pitchFamily="34" charset="-122"/>
                <a:ea typeface="微软雅黑" panose="020B0503020204020204" pitchFamily="34" charset="-122"/>
              </a:rPr>
              <a:t> Y A W, et al. Deep learning with spatiotemporal attention-based LSTM for industrial soft sensor model development[J]. IEEE Transactions on Industrial Electronics, 2020, 68(5): 4404-4414</a:t>
            </a:r>
          </a:p>
        </p:txBody>
      </p:sp>
    </p:spTree>
    <p:extLst>
      <p:ext uri="{BB962C8B-B14F-4D97-AF65-F5344CB8AC3E}">
        <p14:creationId xmlns:p14="http://schemas.microsoft.com/office/powerpoint/2010/main" val="206884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46100" y="2391509"/>
            <a:ext cx="8228150" cy="1658956"/>
          </a:xfrm>
        </p:spPr>
        <p:txBody>
          <a:bodyPr>
            <a:normAutofit fontScale="90000"/>
          </a:bodyPr>
          <a:lstStyle/>
          <a:p>
            <a:pPr algn="ctr"/>
            <a:r>
              <a:rPr lang="zh-CN" altLang="en-US" dirty="0"/>
              <a:t>感谢大家！</a:t>
            </a:r>
            <a:br>
              <a:rPr lang="en-US" altLang="zh-CN" dirty="0"/>
            </a:br>
            <a:r>
              <a:rPr lang="zh-CN" altLang="en-US" dirty="0"/>
              <a:t>恳请各位老师和同学批评和指正！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accent1"/>
            </a:solidFill>
          </a:ln>
        </p:spPr>
        <p:txBody>
          <a:bodyPr>
            <a:normAutofit/>
          </a:bodyPr>
          <a:lstStyle/>
          <a:p>
            <a:r>
              <a:rPr lang="zh-CN" altLang="en-US" dirty="0"/>
              <a:t>目录</a:t>
            </a:r>
          </a:p>
        </p:txBody>
      </p:sp>
      <p:sp>
        <p:nvSpPr>
          <p:cNvPr id="3" name="内容占位符 2"/>
          <p:cNvSpPr>
            <a:spLocks noGrp="1"/>
          </p:cNvSpPr>
          <p:nvPr>
            <p:ph idx="1"/>
          </p:nvPr>
        </p:nvSpPr>
        <p:spPr>
          <a:xfrm>
            <a:off x="628650" y="1452357"/>
            <a:ext cx="7612525" cy="4417502"/>
          </a:xfrm>
        </p:spPr>
        <p:txBody>
          <a:bodyPr>
            <a:normAutofit/>
          </a:bodyPr>
          <a:lstStyle/>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课题背景</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研究进展</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研究内容</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工作安排</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课题背景：石化生产分类模型</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7612525" cy="3172105"/>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推理模型：面对“</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不同</a:t>
            </a:r>
            <a:r>
              <a:rPr lang="zh-CN" altLang="en-US" sz="2000" dirty="0">
                <a:latin typeface="微软雅黑" panose="020B0503020204020204" pitchFamily="34" charset="-122"/>
                <a:ea typeface="微软雅黑" panose="020B0503020204020204" pitchFamily="34" charset="-122"/>
              </a:rPr>
              <a:t>”的原油，相同参数的推理模型有</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较大偏差</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改进：针对“</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不同</a:t>
            </a:r>
            <a:r>
              <a:rPr lang="zh-CN" altLang="en-US" sz="2000" dirty="0">
                <a:latin typeface="微软雅黑" panose="020B0503020204020204" pitchFamily="34" charset="-122"/>
                <a:ea typeface="微软雅黑" panose="020B0503020204020204" pitchFamily="34" charset="-122"/>
              </a:rPr>
              <a:t>”的原油，选择</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只有参数不同</a:t>
            </a:r>
            <a:r>
              <a:rPr lang="zh-CN" altLang="en-US" sz="2000" dirty="0">
                <a:latin typeface="微软雅黑" panose="020B0503020204020204" pitchFamily="34" charset="-122"/>
                <a:ea typeface="微软雅黑" panose="020B0503020204020204" pitchFamily="34" charset="-122"/>
              </a:rPr>
              <a:t>的推理模型。</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“不同”：指不同的类型，由</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分类模型</a:t>
            </a:r>
            <a:r>
              <a:rPr lang="zh-CN" altLang="en-US" sz="2000" dirty="0">
                <a:latin typeface="微软雅黑" panose="020B0503020204020204" pitchFamily="34" charset="-122"/>
                <a:ea typeface="微软雅黑" panose="020B0503020204020204" pitchFamily="34" charset="-122"/>
              </a:rPr>
              <a:t>决定。</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分类模型：输入为装置运行数据。输出要看具体的分类要求。</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分类方法：如何在给定分类指标下设计具体的分类方法。</a:t>
            </a:r>
            <a:endParaRPr lang="en-US" altLang="zh-CN" sz="2000" dirty="0">
              <a:latin typeface="微软雅黑" panose="020B0503020204020204" pitchFamily="34" charset="-122"/>
              <a:ea typeface="微软雅黑" panose="020B0503020204020204" pitchFamily="34" charset="-122"/>
            </a:endParaRPr>
          </a:p>
        </p:txBody>
      </p:sp>
      <p:sp>
        <p:nvSpPr>
          <p:cNvPr id="17" name="内容占位符 2">
            <a:extLst>
              <a:ext uri="{FF2B5EF4-FFF2-40B4-BE49-F238E27FC236}">
                <a16:creationId xmlns:a16="http://schemas.microsoft.com/office/drawing/2014/main" id="{E7E31E33-A1E2-47C0-A3BF-7C7FB74809D6}"/>
              </a:ext>
            </a:extLst>
          </p:cNvPr>
          <p:cNvSpPr txBox="1">
            <a:spLocks/>
          </p:cNvSpPr>
          <p:nvPr/>
        </p:nvSpPr>
        <p:spPr>
          <a:xfrm>
            <a:off x="809896" y="4699207"/>
            <a:ext cx="7612525" cy="706436"/>
          </a:xfrm>
          <a:prstGeom prst="rect">
            <a:avLst/>
          </a:prstGeom>
        </p:spPr>
        <p:txBody>
          <a:bodyPr vert="horz" lIns="91440" tIns="45720" rIns="91440" bIns="45720" rtlCol="0">
            <a:normAutofit/>
          </a:bodyPr>
          <a:lstStyle>
            <a:lvl1pPr marL="360045" indent="-360045" algn="l" defTabSz="914400" rtl="0" eaLnBrk="1" latinLnBrk="0" hangingPunct="1">
              <a:lnSpc>
                <a:spcPct val="110000"/>
              </a:lnSpc>
              <a:spcBef>
                <a:spcPts val="1200"/>
              </a:spcBef>
              <a:buFont typeface="Arial" panose="020B0604020202020204" pitchFamily="34" charset="0"/>
              <a:buChar char="•"/>
              <a:defRPr lang="zh-CN" altLang="en-US" sz="3200" b="1" kern="1200" dirty="0" smtClean="0">
                <a:solidFill>
                  <a:srgbClr val="715096"/>
                </a:solidFill>
                <a:latin typeface="华文中宋" panose="02010600040101010101" pitchFamily="2" charset="-122"/>
                <a:ea typeface="华文中宋" panose="02010600040101010101" pitchFamily="2" charset="-122"/>
                <a:cs typeface="+mn-cs"/>
              </a:defRPr>
            </a:lvl1pPr>
            <a:lvl2pPr marL="720090" indent="-360045" algn="l" defTabSz="914400" rtl="0" eaLnBrk="1" latinLnBrk="0" hangingPunct="1">
              <a:lnSpc>
                <a:spcPct val="100000"/>
              </a:lnSpc>
              <a:spcBef>
                <a:spcPts val="1200"/>
              </a:spcBef>
              <a:buFont typeface="Arial" panose="020B0604020202020204" pitchFamily="34" charset="0"/>
              <a:buChar char="•"/>
              <a:defRPr sz="2800" b="1" kern="1200">
                <a:solidFill>
                  <a:schemeClr val="tx1"/>
                </a:solidFill>
                <a:latin typeface="华文楷体" panose="02010600040101010101" pitchFamily="2" charset="-122"/>
                <a:ea typeface="华文楷体" panose="02010600040101010101" pitchFamily="2" charset="-122"/>
                <a:cs typeface="+mn-cs"/>
              </a:defRPr>
            </a:lvl2pPr>
            <a:lvl3pPr marL="1151890" indent="-228600" algn="l" defTabSz="914400" rtl="0" eaLnBrk="1" latinLnBrk="0" hangingPunct="1">
              <a:lnSpc>
                <a:spcPct val="90000"/>
              </a:lnSpc>
              <a:spcBef>
                <a:spcPts val="600"/>
              </a:spcBef>
              <a:buFont typeface="Arial" panose="020B0604020202020204" pitchFamily="34" charset="0"/>
              <a:buChar char="•"/>
              <a:defRPr sz="2000" b="1" kern="1200">
                <a:solidFill>
                  <a:schemeClr val="tx1"/>
                </a:solidFill>
                <a:latin typeface="华文仿宋" panose="02010600040101010101" pitchFamily="2" charset="-122"/>
                <a:ea typeface="华文仿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1099648D-C15D-4E53-B2DF-5346888FBAFF}"/>
              </a:ext>
            </a:extLst>
          </p:cNvPr>
          <p:cNvSpPr txBox="1"/>
          <p:nvPr/>
        </p:nvSpPr>
        <p:spPr>
          <a:xfrm>
            <a:off x="532053" y="6056105"/>
            <a:ext cx="8079894" cy="276999"/>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[1]</a:t>
            </a:r>
            <a:r>
              <a:rPr lang="zh-CN" altLang="zh-CN" sz="1200" b="1" dirty="0">
                <a:solidFill>
                  <a:srgbClr val="715096"/>
                </a:solidFill>
                <a:latin typeface="微软雅黑" panose="020B0503020204020204" pitchFamily="34" charset="-122"/>
                <a:ea typeface="微软雅黑" panose="020B0503020204020204" pitchFamily="34" charset="-122"/>
              </a:rPr>
              <a:t>黄德先</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江永亨</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金以慧</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炼油工业过程控制的研究现状</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问题与展望</a:t>
            </a:r>
            <a:r>
              <a:rPr lang="en-US" altLang="zh-CN" sz="1200" b="1" dirty="0">
                <a:solidFill>
                  <a:srgbClr val="715096"/>
                </a:solidFill>
                <a:latin typeface="微软雅黑" panose="020B0503020204020204" pitchFamily="34" charset="-122"/>
                <a:ea typeface="微软雅黑" panose="020B0503020204020204" pitchFamily="34" charset="-122"/>
              </a:rPr>
              <a:t>[J]. </a:t>
            </a:r>
            <a:r>
              <a:rPr lang="zh-CN" altLang="zh-CN" sz="1200" b="1" dirty="0">
                <a:solidFill>
                  <a:srgbClr val="715096"/>
                </a:solidFill>
                <a:latin typeface="微软雅黑" panose="020B0503020204020204" pitchFamily="34" charset="-122"/>
                <a:ea typeface="微软雅黑" panose="020B0503020204020204" pitchFamily="34" charset="-122"/>
              </a:rPr>
              <a:t>自动化学报</a:t>
            </a:r>
            <a:r>
              <a:rPr lang="en-US" altLang="zh-CN" sz="1200" b="1" dirty="0">
                <a:solidFill>
                  <a:srgbClr val="715096"/>
                </a:solidFill>
                <a:latin typeface="微软雅黑" panose="020B0503020204020204" pitchFamily="34" charset="-122"/>
                <a:ea typeface="微软雅黑" panose="020B0503020204020204" pitchFamily="34" charset="-122"/>
              </a:rPr>
              <a:t>, 2017, 43(6): 902-916</a:t>
            </a:r>
            <a:r>
              <a:rPr lang="en-US" altLang="zh-CN" dirty="0"/>
              <a:t>.</a:t>
            </a:r>
          </a:p>
        </p:txBody>
      </p:sp>
      <p:cxnSp>
        <p:nvCxnSpPr>
          <p:cNvPr id="21" name="直接连接符 20">
            <a:extLst>
              <a:ext uri="{FF2B5EF4-FFF2-40B4-BE49-F238E27FC236}">
                <a16:creationId xmlns:a16="http://schemas.microsoft.com/office/drawing/2014/main" id="{C20AB021-55EF-4CF0-BA3B-6E11D9E445BF}"/>
              </a:ext>
            </a:extLst>
          </p:cNvPr>
          <p:cNvCxnSpPr/>
          <p:nvPr/>
        </p:nvCxnSpPr>
        <p:spPr>
          <a:xfrm>
            <a:off x="628650" y="5981362"/>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E22FBF3D-40A8-4A5C-B824-30551D98E8BE}"/>
              </a:ext>
            </a:extLst>
          </p:cNvPr>
          <p:cNvSpPr/>
          <p:nvPr/>
        </p:nvSpPr>
        <p:spPr>
          <a:xfrm>
            <a:off x="563737" y="4226468"/>
            <a:ext cx="1395949" cy="103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装置运行数据</a:t>
            </a:r>
          </a:p>
        </p:txBody>
      </p:sp>
      <p:sp>
        <p:nvSpPr>
          <p:cNvPr id="23" name="箭头: 右 22">
            <a:extLst>
              <a:ext uri="{FF2B5EF4-FFF2-40B4-BE49-F238E27FC236}">
                <a16:creationId xmlns:a16="http://schemas.microsoft.com/office/drawing/2014/main" id="{7155F9E4-4C00-44A6-AE6D-69B11DACE0A0}"/>
              </a:ext>
            </a:extLst>
          </p:cNvPr>
          <p:cNvSpPr/>
          <p:nvPr/>
        </p:nvSpPr>
        <p:spPr>
          <a:xfrm>
            <a:off x="2049649" y="4657595"/>
            <a:ext cx="1395949" cy="272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A96F3E51-1A0F-438F-B6E6-B6308316270F}"/>
              </a:ext>
            </a:extLst>
          </p:cNvPr>
          <p:cNvSpPr/>
          <p:nvPr/>
        </p:nvSpPr>
        <p:spPr>
          <a:xfrm>
            <a:off x="4893004" y="4595587"/>
            <a:ext cx="1406739" cy="272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20209FA2-A733-482B-8AA5-34C4DBE4FC97}"/>
              </a:ext>
            </a:extLst>
          </p:cNvPr>
          <p:cNvSpPr/>
          <p:nvPr/>
        </p:nvSpPr>
        <p:spPr>
          <a:xfrm>
            <a:off x="2104266" y="4048745"/>
            <a:ext cx="1134234" cy="58804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分类模型</a:t>
            </a:r>
          </a:p>
        </p:txBody>
      </p:sp>
      <p:sp>
        <p:nvSpPr>
          <p:cNvPr id="4" name="矩形 3">
            <a:extLst>
              <a:ext uri="{FF2B5EF4-FFF2-40B4-BE49-F238E27FC236}">
                <a16:creationId xmlns:a16="http://schemas.microsoft.com/office/drawing/2014/main" id="{72B097F0-8706-4AA3-A93B-67C50C26777A}"/>
              </a:ext>
            </a:extLst>
          </p:cNvPr>
          <p:cNvSpPr/>
          <p:nvPr/>
        </p:nvSpPr>
        <p:spPr>
          <a:xfrm>
            <a:off x="3543284" y="3950877"/>
            <a:ext cx="1134234" cy="24483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type1</a:t>
            </a:r>
            <a:endParaRPr lang="zh-CN" altLang="en-US" dirty="0"/>
          </a:p>
        </p:txBody>
      </p:sp>
      <p:sp>
        <p:nvSpPr>
          <p:cNvPr id="28" name="矩形 27">
            <a:extLst>
              <a:ext uri="{FF2B5EF4-FFF2-40B4-BE49-F238E27FC236}">
                <a16:creationId xmlns:a16="http://schemas.microsoft.com/office/drawing/2014/main" id="{689FC13A-CECE-4FC5-8BD1-E8BAA9AC7D50}"/>
              </a:ext>
            </a:extLst>
          </p:cNvPr>
          <p:cNvSpPr/>
          <p:nvPr/>
        </p:nvSpPr>
        <p:spPr>
          <a:xfrm>
            <a:off x="3549249" y="4584692"/>
            <a:ext cx="1134234" cy="24483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type2</a:t>
            </a:r>
            <a:endParaRPr lang="zh-CN" altLang="en-US" dirty="0"/>
          </a:p>
        </p:txBody>
      </p:sp>
      <p:sp>
        <p:nvSpPr>
          <p:cNvPr id="29" name="矩形 28">
            <a:extLst>
              <a:ext uri="{FF2B5EF4-FFF2-40B4-BE49-F238E27FC236}">
                <a16:creationId xmlns:a16="http://schemas.microsoft.com/office/drawing/2014/main" id="{F6B5B6D1-2A5F-44CC-A2D1-CB312F26E1E1}"/>
              </a:ext>
            </a:extLst>
          </p:cNvPr>
          <p:cNvSpPr/>
          <p:nvPr/>
        </p:nvSpPr>
        <p:spPr>
          <a:xfrm>
            <a:off x="3553715" y="5250615"/>
            <a:ext cx="1134234" cy="24483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type3</a:t>
            </a:r>
            <a:endParaRPr lang="zh-CN" altLang="en-US" dirty="0"/>
          </a:p>
        </p:txBody>
      </p:sp>
      <p:sp>
        <p:nvSpPr>
          <p:cNvPr id="32" name="矩形 31">
            <a:extLst>
              <a:ext uri="{FF2B5EF4-FFF2-40B4-BE49-F238E27FC236}">
                <a16:creationId xmlns:a16="http://schemas.microsoft.com/office/drawing/2014/main" id="{630FD24C-3D85-44C5-A508-1A3671EDD897}"/>
              </a:ext>
            </a:extLst>
          </p:cNvPr>
          <p:cNvSpPr/>
          <p:nvPr/>
        </p:nvSpPr>
        <p:spPr>
          <a:xfrm>
            <a:off x="6413438" y="3926326"/>
            <a:ext cx="1134234" cy="24483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model1</a:t>
            </a:r>
            <a:endParaRPr lang="zh-CN" altLang="en-US" dirty="0"/>
          </a:p>
        </p:txBody>
      </p:sp>
      <p:sp>
        <p:nvSpPr>
          <p:cNvPr id="33" name="矩形 32">
            <a:extLst>
              <a:ext uri="{FF2B5EF4-FFF2-40B4-BE49-F238E27FC236}">
                <a16:creationId xmlns:a16="http://schemas.microsoft.com/office/drawing/2014/main" id="{7FE21018-F574-47AD-842A-9BC2A5846D38}"/>
              </a:ext>
            </a:extLst>
          </p:cNvPr>
          <p:cNvSpPr/>
          <p:nvPr/>
        </p:nvSpPr>
        <p:spPr>
          <a:xfrm>
            <a:off x="6419403" y="4560141"/>
            <a:ext cx="1134234" cy="24483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model2</a:t>
            </a:r>
            <a:endParaRPr lang="zh-CN" altLang="en-US" dirty="0"/>
          </a:p>
        </p:txBody>
      </p:sp>
      <p:sp>
        <p:nvSpPr>
          <p:cNvPr id="34" name="矩形 33">
            <a:extLst>
              <a:ext uri="{FF2B5EF4-FFF2-40B4-BE49-F238E27FC236}">
                <a16:creationId xmlns:a16="http://schemas.microsoft.com/office/drawing/2014/main" id="{2A7DC309-6F18-43AB-BD98-E80E84573169}"/>
              </a:ext>
            </a:extLst>
          </p:cNvPr>
          <p:cNvSpPr/>
          <p:nvPr/>
        </p:nvSpPr>
        <p:spPr>
          <a:xfrm>
            <a:off x="6423869" y="5226064"/>
            <a:ext cx="1134234" cy="24483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model3</a:t>
            </a:r>
            <a:endParaRPr lang="zh-CN" altLang="en-US" dirty="0"/>
          </a:p>
        </p:txBody>
      </p:sp>
      <p:sp>
        <p:nvSpPr>
          <p:cNvPr id="8" name="矩形 7">
            <a:extLst>
              <a:ext uri="{FF2B5EF4-FFF2-40B4-BE49-F238E27FC236}">
                <a16:creationId xmlns:a16="http://schemas.microsoft.com/office/drawing/2014/main" id="{32B2DE8A-14E2-4414-9DCA-452E9569192F}"/>
              </a:ext>
            </a:extLst>
          </p:cNvPr>
          <p:cNvSpPr/>
          <p:nvPr/>
        </p:nvSpPr>
        <p:spPr>
          <a:xfrm>
            <a:off x="4937822" y="3901692"/>
            <a:ext cx="1134234" cy="58804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相同模型参数不同</a:t>
            </a:r>
          </a:p>
        </p:txBody>
      </p:sp>
      <p:sp>
        <p:nvSpPr>
          <p:cNvPr id="11" name="右大括号 10">
            <a:extLst>
              <a:ext uri="{FF2B5EF4-FFF2-40B4-BE49-F238E27FC236}">
                <a16:creationId xmlns:a16="http://schemas.microsoft.com/office/drawing/2014/main" id="{2E9B8FA8-277E-4AF6-A438-559C353928B2}"/>
              </a:ext>
            </a:extLst>
          </p:cNvPr>
          <p:cNvSpPr/>
          <p:nvPr/>
        </p:nvSpPr>
        <p:spPr>
          <a:xfrm>
            <a:off x="7599332" y="3851152"/>
            <a:ext cx="510762" cy="17119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4E5289D1-F6BB-4BD1-B3F0-0349E38E4451}"/>
              </a:ext>
            </a:extLst>
          </p:cNvPr>
          <p:cNvSpPr/>
          <p:nvPr/>
        </p:nvSpPr>
        <p:spPr>
          <a:xfrm>
            <a:off x="8241175" y="3950877"/>
            <a:ext cx="689193" cy="145476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推理模型</a:t>
            </a:r>
          </a:p>
        </p:txBody>
      </p:sp>
      <p:sp>
        <p:nvSpPr>
          <p:cNvPr id="35" name="矩形: 圆顶角 34">
            <a:extLst>
              <a:ext uri="{FF2B5EF4-FFF2-40B4-BE49-F238E27FC236}">
                <a16:creationId xmlns:a16="http://schemas.microsoft.com/office/drawing/2014/main" id="{B1394600-7B71-499D-8AA8-72C15782851A}"/>
              </a:ext>
            </a:extLst>
          </p:cNvPr>
          <p:cNvSpPr/>
          <p:nvPr/>
        </p:nvSpPr>
        <p:spPr>
          <a:xfrm>
            <a:off x="5081396" y="4853515"/>
            <a:ext cx="834526" cy="397100"/>
          </a:xfrm>
          <a:prstGeom prst="round2Same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a:t>
            </a:r>
          </a:p>
        </p:txBody>
      </p:sp>
    </p:spTree>
    <p:extLst>
      <p:ext uri="{BB962C8B-B14F-4D97-AF65-F5344CB8AC3E}">
        <p14:creationId xmlns:p14="http://schemas.microsoft.com/office/powerpoint/2010/main" val="211651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0-#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0-#ppt_w/2"/>
                                          </p:val>
                                        </p:tav>
                                        <p:tav tm="100000">
                                          <p:val>
                                            <p:strVal val="#ppt_x"/>
                                          </p:val>
                                        </p:tav>
                                      </p:tavLst>
                                    </p:anim>
                                    <p:anim calcmode="lin" valueType="num">
                                      <p:cBhvr additive="base">
                                        <p:cTn id="6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additive="base">
                                        <p:cTn id="76" dur="500" fill="hold"/>
                                        <p:tgtEl>
                                          <p:spTgt spid="35"/>
                                        </p:tgtEl>
                                        <p:attrNameLst>
                                          <p:attrName>ppt_x</p:attrName>
                                        </p:attrNameLst>
                                      </p:cBhvr>
                                      <p:tavLst>
                                        <p:tav tm="0">
                                          <p:val>
                                            <p:strVal val="#ppt_x"/>
                                          </p:val>
                                        </p:tav>
                                        <p:tav tm="100000">
                                          <p:val>
                                            <p:strVal val="#ppt_x"/>
                                          </p:val>
                                        </p:tav>
                                      </p:tavLst>
                                    </p:anim>
                                    <p:anim calcmode="lin" valueType="num">
                                      <p:cBhvr additive="base">
                                        <p:cTn id="7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 calcmode="lin" valueType="num">
                                      <p:cBhvr additive="base">
                                        <p:cTn id="82" dur="500" fill="hold"/>
                                        <p:tgtEl>
                                          <p:spTgt spid="32"/>
                                        </p:tgtEl>
                                        <p:attrNameLst>
                                          <p:attrName>ppt_x</p:attrName>
                                        </p:attrNameLst>
                                      </p:cBhvr>
                                      <p:tavLst>
                                        <p:tav tm="0">
                                          <p:val>
                                            <p:strVal val="#ppt_x"/>
                                          </p:val>
                                        </p:tav>
                                        <p:tav tm="100000">
                                          <p:val>
                                            <p:strVal val="#ppt_x"/>
                                          </p:val>
                                        </p:tav>
                                      </p:tavLst>
                                    </p:anim>
                                    <p:anim calcmode="lin" valueType="num">
                                      <p:cBhvr additive="base">
                                        <p:cTn id="83" dur="500" fill="hold"/>
                                        <p:tgtEl>
                                          <p:spTgt spid="32"/>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 calcmode="lin" valueType="num">
                                      <p:cBhvr additive="base">
                                        <p:cTn id="86" dur="500" fill="hold"/>
                                        <p:tgtEl>
                                          <p:spTgt spid="33"/>
                                        </p:tgtEl>
                                        <p:attrNameLst>
                                          <p:attrName>ppt_x</p:attrName>
                                        </p:attrNameLst>
                                      </p:cBhvr>
                                      <p:tavLst>
                                        <p:tav tm="0">
                                          <p:val>
                                            <p:strVal val="#ppt_x"/>
                                          </p:val>
                                        </p:tav>
                                        <p:tav tm="100000">
                                          <p:val>
                                            <p:strVal val="#ppt_x"/>
                                          </p:val>
                                        </p:tav>
                                      </p:tavLst>
                                    </p:anim>
                                    <p:anim calcmode="lin" valueType="num">
                                      <p:cBhvr additive="base">
                                        <p:cTn id="87" dur="500" fill="hold"/>
                                        <p:tgtEl>
                                          <p:spTgt spid="33"/>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cBhvr additive="base">
                                        <p:cTn id="90" dur="500" fill="hold"/>
                                        <p:tgtEl>
                                          <p:spTgt spid="34"/>
                                        </p:tgtEl>
                                        <p:attrNameLst>
                                          <p:attrName>ppt_x</p:attrName>
                                        </p:attrNameLst>
                                      </p:cBhvr>
                                      <p:tavLst>
                                        <p:tav tm="0">
                                          <p:val>
                                            <p:strVal val="#ppt_x"/>
                                          </p:val>
                                        </p:tav>
                                        <p:tav tm="100000">
                                          <p:val>
                                            <p:strVal val="#ppt_x"/>
                                          </p:val>
                                        </p:tav>
                                      </p:tavLst>
                                    </p:anim>
                                    <p:anim calcmode="lin" valueType="num">
                                      <p:cBhvr additive="base">
                                        <p:cTn id="9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2"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 calcmode="lin" valueType="num">
                                      <p:cBhvr additive="base">
                                        <p:cTn id="96" dur="500" fill="hold"/>
                                        <p:tgtEl>
                                          <p:spTgt spid="11"/>
                                        </p:tgtEl>
                                        <p:attrNameLst>
                                          <p:attrName>ppt_x</p:attrName>
                                        </p:attrNameLst>
                                      </p:cBhvr>
                                      <p:tavLst>
                                        <p:tav tm="0">
                                          <p:val>
                                            <p:strVal val="1+#ppt_w/2"/>
                                          </p:val>
                                        </p:tav>
                                        <p:tav tm="100000">
                                          <p:val>
                                            <p:strVal val="#ppt_x"/>
                                          </p:val>
                                        </p:tav>
                                      </p:tavLst>
                                    </p:anim>
                                    <p:anim calcmode="lin" valueType="num">
                                      <p:cBhvr additive="base">
                                        <p:cTn id="9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 calcmode="lin" valueType="num">
                                      <p:cBhvr additive="base">
                                        <p:cTn id="102" dur="500" fill="hold"/>
                                        <p:tgtEl>
                                          <p:spTgt spid="12"/>
                                        </p:tgtEl>
                                        <p:attrNameLst>
                                          <p:attrName>ppt_x</p:attrName>
                                        </p:attrNameLst>
                                      </p:cBhvr>
                                      <p:tavLst>
                                        <p:tav tm="0">
                                          <p:val>
                                            <p:strVal val="1+#ppt_w/2"/>
                                          </p:val>
                                        </p:tav>
                                        <p:tav tm="100000">
                                          <p:val>
                                            <p:strVal val="#ppt_x"/>
                                          </p:val>
                                        </p:tav>
                                      </p:tavLst>
                                    </p:anim>
                                    <p:anim calcmode="lin" valueType="num">
                                      <p:cBhvr additive="base">
                                        <p:cTn id="10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5" grpId="0" animBg="1"/>
      <p:bldP spid="23" grpId="0" animBg="1"/>
      <p:bldP spid="26" grpId="0" animBg="1"/>
      <p:bldP spid="3" grpId="0" animBg="1"/>
      <p:bldP spid="4" grpId="0" animBg="1"/>
      <p:bldP spid="28" grpId="0" animBg="1"/>
      <p:bldP spid="29" grpId="0" animBg="1"/>
      <p:bldP spid="32" grpId="0" animBg="1"/>
      <p:bldP spid="33" grpId="0" animBg="1"/>
      <p:bldP spid="34" grpId="0" animBg="1"/>
      <p:bldP spid="8" grpId="0" animBg="1"/>
      <p:bldP spid="11" grpId="0" animBg="1"/>
      <p:bldP spid="12"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课题背景：基于大数据的分类方法</a:t>
            </a:r>
            <a:endParaRPr lang="zh-CN" dirty="0"/>
          </a:p>
        </p:txBody>
      </p:sp>
      <p:pic>
        <p:nvPicPr>
          <p:cNvPr id="5" name="图片 4">
            <a:extLst>
              <a:ext uri="{FF2B5EF4-FFF2-40B4-BE49-F238E27FC236}">
                <a16:creationId xmlns:a16="http://schemas.microsoft.com/office/drawing/2014/main" id="{421C7BEE-0B92-4B3A-9B3D-86BE1CD38717}"/>
              </a:ext>
            </a:extLst>
          </p:cNvPr>
          <p:cNvPicPr>
            <a:picLocks noChangeAspect="1"/>
          </p:cNvPicPr>
          <p:nvPr/>
        </p:nvPicPr>
        <p:blipFill>
          <a:blip r:embed="rId3"/>
          <a:stretch>
            <a:fillRect/>
          </a:stretch>
        </p:blipFill>
        <p:spPr>
          <a:xfrm>
            <a:off x="631812" y="2386040"/>
            <a:ext cx="2869034" cy="1835864"/>
          </a:xfrm>
          <a:prstGeom prst="rect">
            <a:avLst/>
          </a:prstGeom>
        </p:spPr>
      </p:pic>
      <p:pic>
        <p:nvPicPr>
          <p:cNvPr id="8" name="图片 7">
            <a:extLst>
              <a:ext uri="{FF2B5EF4-FFF2-40B4-BE49-F238E27FC236}">
                <a16:creationId xmlns:a16="http://schemas.microsoft.com/office/drawing/2014/main" id="{E636D80D-4267-418C-B628-366EBA99E231}"/>
              </a:ext>
            </a:extLst>
          </p:cNvPr>
          <p:cNvPicPr>
            <a:picLocks noChangeAspect="1"/>
          </p:cNvPicPr>
          <p:nvPr/>
        </p:nvPicPr>
        <p:blipFill>
          <a:blip r:embed="rId4"/>
          <a:stretch>
            <a:fillRect/>
          </a:stretch>
        </p:blipFill>
        <p:spPr>
          <a:xfrm>
            <a:off x="4633853" y="2352504"/>
            <a:ext cx="3217122" cy="1591189"/>
          </a:xfrm>
          <a:prstGeom prst="rect">
            <a:avLst/>
          </a:prstGeom>
        </p:spPr>
      </p:pic>
      <p:sp>
        <p:nvSpPr>
          <p:cNvPr id="10" name="矩形 9">
            <a:extLst>
              <a:ext uri="{FF2B5EF4-FFF2-40B4-BE49-F238E27FC236}">
                <a16:creationId xmlns:a16="http://schemas.microsoft.com/office/drawing/2014/main" id="{3B055952-D97D-4128-B72B-3241BE2965E8}"/>
              </a:ext>
            </a:extLst>
          </p:cNvPr>
          <p:cNvSpPr/>
          <p:nvPr/>
        </p:nvSpPr>
        <p:spPr>
          <a:xfrm>
            <a:off x="1029379" y="4206969"/>
            <a:ext cx="2073901" cy="923330"/>
          </a:xfrm>
          <a:prstGeom prst="rect">
            <a:avLst/>
          </a:prstGeom>
          <a:noFill/>
        </p:spPr>
        <p:txBody>
          <a:bodyPr wrap="none" lIns="91440" tIns="45720" rIns="91440" bIns="45720">
            <a:spAutoFit/>
          </a:bodyPr>
          <a:lstStyle/>
          <a:p>
            <a:pPr algn="ctr"/>
            <a:r>
              <a:rPr lang="en-US" altLang="zh-C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SVM</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[3] </a:t>
            </a:r>
            <a:endParaRPr lang="zh-CN" altLang="en-US" sz="1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矩形 11">
            <a:extLst>
              <a:ext uri="{FF2B5EF4-FFF2-40B4-BE49-F238E27FC236}">
                <a16:creationId xmlns:a16="http://schemas.microsoft.com/office/drawing/2014/main" id="{7097550B-8F3C-4008-AAFF-38A0E26FF32C}"/>
              </a:ext>
            </a:extLst>
          </p:cNvPr>
          <p:cNvSpPr/>
          <p:nvPr/>
        </p:nvSpPr>
        <p:spPr>
          <a:xfrm>
            <a:off x="5145741" y="4142243"/>
            <a:ext cx="2218877" cy="923330"/>
          </a:xfrm>
          <a:prstGeom prst="rect">
            <a:avLst/>
          </a:prstGeom>
          <a:noFill/>
        </p:spPr>
        <p:txBody>
          <a:bodyPr wrap="none" lIns="91440" tIns="45720" rIns="91440" bIns="45720">
            <a:spAutoFit/>
          </a:bodyPr>
          <a:lstStyle/>
          <a:p>
            <a:pPr algn="ctr"/>
            <a:r>
              <a:rPr lang="en-US" altLang="zh-C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ANN</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[4]</a:t>
            </a:r>
            <a:r>
              <a:rPr lang="en-US" altLang="zh-CN" sz="5400" b="1" dirty="0">
                <a:solidFill>
                  <a:srgbClr val="715096"/>
                </a:solidFill>
                <a:latin typeface="微软雅黑" panose="020B0503020204020204" pitchFamily="34" charset="-122"/>
                <a:ea typeface="微软雅黑" panose="020B0503020204020204" pitchFamily="34" charset="-122"/>
              </a:rPr>
              <a:t> </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8" name="矩形 17">
            <a:extLst>
              <a:ext uri="{FF2B5EF4-FFF2-40B4-BE49-F238E27FC236}">
                <a16:creationId xmlns:a16="http://schemas.microsoft.com/office/drawing/2014/main" id="{A62752F5-572B-4F4C-921F-5A0A07FCADC3}"/>
              </a:ext>
            </a:extLst>
          </p:cNvPr>
          <p:cNvSpPr/>
          <p:nvPr/>
        </p:nvSpPr>
        <p:spPr>
          <a:xfrm>
            <a:off x="532053" y="1315122"/>
            <a:ext cx="7866981" cy="1015663"/>
          </a:xfrm>
          <a:prstGeom prst="rect">
            <a:avLst/>
          </a:prstGeom>
        </p:spPr>
        <p:txBody>
          <a:bodyPr wrap="square">
            <a:spAutoFit/>
          </a:bodyPr>
          <a:lstStyle/>
          <a:p>
            <a:pPr lvl="0" eaLnBrk="0" fontAlgn="base" hangingPunct="0">
              <a:spcBef>
                <a:spcPct val="0"/>
              </a:spcBef>
              <a:spcAft>
                <a:spcPct val="0"/>
              </a:spcAft>
            </a:pPr>
            <a:r>
              <a:rPr lang="zh-CN" altLang="en-US" sz="2000" b="1" dirty="0">
                <a:solidFill>
                  <a:srgbClr val="715096"/>
                </a:solidFill>
                <a:latin typeface="微软雅黑" panose="020B0503020204020204" pitchFamily="34" charset="-122"/>
                <a:ea typeface="微软雅黑" panose="020B0503020204020204" pitchFamily="34" charset="-122"/>
              </a:rPr>
              <a:t>分类模型的主要方法有</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基于机制</a:t>
            </a:r>
            <a:r>
              <a:rPr lang="zh-CN" altLang="en-US" sz="2000" b="1" dirty="0">
                <a:solidFill>
                  <a:srgbClr val="715096"/>
                </a:solidFill>
                <a:latin typeface="微软雅黑" panose="020B0503020204020204" pitchFamily="34" charset="-122"/>
                <a:ea typeface="微软雅黑" panose="020B0503020204020204" pitchFamily="34" charset="-122"/>
              </a:rPr>
              <a:t>的方法，</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基于知识</a:t>
            </a:r>
            <a:r>
              <a:rPr lang="zh-CN" altLang="en-US" sz="2000" b="1" dirty="0">
                <a:solidFill>
                  <a:srgbClr val="715096"/>
                </a:solidFill>
                <a:latin typeface="微软雅黑" panose="020B0503020204020204" pitchFamily="34" charset="-122"/>
                <a:ea typeface="微软雅黑" panose="020B0503020204020204" pitchFamily="34" charset="-122"/>
              </a:rPr>
              <a:t>的方法以及</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数据驱动</a:t>
            </a:r>
            <a:r>
              <a:rPr lang="zh-CN" altLang="en-US" sz="2000" b="1" dirty="0">
                <a:solidFill>
                  <a:srgbClr val="715096"/>
                </a:solidFill>
                <a:latin typeface="微软雅黑" panose="020B0503020204020204" pitchFamily="34" charset="-122"/>
                <a:ea typeface="微软雅黑" panose="020B0503020204020204" pitchFamily="34" charset="-122"/>
              </a:rPr>
              <a:t>的方法</a:t>
            </a:r>
            <a:r>
              <a:rPr lang="en-US" altLang="zh-CN" sz="2000" b="1" dirty="0">
                <a:solidFill>
                  <a:srgbClr val="715096"/>
                </a:solidFill>
                <a:latin typeface="微软雅黑" panose="020B0503020204020204" pitchFamily="34" charset="-122"/>
                <a:ea typeface="微软雅黑" panose="020B0503020204020204" pitchFamily="34" charset="-122"/>
              </a:rPr>
              <a:t>[2]</a:t>
            </a:r>
            <a:r>
              <a:rPr lang="zh-CN" altLang="en-US" sz="2000" b="1" dirty="0">
                <a:solidFill>
                  <a:srgbClr val="715096"/>
                </a:solidFill>
                <a:latin typeface="微软雅黑" panose="020B0503020204020204" pitchFamily="34" charset="-122"/>
                <a:ea typeface="微软雅黑" panose="020B0503020204020204" pitchFamily="34" charset="-122"/>
              </a:rPr>
              <a:t>。</a:t>
            </a:r>
            <a:endParaRPr lang="en-US" altLang="zh-CN" sz="2000" b="1" dirty="0">
              <a:solidFill>
                <a:srgbClr val="715096"/>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数据驱动</a:t>
            </a:r>
            <a:r>
              <a:rPr lang="zh-CN" altLang="en-US" sz="2000" b="1" dirty="0">
                <a:solidFill>
                  <a:srgbClr val="715096"/>
                </a:solidFill>
                <a:latin typeface="微软雅黑" panose="020B0503020204020204" pitchFamily="34" charset="-122"/>
                <a:ea typeface="微软雅黑" panose="020B0503020204020204" pitchFamily="34" charset="-122"/>
              </a:rPr>
              <a:t>的方法近年来发展飞速，用于分类的方法层出不穷。</a:t>
            </a:r>
            <a:endParaRPr lang="en-US" altLang="zh-CN" sz="4000" dirty="0">
              <a:latin typeface="Arial" panose="020B0604020202020204" pitchFamily="34" charset="0"/>
            </a:endParaRPr>
          </a:p>
        </p:txBody>
      </p:sp>
      <p:sp>
        <p:nvSpPr>
          <p:cNvPr id="19" name="文本框 18">
            <a:extLst>
              <a:ext uri="{FF2B5EF4-FFF2-40B4-BE49-F238E27FC236}">
                <a16:creationId xmlns:a16="http://schemas.microsoft.com/office/drawing/2014/main" id="{1446E928-612D-45F1-BC8F-65EC280D9113}"/>
              </a:ext>
            </a:extLst>
          </p:cNvPr>
          <p:cNvSpPr txBox="1"/>
          <p:nvPr/>
        </p:nvSpPr>
        <p:spPr>
          <a:xfrm>
            <a:off x="532053" y="5118494"/>
            <a:ext cx="8079894" cy="1200329"/>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[2] </a:t>
            </a:r>
            <a:r>
              <a:rPr lang="en-US" altLang="zh-CN" sz="1200" b="1" dirty="0" err="1">
                <a:solidFill>
                  <a:srgbClr val="715096"/>
                </a:solidFill>
                <a:latin typeface="微软雅黑" panose="020B0503020204020204" pitchFamily="34" charset="-122"/>
                <a:ea typeface="微软雅黑" panose="020B0503020204020204" pitchFamily="34" charset="-122"/>
              </a:rPr>
              <a:t>Kavuri</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Rengaswamy</a:t>
            </a:r>
            <a:r>
              <a:rPr lang="en-US" altLang="zh-CN" sz="1200" b="1" dirty="0">
                <a:solidFill>
                  <a:srgbClr val="715096"/>
                </a:solidFill>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r>
              <a:rPr lang="en-US" altLang="zh-CN" sz="1200" b="1" dirty="0">
                <a:solidFill>
                  <a:srgbClr val="715096"/>
                </a:solidFill>
                <a:latin typeface="微软雅黑" panose="020B0503020204020204" pitchFamily="34" charset="-122"/>
                <a:ea typeface="微软雅黑" panose="020B0503020204020204" pitchFamily="34" charset="-122"/>
              </a:rPr>
              <a:t>[3]Yan, </a:t>
            </a:r>
            <a:r>
              <a:rPr lang="en-US" altLang="zh-CN" sz="1200" b="1" dirty="0" err="1">
                <a:solidFill>
                  <a:srgbClr val="715096"/>
                </a:solidFill>
                <a:latin typeface="微软雅黑" panose="020B0503020204020204" pitchFamily="34" charset="-122"/>
                <a:ea typeface="微软雅黑" panose="020B0503020204020204" pitchFamily="34" charset="-122"/>
              </a:rPr>
              <a:t>Weiwu</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Huihe</a:t>
            </a:r>
            <a:r>
              <a:rPr lang="en-US" altLang="zh-CN" sz="1200" b="1" dirty="0">
                <a:solidFill>
                  <a:srgbClr val="715096"/>
                </a:solidFill>
                <a:latin typeface="微软雅黑" panose="020B0503020204020204" pitchFamily="34" charset="-122"/>
                <a:ea typeface="微软雅黑" panose="020B0503020204020204" pitchFamily="34" charset="-122"/>
              </a:rPr>
              <a:t> Shao, and </a:t>
            </a:r>
            <a:r>
              <a:rPr lang="en-US" altLang="zh-CN" sz="1200" b="1" dirty="0" err="1">
                <a:solidFill>
                  <a:srgbClr val="715096"/>
                </a:solidFill>
                <a:latin typeface="微软雅黑" panose="020B0503020204020204" pitchFamily="34" charset="-122"/>
                <a:ea typeface="微软雅黑" panose="020B0503020204020204" pitchFamily="34" charset="-122"/>
              </a:rPr>
              <a:t>Xiaofan</a:t>
            </a:r>
            <a:r>
              <a:rPr lang="en-US" altLang="zh-CN" sz="1200" b="1" dirty="0">
                <a:solidFill>
                  <a:srgbClr val="715096"/>
                </a:solidFill>
                <a:latin typeface="微软雅黑" panose="020B0503020204020204" pitchFamily="34" charset="-122"/>
                <a:ea typeface="微软雅黑" panose="020B0503020204020204" pitchFamily="34" charset="-122"/>
              </a:rPr>
              <a:t> Wang. "Soft sensing modeling based on support vector machine and Bayesian model selection." Computers &amp; chemical engineering 28.8 (2004): 1489-1498.</a:t>
            </a:r>
            <a:endParaRPr lang="zh-CN" altLang="zh-CN" sz="1200" b="1" dirty="0">
              <a:solidFill>
                <a:srgbClr val="715096"/>
              </a:solidFill>
              <a:latin typeface="微软雅黑" panose="020B0503020204020204" pitchFamily="34" charset="-122"/>
              <a:ea typeface="微软雅黑" panose="020B0503020204020204" pitchFamily="34" charset="-122"/>
            </a:endParaRPr>
          </a:p>
          <a:p>
            <a:r>
              <a:rPr lang="en-US" altLang="zh-CN" sz="1200" b="1" dirty="0">
                <a:solidFill>
                  <a:srgbClr val="715096"/>
                </a:solidFill>
                <a:latin typeface="微软雅黑" panose="020B0503020204020204" pitchFamily="34" charset="-122"/>
                <a:ea typeface="微软雅黑" panose="020B0503020204020204" pitchFamily="34" charset="-122"/>
              </a:rPr>
              <a:t>[4]Gonzaga, J. C. B., et al. "ANN-based soft-sensor for real-time process monitoring and control of an industrial polymerization process." Computers &amp; chemical engineering 33.1 (2009): 43-49.</a:t>
            </a:r>
          </a:p>
        </p:txBody>
      </p:sp>
      <p:cxnSp>
        <p:nvCxnSpPr>
          <p:cNvPr id="20" name="直接连接符 19">
            <a:extLst>
              <a:ext uri="{FF2B5EF4-FFF2-40B4-BE49-F238E27FC236}">
                <a16:creationId xmlns:a16="http://schemas.microsoft.com/office/drawing/2014/main" id="{782EE8CB-F8A6-4C5C-9CE0-EEA6E181417C}"/>
              </a:ext>
            </a:extLst>
          </p:cNvPr>
          <p:cNvCxnSpPr/>
          <p:nvPr/>
        </p:nvCxnSpPr>
        <p:spPr>
          <a:xfrm>
            <a:off x="573087" y="506557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9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3348841" cy="2541461"/>
          </a:xfrm>
        </p:spPr>
        <p:txBody>
          <a:bodyPr>
            <a:normAutofit/>
          </a:bodyPr>
          <a:lstStyle/>
          <a:p>
            <a:pPr algn="ctr"/>
            <a:r>
              <a:rPr lang="zh-CN" altLang="en-US" sz="3600" dirty="0"/>
              <a:t>研究现状</a:t>
            </a:r>
            <a:br>
              <a:rPr lang="en-US" altLang="zh-CN" sz="3600" dirty="0"/>
            </a:br>
            <a:br>
              <a:rPr lang="en-US" altLang="zh-CN" sz="3600" dirty="0"/>
            </a:br>
            <a:br>
              <a:rPr lang="en-US" altLang="zh-CN" sz="3600" dirty="0"/>
            </a:br>
            <a:endParaRPr lang="zh-CN" sz="2400" dirty="0"/>
          </a:p>
        </p:txBody>
      </p:sp>
    </p:spTree>
    <p:extLst>
      <p:ext uri="{BB962C8B-B14F-4D97-AF65-F5344CB8AC3E}">
        <p14:creationId xmlns:p14="http://schemas.microsoft.com/office/powerpoint/2010/main" val="140840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研究现状</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4375150" cy="4844272"/>
          </a:xfrm>
        </p:spPr>
        <p:txBody>
          <a:bodyPr>
            <a:normAutofit/>
          </a:bodyPr>
          <a:lstStyle/>
          <a:p>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DBN</a:t>
            </a: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进行分类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用深度信念网络综合</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无监督</a:t>
            </a:r>
            <a:r>
              <a:rPr lang="zh-CN" altLang="en-US" sz="2000" dirty="0">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监督</a:t>
            </a:r>
            <a:r>
              <a:rPr lang="zh-CN" altLang="en-US" sz="2000" dirty="0">
                <a:latin typeface="微软雅黑" panose="020B0503020204020204" pitchFamily="34" charset="-122"/>
                <a:ea typeface="微软雅黑" panose="020B0503020204020204" pitchFamily="34" charset="-122"/>
              </a:rPr>
              <a:t>训练方法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建立</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原油来源地油田比例</a:t>
            </a:r>
            <a:r>
              <a:rPr lang="zh-CN" altLang="en-US" sz="2000" dirty="0">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原油类别</a:t>
            </a:r>
            <a:r>
              <a:rPr lang="zh-CN" altLang="en-US" sz="2000" dirty="0">
                <a:latin typeface="微软雅黑" panose="020B0503020204020204" pitchFamily="34" charset="-122"/>
                <a:ea typeface="微软雅黑" panose="020B0503020204020204" pitchFamily="34" charset="-122"/>
              </a:rPr>
              <a:t>的非线性映射</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67FD51F-6F77-48BF-815E-A12AF967BDA6}"/>
              </a:ext>
            </a:extLst>
          </p:cNvPr>
          <p:cNvSpPr txBox="1"/>
          <p:nvPr/>
        </p:nvSpPr>
        <p:spPr>
          <a:xfrm>
            <a:off x="655376" y="5665206"/>
            <a:ext cx="8079894" cy="646331"/>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83747D0C-9A8F-4400-B9C9-4C7036ECFAA1}"/>
              </a:ext>
            </a:extLst>
          </p:cNvPr>
          <p:cNvCxnSpPr/>
          <p:nvPr/>
        </p:nvCxnSpPr>
        <p:spPr>
          <a:xfrm>
            <a:off x="729779" y="5620478"/>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9C9F6AE9-6074-4245-9537-EE2DCE6DE7F6}"/>
              </a:ext>
            </a:extLst>
          </p:cNvPr>
          <p:cNvPicPr>
            <a:picLocks noChangeAspect="1"/>
          </p:cNvPicPr>
          <p:nvPr/>
        </p:nvPicPr>
        <p:blipFill>
          <a:blip r:embed="rId3"/>
          <a:stretch>
            <a:fillRect/>
          </a:stretch>
        </p:blipFill>
        <p:spPr>
          <a:xfrm>
            <a:off x="5054364" y="1452356"/>
            <a:ext cx="3230423" cy="2772856"/>
          </a:xfrm>
          <a:prstGeom prst="rect">
            <a:avLst/>
          </a:prstGeom>
        </p:spPr>
      </p:pic>
      <p:pic>
        <p:nvPicPr>
          <p:cNvPr id="9" name="图片 8">
            <a:extLst>
              <a:ext uri="{FF2B5EF4-FFF2-40B4-BE49-F238E27FC236}">
                <a16:creationId xmlns:a16="http://schemas.microsoft.com/office/drawing/2014/main" id="{528A7383-134F-4DE5-A376-1A9F47CDC5E5}"/>
              </a:ext>
            </a:extLst>
          </p:cNvPr>
          <p:cNvPicPr/>
          <p:nvPr/>
        </p:nvPicPr>
        <p:blipFill>
          <a:blip r:embed="rId4"/>
          <a:stretch>
            <a:fillRect/>
          </a:stretch>
        </p:blipFill>
        <p:spPr>
          <a:xfrm>
            <a:off x="729779" y="3874492"/>
            <a:ext cx="3649312" cy="1478611"/>
          </a:xfrm>
          <a:prstGeom prst="rect">
            <a:avLst/>
          </a:prstGeom>
        </p:spPr>
      </p:pic>
      <p:pic>
        <p:nvPicPr>
          <p:cNvPr id="7" name="图片 6">
            <a:extLst>
              <a:ext uri="{FF2B5EF4-FFF2-40B4-BE49-F238E27FC236}">
                <a16:creationId xmlns:a16="http://schemas.microsoft.com/office/drawing/2014/main" id="{1687EBB1-28DB-4D4A-8B2F-7D83CEFB51BE}"/>
              </a:ext>
            </a:extLst>
          </p:cNvPr>
          <p:cNvPicPr>
            <a:picLocks noChangeAspect="1"/>
          </p:cNvPicPr>
          <p:nvPr/>
        </p:nvPicPr>
        <p:blipFill>
          <a:blip r:embed="rId5"/>
          <a:stretch>
            <a:fillRect/>
          </a:stretch>
        </p:blipFill>
        <p:spPr>
          <a:xfrm>
            <a:off x="4844919" y="4409415"/>
            <a:ext cx="3649311" cy="943688"/>
          </a:xfrm>
          <a:prstGeom prst="rect">
            <a:avLst/>
          </a:prstGeom>
        </p:spPr>
      </p:pic>
    </p:spTree>
    <p:extLst>
      <p:ext uri="{BB962C8B-B14F-4D97-AF65-F5344CB8AC3E}">
        <p14:creationId xmlns:p14="http://schemas.microsoft.com/office/powerpoint/2010/main" val="42232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7AE4A-1D29-4320-ADBE-D65ECE63130A}"/>
              </a:ext>
            </a:extLst>
          </p:cNvPr>
          <p:cNvSpPr>
            <a:spLocks noGrp="1"/>
          </p:cNvSpPr>
          <p:nvPr>
            <p:ph type="title"/>
          </p:nvPr>
        </p:nvSpPr>
        <p:spPr/>
        <p:txBody>
          <a:bodyPr/>
          <a:lstStyle/>
          <a:p>
            <a:r>
              <a:rPr lang="zh-CN" altLang="en-US" dirty="0"/>
              <a:t>研究现状</a:t>
            </a:r>
          </a:p>
        </p:txBody>
      </p:sp>
      <p:pic>
        <p:nvPicPr>
          <p:cNvPr id="5" name="内容占位符 4">
            <a:extLst>
              <a:ext uri="{FF2B5EF4-FFF2-40B4-BE49-F238E27FC236}">
                <a16:creationId xmlns:a16="http://schemas.microsoft.com/office/drawing/2014/main" id="{986B97A5-82F2-498C-8906-C0CFE7EAF251}"/>
              </a:ext>
            </a:extLst>
          </p:cNvPr>
          <p:cNvPicPr>
            <a:picLocks noGrp="1" noChangeAspect="1"/>
          </p:cNvPicPr>
          <p:nvPr>
            <p:ph idx="1"/>
          </p:nvPr>
        </p:nvPicPr>
        <p:blipFill>
          <a:blip r:embed="rId3"/>
          <a:stretch>
            <a:fillRect/>
          </a:stretch>
        </p:blipFill>
        <p:spPr>
          <a:xfrm>
            <a:off x="4868568" y="1377138"/>
            <a:ext cx="3646782" cy="2548482"/>
          </a:xfrm>
          <a:prstGeom prst="rect">
            <a:avLst/>
          </a:prstGeom>
        </p:spPr>
      </p:pic>
      <p:sp>
        <p:nvSpPr>
          <p:cNvPr id="7" name="文本框 6">
            <a:extLst>
              <a:ext uri="{FF2B5EF4-FFF2-40B4-BE49-F238E27FC236}">
                <a16:creationId xmlns:a16="http://schemas.microsoft.com/office/drawing/2014/main" id="{93459874-3017-4E17-8CA9-ED35814B0ED9}"/>
              </a:ext>
            </a:extLst>
          </p:cNvPr>
          <p:cNvSpPr txBox="1"/>
          <p:nvPr/>
        </p:nvSpPr>
        <p:spPr>
          <a:xfrm>
            <a:off x="628650" y="5534967"/>
            <a:ext cx="8079894" cy="549061"/>
          </a:xfrm>
          <a:prstGeom prst="rect">
            <a:avLst/>
          </a:prstGeom>
          <a:noFill/>
        </p:spPr>
        <p:txBody>
          <a:bodyPr wrap="square" rtlCol="0">
            <a:spAutoFit/>
          </a:bodyPr>
          <a:lstStyle>
            <a:defPPr>
              <a:defRPr lang="zh-CN"/>
            </a:defPPr>
            <a:lvl1pPr>
              <a:defRPr sz="1100"/>
            </a:lvl1pPr>
          </a:lstStyle>
          <a:p>
            <a:pPr>
              <a:lnSpc>
                <a:spcPct val="130000"/>
              </a:lnSpc>
            </a:pPr>
            <a:r>
              <a:rPr lang="en-US" altLang="zh-CN" sz="1200" b="1" dirty="0">
                <a:solidFill>
                  <a:srgbClr val="715096"/>
                </a:solidFill>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200" b="1" dirty="0">
                <a:solidFill>
                  <a:srgbClr val="715096"/>
                </a:solidFill>
                <a:latin typeface="微软雅黑" panose="020B0503020204020204" pitchFamily="34" charset="-122"/>
                <a:ea typeface="微软雅黑" panose="020B0503020204020204" pitchFamily="34" charset="-122"/>
              </a:rPr>
              <a:t>Journal of Process Control 22.6 (2012): 1122-1126</a:t>
            </a:r>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65FF5BFB-5B8D-4327-93D6-CCF23330089D}"/>
              </a:ext>
            </a:extLst>
          </p:cNvPr>
          <p:cNvCxnSpPr/>
          <p:nvPr/>
        </p:nvCxnSpPr>
        <p:spPr>
          <a:xfrm>
            <a:off x="669684" y="5497411"/>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4358D96F-88C7-4316-824D-FD098D0FCD8F}"/>
              </a:ext>
            </a:extLst>
          </p:cNvPr>
          <p:cNvPicPr>
            <a:picLocks noChangeAspect="1"/>
          </p:cNvPicPr>
          <p:nvPr/>
        </p:nvPicPr>
        <p:blipFill>
          <a:blip r:embed="rId4"/>
          <a:stretch>
            <a:fillRect/>
          </a:stretch>
        </p:blipFill>
        <p:spPr>
          <a:xfrm>
            <a:off x="307809" y="2846979"/>
            <a:ext cx="3238952" cy="2438740"/>
          </a:xfrm>
          <a:prstGeom prst="rect">
            <a:avLst/>
          </a:prstGeom>
        </p:spPr>
      </p:pic>
      <p:sp>
        <p:nvSpPr>
          <p:cNvPr id="10" name="矩形: 圆角 9">
            <a:extLst>
              <a:ext uri="{FF2B5EF4-FFF2-40B4-BE49-F238E27FC236}">
                <a16:creationId xmlns:a16="http://schemas.microsoft.com/office/drawing/2014/main" id="{631CE120-2A25-49B7-BC81-3F229A31FBA1}"/>
              </a:ext>
            </a:extLst>
          </p:cNvPr>
          <p:cNvSpPr/>
          <p:nvPr/>
        </p:nvSpPr>
        <p:spPr>
          <a:xfrm>
            <a:off x="829006" y="1250693"/>
            <a:ext cx="1395949" cy="1457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相同的推理模型对于不同原油的预测效果不同</a:t>
            </a:r>
          </a:p>
        </p:txBody>
      </p:sp>
      <p:sp>
        <p:nvSpPr>
          <p:cNvPr id="11" name="箭头: 右 10">
            <a:extLst>
              <a:ext uri="{FF2B5EF4-FFF2-40B4-BE49-F238E27FC236}">
                <a16:creationId xmlns:a16="http://schemas.microsoft.com/office/drawing/2014/main" id="{42260088-9013-46F1-ADF0-F43C2AC124A8}"/>
              </a:ext>
            </a:extLst>
          </p:cNvPr>
          <p:cNvSpPr/>
          <p:nvPr/>
        </p:nvSpPr>
        <p:spPr>
          <a:xfrm>
            <a:off x="2303775" y="1824860"/>
            <a:ext cx="404949" cy="272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9D820B5F-797E-4812-AA8F-DA64B1155797}"/>
              </a:ext>
            </a:extLst>
          </p:cNvPr>
          <p:cNvSpPr/>
          <p:nvPr/>
        </p:nvSpPr>
        <p:spPr>
          <a:xfrm>
            <a:off x="2787544" y="1444269"/>
            <a:ext cx="2081023" cy="103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00"/>
                </a:solidFill>
              </a:rPr>
              <a:t>产物量</a:t>
            </a:r>
            <a:r>
              <a:rPr lang="zh-CN" altLang="en-US" dirty="0"/>
              <a:t>与</a:t>
            </a:r>
            <a:r>
              <a:rPr lang="zh-CN" altLang="en-US" dirty="0">
                <a:solidFill>
                  <a:srgbClr val="FFFF00"/>
                </a:solidFill>
              </a:rPr>
              <a:t>进料量</a:t>
            </a:r>
            <a:r>
              <a:rPr lang="zh-CN" altLang="en-US" dirty="0"/>
              <a:t>的比值反映种类。</a:t>
            </a:r>
          </a:p>
        </p:txBody>
      </p:sp>
      <p:pic>
        <p:nvPicPr>
          <p:cNvPr id="13" name="图片 12">
            <a:extLst>
              <a:ext uri="{FF2B5EF4-FFF2-40B4-BE49-F238E27FC236}">
                <a16:creationId xmlns:a16="http://schemas.microsoft.com/office/drawing/2014/main" id="{D85FAC59-D4B0-464C-9640-307DF55FF13B}"/>
              </a:ext>
            </a:extLst>
          </p:cNvPr>
          <p:cNvPicPr>
            <a:picLocks noChangeAspect="1"/>
          </p:cNvPicPr>
          <p:nvPr/>
        </p:nvPicPr>
        <p:blipFill>
          <a:blip r:embed="rId5"/>
          <a:stretch>
            <a:fillRect/>
          </a:stretch>
        </p:blipFill>
        <p:spPr>
          <a:xfrm>
            <a:off x="4058386" y="4174868"/>
            <a:ext cx="4650158" cy="1050883"/>
          </a:xfrm>
          <a:prstGeom prst="rect">
            <a:avLst/>
          </a:prstGeom>
        </p:spPr>
      </p:pic>
    </p:spTree>
    <p:extLst>
      <p:ext uri="{BB962C8B-B14F-4D97-AF65-F5344CB8AC3E}">
        <p14:creationId xmlns:p14="http://schemas.microsoft.com/office/powerpoint/2010/main" val="310195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4576" y="799011"/>
            <a:ext cx="2424567" cy="938348"/>
          </a:xfrm>
        </p:spPr>
        <p:txBody>
          <a:bodyPr>
            <a:normAutofit/>
          </a:bodyPr>
          <a:lstStyle/>
          <a:p>
            <a:r>
              <a:rPr lang="zh-CN" altLang="en-US" sz="3600" dirty="0"/>
              <a:t>研究内容</a:t>
            </a:r>
            <a:br>
              <a:rPr lang="en-US" altLang="zh-CN" sz="3600" dirty="0"/>
            </a:br>
            <a:endParaRPr lang="zh-CN" sz="2400" dirty="0"/>
          </a:p>
        </p:txBody>
      </p:sp>
      <p:sp>
        <p:nvSpPr>
          <p:cNvPr id="3" name="文本框 2">
            <a:extLst>
              <a:ext uri="{FF2B5EF4-FFF2-40B4-BE49-F238E27FC236}">
                <a16:creationId xmlns:a16="http://schemas.microsoft.com/office/drawing/2014/main" id="{CCA8E675-49CC-4D41-BA30-58D94B7C9A56}"/>
              </a:ext>
            </a:extLst>
          </p:cNvPr>
          <p:cNvSpPr txBox="1"/>
          <p:nvPr/>
        </p:nvSpPr>
        <p:spPr>
          <a:xfrm>
            <a:off x="317500" y="1709418"/>
            <a:ext cx="7816624"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a:solidFill>
                  <a:srgbClr val="715096"/>
                </a:solidFill>
                <a:latin typeface="微软雅黑" panose="020B0503020204020204" pitchFamily="34" charset="-122"/>
                <a:ea typeface="微软雅黑" panose="020B0503020204020204" pitchFamily="34" charset="-122"/>
              </a:rPr>
              <a:t>进一步熟悉石油生产背景和了解炼油工艺</a:t>
            </a:r>
            <a:endParaRPr lang="en-US" altLang="zh-CN" sz="2000" b="1" dirty="0">
              <a:solidFill>
                <a:srgbClr val="715096"/>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2000" b="1" dirty="0">
                <a:solidFill>
                  <a:srgbClr val="715096"/>
                </a:solidFill>
                <a:latin typeface="微软雅黑" panose="020B0503020204020204" pitchFamily="34" charset="-122"/>
                <a:ea typeface="微软雅黑" panose="020B0503020204020204" pitchFamily="34" charset="-122"/>
              </a:rPr>
              <a:t>利用</a:t>
            </a:r>
            <a:r>
              <a:rPr lang="zh-CN" altLang="en-US" sz="2000" b="1" dirty="0">
                <a:solidFill>
                  <a:srgbClr val="715096"/>
                </a:solidFill>
                <a:latin typeface="微软雅黑" panose="020B0503020204020204" pitchFamily="34" charset="-122"/>
                <a:ea typeface="微软雅黑" panose="020B0503020204020204" pitchFamily="34" charset="-122"/>
              </a:rPr>
              <a:t>装置生产过程数据</a:t>
            </a:r>
            <a:r>
              <a:rPr lang="zh-CN" altLang="zh-CN" sz="2000" b="1" dirty="0">
                <a:solidFill>
                  <a:srgbClr val="715096"/>
                </a:solidFill>
                <a:latin typeface="微软雅黑" panose="020B0503020204020204" pitchFamily="34" charset="-122"/>
                <a:ea typeface="微软雅黑" panose="020B0503020204020204" pitchFamily="34" charset="-122"/>
              </a:rPr>
              <a:t>建立分类模型提高模型精度</a:t>
            </a:r>
          </a:p>
          <a:p>
            <a:endParaRPr lang="zh-CN" altLang="zh-CN" dirty="0"/>
          </a:p>
          <a:p>
            <a:endParaRPr lang="zh-CN" altLang="en-US" dirty="0"/>
          </a:p>
        </p:txBody>
      </p:sp>
    </p:spTree>
    <p:extLst>
      <p:ext uri="{BB962C8B-B14F-4D97-AF65-F5344CB8AC3E}">
        <p14:creationId xmlns:p14="http://schemas.microsoft.com/office/powerpoint/2010/main" val="16016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532436" y="1447324"/>
            <a:ext cx="8202834" cy="4567444"/>
          </a:xfrm>
        </p:spPr>
        <p:txBody>
          <a:bodyPr>
            <a:normAutofit/>
          </a:bodyPr>
          <a:lstStyle/>
          <a:p>
            <a:pPr marL="457200" lvl="1" indent="-457200">
              <a:lnSpc>
                <a:spcPct val="120000"/>
              </a:lnSpc>
              <a:buFont typeface="+mj-lt"/>
              <a:buAutoNum type="arabicPeriod"/>
            </a:pPr>
            <a:r>
              <a:rPr lang="zh-CN" altLang="en-US" sz="2000" dirty="0">
                <a:solidFill>
                  <a:srgbClr val="715096"/>
                </a:solidFill>
                <a:latin typeface="微软雅黑" panose="020B0503020204020204" pitchFamily="34" charset="-122"/>
                <a:ea typeface="微软雅黑" panose="020B0503020204020204" pitchFamily="34" charset="-122"/>
              </a:rPr>
              <a:t>进一步熟悉石油生产背景和了解炼油工艺</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仿真软件</a:t>
            </a:r>
            <a:r>
              <a:rPr lang="zh-CN" altLang="en-US" sz="2000" dirty="0">
                <a:solidFill>
                  <a:srgbClr val="715096"/>
                </a:solidFill>
                <a:latin typeface="微软雅黑" panose="020B0503020204020204" pitchFamily="34" charset="-122"/>
                <a:ea typeface="微软雅黑" panose="020B0503020204020204" pitchFamily="34" charset="-122"/>
              </a:rPr>
              <a:t>的使用（首先是用</a:t>
            </a:r>
            <a:r>
              <a:rPr lang="en-US" altLang="zh-CN" sz="2000" dirty="0" err="1">
                <a:solidFill>
                  <a:srgbClr val="715096"/>
                </a:solidFill>
                <a:latin typeface="微软雅黑" panose="020B0503020204020204" pitchFamily="34" charset="-122"/>
                <a:ea typeface="微软雅黑" panose="020B0503020204020204" pitchFamily="34" charset="-122"/>
              </a:rPr>
              <a:t>Hysys</a:t>
            </a:r>
            <a:r>
              <a:rPr lang="zh-CN" altLang="en-US" sz="2000" dirty="0">
                <a:solidFill>
                  <a:srgbClr val="715096"/>
                </a:solidFill>
                <a:latin typeface="微软雅黑" panose="020B0503020204020204" pitchFamily="34" charset="-122"/>
                <a:ea typeface="微软雅黑" panose="020B0503020204020204" pitchFamily="34" charset="-122"/>
              </a:rPr>
              <a:t>产生仿真数据）</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与精通石化生产工艺的老师和同学</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对接</a:t>
            </a:r>
            <a:r>
              <a:rPr lang="zh-CN" altLang="en-US" sz="2000" dirty="0">
                <a:solidFill>
                  <a:srgbClr val="715096"/>
                </a:solidFill>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交流</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根据具体任务进行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软件代码重构</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endParaRPr lang="zh-CN" altLang="zh-CN" sz="2000" dirty="0">
              <a:solidFill>
                <a:srgbClr val="715096"/>
              </a:solidFill>
              <a:latin typeface="微软雅黑" panose="020B0503020204020204" pitchFamily="34" charset="-122"/>
              <a:ea typeface="微软雅黑" panose="020B0503020204020204" pitchFamily="34" charset="-122"/>
            </a:endParaRPr>
          </a:p>
          <a:p>
            <a:pPr marL="0" indent="0">
              <a:buNone/>
            </a:pPr>
            <a:endParaRPr lang="zh-CN"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50349A4-4729-4EE2-B193-27AE33F4BA15}"/>
              </a:ext>
            </a:extLst>
          </p:cNvPr>
          <p:cNvPicPr/>
          <p:nvPr/>
        </p:nvPicPr>
        <p:blipFill>
          <a:blip r:embed="rId3"/>
          <a:stretch>
            <a:fillRect/>
          </a:stretch>
        </p:blipFill>
        <p:spPr>
          <a:xfrm>
            <a:off x="4758928" y="3829310"/>
            <a:ext cx="3852636" cy="2406390"/>
          </a:xfrm>
          <a:prstGeom prst="rect">
            <a:avLst/>
          </a:prstGeom>
        </p:spPr>
      </p:pic>
      <p:pic>
        <p:nvPicPr>
          <p:cNvPr id="3" name="图片 2">
            <a:extLst>
              <a:ext uri="{FF2B5EF4-FFF2-40B4-BE49-F238E27FC236}">
                <a16:creationId xmlns:a16="http://schemas.microsoft.com/office/drawing/2014/main" id="{D3ACA45D-7CCF-4C03-899A-862C48A549E6}"/>
              </a:ext>
            </a:extLst>
          </p:cNvPr>
          <p:cNvPicPr>
            <a:picLocks noChangeAspect="1"/>
          </p:cNvPicPr>
          <p:nvPr/>
        </p:nvPicPr>
        <p:blipFill>
          <a:blip r:embed="rId4"/>
          <a:stretch>
            <a:fillRect/>
          </a:stretch>
        </p:blipFill>
        <p:spPr>
          <a:xfrm>
            <a:off x="813916" y="3731046"/>
            <a:ext cx="3835421" cy="2504654"/>
          </a:xfrm>
          <a:prstGeom prst="rect">
            <a:avLst/>
          </a:prstGeom>
        </p:spPr>
      </p:pic>
    </p:spTree>
    <p:extLst>
      <p:ext uri="{BB962C8B-B14F-4D97-AF65-F5344CB8AC3E}">
        <p14:creationId xmlns:p14="http://schemas.microsoft.com/office/powerpoint/2010/main" val="30897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0导论-42">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02从经济改革到社会改革-发布版</Template>
  <TotalTime>8234</TotalTime>
  <Words>1826</Words>
  <Application>Microsoft Office PowerPoint</Application>
  <PresentationFormat>全屏显示(4:3)</PresentationFormat>
  <Paragraphs>113</Paragraphs>
  <Slides>14</Slides>
  <Notes>13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vt:i4>
      </vt:variant>
    </vt:vector>
  </HeadingPairs>
  <TitlesOfParts>
    <vt:vector size="27" baseType="lpstr">
      <vt:lpstr>等线</vt:lpstr>
      <vt:lpstr>等线 Light</vt:lpstr>
      <vt:lpstr>黑体</vt:lpstr>
      <vt:lpstr>华文仿宋</vt:lpstr>
      <vt:lpstr>华文楷体</vt:lpstr>
      <vt:lpstr>华文隶书</vt:lpstr>
      <vt:lpstr>华文中宋</vt:lpstr>
      <vt:lpstr>宋体</vt:lpstr>
      <vt:lpstr>微软雅黑</vt:lpstr>
      <vt:lpstr>Arial</vt:lpstr>
      <vt:lpstr>Calibri</vt:lpstr>
      <vt:lpstr>00导论-42</vt:lpstr>
      <vt:lpstr>自定义设计方案</vt:lpstr>
      <vt:lpstr>石化生产过程基于大数据解析的分类建模方法研究  报告人：党添添 指导老师：黄德先</vt:lpstr>
      <vt:lpstr>目录</vt:lpstr>
      <vt:lpstr>课题背景：石化生产分类模型</vt:lpstr>
      <vt:lpstr>课题背景：基于大数据的分类方法</vt:lpstr>
      <vt:lpstr>研究现状   </vt:lpstr>
      <vt:lpstr>研究现状</vt:lpstr>
      <vt:lpstr>研究现状</vt:lpstr>
      <vt:lpstr>研究内容 </vt:lpstr>
      <vt:lpstr>研究内容</vt:lpstr>
      <vt:lpstr>研究内容</vt:lpstr>
      <vt:lpstr>工作计划</vt:lpstr>
      <vt:lpstr>参考文献</vt:lpstr>
      <vt:lpstr>参考文献</vt:lpstr>
      <vt:lpstr>感谢大家！ 恳请各位老师和同学批评和指正！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Jian-yu He</dc:creator>
  <cp:lastModifiedBy>Cooler Master</cp:lastModifiedBy>
  <cp:revision>169</cp:revision>
  <dcterms:created xsi:type="dcterms:W3CDTF">2016-05-18T01:37:00Z</dcterms:created>
  <dcterms:modified xsi:type="dcterms:W3CDTF">2022-11-23T14:58:50Z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