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21"/>
  </p:notesMasterIdLst>
  <p:sldIdLst>
    <p:sldId id="256" r:id="rId3"/>
    <p:sldId id="356" r:id="rId4"/>
    <p:sldId id="394" r:id="rId5"/>
    <p:sldId id="395" r:id="rId6"/>
    <p:sldId id="383" r:id="rId7"/>
    <p:sldId id="384" r:id="rId8"/>
    <p:sldId id="385" r:id="rId9"/>
    <p:sldId id="391" r:id="rId10"/>
    <p:sldId id="386" r:id="rId11"/>
    <p:sldId id="387" r:id="rId12"/>
    <p:sldId id="388" r:id="rId13"/>
    <p:sldId id="396" r:id="rId14"/>
    <p:sldId id="390" r:id="rId15"/>
    <p:sldId id="392" r:id="rId16"/>
    <p:sldId id="393" r:id="rId17"/>
    <p:sldId id="398" r:id="rId18"/>
    <p:sldId id="316" r:id="rId19"/>
    <p:sldId id="397"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oler Master" initials="CM" lastIdx="1" clrIdx="0">
    <p:extLst>
      <p:ext uri="{19B8F6BF-5375-455C-9EA6-DF929625EA0E}">
        <p15:presenceInfo xmlns:p15="http://schemas.microsoft.com/office/powerpoint/2012/main" userId="ff9b463c34bd2203" providerId="Windows Live"/>
      </p:ext>
    </p:extLst>
  </p:cmAuthor>
  <p:cmAuthor id="2" name="hutter_sadan" initials="h" lastIdx="1" clrIdx="1">
    <p:extLst>
      <p:ext uri="{19B8F6BF-5375-455C-9EA6-DF929625EA0E}">
        <p15:presenceInfo xmlns:p15="http://schemas.microsoft.com/office/powerpoint/2012/main" userId="hutter_sad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6" autoAdjust="0"/>
    <p:restoredTop sz="70913" autoAdjust="0"/>
  </p:normalViewPr>
  <p:slideViewPr>
    <p:cSldViewPr snapToGrid="0">
      <p:cViewPr varScale="1">
        <p:scale>
          <a:sx n="63" d="100"/>
          <a:sy n="63" d="100"/>
        </p:scale>
        <p:origin x="1819"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3-05-05T10:21:53.96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94044-EF4E-4392-B149-5D8C31549171}" type="datetimeFigureOut">
              <a:rPr lang="zh-CN" altLang="en-US" smtClean="0"/>
              <a:t>2023/5/5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494AE8-3E18-4006-B981-9A9BD66540F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各位老师好，我是自</a:t>
            </a:r>
            <a:r>
              <a:rPr lang="en-US" altLang="zh-CN" dirty="0"/>
              <a:t>96</a:t>
            </a:r>
            <a:r>
              <a:rPr lang="zh-CN" altLang="en-US" dirty="0"/>
              <a:t>班的党添添。今天我的开题答辩题目和毕设研究题目是，</a:t>
            </a:r>
            <a:r>
              <a:rPr lang="zh-CN" altLang="en-US" sz="1800" dirty="0"/>
              <a:t>石化生产过程基于大数据解析的分类建模方法研究</a:t>
            </a:r>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a:t>
            </a:fld>
            <a:endParaRPr lang="zh-CN" altLang="en-US"/>
          </a:p>
        </p:txBody>
      </p:sp>
    </p:spTree>
    <p:extLst>
      <p:ext uri="{BB962C8B-B14F-4D97-AF65-F5344CB8AC3E}">
        <p14:creationId xmlns:p14="http://schemas.microsoft.com/office/powerpoint/2010/main" val="288287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fontScale="92500" lnSpcReduction="10000"/>
          </a:bodyPr>
          <a:lstStyle/>
          <a:p>
            <a:pPr marL="457200" lvl="1" indent="-457200">
              <a:lnSpc>
                <a:spcPct val="120000"/>
              </a:lnSpc>
              <a:buFont typeface="+mj-lt"/>
              <a:buAutoNum type="arabicPeriod"/>
            </a:pPr>
            <a:r>
              <a:rPr lang="zh-CN" altLang="zh-CN" sz="2000">
                <a:solidFill>
                  <a:srgbClr val="715096"/>
                </a:solidFill>
                <a:latin typeface="微软雅黑" panose="020B0503020204020204" pitchFamily="34" charset="-122"/>
                <a:ea typeface="微软雅黑" panose="020B0503020204020204" pitchFamily="34" charset="-122"/>
              </a:rPr>
              <a:t>熟悉仿真软件的使用和熟练掌握用仿真软件生成仿真数据</a:t>
            </a:r>
            <a:endParaRPr lang="en-US" altLang="zh-CN" sz="2000">
              <a:latin typeface="微软雅黑" panose="020B0503020204020204" pitchFamily="34" charset="-122"/>
              <a:ea typeface="微软雅黑" panose="020B0503020204020204" pitchFamily="34" charset="-122"/>
            </a:endParaRPr>
          </a:p>
          <a:p>
            <a:pPr marL="0" indent="0">
              <a:buNone/>
            </a:pPr>
            <a:r>
              <a:rPr lang="en-US" altLang="zh-CN" sz="2000">
                <a:latin typeface="微软雅黑" panose="020B0503020204020204" pitchFamily="34" charset="-122"/>
                <a:ea typeface="微软雅黑" panose="020B0503020204020204" pitchFamily="34" charset="-122"/>
              </a:rPr>
              <a:t>       HYSYS</a:t>
            </a:r>
            <a:r>
              <a:rPr lang="zh-CN" altLang="en-US" sz="2000">
                <a:latin typeface="微软雅黑" panose="020B0503020204020204" pitchFamily="34" charset="-122"/>
                <a:ea typeface="微软雅黑" panose="020B0503020204020204" pitchFamily="34" charset="-122"/>
              </a:rPr>
              <a:t>是一个已有的仿真软件，使用广泛，操作也简单。针对目前的具体工作，我们有实验室自己的仿真软件。这本书介绍了如何使用实验室的软件进行仿真。</a:t>
            </a:r>
            <a:endParaRPr lang="en-US" altLang="zh-CN" sz="2000">
              <a:latin typeface="微软雅黑" panose="020B0503020204020204" pitchFamily="34" charset="-122"/>
              <a:ea typeface="微软雅黑" panose="020B0503020204020204" pitchFamily="34" charset="-122"/>
            </a:endParaRPr>
          </a:p>
          <a:p>
            <a:pPr marL="0" indent="0">
              <a:buNone/>
            </a:pP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仿真软件可以生成足够多的数据用于数据驱动的模型训练，极大的减轻了因数据不足而产生的困难。生成仿真数据也是模型进行训练的第一步。</a:t>
            </a:r>
          </a:p>
          <a:p>
            <a:pPr marL="0" indent="0">
              <a:buNone/>
            </a:pP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还有一些仿真软件没有可视化界面，要使用脚本语言进行操作。为此，要熟练掌握石油工业流程和石油原料等过程参数和过程装置。</a:t>
            </a:r>
            <a:endParaRPr lang="en-US" altLang="zh-CN" sz="2000">
              <a:latin typeface="微软雅黑" panose="020B0503020204020204" pitchFamily="34" charset="-122"/>
              <a:ea typeface="微软雅黑" panose="020B0503020204020204" pitchFamily="34" charset="-122"/>
            </a:endParaRPr>
          </a:p>
          <a:p>
            <a:pPr marL="0" indent="0">
              <a:buNone/>
            </a:pPr>
            <a:r>
              <a:rPr lang="zh-CN" altLang="en-US" sz="2000">
                <a:latin typeface="微软雅黑" panose="020B0503020204020204" pitchFamily="34" charset="-122"/>
                <a:ea typeface="微软雅黑" panose="020B0503020204020204" pitchFamily="34" charset="-122"/>
              </a:rPr>
              <a:t>下面这张图片是可视化仿真软件中的架构图。</a:t>
            </a:r>
            <a:endParaRPr lang="zh-CN" altLang="zh-CN" sz="200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10</a:t>
            </a:fld>
            <a:endParaRPr lang="zh-CN" altLang="en-US"/>
          </a:p>
        </p:txBody>
      </p:sp>
    </p:spTree>
    <p:extLst>
      <p:ext uri="{BB962C8B-B14F-4D97-AF65-F5344CB8AC3E}">
        <p14:creationId xmlns:p14="http://schemas.microsoft.com/office/powerpoint/2010/main" val="66894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我的第二个研究任务是设计基于对比学习的自监督分类方法。在做这个任务之前，我会先针对已有的分类方法进行复现，发掘可以改进的部分。然后结合近几年来比较流行的神经网络，例如注意力机制，</a:t>
            </a:r>
            <a:r>
              <a:rPr lang="en-US" altLang="zh-CN" dirty="0"/>
              <a:t>CNN</a:t>
            </a:r>
            <a:r>
              <a:rPr lang="zh-CN" altLang="en-US" dirty="0"/>
              <a:t>等，改进已有的分类方法</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11</a:t>
            </a:fld>
            <a:endParaRPr lang="zh-CN" altLang="en-US"/>
          </a:p>
        </p:txBody>
      </p:sp>
    </p:spTree>
    <p:extLst>
      <p:ext uri="{BB962C8B-B14F-4D97-AF65-F5344CB8AC3E}">
        <p14:creationId xmlns:p14="http://schemas.microsoft.com/office/powerpoint/2010/main" val="3464703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在此基础上，我认为这些已有的分类方法的问题存在的共性问题，一是准确度不高，网络复杂度不高，二是监督式训练方法，人工标注数据的难度大。为此，我的认为可以通过以下两个研究内容来解决。一个是基于</a:t>
            </a:r>
            <a:r>
              <a:rPr lang="en-US" altLang="zh-CN" dirty="0"/>
              <a:t>attention</a:t>
            </a:r>
            <a:r>
              <a:rPr lang="zh-CN" altLang="en-US" dirty="0"/>
              <a:t>的分类方法，研究复杂度比较高的网络是不是有更好的性能。另一个是基于对比学习的自监督分类方法。对比学习是一种自监督学习方法，他不需要知道监督信息，只需要知道样本之间哪些样本是相似的就可以训练。在本课题研究背景下，只需要知道哪几个原油是相似的，就可以进行训练，无需人工标注。右图的</a:t>
            </a:r>
            <a:r>
              <a:rPr lang="en-US" altLang="zh-CN" dirty="0"/>
              <a:t>CLIP</a:t>
            </a:r>
            <a:r>
              <a:rPr lang="zh-CN" altLang="en-US" dirty="0"/>
              <a:t>就是一个利用对比学习的典型网络，它是用文本和图片的配对进行学习的，只需要配对信息就可以进行训练。</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12</a:t>
            </a:fld>
            <a:endParaRPr lang="zh-CN" altLang="en-US"/>
          </a:p>
        </p:txBody>
      </p:sp>
    </p:spTree>
    <p:extLst>
      <p:ext uri="{BB962C8B-B14F-4D97-AF65-F5344CB8AC3E}">
        <p14:creationId xmlns:p14="http://schemas.microsoft.com/office/powerpoint/2010/main" val="3919123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直接读</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13</a:t>
            </a:fld>
            <a:endParaRPr lang="zh-CN" altLang="en-US"/>
          </a:p>
        </p:txBody>
      </p:sp>
    </p:spTree>
    <p:extLst>
      <p:ext uri="{BB962C8B-B14F-4D97-AF65-F5344CB8AC3E}">
        <p14:creationId xmlns:p14="http://schemas.microsoft.com/office/powerpoint/2010/main" val="3808530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15</a:t>
            </a:fld>
            <a:endParaRPr lang="zh-CN" altLang="en-US"/>
          </a:p>
        </p:txBody>
      </p:sp>
    </p:spTree>
    <p:extLst>
      <p:ext uri="{BB962C8B-B14F-4D97-AF65-F5344CB8AC3E}">
        <p14:creationId xmlns:p14="http://schemas.microsoft.com/office/powerpoint/2010/main" val="2225830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17</a:t>
            </a:fld>
            <a:endParaRPr lang="zh-CN" altLang="en-US"/>
          </a:p>
        </p:txBody>
      </p:sp>
    </p:spTree>
    <p:extLst>
      <p:ext uri="{BB962C8B-B14F-4D97-AF65-F5344CB8AC3E}">
        <p14:creationId xmlns:p14="http://schemas.microsoft.com/office/powerpoint/2010/main" val="1029294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质量指标，质量估计模型</a:t>
            </a:r>
            <a:endParaRPr lang="en-US" altLang="zh-CN" dirty="0"/>
          </a:p>
          <a:p>
            <a:r>
              <a:rPr lang="zh-CN" altLang="en-US" dirty="0"/>
              <a:t>这张图就是说因为原油的性质不同，软测量模型的预测精度也会因此产生不同</a:t>
            </a:r>
            <a:endParaRPr lang="en-US" altLang="zh-CN"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3</a:t>
            </a:fld>
            <a:endParaRPr lang="zh-CN" altLang="en-US"/>
          </a:p>
        </p:txBody>
      </p:sp>
    </p:spTree>
    <p:extLst>
      <p:ext uri="{BB962C8B-B14F-4D97-AF65-F5344CB8AC3E}">
        <p14:creationId xmlns:p14="http://schemas.microsoft.com/office/powerpoint/2010/main" val="219462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4</a:t>
            </a:fld>
            <a:endParaRPr lang="zh-CN" altLang="en-US"/>
          </a:p>
        </p:txBody>
      </p:sp>
    </p:spTree>
    <p:extLst>
      <p:ext uri="{BB962C8B-B14F-4D97-AF65-F5344CB8AC3E}">
        <p14:creationId xmlns:p14="http://schemas.microsoft.com/office/powerpoint/2010/main" val="330373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分类模型是一种已经被研究了很长时间的模型了。有基于机制的方法，基于知识的方法和数据驱动的方法。近年来，随着计算资源的丰富，数据驱动的方法已经逐渐掌握了优势地位。</a:t>
            </a:r>
          </a:p>
        </p:txBody>
      </p:sp>
      <p:sp>
        <p:nvSpPr>
          <p:cNvPr id="4" name="灯片编号占位符 3"/>
          <p:cNvSpPr>
            <a:spLocks noGrp="1"/>
          </p:cNvSpPr>
          <p:nvPr>
            <p:ph type="sldNum" sz="quarter" idx="10"/>
          </p:nvPr>
        </p:nvSpPr>
        <p:spPr/>
        <p:txBody>
          <a:bodyPr/>
          <a:lstStyle/>
          <a:p>
            <a:fld id="{E2866579-1AB4-444D-B3E3-221A3850AC78}" type="slidenum">
              <a:rPr lang="zh-CN" altLang="en-US" smtClean="0"/>
              <a:t>5</a:t>
            </a:fld>
            <a:endParaRPr lang="zh-CN" altLang="en-US"/>
          </a:p>
        </p:txBody>
      </p:sp>
    </p:spTree>
    <p:extLst>
      <p:ext uri="{BB962C8B-B14F-4D97-AF65-F5344CB8AC3E}">
        <p14:creationId xmlns:p14="http://schemas.microsoft.com/office/powerpoint/2010/main" val="4226218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目前来说，用分类模型对原油进行分类然后再针对特定类型应用不同的模型是黄老师实验室做的比较多的内容。在研究现状这一部分，我会简要介绍一下</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6</a:t>
            </a:fld>
            <a:endParaRPr lang="zh-CN" altLang="en-US"/>
          </a:p>
        </p:txBody>
      </p:sp>
    </p:spTree>
    <p:extLst>
      <p:ext uri="{BB962C8B-B14F-4D97-AF65-F5344CB8AC3E}">
        <p14:creationId xmlns:p14="http://schemas.microsoft.com/office/powerpoint/2010/main" val="107153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用深度信念网络进行分类。深度信念网络的主要架构如左下图所示，它综合利用了无监督和有监督的训练方法，</a:t>
            </a:r>
            <a:endParaRPr lang="en-US" altLang="zh-CN" dirty="0"/>
          </a:p>
          <a:p>
            <a:r>
              <a:rPr lang="zh-CN" altLang="en-US" dirty="0"/>
              <a:t>无监督的部分用于极大似然，监督部分为了拟合输出分类头。</a:t>
            </a:r>
            <a:endParaRPr lang="en-US" altLang="zh-CN" dirty="0"/>
          </a:p>
          <a:p>
            <a:r>
              <a:rPr lang="zh-CN" altLang="en-US" dirty="0"/>
              <a:t>它的非线性程度很高，建立了石油来源比例和石油类别的非线性映射，达到分类的目的。</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E2866579-1AB4-444D-B3E3-221A3850AC78}" type="slidenum">
              <a:rPr lang="zh-CN" altLang="en-US" smtClean="0"/>
              <a:t>7</a:t>
            </a:fld>
            <a:endParaRPr lang="zh-CN" altLang="en-US"/>
          </a:p>
        </p:txBody>
      </p:sp>
    </p:spTree>
    <p:extLst>
      <p:ext uri="{BB962C8B-B14F-4D97-AF65-F5344CB8AC3E}">
        <p14:creationId xmlns:p14="http://schemas.microsoft.com/office/powerpoint/2010/main" val="73809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对原油进行分类的方式有很多。由于不同类型的原油的</a:t>
            </a:r>
            <a:r>
              <a:rPr lang="zh-CN" altLang="en-US"/>
              <a:t>产物性质，</a:t>
            </a:r>
            <a:r>
              <a:rPr lang="zh-CN" altLang="en-US" dirty="0"/>
              <a:t>所以可以用产物量和进料量的比值作为分类的输入。如右图所示。可以看到图中有三种类型的点。每一类型的点表示某一种类型的原油。不同的坐标轴表示不同的产物和进料原油之间的比例。从图中可以很明显的把这些点聚为三类。也就是将原油进行了分类。这篇文章则是从这个输入的角度出发，应用自举聚合模型，保证了准确率和数据利用率。可以看到下图中，有三种质量估计模型</a:t>
            </a:r>
            <a:r>
              <a:rPr lang="en-US" altLang="zh-CN" dirty="0"/>
              <a:t>1</a:t>
            </a:r>
            <a:r>
              <a:rPr lang="zh-CN" altLang="en-US" dirty="0"/>
              <a:t>，</a:t>
            </a:r>
            <a:r>
              <a:rPr lang="en-US" altLang="zh-CN" dirty="0"/>
              <a:t>2</a:t>
            </a:r>
            <a:r>
              <a:rPr lang="zh-CN" altLang="en-US" dirty="0"/>
              <a:t>，</a:t>
            </a:r>
            <a:r>
              <a:rPr lang="en-US" altLang="zh-CN" dirty="0"/>
              <a:t>3</a:t>
            </a:r>
            <a:r>
              <a:rPr lang="zh-CN" altLang="en-US" dirty="0"/>
              <a:t>。分类方法会把原油分为轻，中，重三类。质量估计模型</a:t>
            </a:r>
            <a:r>
              <a:rPr lang="en-US" altLang="zh-CN" dirty="0"/>
              <a:t>1</a:t>
            </a:r>
            <a:r>
              <a:rPr lang="zh-CN" altLang="en-US" dirty="0"/>
              <a:t>对于轻油的预测误差小，质量估计模型</a:t>
            </a:r>
            <a:r>
              <a:rPr lang="en-US" altLang="zh-CN" dirty="0"/>
              <a:t>2</a:t>
            </a:r>
            <a:r>
              <a:rPr lang="zh-CN" altLang="en-US" dirty="0"/>
              <a:t>对于中油的预测误差小，质量估计模型</a:t>
            </a:r>
            <a:r>
              <a:rPr lang="en-US" altLang="zh-CN" dirty="0"/>
              <a:t>3</a:t>
            </a:r>
            <a:r>
              <a:rPr lang="zh-CN" altLang="en-US" dirty="0"/>
              <a:t>对于重油的预测误差小，效果好于不进行分类的，直接进行质量估计的方法。</a:t>
            </a:r>
          </a:p>
        </p:txBody>
      </p:sp>
      <p:sp>
        <p:nvSpPr>
          <p:cNvPr id="4" name="灯片编号占位符 3"/>
          <p:cNvSpPr>
            <a:spLocks noGrp="1"/>
          </p:cNvSpPr>
          <p:nvPr>
            <p:ph type="sldNum" sz="quarter" idx="5"/>
          </p:nvPr>
        </p:nvSpPr>
        <p:spPr/>
        <p:txBody>
          <a:bodyPr/>
          <a:lstStyle/>
          <a:p>
            <a:fld id="{20494AE8-3E18-4006-B981-9A9BD66540F0}" type="slidenum">
              <a:rPr lang="zh-CN" altLang="en-US" smtClean="0"/>
              <a:t>8</a:t>
            </a:fld>
            <a:endParaRPr lang="zh-CN" altLang="en-US"/>
          </a:p>
        </p:txBody>
      </p:sp>
    </p:spTree>
    <p:extLst>
      <p:ext uri="{BB962C8B-B14F-4D97-AF65-F5344CB8AC3E}">
        <p14:creationId xmlns:p14="http://schemas.microsoft.com/office/powerpoint/2010/main" val="806278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r>
              <a:rPr lang="zh-CN" altLang="en-US" dirty="0"/>
              <a:t>我的研究内容主要有两个</a:t>
            </a:r>
            <a:r>
              <a:rPr lang="en-US" altLang="zh-CN" dirty="0"/>
              <a:t>——</a:t>
            </a:r>
            <a:r>
              <a:rPr lang="zh-CN" altLang="en-US" sz="1200" b="1" dirty="0">
                <a:solidFill>
                  <a:srgbClr val="715096"/>
                </a:solidFill>
                <a:latin typeface="微软雅黑" panose="020B0503020204020204" pitchFamily="34" charset="-122"/>
                <a:ea typeface="微软雅黑" panose="020B0503020204020204" pitchFamily="34" charset="-122"/>
              </a:rPr>
              <a:t>仿真软件的使用以及工艺流程的对接</a:t>
            </a:r>
            <a:endParaRPr lang="en-US" altLang="zh-CN" sz="1200" b="1" dirty="0">
              <a:solidFill>
                <a:srgbClr val="715096"/>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200" b="1" dirty="0">
                <a:solidFill>
                  <a:srgbClr val="715096"/>
                </a:solidFill>
                <a:latin typeface="微软雅黑" panose="020B0503020204020204" pitchFamily="34" charset="-122"/>
                <a:ea typeface="微软雅黑" panose="020B0503020204020204" pitchFamily="34" charset="-122"/>
              </a:rPr>
              <a:t>基于对比学习的自监督分类方法</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20494AE8-3E18-4006-B981-9A9BD66540F0}" type="slidenum">
              <a:rPr lang="zh-CN" altLang="en-US" smtClean="0"/>
              <a:t>9</a:t>
            </a:fld>
            <a:endParaRPr lang="zh-CN" altLang="en-US"/>
          </a:p>
        </p:txBody>
      </p:sp>
    </p:spTree>
    <p:extLst>
      <p:ext uri="{BB962C8B-B14F-4D97-AF65-F5344CB8AC3E}">
        <p14:creationId xmlns:p14="http://schemas.microsoft.com/office/powerpoint/2010/main" val="31450996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Master" Target="../slideMasters/slideMaster1.xml"/><Relationship Id="rId4" Type="http://schemas.openxmlformats.org/officeDocument/2006/relationships/image" Target="../media/image10.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5" descr="C:\Users\taotao\Desktop\招办项目\ppt\模板1（白色）\封面\背景.png"/>
          <p:cNvPicPr>
            <a:picLocks noChangeAspect="1" noChangeArrowheads="1"/>
          </p:cNvPicPr>
          <p:nvPr userDrawn="1"/>
        </p:nvPicPr>
        <p:blipFill>
          <a:blip r:embed="rId2" cstate="email"/>
          <a:srcRect/>
          <a:stretch>
            <a:fillRect/>
          </a:stretch>
        </p:blipFill>
        <p:spPr bwMode="auto">
          <a:xfrm>
            <a:off x="0" y="0"/>
            <a:ext cx="914400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616618" y="4954590"/>
            <a:ext cx="6858000" cy="1011237"/>
          </a:xfrm>
        </p:spPr>
        <p:txBody>
          <a:bodyPr>
            <a:normAutofit/>
          </a:bodyPr>
          <a:lstStyle>
            <a:lvl1pPr marL="0" indent="0" algn="l">
              <a:buNone/>
              <a:defRPr lang="en-US" sz="2800" kern="1200" dirty="0">
                <a:solidFill>
                  <a:srgbClr val="715096"/>
                </a:solidFill>
                <a:latin typeface="黑体" panose="02010609060101010101" pitchFamily="49" charset="-122"/>
                <a:ea typeface="黑体" panose="02010609060101010101" pitchFamily="49" charset="-122"/>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6" descr="C:\Users\taotao\Desktop\招办项目\ppt\模板1（白色）\封面\辅助图形.png"/>
          <p:cNvPicPr>
            <a:picLocks noChangeAspect="1" noChangeArrowheads="1"/>
          </p:cNvPicPr>
          <p:nvPr/>
        </p:nvPicPr>
        <p:blipFill>
          <a:blip r:embed="rId3"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4"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4039" y="6010277"/>
            <a:ext cx="1409524" cy="45714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2023/5/5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1"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1pPr>
              <a:lnSpc>
                <a:spcPct val="110000"/>
              </a:lnSpc>
              <a:defRPr/>
            </a:lvl1pPr>
            <a:lvl2pPr>
              <a:lnSpc>
                <a:spcPct val="110000"/>
              </a:lnSpc>
              <a:defRPr/>
            </a:lvl2pPr>
            <a:lvl3pPr>
              <a:lnSpc>
                <a:spcPct val="110000"/>
              </a:lnSpc>
              <a:defRPr/>
            </a:lvl3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第四级</a:t>
            </a:r>
          </a:p>
          <a:p>
            <a:pPr lvl="4"/>
            <a:r>
              <a:rPr lang="zh-CN" altLang="en-US" dirty="0"/>
              <a:t>第五级</a:t>
            </a:r>
            <a:endParaRPr lang="en-US" dirty="0"/>
          </a:p>
        </p:txBody>
      </p:sp>
      <p:sp>
        <p:nvSpPr>
          <p:cNvPr id="10" name="文本占位符 9"/>
          <p:cNvSpPr>
            <a:spLocks noGrp="1"/>
          </p:cNvSpPr>
          <p:nvPr>
            <p:ph type="body" sz="quarter" idx="13" hasCustomPrompt="1"/>
          </p:nvPr>
        </p:nvSpPr>
        <p:spPr>
          <a:xfrm>
            <a:off x="7403123" y="365126"/>
            <a:ext cx="1400635" cy="763224"/>
          </a:xfrm>
        </p:spPr>
        <p:txBody>
          <a:bodyPr lIns="0" tIns="216000" rIns="0" bIns="216000">
            <a:noAutofit/>
          </a:bodyPr>
          <a:lstStyle>
            <a:lvl1pPr marL="0" indent="0" algn="ctr">
              <a:buNone/>
              <a:defRPr lang="zh-CN" altLang="en-US" sz="2400" kern="1200" dirty="0" smtClean="0">
                <a:solidFill>
                  <a:schemeClr val="accent5"/>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cs typeface="+mj-cs"/>
              </a:defRPr>
            </a:lvl1pPr>
            <a:lvl5pPr marL="1828800" indent="0">
              <a:buNone/>
              <a:defRPr/>
            </a:lvl5pPr>
          </a:lstStyle>
          <a:p>
            <a:pPr lvl="0"/>
            <a:r>
              <a:rPr lang="zh-CN" altLang="en-US"/>
              <a:t>编辑母版文本样式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51C540F-83B3-4203-AE40-B45465409DDB}" type="datetimeFigureOut">
              <a:rPr lang="zh-CN" altLang="en-US" smtClean="0"/>
              <a:t>2023/5/5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6" name="内容占位符 2"/>
          <p:cNvSpPr>
            <a:spLocks noGrp="1"/>
          </p:cNvSpPr>
          <p:nvPr>
            <p:ph idx="1" hasCustomPrompt="1"/>
          </p:nvPr>
        </p:nvSpPr>
        <p:spPr>
          <a:xfrm>
            <a:off x="457200" y="980728"/>
            <a:ext cx="8229600" cy="5256584"/>
          </a:xfrm>
        </p:spPr>
        <p:txBody>
          <a:bodyPr/>
          <a:lstStyle>
            <a:lvl1pPr marL="342900" indent="-342900">
              <a:lnSpc>
                <a:spcPct val="120000"/>
              </a:lnSpc>
              <a:spcBef>
                <a:spcPts val="1000"/>
              </a:spcBef>
              <a:spcAft>
                <a:spcPts val="200"/>
              </a:spcAft>
              <a:buSzPct val="80000"/>
              <a:buFontTx/>
              <a:buBlip>
                <a:blip r:embed="rId2"/>
              </a:buBlip>
              <a:defRPr sz="2800">
                <a:latin typeface="华文中宋" panose="02010600040101010101" pitchFamily="2" charset="-122"/>
                <a:ea typeface="华文中宋" panose="02010600040101010101" pitchFamily="2" charset="-122"/>
              </a:defRPr>
            </a:lvl1pPr>
            <a:lvl2pPr marL="742950" indent="-285750">
              <a:lnSpc>
                <a:spcPct val="110000"/>
              </a:lnSpc>
              <a:spcBef>
                <a:spcPts val="800"/>
              </a:spcBef>
              <a:spcAft>
                <a:spcPts val="200"/>
              </a:spcAft>
              <a:buSzPct val="70000"/>
              <a:buFontTx/>
              <a:buBlip>
                <a:blip r:embed="rId3"/>
              </a:buBlip>
              <a:defRPr sz="2400" b="1">
                <a:latin typeface="华文楷体" panose="02010600040101010101" pitchFamily="2" charset="-122"/>
                <a:ea typeface="华文楷体" panose="02010600040101010101" pitchFamily="2" charset="-122"/>
              </a:defRPr>
            </a:lvl2pPr>
            <a:lvl3pPr marL="1143000" indent="-228600">
              <a:spcBef>
                <a:spcPts val="600"/>
              </a:spcBef>
              <a:spcAft>
                <a:spcPts val="200"/>
              </a:spcAft>
              <a:buFontTx/>
              <a:buBlip>
                <a:blip r:embed="rId4"/>
              </a:buBlip>
              <a:defRPr sz="2000">
                <a:latin typeface="华文楷体" panose="02010600040101010101" pitchFamily="2" charset="-122"/>
                <a:ea typeface="华文楷体" panose="02010600040101010101" pitchFamily="2" charset="-122"/>
              </a:defRPr>
            </a:lvl3pPr>
            <a:lvl4pPr>
              <a:defRPr>
                <a:latin typeface="华文楷体" panose="02010600040101010101" pitchFamily="2" charset="-122"/>
                <a:ea typeface="华文楷体" panose="02010600040101010101" pitchFamily="2" charset="-122"/>
              </a:defRPr>
            </a:lvl4pPr>
            <a:lvl5pPr>
              <a:defRPr>
                <a:latin typeface="华文楷体" panose="02010600040101010101" pitchFamily="2" charset="-122"/>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文本占位符 14"/>
          <p:cNvSpPr>
            <a:spLocks noGrp="1"/>
          </p:cNvSpPr>
          <p:nvPr>
            <p:ph type="body" sz="quarter" idx="13" hasCustomPrompt="1"/>
          </p:nvPr>
        </p:nvSpPr>
        <p:spPr>
          <a:xfrm>
            <a:off x="6084168" y="188442"/>
            <a:ext cx="3024336" cy="576262"/>
          </a:xfrm>
        </p:spPr>
        <p:txBody>
          <a:bodyPr>
            <a:noAutofit/>
          </a:bodyPr>
          <a:lstStyle>
            <a:lvl1pPr marL="0" indent="0" algn="r">
              <a:buNone/>
              <a:defRPr sz="2800">
                <a:solidFill>
                  <a:schemeClr val="tx2">
                    <a:lumMod val="60000"/>
                    <a:lumOff val="40000"/>
                  </a:schemeClr>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defRPr>
            </a:lvl1pPr>
          </a:lstStyle>
          <a:p>
            <a:pPr lvl="0"/>
            <a:r>
              <a:rPr lang="zh-CN" altLang="en-US"/>
              <a:t>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457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600202"/>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2023/5/5</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457200" y="1600202"/>
            <a:ext cx="8229600" cy="4525963"/>
          </a:xfrm>
        </p:spPr>
        <p:txBody>
          <a:bodyPr rtlCol="0">
            <a:normAutofit/>
          </a:bodyPr>
          <a:lstStyle/>
          <a:p>
            <a:pPr lvl="0"/>
            <a:r>
              <a:rPr lang="zh-CN" altLang="en-US" noProof="0"/>
              <a:t>单击图标添加表格</a:t>
            </a:r>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951C540F-83B3-4203-AE40-B45465409DDB}" type="datetimeFigureOut">
              <a:rPr lang="zh-CN" altLang="en-US" smtClean="0"/>
              <a:t>2023/5/5</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4971F9EB-4181-4EEF-87A9-B30F484C3D1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16618" y="804070"/>
            <a:ext cx="7841582" cy="3463130"/>
          </a:xfrm>
        </p:spPr>
        <p:txBody>
          <a:bodyPr anchor="b">
            <a:normAutofit/>
          </a:bodyPr>
          <a:lstStyle>
            <a:lvl1pPr algn="l" rtl="0" eaLnBrk="1" fontAlgn="base" hangingPunct="1">
              <a:spcBef>
                <a:spcPct val="0"/>
              </a:spcBef>
              <a:spcAft>
                <a:spcPct val="0"/>
              </a:spcAft>
              <a:defRPr lang="en-US" sz="4800" b="1" kern="1200" dirty="0">
                <a:solidFill>
                  <a:srgbClr val="715096"/>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pic>
        <p:nvPicPr>
          <p:cNvPr id="8" name="Picture 6" descr="C:\Users\taotao\Desktop\招办项目\ppt\模板1（白色）\封面\辅助图形.png"/>
          <p:cNvPicPr>
            <a:picLocks noChangeAspect="1" noChangeArrowheads="1"/>
          </p:cNvPicPr>
          <p:nvPr/>
        </p:nvPicPr>
        <p:blipFill>
          <a:blip r:embed="rId2" cstate="email"/>
          <a:srcRect/>
          <a:stretch>
            <a:fillRect/>
          </a:stretch>
        </p:blipFill>
        <p:spPr bwMode="auto">
          <a:xfrm>
            <a:off x="4188493" y="4392615"/>
            <a:ext cx="4648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spect="1" noChangeArrowheads="1"/>
          </p:cNvPicPr>
          <p:nvPr/>
        </p:nvPicPr>
        <p:blipFill>
          <a:blip r:embed="rId3" cstate="email"/>
          <a:srcRect/>
          <a:stretch>
            <a:fillRect/>
          </a:stretch>
        </p:blipFill>
        <p:spPr bwMode="auto">
          <a:xfrm>
            <a:off x="616618" y="482123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51C540F-83B3-4203-AE40-B45465409DDB}"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2023/5/5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9"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5526AF4-FA66-445C-9302-92D54DEE46F9}" type="datetimeFigureOut">
              <a:rPr lang="zh-CN" altLang="en-US" smtClean="0"/>
              <a:t>2023/5/5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5526AF4-FA66-445C-9302-92D54DEE46F9}" type="datetimeFigureOut">
              <a:rPr lang="zh-CN" altLang="en-US" smtClean="0"/>
              <a:t>2023/5/5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526AF4-FA66-445C-9302-92D54DEE46F9}" type="datetimeFigureOut">
              <a:rPr lang="zh-CN" altLang="en-US" smtClean="0"/>
              <a:t>2023/5/5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2023/5/5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55526AF4-FA66-445C-9302-92D54DEE46F9}" type="datetimeFigureOut">
              <a:rPr lang="zh-CN" altLang="en-US" smtClean="0"/>
              <a:t>2023/5/5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1" y="365125"/>
            <a:ext cx="57626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526AF4-FA66-445C-9302-92D54DEE46F9}"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CF9DB9-9D68-474C-B842-0E3B879A364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8" descr="C:\Users\taotao\Desktop\招办项目\ppt\模板1（紫色）\封面\背景.png"/>
          <p:cNvPicPr>
            <a:picLocks noChangeAspect="1" noChangeArrowheads="1"/>
          </p:cNvPicPr>
          <p:nvPr/>
        </p:nvPicPr>
        <p:blipFill>
          <a:blip r:embed="rId2" cstate="email"/>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3888" y="1709741"/>
            <a:ext cx="7886700" cy="2852737"/>
          </a:xfrm>
        </p:spPr>
        <p:txBody>
          <a:bodyPr anchor="b">
            <a:normAutofit/>
          </a:bodyPr>
          <a:lstStyle>
            <a:lvl1pPr>
              <a:defRPr sz="480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6"/>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51C540F-83B3-4203-AE40-B45465409DDB}" type="datetimeFigureOut">
              <a:rPr lang="zh-CN" altLang="en-US" smtClean="0"/>
              <a:t>2023/5/5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71F9EB-4181-4EEF-87A9-B30F484C3D1F}" type="slidenum">
              <a:rPr lang="zh-CN" altLang="en-US" smtClean="0"/>
              <a:t>‹#›</a:t>
            </a:fld>
            <a:endParaRPr lang="zh-CN" altLang="en-US"/>
          </a:p>
        </p:txBody>
      </p:sp>
      <p:pic>
        <p:nvPicPr>
          <p:cNvPr id="8" name="Picture 7" descr="C:\Users\taotao\Desktop\招办项目\ppt\模板1（紫色）\封底\封底辅助图形（白色）.png"/>
          <p:cNvPicPr>
            <a:picLocks noChangeAspect="1" noChangeArrowheads="1"/>
          </p:cNvPicPr>
          <p:nvPr/>
        </p:nvPicPr>
        <p:blipFill>
          <a:blip r:embed="rId3" cstate="email"/>
          <a:srcRect/>
          <a:stretch>
            <a:fillRect/>
          </a:stretch>
        </p:blipFill>
        <p:spPr bwMode="auto">
          <a:xfrm>
            <a:off x="2857500" y="5643565"/>
            <a:ext cx="59594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1C540F-83B3-4203-AE40-B45465409DDB}" type="datetimeFigureOut">
              <a:rPr lang="zh-CN" altLang="en-US" smtClean="0"/>
              <a:t>2023/5/5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1"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51C540F-83B3-4203-AE40-B45465409DDB}" type="datetimeFigureOut">
              <a:rPr lang="zh-CN" altLang="en-US" smtClean="0"/>
              <a:t>2023/5/5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1C540F-83B3-4203-AE40-B45465409DDB}" type="datetimeFigureOut">
              <a:rPr lang="zh-CN" altLang="en-US" smtClean="0"/>
              <a:t>2023/5/5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2023/5/5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C540F-83B3-4203-AE40-B45465409DDB}" type="datetimeFigureOut">
              <a:rPr lang="zh-CN" altLang="en-US" smtClean="0"/>
              <a:t>2023/5/5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71F9EB-4181-4EEF-87A9-B30F484C3D1F}" type="slidenum">
              <a:rPr lang="zh-CN" altLang="en-US" smtClean="0"/>
              <a:t>‹#›</a:t>
            </a:fld>
            <a:endParaRPr lang="zh-CN" altLang="en-US"/>
          </a:p>
        </p:txBody>
      </p:sp>
      <p:sp>
        <p:nvSpPr>
          <p:cNvPr id="5" name="矩形 4"/>
          <p:cNvSpPr/>
          <p:nvPr/>
        </p:nvSpPr>
        <p:spPr>
          <a:xfrm>
            <a:off x="342900" y="647700"/>
            <a:ext cx="8477250" cy="1047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51C540F-83B3-4203-AE40-B45465409DDB}" type="datetimeFigureOut">
              <a:rPr lang="zh-CN" altLang="en-US" smtClean="0"/>
              <a:t>2023/5/5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71F9EB-4181-4EEF-87A9-B30F484C3D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70643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276351"/>
            <a:ext cx="7886700" cy="47958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C540F-83B3-4203-AE40-B45465409DDB}" type="datetimeFigureOut">
              <a:rPr lang="zh-CN" altLang="en-US" smtClean="0"/>
              <a:t>2023/5/5</a:t>
            </a:fld>
            <a:endParaRPr lang="zh-CN" alt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1F9EB-4181-4EEF-87A9-B30F484C3D1F}" type="slidenum">
              <a:rPr lang="zh-CN" altLang="en-US" smtClean="0"/>
              <a:t>‹#›</a:t>
            </a:fld>
            <a:endParaRPr lang="zh-CN" altLang="en-US"/>
          </a:p>
        </p:txBody>
      </p:sp>
      <p:pic>
        <p:nvPicPr>
          <p:cNvPr id="8" name="Picture 7" descr="C:\Users\taotao\Desktop\招办项目\ppt\模板1（白色）\内页\内页线条.png"/>
          <p:cNvPicPr>
            <a:picLocks noChangeAspect="1" noChangeArrowheads="1"/>
          </p:cNvPicPr>
          <p:nvPr/>
        </p:nvPicPr>
        <p:blipFill>
          <a:blip r:embed="rId18" cstate="email"/>
          <a:srcRect/>
          <a:stretch>
            <a:fillRect/>
          </a:stretch>
        </p:blipFill>
        <p:spPr bwMode="auto">
          <a:xfrm>
            <a:off x="628650" y="1071564"/>
            <a:ext cx="7886700" cy="7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Users\taotao\Desktop\招办项目\ppt\模板1（白色）\封面\辅助图形.png"/>
          <p:cNvPicPr>
            <a:picLocks noChangeAspect="1" noChangeArrowheads="1"/>
          </p:cNvPicPr>
          <p:nvPr userDrawn="1"/>
        </p:nvPicPr>
        <p:blipFill>
          <a:blip r:embed="rId19" cstate="email"/>
          <a:srcRect/>
          <a:stretch>
            <a:fillRect/>
          </a:stretch>
        </p:blipFill>
        <p:spPr bwMode="auto">
          <a:xfrm>
            <a:off x="4207544" y="6211687"/>
            <a:ext cx="4307807" cy="47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Users\taotao\Desktop\招办项目\ppt\模板1（白色）\封面\线条.png"/>
          <p:cNvPicPr>
            <a:picLocks noChangeAspect="1" noChangeArrowheads="1"/>
          </p:cNvPicPr>
          <p:nvPr/>
        </p:nvPicPr>
        <p:blipFill>
          <a:blip r:embed="rId20" cstate="email"/>
          <a:srcRect/>
          <a:stretch>
            <a:fillRect/>
          </a:stretch>
        </p:blipFill>
        <p:spPr bwMode="auto">
          <a:xfrm>
            <a:off x="626143" y="6630988"/>
            <a:ext cx="3497262"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lang="en-US" altLang="en-US" sz="4000" b="1" kern="1200" dirty="0">
          <a:solidFill>
            <a:srgbClr val="715096"/>
          </a:solidFill>
          <a:latin typeface="微软雅黑" panose="020B0503020204020204" pitchFamily="34" charset="-122"/>
          <a:ea typeface="微软雅黑" panose="020B0503020204020204" pitchFamily="34" charset="-122"/>
          <a:cs typeface="+mn-cs"/>
        </a:defRPr>
      </a:lvl1pPr>
    </p:titleStyle>
    <p:bodyStyle>
      <a:lvl1pPr marL="360045" indent="-360045" algn="l" defTabSz="914400" rtl="0" eaLnBrk="1" latinLnBrk="0" hangingPunct="1">
        <a:lnSpc>
          <a:spcPct val="110000"/>
        </a:lnSpc>
        <a:spcBef>
          <a:spcPts val="1200"/>
        </a:spcBef>
        <a:buFont typeface="Arial" panose="020B0604020202020204" pitchFamily="34" charset="0"/>
        <a:buChar char="•"/>
        <a:defRPr lang="zh-CN" altLang="en-US" sz="3200" b="1" kern="1200" dirty="0" smtClean="0">
          <a:solidFill>
            <a:srgbClr val="715096"/>
          </a:solidFill>
          <a:latin typeface="华文中宋" panose="02010600040101010101" pitchFamily="2" charset="-122"/>
          <a:ea typeface="华文中宋" panose="02010600040101010101" pitchFamily="2" charset="-122"/>
          <a:cs typeface="+mn-cs"/>
        </a:defRPr>
      </a:lvl1pPr>
      <a:lvl2pPr marL="720090" indent="-360045" algn="l" defTabSz="914400" rtl="0" eaLnBrk="1" latinLnBrk="0" hangingPunct="1">
        <a:lnSpc>
          <a:spcPct val="100000"/>
        </a:lnSpc>
        <a:spcBef>
          <a:spcPts val="1200"/>
        </a:spcBef>
        <a:buFont typeface="Arial" panose="020B0604020202020204" pitchFamily="34" charset="0"/>
        <a:buChar char="•"/>
        <a:defRPr sz="2800" b="1" kern="1200">
          <a:solidFill>
            <a:schemeClr val="tx1"/>
          </a:solidFill>
          <a:latin typeface="华文楷体" panose="02010600040101010101" pitchFamily="2" charset="-122"/>
          <a:ea typeface="华文楷体" panose="02010600040101010101" pitchFamily="2" charset="-122"/>
          <a:cs typeface="+mn-cs"/>
        </a:defRPr>
      </a:lvl2pPr>
      <a:lvl3pPr marL="1151890" indent="-228600" algn="l" defTabSz="914400" rtl="0" eaLnBrk="1" latinLnBrk="0" hangingPunct="1">
        <a:lnSpc>
          <a:spcPct val="90000"/>
        </a:lnSpc>
        <a:spcBef>
          <a:spcPts val="600"/>
        </a:spcBef>
        <a:buFont typeface="Arial" panose="020B0604020202020204" pitchFamily="34" charset="0"/>
        <a:buChar char="•"/>
        <a:defRPr sz="2000" b="1" kern="1200">
          <a:solidFill>
            <a:schemeClr val="tx1"/>
          </a:solidFill>
          <a:latin typeface="华文仿宋" panose="02010600040101010101" pitchFamily="2" charset="-122"/>
          <a:ea typeface="华文仿宋"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26AF4-FA66-445C-9302-92D54DEE46F9}" type="datetimeFigureOut">
              <a:rPr lang="zh-CN" altLang="en-US" smtClean="0"/>
              <a:t>2023/5/5</a:t>
            </a:fld>
            <a:endParaRPr lang="zh-CN" altLang="en-US"/>
          </a:p>
        </p:txBody>
      </p:sp>
      <p:sp>
        <p:nvSpPr>
          <p:cNvPr id="5" name="页脚占位符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F9DB9-9D68-474C-B842-0E3B879A364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8689614" cy="3463130"/>
          </a:xfrm>
        </p:spPr>
        <p:txBody>
          <a:bodyPr>
            <a:normAutofit/>
          </a:bodyPr>
          <a:lstStyle/>
          <a:p>
            <a:pPr algn="ctr"/>
            <a:r>
              <a:rPr lang="zh-CN" altLang="en-US" sz="3600" dirty="0"/>
              <a:t>石化生产过程基于大数据解析的分类建模方法研究</a:t>
            </a:r>
            <a:br>
              <a:rPr lang="en-US" altLang="zh-CN" sz="3600" dirty="0"/>
            </a:br>
            <a:br>
              <a:rPr lang="en-US" altLang="zh-CN" sz="3600" dirty="0"/>
            </a:br>
            <a:r>
              <a:rPr lang="zh-CN" altLang="en-US" sz="2400" dirty="0"/>
              <a:t>报告人：党添添</a:t>
            </a:r>
            <a:br>
              <a:rPr lang="en-US" altLang="zh-CN" sz="2400" dirty="0"/>
            </a:br>
            <a:r>
              <a:rPr lang="zh-CN" altLang="en-US" sz="2400" dirty="0"/>
              <a:t>指导老师：黄德先</a:t>
            </a:r>
            <a:endParaRPr lang="zh-CN" sz="2400" dirty="0"/>
          </a:p>
        </p:txBody>
      </p:sp>
      <p:sp>
        <p:nvSpPr>
          <p:cNvPr id="3" name="副标题 2"/>
          <p:cNvSpPr>
            <a:spLocks noGrp="1"/>
          </p:cNvSpPr>
          <p:nvPr>
            <p:ph type="subTitle" idx="1"/>
          </p:nvPr>
        </p:nvSpPr>
        <p:spPr/>
        <p:txBody>
          <a:bodyPr>
            <a:normAutofit fontScale="95000"/>
          </a:bodyPr>
          <a:lstStyle/>
          <a:p>
            <a:pPr fontAlgn="auto">
              <a:lnSpc>
                <a:spcPct val="100000"/>
              </a:lnSpc>
              <a:spcBef>
                <a:spcPts val="0"/>
              </a:spcBef>
            </a:pPr>
            <a:r>
              <a:rPr lang="en-US" altLang="zh-CN" sz="2000" b="0" dirty="0">
                <a:latin typeface="微软雅黑" panose="020B0503020204020204" pitchFamily="34" charset="-122"/>
                <a:ea typeface="微软雅黑" panose="020B0503020204020204" pitchFamily="34" charset="-122"/>
              </a:rPr>
              <a:t>2022/11/22</a:t>
            </a:r>
            <a:endParaRPr altLang="zh-CN" sz="20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532436" y="1447324"/>
            <a:ext cx="8202834" cy="4567444"/>
          </a:xfrm>
        </p:spPr>
        <p:txBody>
          <a:bodyPr>
            <a:normAutofit/>
          </a:bodyPr>
          <a:lstStyle/>
          <a:p>
            <a:pPr marL="457200" lvl="1" indent="-457200">
              <a:lnSpc>
                <a:spcPct val="120000"/>
              </a:lnSpc>
              <a:buFont typeface="+mj-lt"/>
              <a:buAutoNum type="arabicPeriod"/>
            </a:pPr>
            <a:r>
              <a:rPr lang="zh-CN" altLang="en-US" sz="2000" dirty="0">
                <a:solidFill>
                  <a:srgbClr val="715096"/>
                </a:solidFill>
                <a:latin typeface="微软雅黑" panose="020B0503020204020204" pitchFamily="34" charset="-122"/>
                <a:ea typeface="微软雅黑" panose="020B0503020204020204" pitchFamily="34" charset="-122"/>
              </a:rPr>
              <a:t>仿真软件的使用以及工艺流程的对接</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仿真软件</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a:t>
            </a:r>
            <a:r>
              <a:rPr lang="en-US" altLang="zh-CN" sz="2000" dirty="0" err="1">
                <a:solidFill>
                  <a:schemeClr val="accent1">
                    <a:lumMod val="60000"/>
                    <a:lumOff val="40000"/>
                  </a:schemeClr>
                </a:solidFill>
                <a:latin typeface="微软雅黑" panose="020B0503020204020204" pitchFamily="34" charset="-122"/>
                <a:ea typeface="微软雅黑" panose="020B0503020204020204" pitchFamily="34" charset="-122"/>
              </a:rPr>
              <a:t>Hysys</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a:t>
            </a:r>
            <a:r>
              <a:rPr lang="zh-CN" altLang="en-US" sz="2000" dirty="0">
                <a:solidFill>
                  <a:srgbClr val="715096"/>
                </a:solidFill>
                <a:latin typeface="微软雅黑" panose="020B0503020204020204" pitchFamily="34" charset="-122"/>
                <a:ea typeface="微软雅黑" panose="020B0503020204020204" pitchFamily="34" charset="-122"/>
              </a:rPr>
              <a:t>的使用</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与项目组主导老师和同学对接</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r>
              <a:rPr lang="zh-CN" altLang="en-US" sz="2000" dirty="0">
                <a:solidFill>
                  <a:srgbClr val="715096"/>
                </a:solidFill>
                <a:latin typeface="微软雅黑" panose="020B0503020204020204" pitchFamily="34" charset="-122"/>
                <a:ea typeface="微软雅黑" panose="020B0503020204020204" pitchFamily="34" charset="-122"/>
              </a:rPr>
              <a:t>根据实际需求进行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软件代码重构</a:t>
            </a:r>
            <a:endParaRPr lang="en-US" altLang="zh-CN" sz="2000" dirty="0">
              <a:solidFill>
                <a:srgbClr val="715096"/>
              </a:solidFill>
              <a:latin typeface="微软雅黑" panose="020B0503020204020204" pitchFamily="34" charset="-122"/>
              <a:ea typeface="微软雅黑" panose="020B0503020204020204" pitchFamily="34" charset="-122"/>
            </a:endParaRPr>
          </a:p>
          <a:p>
            <a:pPr marL="342900" lvl="1" indent="-342900">
              <a:lnSpc>
                <a:spcPct val="120000"/>
              </a:lnSpc>
            </a:pPr>
            <a:endParaRPr lang="zh-CN" altLang="zh-CN" sz="2000" dirty="0">
              <a:solidFill>
                <a:srgbClr val="715096"/>
              </a:solidFill>
              <a:latin typeface="微软雅黑" panose="020B0503020204020204" pitchFamily="34" charset="-122"/>
              <a:ea typeface="微软雅黑" panose="020B0503020204020204" pitchFamily="34" charset="-122"/>
            </a:endParaRPr>
          </a:p>
          <a:p>
            <a:pPr marL="0" indent="0">
              <a:buNone/>
            </a:pPr>
            <a:endParaRPr lang="zh-CN"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550349A4-4729-4EE2-B193-27AE33F4BA15}"/>
              </a:ext>
            </a:extLst>
          </p:cNvPr>
          <p:cNvPicPr/>
          <p:nvPr/>
        </p:nvPicPr>
        <p:blipFill>
          <a:blip r:embed="rId3"/>
          <a:stretch>
            <a:fillRect/>
          </a:stretch>
        </p:blipFill>
        <p:spPr>
          <a:xfrm>
            <a:off x="4758928" y="3829310"/>
            <a:ext cx="3852636" cy="2406390"/>
          </a:xfrm>
          <a:prstGeom prst="rect">
            <a:avLst/>
          </a:prstGeom>
        </p:spPr>
      </p:pic>
      <p:pic>
        <p:nvPicPr>
          <p:cNvPr id="3" name="图片 2">
            <a:extLst>
              <a:ext uri="{FF2B5EF4-FFF2-40B4-BE49-F238E27FC236}">
                <a16:creationId xmlns:a16="http://schemas.microsoft.com/office/drawing/2014/main" id="{D3ACA45D-7CCF-4C03-899A-862C48A549E6}"/>
              </a:ext>
            </a:extLst>
          </p:cNvPr>
          <p:cNvPicPr>
            <a:picLocks noChangeAspect="1"/>
          </p:cNvPicPr>
          <p:nvPr/>
        </p:nvPicPr>
        <p:blipFill>
          <a:blip r:embed="rId4"/>
          <a:stretch>
            <a:fillRect/>
          </a:stretch>
        </p:blipFill>
        <p:spPr>
          <a:xfrm>
            <a:off x="813916" y="3731046"/>
            <a:ext cx="3835421" cy="2504654"/>
          </a:xfrm>
          <a:prstGeom prst="rect">
            <a:avLst/>
          </a:prstGeom>
        </p:spPr>
      </p:pic>
    </p:spTree>
    <p:extLst>
      <p:ext uri="{BB962C8B-B14F-4D97-AF65-F5344CB8AC3E}">
        <p14:creationId xmlns:p14="http://schemas.microsoft.com/office/powerpoint/2010/main" val="308972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研究内容</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7334250" cy="4567444"/>
          </a:xfrm>
        </p:spPr>
        <p:txBody>
          <a:bodyPr>
            <a:normAutofit/>
          </a:bodyPr>
          <a:lstStyle/>
          <a:p>
            <a:pPr marL="0" indent="0">
              <a:buNone/>
            </a:pPr>
            <a:r>
              <a:rPr lang="en-US" altLang="zh-CN" sz="1900" dirty="0">
                <a:latin typeface="微软雅黑" panose="020B0503020204020204" pitchFamily="34" charset="-122"/>
                <a:ea typeface="微软雅黑" panose="020B0503020204020204" pitchFamily="34" charset="-122"/>
              </a:rPr>
              <a:t>2.</a:t>
            </a:r>
            <a:r>
              <a:rPr lang="zh-CN" altLang="en-US" sz="1900" dirty="0">
                <a:latin typeface="微软雅黑" panose="020B0503020204020204" pitchFamily="34" charset="-122"/>
                <a:ea typeface="微软雅黑" panose="020B0503020204020204" pitchFamily="34" charset="-122"/>
              </a:rPr>
              <a:t>设计</a:t>
            </a:r>
            <a:r>
              <a:rPr lang="zh-CN" altLang="en-US" sz="1800" dirty="0">
                <a:latin typeface="微软雅黑" panose="020B0503020204020204" pitchFamily="34" charset="-122"/>
                <a:ea typeface="微软雅黑" panose="020B0503020204020204" pitchFamily="34" charset="-122"/>
              </a:rPr>
              <a:t>基于对比学习的自监督分类方法</a:t>
            </a:r>
            <a:endParaRPr lang="en-US" altLang="zh-CN" sz="1900" dirty="0">
              <a:latin typeface="微软雅黑" panose="020B0503020204020204" pitchFamily="34" charset="-122"/>
              <a:ea typeface="微软雅黑" panose="020B0503020204020204" pitchFamily="34" charset="-122"/>
            </a:endParaRPr>
          </a:p>
          <a:p>
            <a:pPr marL="0" indent="0">
              <a:buNone/>
            </a:pPr>
            <a:r>
              <a:rPr lang="zh-CN" altLang="en-US" sz="1900" dirty="0">
                <a:solidFill>
                  <a:schemeClr val="accent1">
                    <a:lumMod val="60000"/>
                    <a:lumOff val="40000"/>
                  </a:schemeClr>
                </a:solidFill>
                <a:latin typeface="微软雅黑" panose="020B0503020204020204" pitchFamily="34" charset="-122"/>
                <a:ea typeface="微软雅黑" panose="020B0503020204020204" pitchFamily="34" charset="-122"/>
              </a:rPr>
              <a:t>复现</a:t>
            </a:r>
            <a:r>
              <a:rPr lang="zh-CN" altLang="en-US" sz="1900" dirty="0">
                <a:latin typeface="微软雅黑" panose="020B0503020204020204" pitchFamily="34" charset="-122"/>
                <a:ea typeface="微软雅黑" panose="020B0503020204020204" pitchFamily="34" charset="-122"/>
              </a:rPr>
              <a:t>已有的分类方法</a:t>
            </a:r>
            <a:endParaRPr lang="en-US" altLang="zh-CN" sz="1900" dirty="0">
              <a:latin typeface="微软雅黑" panose="020B0503020204020204" pitchFamily="34" charset="-122"/>
              <a:ea typeface="微软雅黑" panose="020B0503020204020204" pitchFamily="34" charset="-122"/>
            </a:endParaRPr>
          </a:p>
          <a:p>
            <a:pPr marL="0" indent="0">
              <a:buNone/>
            </a:pPr>
            <a:endParaRPr lang="en-US" altLang="zh-CN" sz="1900" dirty="0">
              <a:solidFill>
                <a:schemeClr val="accent1">
                  <a:lumMod val="60000"/>
                  <a:lumOff val="40000"/>
                </a:schemeClr>
              </a:solidFill>
              <a:latin typeface="微软雅黑" panose="020B0503020204020204" pitchFamily="34" charset="-122"/>
              <a:ea typeface="微软雅黑" panose="020B0503020204020204" pitchFamily="34" charset="-122"/>
            </a:endParaRPr>
          </a:p>
          <a:p>
            <a:pPr marL="0" indent="0" eaLnBrk="0" fontAlgn="base" hangingPunct="0">
              <a:lnSpc>
                <a:spcPct val="100000"/>
              </a:lnSpc>
              <a:spcBef>
                <a:spcPct val="0"/>
              </a:spcBef>
              <a:spcAft>
                <a:spcPct val="0"/>
              </a:spcAft>
              <a:buNone/>
              <a:tabLst>
                <a:tab pos="914400" algn="l"/>
              </a:tabLst>
            </a:pPr>
            <a:r>
              <a:rPr lang="zh-CN" altLang="en-US" sz="1900" dirty="0">
                <a:latin typeface="微软雅黑" panose="020B0503020204020204" pitchFamily="34" charset="-122"/>
                <a:ea typeface="微软雅黑" panose="020B0503020204020204" pitchFamily="34" charset="-122"/>
              </a:rPr>
              <a:t>基于注意力机制、</a:t>
            </a:r>
            <a:r>
              <a:rPr lang="en-US" altLang="zh-CN" sz="1900" dirty="0">
                <a:latin typeface="微软雅黑" panose="020B0503020204020204" pitchFamily="34" charset="-122"/>
                <a:ea typeface="微软雅黑" panose="020B0503020204020204" pitchFamily="34" charset="-122"/>
              </a:rPr>
              <a:t>CNN</a:t>
            </a:r>
            <a:r>
              <a:rPr lang="zh-CN" altLang="en-US" sz="1900" dirty="0">
                <a:latin typeface="微软雅黑" panose="020B0503020204020204" pitchFamily="34" charset="-122"/>
                <a:ea typeface="微软雅黑" panose="020B0503020204020204" pitchFamily="34" charset="-122"/>
              </a:rPr>
              <a:t>等，改进已有的分类方法</a:t>
            </a:r>
          </a:p>
        </p:txBody>
      </p:sp>
      <p:sp>
        <p:nvSpPr>
          <p:cNvPr id="5" name="文本框 4">
            <a:extLst>
              <a:ext uri="{FF2B5EF4-FFF2-40B4-BE49-F238E27FC236}">
                <a16:creationId xmlns:a16="http://schemas.microsoft.com/office/drawing/2014/main" id="{608C7305-7A79-47EE-8961-066B04283654}"/>
              </a:ext>
            </a:extLst>
          </p:cNvPr>
          <p:cNvSpPr txBox="1"/>
          <p:nvPr/>
        </p:nvSpPr>
        <p:spPr>
          <a:xfrm>
            <a:off x="435456" y="5013837"/>
            <a:ext cx="8079894" cy="1569660"/>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r>
              <a:rPr lang="en-US" altLang="zh-CN" sz="1200" b="1" dirty="0">
                <a:solidFill>
                  <a:srgbClr val="715096"/>
                </a:solidFill>
                <a:latin typeface="微软雅黑" panose="020B0503020204020204" pitchFamily="34" charset="-122"/>
                <a:ea typeface="微软雅黑" panose="020B0503020204020204" pitchFamily="34" charset="-122"/>
              </a:rPr>
              <a:t>[8] </a:t>
            </a:r>
            <a:r>
              <a:rPr lang="en-US" altLang="zh-CN" sz="1200" b="1" dirty="0" err="1">
                <a:solidFill>
                  <a:srgbClr val="715096"/>
                </a:solidFill>
                <a:latin typeface="微软雅黑" panose="020B0503020204020204" pitchFamily="34" charset="-122"/>
                <a:ea typeface="微软雅黑" panose="020B0503020204020204" pitchFamily="34" charset="-122"/>
              </a:rPr>
              <a:t>Geng</a:t>
            </a:r>
            <a:r>
              <a:rPr lang="en-US" altLang="zh-CN" sz="1200" b="1" dirty="0">
                <a:solidFill>
                  <a:srgbClr val="715096"/>
                </a:solidFill>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r>
              <a:rPr lang="en-US" altLang="zh-CN" sz="1200" b="1" dirty="0">
                <a:solidFill>
                  <a:srgbClr val="715096"/>
                </a:solidFill>
                <a:latin typeface="微软雅黑" panose="020B0503020204020204" pitchFamily="34" charset="-122"/>
                <a:ea typeface="微软雅黑" panose="020B0503020204020204" pitchFamily="34" charset="-122"/>
              </a:rPr>
              <a:t>[9] Yuan, </a:t>
            </a:r>
            <a:r>
              <a:rPr lang="en-US" altLang="zh-CN" sz="1200" b="1" dirty="0" err="1">
                <a:solidFill>
                  <a:srgbClr val="715096"/>
                </a:solidFill>
                <a:latin typeface="微软雅黑" panose="020B0503020204020204" pitchFamily="34" charset="-122"/>
                <a:ea typeface="微软雅黑" panose="020B0503020204020204" pitchFamily="34" charset="-122"/>
              </a:rPr>
              <a:t>Xiaofeng</a:t>
            </a:r>
            <a:r>
              <a:rPr lang="en-US" altLang="zh-CN" sz="1200" b="1" dirty="0">
                <a:solidFill>
                  <a:srgbClr val="715096"/>
                </a:solidFill>
                <a:latin typeface="微软雅黑" panose="020B0503020204020204" pitchFamily="34" charset="-122"/>
                <a:ea typeface="微软雅黑" panose="020B0503020204020204" pitchFamily="34" charset="-122"/>
              </a:rPr>
              <a:t>, et al. "A dynamic CNN for nonlinear dynamic feature learning in soft sensor modeling of industrial process data." Control Engineering Practice 104 (2020): 104614.</a:t>
            </a: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E35FE5C7-83E2-4718-B348-E01D6C158DEC}"/>
              </a:ext>
            </a:extLst>
          </p:cNvPr>
          <p:cNvCxnSpPr/>
          <p:nvPr/>
        </p:nvCxnSpPr>
        <p:spPr>
          <a:xfrm>
            <a:off x="511234" y="503086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CFEA9AAE-4602-465C-90F4-48EF4C88227D}"/>
              </a:ext>
            </a:extLst>
          </p:cNvPr>
          <p:cNvPicPr>
            <a:picLocks noChangeAspect="1"/>
          </p:cNvPicPr>
          <p:nvPr/>
        </p:nvPicPr>
        <p:blipFill>
          <a:blip r:embed="rId3"/>
          <a:stretch>
            <a:fillRect/>
          </a:stretch>
        </p:blipFill>
        <p:spPr>
          <a:xfrm>
            <a:off x="376150" y="3073468"/>
            <a:ext cx="3137324" cy="1766999"/>
          </a:xfrm>
          <a:prstGeom prst="rect">
            <a:avLst/>
          </a:prstGeom>
        </p:spPr>
      </p:pic>
      <p:pic>
        <p:nvPicPr>
          <p:cNvPr id="12" name="图片 11">
            <a:extLst>
              <a:ext uri="{FF2B5EF4-FFF2-40B4-BE49-F238E27FC236}">
                <a16:creationId xmlns:a16="http://schemas.microsoft.com/office/drawing/2014/main" id="{BF442CDA-3D24-4745-BD1B-E6BF41631EAE}"/>
              </a:ext>
            </a:extLst>
          </p:cNvPr>
          <p:cNvPicPr>
            <a:picLocks noChangeAspect="1"/>
          </p:cNvPicPr>
          <p:nvPr/>
        </p:nvPicPr>
        <p:blipFill>
          <a:blip r:embed="rId4"/>
          <a:stretch>
            <a:fillRect/>
          </a:stretch>
        </p:blipFill>
        <p:spPr>
          <a:xfrm>
            <a:off x="3440602" y="3152128"/>
            <a:ext cx="5074748" cy="1775024"/>
          </a:xfrm>
          <a:prstGeom prst="rect">
            <a:avLst/>
          </a:prstGeom>
        </p:spPr>
      </p:pic>
    </p:spTree>
    <p:extLst>
      <p:ext uri="{BB962C8B-B14F-4D97-AF65-F5344CB8AC3E}">
        <p14:creationId xmlns:p14="http://schemas.microsoft.com/office/powerpoint/2010/main" val="203478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7BF7B-03D3-426A-BA69-AC8D3046F106}"/>
              </a:ext>
            </a:extLst>
          </p:cNvPr>
          <p:cNvSpPr>
            <a:spLocks noGrp="1"/>
          </p:cNvSpPr>
          <p:nvPr>
            <p:ph type="title"/>
          </p:nvPr>
        </p:nvSpPr>
        <p:spPr/>
        <p:txBody>
          <a:bodyPr/>
          <a:lstStyle/>
          <a:p>
            <a:r>
              <a:rPr lang="zh-CN" altLang="en-US" dirty="0"/>
              <a:t>研究内容</a:t>
            </a:r>
          </a:p>
        </p:txBody>
      </p:sp>
      <p:sp>
        <p:nvSpPr>
          <p:cNvPr id="3" name="内容占位符 2">
            <a:extLst>
              <a:ext uri="{FF2B5EF4-FFF2-40B4-BE49-F238E27FC236}">
                <a16:creationId xmlns:a16="http://schemas.microsoft.com/office/drawing/2014/main" id="{52B42DD5-5377-4E92-8A21-F5C3B85A9A5A}"/>
              </a:ext>
            </a:extLst>
          </p:cNvPr>
          <p:cNvSpPr>
            <a:spLocks noGrp="1"/>
          </p:cNvSpPr>
          <p:nvPr>
            <p:ph idx="1"/>
          </p:nvPr>
        </p:nvSpPr>
        <p:spPr>
          <a:xfrm>
            <a:off x="628650" y="1276351"/>
            <a:ext cx="7886700" cy="2908553"/>
          </a:xfrm>
        </p:spPr>
        <p:txBody>
          <a:bodyPr>
            <a:normAutofit fontScale="92500" lnSpcReduction="20000"/>
          </a:bodyPr>
          <a:lstStyle/>
          <a:p>
            <a:pPr marL="0" indent="0">
              <a:buNone/>
            </a:pPr>
            <a:r>
              <a:rPr lang="zh-CN" altLang="en-US" sz="2000" dirty="0">
                <a:latin typeface="微软雅黑" panose="020B0503020204020204" pitchFamily="34" charset="-122"/>
                <a:ea typeface="微软雅黑" panose="020B0503020204020204" pitchFamily="34" charset="-122"/>
              </a:rPr>
              <a:t>该领域现有的分类方法的问题：</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  准确率不高，网络复杂度不高</a:t>
            </a:r>
            <a:endParaRPr lang="en-US" altLang="zh-CN" sz="2000" dirty="0">
              <a:latin typeface="微软雅黑" panose="020B0503020204020204" pitchFamily="34" charset="-122"/>
              <a:ea typeface="微软雅黑" panose="020B0503020204020204" pitchFamily="34" charset="-122"/>
            </a:endParaRPr>
          </a:p>
          <a:p>
            <a:pPr marL="0" indent="0">
              <a:buNone/>
            </a:pPr>
            <a:r>
              <a:rPr lang="en-US" altLang="zh-CN" sz="2000" dirty="0">
                <a:latin typeface="微软雅黑" panose="020B0503020204020204" pitchFamily="34" charset="-122"/>
                <a:ea typeface="微软雅黑" panose="020B0503020204020204" pitchFamily="34" charset="-122"/>
              </a:rPr>
              <a:t>2  </a:t>
            </a:r>
            <a:r>
              <a:rPr lang="zh-CN" altLang="en-US" sz="2000" dirty="0">
                <a:solidFill>
                  <a:srgbClr val="FF0000"/>
                </a:solidFill>
                <a:latin typeface="微软雅黑" panose="020B0503020204020204" pitchFamily="34" charset="-122"/>
                <a:ea typeface="微软雅黑" panose="020B0503020204020204" pitchFamily="34" charset="-122"/>
              </a:rPr>
              <a:t>监督</a:t>
            </a:r>
            <a:r>
              <a:rPr lang="zh-CN" altLang="en-US" sz="2000" dirty="0">
                <a:latin typeface="微软雅黑" panose="020B0503020204020204" pitchFamily="34" charset="-122"/>
                <a:ea typeface="微软雅黑" panose="020B0503020204020204" pitchFamily="34" charset="-122"/>
              </a:rPr>
              <a:t>式训练方法，</a:t>
            </a:r>
            <a:r>
              <a:rPr lang="zh-CN" altLang="en-US" sz="2000" dirty="0">
                <a:solidFill>
                  <a:srgbClr val="FF0000"/>
                </a:solidFill>
                <a:latin typeface="微软雅黑" panose="020B0503020204020204" pitchFamily="34" charset="-122"/>
                <a:ea typeface="微软雅黑" panose="020B0503020204020204" pitchFamily="34" charset="-122"/>
              </a:rPr>
              <a:t>人工标注数据</a:t>
            </a:r>
            <a:r>
              <a:rPr lang="zh-CN" altLang="en-US" sz="2000" dirty="0">
                <a:latin typeface="微软雅黑" panose="020B0503020204020204" pitchFamily="34" charset="-122"/>
                <a:ea typeface="微软雅黑" panose="020B0503020204020204" pitchFamily="34" charset="-122"/>
              </a:rPr>
              <a:t>的难度大</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研究方向：</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基于</a:t>
            </a:r>
            <a:r>
              <a:rPr lang="en-US" altLang="zh-CN" sz="2000" dirty="0">
                <a:solidFill>
                  <a:srgbClr val="FF0000"/>
                </a:solidFill>
                <a:latin typeface="微软雅黑" panose="020B0503020204020204" pitchFamily="34" charset="-122"/>
                <a:ea typeface="微软雅黑" panose="020B0503020204020204" pitchFamily="34" charset="-122"/>
              </a:rPr>
              <a:t>attention</a:t>
            </a:r>
            <a:r>
              <a:rPr lang="zh-CN" altLang="en-US" sz="2000" dirty="0">
                <a:latin typeface="微软雅黑" panose="020B0503020204020204" pitchFamily="34" charset="-122"/>
                <a:ea typeface="微软雅黑" panose="020B0503020204020204" pitchFamily="34" charset="-122"/>
              </a:rPr>
              <a:t>分类方法</a:t>
            </a:r>
            <a:endParaRPr lang="en-US" altLang="zh-CN" sz="2000" dirty="0">
              <a:latin typeface="微软雅黑" panose="020B0503020204020204" pitchFamily="34" charset="-122"/>
              <a:ea typeface="微软雅黑" panose="020B0503020204020204" pitchFamily="34" charset="-122"/>
            </a:endParaRPr>
          </a:p>
          <a:p>
            <a:pPr marL="0" indent="0">
              <a:buNone/>
            </a:pPr>
            <a:r>
              <a:rPr lang="zh-CN" altLang="en-US" sz="2000" dirty="0">
                <a:latin typeface="微软雅黑" panose="020B0503020204020204" pitchFamily="34" charset="-122"/>
                <a:ea typeface="微软雅黑" panose="020B0503020204020204" pitchFamily="34" charset="-122"/>
              </a:rPr>
              <a:t>基于</a:t>
            </a:r>
            <a:r>
              <a:rPr lang="zh-CN" altLang="en-US" sz="2000" dirty="0">
                <a:solidFill>
                  <a:srgbClr val="FF0000"/>
                </a:solidFill>
                <a:latin typeface="微软雅黑" panose="020B0503020204020204" pitchFamily="34" charset="-122"/>
                <a:ea typeface="微软雅黑" panose="020B0503020204020204" pitchFamily="34" charset="-122"/>
              </a:rPr>
              <a:t>对比学习</a:t>
            </a:r>
            <a:r>
              <a:rPr lang="zh-CN" altLang="en-US" sz="2000" dirty="0">
                <a:latin typeface="微软雅黑" panose="020B0503020204020204" pitchFamily="34" charset="-122"/>
                <a:ea typeface="微软雅黑" panose="020B0503020204020204" pitchFamily="34" charset="-122"/>
              </a:rPr>
              <a:t>的</a:t>
            </a:r>
            <a:r>
              <a:rPr lang="zh-CN" altLang="en-US" sz="2000" dirty="0">
                <a:solidFill>
                  <a:srgbClr val="FF0000"/>
                </a:solidFill>
                <a:latin typeface="微软雅黑" panose="020B0503020204020204" pitchFamily="34" charset="-122"/>
                <a:ea typeface="微软雅黑" panose="020B0503020204020204" pitchFamily="34" charset="-122"/>
              </a:rPr>
              <a:t>自监督分类</a:t>
            </a:r>
            <a:r>
              <a:rPr lang="zh-CN" altLang="en-US" sz="2000" dirty="0">
                <a:latin typeface="微软雅黑" panose="020B0503020204020204" pitchFamily="34" charset="-122"/>
                <a:ea typeface="微软雅黑" panose="020B0503020204020204" pitchFamily="34" charset="-122"/>
              </a:rPr>
              <a:t>方法</a:t>
            </a:r>
            <a:endParaRPr lang="en-US" altLang="zh-CN"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F1B0B7DF-ECF6-4B52-9254-33230374B094}"/>
              </a:ext>
            </a:extLst>
          </p:cNvPr>
          <p:cNvPicPr>
            <a:picLocks noChangeAspect="1"/>
          </p:cNvPicPr>
          <p:nvPr/>
        </p:nvPicPr>
        <p:blipFill>
          <a:blip r:embed="rId3"/>
          <a:stretch>
            <a:fillRect/>
          </a:stretch>
        </p:blipFill>
        <p:spPr>
          <a:xfrm>
            <a:off x="5118853" y="2478974"/>
            <a:ext cx="3633227" cy="2824612"/>
          </a:xfrm>
          <a:prstGeom prst="rect">
            <a:avLst/>
          </a:prstGeom>
        </p:spPr>
      </p:pic>
      <p:sp>
        <p:nvSpPr>
          <p:cNvPr id="6" name="文本框 5">
            <a:extLst>
              <a:ext uri="{FF2B5EF4-FFF2-40B4-BE49-F238E27FC236}">
                <a16:creationId xmlns:a16="http://schemas.microsoft.com/office/drawing/2014/main" id="{36BC7AB5-F1A8-4190-AB16-29985CAA275B}"/>
              </a:ext>
            </a:extLst>
          </p:cNvPr>
          <p:cNvSpPr txBox="1"/>
          <p:nvPr/>
        </p:nvSpPr>
        <p:spPr>
          <a:xfrm>
            <a:off x="726440" y="4361000"/>
            <a:ext cx="3550920" cy="1477328"/>
          </a:xfrm>
          <a:prstGeom prst="rect">
            <a:avLst/>
          </a:prstGeom>
          <a:noFill/>
        </p:spPr>
        <p:txBody>
          <a:bodyPr wrap="square" rtlCol="0">
            <a:spAutoFit/>
          </a:bodyPr>
          <a:lstStyle/>
          <a:p>
            <a:r>
              <a:rPr lang="zh-CN" altLang="en-US" dirty="0"/>
              <a:t>对比学习（</a:t>
            </a:r>
            <a:r>
              <a:rPr lang="en-US" altLang="zh-CN" dirty="0">
                <a:solidFill>
                  <a:schemeClr val="accent6"/>
                </a:solidFill>
              </a:rPr>
              <a:t>contrastive learning</a:t>
            </a:r>
            <a:r>
              <a:rPr lang="zh-CN" altLang="en-US" dirty="0"/>
              <a:t>）是一种</a:t>
            </a:r>
            <a:r>
              <a:rPr lang="zh-CN" altLang="en-US" dirty="0">
                <a:solidFill>
                  <a:schemeClr val="accent6"/>
                </a:solidFill>
              </a:rPr>
              <a:t>自监督</a:t>
            </a:r>
            <a:r>
              <a:rPr lang="zh-CN" altLang="en-US" dirty="0"/>
              <a:t>学习方法，用于在没有标签的情况下，通过让模型学习哪些数据点相似或不同来学习数据集的一般特征</a:t>
            </a:r>
          </a:p>
        </p:txBody>
      </p:sp>
      <p:sp>
        <p:nvSpPr>
          <p:cNvPr id="7" name="文本框 6">
            <a:extLst>
              <a:ext uri="{FF2B5EF4-FFF2-40B4-BE49-F238E27FC236}">
                <a16:creationId xmlns:a16="http://schemas.microsoft.com/office/drawing/2014/main" id="{75957F8E-8DDD-4155-8B5F-4C392259A016}"/>
              </a:ext>
            </a:extLst>
          </p:cNvPr>
          <p:cNvSpPr txBox="1"/>
          <p:nvPr/>
        </p:nvSpPr>
        <p:spPr>
          <a:xfrm>
            <a:off x="4750820" y="5402767"/>
            <a:ext cx="4541520" cy="646331"/>
          </a:xfrm>
          <a:prstGeom prst="rect">
            <a:avLst/>
          </a:prstGeom>
          <a:noFill/>
        </p:spPr>
        <p:txBody>
          <a:bodyPr wrap="square" rtlCol="0">
            <a:spAutoFit/>
          </a:bodyPr>
          <a:lstStyle/>
          <a:p>
            <a:r>
              <a:rPr lang="en-US" altLang="zh-CN" dirty="0"/>
              <a:t>CLIP(Contrastive Language-Image Pre-Training)</a:t>
            </a:r>
          </a:p>
          <a:p>
            <a:r>
              <a:rPr lang="zh-CN" altLang="en-US" dirty="0"/>
              <a:t>是利用对比学习的典型网络</a:t>
            </a:r>
          </a:p>
        </p:txBody>
      </p:sp>
    </p:spTree>
    <p:extLst>
      <p:ext uri="{BB962C8B-B14F-4D97-AF65-F5344CB8AC3E}">
        <p14:creationId xmlns:p14="http://schemas.microsoft.com/office/powerpoint/2010/main" val="59862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fade">
                                      <p:cBhvr>
                                        <p:cTn id="48" dur="500"/>
                                        <p:tgtEl>
                                          <p:spTgt spid="7">
                                            <p:txEl>
                                              <p:pRg st="0" end="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animEffect transition="in" filter="fade">
                                      <p:cBhvr>
                                        <p:cTn id="51"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71F7A-6FA7-6241-8EBD-17A3D45A1A27}"/>
              </a:ext>
            </a:extLst>
          </p:cNvPr>
          <p:cNvSpPr>
            <a:spLocks noGrp="1"/>
          </p:cNvSpPr>
          <p:nvPr>
            <p:ph type="title"/>
          </p:nvPr>
        </p:nvSpPr>
        <p:spPr/>
        <p:txBody>
          <a:bodyPr/>
          <a:lstStyle/>
          <a:p>
            <a:r>
              <a:rPr kumimoji="1" lang="zh-CN" altLang="en-US" dirty="0"/>
              <a:t>工作计划</a:t>
            </a:r>
          </a:p>
        </p:txBody>
      </p:sp>
      <p:sp>
        <p:nvSpPr>
          <p:cNvPr id="3" name="内容占位符 2">
            <a:extLst>
              <a:ext uri="{FF2B5EF4-FFF2-40B4-BE49-F238E27FC236}">
                <a16:creationId xmlns:a16="http://schemas.microsoft.com/office/drawing/2014/main" id="{9EF57CDE-A2A2-D249-8D55-20FC5EDC8E81}"/>
              </a:ext>
            </a:extLst>
          </p:cNvPr>
          <p:cNvSpPr>
            <a:spLocks noGrp="1"/>
          </p:cNvSpPr>
          <p:nvPr>
            <p:ph idx="1"/>
          </p:nvPr>
        </p:nvSpPr>
        <p:spPr>
          <a:xfrm>
            <a:off x="538161" y="1301751"/>
            <a:ext cx="7254875" cy="4527549"/>
          </a:xfrm>
        </p:spPr>
        <p:txBody>
          <a:bodyPr>
            <a:normAutofit/>
          </a:bodyPr>
          <a:lstStyle/>
          <a:p>
            <a:pPr lvl="0">
              <a:lnSpc>
                <a:spcPct val="150000"/>
              </a:lnSpc>
            </a:pPr>
            <a:r>
              <a:rPr lang="zh-CN" altLang="zh-CN" sz="1600" dirty="0">
                <a:latin typeface="微软雅黑" panose="020B0503020204020204" pitchFamily="34" charset="-122"/>
                <a:ea typeface="微软雅黑" panose="020B0503020204020204" pitchFamily="34" charset="-122"/>
              </a:rPr>
              <a:t>秋季学期</a:t>
            </a:r>
            <a:r>
              <a:rPr lang="en-US" altLang="zh-CN" sz="1600" dirty="0">
                <a:latin typeface="微软雅黑" panose="020B0503020204020204" pitchFamily="34" charset="-122"/>
                <a:ea typeface="微软雅黑" panose="020B0503020204020204" pitchFamily="34" charset="-122"/>
              </a:rPr>
              <a:t>12-17</a:t>
            </a:r>
            <a:r>
              <a:rPr lang="zh-CN" altLang="zh-CN" sz="1600" dirty="0">
                <a:latin typeface="微软雅黑" panose="020B0503020204020204" pitchFamily="34" charset="-122"/>
                <a:ea typeface="微软雅黑" panose="020B0503020204020204" pitchFamily="34" charset="-122"/>
              </a:rPr>
              <a:t>周，阅读</a:t>
            </a:r>
            <a:r>
              <a:rPr lang="zh-CN" altLang="en-US" sz="1600" dirty="0">
                <a:latin typeface="微软雅黑" panose="020B0503020204020204" pitchFamily="34" charset="-122"/>
                <a:ea typeface="微软雅黑" panose="020B0503020204020204" pitchFamily="34" charset="-122"/>
              </a:rPr>
              <a:t>有关</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分类</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方法</a:t>
            </a:r>
            <a:r>
              <a:rPr lang="zh-CN" altLang="zh-CN" sz="1600" dirty="0">
                <a:latin typeface="微软雅黑" panose="020B0503020204020204" pitchFamily="34" charset="-122"/>
                <a:ea typeface="微软雅黑" panose="020B0503020204020204" pitchFamily="34" charset="-122"/>
              </a:rPr>
              <a:t>文献，阅读</a:t>
            </a:r>
            <a:r>
              <a:rPr lang="zh-CN" altLang="zh-CN" sz="1600" dirty="0">
                <a:solidFill>
                  <a:schemeClr val="accent1">
                    <a:lumMod val="60000"/>
                    <a:lumOff val="40000"/>
                  </a:schemeClr>
                </a:solidFill>
                <a:latin typeface="微软雅黑" panose="020B0503020204020204" pitchFamily="34" charset="-122"/>
                <a:ea typeface="微软雅黑" panose="020B0503020204020204" pitchFamily="34" charset="-122"/>
              </a:rPr>
              <a:t>仿真软件</a:t>
            </a:r>
            <a:r>
              <a:rPr lang="zh-CN" altLang="zh-CN" sz="1600" dirty="0">
                <a:latin typeface="微软雅黑" panose="020B0503020204020204" pitchFamily="34" charset="-122"/>
                <a:ea typeface="微软雅黑" panose="020B0503020204020204" pitchFamily="34" charset="-122"/>
              </a:rPr>
              <a:t>指导书，积极与老师</a:t>
            </a:r>
            <a:r>
              <a:rPr lang="zh-CN" altLang="en-US" sz="1600" dirty="0">
                <a:latin typeface="微软雅黑" panose="020B0503020204020204" pitchFamily="34" charset="-122"/>
                <a:ea typeface="微软雅黑" panose="020B0503020204020204" pitchFamily="34" charset="-122"/>
              </a:rPr>
              <a:t>和学生</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沟通</a:t>
            </a:r>
            <a:r>
              <a:rPr lang="zh-CN" altLang="en-US" sz="1600" dirty="0">
                <a:latin typeface="微软雅黑" panose="020B0503020204020204" pitchFamily="34" charset="-122"/>
                <a:ea typeface="微软雅黑" panose="020B0503020204020204" pitchFamily="34" charset="-122"/>
              </a:rPr>
              <a:t>，学习仿真软件的使用，完成仿真数据的</a:t>
            </a:r>
            <a:r>
              <a:rPr lang="zh-CN" altLang="en-US" sz="1600" dirty="0">
                <a:solidFill>
                  <a:schemeClr val="accent1">
                    <a:lumMod val="60000"/>
                    <a:lumOff val="40000"/>
                  </a:schemeClr>
                </a:solidFill>
                <a:latin typeface="微软雅黑" panose="020B0503020204020204" pitchFamily="34" charset="-122"/>
                <a:ea typeface="微软雅黑" panose="020B0503020204020204" pitchFamily="34" charset="-122"/>
              </a:rPr>
              <a:t>对接</a:t>
            </a:r>
            <a:r>
              <a:rPr lang="zh-CN" altLang="zh-CN" sz="1600" dirty="0">
                <a:latin typeface="微软雅黑" panose="020B0503020204020204" pitchFamily="34" charset="-122"/>
                <a:ea typeface="微软雅黑" panose="020B0503020204020204" pitchFamily="34" charset="-122"/>
              </a:rPr>
              <a:t>。</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1-3</a:t>
            </a:r>
            <a:r>
              <a:rPr lang="zh-CN" altLang="zh-CN" sz="1600" dirty="0">
                <a:latin typeface="微软雅黑" panose="020B0503020204020204" pitchFamily="34" charset="-122"/>
                <a:ea typeface="微软雅黑" panose="020B0503020204020204" pitchFamily="34" charset="-122"/>
              </a:rPr>
              <a:t>周，阅读相关文献，</a:t>
            </a:r>
            <a:r>
              <a:rPr lang="zh-CN" altLang="en-US" sz="1600" dirty="0">
                <a:latin typeface="微软雅黑" panose="020B0503020204020204" pitchFamily="34" charset="-122"/>
                <a:ea typeface="微软雅黑" panose="020B0503020204020204" pitchFamily="34" charset="-122"/>
              </a:rPr>
              <a:t>设计基于对比学习的自监督分类方法，验证实际应用效果，准备中期报告。</a:t>
            </a:r>
            <a:endParaRPr lang="zh-CN" altLang="zh-CN" sz="1600" dirty="0">
              <a:latin typeface="微软雅黑" panose="020B0503020204020204" pitchFamily="34" charset="-122"/>
              <a:ea typeface="微软雅黑" panose="020B0503020204020204" pitchFamily="34" charset="-122"/>
            </a:endParaRP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4-8</a:t>
            </a:r>
            <a:r>
              <a:rPr lang="zh-CN" altLang="zh-CN" sz="1600" dirty="0">
                <a:latin typeface="微软雅黑" panose="020B0503020204020204" pitchFamily="34" charset="-122"/>
                <a:ea typeface="微软雅黑" panose="020B0503020204020204" pitchFamily="34" charset="-122"/>
              </a:rPr>
              <a:t>周，阅读相关文献。根据中期报告的结果，改进自己的工作，</a:t>
            </a:r>
            <a:r>
              <a:rPr lang="zh-CN" altLang="en-US" sz="1600" dirty="0">
                <a:latin typeface="微软雅黑" panose="020B0503020204020204" pitchFamily="34" charset="-122"/>
                <a:ea typeface="微软雅黑" panose="020B0503020204020204" pitchFamily="34" charset="-122"/>
              </a:rPr>
              <a:t>分析多种分类方法的区别，改进细节</a:t>
            </a:r>
            <a:r>
              <a:rPr lang="zh-CN" altLang="zh-CN" sz="1600" dirty="0">
                <a:latin typeface="微软雅黑" panose="020B0503020204020204" pitchFamily="34" charset="-122"/>
                <a:ea typeface="微软雅黑" panose="020B0503020204020204" pitchFamily="34" charset="-122"/>
              </a:rPr>
              <a:t>。</a:t>
            </a: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9-12</a:t>
            </a:r>
            <a:r>
              <a:rPr lang="zh-CN" altLang="zh-CN" sz="1600" dirty="0">
                <a:latin typeface="微软雅黑" panose="020B0503020204020204" pitchFamily="34" charset="-122"/>
                <a:ea typeface="微软雅黑" panose="020B0503020204020204" pitchFamily="34" charset="-122"/>
              </a:rPr>
              <a:t>周，阅读相关文献，</a:t>
            </a:r>
            <a:r>
              <a:rPr lang="zh-CN" altLang="en-US" sz="1600" dirty="0">
                <a:latin typeface="微软雅黑" panose="020B0503020204020204" pitchFamily="34" charset="-122"/>
                <a:ea typeface="微软雅黑" panose="020B0503020204020204" pitchFamily="34" charset="-122"/>
              </a:rPr>
              <a:t>完成分类方法的设计，完成分类方法之间的对接。</a:t>
            </a:r>
            <a:endParaRPr lang="zh-CN" altLang="zh-CN" sz="1600" dirty="0">
              <a:latin typeface="微软雅黑" panose="020B0503020204020204" pitchFamily="34" charset="-122"/>
              <a:ea typeface="微软雅黑" panose="020B0503020204020204" pitchFamily="34" charset="-122"/>
            </a:endParaRPr>
          </a:p>
          <a:p>
            <a:pPr lvl="0">
              <a:lnSpc>
                <a:spcPct val="150000"/>
              </a:lnSpc>
            </a:pPr>
            <a:r>
              <a:rPr lang="zh-CN" altLang="zh-CN" sz="1600" dirty="0">
                <a:latin typeface="微软雅黑" panose="020B0503020204020204" pitchFamily="34" charset="-122"/>
                <a:ea typeface="微软雅黑" panose="020B0503020204020204" pitchFamily="34" charset="-122"/>
              </a:rPr>
              <a:t>春季学期</a:t>
            </a:r>
            <a:r>
              <a:rPr lang="en-US" altLang="zh-CN" sz="1600" dirty="0">
                <a:latin typeface="微软雅黑" panose="020B0503020204020204" pitchFamily="34" charset="-122"/>
                <a:ea typeface="微软雅黑" panose="020B0503020204020204" pitchFamily="34" charset="-122"/>
              </a:rPr>
              <a:t>13-16</a:t>
            </a:r>
            <a:r>
              <a:rPr lang="zh-CN" altLang="zh-CN" sz="1600" dirty="0">
                <a:latin typeface="微软雅黑" panose="020B0503020204020204" pitchFamily="34" charset="-122"/>
                <a:ea typeface="微软雅黑" panose="020B0503020204020204" pitchFamily="34" charset="-122"/>
              </a:rPr>
              <a:t>周，撰写毕业论文。</a:t>
            </a:r>
          </a:p>
          <a:p>
            <a:pPr>
              <a:lnSpc>
                <a:spcPct val="160000"/>
              </a:lnSpc>
            </a:pPr>
            <a:endParaRPr lang="zh-CN"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846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AD499-6876-43F4-935F-C2CFE650A1F5}"/>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4FA13917-B2F5-4C4A-AD41-F4051950B791}"/>
              </a:ext>
            </a:extLst>
          </p:cNvPr>
          <p:cNvSpPr>
            <a:spLocks noGrp="1"/>
          </p:cNvSpPr>
          <p:nvPr>
            <p:ph idx="1"/>
          </p:nvPr>
        </p:nvSpPr>
        <p:spPr/>
        <p:txBody>
          <a:bodyPr>
            <a:normAutofit fontScale="85000" lnSpcReduction="10000"/>
          </a:bodyPr>
          <a:lstStyle/>
          <a:p>
            <a:pPr marL="0" indent="0">
              <a:buNone/>
            </a:pP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黄德先</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江永亨</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金以慧</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炼油工业过程控制的研究现状</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问题与展望</a:t>
            </a:r>
            <a:r>
              <a:rPr lang="en-US" altLang="zh-CN" sz="1600" dirty="0">
                <a:latin typeface="微软雅黑" panose="020B0503020204020204" pitchFamily="34" charset="-122"/>
                <a:ea typeface="微软雅黑" panose="020B0503020204020204" pitchFamily="34" charset="-122"/>
              </a:rPr>
              <a:t>[J]. </a:t>
            </a:r>
            <a:r>
              <a:rPr lang="zh-CN" altLang="zh-CN" sz="1600" dirty="0">
                <a:latin typeface="微软雅黑" panose="020B0503020204020204" pitchFamily="34" charset="-122"/>
                <a:ea typeface="微软雅黑" panose="020B0503020204020204" pitchFamily="34" charset="-122"/>
              </a:rPr>
              <a:t>自动化学报</a:t>
            </a:r>
            <a:r>
              <a:rPr lang="en-US" altLang="zh-CN" sz="1600" dirty="0">
                <a:latin typeface="微软雅黑" panose="020B0503020204020204" pitchFamily="34" charset="-122"/>
                <a:ea typeface="微软雅黑" panose="020B0503020204020204" pitchFamily="34" charset="-122"/>
              </a:rPr>
              <a:t>, 2017, 43(6): 902-916</a:t>
            </a:r>
            <a:r>
              <a:rPr lang="en-US" altLang="zh-CN" sz="1600" dirty="0"/>
              <a:t>.</a:t>
            </a:r>
          </a:p>
          <a:p>
            <a:pPr marL="0" indent="0">
              <a:buNone/>
            </a:pPr>
            <a:r>
              <a:rPr lang="en-US" altLang="zh-CN" sz="1600" dirty="0">
                <a:latin typeface="微软雅黑" panose="020B0503020204020204" pitchFamily="34" charset="-122"/>
                <a:ea typeface="微软雅黑" panose="020B0503020204020204" pitchFamily="34" charset="-122"/>
              </a:rPr>
              <a:t>[2] </a:t>
            </a:r>
            <a:r>
              <a:rPr lang="en-US" altLang="zh-CN" sz="1600" dirty="0" err="1">
                <a:latin typeface="微软雅黑" panose="020B0503020204020204" pitchFamily="34" charset="-122"/>
                <a:ea typeface="微软雅黑" panose="020B0503020204020204" pitchFamily="34" charset="-122"/>
              </a:rPr>
              <a:t>Kavuri</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Rengaswamy</a:t>
            </a:r>
            <a:r>
              <a:rPr lang="en-US" altLang="zh-CN" sz="1600" dirty="0">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pPr marL="0" indent="0">
              <a:lnSpc>
                <a:spcPct val="120000"/>
              </a:lnSpc>
              <a:buNone/>
            </a:pPr>
            <a:r>
              <a:rPr lang="en-US" altLang="zh-CN" sz="1600" dirty="0">
                <a:latin typeface="微软雅黑" panose="020B0503020204020204" pitchFamily="34" charset="-122"/>
                <a:ea typeface="微软雅黑" panose="020B0503020204020204" pitchFamily="34" charset="-122"/>
              </a:rPr>
              <a:t>[3]Yan, </a:t>
            </a:r>
            <a:r>
              <a:rPr lang="en-US" altLang="zh-CN" sz="1600" dirty="0" err="1">
                <a:latin typeface="微软雅黑" panose="020B0503020204020204" pitchFamily="34" charset="-122"/>
                <a:ea typeface="微软雅黑" panose="020B0503020204020204" pitchFamily="34" charset="-122"/>
              </a:rPr>
              <a:t>Weiwu</a:t>
            </a:r>
            <a:r>
              <a:rPr lang="en-US" altLang="zh-CN" sz="1600" dirty="0">
                <a:latin typeface="微软雅黑" panose="020B0503020204020204" pitchFamily="34" charset="-122"/>
                <a:ea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rPr>
              <a:t>Huihe</a:t>
            </a:r>
            <a:r>
              <a:rPr lang="en-US" altLang="zh-CN" sz="1600" dirty="0">
                <a:latin typeface="微软雅黑" panose="020B0503020204020204" pitchFamily="34" charset="-122"/>
                <a:ea typeface="微软雅黑" panose="020B0503020204020204" pitchFamily="34" charset="-122"/>
              </a:rPr>
              <a:t> Shao, and </a:t>
            </a:r>
            <a:r>
              <a:rPr lang="en-US" altLang="zh-CN" sz="1600" dirty="0" err="1">
                <a:latin typeface="微软雅黑" panose="020B0503020204020204" pitchFamily="34" charset="-122"/>
                <a:ea typeface="微软雅黑" panose="020B0503020204020204" pitchFamily="34" charset="-122"/>
              </a:rPr>
              <a:t>Xiaofan</a:t>
            </a:r>
            <a:r>
              <a:rPr lang="en-US" altLang="zh-CN" sz="1600" dirty="0">
                <a:latin typeface="微软雅黑" panose="020B0503020204020204" pitchFamily="34" charset="-122"/>
                <a:ea typeface="微软雅黑" panose="020B0503020204020204" pitchFamily="34" charset="-122"/>
              </a:rPr>
              <a:t> Wang. "Soft sensing modeling based on </a:t>
            </a:r>
            <a:r>
              <a:rPr lang="en-US" altLang="zh-CN" sz="1700" dirty="0">
                <a:latin typeface="微软雅黑" panose="020B0503020204020204" pitchFamily="34" charset="-122"/>
                <a:ea typeface="微软雅黑" panose="020B0503020204020204" pitchFamily="34" charset="-122"/>
              </a:rPr>
              <a:t>support vector machine and Bayesian model selection." Computers &amp; chemical engineering 28.8 (2004): 1489-1498.</a:t>
            </a:r>
            <a:endParaRPr lang="zh-CN" altLang="zh-CN" sz="1700" dirty="0">
              <a:latin typeface="微软雅黑" panose="020B0503020204020204" pitchFamily="34" charset="-122"/>
              <a:ea typeface="微软雅黑" panose="020B0503020204020204" pitchFamily="34" charset="-122"/>
            </a:endParaRPr>
          </a:p>
          <a:p>
            <a:pPr marL="0" indent="0">
              <a:lnSpc>
                <a:spcPct val="130000"/>
              </a:lnSpc>
              <a:buNone/>
            </a:pPr>
            <a:r>
              <a:rPr lang="en-US" altLang="zh-CN" sz="1700" dirty="0">
                <a:latin typeface="微软雅黑" panose="020B0503020204020204" pitchFamily="34" charset="-122"/>
                <a:ea typeface="微软雅黑" panose="020B0503020204020204" pitchFamily="34" charset="-122"/>
              </a:rPr>
              <a:t>[4]Gonzaga, J. C. B., et al. "ANN-based </a:t>
            </a:r>
            <a:r>
              <a:rPr lang="en-US" altLang="zh-CN" sz="1600" dirty="0">
                <a:latin typeface="微软雅黑" panose="020B0503020204020204" pitchFamily="34" charset="-122"/>
                <a:ea typeface="微软雅黑" panose="020B0503020204020204" pitchFamily="34" charset="-122"/>
              </a:rPr>
              <a:t>soft-sensor for real-time process monitoring and control of an industrial polymerization process." Computers &amp; </a:t>
            </a:r>
            <a:r>
              <a:rPr lang="en-US" altLang="zh-CN" sz="1700" dirty="0">
                <a:latin typeface="微软雅黑" panose="020B0503020204020204" pitchFamily="34" charset="-122"/>
                <a:ea typeface="微软雅黑" panose="020B0503020204020204" pitchFamily="34" charset="-122"/>
              </a:rPr>
              <a:t>chemical engineering 33.1 (2009): 43-49.</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[5] Gao, </a:t>
            </a:r>
            <a:r>
              <a:rPr lang="en-US" altLang="zh-CN" sz="1700" dirty="0" err="1">
                <a:latin typeface="微软雅黑" panose="020B0503020204020204" pitchFamily="34" charset="-122"/>
                <a:ea typeface="微软雅黑" panose="020B0503020204020204" pitchFamily="34" charset="-122"/>
              </a:rPr>
              <a:t>Xiaoyong</a:t>
            </a:r>
            <a:r>
              <a:rPr lang="en-US" altLang="zh-CN" sz="1700" dirty="0">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700" dirty="0" err="1">
                <a:latin typeface="微软雅黑" panose="020B0503020204020204" pitchFamily="34" charset="-122"/>
                <a:ea typeface="微软雅黑" panose="020B0503020204020204" pitchFamily="34" charset="-122"/>
              </a:rPr>
              <a:t>multimodel</a:t>
            </a:r>
            <a:r>
              <a:rPr lang="en-US" altLang="zh-CN" sz="1700" dirty="0">
                <a:latin typeface="微软雅黑" panose="020B0503020204020204" pitchFamily="34" charset="-122"/>
                <a:ea typeface="微软雅黑" panose="020B0503020204020204" pitchFamily="34" charset="-122"/>
              </a:rPr>
              <a:t> approach." </a:t>
            </a:r>
            <a:r>
              <a:rPr lang="en-US" altLang="zh-CN" sz="1700" dirty="0" err="1">
                <a:latin typeface="微软雅黑" panose="020B0503020204020204" pitchFamily="34" charset="-122"/>
                <a:ea typeface="微软雅黑" panose="020B0503020204020204" pitchFamily="34" charset="-122"/>
              </a:rPr>
              <a:t>AIChE</a:t>
            </a:r>
            <a:r>
              <a:rPr lang="en-US" altLang="zh-CN" sz="1700" dirty="0">
                <a:latin typeface="微软雅黑" panose="020B0503020204020204" pitchFamily="34" charset="-122"/>
                <a:ea typeface="微软雅黑" panose="020B0503020204020204" pitchFamily="34" charset="-122"/>
              </a:rPr>
              <a:t> Journal 60.7 (2014): 2525-2532.</a:t>
            </a:r>
          </a:p>
          <a:p>
            <a:pPr marL="0" indent="0">
              <a:lnSpc>
                <a:spcPct val="130000"/>
              </a:lnSpc>
              <a:buNone/>
            </a:pPr>
            <a:r>
              <a:rPr lang="en-US" altLang="zh-CN" sz="1700" dirty="0">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700" dirty="0">
                <a:latin typeface="微软雅黑" panose="020B0503020204020204" pitchFamily="34" charset="-122"/>
                <a:ea typeface="微软雅黑" panose="020B0503020204020204" pitchFamily="34" charset="-122"/>
              </a:rPr>
              <a:t>Journal of Process Control 22.6 (2012): 1122-1126</a:t>
            </a:r>
            <a:endParaRPr lang="en-US" altLang="zh-CN" sz="1700" dirty="0">
              <a:latin typeface="微软雅黑" panose="020B0503020204020204" pitchFamily="34" charset="-122"/>
              <a:ea typeface="微软雅黑" panose="020B0503020204020204" pitchFamily="34" charset="-122"/>
            </a:endParaRPr>
          </a:p>
          <a:p>
            <a:pPr marL="0" indent="0">
              <a:buNone/>
            </a:pPr>
            <a:endParaRPr lang="en-US" altLang="zh-CN" sz="1600" dirty="0">
              <a:latin typeface="微软雅黑" panose="020B0503020204020204" pitchFamily="34" charset="-122"/>
              <a:ea typeface="微软雅黑" panose="020B0503020204020204" pitchFamily="34" charset="-122"/>
            </a:endParaRPr>
          </a:p>
          <a:p>
            <a:pPr marL="0" indent="0">
              <a:buNone/>
            </a:pPr>
            <a:endParaRPr lang="en-US" altLang="zh-CN" sz="1600" dirty="0"/>
          </a:p>
          <a:p>
            <a:pPr marL="0" indent="0">
              <a:buNone/>
            </a:pPr>
            <a:endParaRPr lang="zh-CN" altLang="en-US" dirty="0"/>
          </a:p>
        </p:txBody>
      </p:sp>
    </p:spTree>
    <p:extLst>
      <p:ext uri="{BB962C8B-B14F-4D97-AF65-F5344CB8AC3E}">
        <p14:creationId xmlns:p14="http://schemas.microsoft.com/office/powerpoint/2010/main" val="2459492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07CA0-D976-4DA7-96D1-EAB893B0BD1B}"/>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1951BDC4-99EF-43BF-8180-44BCE731425B}"/>
              </a:ext>
            </a:extLst>
          </p:cNvPr>
          <p:cNvSpPr>
            <a:spLocks noGrp="1"/>
          </p:cNvSpPr>
          <p:nvPr>
            <p:ph idx="1"/>
          </p:nvPr>
        </p:nvSpPr>
        <p:spPr/>
        <p:txBody>
          <a:bodyPr>
            <a:normAutofit/>
          </a:bodyPr>
          <a:lstStyle/>
          <a:p>
            <a:pPr marL="0" indent="0">
              <a:lnSpc>
                <a:spcPct val="140000"/>
              </a:lnSpc>
              <a:buNone/>
            </a:pPr>
            <a:r>
              <a:rPr lang="en-US" altLang="zh-CN" sz="1600" dirty="0">
                <a:latin typeface="微软雅黑" panose="020B0503020204020204" pitchFamily="34" charset="-122"/>
                <a:ea typeface="微软雅黑" panose="020B0503020204020204" pitchFamily="34" charset="-122"/>
              </a:rPr>
              <a:t>[7] Shang C, You F. Data analytics and machine learning for smart process manufacturing: recent advances and perspectives in the big data era[J]. Engineering, 2019, 5(6): 1010-1016.</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[8] </a:t>
            </a:r>
            <a:r>
              <a:rPr lang="en-US" altLang="zh-CN" sz="1600" dirty="0" err="1">
                <a:latin typeface="微软雅黑" panose="020B0503020204020204" pitchFamily="34" charset="-122"/>
                <a:ea typeface="微软雅黑" panose="020B0503020204020204" pitchFamily="34" charset="-122"/>
              </a:rPr>
              <a:t>Geng</a:t>
            </a:r>
            <a:r>
              <a:rPr lang="en-US" altLang="zh-CN" sz="1600" dirty="0">
                <a:latin typeface="微软雅黑" panose="020B0503020204020204" pitchFamily="34" charset="-122"/>
                <a:ea typeface="微软雅黑" panose="020B0503020204020204" pitchFamily="34" charset="-122"/>
              </a:rPr>
              <a:t> Z, Chen Z, Meng Q, et al. Novel transformer based on gated convolutional neural network for dynamic soft sensor modeling of industrial processes[J]. IEEE Transactions on Industrial Informatics, 2021, 18(3): 1521-1529</a:t>
            </a:r>
          </a:p>
          <a:p>
            <a:pPr marL="0" indent="0">
              <a:lnSpc>
                <a:spcPct val="140000"/>
              </a:lnSpc>
              <a:buNone/>
            </a:pPr>
            <a:r>
              <a:rPr lang="en-US" altLang="zh-CN" sz="1600" dirty="0">
                <a:latin typeface="微软雅黑" panose="020B0503020204020204" pitchFamily="34" charset="-122"/>
                <a:ea typeface="微软雅黑" panose="020B0503020204020204" pitchFamily="34" charset="-122"/>
              </a:rPr>
              <a:t>[9] Yuan X, Li L, </a:t>
            </a:r>
            <a:r>
              <a:rPr lang="en-US" altLang="zh-CN" sz="1600" dirty="0" err="1">
                <a:latin typeface="微软雅黑" panose="020B0503020204020204" pitchFamily="34" charset="-122"/>
                <a:ea typeface="微软雅黑" panose="020B0503020204020204" pitchFamily="34" charset="-122"/>
              </a:rPr>
              <a:t>Shardt</a:t>
            </a:r>
            <a:r>
              <a:rPr lang="en-US" altLang="zh-CN" sz="1600" dirty="0">
                <a:latin typeface="微软雅黑" panose="020B0503020204020204" pitchFamily="34" charset="-122"/>
                <a:ea typeface="微软雅黑" panose="020B0503020204020204" pitchFamily="34" charset="-122"/>
              </a:rPr>
              <a:t> Y A W, et al. Deep learning with spatiotemporal attention-based LSTM for industrial soft sensor model development[J]. IEEE Transactions on Industrial Electronics, 2020, 68(5): 4404-4414</a:t>
            </a:r>
          </a:p>
        </p:txBody>
      </p:sp>
    </p:spTree>
    <p:extLst>
      <p:ext uri="{BB962C8B-B14F-4D97-AF65-F5344CB8AC3E}">
        <p14:creationId xmlns:p14="http://schemas.microsoft.com/office/powerpoint/2010/main" val="2068844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5866655-CB59-4F19-AA28-EF466B5114BB}"/>
              </a:ext>
            </a:extLst>
          </p:cNvPr>
          <p:cNvSpPr txBox="1"/>
          <p:nvPr/>
        </p:nvSpPr>
        <p:spPr>
          <a:xfrm>
            <a:off x="654008" y="2252694"/>
            <a:ext cx="1138458" cy="646331"/>
          </a:xfrm>
          <a:prstGeom prst="rect">
            <a:avLst/>
          </a:prstGeom>
          <a:noFill/>
          <a:ln>
            <a:solidFill>
              <a:schemeClr val="tx1"/>
            </a:solidFill>
          </a:ln>
        </p:spPr>
        <p:txBody>
          <a:bodyPr wrap="square" rtlCol="0">
            <a:spAutoFit/>
          </a:bodyPr>
          <a:lstStyle/>
          <a:p>
            <a:r>
              <a:rPr lang="zh-CN" altLang="en-US" dirty="0"/>
              <a:t>三种原油进料比例</a:t>
            </a:r>
          </a:p>
        </p:txBody>
      </p:sp>
      <p:sp>
        <p:nvSpPr>
          <p:cNvPr id="7" name="文本框 6">
            <a:extLst>
              <a:ext uri="{FF2B5EF4-FFF2-40B4-BE49-F238E27FC236}">
                <a16:creationId xmlns:a16="http://schemas.microsoft.com/office/drawing/2014/main" id="{B30EA68B-2CA0-4918-BC79-F7C2DBA351A2}"/>
              </a:ext>
            </a:extLst>
          </p:cNvPr>
          <p:cNvSpPr txBox="1"/>
          <p:nvPr/>
        </p:nvSpPr>
        <p:spPr>
          <a:xfrm>
            <a:off x="2186081" y="1837195"/>
            <a:ext cx="1138458" cy="1477328"/>
          </a:xfrm>
          <a:prstGeom prst="rect">
            <a:avLst/>
          </a:prstGeom>
          <a:noFill/>
          <a:ln>
            <a:solidFill>
              <a:schemeClr val="tx1"/>
            </a:solidFill>
          </a:ln>
        </p:spPr>
        <p:txBody>
          <a:bodyPr wrap="square" rtlCol="0">
            <a:spAutoFit/>
          </a:bodyPr>
          <a:lstStyle/>
          <a:p>
            <a:endParaRPr lang="en-US" altLang="zh-CN" dirty="0"/>
          </a:p>
          <a:p>
            <a:endParaRPr lang="en-US" altLang="zh-CN" dirty="0"/>
          </a:p>
          <a:p>
            <a:r>
              <a:rPr lang="zh-CN" altLang="en-US" dirty="0"/>
              <a:t>分类模型</a:t>
            </a:r>
            <a:endParaRPr lang="en-US" altLang="zh-CN" dirty="0"/>
          </a:p>
          <a:p>
            <a:endParaRPr lang="en-US" altLang="zh-CN" dirty="0"/>
          </a:p>
          <a:p>
            <a:endParaRPr lang="zh-CN" altLang="en-US" dirty="0"/>
          </a:p>
        </p:txBody>
      </p:sp>
      <p:sp>
        <p:nvSpPr>
          <p:cNvPr id="8" name="文本框 7">
            <a:extLst>
              <a:ext uri="{FF2B5EF4-FFF2-40B4-BE49-F238E27FC236}">
                <a16:creationId xmlns:a16="http://schemas.microsoft.com/office/drawing/2014/main" id="{25DFAE8A-05AC-4AD5-9DBD-EB0FBE64F68C}"/>
              </a:ext>
            </a:extLst>
          </p:cNvPr>
          <p:cNvSpPr txBox="1"/>
          <p:nvPr/>
        </p:nvSpPr>
        <p:spPr>
          <a:xfrm>
            <a:off x="3718156" y="1769803"/>
            <a:ext cx="769065" cy="369332"/>
          </a:xfrm>
          <a:prstGeom prst="rect">
            <a:avLst/>
          </a:prstGeom>
          <a:noFill/>
          <a:ln>
            <a:solidFill>
              <a:schemeClr val="tx1"/>
            </a:solidFill>
          </a:ln>
        </p:spPr>
        <p:txBody>
          <a:bodyPr wrap="square" rtlCol="0">
            <a:spAutoFit/>
          </a:bodyPr>
          <a:lstStyle/>
          <a:p>
            <a:pPr algn="ctr"/>
            <a:r>
              <a:rPr lang="en-US" altLang="zh-CN" dirty="0"/>
              <a:t>A</a:t>
            </a:r>
            <a:r>
              <a:rPr lang="zh-CN" altLang="en-US" dirty="0"/>
              <a:t>类</a:t>
            </a:r>
          </a:p>
        </p:txBody>
      </p:sp>
      <p:sp>
        <p:nvSpPr>
          <p:cNvPr id="9" name="文本框 8">
            <a:extLst>
              <a:ext uri="{FF2B5EF4-FFF2-40B4-BE49-F238E27FC236}">
                <a16:creationId xmlns:a16="http://schemas.microsoft.com/office/drawing/2014/main" id="{5B7D6DC9-8A77-4962-AA16-1EB848F77C13}"/>
              </a:ext>
            </a:extLst>
          </p:cNvPr>
          <p:cNvSpPr txBox="1"/>
          <p:nvPr/>
        </p:nvSpPr>
        <p:spPr>
          <a:xfrm>
            <a:off x="3718156" y="2391193"/>
            <a:ext cx="769065" cy="369332"/>
          </a:xfrm>
          <a:prstGeom prst="rect">
            <a:avLst/>
          </a:prstGeom>
          <a:noFill/>
          <a:ln>
            <a:solidFill>
              <a:schemeClr val="tx1"/>
            </a:solidFill>
          </a:ln>
        </p:spPr>
        <p:txBody>
          <a:bodyPr wrap="square" rtlCol="0">
            <a:spAutoFit/>
          </a:bodyPr>
          <a:lstStyle/>
          <a:p>
            <a:pPr algn="ctr"/>
            <a:r>
              <a:rPr lang="en-US" altLang="zh-CN" dirty="0"/>
              <a:t>B</a:t>
            </a:r>
            <a:r>
              <a:rPr lang="zh-CN" altLang="en-US" dirty="0"/>
              <a:t>类</a:t>
            </a:r>
          </a:p>
        </p:txBody>
      </p:sp>
      <p:sp>
        <p:nvSpPr>
          <p:cNvPr id="10" name="文本框 9">
            <a:extLst>
              <a:ext uri="{FF2B5EF4-FFF2-40B4-BE49-F238E27FC236}">
                <a16:creationId xmlns:a16="http://schemas.microsoft.com/office/drawing/2014/main" id="{121264CF-2903-4898-8880-1E960389E8C1}"/>
              </a:ext>
            </a:extLst>
          </p:cNvPr>
          <p:cNvSpPr txBox="1"/>
          <p:nvPr/>
        </p:nvSpPr>
        <p:spPr>
          <a:xfrm>
            <a:off x="3718156" y="2964933"/>
            <a:ext cx="769065" cy="369332"/>
          </a:xfrm>
          <a:prstGeom prst="rect">
            <a:avLst/>
          </a:prstGeom>
          <a:noFill/>
          <a:ln>
            <a:solidFill>
              <a:schemeClr val="tx1"/>
            </a:solidFill>
          </a:ln>
        </p:spPr>
        <p:txBody>
          <a:bodyPr wrap="square" rtlCol="0">
            <a:spAutoFit/>
          </a:bodyPr>
          <a:lstStyle/>
          <a:p>
            <a:pPr algn="ctr"/>
            <a:r>
              <a:rPr lang="en-US" altLang="zh-CN" dirty="0"/>
              <a:t>C</a:t>
            </a:r>
            <a:r>
              <a:rPr lang="zh-CN" altLang="en-US" dirty="0"/>
              <a:t>类</a:t>
            </a:r>
          </a:p>
        </p:txBody>
      </p:sp>
      <p:sp>
        <p:nvSpPr>
          <p:cNvPr id="12" name="文本框 11">
            <a:extLst>
              <a:ext uri="{FF2B5EF4-FFF2-40B4-BE49-F238E27FC236}">
                <a16:creationId xmlns:a16="http://schemas.microsoft.com/office/drawing/2014/main" id="{525D4A5B-7E30-4EA0-8DE0-4CAB93E84387}"/>
              </a:ext>
            </a:extLst>
          </p:cNvPr>
          <p:cNvSpPr txBox="1"/>
          <p:nvPr/>
        </p:nvSpPr>
        <p:spPr>
          <a:xfrm>
            <a:off x="3324539" y="3967280"/>
            <a:ext cx="1308016" cy="369332"/>
          </a:xfrm>
          <a:prstGeom prst="rect">
            <a:avLst/>
          </a:prstGeom>
          <a:noFill/>
          <a:ln>
            <a:solidFill>
              <a:schemeClr val="tx1"/>
            </a:solidFill>
          </a:ln>
        </p:spPr>
        <p:txBody>
          <a:bodyPr wrap="square" rtlCol="0">
            <a:spAutoFit/>
          </a:bodyPr>
          <a:lstStyle/>
          <a:p>
            <a:r>
              <a:rPr lang="zh-CN" altLang="en-US" dirty="0"/>
              <a:t>过程数据</a:t>
            </a:r>
          </a:p>
        </p:txBody>
      </p:sp>
      <p:sp>
        <p:nvSpPr>
          <p:cNvPr id="13" name="文本框 12">
            <a:extLst>
              <a:ext uri="{FF2B5EF4-FFF2-40B4-BE49-F238E27FC236}">
                <a16:creationId xmlns:a16="http://schemas.microsoft.com/office/drawing/2014/main" id="{69F5E2FE-8972-4713-9514-67D188CC16DD}"/>
              </a:ext>
            </a:extLst>
          </p:cNvPr>
          <p:cNvSpPr txBox="1"/>
          <p:nvPr/>
        </p:nvSpPr>
        <p:spPr>
          <a:xfrm>
            <a:off x="5142238" y="1769803"/>
            <a:ext cx="1724845" cy="369332"/>
          </a:xfrm>
          <a:prstGeom prst="rect">
            <a:avLst/>
          </a:prstGeom>
          <a:noFill/>
          <a:ln>
            <a:solidFill>
              <a:schemeClr val="tx1"/>
            </a:solidFill>
          </a:ln>
        </p:spPr>
        <p:txBody>
          <a:bodyPr wrap="square" rtlCol="0">
            <a:spAutoFit/>
          </a:bodyPr>
          <a:lstStyle/>
          <a:p>
            <a:pPr algn="ctr"/>
            <a:r>
              <a:rPr lang="zh-CN" altLang="en-US" dirty="0"/>
              <a:t>软测量模型</a:t>
            </a:r>
            <a:r>
              <a:rPr lang="en-US" altLang="zh-CN" dirty="0"/>
              <a:t>A</a:t>
            </a:r>
            <a:endParaRPr lang="zh-CN" altLang="en-US" dirty="0"/>
          </a:p>
        </p:txBody>
      </p:sp>
      <p:sp>
        <p:nvSpPr>
          <p:cNvPr id="14" name="文本框 13">
            <a:extLst>
              <a:ext uri="{FF2B5EF4-FFF2-40B4-BE49-F238E27FC236}">
                <a16:creationId xmlns:a16="http://schemas.microsoft.com/office/drawing/2014/main" id="{B92036FC-A37D-4527-97E4-318F05E2AABA}"/>
              </a:ext>
            </a:extLst>
          </p:cNvPr>
          <p:cNvSpPr txBox="1"/>
          <p:nvPr/>
        </p:nvSpPr>
        <p:spPr>
          <a:xfrm>
            <a:off x="5142236" y="2391193"/>
            <a:ext cx="1724845" cy="369332"/>
          </a:xfrm>
          <a:prstGeom prst="rect">
            <a:avLst/>
          </a:prstGeom>
          <a:noFill/>
          <a:ln>
            <a:solidFill>
              <a:schemeClr val="tx1"/>
            </a:solidFill>
          </a:ln>
        </p:spPr>
        <p:txBody>
          <a:bodyPr wrap="square" rtlCol="0">
            <a:spAutoFit/>
          </a:bodyPr>
          <a:lstStyle/>
          <a:p>
            <a:pPr algn="ctr"/>
            <a:r>
              <a:rPr lang="zh-CN" altLang="en-US" dirty="0"/>
              <a:t>软测量模型</a:t>
            </a:r>
            <a:r>
              <a:rPr lang="en-US" altLang="zh-CN" dirty="0"/>
              <a:t>B</a:t>
            </a:r>
            <a:endParaRPr lang="zh-CN" altLang="en-US" dirty="0"/>
          </a:p>
        </p:txBody>
      </p:sp>
      <p:sp>
        <p:nvSpPr>
          <p:cNvPr id="15" name="文本框 14">
            <a:extLst>
              <a:ext uri="{FF2B5EF4-FFF2-40B4-BE49-F238E27FC236}">
                <a16:creationId xmlns:a16="http://schemas.microsoft.com/office/drawing/2014/main" id="{96FD40CD-42EE-45C6-9E2E-E9B5B9F12F17}"/>
              </a:ext>
            </a:extLst>
          </p:cNvPr>
          <p:cNvSpPr txBox="1"/>
          <p:nvPr/>
        </p:nvSpPr>
        <p:spPr>
          <a:xfrm>
            <a:off x="5142235" y="2964933"/>
            <a:ext cx="1724845" cy="369332"/>
          </a:xfrm>
          <a:prstGeom prst="rect">
            <a:avLst/>
          </a:prstGeom>
          <a:noFill/>
          <a:ln>
            <a:solidFill>
              <a:schemeClr val="tx1"/>
            </a:solidFill>
          </a:ln>
        </p:spPr>
        <p:txBody>
          <a:bodyPr wrap="square" rtlCol="0">
            <a:spAutoFit/>
          </a:bodyPr>
          <a:lstStyle/>
          <a:p>
            <a:pPr algn="ctr"/>
            <a:r>
              <a:rPr lang="zh-CN" altLang="en-US" dirty="0"/>
              <a:t>软测量模型</a:t>
            </a:r>
            <a:r>
              <a:rPr lang="en-US" altLang="zh-CN" dirty="0"/>
              <a:t>C</a:t>
            </a:r>
            <a:endParaRPr lang="zh-CN" altLang="en-US" dirty="0"/>
          </a:p>
        </p:txBody>
      </p:sp>
      <p:sp>
        <p:nvSpPr>
          <p:cNvPr id="17" name="箭头: 右 16">
            <a:extLst>
              <a:ext uri="{FF2B5EF4-FFF2-40B4-BE49-F238E27FC236}">
                <a16:creationId xmlns:a16="http://schemas.microsoft.com/office/drawing/2014/main" id="{B189CD76-0494-4176-8AB4-A7501A9B27B8}"/>
              </a:ext>
            </a:extLst>
          </p:cNvPr>
          <p:cNvSpPr/>
          <p:nvPr/>
        </p:nvSpPr>
        <p:spPr>
          <a:xfrm>
            <a:off x="1846966" y="2445663"/>
            <a:ext cx="284615" cy="2603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9B782319-329F-4DC6-AC7D-8BC00B35463C}"/>
              </a:ext>
            </a:extLst>
          </p:cNvPr>
          <p:cNvSpPr/>
          <p:nvPr/>
        </p:nvSpPr>
        <p:spPr>
          <a:xfrm>
            <a:off x="3379039" y="1878743"/>
            <a:ext cx="284615" cy="2603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E2213EA7-5863-4946-91F7-CF10FB03DDDA}"/>
              </a:ext>
            </a:extLst>
          </p:cNvPr>
          <p:cNvSpPr/>
          <p:nvPr/>
        </p:nvSpPr>
        <p:spPr>
          <a:xfrm>
            <a:off x="3373990" y="2445663"/>
            <a:ext cx="284615" cy="2603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C59D1C61-2524-45FE-B4F7-28BD6D7B5C2F}"/>
              </a:ext>
            </a:extLst>
          </p:cNvPr>
          <p:cNvSpPr/>
          <p:nvPr/>
        </p:nvSpPr>
        <p:spPr>
          <a:xfrm>
            <a:off x="3373990" y="3012583"/>
            <a:ext cx="284615" cy="26039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9D7ECE15-AE6B-436D-86A9-BB8CEE9EFD5B}"/>
              </a:ext>
            </a:extLst>
          </p:cNvPr>
          <p:cNvSpPr/>
          <p:nvPr/>
        </p:nvSpPr>
        <p:spPr>
          <a:xfrm>
            <a:off x="4675956" y="1837852"/>
            <a:ext cx="284615" cy="260392"/>
          </a:xfrm>
          <a:prstGeom prst="rightArrow">
            <a:avLst/>
          </a:prstGeom>
          <a:no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61FF4232-BA20-48B6-A7A7-0731BEE4D577}"/>
              </a:ext>
            </a:extLst>
          </p:cNvPr>
          <p:cNvSpPr/>
          <p:nvPr/>
        </p:nvSpPr>
        <p:spPr>
          <a:xfrm>
            <a:off x="4670907" y="2404772"/>
            <a:ext cx="284615" cy="260392"/>
          </a:xfrm>
          <a:prstGeom prst="rightArrow">
            <a:avLst/>
          </a:prstGeom>
          <a:no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684C2AE5-9035-48C8-8DF5-1B53B73E2AC8}"/>
              </a:ext>
            </a:extLst>
          </p:cNvPr>
          <p:cNvSpPr/>
          <p:nvPr/>
        </p:nvSpPr>
        <p:spPr>
          <a:xfrm>
            <a:off x="4670907" y="2971692"/>
            <a:ext cx="284615" cy="260392"/>
          </a:xfrm>
          <a:prstGeom prst="rightArrow">
            <a:avLst/>
          </a:prstGeom>
          <a:noFill/>
          <a:ln>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31F584FC-4D80-4CC2-9D11-3877217F229E}"/>
              </a:ext>
            </a:extLst>
          </p:cNvPr>
          <p:cNvSpPr/>
          <p:nvPr/>
        </p:nvSpPr>
        <p:spPr>
          <a:xfrm>
            <a:off x="5868405" y="3529793"/>
            <a:ext cx="272503" cy="417839"/>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箭头: 右 25">
            <a:extLst>
              <a:ext uri="{FF2B5EF4-FFF2-40B4-BE49-F238E27FC236}">
                <a16:creationId xmlns:a16="http://schemas.microsoft.com/office/drawing/2014/main" id="{EA694675-EEF2-4CBB-8127-8AABF8C25EF6}"/>
              </a:ext>
            </a:extLst>
          </p:cNvPr>
          <p:cNvSpPr/>
          <p:nvPr/>
        </p:nvSpPr>
        <p:spPr>
          <a:xfrm>
            <a:off x="4802109" y="4029867"/>
            <a:ext cx="2507030" cy="26039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60005C4D-2883-4A83-9814-2F8552BD711B}"/>
              </a:ext>
            </a:extLst>
          </p:cNvPr>
          <p:cNvSpPr txBox="1"/>
          <p:nvPr/>
        </p:nvSpPr>
        <p:spPr>
          <a:xfrm>
            <a:off x="7419153" y="3836896"/>
            <a:ext cx="1040561" cy="646331"/>
          </a:xfrm>
          <a:prstGeom prst="rect">
            <a:avLst/>
          </a:prstGeom>
          <a:noFill/>
          <a:ln>
            <a:solidFill>
              <a:schemeClr val="tx1"/>
            </a:solidFill>
          </a:ln>
        </p:spPr>
        <p:txBody>
          <a:bodyPr wrap="square" rtlCol="0">
            <a:spAutoFit/>
          </a:bodyPr>
          <a:lstStyle/>
          <a:p>
            <a:r>
              <a:rPr lang="zh-CN" altLang="en-US" dirty="0"/>
              <a:t>产品质量指标</a:t>
            </a:r>
          </a:p>
        </p:txBody>
      </p:sp>
    </p:spTree>
    <p:extLst>
      <p:ext uri="{BB962C8B-B14F-4D97-AF65-F5344CB8AC3E}">
        <p14:creationId xmlns:p14="http://schemas.microsoft.com/office/powerpoint/2010/main" val="1535468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46100" y="2391509"/>
            <a:ext cx="8228150" cy="1658956"/>
          </a:xfrm>
        </p:spPr>
        <p:txBody>
          <a:bodyPr>
            <a:normAutofit fontScale="90000"/>
          </a:bodyPr>
          <a:lstStyle/>
          <a:p>
            <a:pPr algn="ctr"/>
            <a:r>
              <a:rPr lang="zh-CN" altLang="en-US" dirty="0"/>
              <a:t>感谢大家！</a:t>
            </a:r>
            <a:br>
              <a:rPr lang="en-US" altLang="zh-CN" dirty="0"/>
            </a:br>
            <a:r>
              <a:rPr lang="zh-CN" altLang="en-US" dirty="0"/>
              <a:t>恳请各位老师和同学批评和指正！</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2D508-1359-4B99-9FAB-7A51D752ACB4}"/>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FF10B677-3B21-43B2-B48A-70BBAC7EF8D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6181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accent1"/>
            </a:solidFill>
          </a:ln>
        </p:spPr>
        <p:txBody>
          <a:bodyPr>
            <a:normAutofit/>
          </a:bodyPr>
          <a:lstStyle/>
          <a:p>
            <a:r>
              <a:rPr lang="zh-CN" altLang="en-US" dirty="0"/>
              <a:t>目录</a:t>
            </a:r>
          </a:p>
        </p:txBody>
      </p:sp>
      <p:sp>
        <p:nvSpPr>
          <p:cNvPr id="3" name="内容占位符 2"/>
          <p:cNvSpPr>
            <a:spLocks noGrp="1"/>
          </p:cNvSpPr>
          <p:nvPr>
            <p:ph idx="1"/>
          </p:nvPr>
        </p:nvSpPr>
        <p:spPr>
          <a:xfrm>
            <a:off x="628650" y="1452357"/>
            <a:ext cx="7612525" cy="4417502"/>
          </a:xfrm>
        </p:spPr>
        <p:txBody>
          <a:bodyPr>
            <a:normAutofit/>
          </a:bodyPr>
          <a:lstStyle/>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课题背景</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研究进展</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研究内容</a:t>
            </a: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00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000" dirty="0">
                <a:latin typeface="微软雅黑" panose="020B0503020204020204" pitchFamily="34" charset="-122"/>
                <a:ea typeface="微软雅黑" panose="020B0503020204020204" pitchFamily="34" charset="-122"/>
              </a:rPr>
              <a:t>工作安排</a:t>
            </a:r>
            <a:endParaRPr lang="en-US" altLang="zh-CN" sz="2000" dirty="0">
              <a:latin typeface="微软雅黑" panose="020B0503020204020204" pitchFamily="34" charset="-122"/>
              <a:ea typeface="微软雅黑" panose="020B0503020204020204" pitchFamily="34" charset="-122"/>
            </a:endParaRPr>
          </a:p>
          <a:p>
            <a:pPr marL="0" indent="0">
              <a:buNone/>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B0E43-D27F-4B12-A203-EF5C7AE4873E}"/>
              </a:ext>
            </a:extLst>
          </p:cNvPr>
          <p:cNvSpPr>
            <a:spLocks noGrp="1"/>
          </p:cNvSpPr>
          <p:nvPr>
            <p:ph type="title"/>
          </p:nvPr>
        </p:nvSpPr>
        <p:spPr/>
        <p:txBody>
          <a:bodyPr>
            <a:normAutofit/>
          </a:bodyPr>
          <a:lstStyle/>
          <a:p>
            <a:r>
              <a:rPr lang="zh-CN" altLang="en-US" dirty="0"/>
              <a:t>课题背景：我国炼油行业现状</a:t>
            </a:r>
          </a:p>
        </p:txBody>
      </p:sp>
      <p:sp>
        <p:nvSpPr>
          <p:cNvPr id="3" name="内容占位符 2">
            <a:extLst>
              <a:ext uri="{FF2B5EF4-FFF2-40B4-BE49-F238E27FC236}">
                <a16:creationId xmlns:a16="http://schemas.microsoft.com/office/drawing/2014/main" id="{E1856F26-4BC6-46B2-96C3-7BEFD8392FCB}"/>
              </a:ext>
            </a:extLst>
          </p:cNvPr>
          <p:cNvSpPr>
            <a:spLocks noGrp="1"/>
          </p:cNvSpPr>
          <p:nvPr>
            <p:ph idx="1"/>
          </p:nvPr>
        </p:nvSpPr>
        <p:spPr>
          <a:xfrm>
            <a:off x="628650" y="1276351"/>
            <a:ext cx="7886700" cy="3651249"/>
          </a:xfrm>
        </p:spPr>
        <p:txBody>
          <a:bodyPr>
            <a:normAutofit fontScale="25000" lnSpcReduction="20000"/>
          </a:bodyPr>
          <a:lstStyle/>
          <a:p>
            <a:pPr marL="0" indent="0">
              <a:lnSpc>
                <a:spcPct val="170000"/>
              </a:lnSpc>
              <a:buNone/>
            </a:pPr>
            <a:r>
              <a:rPr lang="zh-CN" altLang="en-US" sz="7200" dirty="0">
                <a:latin typeface="微软雅黑" panose="020B0503020204020204" pitchFamily="34" charset="-122"/>
                <a:ea typeface="微软雅黑" panose="020B0503020204020204" pitchFamily="34" charset="-122"/>
              </a:rPr>
              <a:t>炼油工业过程的</a:t>
            </a:r>
            <a:r>
              <a:rPr lang="zh-CN" altLang="en-US" sz="7200" dirty="0">
                <a:solidFill>
                  <a:srgbClr val="FF0000"/>
                </a:solidFill>
                <a:latin typeface="微软雅黑" panose="020B0503020204020204" pitchFamily="34" charset="-122"/>
                <a:ea typeface="微软雅黑" panose="020B0503020204020204" pitchFamily="34" charset="-122"/>
              </a:rPr>
              <a:t>原油成份多变</a:t>
            </a:r>
            <a:r>
              <a:rPr lang="zh-CN" altLang="en-US" sz="7200" dirty="0">
                <a:latin typeface="微软雅黑" panose="020B0503020204020204" pitchFamily="34" charset="-122"/>
                <a:ea typeface="微软雅黑" panose="020B0503020204020204" pitchFamily="34" charset="-122"/>
              </a:rPr>
              <a:t>，原油供给不稳定，制约了以</a:t>
            </a:r>
            <a:r>
              <a:rPr lang="zh-CN" altLang="en-US" sz="7200" dirty="0">
                <a:solidFill>
                  <a:srgbClr val="FF0000"/>
                </a:solidFill>
                <a:latin typeface="微软雅黑" panose="020B0503020204020204" pitchFamily="34" charset="-122"/>
                <a:ea typeface="微软雅黑" panose="020B0503020204020204" pitchFamily="34" charset="-122"/>
              </a:rPr>
              <a:t>模型预测控制</a:t>
            </a:r>
            <a:r>
              <a:rPr lang="zh-CN" altLang="en-US" sz="7200" dirty="0">
                <a:latin typeface="微软雅黑" panose="020B0503020204020204" pitchFamily="34" charset="-122"/>
                <a:ea typeface="微软雅黑" panose="020B0503020204020204" pitchFamily="34" charset="-122"/>
              </a:rPr>
              <a:t>为核心的先进控制技术进一步发挥作用 </a:t>
            </a:r>
            <a:br>
              <a:rPr lang="zh-CN" altLang="en-US" sz="7200" dirty="0"/>
            </a:br>
            <a:r>
              <a:rPr lang="zh-CN" altLang="en-US" sz="7200" dirty="0">
                <a:latin typeface="微软雅黑" panose="020B0503020204020204" pitchFamily="34" charset="-122"/>
                <a:ea typeface="微软雅黑" panose="020B0503020204020204" pitchFamily="34" charset="-122"/>
              </a:rPr>
              <a:t>以先进控制实现油品质量控制大多依赖于</a:t>
            </a:r>
            <a:r>
              <a:rPr lang="zh-CN" altLang="en-US" sz="7200" dirty="0">
                <a:solidFill>
                  <a:srgbClr val="FF0000"/>
                </a:solidFill>
                <a:latin typeface="微软雅黑" panose="020B0503020204020204" pitchFamily="34" charset="-122"/>
                <a:ea typeface="微软雅黑" panose="020B0503020204020204" pitchFamily="34" charset="-122"/>
              </a:rPr>
              <a:t>软测量</a:t>
            </a:r>
            <a:r>
              <a:rPr lang="zh-CN" altLang="en-US" sz="7200" dirty="0">
                <a:latin typeface="微软雅黑" panose="020B0503020204020204" pitchFamily="34" charset="-122"/>
                <a:ea typeface="微软雅黑" panose="020B0503020204020204" pitchFamily="34" charset="-122"/>
              </a:rPr>
              <a:t>，炼油行业加工原油来源繁杂，品质低劣</a:t>
            </a:r>
            <a:r>
              <a:rPr lang="en-US" altLang="zh-CN" sz="7200" dirty="0">
                <a:latin typeface="微软雅黑" panose="020B0503020204020204" pitchFamily="34" charset="-122"/>
                <a:ea typeface="微软雅黑" panose="020B0503020204020204" pitchFamily="34" charset="-122"/>
              </a:rPr>
              <a:t>, </a:t>
            </a:r>
            <a:r>
              <a:rPr lang="zh-CN" altLang="en-US" sz="7200" dirty="0">
                <a:latin typeface="微软雅黑" panose="020B0503020204020204" pitchFamily="34" charset="-122"/>
                <a:ea typeface="微软雅黑" panose="020B0503020204020204" pitchFamily="34" charset="-122"/>
              </a:rPr>
              <a:t>原油性质变化频繁对</a:t>
            </a:r>
            <a:r>
              <a:rPr lang="zh-CN" altLang="en-US" sz="7200" dirty="0">
                <a:solidFill>
                  <a:srgbClr val="FF0000"/>
                </a:solidFill>
                <a:latin typeface="微软雅黑" panose="020B0503020204020204" pitchFamily="34" charset="-122"/>
                <a:ea typeface="微软雅黑" panose="020B0503020204020204" pitchFamily="34" charset="-122"/>
              </a:rPr>
              <a:t>相同的软测量模型精度</a:t>
            </a:r>
            <a:r>
              <a:rPr lang="zh-CN" altLang="en-US" sz="7200" dirty="0">
                <a:latin typeface="微软雅黑" panose="020B0503020204020204" pitchFamily="34" charset="-122"/>
                <a:ea typeface="微软雅黑" panose="020B0503020204020204" pitchFamily="34" charset="-122"/>
              </a:rPr>
              <a:t>的影响很大</a:t>
            </a:r>
            <a:endParaRPr lang="en-US" altLang="zh-CN" sz="7200" dirty="0">
              <a:latin typeface="微软雅黑" panose="020B0503020204020204" pitchFamily="34" charset="-122"/>
              <a:ea typeface="微软雅黑" panose="020B0503020204020204" pitchFamily="34" charset="-122"/>
            </a:endParaRPr>
          </a:p>
          <a:p>
            <a:pPr marL="0" indent="0">
              <a:lnSpc>
                <a:spcPct val="170000"/>
              </a:lnSpc>
              <a:buNone/>
            </a:pPr>
            <a:r>
              <a:rPr lang="zh-CN" altLang="en-US" sz="7200" dirty="0">
                <a:latin typeface="微软雅黑" panose="020B0503020204020204" pitchFamily="34" charset="-122"/>
                <a:ea typeface="微软雅黑" panose="020B0503020204020204" pitchFamily="34" charset="-122"/>
              </a:rPr>
              <a:t>软测量估计精度无法满足油品质量控制的安全平稳，难以获得卡边优化控制效果，需要采用比较宽的质量指标约束区域或采用比较低的加权系数，先进控制的效能大打折扣</a:t>
            </a:r>
            <a:endParaRPr lang="en-US" altLang="zh-CN" sz="7200" dirty="0">
              <a:latin typeface="微软雅黑" panose="020B0503020204020204" pitchFamily="34" charset="-122"/>
              <a:ea typeface="微软雅黑" panose="020B0503020204020204" pitchFamily="34" charset="-122"/>
            </a:endParaRPr>
          </a:p>
          <a:p>
            <a:pPr marL="0" indent="0">
              <a:lnSpc>
                <a:spcPct val="170000"/>
              </a:lnSpc>
              <a:buNone/>
            </a:pPr>
            <a:br>
              <a:rPr lang="zh-CN" altLang="en-US" sz="8000" dirty="0"/>
            </a:br>
            <a:br>
              <a:rPr lang="zh-CN" altLang="en-US" sz="6200" dirty="0"/>
            </a:br>
            <a:br>
              <a:rPr lang="zh-CN" altLang="en-US" sz="2000" dirty="0"/>
            </a:br>
            <a:endParaRPr lang="en-US" altLang="zh-CN" sz="2000" dirty="0">
              <a:latin typeface="微软雅黑" panose="020B0503020204020204" pitchFamily="34" charset="-122"/>
              <a:ea typeface="微软雅黑" panose="020B0503020204020204" pitchFamily="34" charset="-122"/>
            </a:endParaRPr>
          </a:p>
        </p:txBody>
      </p:sp>
      <p:graphicFrame>
        <p:nvGraphicFramePr>
          <p:cNvPr id="10" name="表格 9">
            <a:extLst>
              <a:ext uri="{FF2B5EF4-FFF2-40B4-BE49-F238E27FC236}">
                <a16:creationId xmlns:a16="http://schemas.microsoft.com/office/drawing/2014/main" id="{FAFD42D7-80F6-4B1F-9E80-BCBAD9B3964D}"/>
              </a:ext>
            </a:extLst>
          </p:cNvPr>
          <p:cNvGraphicFramePr>
            <a:graphicFrameLocks noGrp="1"/>
          </p:cNvGraphicFramePr>
          <p:nvPr>
            <p:extLst>
              <p:ext uri="{D42A27DB-BD31-4B8C-83A1-F6EECF244321}">
                <p14:modId xmlns:p14="http://schemas.microsoft.com/office/powerpoint/2010/main" val="1521813090"/>
              </p:ext>
            </p:extLst>
          </p:nvPr>
        </p:nvGraphicFramePr>
        <p:xfrm>
          <a:off x="628650" y="4364236"/>
          <a:ext cx="7372350" cy="633412"/>
        </p:xfrm>
        <a:graphic>
          <a:graphicData uri="http://schemas.openxmlformats.org/drawingml/2006/table">
            <a:tbl>
              <a:tblPr firstRow="1" bandRow="1">
                <a:tableStyleId>{5C22544A-7EE6-4342-B048-85BDC9FD1C3A}</a:tableStyleId>
              </a:tblPr>
              <a:tblGrid>
                <a:gridCol w="1474470">
                  <a:extLst>
                    <a:ext uri="{9D8B030D-6E8A-4147-A177-3AD203B41FA5}">
                      <a16:colId xmlns:a16="http://schemas.microsoft.com/office/drawing/2014/main" val="913414635"/>
                    </a:ext>
                  </a:extLst>
                </a:gridCol>
                <a:gridCol w="1474470">
                  <a:extLst>
                    <a:ext uri="{9D8B030D-6E8A-4147-A177-3AD203B41FA5}">
                      <a16:colId xmlns:a16="http://schemas.microsoft.com/office/drawing/2014/main" val="1973925066"/>
                    </a:ext>
                  </a:extLst>
                </a:gridCol>
                <a:gridCol w="1474470">
                  <a:extLst>
                    <a:ext uri="{9D8B030D-6E8A-4147-A177-3AD203B41FA5}">
                      <a16:colId xmlns:a16="http://schemas.microsoft.com/office/drawing/2014/main" val="2629616628"/>
                    </a:ext>
                  </a:extLst>
                </a:gridCol>
                <a:gridCol w="1474470">
                  <a:extLst>
                    <a:ext uri="{9D8B030D-6E8A-4147-A177-3AD203B41FA5}">
                      <a16:colId xmlns:a16="http://schemas.microsoft.com/office/drawing/2014/main" val="385197185"/>
                    </a:ext>
                  </a:extLst>
                </a:gridCol>
                <a:gridCol w="1474470">
                  <a:extLst>
                    <a:ext uri="{9D8B030D-6E8A-4147-A177-3AD203B41FA5}">
                      <a16:colId xmlns:a16="http://schemas.microsoft.com/office/drawing/2014/main" val="3749881850"/>
                    </a:ext>
                  </a:extLst>
                </a:gridCol>
              </a:tblGrid>
              <a:tr h="316706">
                <a:tc>
                  <a:txBody>
                    <a:bodyPr/>
                    <a:lstStyle/>
                    <a:p>
                      <a:r>
                        <a:rPr lang="zh-CN" altLang="en-US" sz="1500" dirty="0"/>
                        <a:t>原油</a:t>
                      </a:r>
                    </a:p>
                  </a:txBody>
                  <a:tcPr marL="78556" marR="78556" marT="39278" marB="39278"/>
                </a:tc>
                <a:tc>
                  <a:txBody>
                    <a:bodyPr/>
                    <a:lstStyle/>
                    <a:p>
                      <a:r>
                        <a:rPr lang="en-US" altLang="zh-CN" sz="1500" dirty="0"/>
                        <a:t>light</a:t>
                      </a:r>
                      <a:endParaRPr lang="zh-CN" altLang="en-US" sz="1500" dirty="0"/>
                    </a:p>
                  </a:txBody>
                  <a:tcPr marL="78556" marR="78556" marT="39278" marB="39278"/>
                </a:tc>
                <a:tc>
                  <a:txBody>
                    <a:bodyPr/>
                    <a:lstStyle/>
                    <a:p>
                      <a:r>
                        <a:rPr lang="en-US" altLang="zh-CN" sz="1500" dirty="0"/>
                        <a:t>middle</a:t>
                      </a:r>
                      <a:endParaRPr lang="zh-CN" altLang="en-US" sz="1500" dirty="0"/>
                    </a:p>
                  </a:txBody>
                  <a:tcPr marL="78556" marR="78556" marT="39278" marB="39278"/>
                </a:tc>
                <a:tc>
                  <a:txBody>
                    <a:bodyPr/>
                    <a:lstStyle/>
                    <a:p>
                      <a:r>
                        <a:rPr lang="en-US" altLang="zh-CN" sz="1500" dirty="0"/>
                        <a:t>heavy</a:t>
                      </a:r>
                      <a:endParaRPr lang="zh-CN" altLang="en-US" sz="1500" dirty="0"/>
                    </a:p>
                  </a:txBody>
                  <a:tcPr marL="78556" marR="78556" marT="39278" marB="39278"/>
                </a:tc>
                <a:tc>
                  <a:txBody>
                    <a:bodyPr/>
                    <a:lstStyle/>
                    <a:p>
                      <a:r>
                        <a:rPr lang="en-US" altLang="zh-CN" sz="1500" dirty="0"/>
                        <a:t>all</a:t>
                      </a:r>
                      <a:endParaRPr lang="zh-CN" altLang="en-US" sz="1500" dirty="0"/>
                    </a:p>
                  </a:txBody>
                  <a:tcPr marL="78556" marR="78556" marT="39278" marB="39278"/>
                </a:tc>
                <a:extLst>
                  <a:ext uri="{0D108BD9-81ED-4DB2-BD59-A6C34878D82A}">
                    <a16:rowId xmlns:a16="http://schemas.microsoft.com/office/drawing/2014/main" val="608348913"/>
                  </a:ext>
                </a:extLst>
              </a:tr>
              <a:tr h="316706">
                <a:tc>
                  <a:txBody>
                    <a:bodyPr/>
                    <a:lstStyle/>
                    <a:p>
                      <a:r>
                        <a:rPr lang="zh-CN" altLang="en-US" sz="1500" dirty="0"/>
                        <a:t>预测误差</a:t>
                      </a:r>
                    </a:p>
                  </a:txBody>
                  <a:tcPr marL="78556" marR="78556" marT="39278" marB="39278"/>
                </a:tc>
                <a:tc>
                  <a:txBody>
                    <a:bodyPr/>
                    <a:lstStyle/>
                    <a:p>
                      <a:r>
                        <a:rPr lang="en-US" altLang="zh-CN" sz="1500" dirty="0"/>
                        <a:t>2.04</a:t>
                      </a:r>
                      <a:endParaRPr lang="zh-CN" altLang="en-US" sz="1500" dirty="0"/>
                    </a:p>
                  </a:txBody>
                  <a:tcPr marL="78556" marR="78556" marT="39278" marB="39278"/>
                </a:tc>
                <a:tc>
                  <a:txBody>
                    <a:bodyPr/>
                    <a:lstStyle/>
                    <a:p>
                      <a:r>
                        <a:rPr lang="en-US" altLang="zh-CN" sz="1500" dirty="0"/>
                        <a:t>6.03</a:t>
                      </a:r>
                      <a:endParaRPr lang="zh-CN" altLang="en-US" sz="1500" dirty="0"/>
                    </a:p>
                  </a:txBody>
                  <a:tcPr marL="78556" marR="78556" marT="39278" marB="39278"/>
                </a:tc>
                <a:tc>
                  <a:txBody>
                    <a:bodyPr/>
                    <a:lstStyle/>
                    <a:p>
                      <a:r>
                        <a:rPr lang="en-US" altLang="zh-CN" sz="1500" dirty="0"/>
                        <a:t>7.75</a:t>
                      </a:r>
                      <a:endParaRPr lang="zh-CN" altLang="en-US" sz="1500" dirty="0"/>
                    </a:p>
                  </a:txBody>
                  <a:tcPr marL="78556" marR="78556" marT="39278" marB="39278"/>
                </a:tc>
                <a:tc>
                  <a:txBody>
                    <a:bodyPr/>
                    <a:lstStyle/>
                    <a:p>
                      <a:r>
                        <a:rPr lang="en-US" altLang="zh-CN" sz="1500" dirty="0"/>
                        <a:t>5.79</a:t>
                      </a:r>
                      <a:endParaRPr lang="zh-CN" altLang="en-US" sz="1500" dirty="0"/>
                    </a:p>
                  </a:txBody>
                  <a:tcPr marL="78556" marR="78556" marT="39278" marB="39278"/>
                </a:tc>
                <a:extLst>
                  <a:ext uri="{0D108BD9-81ED-4DB2-BD59-A6C34878D82A}">
                    <a16:rowId xmlns:a16="http://schemas.microsoft.com/office/drawing/2014/main" val="47412262"/>
                  </a:ext>
                </a:extLst>
              </a:tr>
            </a:tbl>
          </a:graphicData>
        </a:graphic>
      </p:graphicFrame>
      <p:sp>
        <p:nvSpPr>
          <p:cNvPr id="11" name="矩形 10">
            <a:extLst>
              <a:ext uri="{FF2B5EF4-FFF2-40B4-BE49-F238E27FC236}">
                <a16:creationId xmlns:a16="http://schemas.microsoft.com/office/drawing/2014/main" id="{D58A0104-C476-4AA0-AFB9-2AE093C44491}"/>
              </a:ext>
            </a:extLst>
          </p:cNvPr>
          <p:cNvSpPr/>
          <p:nvPr/>
        </p:nvSpPr>
        <p:spPr>
          <a:xfrm>
            <a:off x="628650" y="5878909"/>
            <a:ext cx="7785100" cy="276999"/>
          </a:xfrm>
          <a:prstGeom prst="rect">
            <a:avLst/>
          </a:prstGeom>
        </p:spPr>
        <p:txBody>
          <a:bodyPr wrap="square">
            <a:spAutoFit/>
          </a:bodyPr>
          <a:lstStyle/>
          <a:p>
            <a:r>
              <a:rPr lang="en-US" altLang="zh-CN" sz="1200" b="1" dirty="0">
                <a:solidFill>
                  <a:srgbClr val="715096"/>
                </a:solidFill>
                <a:latin typeface="微软雅黑" panose="020B0503020204020204" pitchFamily="34" charset="-122"/>
                <a:ea typeface="微软雅黑" panose="020B0503020204020204" pitchFamily="34" charset="-122"/>
              </a:rPr>
              <a:t>[1]</a:t>
            </a:r>
            <a:r>
              <a:rPr lang="zh-CN" altLang="zh-CN" sz="1200" b="1" dirty="0">
                <a:solidFill>
                  <a:srgbClr val="715096"/>
                </a:solidFill>
                <a:latin typeface="微软雅黑" panose="020B0503020204020204" pitchFamily="34" charset="-122"/>
                <a:ea typeface="微软雅黑" panose="020B0503020204020204" pitchFamily="34" charset="-122"/>
              </a:rPr>
              <a:t>黄德先</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江永亨</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金以慧</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炼油工业过程控制的研究现状</a:t>
            </a:r>
            <a:r>
              <a:rPr lang="en-US" altLang="zh-CN" sz="1200" b="1" dirty="0">
                <a:solidFill>
                  <a:srgbClr val="715096"/>
                </a:solidFill>
                <a:latin typeface="微软雅黑" panose="020B0503020204020204" pitchFamily="34" charset="-122"/>
                <a:ea typeface="微软雅黑" panose="020B0503020204020204" pitchFamily="34" charset="-122"/>
              </a:rPr>
              <a:t>, </a:t>
            </a:r>
            <a:r>
              <a:rPr lang="zh-CN" altLang="zh-CN" sz="1200" b="1" dirty="0">
                <a:solidFill>
                  <a:srgbClr val="715096"/>
                </a:solidFill>
                <a:latin typeface="微软雅黑" panose="020B0503020204020204" pitchFamily="34" charset="-122"/>
                <a:ea typeface="微软雅黑" panose="020B0503020204020204" pitchFamily="34" charset="-122"/>
              </a:rPr>
              <a:t>问题与展望</a:t>
            </a:r>
            <a:r>
              <a:rPr lang="en-US" altLang="zh-CN" sz="1200" b="1" dirty="0">
                <a:solidFill>
                  <a:srgbClr val="715096"/>
                </a:solidFill>
                <a:latin typeface="微软雅黑" panose="020B0503020204020204" pitchFamily="34" charset="-122"/>
                <a:ea typeface="微软雅黑" panose="020B0503020204020204" pitchFamily="34" charset="-122"/>
              </a:rPr>
              <a:t>[J]. </a:t>
            </a:r>
            <a:r>
              <a:rPr lang="zh-CN" altLang="zh-CN" sz="1200" b="1" dirty="0">
                <a:solidFill>
                  <a:srgbClr val="715096"/>
                </a:solidFill>
                <a:latin typeface="微软雅黑" panose="020B0503020204020204" pitchFamily="34" charset="-122"/>
                <a:ea typeface="微软雅黑" panose="020B0503020204020204" pitchFamily="34" charset="-122"/>
              </a:rPr>
              <a:t>自动化学报</a:t>
            </a:r>
            <a:r>
              <a:rPr lang="en-US" altLang="zh-CN" sz="1200" b="1" dirty="0">
                <a:solidFill>
                  <a:srgbClr val="715096"/>
                </a:solidFill>
                <a:latin typeface="微软雅黑" panose="020B0503020204020204" pitchFamily="34" charset="-122"/>
                <a:ea typeface="微软雅黑" panose="020B0503020204020204" pitchFamily="34" charset="-122"/>
              </a:rPr>
              <a:t>, 2017, 43(6): 902-916.</a:t>
            </a:r>
          </a:p>
        </p:txBody>
      </p:sp>
      <p:cxnSp>
        <p:nvCxnSpPr>
          <p:cNvPr id="12" name="直接连接符 11">
            <a:extLst>
              <a:ext uri="{FF2B5EF4-FFF2-40B4-BE49-F238E27FC236}">
                <a16:creationId xmlns:a16="http://schemas.microsoft.com/office/drawing/2014/main" id="{3AFF0FB9-C60F-4C92-9F0F-2EE1CC44BAEA}"/>
              </a:ext>
            </a:extLst>
          </p:cNvPr>
          <p:cNvCxnSpPr/>
          <p:nvPr/>
        </p:nvCxnSpPr>
        <p:spPr>
          <a:xfrm>
            <a:off x="779462" y="5878909"/>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08696922-6993-488D-BF1D-4A47DDBB5B15}"/>
              </a:ext>
            </a:extLst>
          </p:cNvPr>
          <p:cNvSpPr txBox="1"/>
          <p:nvPr/>
        </p:nvSpPr>
        <p:spPr>
          <a:xfrm>
            <a:off x="529173" y="5198624"/>
            <a:ext cx="7571303" cy="369332"/>
          </a:xfrm>
          <a:prstGeom prst="rect">
            <a:avLst/>
          </a:prstGeom>
          <a:noFill/>
        </p:spPr>
        <p:txBody>
          <a:bodyPr wrap="none" rtlCol="0">
            <a:spAutoFit/>
          </a:bodyPr>
          <a:lstStyle/>
          <a:p>
            <a:r>
              <a:rPr lang="zh-CN" altLang="en-US" b="1" dirty="0">
                <a:solidFill>
                  <a:srgbClr val="715096"/>
                </a:solidFill>
                <a:latin typeface="微软雅黑" panose="020B0503020204020204" pitchFamily="34" charset="-122"/>
                <a:ea typeface="微软雅黑" panose="020B0503020204020204" pitchFamily="34" charset="-122"/>
              </a:rPr>
              <a:t>解决的出路在于如何能够消除</a:t>
            </a:r>
            <a:r>
              <a:rPr lang="zh-CN" altLang="en-US" b="1" dirty="0">
                <a:solidFill>
                  <a:srgbClr val="FF0000"/>
                </a:solidFill>
                <a:latin typeface="微软雅黑" panose="020B0503020204020204" pitchFamily="34" charset="-122"/>
                <a:ea typeface="微软雅黑" panose="020B0503020204020204" pitchFamily="34" charset="-122"/>
              </a:rPr>
              <a:t>原油成分频繁变化对软测量模型精度的影响</a:t>
            </a:r>
          </a:p>
        </p:txBody>
      </p:sp>
    </p:spTree>
    <p:extLst>
      <p:ext uri="{BB962C8B-B14F-4D97-AF65-F5344CB8AC3E}">
        <p14:creationId xmlns:p14="http://schemas.microsoft.com/office/powerpoint/2010/main" val="133234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3F79E-C7AB-4434-93F8-6962322F815C}"/>
              </a:ext>
            </a:extLst>
          </p:cNvPr>
          <p:cNvSpPr>
            <a:spLocks noGrp="1"/>
          </p:cNvSpPr>
          <p:nvPr>
            <p:ph type="title"/>
          </p:nvPr>
        </p:nvSpPr>
        <p:spPr/>
        <p:txBody>
          <a:bodyPr/>
          <a:lstStyle/>
          <a:p>
            <a:r>
              <a:rPr lang="zh-CN" altLang="en-US" dirty="0"/>
              <a:t>课题背景：分类的重要性</a:t>
            </a:r>
          </a:p>
        </p:txBody>
      </p:sp>
      <p:sp>
        <p:nvSpPr>
          <p:cNvPr id="4" name="文本框 3">
            <a:extLst>
              <a:ext uri="{FF2B5EF4-FFF2-40B4-BE49-F238E27FC236}">
                <a16:creationId xmlns:a16="http://schemas.microsoft.com/office/drawing/2014/main" id="{03CD9628-8853-47E0-A735-4D75493F6DCA}"/>
              </a:ext>
            </a:extLst>
          </p:cNvPr>
          <p:cNvSpPr txBox="1"/>
          <p:nvPr/>
        </p:nvSpPr>
        <p:spPr>
          <a:xfrm>
            <a:off x="628650" y="1311280"/>
            <a:ext cx="8235950" cy="1631216"/>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问题</a:t>
            </a:r>
            <a:r>
              <a:rPr lang="zh-CN" altLang="en-US" sz="2000" b="1" dirty="0">
                <a:solidFill>
                  <a:srgbClr val="715096"/>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相同的软测量模型会因原油性质不同产生差别很大的预测误差，如何预测误差减小，让预测精度变高？</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解决方法：分类建模，对进料原油进行</a:t>
            </a:r>
            <a:r>
              <a:rPr lang="zh-CN" altLang="en-US" sz="2000" b="1" dirty="0">
                <a:solidFill>
                  <a:srgbClr val="FF0000"/>
                </a:solidFill>
                <a:latin typeface="微软雅黑" panose="020B0503020204020204" pitchFamily="34" charset="-122"/>
                <a:ea typeface="微软雅黑" panose="020B0503020204020204" pitchFamily="34" charset="-122"/>
              </a:rPr>
              <a:t>分类</a:t>
            </a:r>
            <a:r>
              <a:rPr lang="zh-CN" altLang="en-US" sz="2000" b="1" dirty="0">
                <a:latin typeface="微软雅黑" panose="020B0503020204020204" pitchFamily="34" charset="-122"/>
                <a:ea typeface="微软雅黑" panose="020B0503020204020204" pitchFamily="34" charset="-122"/>
              </a:rPr>
              <a:t>，设计</a:t>
            </a:r>
            <a:r>
              <a:rPr lang="zh-CN" altLang="en-US" sz="2000" b="1" dirty="0">
                <a:solidFill>
                  <a:srgbClr val="FF0000"/>
                </a:solidFill>
                <a:latin typeface="微软雅黑" panose="020B0503020204020204" pitchFamily="34" charset="-122"/>
                <a:ea typeface="微软雅黑" panose="020B0503020204020204" pitchFamily="34" charset="-122"/>
              </a:rPr>
              <a:t>特定类别</a:t>
            </a:r>
            <a:r>
              <a:rPr lang="zh-CN" altLang="en-US" sz="2000" b="1" dirty="0">
                <a:latin typeface="微软雅黑" panose="020B0503020204020204" pitchFamily="34" charset="-122"/>
                <a:ea typeface="微软雅黑" panose="020B0503020204020204" pitchFamily="34" charset="-122"/>
              </a:rPr>
              <a:t>的软测量质量估计模型。</a:t>
            </a:r>
            <a:endParaRPr lang="en-US" altLang="zh-CN" sz="2000" b="1" dirty="0">
              <a:latin typeface="微软雅黑" panose="020B0503020204020204" pitchFamily="34" charset="-122"/>
              <a:ea typeface="微软雅黑" panose="020B0503020204020204" pitchFamily="34" charset="-122"/>
            </a:endParaRPr>
          </a:p>
          <a:p>
            <a:endParaRPr lang="en-US" altLang="zh-CN" sz="2000" b="1" dirty="0">
              <a:solidFill>
                <a:srgbClr val="715096"/>
              </a:solidFill>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85FBF17A-10B9-4446-A909-B1A3BF53083C}"/>
              </a:ext>
            </a:extLst>
          </p:cNvPr>
          <p:cNvSpPr/>
          <p:nvPr/>
        </p:nvSpPr>
        <p:spPr>
          <a:xfrm>
            <a:off x="3311187" y="3458909"/>
            <a:ext cx="2543513" cy="10315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进行质量估计的软测量模型的选择越精准</a:t>
            </a:r>
          </a:p>
        </p:txBody>
      </p:sp>
      <p:sp>
        <p:nvSpPr>
          <p:cNvPr id="10" name="矩形: 圆角 9">
            <a:extLst>
              <a:ext uri="{FF2B5EF4-FFF2-40B4-BE49-F238E27FC236}">
                <a16:creationId xmlns:a16="http://schemas.microsoft.com/office/drawing/2014/main" id="{1AC0082D-8D09-4F9B-8A11-609A3EF759B3}"/>
              </a:ext>
            </a:extLst>
          </p:cNvPr>
          <p:cNvSpPr/>
          <p:nvPr/>
        </p:nvSpPr>
        <p:spPr>
          <a:xfrm>
            <a:off x="256986" y="3473977"/>
            <a:ext cx="2040729" cy="1031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分类准确度越高</a:t>
            </a:r>
          </a:p>
        </p:txBody>
      </p:sp>
      <p:sp>
        <p:nvSpPr>
          <p:cNvPr id="11" name="箭头: 右 10">
            <a:extLst>
              <a:ext uri="{FF2B5EF4-FFF2-40B4-BE49-F238E27FC236}">
                <a16:creationId xmlns:a16="http://schemas.microsoft.com/office/drawing/2014/main" id="{AB9FC728-1D93-456C-9D45-A70450041B0A}"/>
              </a:ext>
            </a:extLst>
          </p:cNvPr>
          <p:cNvSpPr/>
          <p:nvPr/>
        </p:nvSpPr>
        <p:spPr>
          <a:xfrm>
            <a:off x="2435482" y="3886187"/>
            <a:ext cx="731782" cy="158050"/>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a:extLst>
              <a:ext uri="{FF2B5EF4-FFF2-40B4-BE49-F238E27FC236}">
                <a16:creationId xmlns:a16="http://schemas.microsoft.com/office/drawing/2014/main" id="{648532ED-5DD2-4B05-97DE-5F1B54EF0F0F}"/>
              </a:ext>
            </a:extLst>
          </p:cNvPr>
          <p:cNvSpPr/>
          <p:nvPr/>
        </p:nvSpPr>
        <p:spPr>
          <a:xfrm>
            <a:off x="3329182" y="5001171"/>
            <a:ext cx="2543513" cy="873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质量估计的结果的误差越小</a:t>
            </a:r>
          </a:p>
        </p:txBody>
      </p:sp>
      <p:sp>
        <p:nvSpPr>
          <p:cNvPr id="14" name="箭头: 右 13">
            <a:extLst>
              <a:ext uri="{FF2B5EF4-FFF2-40B4-BE49-F238E27FC236}">
                <a16:creationId xmlns:a16="http://schemas.microsoft.com/office/drawing/2014/main" id="{7682C5FB-C379-47E4-ADF9-DCFD57271736}"/>
              </a:ext>
            </a:extLst>
          </p:cNvPr>
          <p:cNvSpPr/>
          <p:nvPr/>
        </p:nvSpPr>
        <p:spPr>
          <a:xfrm rot="5400000">
            <a:off x="4380468" y="4649794"/>
            <a:ext cx="404949" cy="272348"/>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350363A4-DB24-4910-89FE-E895DDE3A19D}"/>
              </a:ext>
            </a:extLst>
          </p:cNvPr>
          <p:cNvSpPr/>
          <p:nvPr/>
        </p:nvSpPr>
        <p:spPr>
          <a:xfrm>
            <a:off x="288776" y="4988442"/>
            <a:ext cx="2040728" cy="873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油品质量控制越安全平稳</a:t>
            </a:r>
          </a:p>
        </p:txBody>
      </p:sp>
      <p:sp>
        <p:nvSpPr>
          <p:cNvPr id="16" name="箭头: 右 15">
            <a:extLst>
              <a:ext uri="{FF2B5EF4-FFF2-40B4-BE49-F238E27FC236}">
                <a16:creationId xmlns:a16="http://schemas.microsoft.com/office/drawing/2014/main" id="{0C49478A-FE24-4C43-8C65-FD8437CD2C0B}"/>
              </a:ext>
            </a:extLst>
          </p:cNvPr>
          <p:cNvSpPr/>
          <p:nvPr/>
        </p:nvSpPr>
        <p:spPr>
          <a:xfrm rot="10800000">
            <a:off x="2436930" y="5279875"/>
            <a:ext cx="731782" cy="158050"/>
          </a:xfrm>
          <a:prstGeom prst="right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12684F60-8EBB-4C61-900A-C4783D81BFF9}"/>
              </a:ext>
            </a:extLst>
          </p:cNvPr>
          <p:cNvSpPr/>
          <p:nvPr/>
        </p:nvSpPr>
        <p:spPr>
          <a:xfrm>
            <a:off x="383691" y="2714158"/>
            <a:ext cx="5068365" cy="646331"/>
          </a:xfrm>
          <a:prstGeom prst="rect">
            <a:avLst/>
          </a:prstGeom>
          <a:noFill/>
        </p:spPr>
        <p:txBody>
          <a:bodyPr wrap="square" lIns="91440" tIns="45720" rIns="91440" bIns="45720">
            <a:spAutoFit/>
          </a:bodyPr>
          <a:lstStyle/>
          <a:p>
            <a:pPr algn="ctr"/>
            <a:r>
              <a:rPr lang="zh-CN" altLang="en-US" sz="3600" dirty="0">
                <a:ln w="0"/>
                <a:effectLst>
                  <a:outerShdw blurRad="38100" dist="19050" dir="2700000" algn="tl" rotWithShape="0">
                    <a:schemeClr val="dk1">
                      <a:alpha val="40000"/>
                    </a:schemeClr>
                  </a:outerShdw>
                </a:effectLst>
              </a:rPr>
              <a:t>分类的重要性</a:t>
            </a:r>
          </a:p>
        </p:txBody>
      </p:sp>
      <p:sp>
        <p:nvSpPr>
          <p:cNvPr id="20" name="矩形: 圆角 19">
            <a:extLst>
              <a:ext uri="{FF2B5EF4-FFF2-40B4-BE49-F238E27FC236}">
                <a16:creationId xmlns:a16="http://schemas.microsoft.com/office/drawing/2014/main" id="{E8C2B816-6D9F-485A-BC42-7B31539C1438}"/>
              </a:ext>
            </a:extLst>
          </p:cNvPr>
          <p:cNvSpPr/>
          <p:nvPr/>
        </p:nvSpPr>
        <p:spPr>
          <a:xfrm>
            <a:off x="6070600" y="2608669"/>
            <a:ext cx="1459510" cy="83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我国的炼油工业现状</a:t>
            </a:r>
          </a:p>
        </p:txBody>
      </p:sp>
      <p:sp>
        <p:nvSpPr>
          <p:cNvPr id="21" name="矩形: 圆角 20">
            <a:extLst>
              <a:ext uri="{FF2B5EF4-FFF2-40B4-BE49-F238E27FC236}">
                <a16:creationId xmlns:a16="http://schemas.microsoft.com/office/drawing/2014/main" id="{B1E91867-AEB0-4EA0-BC73-26B6699E147D}"/>
              </a:ext>
            </a:extLst>
          </p:cNvPr>
          <p:cNvSpPr/>
          <p:nvPr/>
        </p:nvSpPr>
        <p:spPr>
          <a:xfrm>
            <a:off x="7735139" y="2608669"/>
            <a:ext cx="1333500" cy="85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分类的必要性</a:t>
            </a:r>
          </a:p>
        </p:txBody>
      </p:sp>
      <p:sp>
        <p:nvSpPr>
          <p:cNvPr id="22" name="箭头: 下 21">
            <a:extLst>
              <a:ext uri="{FF2B5EF4-FFF2-40B4-BE49-F238E27FC236}">
                <a16:creationId xmlns:a16="http://schemas.microsoft.com/office/drawing/2014/main" id="{0D46120F-4A18-4D79-9901-D044581744D5}"/>
              </a:ext>
            </a:extLst>
          </p:cNvPr>
          <p:cNvSpPr/>
          <p:nvPr/>
        </p:nvSpPr>
        <p:spPr>
          <a:xfrm>
            <a:off x="7146820" y="3565202"/>
            <a:ext cx="818480" cy="914400"/>
          </a:xfrm>
          <a:prstGeom prst="down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3" name="矩形: 圆角 22">
            <a:extLst>
              <a:ext uri="{FF2B5EF4-FFF2-40B4-BE49-F238E27FC236}">
                <a16:creationId xmlns:a16="http://schemas.microsoft.com/office/drawing/2014/main" id="{9B0DE688-30EF-4B2D-A6E4-1B103270057C}"/>
              </a:ext>
            </a:extLst>
          </p:cNvPr>
          <p:cNvSpPr/>
          <p:nvPr/>
        </p:nvSpPr>
        <p:spPr>
          <a:xfrm>
            <a:off x="6597210" y="4601543"/>
            <a:ext cx="2095500" cy="873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分类准确度高的分类方法</a:t>
            </a:r>
          </a:p>
        </p:txBody>
      </p:sp>
      <p:sp>
        <p:nvSpPr>
          <p:cNvPr id="24" name="矩形 23">
            <a:extLst>
              <a:ext uri="{FF2B5EF4-FFF2-40B4-BE49-F238E27FC236}">
                <a16:creationId xmlns:a16="http://schemas.microsoft.com/office/drawing/2014/main" id="{6EB1A49B-BBE7-4423-B880-2905C5C45FC4}"/>
              </a:ext>
            </a:extLst>
          </p:cNvPr>
          <p:cNvSpPr/>
          <p:nvPr/>
        </p:nvSpPr>
        <p:spPr>
          <a:xfrm>
            <a:off x="7002062" y="5690012"/>
            <a:ext cx="1107996" cy="369332"/>
          </a:xfrm>
          <a:prstGeom prst="rect">
            <a:avLst/>
          </a:prstGeom>
          <a:noFill/>
        </p:spPr>
        <p:txBody>
          <a:bodyPr wrap="none" lIns="91440" tIns="45720" rIns="91440" bIns="45720">
            <a:spAutoFit/>
          </a:bodyPr>
          <a:lstStyle/>
          <a:p>
            <a:pPr algn="ctr"/>
            <a:r>
              <a:rPr lang="zh-CN" altLang="en-US" b="0" cap="none" spc="0" dirty="0">
                <a:ln w="0"/>
                <a:solidFill>
                  <a:schemeClr val="tx1"/>
                </a:solidFill>
                <a:effectLst>
                  <a:outerShdw blurRad="38100" dist="19050" dir="2700000" algn="tl" rotWithShape="0">
                    <a:schemeClr val="dk1">
                      <a:alpha val="40000"/>
                    </a:schemeClr>
                  </a:outerShdw>
                </a:effectLst>
              </a:rPr>
              <a:t>背景需求</a:t>
            </a:r>
          </a:p>
        </p:txBody>
      </p:sp>
    </p:spTree>
    <p:extLst>
      <p:ext uri="{BB962C8B-B14F-4D97-AF65-F5344CB8AC3E}">
        <p14:creationId xmlns:p14="http://schemas.microsoft.com/office/powerpoint/2010/main" val="337613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0" grpId="0" animBg="1"/>
      <p:bldP spid="11" grpId="0" animBg="1"/>
      <p:bldP spid="13" grpId="0" animBg="1"/>
      <p:bldP spid="14" grpId="0" animBg="1"/>
      <p:bldP spid="15" grpId="0" animBg="1"/>
      <p:bldP spid="16" grpId="0" animBg="1"/>
      <p:bldP spid="19" grpId="0"/>
      <p:bldP spid="20" grpId="0" animBg="1"/>
      <p:bldP spid="21" grpId="0" animBg="1"/>
      <p:bldP spid="22" grpId="0" animBg="1"/>
      <p:bldP spid="23" grpId="0" animBg="1"/>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课题背景：基于大数据的分类方法</a:t>
            </a:r>
            <a:endParaRPr lang="zh-CN" dirty="0"/>
          </a:p>
        </p:txBody>
      </p:sp>
      <p:pic>
        <p:nvPicPr>
          <p:cNvPr id="5" name="图片 4">
            <a:extLst>
              <a:ext uri="{FF2B5EF4-FFF2-40B4-BE49-F238E27FC236}">
                <a16:creationId xmlns:a16="http://schemas.microsoft.com/office/drawing/2014/main" id="{421C7BEE-0B92-4B3A-9B3D-86BE1CD38717}"/>
              </a:ext>
            </a:extLst>
          </p:cNvPr>
          <p:cNvPicPr>
            <a:picLocks noChangeAspect="1"/>
          </p:cNvPicPr>
          <p:nvPr/>
        </p:nvPicPr>
        <p:blipFill>
          <a:blip r:embed="rId3"/>
          <a:stretch>
            <a:fillRect/>
          </a:stretch>
        </p:blipFill>
        <p:spPr>
          <a:xfrm>
            <a:off x="631812" y="2386040"/>
            <a:ext cx="2869034" cy="1835864"/>
          </a:xfrm>
          <a:prstGeom prst="rect">
            <a:avLst/>
          </a:prstGeom>
        </p:spPr>
      </p:pic>
      <p:pic>
        <p:nvPicPr>
          <p:cNvPr id="8" name="图片 7">
            <a:extLst>
              <a:ext uri="{FF2B5EF4-FFF2-40B4-BE49-F238E27FC236}">
                <a16:creationId xmlns:a16="http://schemas.microsoft.com/office/drawing/2014/main" id="{E636D80D-4267-418C-B628-366EBA99E231}"/>
              </a:ext>
            </a:extLst>
          </p:cNvPr>
          <p:cNvPicPr>
            <a:picLocks noChangeAspect="1"/>
          </p:cNvPicPr>
          <p:nvPr/>
        </p:nvPicPr>
        <p:blipFill>
          <a:blip r:embed="rId4"/>
          <a:stretch>
            <a:fillRect/>
          </a:stretch>
        </p:blipFill>
        <p:spPr>
          <a:xfrm>
            <a:off x="4633853" y="2352504"/>
            <a:ext cx="3217122" cy="1591189"/>
          </a:xfrm>
          <a:prstGeom prst="rect">
            <a:avLst/>
          </a:prstGeom>
        </p:spPr>
      </p:pic>
      <p:sp>
        <p:nvSpPr>
          <p:cNvPr id="10" name="矩形 9">
            <a:extLst>
              <a:ext uri="{FF2B5EF4-FFF2-40B4-BE49-F238E27FC236}">
                <a16:creationId xmlns:a16="http://schemas.microsoft.com/office/drawing/2014/main" id="{3B055952-D97D-4128-B72B-3241BE2965E8}"/>
              </a:ext>
            </a:extLst>
          </p:cNvPr>
          <p:cNvSpPr/>
          <p:nvPr/>
        </p:nvSpPr>
        <p:spPr>
          <a:xfrm>
            <a:off x="1029379" y="4206969"/>
            <a:ext cx="2073901" cy="923330"/>
          </a:xfrm>
          <a:prstGeom prst="rect">
            <a:avLst/>
          </a:prstGeom>
          <a:noFill/>
        </p:spPr>
        <p:txBody>
          <a:bodyPr wrap="none" lIns="91440" tIns="45720" rIns="91440" bIns="45720">
            <a:spAutoFit/>
          </a:bodyPr>
          <a:lstStyle/>
          <a:p>
            <a:pPr algn="ctr"/>
            <a:r>
              <a:rPr lang="en-US" altLang="zh-CN"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SVM</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[3] </a:t>
            </a:r>
            <a:endParaRPr lang="zh-CN" altLang="en-US" sz="1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矩形 11">
            <a:extLst>
              <a:ext uri="{FF2B5EF4-FFF2-40B4-BE49-F238E27FC236}">
                <a16:creationId xmlns:a16="http://schemas.microsoft.com/office/drawing/2014/main" id="{7097550B-8F3C-4008-AAFF-38A0E26FF32C}"/>
              </a:ext>
            </a:extLst>
          </p:cNvPr>
          <p:cNvSpPr/>
          <p:nvPr/>
        </p:nvSpPr>
        <p:spPr>
          <a:xfrm>
            <a:off x="5145741" y="4142243"/>
            <a:ext cx="2218877" cy="923330"/>
          </a:xfrm>
          <a:prstGeom prst="rect">
            <a:avLst/>
          </a:prstGeom>
          <a:noFill/>
        </p:spPr>
        <p:txBody>
          <a:bodyPr wrap="none" lIns="91440" tIns="45720" rIns="91440" bIns="45720">
            <a:spAutoFit/>
          </a:bodyPr>
          <a:lstStyle/>
          <a:p>
            <a:pPr algn="ctr"/>
            <a:r>
              <a:rPr lang="en-US" altLang="zh-C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ANN</a:t>
            </a:r>
            <a:r>
              <a:rPr lang="en-US" altLang="zh-CN" sz="5400" b="1" dirty="0">
                <a:solidFill>
                  <a:srgbClr val="715096"/>
                </a:solidFill>
                <a:latin typeface="微软雅黑" panose="020B0503020204020204" pitchFamily="34" charset="-122"/>
                <a:ea typeface="微软雅黑" panose="020B0503020204020204" pitchFamily="34" charset="-122"/>
              </a:rPr>
              <a:t> </a:t>
            </a:r>
            <a:r>
              <a:rPr lang="en-US" altLang="zh-CN" sz="1600" b="1" dirty="0">
                <a:solidFill>
                  <a:srgbClr val="715096"/>
                </a:solidFill>
                <a:latin typeface="微软雅黑" panose="020B0503020204020204" pitchFamily="34" charset="-122"/>
                <a:ea typeface="微软雅黑" panose="020B0503020204020204" pitchFamily="34" charset="-122"/>
              </a:rPr>
              <a:t>[4]</a:t>
            </a:r>
            <a:r>
              <a:rPr lang="en-US" altLang="zh-CN" sz="5400" b="1" dirty="0">
                <a:solidFill>
                  <a:srgbClr val="715096"/>
                </a:solidFill>
                <a:latin typeface="微软雅黑" panose="020B0503020204020204" pitchFamily="34" charset="-122"/>
                <a:ea typeface="微软雅黑" panose="020B0503020204020204" pitchFamily="34" charset="-122"/>
              </a:rPr>
              <a:t> </a:t>
            </a:r>
            <a:endParaRPr lang="zh-CN" alt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8" name="矩形 17">
            <a:extLst>
              <a:ext uri="{FF2B5EF4-FFF2-40B4-BE49-F238E27FC236}">
                <a16:creationId xmlns:a16="http://schemas.microsoft.com/office/drawing/2014/main" id="{A62752F5-572B-4F4C-921F-5A0A07FCADC3}"/>
              </a:ext>
            </a:extLst>
          </p:cNvPr>
          <p:cNvSpPr/>
          <p:nvPr/>
        </p:nvSpPr>
        <p:spPr>
          <a:xfrm>
            <a:off x="532053" y="1315122"/>
            <a:ext cx="7866981" cy="1015663"/>
          </a:xfrm>
          <a:prstGeom prst="rect">
            <a:avLst/>
          </a:prstGeom>
        </p:spPr>
        <p:txBody>
          <a:bodyPr wrap="square">
            <a:spAutoFit/>
          </a:bodyPr>
          <a:lstStyle/>
          <a:p>
            <a:pPr lvl="0" eaLnBrk="0" fontAlgn="base" hangingPunct="0">
              <a:spcBef>
                <a:spcPct val="0"/>
              </a:spcBef>
              <a:spcAft>
                <a:spcPct val="0"/>
              </a:spcAft>
            </a:pPr>
            <a:r>
              <a:rPr lang="zh-CN" altLang="en-US" sz="2000" b="1" dirty="0">
                <a:solidFill>
                  <a:srgbClr val="715096"/>
                </a:solidFill>
                <a:latin typeface="微软雅黑" panose="020B0503020204020204" pitchFamily="34" charset="-122"/>
                <a:ea typeface="微软雅黑" panose="020B0503020204020204" pitchFamily="34" charset="-122"/>
              </a:rPr>
              <a:t>分类模型的主要方法有</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基于机理</a:t>
            </a:r>
            <a:r>
              <a:rPr lang="zh-CN" altLang="en-US" sz="2000" b="1" dirty="0">
                <a:solidFill>
                  <a:srgbClr val="715096"/>
                </a:solidFill>
                <a:latin typeface="微软雅黑" panose="020B0503020204020204" pitchFamily="34" charset="-122"/>
                <a:ea typeface="微软雅黑" panose="020B0503020204020204" pitchFamily="34" charset="-122"/>
              </a:rPr>
              <a:t>的方法，</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基于知识</a:t>
            </a:r>
            <a:r>
              <a:rPr lang="zh-CN" altLang="en-US" sz="2000" b="1" dirty="0">
                <a:solidFill>
                  <a:srgbClr val="715096"/>
                </a:solidFill>
                <a:latin typeface="微软雅黑" panose="020B0503020204020204" pitchFamily="34" charset="-122"/>
                <a:ea typeface="微软雅黑" panose="020B0503020204020204" pitchFamily="34" charset="-122"/>
              </a:rPr>
              <a:t>的方法以及</a:t>
            </a: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数据驱动</a:t>
            </a:r>
            <a:r>
              <a:rPr lang="zh-CN" altLang="en-US" sz="2000" b="1" dirty="0">
                <a:solidFill>
                  <a:srgbClr val="715096"/>
                </a:solidFill>
                <a:latin typeface="微软雅黑" panose="020B0503020204020204" pitchFamily="34" charset="-122"/>
                <a:ea typeface="微软雅黑" panose="020B0503020204020204" pitchFamily="34" charset="-122"/>
              </a:rPr>
              <a:t>的方法</a:t>
            </a:r>
            <a:r>
              <a:rPr lang="en-US" altLang="zh-CN" sz="2000" b="1" dirty="0">
                <a:solidFill>
                  <a:srgbClr val="715096"/>
                </a:solidFill>
                <a:latin typeface="微软雅黑" panose="020B0503020204020204" pitchFamily="34" charset="-122"/>
                <a:ea typeface="微软雅黑" panose="020B0503020204020204" pitchFamily="34" charset="-122"/>
              </a:rPr>
              <a:t>[2]</a:t>
            </a:r>
            <a:r>
              <a:rPr lang="zh-CN" altLang="en-US" sz="2000" b="1" dirty="0">
                <a:solidFill>
                  <a:srgbClr val="715096"/>
                </a:solidFill>
                <a:latin typeface="微软雅黑" panose="020B0503020204020204" pitchFamily="34" charset="-122"/>
                <a:ea typeface="微软雅黑" panose="020B0503020204020204" pitchFamily="34" charset="-122"/>
              </a:rPr>
              <a:t>。</a:t>
            </a:r>
            <a:endParaRPr lang="en-US" altLang="zh-CN" sz="2000" b="1" dirty="0">
              <a:solidFill>
                <a:srgbClr val="715096"/>
              </a:solidFill>
              <a:latin typeface="微软雅黑" panose="020B0503020204020204" pitchFamily="34" charset="-122"/>
              <a:ea typeface="微软雅黑" panose="020B0503020204020204" pitchFamily="34" charset="-122"/>
            </a:endParaRPr>
          </a:p>
          <a:p>
            <a:pPr lvl="0" eaLnBrk="0" fontAlgn="base" hangingPunct="0">
              <a:spcBef>
                <a:spcPct val="0"/>
              </a:spcBef>
              <a:spcAft>
                <a:spcPct val="0"/>
              </a:spcAft>
            </a:pPr>
            <a:r>
              <a:rPr lang="zh-CN" altLang="en-US" sz="2000" b="1" dirty="0">
                <a:solidFill>
                  <a:schemeClr val="accent1">
                    <a:lumMod val="60000"/>
                    <a:lumOff val="40000"/>
                  </a:schemeClr>
                </a:solidFill>
                <a:latin typeface="微软雅黑" panose="020B0503020204020204" pitchFamily="34" charset="-122"/>
                <a:ea typeface="微软雅黑" panose="020B0503020204020204" pitchFamily="34" charset="-122"/>
              </a:rPr>
              <a:t>数据驱动</a:t>
            </a:r>
            <a:r>
              <a:rPr lang="zh-CN" altLang="en-US" sz="2000" b="1" dirty="0">
                <a:solidFill>
                  <a:srgbClr val="715096"/>
                </a:solidFill>
                <a:latin typeface="微软雅黑" panose="020B0503020204020204" pitchFamily="34" charset="-122"/>
                <a:ea typeface="微软雅黑" panose="020B0503020204020204" pitchFamily="34" charset="-122"/>
              </a:rPr>
              <a:t>的方法近年来发展飞速，用于分类的方法层出不穷。</a:t>
            </a:r>
            <a:endParaRPr lang="en-US" altLang="zh-CN" sz="4000" dirty="0">
              <a:latin typeface="Arial" panose="020B0604020202020204" pitchFamily="34" charset="0"/>
            </a:endParaRPr>
          </a:p>
        </p:txBody>
      </p:sp>
      <p:sp>
        <p:nvSpPr>
          <p:cNvPr id="19" name="文本框 18">
            <a:extLst>
              <a:ext uri="{FF2B5EF4-FFF2-40B4-BE49-F238E27FC236}">
                <a16:creationId xmlns:a16="http://schemas.microsoft.com/office/drawing/2014/main" id="{1446E928-612D-45F1-BC8F-65EC280D9113}"/>
              </a:ext>
            </a:extLst>
          </p:cNvPr>
          <p:cNvSpPr txBox="1"/>
          <p:nvPr/>
        </p:nvSpPr>
        <p:spPr>
          <a:xfrm>
            <a:off x="532053" y="5118494"/>
            <a:ext cx="8079894" cy="1200329"/>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[2] </a:t>
            </a:r>
            <a:r>
              <a:rPr lang="en-US" altLang="zh-CN" sz="1200" b="1" dirty="0" err="1">
                <a:solidFill>
                  <a:srgbClr val="715096"/>
                </a:solidFill>
                <a:latin typeface="微软雅黑" panose="020B0503020204020204" pitchFamily="34" charset="-122"/>
                <a:ea typeface="微软雅黑" panose="020B0503020204020204" pitchFamily="34" charset="-122"/>
              </a:rPr>
              <a:t>Kavuri</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Rengaswamy</a:t>
            </a:r>
            <a:r>
              <a:rPr lang="en-US" altLang="zh-CN" sz="1200" b="1" dirty="0">
                <a:solidFill>
                  <a:srgbClr val="715096"/>
                </a:solidFill>
                <a:latin typeface="微软雅黑" panose="020B0503020204020204" pitchFamily="34" charset="-122"/>
                <a:ea typeface="微软雅黑" panose="020B0503020204020204" pitchFamily="34" charset="-122"/>
              </a:rPr>
              <a:t> Surya N . "A review of process fault detection and diagnosis: Part II: Qualitative models and search strategies." Computers &amp; Chemical Engineering (2003)</a:t>
            </a:r>
          </a:p>
          <a:p>
            <a:r>
              <a:rPr lang="en-US" altLang="zh-CN" sz="1200" b="1" dirty="0">
                <a:solidFill>
                  <a:srgbClr val="715096"/>
                </a:solidFill>
                <a:latin typeface="微软雅黑" panose="020B0503020204020204" pitchFamily="34" charset="-122"/>
                <a:ea typeface="微软雅黑" panose="020B0503020204020204" pitchFamily="34" charset="-122"/>
              </a:rPr>
              <a:t>[3]Yan, </a:t>
            </a:r>
            <a:r>
              <a:rPr lang="en-US" altLang="zh-CN" sz="1200" b="1" dirty="0" err="1">
                <a:solidFill>
                  <a:srgbClr val="715096"/>
                </a:solidFill>
                <a:latin typeface="微软雅黑" panose="020B0503020204020204" pitchFamily="34" charset="-122"/>
                <a:ea typeface="微软雅黑" panose="020B0503020204020204" pitchFamily="34" charset="-122"/>
              </a:rPr>
              <a:t>Weiwu</a:t>
            </a:r>
            <a:r>
              <a:rPr lang="en-US" altLang="zh-CN" sz="1200" b="1" dirty="0">
                <a:solidFill>
                  <a:srgbClr val="715096"/>
                </a:solidFill>
                <a:latin typeface="微软雅黑" panose="020B0503020204020204" pitchFamily="34" charset="-122"/>
                <a:ea typeface="微软雅黑" panose="020B0503020204020204" pitchFamily="34" charset="-122"/>
              </a:rPr>
              <a:t>, </a:t>
            </a:r>
            <a:r>
              <a:rPr lang="en-US" altLang="zh-CN" sz="1200" b="1" dirty="0" err="1">
                <a:solidFill>
                  <a:srgbClr val="715096"/>
                </a:solidFill>
                <a:latin typeface="微软雅黑" panose="020B0503020204020204" pitchFamily="34" charset="-122"/>
                <a:ea typeface="微软雅黑" panose="020B0503020204020204" pitchFamily="34" charset="-122"/>
              </a:rPr>
              <a:t>Huihe</a:t>
            </a:r>
            <a:r>
              <a:rPr lang="en-US" altLang="zh-CN" sz="1200" b="1" dirty="0">
                <a:solidFill>
                  <a:srgbClr val="715096"/>
                </a:solidFill>
                <a:latin typeface="微软雅黑" panose="020B0503020204020204" pitchFamily="34" charset="-122"/>
                <a:ea typeface="微软雅黑" panose="020B0503020204020204" pitchFamily="34" charset="-122"/>
              </a:rPr>
              <a:t> Shao, and </a:t>
            </a:r>
            <a:r>
              <a:rPr lang="en-US" altLang="zh-CN" sz="1200" b="1" dirty="0" err="1">
                <a:solidFill>
                  <a:srgbClr val="715096"/>
                </a:solidFill>
                <a:latin typeface="微软雅黑" panose="020B0503020204020204" pitchFamily="34" charset="-122"/>
                <a:ea typeface="微软雅黑" panose="020B0503020204020204" pitchFamily="34" charset="-122"/>
              </a:rPr>
              <a:t>Xiaofan</a:t>
            </a:r>
            <a:r>
              <a:rPr lang="en-US" altLang="zh-CN" sz="1200" b="1" dirty="0">
                <a:solidFill>
                  <a:srgbClr val="715096"/>
                </a:solidFill>
                <a:latin typeface="微软雅黑" panose="020B0503020204020204" pitchFamily="34" charset="-122"/>
                <a:ea typeface="微软雅黑" panose="020B0503020204020204" pitchFamily="34" charset="-122"/>
              </a:rPr>
              <a:t> Wang. "Soft sensing modeling based on support vector machine and Bayesian model selection." Computers &amp; chemical engineering 28.8 (2004): 1489-1498.</a:t>
            </a:r>
            <a:endParaRPr lang="zh-CN" altLang="zh-CN" sz="1200" b="1" dirty="0">
              <a:solidFill>
                <a:srgbClr val="715096"/>
              </a:solidFill>
              <a:latin typeface="微软雅黑" panose="020B0503020204020204" pitchFamily="34" charset="-122"/>
              <a:ea typeface="微软雅黑" panose="020B0503020204020204" pitchFamily="34" charset="-122"/>
            </a:endParaRPr>
          </a:p>
          <a:p>
            <a:r>
              <a:rPr lang="en-US" altLang="zh-CN" sz="1200" b="1" dirty="0">
                <a:solidFill>
                  <a:srgbClr val="715096"/>
                </a:solidFill>
                <a:latin typeface="微软雅黑" panose="020B0503020204020204" pitchFamily="34" charset="-122"/>
                <a:ea typeface="微软雅黑" panose="020B0503020204020204" pitchFamily="34" charset="-122"/>
              </a:rPr>
              <a:t>[4]Gonzaga, J. C. B., et al. "ANN-based soft-sensor for real-time process monitoring and control of an industrial polymerization process." Computers &amp; chemical engineering 33.1 (2009): 43-49.</a:t>
            </a:r>
          </a:p>
        </p:txBody>
      </p:sp>
      <p:cxnSp>
        <p:nvCxnSpPr>
          <p:cNvPr id="20" name="直接连接符 19">
            <a:extLst>
              <a:ext uri="{FF2B5EF4-FFF2-40B4-BE49-F238E27FC236}">
                <a16:creationId xmlns:a16="http://schemas.microsoft.com/office/drawing/2014/main" id="{782EE8CB-F8A6-4C5C-9CE0-EEA6E181417C}"/>
              </a:ext>
            </a:extLst>
          </p:cNvPr>
          <p:cNvCxnSpPr/>
          <p:nvPr/>
        </p:nvCxnSpPr>
        <p:spPr>
          <a:xfrm>
            <a:off x="573087" y="5065573"/>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9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193" y="759824"/>
            <a:ext cx="3348841" cy="2541461"/>
          </a:xfrm>
        </p:spPr>
        <p:txBody>
          <a:bodyPr>
            <a:normAutofit/>
          </a:bodyPr>
          <a:lstStyle/>
          <a:p>
            <a:pPr algn="ctr"/>
            <a:r>
              <a:rPr lang="zh-CN" altLang="en-US" sz="3600" dirty="0"/>
              <a:t>研究现状</a:t>
            </a:r>
            <a:br>
              <a:rPr lang="en-US" altLang="zh-CN" sz="3600" dirty="0"/>
            </a:br>
            <a:br>
              <a:rPr lang="en-US" altLang="zh-CN" sz="3600" dirty="0"/>
            </a:br>
            <a:br>
              <a:rPr lang="en-US" altLang="zh-CN" sz="3600" dirty="0"/>
            </a:br>
            <a:endParaRPr lang="zh-CN" sz="2400" dirty="0"/>
          </a:p>
        </p:txBody>
      </p:sp>
    </p:spTree>
    <p:extLst>
      <p:ext uri="{BB962C8B-B14F-4D97-AF65-F5344CB8AC3E}">
        <p14:creationId xmlns:p14="http://schemas.microsoft.com/office/powerpoint/2010/main" val="140840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436" y="365128"/>
            <a:ext cx="8202834" cy="706436"/>
          </a:xfrm>
        </p:spPr>
        <p:txBody>
          <a:bodyPr>
            <a:normAutofit/>
          </a:bodyPr>
          <a:lstStyle/>
          <a:p>
            <a:r>
              <a:rPr lang="zh-CN" altLang="en-US" dirty="0"/>
              <a:t>研究现状</a:t>
            </a:r>
            <a:endParaRPr lang="zh-CN" dirty="0"/>
          </a:p>
        </p:txBody>
      </p:sp>
      <p:sp>
        <p:nvSpPr>
          <p:cNvPr id="6" name="内容占位符 2">
            <a:extLst>
              <a:ext uri="{FF2B5EF4-FFF2-40B4-BE49-F238E27FC236}">
                <a16:creationId xmlns:a16="http://schemas.microsoft.com/office/drawing/2014/main" id="{BB56675E-A5E8-024C-A225-8CC9A86CDDC1}"/>
              </a:ext>
            </a:extLst>
          </p:cNvPr>
          <p:cNvSpPr>
            <a:spLocks noGrp="1"/>
          </p:cNvSpPr>
          <p:nvPr>
            <p:ph idx="1"/>
          </p:nvPr>
        </p:nvSpPr>
        <p:spPr>
          <a:xfrm>
            <a:off x="628650" y="1452356"/>
            <a:ext cx="4375150" cy="4844272"/>
          </a:xfrm>
        </p:spPr>
        <p:txBody>
          <a:bodyPr>
            <a:normAutofit/>
          </a:bodyPr>
          <a:lstStyle/>
          <a:p>
            <a:r>
              <a:rPr lang="zh-CN" altLang="en-US" sz="2000" dirty="0">
                <a:latin typeface="微软雅黑" panose="020B0503020204020204" pitchFamily="34" charset="-122"/>
                <a:ea typeface="微软雅黑" panose="020B0503020204020204" pitchFamily="34" charset="-122"/>
              </a:rPr>
              <a:t>用</a:t>
            </a:r>
            <a:r>
              <a:rPr lang="en-US" altLang="zh-CN" sz="2000" dirty="0">
                <a:latin typeface="微软雅黑" panose="020B0503020204020204" pitchFamily="34" charset="-122"/>
                <a:ea typeface="微软雅黑" panose="020B0503020204020204" pitchFamily="34" charset="-122"/>
              </a:rPr>
              <a:t>DBN</a:t>
            </a:r>
            <a:r>
              <a:rPr lang="zh-CN" altLang="en-US"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进行分类</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用深度信念网络综合</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无监督</a:t>
            </a:r>
            <a:r>
              <a:rPr lang="zh-CN" altLang="en-US" sz="2000" dirty="0">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监督</a:t>
            </a:r>
            <a:r>
              <a:rPr lang="zh-CN" altLang="en-US" sz="2000" dirty="0">
                <a:latin typeface="微软雅黑" panose="020B0503020204020204" pitchFamily="34" charset="-122"/>
                <a:ea typeface="微软雅黑" panose="020B0503020204020204" pitchFamily="34" charset="-122"/>
              </a:rPr>
              <a:t>训练方法</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建立</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原油来源地油田比例</a:t>
            </a:r>
            <a:r>
              <a:rPr lang="zh-CN" altLang="en-US" sz="2000" dirty="0">
                <a:latin typeface="微软雅黑" panose="020B0503020204020204" pitchFamily="34" charset="-122"/>
                <a:ea typeface="微软雅黑" panose="020B0503020204020204" pitchFamily="34" charset="-122"/>
              </a:rPr>
              <a:t>和</a:t>
            </a:r>
            <a:r>
              <a:rPr lang="zh-CN" altLang="en-US" sz="2000" dirty="0">
                <a:solidFill>
                  <a:schemeClr val="accent1">
                    <a:lumMod val="60000"/>
                    <a:lumOff val="40000"/>
                  </a:schemeClr>
                </a:solidFill>
                <a:latin typeface="微软雅黑" panose="020B0503020204020204" pitchFamily="34" charset="-122"/>
                <a:ea typeface="微软雅黑" panose="020B0503020204020204" pitchFamily="34" charset="-122"/>
              </a:rPr>
              <a:t>原油类别</a:t>
            </a:r>
            <a:r>
              <a:rPr lang="zh-CN" altLang="en-US" sz="2000" dirty="0">
                <a:latin typeface="微软雅黑" panose="020B0503020204020204" pitchFamily="34" charset="-122"/>
                <a:ea typeface="微软雅黑" panose="020B0503020204020204" pitchFamily="34" charset="-122"/>
              </a:rPr>
              <a:t>的非线性映射</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67FD51F-6F77-48BF-815E-A12AF967BDA6}"/>
              </a:ext>
            </a:extLst>
          </p:cNvPr>
          <p:cNvSpPr txBox="1"/>
          <p:nvPr/>
        </p:nvSpPr>
        <p:spPr>
          <a:xfrm>
            <a:off x="655376" y="5665206"/>
            <a:ext cx="8079894" cy="646331"/>
          </a:xfrm>
          <a:prstGeom prst="rect">
            <a:avLst/>
          </a:prstGeom>
          <a:noFill/>
        </p:spPr>
        <p:txBody>
          <a:bodyPr wrap="square" rtlCol="0">
            <a:spAutoFit/>
          </a:bodyPr>
          <a:lstStyle>
            <a:defPPr>
              <a:defRPr lang="zh-CN"/>
            </a:defPPr>
            <a:lvl1pPr>
              <a:defRPr sz="1100"/>
            </a:lvl1pPr>
          </a:lstStyle>
          <a:p>
            <a:r>
              <a:rPr lang="en-US" altLang="zh-CN" sz="1200" b="1" dirty="0">
                <a:solidFill>
                  <a:srgbClr val="715096"/>
                </a:solidFill>
                <a:latin typeface="微软雅黑" panose="020B0503020204020204" pitchFamily="34" charset="-122"/>
                <a:ea typeface="微软雅黑" panose="020B0503020204020204" pitchFamily="34" charset="-122"/>
              </a:rPr>
              <a:t>[5] Gao, </a:t>
            </a:r>
            <a:r>
              <a:rPr lang="en-US" altLang="zh-CN" sz="1200" b="1" dirty="0" err="1">
                <a:solidFill>
                  <a:srgbClr val="715096"/>
                </a:solidFill>
                <a:latin typeface="微软雅黑" panose="020B0503020204020204" pitchFamily="34" charset="-122"/>
                <a:ea typeface="微软雅黑" panose="020B0503020204020204" pitchFamily="34" charset="-122"/>
              </a:rPr>
              <a:t>Xiaoyong</a:t>
            </a:r>
            <a:r>
              <a:rPr lang="en-US" altLang="zh-CN" sz="1200" b="1" dirty="0">
                <a:solidFill>
                  <a:srgbClr val="715096"/>
                </a:solidFill>
                <a:latin typeface="微软雅黑" panose="020B0503020204020204" pitchFamily="34" charset="-122"/>
                <a:ea typeface="微软雅黑" panose="020B0503020204020204" pitchFamily="34" charset="-122"/>
              </a:rPr>
              <a:t>, et al. "Refinery scheduling with varying crude: A deep belief network classification and </a:t>
            </a:r>
            <a:r>
              <a:rPr lang="en-US" altLang="zh-CN" sz="1200" b="1" dirty="0" err="1">
                <a:solidFill>
                  <a:srgbClr val="715096"/>
                </a:solidFill>
                <a:latin typeface="微软雅黑" panose="020B0503020204020204" pitchFamily="34" charset="-122"/>
                <a:ea typeface="微软雅黑" panose="020B0503020204020204" pitchFamily="34" charset="-122"/>
              </a:rPr>
              <a:t>multimodel</a:t>
            </a:r>
            <a:r>
              <a:rPr lang="en-US" altLang="zh-CN" sz="1200" b="1" dirty="0">
                <a:solidFill>
                  <a:srgbClr val="715096"/>
                </a:solidFill>
                <a:latin typeface="微软雅黑" panose="020B0503020204020204" pitchFamily="34" charset="-122"/>
                <a:ea typeface="微软雅黑" panose="020B0503020204020204" pitchFamily="34" charset="-122"/>
              </a:rPr>
              <a:t> approach." </a:t>
            </a:r>
            <a:r>
              <a:rPr lang="en-US" altLang="zh-CN" sz="1200" b="1" dirty="0" err="1">
                <a:solidFill>
                  <a:srgbClr val="715096"/>
                </a:solidFill>
                <a:latin typeface="微软雅黑" panose="020B0503020204020204" pitchFamily="34" charset="-122"/>
                <a:ea typeface="微软雅黑" panose="020B0503020204020204" pitchFamily="34" charset="-122"/>
              </a:rPr>
              <a:t>AIChE</a:t>
            </a:r>
            <a:r>
              <a:rPr lang="en-US" altLang="zh-CN" sz="1200" b="1" dirty="0">
                <a:solidFill>
                  <a:srgbClr val="715096"/>
                </a:solidFill>
                <a:latin typeface="微软雅黑" panose="020B0503020204020204" pitchFamily="34" charset="-122"/>
                <a:ea typeface="微软雅黑" panose="020B0503020204020204" pitchFamily="34" charset="-122"/>
              </a:rPr>
              <a:t> Journal 60.7 (2014): 2525-2532.</a:t>
            </a:r>
          </a:p>
          <a:p>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5" name="直接连接符 4">
            <a:extLst>
              <a:ext uri="{FF2B5EF4-FFF2-40B4-BE49-F238E27FC236}">
                <a16:creationId xmlns:a16="http://schemas.microsoft.com/office/drawing/2014/main" id="{83747D0C-9A8F-4400-B9C9-4C7036ECFAA1}"/>
              </a:ext>
            </a:extLst>
          </p:cNvPr>
          <p:cNvCxnSpPr/>
          <p:nvPr/>
        </p:nvCxnSpPr>
        <p:spPr>
          <a:xfrm>
            <a:off x="729779" y="5620478"/>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9C9F6AE9-6074-4245-9537-EE2DCE6DE7F6}"/>
              </a:ext>
            </a:extLst>
          </p:cNvPr>
          <p:cNvPicPr>
            <a:picLocks noChangeAspect="1"/>
          </p:cNvPicPr>
          <p:nvPr/>
        </p:nvPicPr>
        <p:blipFill>
          <a:blip r:embed="rId3"/>
          <a:stretch>
            <a:fillRect/>
          </a:stretch>
        </p:blipFill>
        <p:spPr>
          <a:xfrm>
            <a:off x="5054364" y="1452356"/>
            <a:ext cx="3230423" cy="2772856"/>
          </a:xfrm>
          <a:prstGeom prst="rect">
            <a:avLst/>
          </a:prstGeom>
        </p:spPr>
      </p:pic>
      <p:pic>
        <p:nvPicPr>
          <p:cNvPr id="9" name="图片 8">
            <a:extLst>
              <a:ext uri="{FF2B5EF4-FFF2-40B4-BE49-F238E27FC236}">
                <a16:creationId xmlns:a16="http://schemas.microsoft.com/office/drawing/2014/main" id="{528A7383-134F-4DE5-A376-1A9F47CDC5E5}"/>
              </a:ext>
            </a:extLst>
          </p:cNvPr>
          <p:cNvPicPr/>
          <p:nvPr/>
        </p:nvPicPr>
        <p:blipFill>
          <a:blip r:embed="rId4"/>
          <a:stretch>
            <a:fillRect/>
          </a:stretch>
        </p:blipFill>
        <p:spPr>
          <a:xfrm>
            <a:off x="729779" y="3874492"/>
            <a:ext cx="3649312" cy="1478611"/>
          </a:xfrm>
          <a:prstGeom prst="rect">
            <a:avLst/>
          </a:prstGeom>
        </p:spPr>
      </p:pic>
      <p:pic>
        <p:nvPicPr>
          <p:cNvPr id="7" name="图片 6">
            <a:extLst>
              <a:ext uri="{FF2B5EF4-FFF2-40B4-BE49-F238E27FC236}">
                <a16:creationId xmlns:a16="http://schemas.microsoft.com/office/drawing/2014/main" id="{1687EBB1-28DB-4D4A-8B2F-7D83CEFB51BE}"/>
              </a:ext>
            </a:extLst>
          </p:cNvPr>
          <p:cNvPicPr>
            <a:picLocks noChangeAspect="1"/>
          </p:cNvPicPr>
          <p:nvPr/>
        </p:nvPicPr>
        <p:blipFill>
          <a:blip r:embed="rId5"/>
          <a:stretch>
            <a:fillRect/>
          </a:stretch>
        </p:blipFill>
        <p:spPr>
          <a:xfrm>
            <a:off x="4844919" y="4409415"/>
            <a:ext cx="3649311" cy="943688"/>
          </a:xfrm>
          <a:prstGeom prst="rect">
            <a:avLst/>
          </a:prstGeom>
        </p:spPr>
      </p:pic>
    </p:spTree>
    <p:extLst>
      <p:ext uri="{BB962C8B-B14F-4D97-AF65-F5344CB8AC3E}">
        <p14:creationId xmlns:p14="http://schemas.microsoft.com/office/powerpoint/2010/main" val="42232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7AE4A-1D29-4320-ADBE-D65ECE63130A}"/>
              </a:ext>
            </a:extLst>
          </p:cNvPr>
          <p:cNvSpPr>
            <a:spLocks noGrp="1"/>
          </p:cNvSpPr>
          <p:nvPr>
            <p:ph type="title"/>
          </p:nvPr>
        </p:nvSpPr>
        <p:spPr/>
        <p:txBody>
          <a:bodyPr/>
          <a:lstStyle/>
          <a:p>
            <a:r>
              <a:rPr lang="zh-CN" altLang="en-US" dirty="0"/>
              <a:t>研究现状</a:t>
            </a:r>
          </a:p>
        </p:txBody>
      </p:sp>
      <p:pic>
        <p:nvPicPr>
          <p:cNvPr id="5" name="内容占位符 4">
            <a:extLst>
              <a:ext uri="{FF2B5EF4-FFF2-40B4-BE49-F238E27FC236}">
                <a16:creationId xmlns:a16="http://schemas.microsoft.com/office/drawing/2014/main" id="{986B97A5-82F2-498C-8906-C0CFE7EAF251}"/>
              </a:ext>
            </a:extLst>
          </p:cNvPr>
          <p:cNvPicPr>
            <a:picLocks noGrp="1" noChangeAspect="1"/>
          </p:cNvPicPr>
          <p:nvPr>
            <p:ph idx="1"/>
          </p:nvPr>
        </p:nvPicPr>
        <p:blipFill>
          <a:blip r:embed="rId3"/>
          <a:stretch>
            <a:fillRect/>
          </a:stretch>
        </p:blipFill>
        <p:spPr>
          <a:xfrm>
            <a:off x="4287597" y="1320811"/>
            <a:ext cx="3646782" cy="2548482"/>
          </a:xfrm>
          <a:prstGeom prst="rect">
            <a:avLst/>
          </a:prstGeom>
        </p:spPr>
      </p:pic>
      <p:sp>
        <p:nvSpPr>
          <p:cNvPr id="7" name="文本框 6">
            <a:extLst>
              <a:ext uri="{FF2B5EF4-FFF2-40B4-BE49-F238E27FC236}">
                <a16:creationId xmlns:a16="http://schemas.microsoft.com/office/drawing/2014/main" id="{93459874-3017-4E17-8CA9-ED35814B0ED9}"/>
              </a:ext>
            </a:extLst>
          </p:cNvPr>
          <p:cNvSpPr txBox="1"/>
          <p:nvPr/>
        </p:nvSpPr>
        <p:spPr>
          <a:xfrm>
            <a:off x="669685" y="5875334"/>
            <a:ext cx="8079894" cy="549061"/>
          </a:xfrm>
          <a:prstGeom prst="rect">
            <a:avLst/>
          </a:prstGeom>
          <a:noFill/>
        </p:spPr>
        <p:txBody>
          <a:bodyPr wrap="square" rtlCol="0">
            <a:spAutoFit/>
          </a:bodyPr>
          <a:lstStyle>
            <a:defPPr>
              <a:defRPr lang="zh-CN"/>
            </a:defPPr>
            <a:lvl1pPr>
              <a:defRPr sz="1100"/>
            </a:lvl1pPr>
          </a:lstStyle>
          <a:p>
            <a:pPr>
              <a:lnSpc>
                <a:spcPct val="130000"/>
              </a:lnSpc>
            </a:pPr>
            <a:r>
              <a:rPr lang="en-US" altLang="zh-CN" sz="1200" b="1" dirty="0">
                <a:solidFill>
                  <a:srgbClr val="715096"/>
                </a:solidFill>
                <a:latin typeface="微软雅黑" panose="020B0503020204020204" pitchFamily="34" charset="-122"/>
                <a:ea typeface="微软雅黑" panose="020B0503020204020204" pitchFamily="34" charset="-122"/>
              </a:rPr>
              <a:t>[6] Zhou, Chang, et al. "Inferential estimation of kerosene dry point in refineries with varying crudes." </a:t>
            </a:r>
            <a:r>
              <a:rPr lang="zh-CN" altLang="zh-CN" sz="1200" b="1" dirty="0">
                <a:solidFill>
                  <a:srgbClr val="715096"/>
                </a:solidFill>
                <a:latin typeface="微软雅黑" panose="020B0503020204020204" pitchFamily="34" charset="-122"/>
                <a:ea typeface="微软雅黑" panose="020B0503020204020204" pitchFamily="34" charset="-122"/>
              </a:rPr>
              <a:t>Journal of Process Control 22.6 (2012): 1122-1126</a:t>
            </a:r>
            <a:endParaRPr lang="en-US" altLang="zh-CN" sz="1200" b="1" dirty="0">
              <a:solidFill>
                <a:srgbClr val="715096"/>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65FF5BFB-5B8D-4327-93D6-CCF23330089D}"/>
              </a:ext>
            </a:extLst>
          </p:cNvPr>
          <p:cNvCxnSpPr/>
          <p:nvPr/>
        </p:nvCxnSpPr>
        <p:spPr>
          <a:xfrm>
            <a:off x="710719" y="5837778"/>
            <a:ext cx="39989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0ACAAC6-D05A-4307-BC12-A4980095065C}"/>
              </a:ext>
            </a:extLst>
          </p:cNvPr>
          <p:cNvSpPr txBox="1"/>
          <p:nvPr/>
        </p:nvSpPr>
        <p:spPr>
          <a:xfrm>
            <a:off x="809577" y="1320811"/>
            <a:ext cx="3065929" cy="2579424"/>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dirty="0">
                <a:solidFill>
                  <a:srgbClr val="FF0000"/>
                </a:solidFill>
              </a:rPr>
              <a:t>产物量</a:t>
            </a:r>
            <a:r>
              <a:rPr lang="zh-CN" altLang="en-US" dirty="0"/>
              <a:t>与</a:t>
            </a:r>
            <a:r>
              <a:rPr lang="zh-CN" altLang="en-US" dirty="0">
                <a:solidFill>
                  <a:srgbClr val="FF0000"/>
                </a:solidFill>
              </a:rPr>
              <a:t>进料量</a:t>
            </a:r>
            <a:r>
              <a:rPr lang="zh-CN" altLang="en-US" dirty="0"/>
              <a:t>的比值反映</a:t>
            </a:r>
            <a:r>
              <a:rPr lang="zh-CN" altLang="en-US" dirty="0">
                <a:solidFill>
                  <a:srgbClr val="FF0000"/>
                </a:solidFill>
              </a:rPr>
              <a:t>原油类别</a:t>
            </a:r>
            <a:endParaRPr lang="en-US" altLang="zh-CN" dirty="0">
              <a:solidFill>
                <a:srgbClr val="FF0000"/>
              </a:solidFill>
            </a:endParaRPr>
          </a:p>
          <a:p>
            <a:pPr marL="285750" indent="-285750">
              <a:lnSpc>
                <a:spcPct val="130000"/>
              </a:lnSpc>
              <a:buFont typeface="Arial" panose="020B0604020202020204" pitchFamily="34" charset="0"/>
              <a:buChar char="•"/>
            </a:pPr>
            <a:r>
              <a:rPr lang="zh-CN" altLang="en-US" dirty="0"/>
              <a:t>输入为产物量与进料量的比，输出为原油的类别</a:t>
            </a:r>
            <a:endParaRPr lang="en-US" altLang="zh-CN" dirty="0"/>
          </a:p>
          <a:p>
            <a:pPr marL="285750" indent="-285750">
              <a:lnSpc>
                <a:spcPct val="130000"/>
              </a:lnSpc>
              <a:buFont typeface="Arial" panose="020B0604020202020204" pitchFamily="34" charset="0"/>
              <a:buChar char="•"/>
            </a:pPr>
            <a:r>
              <a:rPr lang="zh-CN" altLang="en-US" dirty="0"/>
              <a:t>根据原油的类别，选择对应种类的质量估计模型进行煤油干点的估计</a:t>
            </a:r>
          </a:p>
        </p:txBody>
      </p:sp>
      <p:pic>
        <p:nvPicPr>
          <p:cNvPr id="14" name="图片 13">
            <a:extLst>
              <a:ext uri="{FF2B5EF4-FFF2-40B4-BE49-F238E27FC236}">
                <a16:creationId xmlns:a16="http://schemas.microsoft.com/office/drawing/2014/main" id="{23040047-42B8-4065-97E0-92B4C23C94B9}"/>
              </a:ext>
            </a:extLst>
          </p:cNvPr>
          <p:cNvPicPr>
            <a:picLocks noChangeAspect="1"/>
          </p:cNvPicPr>
          <p:nvPr/>
        </p:nvPicPr>
        <p:blipFill>
          <a:blip r:embed="rId4"/>
          <a:stretch>
            <a:fillRect/>
          </a:stretch>
        </p:blipFill>
        <p:spPr>
          <a:xfrm>
            <a:off x="1168698" y="3890410"/>
            <a:ext cx="5917902" cy="1872080"/>
          </a:xfrm>
          <a:prstGeom prst="rect">
            <a:avLst/>
          </a:prstGeom>
        </p:spPr>
      </p:pic>
    </p:spTree>
    <p:extLst>
      <p:ext uri="{BB962C8B-B14F-4D97-AF65-F5344CB8AC3E}">
        <p14:creationId xmlns:p14="http://schemas.microsoft.com/office/powerpoint/2010/main" val="310195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4576" y="799011"/>
            <a:ext cx="2424567" cy="938348"/>
          </a:xfrm>
        </p:spPr>
        <p:txBody>
          <a:bodyPr>
            <a:normAutofit/>
          </a:bodyPr>
          <a:lstStyle/>
          <a:p>
            <a:r>
              <a:rPr lang="zh-CN" altLang="en-US" sz="3600" dirty="0"/>
              <a:t>研究内容</a:t>
            </a:r>
            <a:br>
              <a:rPr lang="en-US" altLang="zh-CN" sz="3600" dirty="0"/>
            </a:br>
            <a:endParaRPr lang="zh-CN" sz="2400" dirty="0"/>
          </a:p>
        </p:txBody>
      </p:sp>
      <p:sp>
        <p:nvSpPr>
          <p:cNvPr id="3" name="文本框 2">
            <a:extLst>
              <a:ext uri="{FF2B5EF4-FFF2-40B4-BE49-F238E27FC236}">
                <a16:creationId xmlns:a16="http://schemas.microsoft.com/office/drawing/2014/main" id="{CCA8E675-49CC-4D41-BA30-58D94B7C9A56}"/>
              </a:ext>
            </a:extLst>
          </p:cNvPr>
          <p:cNvSpPr txBox="1"/>
          <p:nvPr/>
        </p:nvSpPr>
        <p:spPr>
          <a:xfrm>
            <a:off x="317500" y="1709418"/>
            <a:ext cx="7816624"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a:solidFill>
                  <a:srgbClr val="715096"/>
                </a:solidFill>
                <a:latin typeface="微软雅黑" panose="020B0503020204020204" pitchFamily="34" charset="-122"/>
                <a:ea typeface="微软雅黑" panose="020B0503020204020204" pitchFamily="34" charset="-122"/>
              </a:rPr>
              <a:t>仿真软件的使用以及工艺流程的对接</a:t>
            </a:r>
            <a:endParaRPr lang="en-US" altLang="zh-CN" sz="2000" b="1" dirty="0">
              <a:solidFill>
                <a:srgbClr val="715096"/>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b="1" dirty="0">
                <a:solidFill>
                  <a:srgbClr val="715096"/>
                </a:solidFill>
                <a:latin typeface="微软雅黑" panose="020B0503020204020204" pitchFamily="34" charset="-122"/>
                <a:ea typeface="微软雅黑" panose="020B0503020204020204" pitchFamily="34" charset="-122"/>
              </a:rPr>
              <a:t>基于对比学习的自监督分类方法</a:t>
            </a:r>
            <a:endParaRPr lang="zh-CN" altLang="zh-CN" dirty="0"/>
          </a:p>
          <a:p>
            <a:endParaRPr lang="zh-CN" altLang="en-US" dirty="0"/>
          </a:p>
        </p:txBody>
      </p:sp>
    </p:spTree>
    <p:extLst>
      <p:ext uri="{BB962C8B-B14F-4D97-AF65-F5344CB8AC3E}">
        <p14:creationId xmlns:p14="http://schemas.microsoft.com/office/powerpoint/2010/main" val="160167740"/>
      </p:ext>
    </p:extLst>
  </p:cSld>
  <p:clrMapOvr>
    <a:masterClrMapping/>
  </p:clrMapOvr>
</p:sld>
</file>

<file path=ppt/theme/theme1.xml><?xml version="1.0" encoding="utf-8"?>
<a:theme xmlns:a="http://schemas.openxmlformats.org/drawingml/2006/main" name="00导论-42">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02从经济改革到社会改革-发布版</Template>
  <TotalTime>9243</TotalTime>
  <Words>2302</Words>
  <Application>Microsoft Office PowerPoint</Application>
  <PresentationFormat>全屏显示(4:3)</PresentationFormat>
  <Paragraphs>151</Paragraphs>
  <Slides>18</Slides>
  <Notes>15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18</vt:i4>
      </vt:variant>
    </vt:vector>
  </HeadingPairs>
  <TitlesOfParts>
    <vt:vector size="31" baseType="lpstr">
      <vt:lpstr>等线</vt:lpstr>
      <vt:lpstr>等线 Light</vt:lpstr>
      <vt:lpstr>黑体</vt:lpstr>
      <vt:lpstr>华文仿宋</vt:lpstr>
      <vt:lpstr>华文楷体</vt:lpstr>
      <vt:lpstr>华文隶书</vt:lpstr>
      <vt:lpstr>华文中宋</vt:lpstr>
      <vt:lpstr>宋体</vt:lpstr>
      <vt:lpstr>Arial</vt:lpstr>
      <vt:lpstr>Calibri</vt:lpstr>
      <vt:lpstr>微软雅黑</vt:lpstr>
      <vt:lpstr>00导论-42</vt:lpstr>
      <vt:lpstr>自定义设计方案</vt:lpstr>
      <vt:lpstr>石化生产过程基于大数据解析的分类建模方法研究  报告人：党添添 指导老师：黄德先</vt:lpstr>
      <vt:lpstr>目录</vt:lpstr>
      <vt:lpstr>课题背景：我国炼油行业现状</vt:lpstr>
      <vt:lpstr>课题背景：分类的重要性</vt:lpstr>
      <vt:lpstr>课题背景：基于大数据的分类方法</vt:lpstr>
      <vt:lpstr>研究现状   </vt:lpstr>
      <vt:lpstr>研究现状</vt:lpstr>
      <vt:lpstr>研究现状</vt:lpstr>
      <vt:lpstr>研究内容 </vt:lpstr>
      <vt:lpstr>研究内容</vt:lpstr>
      <vt:lpstr>研究内容</vt:lpstr>
      <vt:lpstr>研究内容</vt:lpstr>
      <vt:lpstr>工作计划</vt:lpstr>
      <vt:lpstr>参考文献</vt:lpstr>
      <vt:lpstr>参考文献</vt:lpstr>
      <vt:lpstr>PowerPoint 演示文稿</vt:lpstr>
      <vt:lpstr>感谢大家！ 恳请各位老师和同学批评和指正！</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Jian-yu He</dc:creator>
  <cp:lastModifiedBy>hutter_sadan</cp:lastModifiedBy>
  <cp:revision>193</cp:revision>
  <dcterms:created xsi:type="dcterms:W3CDTF">2016-05-18T01:37:00Z</dcterms:created>
  <dcterms:modified xsi:type="dcterms:W3CDTF">2023-05-05T02:31:17Z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