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66" r:id="rId3"/>
    <p:sldId id="256" r:id="rId4"/>
    <p:sldId id="291" r:id="rId5"/>
    <p:sldId id="289" r:id="rId6"/>
    <p:sldId id="293" r:id="rId7"/>
    <p:sldId id="317" r:id="rId8"/>
    <p:sldId id="324" r:id="rId9"/>
    <p:sldId id="323" r:id="rId10"/>
    <p:sldId id="318" r:id="rId11"/>
    <p:sldId id="326" r:id="rId12"/>
    <p:sldId id="294" r:id="rId13"/>
    <p:sldId id="319" r:id="rId14"/>
    <p:sldId id="308" r:id="rId15"/>
    <p:sldId id="327" r:id="rId16"/>
    <p:sldId id="320" r:id="rId17"/>
    <p:sldId id="309" r:id="rId18"/>
    <p:sldId id="321" r:id="rId19"/>
    <p:sldId id="322" r:id="rId20"/>
    <p:sldId id="28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2" autoAdjust="0"/>
    <p:restoredTop sz="80660" autoAdjust="0"/>
  </p:normalViewPr>
  <p:slideViewPr>
    <p:cSldViewPr snapToGrid="0">
      <p:cViewPr varScale="1">
        <p:scale>
          <a:sx n="82" d="100"/>
          <a:sy n="82" d="100"/>
        </p:scale>
        <p:origin x="6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0BD64F-1849-4F10-8920-2BA7B10B78F9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88A712B-7ABF-4FF1-A424-6240FC14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98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各位老师好，我是自</a:t>
            </a:r>
            <a:r>
              <a:rPr lang="en-US" altLang="zh-CN" dirty="0"/>
              <a:t>85</a:t>
            </a:r>
            <a:r>
              <a:rPr lang="zh-CN" altLang="en-US" dirty="0"/>
              <a:t>班的贺启航。今天我的开题答辩题目是，</a:t>
            </a:r>
            <a:r>
              <a:rPr lang="zh-CN" alt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基于贝叶斯优化的代理建模优化算法库开发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参数难以选取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2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参数难以选取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5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2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4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64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参数难以选取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85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3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0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3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本次开题将分为以下五个内容介绍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4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科学研究和工程领域的问题，最后都可以表示为一个优化问题。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但其中，有些优化问题的目标函数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9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首先，有一个难以分析和求解的目标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华文楷体" panose="02010600040101010101" pitchFamily="2" charset="-122"/>
                  </a:rPr>
                  <a:t>；</a:t>
                </a:r>
                <a:endParaRPr lang="en-US" altLang="zh-CN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r>
                  <a:rPr lang="zh-CN" altLang="en-US" dirty="0"/>
                  <a:t>第一步，我们通过实验法采样得到了一系列关于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的数据</a:t>
                </a:r>
                <a:endParaRPr lang="en-US" altLang="zh-CN" dirty="0"/>
              </a:p>
              <a:p>
                <a:r>
                  <a:rPr lang="zh-CN" altLang="en-US" dirty="0"/>
                  <a:t>然后</a:t>
                </a:r>
                <a:r>
                  <a:rPr lang="zh-CN" altLang="en-US" sz="1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选取一个</a:t>
                </a:r>
                <a:r>
                  <a:rPr lang="zh-CN" altLang="en-US" dirty="0"/>
                  <a:t>代理模型如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华文楷体" panose="02010600040101010101" pitchFamily="2" charset="-122"/>
                  </a:rPr>
                  <a:t>神经网络、支持向量机、高斯过程，用</a:t>
                </a:r>
                <a:r>
                  <a:rPr lang="zh-CN" altLang="en-US" dirty="0"/>
                  <a:t>代理模型根据数据近似原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目标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华文楷体" panose="02010600040101010101" pitchFamily="2" charset="-122"/>
                  </a:rPr>
                  <a:t>；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endParaRPr>
              </a:p>
              <a:p>
                <a:r>
                  <a:rPr lang="zh-CN" altLang="en-US" dirty="0"/>
                  <a:t>下一步，设计一个评估代理模型的采样函数，求解采样函数的优化问题，得到一个新的采样建议，使得实验搜索不至于盲目进行。</a:t>
                </a:r>
                <a:endParaRPr lang="en-US" altLang="zh-CN" dirty="0"/>
              </a:p>
              <a:p>
                <a:r>
                  <a:rPr lang="zh-CN" altLang="en-US" dirty="0"/>
                  <a:t>最后，在这个采样建议指导下做下一次实验，得到一组新的数据，再重复这个过程，不断提高代理模型拟合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目标</a:t>
                </a:r>
                <a:r>
                  <a:rPr lang="zh-CN" altLang="en-US" dirty="0"/>
                  <a:t>的精度，直到有一个满意的结果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其中，以下算法框架广为应用，首先有一个难以分析和求解的系统</a:t>
                </a:r>
                <a:r>
                  <a:rPr lang="en-US" altLang="zh-CN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𝑓(𝑥)</a:t>
                </a:r>
                <a:r>
                  <a:rPr lang="zh-CN" alt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1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和一个</a:t>
                </a:r>
                <a:r>
                  <a:rPr lang="zh-CN" altLang="en-US" dirty="0"/>
                  <a:t>代理模型：如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华文楷体" panose="02010600040101010101" pitchFamily="2" charset="-122"/>
                  </a:rPr>
                  <a:t>神经网络、支持向量机、高斯过程；</a:t>
                </a:r>
                <a:endParaRPr lang="en-US" altLang="zh-CN" sz="1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r>
                  <a:rPr lang="zh-CN" altLang="en-US" dirty="0"/>
                  <a:t>首先，我们通过实验法从真实系统中得到了一系列的数据，然后，代理模型根据这些数据去拟合原系统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华文楷体" panose="02010600040101010101" pitchFamily="2" charset="-122"/>
                  </a:rPr>
                  <a:t>；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endParaRPr>
              </a:p>
              <a:p>
                <a:r>
                  <a:rPr lang="zh-CN" altLang="en-US"/>
                  <a:t>然后，我们根据拟合得到的代理模型，建立一个采样函数，根据拟合结果选取</a:t>
                </a:r>
                <a:r>
                  <a:rPr lang="zh-CN" altLang="en-US" dirty="0"/>
                  <a:t>下一次实验的采样点；</a:t>
                </a:r>
                <a:endParaRPr lang="en-US" altLang="zh-CN" dirty="0"/>
              </a:p>
              <a:p>
                <a:r>
                  <a:rPr lang="zh-CN" altLang="en-US" dirty="0"/>
                  <a:t>最后，在这个选取的采样点上做下一次实验，得到新的数据，再重复上述拟合、采样的过程，直到达到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结束条件。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5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7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具体问题要具体分析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工业问题普遍对求解实时性要求高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仿真模拟在流程工业过程控制与优化扮演非常重要的角色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5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A712B-7ABF-4FF1-A424-6240FC14DBA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3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1D64D-8E64-4B23-96AC-711CEDCE638F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6FA00-D0E5-4D7A-8663-9143F6186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03CA-0649-4111-905B-9B5FA2D96654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249E8-711A-475B-A83B-4606B5FB15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52AA2-947B-4A6B-8ED8-928B8D2F7E48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7E2E6-E176-44F8-ACC8-31A139834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21932-3F74-472C-A49E-1E877DFBFE6D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D4D3-A287-4290-9430-147BBA182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E4E70-A96F-4E70-BDA1-7BCFF2E7E4A3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769-81EB-4E14-AD38-6668D08EEB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8AF6E-7FE4-46E9-BE51-2CBC532613A4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6EC72-8E7A-46E9-9659-35A4EFDAD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9E66-35B5-4AF1-8778-82D90776A86B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8AF73-9AED-40BD-AA82-63CE027A2D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08FB0-68F0-445F-8CCA-BC0ABF3A13DE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9064D-7CEF-4749-9403-03195502ED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EEE0-B7CC-40DD-A67D-DA45A6289E3D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8D5C2-92A0-4083-8573-EEEAADB43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9C385-C102-4C4E-B1B9-1C69DAEC7D5C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70B5-69D1-47D3-B2BE-8736A7C470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1652-FC96-48F8-8769-C577DD129DAD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2BB0-218E-42B1-A220-E245259A9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A644D7-3386-4942-80D8-2F966A27877F}" type="datetime1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00E405-6593-432E-BFE6-4C70A6AF0B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os.org.cn/1000-9825/5607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365442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4786727" y="5020371"/>
            <a:ext cx="4192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2018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级综合论文训练开题报告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8025" y="4989513"/>
            <a:ext cx="1812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050124" y="3869879"/>
            <a:ext cx="592982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基于贝叶斯优化的代理建模优化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算法库开发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247775" y="5817719"/>
            <a:ext cx="7731125" cy="8100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班 贺启航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 黄德先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3513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组合 27"/>
          <p:cNvGrpSpPr>
            <a:grpSpLocks/>
          </p:cNvGrpSpPr>
          <p:nvPr/>
        </p:nvGrpSpPr>
        <p:grpSpPr bwMode="auto">
          <a:xfrm>
            <a:off x="0" y="3770313"/>
            <a:ext cx="9144000" cy="5715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4345" name="图片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38113" y="266700"/>
            <a:ext cx="31369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0AE505-419A-4207-A807-2DD823D0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3550" y="6451600"/>
            <a:ext cx="2057400" cy="365125"/>
          </a:xfrm>
        </p:spPr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363878" y="6224386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7986A8-6C5E-461F-B4DA-B5ECB9222571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93F3DF4A-1210-4A44-93D5-1C4F06E7AFA5}"/>
              </a:ext>
            </a:extLst>
          </p:cNvPr>
          <p:cNvSpPr txBox="1"/>
          <p:nvPr/>
        </p:nvSpPr>
        <p:spPr>
          <a:xfrm>
            <a:off x="633752" y="1503662"/>
            <a:ext cx="703168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基于贝叶斯优化的非线性全局优化问题求解方法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ABDD28-DBC0-4175-93D0-A76B8755FBFE}"/>
              </a:ext>
            </a:extLst>
          </p:cNvPr>
          <p:cNvSpPr txBox="1"/>
          <p:nvPr/>
        </p:nvSpPr>
        <p:spPr>
          <a:xfrm>
            <a:off x="256142" y="1915308"/>
            <a:ext cx="90095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流程工业过程控制与优化有很多非线性全局优化问题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以阀门粘滞问题为例：受不可忽略静摩擦力影响，阀门</a:t>
            </a:r>
            <a:r>
              <a:rPr lang="en-US" altLang="zh-CN" dirty="0"/>
              <a:t>(OP-MV)</a:t>
            </a:r>
            <a:r>
              <a:rPr lang="zh-CN" altLang="en-US" dirty="0"/>
              <a:t>变为非线性环节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26A282-CD4D-438B-AFA3-7CB2C5DE1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7" y="2840171"/>
            <a:ext cx="3344182" cy="1496543"/>
          </a:xfrm>
          <a:prstGeom prst="rect">
            <a:avLst/>
          </a:prstGeom>
          <a:noFill/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D24864-18A1-42C1-A251-84FD875FE5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1" t="51457" r="2005" b="-1456"/>
          <a:stretch/>
        </p:blipFill>
        <p:spPr>
          <a:xfrm>
            <a:off x="4438881" y="2874261"/>
            <a:ext cx="4421217" cy="1502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1201431-BEAD-42AB-BBF2-5636A15ACAB7}"/>
                  </a:ext>
                </a:extLst>
              </p:cNvPr>
              <p:cNvSpPr txBox="1"/>
              <p:nvPr/>
            </p:nvSpPr>
            <p:spPr>
              <a:xfrm>
                <a:off x="925763" y="4546356"/>
                <a:ext cx="7742291" cy="508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defRPr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/>
                  <a:t>阀门粘滞诊断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Hammerstein</a:t>
                </a:r>
                <a:r>
                  <a:rPr lang="zh-CN" altLang="en-US" dirty="0"/>
                  <a:t>模型辨识问题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非线性全局优化问题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1201431-BEAD-42AB-BBF2-5636A15A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63" y="4546356"/>
                <a:ext cx="7742291" cy="508344"/>
              </a:xfrm>
              <a:prstGeom prst="rect">
                <a:avLst/>
              </a:prstGeom>
              <a:blipFill>
                <a:blip r:embed="rId6"/>
                <a:stretch>
                  <a:fillRect l="-866" b="-2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14114421-D1A3-462C-9985-DB68959E1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10" y="5085773"/>
            <a:ext cx="4504143" cy="98421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BC1DFFA-FC7C-4431-8629-A2108000217F}"/>
              </a:ext>
            </a:extLst>
          </p:cNvPr>
          <p:cNvSpPr txBox="1"/>
          <p:nvPr/>
        </p:nvSpPr>
        <p:spPr>
          <a:xfrm>
            <a:off x="5769066" y="4392320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6 </a:t>
            </a:r>
            <a:r>
              <a:rPr lang="zh-CN" altLang="en-US" sz="1200" dirty="0"/>
              <a:t>阀门粘滞的影响</a:t>
            </a:r>
            <a:r>
              <a:rPr lang="en-US" altLang="zh-CN" sz="1100" dirty="0"/>
              <a:t>[9] 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3AD199-AD2F-49A1-B2B7-98BC81444F7F}"/>
              </a:ext>
            </a:extLst>
          </p:cNvPr>
          <p:cNvSpPr txBox="1"/>
          <p:nvPr/>
        </p:nvSpPr>
        <p:spPr>
          <a:xfrm>
            <a:off x="1341867" y="4415514"/>
            <a:ext cx="1689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5 </a:t>
            </a:r>
            <a:r>
              <a:rPr lang="zh-CN" altLang="en-US" sz="1200" dirty="0"/>
              <a:t>控制系统框图</a:t>
            </a:r>
            <a:r>
              <a:rPr lang="en-US" altLang="zh-CN" sz="1100" dirty="0"/>
              <a:t>[9] 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CB16B8-53FF-44C4-B9BE-FB6A5ACC875F}"/>
              </a:ext>
            </a:extLst>
          </p:cNvPr>
          <p:cNvSpPr txBox="1"/>
          <p:nvPr/>
        </p:nvSpPr>
        <p:spPr>
          <a:xfrm>
            <a:off x="274615" y="6238777"/>
            <a:ext cx="8328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[9] di </a:t>
            </a:r>
            <a:r>
              <a:rPr lang="en-US" altLang="zh-CN" dirty="0" err="1"/>
              <a:t>Capaci</a:t>
            </a:r>
            <a:r>
              <a:rPr lang="en-US" altLang="zh-CN" dirty="0"/>
              <a:t> R B, Scali C. Review and comparison of techniques of analysis of valve stiction: From modeling to smart diagnosis[J]. Chemical Engineering Research and Design, 2018, 130: 230-265.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02D69-61DA-4C6A-BA24-F22F80F6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D3A868-5E42-4BE7-A811-B780F094A5FE}"/>
              </a:ext>
            </a:extLst>
          </p:cNvPr>
          <p:cNvSpPr txBox="1"/>
          <p:nvPr/>
        </p:nvSpPr>
        <p:spPr>
          <a:xfrm>
            <a:off x="3249396" y="5954583"/>
            <a:ext cx="309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7 </a:t>
            </a:r>
            <a:r>
              <a:rPr lang="zh-CN" altLang="en-US" sz="1200" dirty="0"/>
              <a:t>阀门粘滞回路的</a:t>
            </a:r>
            <a:r>
              <a:rPr lang="en-US" altLang="zh-CN" sz="1200" dirty="0"/>
              <a:t>Hammerstein</a:t>
            </a:r>
            <a:r>
              <a:rPr lang="zh-CN" altLang="en-US" sz="120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0532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7986A8-6C5E-461F-B4DA-B5ECB9222571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93F3DF4A-1210-4A44-93D5-1C4F06E7AFA5}"/>
              </a:ext>
            </a:extLst>
          </p:cNvPr>
          <p:cNvSpPr txBox="1"/>
          <p:nvPr/>
        </p:nvSpPr>
        <p:spPr>
          <a:xfrm>
            <a:off x="633752" y="1503662"/>
            <a:ext cx="703168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基于贝叶斯优化的非线性全局优化问题求解方法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02D69-61DA-4C6A-BA24-F22F80F6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9">
                <a:extLst>
                  <a:ext uri="{FF2B5EF4-FFF2-40B4-BE49-F238E27FC236}">
                    <a16:creationId xmlns:a16="http://schemas.microsoft.com/office/drawing/2014/main" id="{2BEEBBDC-4041-4B9E-BB61-BB1E2D17DDB6}"/>
                  </a:ext>
                </a:extLst>
              </p:cNvPr>
              <p:cNvSpPr txBox="1"/>
              <p:nvPr/>
            </p:nvSpPr>
            <p:spPr>
              <a:xfrm>
                <a:off x="2704593" y="3051666"/>
                <a:ext cx="40379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模型</m:t>
                    </m:r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参数</m:t>
                    </m:r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建模的误差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29">
                <a:extLst>
                  <a:ext uri="{FF2B5EF4-FFF2-40B4-BE49-F238E27FC236}">
                    <a16:creationId xmlns:a16="http://schemas.microsoft.com/office/drawing/2014/main" id="{2BEEBBDC-4041-4B9E-BB61-BB1E2D17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93" y="3051666"/>
                <a:ext cx="4037911" cy="369332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6A0BD19B-589D-48A2-940B-D951D1EDC235}"/>
                  </a:ext>
                </a:extLst>
              </p:cNvPr>
              <p:cNvSpPr/>
              <p:nvPr/>
            </p:nvSpPr>
            <p:spPr>
              <a:xfrm>
                <a:off x="4076554" y="3548266"/>
                <a:ext cx="1094799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b="0" dirty="0">
                    <a:solidFill>
                      <a:schemeClr val="tx1"/>
                    </a:solidFill>
                  </a:rPr>
                  <a:t>目标函数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6A0BD19B-589D-48A2-940B-D951D1EDC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54" y="3548266"/>
                <a:ext cx="1094799" cy="10571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BEDCEF4-A04F-4537-94A1-996D0DCD0415}"/>
                  </a:ext>
                </a:extLst>
              </p:cNvPr>
              <p:cNvSpPr/>
              <p:nvPr/>
            </p:nvSpPr>
            <p:spPr>
              <a:xfrm>
                <a:off x="5467491" y="4800239"/>
                <a:ext cx="1094798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采集函数</a:t>
                </a:r>
              </a:p>
            </p:txBody>
          </p:sp>
        </mc:Choice>
        <mc:Fallback xmlns="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BEDCEF4-A04F-4537-94A1-996D0DCD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91" y="4800239"/>
                <a:ext cx="1094798" cy="105712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869E8FB-5469-4878-8415-DD96AEA63FA0}"/>
                  </a:ext>
                </a:extLst>
              </p:cNvPr>
              <p:cNvSpPr/>
              <p:nvPr/>
            </p:nvSpPr>
            <p:spPr>
              <a:xfrm>
                <a:off x="2802714" y="4800239"/>
                <a:ext cx="1094799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概率模型</a:t>
                </a:r>
              </a:p>
            </p:txBody>
          </p:sp>
        </mc:Choice>
        <mc:Fallback xmlns="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869E8FB-5469-4878-8415-DD96AEA63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4" y="4800239"/>
                <a:ext cx="1094799" cy="10571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D17137FA-55DE-4915-B198-66FB867A9D7F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rot="10800000" flipV="1">
            <a:off x="3350114" y="4076829"/>
            <a:ext cx="726440" cy="72340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90B8F67-C027-4CDD-B581-8B54B0838BAA}"/>
              </a:ext>
            </a:extLst>
          </p:cNvPr>
          <p:cNvCxnSpPr>
            <a:cxnSpLocks/>
            <a:stCxn id="63" idx="0"/>
            <a:endCxn id="62" idx="6"/>
          </p:cNvCxnSpPr>
          <p:nvPr/>
        </p:nvCxnSpPr>
        <p:spPr>
          <a:xfrm rot="16200000" flipV="1">
            <a:off x="5231418" y="4016766"/>
            <a:ext cx="723409" cy="8435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73DE717E-4643-44C5-B52C-9100F0883C14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>
            <a:off x="3897513" y="5328803"/>
            <a:ext cx="15699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8A2206E-C4FE-44FC-8F88-F6AA755CD1B7}"/>
              </a:ext>
            </a:extLst>
          </p:cNvPr>
          <p:cNvSpPr txBox="1"/>
          <p:nvPr/>
        </p:nvSpPr>
        <p:spPr>
          <a:xfrm>
            <a:off x="1919019" y="3719475"/>
            <a:ext cx="147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根据采样数据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建立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概率模型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近似</a:t>
            </a:r>
            <a:r>
              <a:rPr lang="zh-CN" altLang="en-US" sz="1600" dirty="0">
                <a:ea typeface="华文楷体" panose="02010600040101010101" pitchFamily="2" charset="-122"/>
              </a:rPr>
              <a:t>原函数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9E347C9-463D-4D17-AA33-BCC268B2EBDC}"/>
              </a:ext>
            </a:extLst>
          </p:cNvPr>
          <p:cNvSpPr txBox="1"/>
          <p:nvPr/>
        </p:nvSpPr>
        <p:spPr>
          <a:xfrm>
            <a:off x="5676973" y="3907518"/>
            <a:ext cx="224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采集函数为下次实验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提供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采样</a:t>
            </a:r>
            <a:r>
              <a:rPr lang="zh-CN" altLang="en-US" sz="1600" dirty="0">
                <a:ea typeface="华文楷体" panose="02010600040101010101" pitchFamily="2" charset="-122"/>
              </a:rPr>
              <a:t>建议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18486C1-F8B2-4D8C-AFD1-A9B44AA44F93}"/>
              </a:ext>
            </a:extLst>
          </p:cNvPr>
          <p:cNvSpPr txBox="1"/>
          <p:nvPr/>
        </p:nvSpPr>
        <p:spPr>
          <a:xfrm>
            <a:off x="3288483" y="5745008"/>
            <a:ext cx="268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代理模型为采集函数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提供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统计意义上的优化</a:t>
            </a:r>
            <a:r>
              <a:rPr lang="zh-CN" altLang="en-US" sz="1600" dirty="0"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8FF44ED-3477-4882-ADFA-EE2BBAB0339C}"/>
              </a:ext>
            </a:extLst>
          </p:cNvPr>
          <p:cNvSpPr txBox="1"/>
          <p:nvPr/>
        </p:nvSpPr>
        <p:spPr>
          <a:xfrm>
            <a:off x="256142" y="1915308"/>
            <a:ext cx="90095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流程工业过程控制与优化有很多非线性全局优化问题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以阀门粘滞问题为例：</a:t>
            </a:r>
            <a:endParaRPr lang="en-US" altLang="zh-CN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40550DE-5F87-455C-887D-7F5BFAAEDC46}"/>
              </a:ext>
            </a:extLst>
          </p:cNvPr>
          <p:cNvSpPr txBox="1"/>
          <p:nvPr/>
        </p:nvSpPr>
        <p:spPr>
          <a:xfrm>
            <a:off x="6858426" y="5472113"/>
            <a:ext cx="1527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2 </a:t>
            </a:r>
            <a:r>
              <a:rPr lang="zh-CN" altLang="en-US" sz="1200" dirty="0"/>
              <a:t>基于贝叶斯优化的代理建模优化</a:t>
            </a:r>
          </a:p>
        </p:txBody>
      </p:sp>
    </p:spTree>
    <p:extLst>
      <p:ext uri="{BB962C8B-B14F-4D97-AF65-F5344CB8AC3E}">
        <p14:creationId xmlns:p14="http://schemas.microsoft.com/office/powerpoint/2010/main" val="3010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498812" y="6097836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7986A8-6C5E-461F-B4DA-B5ECB9222571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93F3DF4A-1210-4A44-93D5-1C4F06E7AFA5}"/>
              </a:ext>
            </a:extLst>
          </p:cNvPr>
          <p:cNvSpPr txBox="1"/>
          <p:nvPr/>
        </p:nvSpPr>
        <p:spPr>
          <a:xfrm>
            <a:off x="633752" y="1503662"/>
            <a:ext cx="7343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基于贝叶斯优化的非线性全局优化问题求解方法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8EA1F9-5980-478A-8A31-555B7B6FF663}"/>
              </a:ext>
            </a:extLst>
          </p:cNvPr>
          <p:cNvSpPr txBox="1"/>
          <p:nvPr/>
        </p:nvSpPr>
        <p:spPr>
          <a:xfrm>
            <a:off x="412414" y="6164026"/>
            <a:ext cx="81706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[1] Frazier P I. A tutorial on Bayesian optimization[J].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arXiv:1807.02811, 2018.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CAA52D-41C8-43CD-ACB8-34ED86C0C558}"/>
              </a:ext>
            </a:extLst>
          </p:cNvPr>
          <p:cNvSpPr txBox="1"/>
          <p:nvPr/>
        </p:nvSpPr>
        <p:spPr>
          <a:xfrm>
            <a:off x="363628" y="2161338"/>
            <a:ext cx="8268197" cy="22942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defRPr>
            </a:lvl1pPr>
          </a:lstStyle>
          <a:p>
            <a:r>
              <a:rPr lang="zh-CN" altLang="en-US" sz="2400" dirty="0"/>
              <a:t>贝叶斯优化在求解非线性全局优化问题时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对于目标函数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没有任何结构、导数的假设</a:t>
            </a:r>
            <a:r>
              <a:rPr lang="en-US" altLang="zh-CN" sz="1600" dirty="0"/>
              <a:t>[1] </a:t>
            </a:r>
            <a:r>
              <a:rPr lang="zh-CN" altLang="en-US" dirty="0"/>
              <a:t>，只把其当作黑箱处理；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在面对复杂的评估代价大的目标函数时，贝叶斯优化将通过统计的方法，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高效进行寻优采样</a:t>
            </a:r>
            <a:r>
              <a:rPr lang="zh-CN" altLang="en-US" dirty="0"/>
              <a:t>，减少目标函数的评估次数以提升优化效率。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8F58EB-213B-4C80-95B4-46D5BA41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3E03B5-2974-4F39-9512-6FC84E9FD9A0}"/>
              </a:ext>
            </a:extLst>
          </p:cNvPr>
          <p:cNvSpPr txBox="1"/>
          <p:nvPr/>
        </p:nvSpPr>
        <p:spPr>
          <a:xfrm>
            <a:off x="2936785" y="4889690"/>
            <a:ext cx="32672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有助于解决复杂问题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实现快速求解</a:t>
            </a:r>
          </a:p>
        </p:txBody>
      </p:sp>
    </p:spTree>
    <p:extLst>
      <p:ext uri="{BB962C8B-B14F-4D97-AF65-F5344CB8AC3E}">
        <p14:creationId xmlns:p14="http://schemas.microsoft.com/office/powerpoint/2010/main" val="5922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7986A8-6C5E-461F-B4DA-B5ECB9222571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93F3DF4A-1210-4A44-93D5-1C4F06E7AFA5}"/>
              </a:ext>
            </a:extLst>
          </p:cNvPr>
          <p:cNvSpPr txBox="1"/>
          <p:nvPr/>
        </p:nvSpPr>
        <p:spPr>
          <a:xfrm>
            <a:off x="633752" y="1503662"/>
            <a:ext cx="71964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基于贝叶斯优化的非线性全局优化问题求解方法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93115-CB97-4D40-92AB-BEE7AE13DB3C}"/>
              </a:ext>
            </a:extLst>
          </p:cNvPr>
          <p:cNvSpPr txBox="1"/>
          <p:nvPr/>
        </p:nvSpPr>
        <p:spPr>
          <a:xfrm>
            <a:off x="256049" y="1949910"/>
            <a:ext cx="8517383" cy="2494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</a:rPr>
              <a:t>研究重点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华文楷体" panose="02010600040101010101" pitchFamily="2" charset="-122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华文楷体" panose="02010600040101010101" pitchFamily="2" charset="-122"/>
              </a:rPr>
              <a:t>求解具体非线性全局优化</a:t>
            </a:r>
            <a:r>
              <a:rPr lang="zh-CN" altLang="en-US" sz="18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问题（如阀粘滞诊断、控制器参数设计），并分析该问题的特性，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研究在不同要求下，</a:t>
            </a:r>
            <a:r>
              <a:rPr lang="zh-CN" altLang="en-US" sz="1800" dirty="0">
                <a:latin typeface="华文楷体" panose="02010600040101010101" pitchFamily="2" charset="-122"/>
              </a:rPr>
              <a:t>贝叶斯优化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</a:rPr>
              <a:t>具体算法</a:t>
            </a:r>
            <a:r>
              <a:rPr lang="zh-CN" altLang="en-US" sz="1800" dirty="0">
                <a:latin typeface="华文楷体" panose="02010600040101010101" pitchFamily="2" charset="-122"/>
              </a:rPr>
              <a:t>（如概率模型、采集函数）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800" b="0" i="0" u="none" strike="noStrike" baseline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对于高维决策变量、大</a:t>
            </a:r>
            <a:r>
              <a:rPr lang="zh-CN" altLang="en-US" sz="1800" dirty="0">
                <a:latin typeface="华文楷体" panose="02010600040101010101" pitchFamily="2" charset="-122"/>
              </a:rPr>
              <a:t>样本的情况，研究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</a:rPr>
              <a:t>加速求解</a:t>
            </a:r>
            <a:r>
              <a:rPr lang="zh-CN" altLang="en-US" sz="1800" dirty="0">
                <a:latin typeface="华文楷体" panose="02010600040101010101" pitchFamily="2" charset="-122"/>
              </a:rPr>
              <a:t>技术：采集函数的并行求解技术</a:t>
            </a:r>
            <a:r>
              <a:rPr lang="en-US" altLang="zh-CN" sz="1600" dirty="0"/>
              <a:t>[10,11,12]</a:t>
            </a:r>
            <a:r>
              <a:rPr lang="zh-CN" altLang="en-US" sz="1800" dirty="0">
                <a:latin typeface="华文楷体" panose="02010600040101010101" pitchFamily="2" charset="-122"/>
              </a:rPr>
              <a:t>，概率模型近似技术等</a:t>
            </a:r>
            <a:r>
              <a:rPr lang="en-US" altLang="zh-CN" sz="1600" dirty="0"/>
              <a:t>[13,14,15]</a:t>
            </a:r>
            <a:r>
              <a:rPr lang="zh-CN" altLang="en-US" sz="1800" dirty="0">
                <a:latin typeface="华文楷体" panose="02010600040101010101" pitchFamily="2" charset="-122"/>
              </a:rPr>
              <a:t>。</a:t>
            </a:r>
            <a:endParaRPr lang="en-US" altLang="zh-CN" sz="1800" dirty="0">
              <a:latin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41B758-A944-49AC-A7C1-6AA4EED9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B5F9BE-385B-48FA-94F7-AE99D0E503B9}"/>
              </a:ext>
            </a:extLst>
          </p:cNvPr>
          <p:cNvSpPr txBox="1"/>
          <p:nvPr/>
        </p:nvSpPr>
        <p:spPr>
          <a:xfrm>
            <a:off x="204094" y="4512269"/>
            <a:ext cx="84095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[10] D. Lizotte, R. Greiner, and D. Schuurmans, ‘‘An experimental methodology for response surface optimization methods,’’ J. Global </a:t>
            </a:r>
            <a:r>
              <a:rPr lang="en-US" altLang="zh-CN" dirty="0" err="1"/>
              <a:t>Optim</a:t>
            </a:r>
            <a:r>
              <a:rPr lang="en-US" altLang="zh-CN" dirty="0"/>
              <a:t>., vol. 53, pp. 1–38, 2011.</a:t>
            </a:r>
          </a:p>
          <a:p>
            <a:r>
              <a:rPr lang="en-US" altLang="zh-CN" dirty="0"/>
              <a:t>[11] F. </a:t>
            </a:r>
            <a:r>
              <a:rPr lang="en-US" altLang="zh-CN" dirty="0" err="1"/>
              <a:t>Hutter</a:t>
            </a:r>
            <a:r>
              <a:rPr lang="en-US" altLang="zh-CN" dirty="0"/>
              <a:t>, H. H. </a:t>
            </a:r>
            <a:r>
              <a:rPr lang="en-US" altLang="zh-CN" dirty="0" err="1"/>
              <a:t>Hoos</a:t>
            </a:r>
            <a:r>
              <a:rPr lang="en-US" altLang="zh-CN" dirty="0"/>
              <a:t>, and K. Leyton-Brown, ‘‘Parallel algorithm configuration,’’ Learning and Intelligent Optimization, Berlin, Germany: Springer-Verlag, 2012, pp. 55–70.</a:t>
            </a:r>
          </a:p>
          <a:p>
            <a:r>
              <a:rPr lang="en-US" altLang="zh-CN" dirty="0"/>
              <a:t>[12] D. Jones, ‘‘A taxonomy of global optimization methods based on response surfaces,’’ J. Global </a:t>
            </a:r>
            <a:r>
              <a:rPr lang="en-US" altLang="zh-CN" dirty="0" err="1"/>
              <a:t>Optim</a:t>
            </a:r>
            <a:r>
              <a:rPr lang="en-US" altLang="zh-CN" dirty="0"/>
              <a:t>., vol. 21, no. 4, pp. 345–383, 2001.</a:t>
            </a:r>
          </a:p>
          <a:p>
            <a:r>
              <a:rPr lang="en-US" altLang="zh-CN" dirty="0"/>
              <a:t>[13] M. Seeger, C. Williams, and N. Lawrence, ‘‘Fast forward selection to speed up sparse Gaussian process regression,’’ in Proc. </a:t>
            </a:r>
            <a:r>
              <a:rPr lang="en-US" altLang="zh-CN" dirty="0" err="1"/>
              <a:t>Artif</a:t>
            </a:r>
            <a:r>
              <a:rPr lang="en-US" altLang="zh-CN" dirty="0"/>
              <a:t>. </a:t>
            </a:r>
            <a:r>
              <a:rPr lang="en-US" altLang="zh-CN" dirty="0" err="1"/>
              <a:t>Intell</a:t>
            </a:r>
            <a:r>
              <a:rPr lang="en-US" altLang="zh-CN" dirty="0"/>
              <a:t>. Stat. 9, 2003, pp. 1–8.</a:t>
            </a:r>
          </a:p>
          <a:p>
            <a:r>
              <a:rPr lang="en-US" altLang="zh-CN" dirty="0"/>
              <a:t>[14] E. </a:t>
            </a:r>
            <a:r>
              <a:rPr lang="en-US" altLang="zh-CN" dirty="0" err="1"/>
              <a:t>Snelson</a:t>
            </a:r>
            <a:r>
              <a:rPr lang="en-US" altLang="zh-CN" dirty="0"/>
              <a:t> and Z. </a:t>
            </a:r>
            <a:r>
              <a:rPr lang="en-US" altLang="zh-CN" dirty="0" err="1"/>
              <a:t>Ghahramani</a:t>
            </a:r>
            <a:r>
              <a:rPr lang="en-US" altLang="zh-CN" dirty="0"/>
              <a:t>, ‘‘Sparse Gaussian processes using pseudo-inputs,’’ in Proc. Adv. Neural Inf. Process. Syst., 2005, pp. 1257–1264.</a:t>
            </a:r>
          </a:p>
          <a:p>
            <a:r>
              <a:rPr lang="en-US" altLang="zh-CN" dirty="0"/>
              <a:t>[15] M. </a:t>
            </a:r>
            <a:r>
              <a:rPr lang="en-US" altLang="zh-CN" dirty="0" err="1"/>
              <a:t>La´zaro-Gredilla</a:t>
            </a:r>
            <a:r>
              <a:rPr lang="en-US" altLang="zh-CN" dirty="0"/>
              <a:t>, J. </a:t>
            </a:r>
            <a:r>
              <a:rPr lang="en-US" altLang="zh-CN" dirty="0" err="1"/>
              <a:t>Quin˜nonero-Candela</a:t>
            </a:r>
            <a:r>
              <a:rPr lang="en-US" altLang="zh-CN" dirty="0"/>
              <a:t>, C. E. Rasmussen, and A. R. </a:t>
            </a:r>
            <a:r>
              <a:rPr lang="en-US" altLang="zh-CN" dirty="0" err="1"/>
              <a:t>Figueiras</a:t>
            </a:r>
            <a:r>
              <a:rPr lang="en-US" altLang="zh-CN" dirty="0"/>
              <a:t>-Vidal, ‘‘Sparse spectrum Gaussian process regression,’’ J. Mach. Learn. Res., vol. 11, pp. 1865–1881, 2010.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9C582E2-815A-4B10-A83F-8BFB446CA497}"/>
              </a:ext>
            </a:extLst>
          </p:cNvPr>
          <p:cNvCxnSpPr/>
          <p:nvPr/>
        </p:nvCxnSpPr>
        <p:spPr>
          <a:xfrm>
            <a:off x="256049" y="4444247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363878" y="6224387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C376E9-1198-4568-9ABD-3F56AEEDABC1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3B03D4AE-6AC9-401E-89A5-85DDA6D1E66B}"/>
              </a:ext>
            </a:extLst>
          </p:cNvPr>
          <p:cNvSpPr txBox="1"/>
          <p:nvPr/>
        </p:nvSpPr>
        <p:spPr>
          <a:xfrm>
            <a:off x="633752" y="1503662"/>
            <a:ext cx="746852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基于贝叶斯优化的流程模拟变量优化方法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F3F8C4-3FFB-4D76-BB76-4820688C61D7}"/>
              </a:ext>
            </a:extLst>
          </p:cNvPr>
          <p:cNvSpPr txBox="1"/>
          <p:nvPr/>
        </p:nvSpPr>
        <p:spPr>
          <a:xfrm>
            <a:off x="374071" y="2122046"/>
            <a:ext cx="3988720" cy="21250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/>
              <a:t>流程模拟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变量</a:t>
            </a:r>
            <a:r>
              <a:rPr lang="zh-CN" altLang="en-US" dirty="0"/>
              <a:t>优化的难点：</a:t>
            </a:r>
            <a:endParaRPr lang="en-US" altLang="zh-CN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变量搜索空间大，且</a:t>
            </a:r>
            <a:r>
              <a:rPr lang="zh-CN" altLang="en-US" dirty="0"/>
              <a:t>互相影响</a:t>
            </a:r>
            <a:endParaRPr lang="en-US" altLang="zh-CN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一次仿真的计算量大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人工经验优化难度大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B57CA-0655-4099-B24D-053B29DCA5F1}"/>
              </a:ext>
            </a:extLst>
          </p:cNvPr>
          <p:cNvSpPr txBox="1"/>
          <p:nvPr/>
        </p:nvSpPr>
        <p:spPr>
          <a:xfrm>
            <a:off x="80857" y="4345468"/>
            <a:ext cx="646883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贝叶斯优化可以对于多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变量</a:t>
            </a:r>
            <a:r>
              <a:rPr lang="zh-CN" altLang="en-US" dirty="0"/>
              <a:t>优化问题进行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联合优化</a:t>
            </a:r>
            <a:r>
              <a:rPr lang="en-US" altLang="zh-CN" sz="1600" dirty="0"/>
              <a:t>[16] </a:t>
            </a:r>
            <a:r>
              <a:rPr lang="zh-CN" altLang="en-US" dirty="0"/>
              <a:t>，可以在仿真结果评估函数的帮助下，基于仿真结果实现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闭环自动优化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/>
              <a:t>避免人为调试。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799DA8-C8D7-4EEA-831B-3E74B5625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3" t="29561" r="71891" b="37792"/>
          <a:stretch/>
        </p:blipFill>
        <p:spPr>
          <a:xfrm>
            <a:off x="7190216" y="4623321"/>
            <a:ext cx="1393190" cy="142962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D4994C4-21DD-48DE-AA13-1C34B7A9A50B}"/>
              </a:ext>
            </a:extLst>
          </p:cNvPr>
          <p:cNvSpPr txBox="1"/>
          <p:nvPr/>
        </p:nvSpPr>
        <p:spPr>
          <a:xfrm>
            <a:off x="7000190" y="6079351"/>
            <a:ext cx="177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9 UniSim </a:t>
            </a:r>
            <a:r>
              <a:rPr lang="zh-CN" altLang="en-US" sz="1200" dirty="0"/>
              <a:t>精馏塔图例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583599-7216-49AE-B75F-F2977112C7B0}"/>
              </a:ext>
            </a:extLst>
          </p:cNvPr>
          <p:cNvSpPr txBox="1"/>
          <p:nvPr/>
        </p:nvSpPr>
        <p:spPr>
          <a:xfrm>
            <a:off x="5824090" y="4281485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8 UniSim </a:t>
            </a:r>
            <a:r>
              <a:rPr lang="zh-CN" altLang="en-US" sz="1200" dirty="0"/>
              <a:t>精馏塔工作点变量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2E071F-B12F-42A9-A851-20150BFD3C01}"/>
              </a:ext>
            </a:extLst>
          </p:cNvPr>
          <p:cNvSpPr txBox="1"/>
          <p:nvPr/>
        </p:nvSpPr>
        <p:spPr>
          <a:xfrm>
            <a:off x="250771" y="6233839"/>
            <a:ext cx="61320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[16] </a:t>
            </a:r>
            <a:r>
              <a:rPr lang="en-US" altLang="zh-CN" sz="1100" dirty="0" err="1"/>
              <a:t>Shahriari</a:t>
            </a:r>
            <a:r>
              <a:rPr lang="en-US" altLang="zh-CN" sz="1100" dirty="0"/>
              <a:t> B, </a:t>
            </a:r>
            <a:r>
              <a:rPr lang="en-US" altLang="zh-CN" sz="1100" dirty="0" err="1"/>
              <a:t>Swersky</a:t>
            </a:r>
            <a:r>
              <a:rPr lang="en-US" altLang="zh-CN" sz="1100" dirty="0"/>
              <a:t> K, Wang Z, Adams RP, Freitas ND. Taking the human out of the loop: A review of Bayesian optimization. Proc. of the IEEE, 2016,104(1):148-175.</a:t>
            </a:r>
            <a:endParaRPr lang="zh-CN" altLang="en-US" sz="11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730924-7421-4C22-8F61-9EE8BCEC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91F4A8-8FA2-4BCB-A10F-AA64CBBA9D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317"/>
          <a:stretch/>
        </p:blipFill>
        <p:spPr>
          <a:xfrm>
            <a:off x="4807162" y="2047352"/>
            <a:ext cx="3972960" cy="22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02D69-61DA-4C6A-BA24-F22F80F6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6A0BD19B-589D-48A2-940B-D951D1EDC235}"/>
                  </a:ext>
                </a:extLst>
              </p:cNvPr>
              <p:cNvSpPr/>
              <p:nvPr/>
            </p:nvSpPr>
            <p:spPr>
              <a:xfrm>
                <a:off x="4076554" y="3548266"/>
                <a:ext cx="1094799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b="0" dirty="0">
                    <a:solidFill>
                      <a:schemeClr val="tx1"/>
                    </a:solidFill>
                  </a:rPr>
                  <a:t>目标函数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6A0BD19B-589D-48A2-940B-D951D1EDC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54" y="3548266"/>
                <a:ext cx="1094799" cy="10571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BEDCEF4-A04F-4537-94A1-996D0DCD0415}"/>
                  </a:ext>
                </a:extLst>
              </p:cNvPr>
              <p:cNvSpPr/>
              <p:nvPr/>
            </p:nvSpPr>
            <p:spPr>
              <a:xfrm>
                <a:off x="5467491" y="4800239"/>
                <a:ext cx="1094798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采集函数</a:t>
                </a:r>
              </a:p>
            </p:txBody>
          </p:sp>
        </mc:Choice>
        <mc:Fallback xmlns="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BEDCEF4-A04F-4537-94A1-996D0DCD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91" y="4800239"/>
                <a:ext cx="1094798" cy="105712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869E8FB-5469-4878-8415-DD96AEA63FA0}"/>
                  </a:ext>
                </a:extLst>
              </p:cNvPr>
              <p:cNvSpPr/>
              <p:nvPr/>
            </p:nvSpPr>
            <p:spPr>
              <a:xfrm>
                <a:off x="2802714" y="4800239"/>
                <a:ext cx="1094799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概率模型</a:t>
                </a:r>
              </a:p>
            </p:txBody>
          </p:sp>
        </mc:Choice>
        <mc:Fallback xmlns="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869E8FB-5469-4878-8415-DD96AEA63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4" y="4800239"/>
                <a:ext cx="1094799" cy="10571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D17137FA-55DE-4915-B198-66FB867A9D7F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rot="10800000" flipV="1">
            <a:off x="3350114" y="4076829"/>
            <a:ext cx="726440" cy="72340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90B8F67-C027-4CDD-B581-8B54B0838BAA}"/>
              </a:ext>
            </a:extLst>
          </p:cNvPr>
          <p:cNvCxnSpPr>
            <a:cxnSpLocks/>
            <a:stCxn id="63" idx="0"/>
            <a:endCxn id="62" idx="6"/>
          </p:cNvCxnSpPr>
          <p:nvPr/>
        </p:nvCxnSpPr>
        <p:spPr>
          <a:xfrm rot="16200000" flipV="1">
            <a:off x="5231418" y="4016766"/>
            <a:ext cx="723409" cy="8435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73DE717E-4643-44C5-B52C-9100F0883C14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>
            <a:off x="3897513" y="5328803"/>
            <a:ext cx="15699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8A2206E-C4FE-44FC-8F88-F6AA755CD1B7}"/>
              </a:ext>
            </a:extLst>
          </p:cNvPr>
          <p:cNvSpPr txBox="1"/>
          <p:nvPr/>
        </p:nvSpPr>
        <p:spPr>
          <a:xfrm>
            <a:off x="1919019" y="3719475"/>
            <a:ext cx="147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根据采样数据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建立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概率模型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近似</a:t>
            </a:r>
            <a:r>
              <a:rPr lang="zh-CN" altLang="en-US" sz="1600" dirty="0">
                <a:ea typeface="华文楷体" panose="02010600040101010101" pitchFamily="2" charset="-122"/>
              </a:rPr>
              <a:t>原函数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9E347C9-463D-4D17-AA33-BCC268B2EBDC}"/>
              </a:ext>
            </a:extLst>
          </p:cNvPr>
          <p:cNvSpPr txBox="1"/>
          <p:nvPr/>
        </p:nvSpPr>
        <p:spPr>
          <a:xfrm>
            <a:off x="5676973" y="3907518"/>
            <a:ext cx="224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采集函数为下次实验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提供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采样</a:t>
            </a:r>
            <a:r>
              <a:rPr lang="zh-CN" altLang="en-US" sz="1600" dirty="0">
                <a:ea typeface="华文楷体" panose="02010600040101010101" pitchFamily="2" charset="-122"/>
              </a:rPr>
              <a:t>建议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18486C1-F8B2-4D8C-AFD1-A9B44AA44F93}"/>
              </a:ext>
            </a:extLst>
          </p:cNvPr>
          <p:cNvSpPr txBox="1"/>
          <p:nvPr/>
        </p:nvSpPr>
        <p:spPr>
          <a:xfrm>
            <a:off x="3288483" y="5745008"/>
            <a:ext cx="268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代理模型为采集函数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提供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统计意义上的优化</a:t>
            </a:r>
            <a:r>
              <a:rPr lang="zh-CN" altLang="en-US" sz="1600" dirty="0"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40550DE-5F87-455C-887D-7F5BFAAEDC46}"/>
              </a:ext>
            </a:extLst>
          </p:cNvPr>
          <p:cNvSpPr txBox="1"/>
          <p:nvPr/>
        </p:nvSpPr>
        <p:spPr>
          <a:xfrm>
            <a:off x="6858426" y="5472113"/>
            <a:ext cx="1527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2 </a:t>
            </a:r>
            <a:r>
              <a:rPr lang="zh-CN" altLang="en-US" sz="1200" dirty="0"/>
              <a:t>基于贝叶斯优化的代理建模优化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9">
                <a:extLst>
                  <a:ext uri="{FF2B5EF4-FFF2-40B4-BE49-F238E27FC236}">
                    <a16:creationId xmlns:a16="http://schemas.microsoft.com/office/drawing/2014/main" id="{68B97E90-FB95-48B7-8CCA-177BE12DADC2}"/>
                  </a:ext>
                </a:extLst>
              </p:cNvPr>
              <p:cNvSpPr txBox="1"/>
              <p:nvPr/>
            </p:nvSpPr>
            <p:spPr>
              <a:xfrm>
                <a:off x="3042379" y="2374596"/>
                <a:ext cx="3280245" cy="8002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zh-CN" alt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为仿真变量</m:t>
                      </m:r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zh-CN" alt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为评估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结果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经济效益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29">
                <a:extLst>
                  <a:ext uri="{FF2B5EF4-FFF2-40B4-BE49-F238E27FC236}">
                    <a16:creationId xmlns:a16="http://schemas.microsoft.com/office/drawing/2014/main" id="{68B97E90-FB95-48B7-8CCA-177BE12D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379" y="2374596"/>
                <a:ext cx="3280245" cy="8002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D8845955-B7BC-4AE8-A391-A794809B4071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4326A3AF-14F4-4297-8704-4E5E8EF71BF6}"/>
              </a:ext>
            </a:extLst>
          </p:cNvPr>
          <p:cNvSpPr txBox="1"/>
          <p:nvPr/>
        </p:nvSpPr>
        <p:spPr>
          <a:xfrm>
            <a:off x="633752" y="1503662"/>
            <a:ext cx="746852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基于贝叶斯优化的流程模拟变量优化方法</a:t>
            </a:r>
          </a:p>
        </p:txBody>
      </p:sp>
    </p:spTree>
    <p:extLst>
      <p:ext uri="{BB962C8B-B14F-4D97-AF65-F5344CB8AC3E}">
        <p14:creationId xmlns:p14="http://schemas.microsoft.com/office/powerpoint/2010/main" val="20230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3B03D4AE-6AC9-401E-89A5-85DDA6D1E66B}"/>
              </a:ext>
            </a:extLst>
          </p:cNvPr>
          <p:cNvSpPr txBox="1"/>
          <p:nvPr/>
        </p:nvSpPr>
        <p:spPr>
          <a:xfrm>
            <a:off x="633752" y="1503662"/>
            <a:ext cx="746852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基于贝叶斯优化的流程模拟变量优化方法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F86481-A788-4C1A-8E2D-7A5AB3A0074C}"/>
              </a:ext>
            </a:extLst>
          </p:cNvPr>
          <p:cNvSpPr txBox="1"/>
          <p:nvPr/>
        </p:nvSpPr>
        <p:spPr>
          <a:xfrm>
            <a:off x="340551" y="1998963"/>
            <a:ext cx="8432881" cy="1756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</a:rPr>
              <a:t>研究重点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建立算法库与典型流程模拟软件的</a:t>
            </a:r>
            <a:r>
              <a:rPr lang="zh-CN" alt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通讯接口</a:t>
            </a:r>
            <a:r>
              <a:rPr lang="zh-CN" altLang="en-US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0" i="0" u="none" strike="noStrike" baseline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通过贝叶斯优化算法库实现流程模拟变量的</a:t>
            </a:r>
            <a:r>
              <a:rPr lang="zh-CN" alt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闭环自动优化</a:t>
            </a:r>
            <a:r>
              <a:rPr lang="zh-CN" altLang="en-US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0" i="0" u="none" strike="noStrike" baseline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4D36A5-547A-4B72-900B-823E6109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0C1131-56A4-4943-8436-095031F5F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9" y="3815319"/>
            <a:ext cx="7353681" cy="23472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A64F801-4A39-4185-B4B0-FD3921FCD109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3B663A-4C60-4DCC-AF90-C7C85BE06CB6}"/>
              </a:ext>
            </a:extLst>
          </p:cNvPr>
          <p:cNvSpPr txBox="1"/>
          <p:nvPr/>
        </p:nvSpPr>
        <p:spPr>
          <a:xfrm>
            <a:off x="3440988" y="6222438"/>
            <a:ext cx="265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10 </a:t>
            </a:r>
            <a:r>
              <a:rPr lang="zh-CN" altLang="en-US" sz="1200" dirty="0"/>
              <a:t>流程模拟变量的闭环自动优化</a:t>
            </a:r>
          </a:p>
        </p:txBody>
      </p:sp>
    </p:spTree>
    <p:extLst>
      <p:ext uri="{BB962C8B-B14F-4D97-AF65-F5344CB8AC3E}">
        <p14:creationId xmlns:p14="http://schemas.microsoft.com/office/powerpoint/2010/main" val="41447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5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工作计划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7159784-8BE1-466A-913A-337AB9945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21199"/>
              </p:ext>
            </p:extLst>
          </p:nvPr>
        </p:nvGraphicFramePr>
        <p:xfrm>
          <a:off x="212543" y="1930958"/>
          <a:ext cx="8715737" cy="3541155"/>
        </p:xfrm>
        <a:graphic>
          <a:graphicData uri="http://schemas.openxmlformats.org/drawingml/2006/table">
            <a:tbl>
              <a:tblPr/>
              <a:tblGrid>
                <a:gridCol w="144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63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计划安排</a:t>
                      </a:r>
                    </a:p>
                  </a:txBody>
                  <a:tcPr marL="4807" marR="4807" marT="48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3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序号</a:t>
                      </a: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工作任务</a:t>
                      </a: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日期</a:t>
                      </a: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阅读文献，学习典型的贝叶斯实现，以</a:t>
                      </a:r>
                      <a:r>
                        <a:rPr lang="en-US" altLang="zh-CN" sz="14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c#</a:t>
                      </a:r>
                      <a:r>
                        <a:rPr lang="zh-CN" altLang="zh-CN" sz="1400" dirty="0">
                          <a:solidFill>
                            <a:srgbClr val="333333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Open Sans" panose="020B0606030504020204" pitchFamily="34" charset="0"/>
                        </a:rPr>
                        <a:t>实现典型的贝叶斯优化算法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Open Sans" panose="020B0606030504020204" pitchFamily="34" charset="0"/>
                        </a:rPr>
                        <a:t>库</a:t>
                      </a:r>
                      <a:endParaRPr lang="zh-CN" altLang="zh-CN" sz="1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秋季学期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13-17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</a:t>
                      </a: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阅读文献，求解</a:t>
                      </a:r>
                      <a:r>
                        <a:rPr lang="zh-CN" altLang="zh-CN" sz="1400" dirty="0">
                          <a:solidFill>
                            <a:srgbClr val="333333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Open Sans" panose="020B0606030504020204" pitchFamily="34" charset="0"/>
                        </a:rPr>
                        <a:t>典型复杂非线性优化问题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春季学期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1-3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</a:t>
                      </a: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阅读文献，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Open Sans" panose="020B0606030504020204" pitchFamily="34" charset="0"/>
                        </a:rPr>
                        <a:t>研究并实现贝叶斯优化的加速算法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春季学期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4-8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</a:t>
                      </a: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实现算法库与典型仿真软件的通讯，基于贝叶斯优化进行仿真参数优化，</a:t>
                      </a:r>
                      <a:r>
                        <a:rPr lang="zh-CN" altLang="zh-CN" sz="1400" dirty="0">
                          <a:solidFill>
                            <a:srgbClr val="333333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Open Sans" panose="020B0606030504020204" pitchFamily="34" charset="0"/>
                        </a:rPr>
                        <a:t>连接数据库实现过程记录</a:t>
                      </a:r>
                      <a:endParaRPr lang="zh-CN" altLang="en-US" sz="1400" dirty="0">
                        <a:solidFill>
                          <a:srgbClr val="333333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Open Sans" panose="020B0606030504020204" pitchFamily="34" charset="0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春季学期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9-12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</a:t>
                      </a: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撰写毕业论文</a:t>
                      </a: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春季学期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13-16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周</a:t>
                      </a: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A20656-5E6E-4464-A817-E37D6A78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5C1C8E-EDC3-4EC0-883C-E40D5C940475}"/>
              </a:ext>
            </a:extLst>
          </p:cNvPr>
          <p:cNvSpPr txBox="1"/>
          <p:nvPr/>
        </p:nvSpPr>
        <p:spPr>
          <a:xfrm>
            <a:off x="0" y="1379793"/>
            <a:ext cx="915828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/>
            <a:r>
              <a:rPr lang="en-US" altLang="zh-CN" sz="1400" dirty="0"/>
              <a:t>[1]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Frazier P I. A tutorial on Bayesian optimization[J]. </a:t>
            </a: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arXiv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preprint arXiv:1807.02811, 2018.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457200"/>
            <a:r>
              <a:rPr lang="en-US" altLang="zh-CN" sz="1400" dirty="0"/>
              <a:t>[2]Cui JX, Yang B. Survey on Bayesian optimization methodology and applications. </a:t>
            </a:r>
            <a:r>
              <a:rPr lang="en-US" altLang="zh-CN" sz="1400" dirty="0" err="1"/>
              <a:t>Ruan</a:t>
            </a:r>
            <a:r>
              <a:rPr lang="en-US" altLang="zh-CN" sz="1400" dirty="0"/>
              <a:t> Jian </a:t>
            </a:r>
            <a:r>
              <a:rPr lang="en-US" altLang="zh-CN" sz="1400" dirty="0" err="1"/>
              <a:t>Xue</a:t>
            </a:r>
            <a:r>
              <a:rPr lang="en-US" altLang="zh-CN" sz="1400" dirty="0"/>
              <a:t> Bao/Journal of Software, 2018,29(10):3068-3090 (in Chinese). http://www.jos.org.cn/1000-9825/5607.htm</a:t>
            </a:r>
          </a:p>
          <a:p>
            <a:pPr indent="-457200"/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[3]Chen </a:t>
            </a:r>
            <a:r>
              <a:rPr lang="en-US" altLang="zh-CN" sz="14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Wang,Qingyun</a:t>
            </a:r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Duan,Wei</a:t>
            </a:r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Gong,Aizhong</a:t>
            </a:r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Ye,Zhenhua</a:t>
            </a:r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Di,Chiyuan</a:t>
            </a:r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Miao. An evaluation of adaptive surrogate modeling based optimization with two benchmark problems[J]. Environmental Modelling and Software,2014,60:</a:t>
            </a:r>
            <a:endParaRPr lang="zh-CN" altLang="en-US" sz="1400" dirty="0"/>
          </a:p>
          <a:p>
            <a:pPr indent="-457200"/>
            <a:r>
              <a:rPr lang="en-US" altLang="zh-CN" sz="1400" dirty="0"/>
              <a:t>[4] E. </a:t>
            </a:r>
            <a:r>
              <a:rPr lang="en-US" altLang="zh-CN" sz="1400" dirty="0" err="1"/>
              <a:t>Brochu</a:t>
            </a:r>
            <a:r>
              <a:rPr lang="en-US" altLang="zh-CN" sz="1400" dirty="0"/>
              <a:t>, V. M. Cora, and N. de </a:t>
            </a:r>
            <a:r>
              <a:rPr lang="en-US" altLang="zh-CN" sz="1400" dirty="0" err="1"/>
              <a:t>Freitas,‘‘A</a:t>
            </a:r>
            <a:r>
              <a:rPr lang="en-US" altLang="zh-CN" sz="1400" dirty="0"/>
              <a:t> tutorial on Bayesian optimization of expensive cost functions, with application to active user modeling and hierarchical reinforcement learning,’’ Dept. </a:t>
            </a:r>
            <a:r>
              <a:rPr lang="en-US" altLang="zh-CN" sz="1400" dirty="0" err="1"/>
              <a:t>Comput</a:t>
            </a:r>
            <a:r>
              <a:rPr lang="en-US" altLang="zh-CN" sz="1400" dirty="0"/>
              <a:t>. Sci., Univ. British Columbia, Vancouver, BC, Canada, Tech. Rep. UBC TR-2009-23, 2009</a:t>
            </a:r>
          </a:p>
          <a:p>
            <a:r>
              <a:rPr lang="en-US" altLang="zh-CN" sz="1400" dirty="0"/>
              <a:t>[5] J. Snoek, H. Larochelle, and R. P. Adams. Practical Bayesian optimization of machine learning algorithms. F. Pereira, C. J. C. Burges, L. </a:t>
            </a:r>
            <a:r>
              <a:rPr lang="en-US" altLang="zh-CN" sz="1400" dirty="0" err="1"/>
              <a:t>Bottou</a:t>
            </a:r>
            <a:r>
              <a:rPr lang="en-US" altLang="zh-CN" sz="1400" dirty="0"/>
              <a:t>, and K. Q. Weinberger, eds. Advances in Neural Information Processing Systems 25. Curran Associates, Red Hook, NY, 2951–2959, 2012.</a:t>
            </a:r>
          </a:p>
          <a:p>
            <a:r>
              <a:rPr lang="en-US" altLang="zh-CN" sz="1400" dirty="0"/>
              <a:t>[6] A. Forrester, A. </a:t>
            </a:r>
            <a:r>
              <a:rPr lang="en-US" altLang="zh-CN" sz="1400" dirty="0" err="1"/>
              <a:t>S´obester</a:t>
            </a:r>
            <a:r>
              <a:rPr lang="en-US" altLang="zh-CN" sz="1400" dirty="0"/>
              <a:t>, and A. Keane. Engineering Design via Surrogate Modelling: A Practical Guide. John Wiley &amp; Sons, Chichester, UK, 2008.</a:t>
            </a:r>
          </a:p>
          <a:p>
            <a:r>
              <a:rPr lang="en-US" altLang="zh-CN" sz="1400" dirty="0"/>
              <a:t>[7]  E. </a:t>
            </a:r>
            <a:r>
              <a:rPr lang="en-US" altLang="zh-CN" sz="1400" dirty="0" err="1"/>
              <a:t>Brochu</a:t>
            </a:r>
            <a:r>
              <a:rPr lang="en-US" altLang="zh-CN" sz="1400" dirty="0"/>
              <a:t>, M. Cora, and N. de Freitas. A tutorial on Bayesian optimization of expensive cost functions, with application to active user modeling and hierarchical reinforcement learning. Technical Report TR-2009-023, Department of Computer Science, University of British Columbia, Vancouver, BC, Canada. https://arxiv.org/abs/1012.2599, 2009.</a:t>
            </a:r>
          </a:p>
          <a:p>
            <a:r>
              <a:rPr lang="en-US" altLang="zh-CN" sz="1400" dirty="0"/>
              <a:t>[8] M. Neumann-</a:t>
            </a:r>
            <a:r>
              <a:rPr lang="en-US" altLang="zh-CN" sz="1400" dirty="0" err="1"/>
              <a:t>Brosig</a:t>
            </a:r>
            <a:r>
              <a:rPr lang="en-US" altLang="zh-CN" sz="1400" dirty="0"/>
              <a:t>, A. Marco, D. </a:t>
            </a:r>
            <a:r>
              <a:rPr lang="en-US" altLang="zh-CN" sz="1400" dirty="0" err="1"/>
              <a:t>Schwarzmann</a:t>
            </a:r>
            <a:r>
              <a:rPr lang="en-US" altLang="zh-CN" sz="1400" dirty="0"/>
              <a:t> and S. </a:t>
            </a:r>
            <a:r>
              <a:rPr lang="en-US" altLang="zh-CN" sz="1400" dirty="0" err="1"/>
              <a:t>Trimpe</a:t>
            </a:r>
            <a:r>
              <a:rPr lang="en-US" altLang="zh-CN" sz="1400" dirty="0"/>
              <a:t>, "Data-Efficient Autotuning With Bayesian Optimization: An Industrial Control Study," in IEEE Transactions on Control Systems Technology, vol. 28, no. 3, pp. 730-740, May 2020,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10.1109/TCST.2018.2886159.</a:t>
            </a:r>
          </a:p>
          <a:p>
            <a:r>
              <a:rPr lang="en-US" altLang="zh-CN" sz="1400" dirty="0"/>
              <a:t>[9] di </a:t>
            </a:r>
            <a:r>
              <a:rPr lang="en-US" altLang="zh-CN" sz="1400" dirty="0" err="1"/>
              <a:t>Capaci</a:t>
            </a:r>
            <a:r>
              <a:rPr lang="en-US" altLang="zh-CN" sz="1400" dirty="0"/>
              <a:t> R B, Scali C. Review and comparison of techniques of analysis of valve stiction: From modeling to smart diagnosis[J]. Chemical Engineering Research and Design, 2018, 130: 230-265.</a:t>
            </a:r>
            <a:endParaRPr lang="zh-CN" altLang="en-US" sz="1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8F61F0-0CBB-4157-A46A-49EB489C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5C1C8E-EDC3-4EC0-883C-E40D5C940475}"/>
              </a:ext>
            </a:extLst>
          </p:cNvPr>
          <p:cNvSpPr txBox="1"/>
          <p:nvPr/>
        </p:nvSpPr>
        <p:spPr>
          <a:xfrm>
            <a:off x="0" y="1247776"/>
            <a:ext cx="9144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[10] D. Lizotte, R. Greiner, and D. Schuurmans, ‘‘An experimental methodology for response surface optimization methods,’’ J. Global </a:t>
            </a:r>
            <a:r>
              <a:rPr lang="en-US" altLang="zh-CN" sz="1400" dirty="0" err="1"/>
              <a:t>Optim</a:t>
            </a:r>
            <a:r>
              <a:rPr lang="en-US" altLang="zh-CN" sz="1400" dirty="0"/>
              <a:t>., vol. 53, pp. 1–38, 2011.</a:t>
            </a:r>
          </a:p>
          <a:p>
            <a:r>
              <a:rPr lang="en-US" altLang="zh-CN" sz="1400" dirty="0"/>
              <a:t>[11] F. </a:t>
            </a:r>
            <a:r>
              <a:rPr lang="en-US" altLang="zh-CN" sz="1400" dirty="0" err="1"/>
              <a:t>Hutter</a:t>
            </a:r>
            <a:r>
              <a:rPr lang="en-US" altLang="zh-CN" sz="1400" dirty="0"/>
              <a:t>, H. H. </a:t>
            </a:r>
            <a:r>
              <a:rPr lang="en-US" altLang="zh-CN" sz="1400" dirty="0" err="1"/>
              <a:t>Hoos</a:t>
            </a:r>
            <a:r>
              <a:rPr lang="en-US" altLang="zh-CN" sz="1400" dirty="0"/>
              <a:t>, and K. Leyton-Brown, ‘‘Parallel algorithm configuration,’’ Learning and Intelligent Optimization, Berlin, Germany: Springer-Verlag, 2012, pp. 55–70.</a:t>
            </a:r>
          </a:p>
          <a:p>
            <a:r>
              <a:rPr lang="en-US" altLang="zh-CN" sz="1400" dirty="0"/>
              <a:t>[12] D. Jones, ‘‘A taxonomy of global optimization methods based on response surfaces,’’ J. Global </a:t>
            </a:r>
            <a:r>
              <a:rPr lang="en-US" altLang="zh-CN" sz="1400" dirty="0" err="1"/>
              <a:t>Optim</a:t>
            </a:r>
            <a:r>
              <a:rPr lang="en-US" altLang="zh-CN" sz="1400" dirty="0"/>
              <a:t>., vol. 21, no. 4, pp. 345–383, 2001.</a:t>
            </a:r>
          </a:p>
          <a:p>
            <a:r>
              <a:rPr lang="en-US" altLang="zh-CN" sz="1400" dirty="0"/>
              <a:t>[13] M. Seeger, C. Williams, and N. Lawrence, ‘‘Fast forward selection to speed up sparse Gaussian process regression,’’ in Proc. </a:t>
            </a:r>
            <a:r>
              <a:rPr lang="en-US" altLang="zh-CN" sz="1400" dirty="0" err="1"/>
              <a:t>Artif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Intell</a:t>
            </a:r>
            <a:r>
              <a:rPr lang="en-US" altLang="zh-CN" sz="1400" dirty="0"/>
              <a:t>. Stat. 9, 2003, pp. 1–8.</a:t>
            </a:r>
          </a:p>
          <a:p>
            <a:r>
              <a:rPr lang="en-US" altLang="zh-CN" sz="1400" dirty="0"/>
              <a:t>[14] E. </a:t>
            </a:r>
            <a:r>
              <a:rPr lang="en-US" altLang="zh-CN" sz="1400" dirty="0" err="1"/>
              <a:t>Snelson</a:t>
            </a:r>
            <a:r>
              <a:rPr lang="en-US" altLang="zh-CN" sz="1400" dirty="0"/>
              <a:t> and Z. </a:t>
            </a:r>
            <a:r>
              <a:rPr lang="en-US" altLang="zh-CN" sz="1400" dirty="0" err="1"/>
              <a:t>Ghahramani</a:t>
            </a:r>
            <a:r>
              <a:rPr lang="en-US" altLang="zh-CN" sz="1400" dirty="0"/>
              <a:t>, ‘‘Sparse Gaussian processes using pseudo-inputs,’’ in Proc. Adv. Neural Inf. Process. Syst., 2005, pp. 1257–1264.</a:t>
            </a:r>
          </a:p>
          <a:p>
            <a:r>
              <a:rPr lang="en-US" altLang="zh-CN" sz="1400" dirty="0"/>
              <a:t>[15] M. </a:t>
            </a:r>
            <a:r>
              <a:rPr lang="en-US" altLang="zh-CN" sz="1400" dirty="0" err="1"/>
              <a:t>La´zaro-Gredilla</a:t>
            </a:r>
            <a:r>
              <a:rPr lang="en-US" altLang="zh-CN" sz="1400" dirty="0"/>
              <a:t>, J. </a:t>
            </a:r>
            <a:r>
              <a:rPr lang="en-US" altLang="zh-CN" sz="1400" dirty="0" err="1"/>
              <a:t>Quin˜nonero-Candela</a:t>
            </a:r>
            <a:r>
              <a:rPr lang="en-US" altLang="zh-CN" sz="1400" dirty="0"/>
              <a:t>, C. E. Rasmussen, and A. R. </a:t>
            </a:r>
            <a:r>
              <a:rPr lang="en-US" altLang="zh-CN" sz="1400" dirty="0" err="1"/>
              <a:t>Figueiras</a:t>
            </a:r>
            <a:r>
              <a:rPr lang="en-US" altLang="zh-CN" sz="1400" dirty="0"/>
              <a:t>-Vidal, ‘‘Sparse spectrum Gaussian process regression,’’ J. Mach. Learn. Res., vol. 11, pp. 1865–1881, 2010.</a:t>
            </a:r>
          </a:p>
          <a:p>
            <a:r>
              <a:rPr lang="en-US" altLang="zh-CN" sz="1400" dirty="0"/>
              <a:t>[16] </a:t>
            </a:r>
            <a:r>
              <a:rPr lang="en-US" altLang="zh-CN" sz="1400" dirty="0" err="1"/>
              <a:t>Shahriari</a:t>
            </a:r>
            <a:r>
              <a:rPr lang="en-US" altLang="zh-CN" sz="1400" dirty="0"/>
              <a:t> B, </a:t>
            </a:r>
            <a:r>
              <a:rPr lang="en-US" altLang="zh-CN" sz="1400" dirty="0" err="1"/>
              <a:t>Swersky</a:t>
            </a:r>
            <a:r>
              <a:rPr lang="en-US" altLang="zh-CN" sz="1400" dirty="0"/>
              <a:t> K, Wang Z, Adams RP, Freitas ND. Taking the human out of the loop: A review of Bayesian optimization. Proc. of the IEEE, 2016,104(1):148-175.</a:t>
            </a:r>
            <a:endParaRPr lang="zh-CN" altLang="en-US" sz="1400" dirty="0"/>
          </a:p>
          <a:p>
            <a:endParaRPr lang="en-US" altLang="zh-CN" sz="1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19F55E-6AE6-4AF0-A7E5-6822D566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4288" y="0"/>
            <a:ext cx="9158288" cy="120332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362" name="图片 3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163513" y="3082925"/>
            <a:ext cx="3124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5364" name="组合 42"/>
          <p:cNvGrpSpPr>
            <a:grpSpLocks/>
          </p:cNvGrpSpPr>
          <p:nvPr/>
        </p:nvGrpSpPr>
        <p:grpSpPr bwMode="auto">
          <a:xfrm>
            <a:off x="0" y="1304925"/>
            <a:ext cx="9144000" cy="57150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813"/>
            <a:ext cx="40878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文本框 11"/>
          <p:cNvSpPr txBox="1">
            <a:spLocks noChangeArrowheads="1"/>
          </p:cNvSpPr>
          <p:nvPr/>
        </p:nvSpPr>
        <p:spPr bwMode="auto">
          <a:xfrm>
            <a:off x="2120900" y="2917825"/>
            <a:ext cx="903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5C307D"/>
                </a:solidFill>
                <a:latin typeface="华文楷体"/>
                <a:ea typeface="华文楷体"/>
                <a:cs typeface="华文楷体"/>
              </a:rPr>
              <a:t>目录</a:t>
            </a:r>
          </a:p>
        </p:txBody>
      </p:sp>
      <p:sp>
        <p:nvSpPr>
          <p:cNvPr id="15367" name="文本框 16"/>
          <p:cNvSpPr txBox="1">
            <a:spLocks noChangeArrowheads="1"/>
          </p:cNvSpPr>
          <p:nvPr/>
        </p:nvSpPr>
        <p:spPr bwMode="auto">
          <a:xfrm>
            <a:off x="3507919" y="2364117"/>
            <a:ext cx="376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/>
                <a:ea typeface="华文楷体"/>
                <a:cs typeface="华文楷体"/>
              </a:rPr>
              <a:t>1</a:t>
            </a:r>
            <a:endParaRPr lang="zh-CN" altLang="en-US" sz="3200">
              <a:solidFill>
                <a:srgbClr val="5C307D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66706" y="2430792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研究背景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19056" y="2543504"/>
            <a:ext cx="246063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文本框 20"/>
          <p:cNvSpPr txBox="1">
            <a:spLocks noChangeArrowheads="1"/>
          </p:cNvSpPr>
          <p:nvPr/>
        </p:nvSpPr>
        <p:spPr bwMode="auto">
          <a:xfrm>
            <a:off x="5526088" y="2337644"/>
            <a:ext cx="3778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/>
                <a:ea typeface="华文楷体"/>
                <a:cs typeface="华文楷体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5038" y="2420194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现有进展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5768975" y="2507506"/>
            <a:ext cx="246063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3" name="文本框 23"/>
          <p:cNvSpPr txBox="1">
            <a:spLocks noChangeArrowheads="1"/>
          </p:cNvSpPr>
          <p:nvPr/>
        </p:nvSpPr>
        <p:spPr bwMode="auto">
          <a:xfrm>
            <a:off x="3525838" y="3482975"/>
            <a:ext cx="376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/>
                <a:ea typeface="华文楷体"/>
                <a:cs typeface="华文楷体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4625" y="3549650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研究内容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36975" y="3662363"/>
            <a:ext cx="246063" cy="246062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文本框 26"/>
          <p:cNvSpPr txBox="1">
            <a:spLocks noChangeArrowheads="1"/>
          </p:cNvSpPr>
          <p:nvPr/>
        </p:nvSpPr>
        <p:spPr bwMode="auto">
          <a:xfrm>
            <a:off x="5526088" y="3480128"/>
            <a:ext cx="3778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/>
                <a:ea typeface="华文楷体"/>
                <a:cs typeface="华文楷体"/>
              </a:rPr>
              <a:t>4</a:t>
            </a:r>
            <a:endParaRPr lang="zh-CN" altLang="en-US" sz="3200">
              <a:solidFill>
                <a:srgbClr val="5C307D"/>
              </a:solidFill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5768975" y="3649991"/>
            <a:ext cx="246063" cy="246062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9" name="文本框 29"/>
          <p:cNvSpPr txBox="1">
            <a:spLocks noChangeArrowheads="1"/>
          </p:cNvSpPr>
          <p:nvPr/>
        </p:nvSpPr>
        <p:spPr bwMode="auto">
          <a:xfrm>
            <a:off x="3525838" y="4759489"/>
            <a:ext cx="3762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/>
                <a:ea typeface="华文楷体"/>
                <a:cs typeface="华文楷体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84625" y="4826164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参考文献</a:t>
            </a: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736975" y="4938876"/>
            <a:ext cx="246063" cy="247650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0888" y="6346825"/>
            <a:ext cx="288925" cy="2873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1563" y="6029325"/>
            <a:ext cx="288925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 flipH="1">
            <a:off x="3287713" y="2165131"/>
            <a:ext cx="1" cy="35104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95507AB-B0C9-4648-BBB3-4D7E79DB0764}"/>
              </a:ext>
            </a:extLst>
          </p:cNvPr>
          <p:cNvSpPr txBox="1"/>
          <p:nvPr/>
        </p:nvSpPr>
        <p:spPr>
          <a:xfrm>
            <a:off x="6015038" y="3537278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工作计划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205B4B-261C-416D-BE8D-8059CF8C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13488" y="6262688"/>
            <a:ext cx="2057400" cy="365125"/>
          </a:xfrm>
        </p:spPr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047288-0D71-4846-91A0-A309009AD5E5}"/>
              </a:ext>
            </a:extLst>
          </p:cNvPr>
          <p:cNvSpPr txBox="1"/>
          <p:nvPr/>
        </p:nvSpPr>
        <p:spPr>
          <a:xfrm>
            <a:off x="1620811" y="3044279"/>
            <a:ext cx="5899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恳请各位老师批评指正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F6FEE-57A1-4E85-BE6B-449B1DCD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4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10"/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/>
                <a:ea typeface="华文楷体"/>
                <a:cs typeface="华文楷体"/>
              </a:rPr>
              <a:t>研究背景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573087" y="6189663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A26EEED1-1870-4565-96BF-71696264951E}"/>
                  </a:ext>
                </a:extLst>
              </p:cNvPr>
              <p:cNvSpPr txBox="1"/>
              <p:nvPr/>
            </p:nvSpPr>
            <p:spPr>
              <a:xfrm>
                <a:off x="442458" y="2181386"/>
                <a:ext cx="8255907" cy="102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auto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华文楷体" panose="02010600040101010101" pitchFamily="2" charset="-122"/>
                  </a:rPr>
                  <a:t>优化问题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pPr fontAlgn="auto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A26EEED1-1870-4565-96BF-716962649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8" y="2181386"/>
                <a:ext cx="8255907" cy="1025409"/>
              </a:xfrm>
              <a:prstGeom prst="rect">
                <a:avLst/>
              </a:prstGeom>
              <a:blipFill>
                <a:blip r:embed="rId4"/>
                <a:stretch>
                  <a:fillRect l="-665" t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1F28B94-4AA7-44C3-ACD3-BD1C9084C6D0}"/>
              </a:ext>
            </a:extLst>
          </p:cNvPr>
          <p:cNvSpPr txBox="1"/>
          <p:nvPr/>
        </p:nvSpPr>
        <p:spPr>
          <a:xfrm>
            <a:off x="484986" y="6213509"/>
            <a:ext cx="807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[1]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Frazier P I. A tutorial on Bayesian optimization[J].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arXiv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preprint arXiv:1807.02811, 2018.</a:t>
            </a:r>
            <a:endParaRPr lang="zh-CN" altLang="en-US" dirty="0"/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874B93D6-855F-4569-8000-1B70DA62D39D}"/>
              </a:ext>
            </a:extLst>
          </p:cNvPr>
          <p:cNvSpPr txBox="1"/>
          <p:nvPr/>
        </p:nvSpPr>
        <p:spPr>
          <a:xfrm>
            <a:off x="652463" y="1442122"/>
            <a:ext cx="3998912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代理模型的意义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88425F-A780-4510-9078-AF9104494F28}"/>
              </a:ext>
            </a:extLst>
          </p:cNvPr>
          <p:cNvSpPr/>
          <p:nvPr/>
        </p:nvSpPr>
        <p:spPr>
          <a:xfrm>
            <a:off x="382588" y="155483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58362B-7193-4E91-9730-FB259145FEF3}"/>
              </a:ext>
            </a:extLst>
          </p:cNvPr>
          <p:cNvSpPr txBox="1"/>
          <p:nvPr/>
        </p:nvSpPr>
        <p:spPr>
          <a:xfrm>
            <a:off x="442458" y="3444103"/>
            <a:ext cx="8255907" cy="250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普遍存在于科学研究和工程领域，如：设计控制器，辨识模型，甚至于药物研究，广告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推送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等，最后都可以表示为一个优化问题。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其中，有些优化问题的目标函数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复杂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，既没有可利用的结构性质，又无法获得导数信息，甚至不存在明确的数学表达</a:t>
            </a:r>
            <a:r>
              <a:rPr lang="en-US" altLang="zh-CN" sz="1600" dirty="0"/>
              <a:t>[1]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，往往需要实验的方法搜索最优解。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F0820C-B59D-41B1-B002-663CDD5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517525" y="5835495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9">
            <a:extLst>
              <a:ext uri="{FF2B5EF4-FFF2-40B4-BE49-F238E27FC236}">
                <a16:creationId xmlns:a16="http://schemas.microsoft.com/office/drawing/2014/main" id="{A26EEED1-1870-4565-96BF-71696264951E}"/>
              </a:ext>
            </a:extLst>
          </p:cNvPr>
          <p:cNvSpPr txBox="1"/>
          <p:nvPr/>
        </p:nvSpPr>
        <p:spPr>
          <a:xfrm>
            <a:off x="473453" y="2108873"/>
            <a:ext cx="8355843" cy="327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但实验搜索法在求解时常面临以下的矛盾：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  <a:p>
            <a:pPr marL="457200" indent="-45720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变量寻优的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空间常是连续且巨大的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[2]</a:t>
            </a:r>
          </a:p>
          <a:p>
            <a:pPr marL="457200" indent="-45720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有时，进行一次实验具有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高昂的代价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，无法进行很多次实验。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基于上述的问题，如何科学设计实验，高效的求解？解决方案之一：是建立便于计算和求解的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代理模型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surrogate model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），以近似原目标函数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[3]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并通过求解代理模型的优化问题指导实验进行，最终得到近似全局最优解。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54A87E41-7C5F-4B1C-B152-391083A409A6}"/>
              </a:ext>
            </a:extLst>
          </p:cNvPr>
          <p:cNvSpPr txBox="1"/>
          <p:nvPr/>
        </p:nvSpPr>
        <p:spPr>
          <a:xfrm>
            <a:off x="652463" y="1442122"/>
            <a:ext cx="3998912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代理模型的意义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23B227-3CCF-423D-B145-C0328D9289F7}"/>
              </a:ext>
            </a:extLst>
          </p:cNvPr>
          <p:cNvSpPr/>
          <p:nvPr/>
        </p:nvSpPr>
        <p:spPr>
          <a:xfrm>
            <a:off x="382588" y="155483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02CE48-9CC1-4F91-8A3A-B20947B943AD}"/>
              </a:ext>
            </a:extLst>
          </p:cNvPr>
          <p:cNvSpPr txBox="1"/>
          <p:nvPr/>
        </p:nvSpPr>
        <p:spPr>
          <a:xfrm>
            <a:off x="382588" y="5830567"/>
            <a:ext cx="80798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[2]Cui JX, Yang B. Survey on Bayesian optimization methodology and applications. </a:t>
            </a:r>
            <a:r>
              <a:rPr lang="en-US" altLang="zh-CN" dirty="0" err="1"/>
              <a:t>Ruan</a:t>
            </a:r>
            <a:r>
              <a:rPr lang="en-US" altLang="zh-CN" dirty="0"/>
              <a:t> Jian </a:t>
            </a:r>
            <a:r>
              <a:rPr lang="en-US" altLang="zh-CN" dirty="0" err="1"/>
              <a:t>Xue</a:t>
            </a:r>
            <a:r>
              <a:rPr lang="en-US" altLang="zh-CN" dirty="0"/>
              <a:t> Bao/Journal of Software, 2018,29(10):3068-3090 (in Chinese). </a:t>
            </a:r>
            <a:r>
              <a:rPr lang="en-US" altLang="zh-CN" dirty="0">
                <a:hlinkClick r:id="rId4"/>
              </a:rPr>
              <a:t>http://www.jos.org.cn/1000-9825/5607.htm</a:t>
            </a:r>
            <a:endParaRPr lang="en-US" altLang="zh-CN" dirty="0"/>
          </a:p>
          <a:p>
            <a:r>
              <a:rPr lang="zh-CN" altLang="zh-CN" dirty="0"/>
              <a:t>黄德先</a:t>
            </a:r>
            <a:r>
              <a:rPr lang="en-US" altLang="zh-CN" dirty="0"/>
              <a:t>, </a:t>
            </a:r>
            <a:r>
              <a:rPr lang="zh-CN" altLang="zh-CN" dirty="0"/>
              <a:t>江永亨</a:t>
            </a:r>
            <a:r>
              <a:rPr lang="en-US" altLang="zh-CN" dirty="0"/>
              <a:t>, </a:t>
            </a:r>
            <a:r>
              <a:rPr lang="zh-CN" altLang="zh-CN" dirty="0"/>
              <a:t>金以慧</a:t>
            </a:r>
            <a:r>
              <a:rPr lang="en-US" altLang="zh-CN" dirty="0"/>
              <a:t>. </a:t>
            </a:r>
            <a:r>
              <a:rPr lang="zh-CN" altLang="zh-CN" dirty="0"/>
              <a:t>炼油工业过程控制的研究现状</a:t>
            </a:r>
            <a:r>
              <a:rPr lang="en-US" altLang="zh-CN" dirty="0"/>
              <a:t>, </a:t>
            </a:r>
            <a:r>
              <a:rPr lang="zh-CN" altLang="zh-CN" dirty="0"/>
              <a:t>问题与展望</a:t>
            </a:r>
            <a:r>
              <a:rPr lang="en-US" altLang="zh-CN" dirty="0"/>
              <a:t>[J]. </a:t>
            </a:r>
            <a:r>
              <a:rPr lang="zh-CN" altLang="zh-CN" dirty="0"/>
              <a:t>自动化学报</a:t>
            </a:r>
            <a:r>
              <a:rPr lang="en-US" altLang="zh-CN" dirty="0"/>
              <a:t>, 2017, 43(6): 902-916.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[3]Chen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Wang,Qingyun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Duan,Wei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Gong,Aizhong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Ye,Zhenhua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Di,Chiyuan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Miao. An evaluation of adaptive surrogate modeling based optimization with two benchmark problems[J]. Environmental Modelling and Software,2014,60:</a:t>
            </a:r>
            <a:endParaRPr lang="zh-CN" altLang="en-US" dirty="0"/>
          </a:p>
        </p:txBody>
      </p:sp>
      <p:sp>
        <p:nvSpPr>
          <p:cNvPr id="26" name="文本框 10">
            <a:extLst>
              <a:ext uri="{FF2B5EF4-FFF2-40B4-BE49-F238E27FC236}">
                <a16:creationId xmlns:a16="http://schemas.microsoft.com/office/drawing/2014/main" id="{CD31C4B0-0E87-4832-B952-F1B86A6A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/>
                <a:ea typeface="华文楷体"/>
                <a:cs typeface="华文楷体"/>
              </a:rPr>
              <a:t>研究背景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402CDCC-B549-4C84-BF0F-7F87A0401B0B}"/>
              </a:ext>
            </a:extLst>
          </p:cNvPr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120269-A16D-442F-982C-4C15B5B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9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501967" y="5877087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>
            <a:extLst>
              <a:ext uri="{FF2B5EF4-FFF2-40B4-BE49-F238E27FC236}">
                <a16:creationId xmlns:a16="http://schemas.microsoft.com/office/drawing/2014/main" id="{C992D77B-22CC-4A29-BF1B-A5F0960ECB39}"/>
              </a:ext>
            </a:extLst>
          </p:cNvPr>
          <p:cNvSpPr txBox="1"/>
          <p:nvPr/>
        </p:nvSpPr>
        <p:spPr>
          <a:xfrm>
            <a:off x="305458" y="2040144"/>
            <a:ext cx="8390844" cy="75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其中，由输入输出数据驱动建立响应面代理模型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[3]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，并进行自适应采样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[3]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的优化算法框架具有很高的扩展性，广为应用，其算法描述如下：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9FF2F5-6BDE-4469-AB6F-8FBB1CE48D59}"/>
              </a:ext>
            </a:extLst>
          </p:cNvPr>
          <p:cNvSpPr txBox="1"/>
          <p:nvPr/>
        </p:nvSpPr>
        <p:spPr>
          <a:xfrm>
            <a:off x="382588" y="5914231"/>
            <a:ext cx="80798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[3]Chen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Wang,Qingyun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Duan,Wei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Gong,Aizhong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Ye,Zhenhua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Di,Chiyuan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Miao. An evaluation of adaptive surrogate modeling based optimization with two benchmark problems[J]. Environmental Modelling and Software,2014,60:</a:t>
            </a:r>
          </a:p>
          <a:p>
            <a:endParaRPr lang="zh-CN" altLang="en-US" dirty="0"/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05278323-E988-41F8-A380-C25134D7CF3D}"/>
              </a:ext>
            </a:extLst>
          </p:cNvPr>
          <p:cNvSpPr txBox="1"/>
          <p:nvPr/>
        </p:nvSpPr>
        <p:spPr>
          <a:xfrm>
            <a:off x="652463" y="1442122"/>
            <a:ext cx="3998912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典型代理建模优化算法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7798D4-D4D1-4535-BEE3-6383392FED5F}"/>
              </a:ext>
            </a:extLst>
          </p:cNvPr>
          <p:cNvSpPr/>
          <p:nvPr/>
        </p:nvSpPr>
        <p:spPr>
          <a:xfrm>
            <a:off x="382588" y="155483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10">
            <a:extLst>
              <a:ext uri="{FF2B5EF4-FFF2-40B4-BE49-F238E27FC236}">
                <a16:creationId xmlns:a16="http://schemas.microsoft.com/office/drawing/2014/main" id="{90D8CEE4-7CD0-4D09-829B-A5A2FABD6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/>
                <a:ea typeface="华文楷体"/>
                <a:cs typeface="华文楷体"/>
              </a:rPr>
              <a:t>研究背景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AA5B3-FC13-4742-BEE1-847ACF33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B395862-8AA5-49BB-9474-E4EE9B3FD902}"/>
                  </a:ext>
                </a:extLst>
              </p:cNvPr>
              <p:cNvSpPr/>
              <p:nvPr/>
            </p:nvSpPr>
            <p:spPr>
              <a:xfrm>
                <a:off x="4103975" y="2969380"/>
                <a:ext cx="1094799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b="0" dirty="0">
                    <a:solidFill>
                      <a:schemeClr val="tx1"/>
                    </a:solidFill>
                  </a:rPr>
                  <a:t>目标函数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B395862-8AA5-49BB-9474-E4EE9B3FD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75" y="2969380"/>
                <a:ext cx="1094799" cy="10571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727E172-2997-4A0E-87C7-1CDF20884D0A}"/>
                  </a:ext>
                </a:extLst>
              </p:cNvPr>
              <p:cNvSpPr/>
              <p:nvPr/>
            </p:nvSpPr>
            <p:spPr>
              <a:xfrm>
                <a:off x="5490198" y="4210169"/>
                <a:ext cx="1094798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采样函数</a:t>
                </a: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727E172-2997-4A0E-87C7-1CDF20884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198" y="4210169"/>
                <a:ext cx="1094798" cy="10571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D1A4878-3AEA-49B7-A656-91DF9C549986}"/>
                  </a:ext>
                </a:extLst>
              </p:cNvPr>
              <p:cNvSpPr/>
              <p:nvPr/>
            </p:nvSpPr>
            <p:spPr>
              <a:xfrm>
                <a:off x="2830135" y="4221353"/>
                <a:ext cx="1094799" cy="1057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代理模型</a:t>
                </a: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D1A4878-3AEA-49B7-A656-91DF9C549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35" y="4221353"/>
                <a:ext cx="1094799" cy="105712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71D4050-23F1-4BE0-9BCC-0C9E9BD31BE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10800000" flipV="1">
            <a:off x="3377535" y="3497943"/>
            <a:ext cx="726440" cy="72340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B9EAE4B-B747-444D-A66D-1430D686F696}"/>
              </a:ext>
            </a:extLst>
          </p:cNvPr>
          <p:cNvCxnSpPr>
            <a:cxnSpLocks/>
            <a:stCxn id="19" idx="0"/>
            <a:endCxn id="9" idx="6"/>
          </p:cNvCxnSpPr>
          <p:nvPr/>
        </p:nvCxnSpPr>
        <p:spPr>
          <a:xfrm rot="16200000" flipV="1">
            <a:off x="5262074" y="3434645"/>
            <a:ext cx="712225" cy="8388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7D1F1622-EC39-48C1-A71F-C084AFCD004D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 flipV="1">
            <a:off x="3924934" y="4738733"/>
            <a:ext cx="1565264" cy="11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D109760-6AA0-4F3C-8987-F8A861089024}"/>
              </a:ext>
            </a:extLst>
          </p:cNvPr>
          <p:cNvSpPr txBox="1"/>
          <p:nvPr/>
        </p:nvSpPr>
        <p:spPr>
          <a:xfrm>
            <a:off x="1946440" y="3140589"/>
            <a:ext cx="147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根据采样数据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建立代理模型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近似</a:t>
            </a:r>
            <a:r>
              <a:rPr lang="zh-CN" altLang="en-US" sz="1600" dirty="0">
                <a:ea typeface="华文楷体" panose="02010600040101010101" pitchFamily="2" charset="-122"/>
              </a:rPr>
              <a:t>原函数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DE3845-FDC5-4647-A818-B66E930A5E0A}"/>
              </a:ext>
            </a:extLst>
          </p:cNvPr>
          <p:cNvSpPr txBox="1"/>
          <p:nvPr/>
        </p:nvSpPr>
        <p:spPr>
          <a:xfrm>
            <a:off x="5704394" y="3328632"/>
            <a:ext cx="224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采样函数为下次实验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提供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采样</a:t>
            </a:r>
            <a:r>
              <a:rPr lang="zh-CN" altLang="en-US" sz="1600" dirty="0">
                <a:ea typeface="华文楷体" panose="02010600040101010101" pitchFamily="2" charset="-122"/>
              </a:rPr>
              <a:t>建议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ACFAF1-0A84-4EFB-842B-0B419F725649}"/>
              </a:ext>
            </a:extLst>
          </p:cNvPr>
          <p:cNvSpPr txBox="1"/>
          <p:nvPr/>
        </p:nvSpPr>
        <p:spPr>
          <a:xfrm>
            <a:off x="3377535" y="5114074"/>
            <a:ext cx="254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代理模型为采样函数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提供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优化</a:t>
            </a:r>
            <a:r>
              <a:rPr lang="zh-CN" altLang="en-US" sz="1600" dirty="0"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C5B013-E49A-4D47-9550-EF5EF6170575}"/>
              </a:ext>
            </a:extLst>
          </p:cNvPr>
          <p:cNvSpPr txBox="1"/>
          <p:nvPr/>
        </p:nvSpPr>
        <p:spPr>
          <a:xfrm>
            <a:off x="1264871" y="4741423"/>
            <a:ext cx="1619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神经网络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支持向量机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随机森林</a:t>
            </a:r>
            <a:endParaRPr lang="en-US" altLang="zh-CN" sz="1600" dirty="0">
              <a:ea typeface="华文楷体" panose="0201060004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9933A1-7366-4AE2-8343-7C3F1886979F}"/>
              </a:ext>
            </a:extLst>
          </p:cNvPr>
          <p:cNvSpPr txBox="1"/>
          <p:nvPr/>
        </p:nvSpPr>
        <p:spPr>
          <a:xfrm>
            <a:off x="6772596" y="4837075"/>
            <a:ext cx="200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1 </a:t>
            </a:r>
            <a:r>
              <a:rPr lang="zh-CN" altLang="en-US" sz="1200" dirty="0"/>
              <a:t>典型优化代理模型方法</a:t>
            </a:r>
          </a:p>
        </p:txBody>
      </p:sp>
    </p:spTree>
    <p:extLst>
      <p:ext uri="{BB962C8B-B14F-4D97-AF65-F5344CB8AC3E}">
        <p14:creationId xmlns:p14="http://schemas.microsoft.com/office/powerpoint/2010/main" val="5219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475961" y="5853316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353F2656-F64D-4801-A705-C9E847033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0" t="3560" r="6117" b="599"/>
          <a:stretch/>
        </p:blipFill>
        <p:spPr>
          <a:xfrm>
            <a:off x="6218298" y="2977154"/>
            <a:ext cx="2683758" cy="267910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CC6989D-8A54-43CC-8BF3-417A8A44D6E4}"/>
              </a:ext>
            </a:extLst>
          </p:cNvPr>
          <p:cNvSpPr txBox="1"/>
          <p:nvPr/>
        </p:nvSpPr>
        <p:spPr>
          <a:xfrm>
            <a:off x="374628" y="5902366"/>
            <a:ext cx="836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 Frazier P I. A tutorial on Bayesian optimization[J]. </a:t>
            </a:r>
            <a:r>
              <a:rPr lang="en-US" altLang="zh-CN" sz="1100" dirty="0" err="1"/>
              <a:t>arXiv</a:t>
            </a:r>
            <a:r>
              <a:rPr lang="en-US" altLang="zh-CN" sz="1100" dirty="0"/>
              <a:t> preprint arXiv:1807.02811, 2018.</a:t>
            </a:r>
          </a:p>
          <a:p>
            <a:r>
              <a:rPr lang="en-US" altLang="zh-CN" sz="1100" dirty="0"/>
              <a:t>[4] E. </a:t>
            </a:r>
            <a:r>
              <a:rPr lang="en-US" altLang="zh-CN" sz="1100" dirty="0" err="1"/>
              <a:t>Brochu</a:t>
            </a:r>
            <a:r>
              <a:rPr lang="en-US" altLang="zh-CN" sz="1100" dirty="0"/>
              <a:t>, V. M. Cora, and N. de </a:t>
            </a:r>
            <a:r>
              <a:rPr lang="en-US" altLang="zh-CN" sz="1100" dirty="0" err="1"/>
              <a:t>Freitas,‘‘A</a:t>
            </a:r>
            <a:r>
              <a:rPr lang="en-US" altLang="zh-CN" sz="1100" dirty="0"/>
              <a:t> tutorial on Bayesian optimization of expensive cost functions, with application to active user modeling and hierarchical reinforcement learning,’’ Dept. </a:t>
            </a:r>
            <a:r>
              <a:rPr lang="en-US" altLang="zh-CN" sz="1100" dirty="0" err="1"/>
              <a:t>Comput</a:t>
            </a:r>
            <a:r>
              <a:rPr lang="en-US" altLang="zh-CN" sz="1100" dirty="0"/>
              <a:t>. Sci., Univ. British Columbia, Vancouver, BC, Canada, Tech. Rep. UBC TR-2009-23, 2009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A2C65-C2AC-491A-9DDB-B9A7166819A5}"/>
              </a:ext>
            </a:extLst>
          </p:cNvPr>
          <p:cNvSpPr txBox="1"/>
          <p:nvPr/>
        </p:nvSpPr>
        <p:spPr>
          <a:xfrm>
            <a:off x="6457950" y="5714388"/>
            <a:ext cx="21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3 </a:t>
            </a:r>
            <a:r>
              <a:rPr lang="zh-CN" altLang="en-US" sz="1200" dirty="0"/>
              <a:t>贝叶斯优化算法可视化</a:t>
            </a:r>
            <a:r>
              <a:rPr lang="en-US" altLang="zh-CN" sz="1200" dirty="0"/>
              <a:t>[4]</a:t>
            </a:r>
            <a:endParaRPr lang="zh-CN" altLang="en-US" sz="1200" dirty="0"/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E90FCF6-E954-453B-8E3A-4A5742890982}"/>
              </a:ext>
            </a:extLst>
          </p:cNvPr>
          <p:cNvSpPr txBox="1"/>
          <p:nvPr/>
        </p:nvSpPr>
        <p:spPr>
          <a:xfrm>
            <a:off x="652462" y="1442122"/>
            <a:ext cx="447954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基于贝叶斯优化的代理建模优化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277769-3E0C-4D4A-AA2F-25A761DFD6A9}"/>
              </a:ext>
            </a:extLst>
          </p:cNvPr>
          <p:cNvSpPr/>
          <p:nvPr/>
        </p:nvSpPr>
        <p:spPr>
          <a:xfrm>
            <a:off x="382588" y="155483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D5FADC7-195A-4E56-AAB6-067694078F40}"/>
              </a:ext>
            </a:extLst>
          </p:cNvPr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0">
            <a:extLst>
              <a:ext uri="{FF2B5EF4-FFF2-40B4-BE49-F238E27FC236}">
                <a16:creationId xmlns:a16="http://schemas.microsoft.com/office/drawing/2014/main" id="{0C32597E-CB1C-4814-989F-AC65EDE4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5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/>
                <a:ea typeface="华文楷体"/>
                <a:cs typeface="华文楷体"/>
              </a:rPr>
              <a:t>现有进展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BE1B1A-0DAD-4341-AB5C-A9E1386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DCB601-19B5-441E-8387-F978BA798B0B}"/>
              </a:ext>
            </a:extLst>
          </p:cNvPr>
          <p:cNvSpPr txBox="1"/>
          <p:nvPr/>
        </p:nvSpPr>
        <p:spPr>
          <a:xfrm>
            <a:off x="79229" y="1872719"/>
            <a:ext cx="869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通过贝叶斯统计的知识，考虑目标函数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采样噪声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和未采样区域的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不确定性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，建立了一个概率模型作为代理模型</a:t>
            </a:r>
            <a:r>
              <a:rPr lang="en-US" altLang="zh-CN" sz="1200" dirty="0">
                <a:latin typeface="+mn-lt"/>
                <a:ea typeface="华文楷体" panose="02010600040101010101" pitchFamily="2" charset="-122"/>
              </a:rPr>
              <a:t>[1]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，如高斯过程的模型。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CFA36A-21EB-4AAC-ABD7-6AACA72BD11E}"/>
              </a:ext>
            </a:extLst>
          </p:cNvPr>
          <p:cNvSpPr txBox="1"/>
          <p:nvPr/>
        </p:nvSpPr>
        <p:spPr>
          <a:xfrm>
            <a:off x="-1" y="2496188"/>
            <a:ext cx="874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通过贝叶斯统计的分析方法，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在指导采样时考虑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未采样区域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不确定性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设计了一个考虑统计性能（均值与不确定性）的采集函数</a:t>
            </a:r>
            <a:r>
              <a:rPr lang="en-US" altLang="zh-CN" sz="1200" dirty="0">
                <a:latin typeface="+mn-lt"/>
                <a:ea typeface="华文楷体" panose="02010600040101010101" pitchFamily="2" charset="-122"/>
              </a:rPr>
              <a:t>[1]</a:t>
            </a:r>
            <a:r>
              <a:rPr lang="zh-CN" altLang="en-US" sz="1200" dirty="0">
                <a:latin typeface="+mn-lt"/>
                <a:ea typeface="华文楷体" panose="02010600040101010101" pitchFamily="2" charset="-122"/>
              </a:rPr>
              <a:t>。</a:t>
            </a:r>
            <a:endParaRPr lang="en-US" altLang="zh-CN" sz="1200" dirty="0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706B76-1A06-4C2F-90E7-BB6BCCB10228}"/>
              </a:ext>
            </a:extLst>
          </p:cNvPr>
          <p:cNvGrpSpPr/>
          <p:nvPr/>
        </p:nvGrpSpPr>
        <p:grpSpPr>
          <a:xfrm>
            <a:off x="1179277" y="3105045"/>
            <a:ext cx="3425913" cy="2100387"/>
            <a:chOff x="1048960" y="3055033"/>
            <a:chExt cx="3759575" cy="2309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5EF9578C-BB86-487E-B05A-CEBF32418837}"/>
                    </a:ext>
                  </a:extLst>
                </p:cNvPr>
                <p:cNvSpPr/>
                <p:nvPr/>
              </p:nvSpPr>
              <p:spPr>
                <a:xfrm>
                  <a:off x="2322800" y="3055033"/>
                  <a:ext cx="1094799" cy="10571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000" b="0" dirty="0">
                      <a:solidFill>
                        <a:schemeClr val="tx1"/>
                      </a:solidFill>
                    </a:rPr>
                    <a:t>目标函数</a:t>
                  </a:r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5EF9578C-BB86-487E-B05A-CEBF32418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800" y="3055033"/>
                  <a:ext cx="1094799" cy="105712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AF7F0DA-FDF0-4F06-94D6-85639D6DF07F}"/>
                    </a:ext>
                  </a:extLst>
                </p:cNvPr>
                <p:cNvSpPr/>
                <p:nvPr/>
              </p:nvSpPr>
              <p:spPr>
                <a:xfrm>
                  <a:off x="3713737" y="4307006"/>
                  <a:ext cx="1094798" cy="10571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000" dirty="0">
                      <a:solidFill>
                        <a:schemeClr val="tx1"/>
                      </a:solidFill>
                    </a:rPr>
                    <a:t>采集函数</a:t>
                  </a: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AF7F0DA-FDF0-4F06-94D6-85639D6DF0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737" y="4307006"/>
                  <a:ext cx="1094798" cy="105712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99DD280E-28B8-40A0-9489-AEB3085C62FA}"/>
                    </a:ext>
                  </a:extLst>
                </p:cNvPr>
                <p:cNvSpPr/>
                <p:nvPr/>
              </p:nvSpPr>
              <p:spPr>
                <a:xfrm>
                  <a:off x="1048960" y="4307006"/>
                  <a:ext cx="1094799" cy="10571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000" dirty="0">
                      <a:solidFill>
                        <a:schemeClr val="tx1"/>
                      </a:solidFill>
                    </a:rPr>
                    <a:t>概率模型</a:t>
                  </a:r>
                </a:p>
              </p:txBody>
            </p:sp>
          </mc:Choice>
          <mc:Fallback xmlns="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99DD280E-28B8-40A0-9489-AEB3085C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960" y="4307006"/>
                  <a:ext cx="1094799" cy="105712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EF8CB81A-6A4B-4C9D-93BD-D1C0A256E0BD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rot="10800000" flipV="1">
              <a:off x="1596360" y="3583596"/>
              <a:ext cx="726440" cy="723409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2C1BC139-054B-4C0A-AC91-C52867CABF7C}"/>
                </a:ext>
              </a:extLst>
            </p:cNvPr>
            <p:cNvCxnSpPr>
              <a:cxnSpLocks/>
              <a:stCxn id="20" idx="0"/>
              <a:endCxn id="19" idx="6"/>
            </p:cNvCxnSpPr>
            <p:nvPr/>
          </p:nvCxnSpPr>
          <p:spPr>
            <a:xfrm rot="16200000" flipV="1">
              <a:off x="3477664" y="3523533"/>
              <a:ext cx="723409" cy="84353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E6319E19-1720-442C-9387-26B3EC15A17F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>
              <a:off x="2143759" y="4835570"/>
              <a:ext cx="1569978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ABC8E914-4DB9-42A0-9B75-57D9A61282F8}"/>
              </a:ext>
            </a:extLst>
          </p:cNvPr>
          <p:cNvSpPr txBox="1"/>
          <p:nvPr/>
        </p:nvSpPr>
        <p:spPr>
          <a:xfrm>
            <a:off x="189761" y="3310297"/>
            <a:ext cx="147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根据采样数据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建立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概率模型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近似</a:t>
            </a:r>
            <a:r>
              <a:rPr lang="zh-CN" altLang="en-US" sz="1600" dirty="0">
                <a:ea typeface="华文楷体" panose="02010600040101010101" pitchFamily="2" charset="-122"/>
              </a:rPr>
              <a:t>原函数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CF7CA5-B7CC-4855-B5FF-48338973BB68}"/>
              </a:ext>
            </a:extLst>
          </p:cNvPr>
          <p:cNvSpPr txBox="1"/>
          <p:nvPr/>
        </p:nvSpPr>
        <p:spPr>
          <a:xfrm>
            <a:off x="3871282" y="3622455"/>
            <a:ext cx="224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采集函数为下次实验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提供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采样</a:t>
            </a:r>
            <a:r>
              <a:rPr lang="zh-CN" altLang="en-US" sz="1600" dirty="0">
                <a:ea typeface="华文楷体" panose="02010600040101010101" pitchFamily="2" charset="-122"/>
              </a:rPr>
              <a:t>建议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F0A090-39C2-4C29-8086-87B87D11B63D}"/>
              </a:ext>
            </a:extLst>
          </p:cNvPr>
          <p:cNvSpPr txBox="1"/>
          <p:nvPr/>
        </p:nvSpPr>
        <p:spPr>
          <a:xfrm>
            <a:off x="1487026" y="5157839"/>
            <a:ext cx="268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代理模型为采集函数</a:t>
            </a:r>
            <a:endParaRPr lang="en-US" altLang="zh-CN" sz="1600" dirty="0">
              <a:ea typeface="华文楷体" panose="02010600040101010101" pitchFamily="2" charset="-122"/>
            </a:endParaRPr>
          </a:p>
          <a:p>
            <a:pPr algn="ctr"/>
            <a:r>
              <a:rPr lang="zh-CN" altLang="en-US" sz="1600" dirty="0">
                <a:ea typeface="华文楷体" panose="02010600040101010101" pitchFamily="2" charset="-122"/>
              </a:rPr>
              <a:t>提供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华文楷体" panose="02010600040101010101" pitchFamily="2" charset="-122"/>
              </a:rPr>
              <a:t>统计意义上的优化</a:t>
            </a:r>
            <a:r>
              <a:rPr lang="zh-CN" altLang="en-US" sz="1600" dirty="0"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AA568CB-12FD-419E-961B-06FC0818FF20}"/>
              </a:ext>
            </a:extLst>
          </p:cNvPr>
          <p:cNvSpPr txBox="1"/>
          <p:nvPr/>
        </p:nvSpPr>
        <p:spPr>
          <a:xfrm>
            <a:off x="4587966" y="5253980"/>
            <a:ext cx="1527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2 </a:t>
            </a:r>
            <a:r>
              <a:rPr lang="zh-CN" altLang="en-US" sz="1200" dirty="0"/>
              <a:t>基于贝叶斯优化的代理建模优化</a:t>
            </a:r>
          </a:p>
        </p:txBody>
      </p:sp>
    </p:spTree>
    <p:extLst>
      <p:ext uri="{BB962C8B-B14F-4D97-AF65-F5344CB8AC3E}">
        <p14:creationId xmlns:p14="http://schemas.microsoft.com/office/powerpoint/2010/main" val="34238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232863" y="4355752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>
            <a:extLst>
              <a:ext uri="{FF2B5EF4-FFF2-40B4-BE49-F238E27FC236}">
                <a16:creationId xmlns:a16="http://schemas.microsoft.com/office/drawing/2014/main" id="{F792F8A3-CB5A-470E-94BE-DA09D7B778F3}"/>
              </a:ext>
            </a:extLst>
          </p:cNvPr>
          <p:cNvSpPr txBox="1"/>
          <p:nvPr/>
        </p:nvSpPr>
        <p:spPr>
          <a:xfrm>
            <a:off x="232864" y="1981099"/>
            <a:ext cx="8652867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贝叶斯优化如今被广泛应用深度神经网络的超参数调整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[5]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、设计工程系统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[6]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、强化学习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[7]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等领域。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近些年来，此方法也逐渐被应用到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流程工业过程控制与优化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中，如控制器的自动整定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[8]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等并取得了较好的效果，但整体研究较少，仍有很大研究的空间。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8614B4A-31EC-433C-BF35-34221D0878FA}"/>
              </a:ext>
            </a:extLst>
          </p:cNvPr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>
            <a:extLst>
              <a:ext uri="{FF2B5EF4-FFF2-40B4-BE49-F238E27FC236}">
                <a16:creationId xmlns:a16="http://schemas.microsoft.com/office/drawing/2014/main" id="{CBF4B72B-4094-4402-AABD-A62FD9306DCD}"/>
              </a:ext>
            </a:extLst>
          </p:cNvPr>
          <p:cNvSpPr txBox="1"/>
          <p:nvPr/>
        </p:nvSpPr>
        <p:spPr>
          <a:xfrm>
            <a:off x="652462" y="1442122"/>
            <a:ext cx="447954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贝叶斯优化的应用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358685-CC2E-42F3-9055-2B63226FC18F}"/>
              </a:ext>
            </a:extLst>
          </p:cNvPr>
          <p:cNvSpPr/>
          <p:nvPr/>
        </p:nvSpPr>
        <p:spPr>
          <a:xfrm>
            <a:off x="382588" y="155483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9B5760F-5F66-4937-8D5E-E96CFB4E5C1C}"/>
              </a:ext>
            </a:extLst>
          </p:cNvPr>
          <p:cNvSpPr txBox="1"/>
          <p:nvPr/>
        </p:nvSpPr>
        <p:spPr>
          <a:xfrm>
            <a:off x="221371" y="4509037"/>
            <a:ext cx="865286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[5] J. Snoek, H. Larochelle, and R. P. Adams. Practical Bayesian optimization of machine learning algorithms. F. Pereira, C. J. C. Burges, L. </a:t>
            </a:r>
            <a:r>
              <a:rPr lang="en-US" altLang="zh-CN" dirty="0" err="1"/>
              <a:t>Bottou</a:t>
            </a:r>
            <a:r>
              <a:rPr lang="en-US" altLang="zh-CN" dirty="0"/>
              <a:t>, and K. Q. Weinberger, eds. Advances in Neural Information Processing Systems 25. Curran Associates, Red Hook, NY, 2951–2959, 2012.</a:t>
            </a:r>
          </a:p>
          <a:p>
            <a:r>
              <a:rPr lang="en-US" altLang="zh-CN" dirty="0"/>
              <a:t>[6] A. Forrester, A. </a:t>
            </a:r>
            <a:r>
              <a:rPr lang="en-US" altLang="zh-CN" dirty="0" err="1"/>
              <a:t>S´obester</a:t>
            </a:r>
            <a:r>
              <a:rPr lang="en-US" altLang="zh-CN" dirty="0"/>
              <a:t>, and A. Keane. Engineering Design via Surrogate Modelling: A Practical Guide. John Wiley &amp; Sons, Chichester, UK, 2008.</a:t>
            </a:r>
          </a:p>
          <a:p>
            <a:r>
              <a:rPr lang="en-US" altLang="zh-CN" dirty="0"/>
              <a:t>[7]  E. </a:t>
            </a:r>
            <a:r>
              <a:rPr lang="en-US" altLang="zh-CN" dirty="0" err="1"/>
              <a:t>Brochu</a:t>
            </a:r>
            <a:r>
              <a:rPr lang="en-US" altLang="zh-CN" dirty="0"/>
              <a:t>, M. Cora, and N. de Freitas. A tutorial on Bayesian optimization of expensive cost functions, with application to active user modeling and hierarchical reinforcement learning. Technical Report TR-2009-023, Department of Computer Science, University of British Columbia, Vancouver, BC, Canada. https://arxiv.org/abs/1012.2599, 2009.</a:t>
            </a:r>
          </a:p>
          <a:p>
            <a:r>
              <a:rPr lang="en-US" altLang="zh-CN" dirty="0"/>
              <a:t>[8] M. Neumann-</a:t>
            </a:r>
            <a:r>
              <a:rPr lang="en-US" altLang="zh-CN" dirty="0" err="1"/>
              <a:t>Brosig</a:t>
            </a:r>
            <a:r>
              <a:rPr lang="en-US" altLang="zh-CN" dirty="0"/>
              <a:t>, A. Marco, D. </a:t>
            </a:r>
            <a:r>
              <a:rPr lang="en-US" altLang="zh-CN" dirty="0" err="1"/>
              <a:t>Schwarzmann</a:t>
            </a:r>
            <a:r>
              <a:rPr lang="en-US" altLang="zh-CN" dirty="0"/>
              <a:t> and S. </a:t>
            </a:r>
            <a:r>
              <a:rPr lang="en-US" altLang="zh-CN" dirty="0" err="1"/>
              <a:t>Trimpe</a:t>
            </a:r>
            <a:r>
              <a:rPr lang="en-US" altLang="zh-CN" dirty="0"/>
              <a:t>, "Data-Efficient Autotuning With Bayesian Optimization: An Industrial Control Study," in IEEE Transactions on Control Systems Technology, vol. 28, no. 3, pp. 730-740, May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10.1109/TCST.2018.2886159.</a:t>
            </a:r>
            <a:endParaRPr lang="zh-CN" altLang="en-US" dirty="0"/>
          </a:p>
        </p:txBody>
      </p:sp>
      <p:sp>
        <p:nvSpPr>
          <p:cNvPr id="32" name="文本框 10">
            <a:extLst>
              <a:ext uri="{FF2B5EF4-FFF2-40B4-BE49-F238E27FC236}">
                <a16:creationId xmlns:a16="http://schemas.microsoft.com/office/drawing/2014/main" id="{0E208958-461E-4A50-86C4-DD0624F5B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现有进展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1C396A-D1D4-4024-BB31-2702EADE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A063F8-C61D-4CE4-AFE1-E36613D4893F}"/>
              </a:ext>
            </a:extLst>
          </p:cNvPr>
          <p:cNvCxnSpPr/>
          <p:nvPr/>
        </p:nvCxnSpPr>
        <p:spPr>
          <a:xfrm>
            <a:off x="363878" y="5675654"/>
            <a:ext cx="39989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0">
            <a:extLst>
              <a:ext uri="{FF2B5EF4-FFF2-40B4-BE49-F238E27FC236}">
                <a16:creationId xmlns:a16="http://schemas.microsoft.com/office/drawing/2014/main" id="{DDA46C9F-00DB-4328-90C0-D2729401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现有进展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BCFC19-0A54-4C86-B641-735432A48098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B36A20B-0036-42C1-9D26-71AC38DDD70E}"/>
              </a:ext>
            </a:extLst>
          </p:cNvPr>
          <p:cNvSpPr txBox="1"/>
          <p:nvPr/>
        </p:nvSpPr>
        <p:spPr>
          <a:xfrm>
            <a:off x="633752" y="1503662"/>
            <a:ext cx="805272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贝叶斯优化应用于流程工业过程控制与优化的挑战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6FBC22-86B3-413C-BFCE-1B967990EC66}"/>
              </a:ext>
            </a:extLst>
          </p:cNvPr>
          <p:cNvSpPr txBox="1"/>
          <p:nvPr/>
        </p:nvSpPr>
        <p:spPr>
          <a:xfrm>
            <a:off x="515879" y="2308730"/>
            <a:ext cx="7931652" cy="302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概率模型、采集函数的</a:t>
            </a:r>
            <a:r>
              <a:rPr lang="zh-CN" altLang="en-US" sz="20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zh-CN" altLang="en-US" sz="20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贝叶斯优化的结果影响很大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，没有普遍适用的具体算法。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在问题维度高或样本量大时，贝叶斯优化更新概率模型需要高昂的计算量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20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常用的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流程模拟软件：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UniSim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HYSYS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ASPEN PLUS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Simulink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等都没有方便调用和配置的贝叶斯优化算法接口。</a:t>
            </a:r>
            <a:endParaRPr lang="en-US" altLang="zh-CN" sz="2000" b="0" i="0" u="none" strike="noStrike" baseline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ED67C1-41DB-4ABF-9563-E331D2BA7ED3}"/>
              </a:ext>
            </a:extLst>
          </p:cNvPr>
          <p:cNvSpPr txBox="1"/>
          <p:nvPr/>
        </p:nvSpPr>
        <p:spPr>
          <a:xfrm>
            <a:off x="276928" y="5807890"/>
            <a:ext cx="8409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en-US" altLang="zh-CN" dirty="0"/>
              <a:t>[2]Cui JX, Yang B. Survey on Bayesian optimization methodology and applications. </a:t>
            </a:r>
            <a:r>
              <a:rPr lang="en-US" altLang="zh-CN" dirty="0" err="1"/>
              <a:t>Ruan</a:t>
            </a:r>
            <a:r>
              <a:rPr lang="en-US" altLang="zh-CN" dirty="0"/>
              <a:t> Jian </a:t>
            </a:r>
            <a:r>
              <a:rPr lang="en-US" altLang="zh-CN" dirty="0" err="1"/>
              <a:t>Xue</a:t>
            </a:r>
            <a:r>
              <a:rPr lang="en-US" altLang="zh-CN" dirty="0"/>
              <a:t> Bao/Journal of Software, 2018,29(10):3068-3090 (in Chinese). http://www.jos.org.cn/1000-9825/5607.html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F0F70-F4A5-4EDF-947B-0CAEDC24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3175" y="0"/>
            <a:ext cx="9147175" cy="46038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4288" y="1201738"/>
            <a:ext cx="9147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3175" y="6640513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88E0748A-0F59-4090-8046-E762FAF0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6" y="430671"/>
            <a:ext cx="1107996" cy="369332"/>
          </a:xfrm>
          <a:prstGeom prst="rect">
            <a:avLst/>
          </a:prstGeom>
          <a:solidFill>
            <a:srgbClr val="5C307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7986A8-6C5E-461F-B4DA-B5ECB9222571}"/>
              </a:ext>
            </a:extLst>
          </p:cNvPr>
          <p:cNvSpPr/>
          <p:nvPr/>
        </p:nvSpPr>
        <p:spPr>
          <a:xfrm>
            <a:off x="363878" y="1616375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93F3DF4A-1210-4A44-93D5-1C4F06E7AFA5}"/>
              </a:ext>
            </a:extLst>
          </p:cNvPr>
          <p:cNvSpPr txBox="1"/>
          <p:nvPr/>
        </p:nvSpPr>
        <p:spPr>
          <a:xfrm>
            <a:off x="633752" y="1503662"/>
            <a:ext cx="73436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基于贝叶斯优化的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代理建模优化算法库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8F58EB-213B-4C80-95B4-46D5BA41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8D5C2-92A0-4083-8573-EEEAADB4325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61288B-D065-411E-9988-68AB73C76EE3}"/>
              </a:ext>
            </a:extLst>
          </p:cNvPr>
          <p:cNvSpPr txBox="1"/>
          <p:nvPr/>
        </p:nvSpPr>
        <p:spPr>
          <a:xfrm>
            <a:off x="11112" y="2662960"/>
            <a:ext cx="3186385" cy="311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基本贝叶斯优化算法库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应用于解决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+mn-lt"/>
                <a:ea typeface="华文楷体" panose="02010600040101010101" pitchFamily="2" charset="-122"/>
              </a:rPr>
              <a:t>流程工业过程控制与优化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</a:rPr>
              <a:t>问题中：基于贝叶斯优化的非线性全局优化问题求解、基于贝叶斯优化的流程模拟变量优化。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6E172F-0821-4085-9EC8-DF26E86BEC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5" r="904"/>
          <a:stretch/>
        </p:blipFill>
        <p:spPr>
          <a:xfrm>
            <a:off x="3197497" y="2001741"/>
            <a:ext cx="5770021" cy="411539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B81ECE2-E901-4469-9202-5844396F5888}"/>
              </a:ext>
            </a:extLst>
          </p:cNvPr>
          <p:cNvSpPr txBox="1"/>
          <p:nvPr/>
        </p:nvSpPr>
        <p:spPr>
          <a:xfrm>
            <a:off x="4570412" y="6117133"/>
            <a:ext cx="309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4 </a:t>
            </a:r>
            <a:r>
              <a:rPr lang="zh-CN" altLang="en-US" sz="1200" dirty="0"/>
              <a:t>基于贝叶斯优化的代理建模优化算法库</a:t>
            </a:r>
          </a:p>
        </p:txBody>
      </p:sp>
    </p:spTree>
    <p:extLst>
      <p:ext uri="{BB962C8B-B14F-4D97-AF65-F5344CB8AC3E}">
        <p14:creationId xmlns:p14="http://schemas.microsoft.com/office/powerpoint/2010/main" val="286339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7430</TotalTime>
  <Words>3304</Words>
  <Application>Microsoft Office PowerPoint</Application>
  <PresentationFormat>全屏显示(4:3)</PresentationFormat>
  <Paragraphs>284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Microsoft yahei</vt:lpstr>
      <vt:lpstr>Open Sans</vt:lpstr>
      <vt:lpstr>华文楷体</vt:lpstr>
      <vt:lpstr>楷体</vt:lpstr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HAH</dc:creator>
  <cp:lastModifiedBy>Cooler Master</cp:lastModifiedBy>
  <cp:revision>832</cp:revision>
  <dcterms:created xsi:type="dcterms:W3CDTF">2014-08-08T13:32:37Z</dcterms:created>
  <dcterms:modified xsi:type="dcterms:W3CDTF">2022-11-22T13:54:06Z</dcterms:modified>
</cp:coreProperties>
</file>