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8"/>
  </p:notesMasterIdLst>
  <p:sldIdLst>
    <p:sldId id="256" r:id="rId3"/>
    <p:sldId id="356" r:id="rId4"/>
    <p:sldId id="382" r:id="rId5"/>
    <p:sldId id="383" r:id="rId6"/>
    <p:sldId id="384" r:id="rId7"/>
    <p:sldId id="385" r:id="rId8"/>
    <p:sldId id="391" r:id="rId9"/>
    <p:sldId id="386" r:id="rId10"/>
    <p:sldId id="387" r:id="rId11"/>
    <p:sldId id="388" r:id="rId12"/>
    <p:sldId id="389" r:id="rId13"/>
    <p:sldId id="390" r:id="rId14"/>
    <p:sldId id="392" r:id="rId15"/>
    <p:sldId id="393" r:id="rId16"/>
    <p:sldId id="316"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88" autoAdjust="0"/>
    <p:restoredTop sz="60213" autoAdjust="0"/>
  </p:normalViewPr>
  <p:slideViewPr>
    <p:cSldViewPr snapToGrid="0">
      <p:cViewPr varScale="1">
        <p:scale>
          <a:sx n="75" d="100"/>
          <a:sy n="75" d="100"/>
        </p:scale>
        <p:origin x="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94044-EF4E-4392-B149-5D8C31549171}" type="datetimeFigureOut">
              <a:rPr lang="zh-CN" altLang="en-US" smtClean="0"/>
              <a:t>2022/11/22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494AE8-3E18-4006-B981-9A9BD66540F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各位老师好，我是自</a:t>
            </a:r>
            <a:r>
              <a:rPr lang="en-US" altLang="zh-CN" dirty="0"/>
              <a:t>96</a:t>
            </a:r>
            <a:r>
              <a:rPr lang="zh-CN" altLang="en-US" dirty="0"/>
              <a:t>班的党添添。今天我的开题答辩题目和毕设研究题目是，</a:t>
            </a:r>
            <a:r>
              <a:rPr lang="zh-CN" altLang="en-US" sz="1800" dirty="0"/>
              <a:t>石化生产过程基于大数据解析的分类建模方法研究</a:t>
            </a:r>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1</a:t>
            </a:fld>
            <a:endParaRPr lang="zh-CN" altLang="en-US"/>
          </a:p>
        </p:txBody>
      </p:sp>
    </p:spTree>
    <p:extLst>
      <p:ext uri="{BB962C8B-B14F-4D97-AF65-F5344CB8AC3E}">
        <p14:creationId xmlns:p14="http://schemas.microsoft.com/office/powerpoint/2010/main" val="288287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上文提到的</a:t>
            </a:r>
            <a:r>
              <a:rPr lang="en-US" altLang="zh-CN" dirty="0"/>
              <a:t>DBN</a:t>
            </a:r>
            <a:r>
              <a:rPr lang="zh-CN" altLang="en-US" dirty="0"/>
              <a:t>方法是</a:t>
            </a:r>
            <a:r>
              <a:rPr lang="en-US" altLang="zh-CN" dirty="0"/>
              <a:t>2014</a:t>
            </a:r>
            <a:r>
              <a:rPr lang="zh-CN" altLang="en-US" dirty="0"/>
              <a:t>年的成果。在那时效果比一般的</a:t>
            </a:r>
            <a:r>
              <a:rPr lang="en-US" altLang="zh-CN" dirty="0"/>
              <a:t>NN</a:t>
            </a:r>
            <a:r>
              <a:rPr lang="zh-CN" altLang="en-US" dirty="0"/>
              <a:t>要好。随着深度神经网络的不断迭代，新的模型有很多。目前，有很多模型可以用在工业数据的处理上，如</a:t>
            </a:r>
            <a:r>
              <a:rPr lang="en-US" altLang="zh-CN" dirty="0"/>
              <a:t>attention</a:t>
            </a:r>
            <a:r>
              <a:rPr lang="zh-CN" altLang="en-US" dirty="0"/>
              <a:t>和</a:t>
            </a:r>
            <a:r>
              <a:rPr lang="en-US" altLang="zh-CN" dirty="0"/>
              <a:t>CNN</a:t>
            </a:r>
            <a:r>
              <a:rPr lang="zh-CN" altLang="en-US" dirty="0"/>
              <a:t>。这些模型可以用来提取工业数据的特征，下游任务可以根据实际需求进行选取。也就是说我们既可以设计下游任务是分类任务，也可以是回归任务。目前已有的研究基本都是针对软测量的，一般是回归任务。但对于分类任务来说，也是可行的，这部分内容还不够充足，需要我接下来利用这些已有的方法进行尝试和研究。</a:t>
            </a:r>
          </a:p>
        </p:txBody>
      </p:sp>
      <p:sp>
        <p:nvSpPr>
          <p:cNvPr id="4" name="灯片编号占位符 3"/>
          <p:cNvSpPr>
            <a:spLocks noGrp="1"/>
          </p:cNvSpPr>
          <p:nvPr>
            <p:ph type="sldNum" sz="quarter" idx="10"/>
          </p:nvPr>
        </p:nvSpPr>
        <p:spPr/>
        <p:txBody>
          <a:bodyPr/>
          <a:lstStyle/>
          <a:p>
            <a:fld id="{E2866579-1AB4-444D-B3E3-221A3850AC78}" type="slidenum">
              <a:rPr lang="zh-CN" altLang="en-US" smtClean="0"/>
              <a:t>10</a:t>
            </a:fld>
            <a:endParaRPr lang="zh-CN" altLang="en-US"/>
          </a:p>
        </p:txBody>
      </p:sp>
    </p:spTree>
    <p:extLst>
      <p:ext uri="{BB962C8B-B14F-4D97-AF65-F5344CB8AC3E}">
        <p14:creationId xmlns:p14="http://schemas.microsoft.com/office/powerpoint/2010/main" val="3464703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神经网络的计算时间要求高，为此，要从很多种神经网络和一些传统方法中进行选择。传统方法也不一定不好。同时，目前的文献往往是针对某一种特定数据集构建的。例如这两篇文章，都是应用了</a:t>
            </a:r>
            <a:r>
              <a:rPr lang="en-US" altLang="zh-CN" dirty="0"/>
              <a:t>LSTM</a:t>
            </a:r>
            <a:r>
              <a:rPr lang="zh-CN" altLang="en-US" dirty="0"/>
              <a:t>，但是一篇是针对磨矿</a:t>
            </a:r>
            <a:r>
              <a:rPr lang="en-US" altLang="zh-CN" dirty="0"/>
              <a:t>-</a:t>
            </a:r>
            <a:r>
              <a:rPr lang="zh-CN" altLang="en-US" dirty="0"/>
              <a:t>溢流浆数据，另一篇是针对加氢裂化石油数据的。两者的模型虽然一样，但细节差别很多。针对某一种特定的数据，应该设计不同的模型架构。因此，这部分的研究内容主要是通过分析已有模型的性能，然后在当前任务中进行尝试，分析不同方法之间的区别，根据石油数据的特异性选择综合效应最好的模型。</a:t>
            </a:r>
          </a:p>
        </p:txBody>
      </p:sp>
      <p:sp>
        <p:nvSpPr>
          <p:cNvPr id="4" name="灯片编号占位符 3"/>
          <p:cNvSpPr>
            <a:spLocks noGrp="1"/>
          </p:cNvSpPr>
          <p:nvPr>
            <p:ph type="sldNum" sz="quarter" idx="10"/>
          </p:nvPr>
        </p:nvSpPr>
        <p:spPr/>
        <p:txBody>
          <a:bodyPr/>
          <a:lstStyle/>
          <a:p>
            <a:fld id="{E2866579-1AB4-444D-B3E3-221A3850AC78}" type="slidenum">
              <a:rPr lang="zh-CN" altLang="en-US" smtClean="0"/>
              <a:t>11</a:t>
            </a:fld>
            <a:endParaRPr lang="zh-CN" altLang="en-US"/>
          </a:p>
        </p:txBody>
      </p:sp>
    </p:spTree>
    <p:extLst>
      <p:ext uri="{BB962C8B-B14F-4D97-AF65-F5344CB8AC3E}">
        <p14:creationId xmlns:p14="http://schemas.microsoft.com/office/powerpoint/2010/main" val="2482731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直接读</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12</a:t>
            </a:fld>
            <a:endParaRPr lang="zh-CN" altLang="en-US"/>
          </a:p>
        </p:txBody>
      </p:sp>
    </p:spTree>
    <p:extLst>
      <p:ext uri="{BB962C8B-B14F-4D97-AF65-F5344CB8AC3E}">
        <p14:creationId xmlns:p14="http://schemas.microsoft.com/office/powerpoint/2010/main" val="3808530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14</a:t>
            </a:fld>
            <a:endParaRPr lang="zh-CN" altLang="en-US"/>
          </a:p>
        </p:txBody>
      </p:sp>
    </p:spTree>
    <p:extLst>
      <p:ext uri="{BB962C8B-B14F-4D97-AF65-F5344CB8AC3E}">
        <p14:creationId xmlns:p14="http://schemas.microsoft.com/office/powerpoint/2010/main" val="2225830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15</a:t>
            </a:fld>
            <a:endParaRPr lang="zh-CN" altLang="en-US"/>
          </a:p>
        </p:txBody>
      </p:sp>
    </p:spTree>
    <p:extLst>
      <p:ext uri="{BB962C8B-B14F-4D97-AF65-F5344CB8AC3E}">
        <p14:creationId xmlns:p14="http://schemas.microsoft.com/office/powerpoint/2010/main" val="102929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首先是课题背景。在石化生产中，原油中各种成分的比例变化频繁。一方面，来自不同炼油厂的石油的成分不同，另一方面，石油的成分会随时间的变化而变化，为此，用单一的模型对石油工艺流程进行建模是不够准确的。黄老师在</a:t>
            </a:r>
            <a:r>
              <a:rPr lang="en-US" altLang="zh-CN" dirty="0"/>
              <a:t>2017</a:t>
            </a:r>
            <a:r>
              <a:rPr lang="zh-CN" altLang="en-US" dirty="0"/>
              <a:t>的一篇学报上提到，要对不同类型的原油使用不同的模型。为此，设计合理准确好用的分类模型在原油精炼的工艺流程中作用明显。</a:t>
            </a:r>
          </a:p>
        </p:txBody>
      </p:sp>
      <p:sp>
        <p:nvSpPr>
          <p:cNvPr id="4" name="灯片编号占位符 3"/>
          <p:cNvSpPr>
            <a:spLocks noGrp="1"/>
          </p:cNvSpPr>
          <p:nvPr>
            <p:ph type="sldNum" sz="quarter" idx="10"/>
          </p:nvPr>
        </p:nvSpPr>
        <p:spPr/>
        <p:txBody>
          <a:bodyPr/>
          <a:lstStyle/>
          <a:p>
            <a:fld id="{E2866579-1AB4-444D-B3E3-221A3850AC78}" type="slidenum">
              <a:rPr lang="zh-CN" altLang="en-US" smtClean="0"/>
              <a:t>3</a:t>
            </a:fld>
            <a:endParaRPr lang="zh-CN" altLang="en-US"/>
          </a:p>
        </p:txBody>
      </p:sp>
    </p:spTree>
    <p:extLst>
      <p:ext uri="{BB962C8B-B14F-4D97-AF65-F5344CB8AC3E}">
        <p14:creationId xmlns:p14="http://schemas.microsoft.com/office/powerpoint/2010/main" val="2649643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分类模型是一种已经被研究了很长时间的模型了。有基于机制的方法，基于知识的方法和数据驱动的方法。近年来，随着计算资源的丰富，数据驱动的方法已经逐渐掌握了优势地位。</a:t>
            </a:r>
          </a:p>
        </p:txBody>
      </p:sp>
      <p:sp>
        <p:nvSpPr>
          <p:cNvPr id="4" name="灯片编号占位符 3"/>
          <p:cNvSpPr>
            <a:spLocks noGrp="1"/>
          </p:cNvSpPr>
          <p:nvPr>
            <p:ph type="sldNum" sz="quarter" idx="10"/>
          </p:nvPr>
        </p:nvSpPr>
        <p:spPr/>
        <p:txBody>
          <a:bodyPr/>
          <a:lstStyle/>
          <a:p>
            <a:fld id="{E2866579-1AB4-444D-B3E3-221A3850AC78}" type="slidenum">
              <a:rPr lang="zh-CN" altLang="en-US" smtClean="0"/>
              <a:t>4</a:t>
            </a:fld>
            <a:endParaRPr lang="zh-CN" altLang="en-US"/>
          </a:p>
        </p:txBody>
      </p:sp>
    </p:spTree>
    <p:extLst>
      <p:ext uri="{BB962C8B-B14F-4D97-AF65-F5344CB8AC3E}">
        <p14:creationId xmlns:p14="http://schemas.microsoft.com/office/powerpoint/2010/main" val="4226218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目前来说，用分类模型对原油进行分类然后再针对特定类型应用不同的模型是黄老师实验室做的比较多的内容。在研究现状这一部分，我会简要介绍一下</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5</a:t>
            </a:fld>
            <a:endParaRPr lang="zh-CN" altLang="en-US"/>
          </a:p>
        </p:txBody>
      </p:sp>
    </p:spTree>
    <p:extLst>
      <p:ext uri="{BB962C8B-B14F-4D97-AF65-F5344CB8AC3E}">
        <p14:creationId xmlns:p14="http://schemas.microsoft.com/office/powerpoint/2010/main" val="1071535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用深度信念网络进行分类。深度信念网络的主要架构如左下图所示，它综合利用了无监督和有监督的训练方法，它的非线性程度很高，建立了石油来源比例和石油类别的非线性映射，达到分类的目的。</a:t>
            </a:r>
            <a:endParaRPr lang="en-US" altLang="zh-CN" dirty="0"/>
          </a:p>
          <a:p>
            <a:endParaRPr lang="en-US" altLang="zh-CN" dirty="0"/>
          </a:p>
          <a:p>
            <a:endParaRPr lang="en-US" altLang="zh-CN" dirty="0"/>
          </a:p>
          <a:p>
            <a:r>
              <a:rPr lang="zh-CN" altLang="en-US" dirty="0"/>
              <a:t>自举聚合模型则是针对数据匮乏问题提出的，如右下图所示。数据驱动的方法需要的数据量很多，所以如果限制数据量的话，需要让数据具有更高的利用率。他针对的输入是成品率和进料率之间的比值，输出是分类的类别，减轻了数据匮乏的问题。</a:t>
            </a:r>
          </a:p>
        </p:txBody>
      </p:sp>
      <p:sp>
        <p:nvSpPr>
          <p:cNvPr id="4" name="灯片编号占位符 3"/>
          <p:cNvSpPr>
            <a:spLocks noGrp="1"/>
          </p:cNvSpPr>
          <p:nvPr>
            <p:ph type="sldNum" sz="quarter" idx="10"/>
          </p:nvPr>
        </p:nvSpPr>
        <p:spPr/>
        <p:txBody>
          <a:bodyPr/>
          <a:lstStyle/>
          <a:p>
            <a:fld id="{E2866579-1AB4-444D-B3E3-221A3850AC78}" type="slidenum">
              <a:rPr lang="zh-CN" altLang="en-US" smtClean="0"/>
              <a:t>6</a:t>
            </a:fld>
            <a:endParaRPr lang="zh-CN" altLang="en-US"/>
          </a:p>
        </p:txBody>
      </p:sp>
    </p:spTree>
    <p:extLst>
      <p:ext uri="{BB962C8B-B14F-4D97-AF65-F5344CB8AC3E}">
        <p14:creationId xmlns:p14="http://schemas.microsoft.com/office/powerpoint/2010/main" val="7380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rPr>
              <a:t>神经网络的迭代很快，对于不同类型的数据，可以选用其适配的神经网络，例如对于按照一定频率采集的数据，可以把输入看作一个</a:t>
            </a:r>
            <a:r>
              <a:rPr lang="en-US" altLang="zh-CN" sz="1200" dirty="0">
                <a:latin typeface="微软雅黑" panose="020B0503020204020204" pitchFamily="34" charset="-122"/>
                <a:ea typeface="微软雅黑" panose="020B0503020204020204" pitchFamily="34" charset="-122"/>
              </a:rPr>
              <a:t>2D</a:t>
            </a:r>
            <a:r>
              <a:rPr lang="zh-CN" altLang="en-US" sz="1200" dirty="0">
                <a:latin typeface="微软雅黑" panose="020B0503020204020204" pitchFamily="34" charset="-122"/>
                <a:ea typeface="微软雅黑" panose="020B0503020204020204" pitchFamily="34" charset="-122"/>
              </a:rPr>
              <a:t>的图片。专注在图片上的神经网络就可以发挥作用。</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这张图是</a:t>
            </a:r>
            <a:r>
              <a:rPr lang="en-US" altLang="zh-CN" sz="1200" dirty="0">
                <a:latin typeface="微软雅黑" panose="020B0503020204020204" pitchFamily="34" charset="-122"/>
                <a:ea typeface="微软雅黑" panose="020B0503020204020204" pitchFamily="34" charset="-122"/>
              </a:rPr>
              <a:t>2021</a:t>
            </a:r>
            <a:r>
              <a:rPr lang="zh-CN" altLang="en-US" sz="1200" dirty="0">
                <a:latin typeface="微软雅黑" panose="020B0503020204020204" pitchFamily="34" charset="-122"/>
                <a:ea typeface="微软雅黑" panose="020B0503020204020204" pitchFamily="34" charset="-122"/>
              </a:rPr>
              <a:t>年的一篇文章中提到的用</a:t>
            </a:r>
            <a:r>
              <a:rPr lang="en-US" altLang="zh-CN" sz="1200" dirty="0">
                <a:latin typeface="微软雅黑" panose="020B0503020204020204" pitchFamily="34" charset="-122"/>
                <a:ea typeface="微软雅黑" panose="020B0503020204020204" pitchFamily="34" charset="-122"/>
              </a:rPr>
              <a:t>transformer</a:t>
            </a:r>
            <a:r>
              <a:rPr lang="zh-CN" altLang="en-US" sz="1200" dirty="0">
                <a:latin typeface="微软雅黑" panose="020B0503020204020204" pitchFamily="34" charset="-122"/>
                <a:ea typeface="微软雅黑" panose="020B0503020204020204" pitchFamily="34" charset="-122"/>
              </a:rPr>
              <a:t>处理</a:t>
            </a:r>
            <a:r>
              <a:rPr lang="en-US" altLang="zh-CN" sz="1200" dirty="0">
                <a:latin typeface="微软雅黑" panose="020B0503020204020204" pitchFamily="34" charset="-122"/>
                <a:ea typeface="微软雅黑" panose="020B0503020204020204" pitchFamily="34" charset="-122"/>
              </a:rPr>
              <a:t>process data</a:t>
            </a:r>
            <a:r>
              <a:rPr lang="zh-CN" altLang="en-US" sz="1200" dirty="0">
                <a:latin typeface="微软雅黑" panose="020B0503020204020204" pitchFamily="34" charset="-122"/>
                <a:ea typeface="微软雅黑" panose="020B0503020204020204" pitchFamily="34" charset="-122"/>
              </a:rPr>
              <a:t>进行软测量的模型架构。以及这一张是</a:t>
            </a:r>
            <a:r>
              <a:rPr lang="en-US" altLang="zh-CN" sz="1200" dirty="0">
                <a:latin typeface="微软雅黑" panose="020B0503020204020204" pitchFamily="34" charset="-122"/>
                <a:ea typeface="微软雅黑" panose="020B0503020204020204" pitchFamily="34" charset="-122"/>
              </a:rPr>
              <a:t>2020</a:t>
            </a:r>
            <a:r>
              <a:rPr lang="zh-CN" altLang="en-US" sz="1200" dirty="0">
                <a:latin typeface="微软雅黑" panose="020B0503020204020204" pitchFamily="34" charset="-122"/>
                <a:ea typeface="微软雅黑" panose="020B0503020204020204" pitchFamily="34" charset="-122"/>
              </a:rPr>
              <a:t>年的一篇文章中提到的用</a:t>
            </a:r>
            <a:r>
              <a:rPr lang="en-US" altLang="zh-CN" sz="1200" dirty="0">
                <a:latin typeface="微软雅黑" panose="020B0503020204020204" pitchFamily="34" charset="-122"/>
                <a:ea typeface="微软雅黑" panose="020B0503020204020204" pitchFamily="34" charset="-122"/>
              </a:rPr>
              <a:t>LSTM</a:t>
            </a:r>
            <a:r>
              <a:rPr lang="zh-CN" altLang="en-US" sz="1200" dirty="0">
                <a:latin typeface="微软雅黑" panose="020B0503020204020204" pitchFamily="34" charset="-122"/>
                <a:ea typeface="微软雅黑" panose="020B0503020204020204" pitchFamily="34" charset="-122"/>
              </a:rPr>
              <a:t>处理工业数据的一张图。可以看到对于含有时间信息的数据，类似的用于多维数据以及包含位置信息的神经网络有很好的契合度和利用价值。</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目前也有很多文献指出了现在基于大数据的工业过程中常用的一些方法和缺陷。对于工业数据，计算时间和计算效率是非常关键的点。神经网络需要的计算资源比较多，对于应用到实际工业生产中有一定困难。</a:t>
            </a:r>
            <a:endParaRPr lang="en-US" altLang="zh-CN" sz="1200" dirty="0">
              <a:latin typeface="微软雅黑" panose="020B0503020204020204" pitchFamily="34" charset="-122"/>
              <a:ea typeface="微软雅黑" panose="020B0503020204020204" pitchFamily="34" charset="-122"/>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7</a:t>
            </a:fld>
            <a:endParaRPr lang="zh-CN" altLang="en-US"/>
          </a:p>
        </p:txBody>
      </p:sp>
    </p:spTree>
    <p:extLst>
      <p:ext uri="{BB962C8B-B14F-4D97-AF65-F5344CB8AC3E}">
        <p14:creationId xmlns:p14="http://schemas.microsoft.com/office/powerpoint/2010/main" val="806278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dirty="0"/>
              <a:t>我的研究内容主要有两个</a:t>
            </a:r>
            <a:r>
              <a:rPr lang="en-US" altLang="zh-CN" dirty="0"/>
              <a:t>——</a:t>
            </a:r>
            <a:r>
              <a:rPr lang="zh-CN" altLang="zh-CN" sz="1200" b="1" dirty="0">
                <a:solidFill>
                  <a:srgbClr val="715096"/>
                </a:solidFill>
                <a:latin typeface="微软雅黑" panose="020B0503020204020204" pitchFamily="34" charset="-122"/>
                <a:ea typeface="微软雅黑" panose="020B0503020204020204" pitchFamily="34" charset="-122"/>
              </a:rPr>
              <a:t>熟悉仿真软件的使用和熟练掌握用仿真软件生成仿真数据</a:t>
            </a:r>
            <a:endParaRPr lang="en-US" altLang="zh-CN" sz="1200" b="1" dirty="0">
              <a:solidFill>
                <a:srgbClr val="715096"/>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zh-CN" sz="1200" b="1" dirty="0">
                <a:solidFill>
                  <a:srgbClr val="715096"/>
                </a:solidFill>
                <a:latin typeface="微软雅黑" panose="020B0503020204020204" pitchFamily="34" charset="-122"/>
                <a:ea typeface="微软雅黑" panose="020B0503020204020204" pitchFamily="34" charset="-122"/>
              </a:rPr>
              <a:t>利用石油数据建立分类模型提高模型精度</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8</a:t>
            </a:fld>
            <a:endParaRPr lang="zh-CN" altLang="en-US"/>
          </a:p>
        </p:txBody>
      </p:sp>
    </p:spTree>
    <p:extLst>
      <p:ext uri="{BB962C8B-B14F-4D97-AF65-F5344CB8AC3E}">
        <p14:creationId xmlns:p14="http://schemas.microsoft.com/office/powerpoint/2010/main" val="3145099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85000" lnSpcReduction="20000"/>
          </a:bodyPr>
          <a:lstStyle/>
          <a:p>
            <a:pPr marL="457200" lvl="1" indent="-457200">
              <a:lnSpc>
                <a:spcPct val="120000"/>
              </a:lnSpc>
              <a:buFont typeface="+mj-lt"/>
              <a:buAutoNum type="arabicPeriod"/>
            </a:pPr>
            <a:r>
              <a:rPr lang="zh-CN" altLang="zh-CN" sz="2000" dirty="0">
                <a:solidFill>
                  <a:srgbClr val="715096"/>
                </a:solidFill>
                <a:latin typeface="微软雅黑" panose="020B0503020204020204" pitchFamily="34" charset="-122"/>
                <a:ea typeface="微软雅黑" panose="020B0503020204020204" pitchFamily="34" charset="-122"/>
              </a:rPr>
              <a:t>熟悉仿真软件的使用和熟练掌握用仿真软件生成仿真数据</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       HYSYS</a:t>
            </a:r>
            <a:r>
              <a:rPr lang="zh-CN" altLang="en-US" sz="2000" dirty="0">
                <a:latin typeface="微软雅黑" panose="020B0503020204020204" pitchFamily="34" charset="-122"/>
                <a:ea typeface="微软雅黑" panose="020B0503020204020204" pitchFamily="34" charset="-122"/>
              </a:rPr>
              <a:t>是一个已有的仿真软件，使用广泛，操作也简单。针对目前的具体工作，我们有实验室自己的仿真软件。这本书介绍了如何使用实验室的软件进行仿真。</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仿真软件可以生成足够多的数据用于数据驱动的模型训练，极大的减轻了因数据不足而产生的困难。生成仿真数据也是模型进行训练的第一步。</a:t>
            </a:r>
          </a:p>
          <a:p>
            <a:pPr marL="0" indent="0">
              <a:buNone/>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还有一些仿真软件没有可视化界面，要使用脚本语言进行操作。为此，要熟练掌握石油工业流程和石油原料等过程参数和过程装置。</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下面这张图片是可视化仿真软件中的架构图。</a:t>
            </a:r>
            <a:endParaRPr lang="zh-CN" altLang="zh-CN" sz="20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9</a:t>
            </a:fld>
            <a:endParaRPr lang="zh-CN" altLang="en-US"/>
          </a:p>
        </p:txBody>
      </p:sp>
    </p:spTree>
    <p:extLst>
      <p:ext uri="{BB962C8B-B14F-4D97-AF65-F5344CB8AC3E}">
        <p14:creationId xmlns:p14="http://schemas.microsoft.com/office/powerpoint/2010/main" val="668945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Master" Target="../slideMasters/slideMaster1.xml"/><Relationship Id="rId4" Type="http://schemas.openxmlformats.org/officeDocument/2006/relationships/image" Target="../media/image10.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5" descr="C:\Users\taotao\Desktop\招办项目\ppt\模板1（白色）\封面\背景.png"/>
          <p:cNvPicPr>
            <a:picLocks noChangeAspect="1" noChangeArrowheads="1"/>
          </p:cNvPicPr>
          <p:nvPr userDrawn="1"/>
        </p:nvPicPr>
        <p:blipFill>
          <a:blip r:embed="rId2" cstate="email"/>
          <a:srcRect/>
          <a:stretch>
            <a:fillRect/>
          </a:stretch>
        </p:blipFill>
        <p:spPr bwMode="auto">
          <a:xfrm>
            <a:off x="0" y="0"/>
            <a:ext cx="914400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16618" y="804070"/>
            <a:ext cx="7841582" cy="3463130"/>
          </a:xfrm>
        </p:spPr>
        <p:txBody>
          <a:bodyPr anchor="b">
            <a:normAutofit/>
          </a:bodyPr>
          <a:lstStyle>
            <a:lvl1pPr algn="l" rtl="0" eaLnBrk="1" fontAlgn="base" hangingPunct="1">
              <a:spcBef>
                <a:spcPct val="0"/>
              </a:spcBef>
              <a:spcAft>
                <a:spcPct val="0"/>
              </a:spcAft>
              <a:defRPr lang="en-US" sz="4800" b="1" kern="1200" dirty="0">
                <a:solidFill>
                  <a:srgbClr val="715096"/>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616618" y="4954590"/>
            <a:ext cx="6858000" cy="1011237"/>
          </a:xfrm>
        </p:spPr>
        <p:txBody>
          <a:bodyPr>
            <a:normAutofit/>
          </a:bodyPr>
          <a:lstStyle>
            <a:lvl1pPr marL="0" indent="0" algn="l">
              <a:buNone/>
              <a:defRPr lang="en-US" sz="2800" kern="1200" dirty="0">
                <a:solidFill>
                  <a:srgbClr val="715096"/>
                </a:solidFill>
                <a:latin typeface="黑体" panose="02010609060101010101" pitchFamily="49" charset="-122"/>
                <a:ea typeface="黑体" panose="02010609060101010101" pitchFamily="49" charset="-122"/>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pic>
        <p:nvPicPr>
          <p:cNvPr id="8" name="Picture 6" descr="C:\Users\taotao\Desktop\招办项目\ppt\模板1（白色）\封面\辅助图形.png"/>
          <p:cNvPicPr>
            <a:picLocks noChangeAspect="1" noChangeArrowheads="1"/>
          </p:cNvPicPr>
          <p:nvPr/>
        </p:nvPicPr>
        <p:blipFill>
          <a:blip r:embed="rId3" cstate="email"/>
          <a:srcRect/>
          <a:stretch>
            <a:fillRect/>
          </a:stretch>
        </p:blipFill>
        <p:spPr bwMode="auto">
          <a:xfrm>
            <a:off x="4188493" y="4392615"/>
            <a:ext cx="4648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Users\taotao\Desktop\招办项目\ppt\模板1（白色）\封面\线条.png"/>
          <p:cNvPicPr>
            <a:picLocks noChangeAspect="1" noChangeArrowheads="1"/>
          </p:cNvPicPr>
          <p:nvPr/>
        </p:nvPicPr>
        <p:blipFill>
          <a:blip r:embed="rId4" cstate="email"/>
          <a:srcRect/>
          <a:stretch>
            <a:fillRect/>
          </a:stretch>
        </p:blipFill>
        <p:spPr bwMode="auto">
          <a:xfrm>
            <a:off x="616618" y="4821238"/>
            <a:ext cx="3497262"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4039" y="6010277"/>
            <a:ext cx="1409524" cy="45714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lvl1pPr>
              <a:lnSpc>
                <a:spcPct val="110000"/>
              </a:lnSpc>
              <a:defRPr/>
            </a:lvl1pPr>
            <a:lvl2pPr>
              <a:lnSpc>
                <a:spcPct val="110000"/>
              </a:lnSpc>
              <a:defRPr/>
            </a:lvl2pPr>
            <a:lvl3pPr>
              <a:lnSpc>
                <a:spcPct val="110000"/>
              </a:lnSpc>
              <a:defRPr/>
            </a:lvl3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第四级</a:t>
            </a:r>
          </a:p>
          <a:p>
            <a:pPr lvl="4"/>
            <a:r>
              <a:rPr lang="zh-CN" altLang="en-US" dirty="0"/>
              <a:t>第五级</a:t>
            </a:r>
            <a:endParaRPr lang="en-US" dirty="0"/>
          </a:p>
        </p:txBody>
      </p:sp>
      <p:sp>
        <p:nvSpPr>
          <p:cNvPr id="10" name="文本占位符 9"/>
          <p:cNvSpPr>
            <a:spLocks noGrp="1"/>
          </p:cNvSpPr>
          <p:nvPr>
            <p:ph type="body" sz="quarter" idx="13" hasCustomPrompt="1"/>
          </p:nvPr>
        </p:nvSpPr>
        <p:spPr>
          <a:xfrm>
            <a:off x="7403123" y="365126"/>
            <a:ext cx="1400635" cy="763224"/>
          </a:xfrm>
        </p:spPr>
        <p:txBody>
          <a:bodyPr lIns="0" tIns="216000" rIns="0" bIns="216000">
            <a:noAutofit/>
          </a:bodyPr>
          <a:lstStyle>
            <a:lvl1pPr marL="0" indent="0" algn="ctr">
              <a:buNone/>
              <a:defRPr lang="zh-CN" altLang="en-US" sz="2400" kern="1200" dirty="0" smtClean="0">
                <a:solidFill>
                  <a:schemeClr val="accent5"/>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cs typeface="+mj-cs"/>
              </a:defRPr>
            </a:lvl1pPr>
            <a:lvl5pPr marL="1828800" indent="0">
              <a:buNone/>
              <a:defRPr/>
            </a:lvl5pPr>
          </a:lstStyle>
          <a:p>
            <a:pPr lvl="0"/>
            <a:r>
              <a:rPr lang="zh-CN" altLang="en-US"/>
              <a:t>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71F9EB-4181-4EEF-87A9-B30F484C3D1F}" type="slidenum">
              <a:rPr lang="zh-CN" altLang="en-US" smtClean="0"/>
              <a:t>‹#›</a:t>
            </a:fld>
            <a:endParaRPr lang="zh-CN" altLang="en-US"/>
          </a:p>
        </p:txBody>
      </p:sp>
      <p:sp>
        <p:nvSpPr>
          <p:cNvPr id="6" name="内容占位符 2"/>
          <p:cNvSpPr>
            <a:spLocks noGrp="1"/>
          </p:cNvSpPr>
          <p:nvPr>
            <p:ph idx="1" hasCustomPrompt="1"/>
          </p:nvPr>
        </p:nvSpPr>
        <p:spPr>
          <a:xfrm>
            <a:off x="457200" y="980728"/>
            <a:ext cx="8229600" cy="5256584"/>
          </a:xfrm>
        </p:spPr>
        <p:txBody>
          <a:bodyPr/>
          <a:lstStyle>
            <a:lvl1pPr marL="342900" indent="-342900">
              <a:lnSpc>
                <a:spcPct val="120000"/>
              </a:lnSpc>
              <a:spcBef>
                <a:spcPts val="1000"/>
              </a:spcBef>
              <a:spcAft>
                <a:spcPts val="200"/>
              </a:spcAft>
              <a:buSzPct val="80000"/>
              <a:buFontTx/>
              <a:buBlip>
                <a:blip r:embed="rId2"/>
              </a:buBlip>
              <a:defRPr sz="2800">
                <a:latin typeface="华文中宋" panose="02010600040101010101" pitchFamily="2" charset="-122"/>
                <a:ea typeface="华文中宋" panose="02010600040101010101" pitchFamily="2" charset="-122"/>
              </a:defRPr>
            </a:lvl1pPr>
            <a:lvl2pPr marL="742950" indent="-285750">
              <a:lnSpc>
                <a:spcPct val="110000"/>
              </a:lnSpc>
              <a:spcBef>
                <a:spcPts val="800"/>
              </a:spcBef>
              <a:spcAft>
                <a:spcPts val="200"/>
              </a:spcAft>
              <a:buSzPct val="70000"/>
              <a:buFontTx/>
              <a:buBlip>
                <a:blip r:embed="rId3"/>
              </a:buBlip>
              <a:defRPr sz="2400" b="1">
                <a:latin typeface="华文楷体" panose="02010600040101010101" pitchFamily="2" charset="-122"/>
                <a:ea typeface="华文楷体" panose="02010600040101010101" pitchFamily="2" charset="-122"/>
              </a:defRPr>
            </a:lvl2pPr>
            <a:lvl3pPr marL="1143000" indent="-228600">
              <a:spcBef>
                <a:spcPts val="600"/>
              </a:spcBef>
              <a:spcAft>
                <a:spcPts val="200"/>
              </a:spcAft>
              <a:buFontTx/>
              <a:buBlip>
                <a:blip r:embed="rId4"/>
              </a:buBlip>
              <a:defRPr sz="2000">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文本占位符 14"/>
          <p:cNvSpPr>
            <a:spLocks noGrp="1"/>
          </p:cNvSpPr>
          <p:nvPr>
            <p:ph type="body" sz="quarter" idx="13" hasCustomPrompt="1"/>
          </p:nvPr>
        </p:nvSpPr>
        <p:spPr>
          <a:xfrm>
            <a:off x="6084168" y="188442"/>
            <a:ext cx="3024336" cy="576262"/>
          </a:xfrm>
        </p:spPr>
        <p:txBody>
          <a:bodyPr>
            <a:noAutofit/>
          </a:bodyPr>
          <a:lstStyle>
            <a:lvl1pPr marL="0" indent="0" algn="r">
              <a:buNone/>
              <a:defRPr sz="2800">
                <a:solidFill>
                  <a:schemeClr val="tx2">
                    <a:lumMod val="60000"/>
                    <a:lumOff val="40000"/>
                  </a:schemeClr>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defRPr>
            </a:lvl1pPr>
          </a:lstStyle>
          <a:p>
            <a:pPr lvl="0"/>
            <a:r>
              <a:rPr lang="zh-CN" altLang="en-US"/>
              <a:t>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457200" y="1600202"/>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600202"/>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951C540F-83B3-4203-AE40-B45465409DDB}" type="datetimeFigureOut">
              <a:rPr lang="zh-CN" altLang="en-US" smtClean="0"/>
              <a:t>2022/11/22</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4971F9EB-4181-4EEF-87A9-B30F484C3D1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457200" y="1600202"/>
            <a:ext cx="8229600" cy="4525963"/>
          </a:xfrm>
        </p:spPr>
        <p:txBody>
          <a:bodyPr rtlCol="0">
            <a:normAutofit/>
          </a:bodyPr>
          <a:lstStyle/>
          <a:p>
            <a:pPr lvl="0"/>
            <a:r>
              <a:rPr lang="zh-CN" altLang="en-US" noProof="0"/>
              <a:t>单击图标添加表格</a:t>
            </a:r>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951C540F-83B3-4203-AE40-B45465409DDB}" type="datetimeFigureOut">
              <a:rPr lang="zh-CN" altLang="en-US" smtClean="0"/>
              <a:t>2022/11/22</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4971F9EB-4181-4EEF-87A9-B30F484C3D1F}"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16618" y="804070"/>
            <a:ext cx="7841582" cy="3463130"/>
          </a:xfrm>
        </p:spPr>
        <p:txBody>
          <a:bodyPr anchor="b">
            <a:normAutofit/>
          </a:bodyPr>
          <a:lstStyle>
            <a:lvl1pPr algn="l" rtl="0" eaLnBrk="1" fontAlgn="base" hangingPunct="1">
              <a:spcBef>
                <a:spcPct val="0"/>
              </a:spcBef>
              <a:spcAft>
                <a:spcPct val="0"/>
              </a:spcAft>
              <a:defRPr lang="en-US" sz="4800" b="1" kern="1200" dirty="0">
                <a:solidFill>
                  <a:srgbClr val="715096"/>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endParaRPr lang="en-US" dirty="0"/>
          </a:p>
        </p:txBody>
      </p:sp>
      <p:pic>
        <p:nvPicPr>
          <p:cNvPr id="8" name="Picture 6" descr="C:\Users\taotao\Desktop\招办项目\ppt\模板1（白色）\封面\辅助图形.png"/>
          <p:cNvPicPr>
            <a:picLocks noChangeAspect="1" noChangeArrowheads="1"/>
          </p:cNvPicPr>
          <p:nvPr/>
        </p:nvPicPr>
        <p:blipFill>
          <a:blip r:embed="rId2" cstate="email"/>
          <a:srcRect/>
          <a:stretch>
            <a:fillRect/>
          </a:stretch>
        </p:blipFill>
        <p:spPr bwMode="auto">
          <a:xfrm>
            <a:off x="4188493" y="4392615"/>
            <a:ext cx="4648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Users\taotao\Desktop\招办项目\ppt\模板1（白色）\封面\线条.png"/>
          <p:cNvPicPr>
            <a:picLocks noChangeAspect="1" noChangeArrowheads="1"/>
          </p:cNvPicPr>
          <p:nvPr/>
        </p:nvPicPr>
        <p:blipFill>
          <a:blip r:embed="rId3" cstate="email"/>
          <a:srcRect/>
          <a:stretch>
            <a:fillRect/>
          </a:stretch>
        </p:blipFill>
        <p:spPr bwMode="auto">
          <a:xfrm>
            <a:off x="616618" y="4821238"/>
            <a:ext cx="3497262"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9"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1" y="365125"/>
            <a:ext cx="57626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8" descr="C:\Users\taotao\Desktop\招办项目\ppt\模板1（紫色）\封面\背景.png"/>
          <p:cNvPicPr>
            <a:picLocks noChangeAspect="1" noChangeArrowheads="1"/>
          </p:cNvPicPr>
          <p:nvPr/>
        </p:nvPicPr>
        <p:blipFill>
          <a:blip r:embed="rId2" cstate="email"/>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3888" y="1709741"/>
            <a:ext cx="7886700" cy="2852737"/>
          </a:xfrm>
        </p:spPr>
        <p:txBody>
          <a:bodyPr anchor="b">
            <a:normAutofit/>
          </a:bodyPr>
          <a:lstStyle>
            <a:lvl1pPr>
              <a:defRPr sz="4800">
                <a:solidFill>
                  <a:schemeClr val="bg1"/>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6"/>
            <a:ext cx="78867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pic>
        <p:nvPicPr>
          <p:cNvPr id="8" name="Picture 7" descr="C:\Users\taotao\Desktop\招办项目\ppt\模板1（紫色）\封底\封底辅助图形（白色）.png"/>
          <p:cNvPicPr>
            <a:picLocks noChangeAspect="1" noChangeArrowheads="1"/>
          </p:cNvPicPr>
          <p:nvPr/>
        </p:nvPicPr>
        <p:blipFill>
          <a:blip r:embed="rId3" cstate="email"/>
          <a:srcRect/>
          <a:stretch>
            <a:fillRect/>
          </a:stretch>
        </p:blipFill>
        <p:spPr bwMode="auto">
          <a:xfrm>
            <a:off x="2857500" y="5643565"/>
            <a:ext cx="59594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71F9EB-4181-4EEF-87A9-B30F484C3D1F}" type="slidenum">
              <a:rPr lang="zh-CN" altLang="en-US" smtClean="0"/>
              <a:t>‹#›</a:t>
            </a:fld>
            <a:endParaRPr lang="zh-CN" altLang="en-US"/>
          </a:p>
        </p:txBody>
      </p:sp>
      <p:sp>
        <p:nvSpPr>
          <p:cNvPr id="5" name="矩形 4"/>
          <p:cNvSpPr/>
          <p:nvPr/>
        </p:nvSpPr>
        <p:spPr>
          <a:xfrm>
            <a:off x="342900" y="647700"/>
            <a:ext cx="8477250" cy="1047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70643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276351"/>
            <a:ext cx="7886700" cy="47958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C540F-83B3-4203-AE40-B45465409DDB}" type="datetimeFigureOut">
              <a:rPr lang="zh-CN" altLang="en-US" smtClean="0"/>
              <a:t>2022/11/22</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1F9EB-4181-4EEF-87A9-B30F484C3D1F}" type="slidenum">
              <a:rPr lang="zh-CN" altLang="en-US" smtClean="0"/>
              <a:t>‹#›</a:t>
            </a:fld>
            <a:endParaRPr lang="zh-CN" altLang="en-US"/>
          </a:p>
        </p:txBody>
      </p:sp>
      <p:pic>
        <p:nvPicPr>
          <p:cNvPr id="8" name="Picture 7" descr="C:\Users\taotao\Desktop\招办项目\ppt\模板1（白色）\内页\内页线条.png"/>
          <p:cNvPicPr>
            <a:picLocks noChangeAspect="1" noChangeArrowheads="1"/>
          </p:cNvPicPr>
          <p:nvPr/>
        </p:nvPicPr>
        <p:blipFill>
          <a:blip r:embed="rId18" cstate="email"/>
          <a:srcRect/>
          <a:stretch>
            <a:fillRect/>
          </a:stretch>
        </p:blipFill>
        <p:spPr bwMode="auto">
          <a:xfrm>
            <a:off x="628650" y="1071564"/>
            <a:ext cx="7886700" cy="7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C:\Users\taotao\Desktop\招办项目\ppt\模板1（白色）\封面\辅助图形.png"/>
          <p:cNvPicPr>
            <a:picLocks noChangeAspect="1" noChangeArrowheads="1"/>
          </p:cNvPicPr>
          <p:nvPr userDrawn="1"/>
        </p:nvPicPr>
        <p:blipFill>
          <a:blip r:embed="rId19" cstate="email"/>
          <a:srcRect/>
          <a:stretch>
            <a:fillRect/>
          </a:stretch>
        </p:blipFill>
        <p:spPr bwMode="auto">
          <a:xfrm>
            <a:off x="4207544" y="6211687"/>
            <a:ext cx="4307807" cy="47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C:\Users\taotao\Desktop\招办项目\ppt\模板1（白色）\封面\线条.png"/>
          <p:cNvPicPr>
            <a:picLocks noChangeAspect="1" noChangeArrowheads="1"/>
          </p:cNvPicPr>
          <p:nvPr/>
        </p:nvPicPr>
        <p:blipFill>
          <a:blip r:embed="rId20" cstate="email"/>
          <a:srcRect/>
          <a:stretch>
            <a:fillRect/>
          </a:stretch>
        </p:blipFill>
        <p:spPr bwMode="auto">
          <a:xfrm>
            <a:off x="626143" y="6630988"/>
            <a:ext cx="3497262"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lang="en-US" altLang="en-US" sz="4000" b="1" kern="1200" dirty="0">
          <a:solidFill>
            <a:srgbClr val="715096"/>
          </a:solidFill>
          <a:latin typeface="微软雅黑" panose="020B0503020204020204" pitchFamily="34" charset="-122"/>
          <a:ea typeface="微软雅黑" panose="020B0503020204020204" pitchFamily="34" charset="-122"/>
          <a:cs typeface="+mn-cs"/>
        </a:defRPr>
      </a:lvl1pPr>
    </p:titleStyle>
    <p:bodyStyle>
      <a:lvl1pPr marL="360045" indent="-360045" algn="l" defTabSz="914400" rtl="0" eaLnBrk="1" latinLnBrk="0" hangingPunct="1">
        <a:lnSpc>
          <a:spcPct val="110000"/>
        </a:lnSpc>
        <a:spcBef>
          <a:spcPts val="1200"/>
        </a:spcBef>
        <a:buFont typeface="Arial" panose="020B0604020202020204" pitchFamily="34" charset="0"/>
        <a:buChar char="•"/>
        <a:defRPr lang="zh-CN" altLang="en-US" sz="3200" b="1" kern="1200" dirty="0" smtClean="0">
          <a:solidFill>
            <a:srgbClr val="715096"/>
          </a:solidFill>
          <a:latin typeface="华文中宋" panose="02010600040101010101" pitchFamily="2" charset="-122"/>
          <a:ea typeface="华文中宋" panose="02010600040101010101" pitchFamily="2" charset="-122"/>
          <a:cs typeface="+mn-cs"/>
        </a:defRPr>
      </a:lvl1pPr>
      <a:lvl2pPr marL="720090" indent="-360045" algn="l" defTabSz="914400" rtl="0" eaLnBrk="1" latinLnBrk="0" hangingPunct="1">
        <a:lnSpc>
          <a:spcPct val="100000"/>
        </a:lnSpc>
        <a:spcBef>
          <a:spcPts val="1200"/>
        </a:spcBef>
        <a:buFont typeface="Arial" panose="020B0604020202020204" pitchFamily="34" charset="0"/>
        <a:buChar char="•"/>
        <a:defRPr sz="2800" b="1" kern="1200">
          <a:solidFill>
            <a:schemeClr val="tx1"/>
          </a:solidFill>
          <a:latin typeface="华文楷体" panose="02010600040101010101" pitchFamily="2" charset="-122"/>
          <a:ea typeface="华文楷体" panose="02010600040101010101" pitchFamily="2" charset="-122"/>
          <a:cs typeface="+mn-cs"/>
        </a:defRPr>
      </a:lvl2pPr>
      <a:lvl3pPr marL="1151890" indent="-228600" algn="l" defTabSz="914400" rtl="0" eaLnBrk="1" latinLnBrk="0" hangingPunct="1">
        <a:lnSpc>
          <a:spcPct val="90000"/>
        </a:lnSpc>
        <a:spcBef>
          <a:spcPts val="600"/>
        </a:spcBef>
        <a:buFont typeface="Arial" panose="020B0604020202020204" pitchFamily="34" charset="0"/>
        <a:buChar char="•"/>
        <a:defRPr sz="2000" b="1" kern="1200">
          <a:solidFill>
            <a:schemeClr val="tx1"/>
          </a:solidFill>
          <a:latin typeface="华文仿宋" panose="02010600040101010101" pitchFamily="2" charset="-122"/>
          <a:ea typeface="华文仿宋"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26AF4-FA66-445C-9302-92D54DEE46F9}" type="datetimeFigureOut">
              <a:rPr lang="zh-CN" altLang="en-US" smtClean="0"/>
              <a:t>2022/11/22</a:t>
            </a:fld>
            <a:endParaRPr lang="zh-CN" altLang="en-US"/>
          </a:p>
        </p:txBody>
      </p:sp>
      <p:sp>
        <p:nvSpPr>
          <p:cNvPr id="5" name="页脚占位符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F9DB9-9D68-474C-B842-0E3B879A364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7193" y="759824"/>
            <a:ext cx="8689614" cy="3463130"/>
          </a:xfrm>
        </p:spPr>
        <p:txBody>
          <a:bodyPr>
            <a:normAutofit/>
          </a:bodyPr>
          <a:lstStyle/>
          <a:p>
            <a:pPr algn="ctr"/>
            <a:r>
              <a:rPr lang="zh-CN" altLang="en-US" sz="3600" dirty="0"/>
              <a:t>石化生产过程基于大数据解析的分类建模方法研究</a:t>
            </a:r>
            <a:br>
              <a:rPr lang="en-US" altLang="zh-CN" sz="3600" dirty="0"/>
            </a:br>
            <a:br>
              <a:rPr lang="en-US" altLang="zh-CN" sz="3600" dirty="0"/>
            </a:br>
            <a:r>
              <a:rPr lang="zh-CN" altLang="en-US" sz="2400" dirty="0"/>
              <a:t>报告人：党添添</a:t>
            </a:r>
            <a:br>
              <a:rPr lang="en-US" altLang="zh-CN" sz="2400" dirty="0"/>
            </a:br>
            <a:r>
              <a:rPr lang="zh-CN" altLang="en-US" sz="2400" dirty="0"/>
              <a:t>指导老师：黄德先</a:t>
            </a:r>
            <a:endParaRPr lang="zh-CN" sz="2400" dirty="0"/>
          </a:p>
        </p:txBody>
      </p:sp>
      <p:sp>
        <p:nvSpPr>
          <p:cNvPr id="3" name="副标题 2"/>
          <p:cNvSpPr>
            <a:spLocks noGrp="1"/>
          </p:cNvSpPr>
          <p:nvPr>
            <p:ph type="subTitle" idx="1"/>
          </p:nvPr>
        </p:nvSpPr>
        <p:spPr/>
        <p:txBody>
          <a:bodyPr>
            <a:normAutofit fontScale="95000"/>
          </a:bodyPr>
          <a:lstStyle/>
          <a:p>
            <a:pPr fontAlgn="auto">
              <a:lnSpc>
                <a:spcPct val="100000"/>
              </a:lnSpc>
              <a:spcBef>
                <a:spcPts val="0"/>
              </a:spcBef>
            </a:pPr>
            <a:r>
              <a:rPr lang="en-US" altLang="zh-CN" sz="2000" b="0" dirty="0">
                <a:latin typeface="微软雅黑" panose="020B0503020204020204" pitchFamily="34" charset="-122"/>
                <a:ea typeface="微软雅黑" panose="020B0503020204020204" pitchFamily="34" charset="-122"/>
              </a:rPr>
              <a:t>2022/11/22</a:t>
            </a:r>
            <a:endParaRPr altLang="zh-CN" sz="20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研究内容</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628650" y="1452356"/>
            <a:ext cx="7334250" cy="4567444"/>
          </a:xfrm>
        </p:spPr>
        <p:txBody>
          <a:bodyPr>
            <a:normAutofit/>
          </a:bodyPr>
          <a:lstStyle/>
          <a:p>
            <a:pPr marL="0" indent="0">
              <a:buNone/>
            </a:pPr>
            <a:r>
              <a:rPr lang="en-US" altLang="zh-CN" sz="1900" dirty="0">
                <a:latin typeface="微软雅黑" panose="020B0503020204020204" pitchFamily="34" charset="-122"/>
                <a:ea typeface="微软雅黑" panose="020B0503020204020204" pitchFamily="34" charset="-122"/>
              </a:rPr>
              <a:t>2.</a:t>
            </a:r>
            <a:r>
              <a:rPr lang="zh-CN" altLang="zh-CN" sz="1900" dirty="0">
                <a:latin typeface="微软雅黑" panose="020B0503020204020204" pitchFamily="34" charset="-122"/>
                <a:ea typeface="微软雅黑" panose="020B0503020204020204" pitchFamily="34" charset="-122"/>
              </a:rPr>
              <a:t>利用石油数据建立分类模型提高模型精度</a:t>
            </a:r>
            <a:endParaRPr lang="en-US" altLang="zh-CN" sz="1900" dirty="0">
              <a:latin typeface="微软雅黑" panose="020B0503020204020204" pitchFamily="34" charset="-122"/>
              <a:ea typeface="微软雅黑" panose="020B0503020204020204" pitchFamily="34" charset="-122"/>
            </a:endParaRPr>
          </a:p>
          <a:p>
            <a:pPr marL="0" indent="0">
              <a:buNone/>
            </a:pPr>
            <a:r>
              <a:rPr lang="en-US" altLang="zh-CN" sz="1900" dirty="0">
                <a:latin typeface="微软雅黑" panose="020B0503020204020204" pitchFamily="34" charset="-122"/>
                <a:ea typeface="微软雅黑" panose="020B0503020204020204" pitchFamily="34" charset="-122"/>
              </a:rPr>
              <a:t>2.1 </a:t>
            </a:r>
            <a:r>
              <a:rPr lang="zh-CN" altLang="zh-CN" sz="1900" dirty="0">
                <a:latin typeface="微软雅黑" panose="020B0503020204020204" pitchFamily="34" charset="-122"/>
                <a:ea typeface="微软雅黑" panose="020B0503020204020204" pitchFamily="34" charset="-122"/>
              </a:rPr>
              <a:t>针对已有模型进行</a:t>
            </a:r>
            <a:r>
              <a:rPr lang="zh-CN" altLang="zh-CN" sz="1900" dirty="0">
                <a:solidFill>
                  <a:schemeClr val="accent1">
                    <a:lumMod val="60000"/>
                    <a:lumOff val="40000"/>
                  </a:schemeClr>
                </a:solidFill>
                <a:latin typeface="微软雅黑" panose="020B0503020204020204" pitchFamily="34" charset="-122"/>
                <a:ea typeface="微软雅黑" panose="020B0503020204020204" pitchFamily="34" charset="-122"/>
              </a:rPr>
              <a:t>复现</a:t>
            </a:r>
            <a:endParaRPr lang="en-US" altLang="zh-CN" sz="1900" dirty="0">
              <a:solidFill>
                <a:schemeClr val="accent1">
                  <a:lumMod val="60000"/>
                  <a:lumOff val="40000"/>
                </a:schemeClr>
              </a:solidFill>
              <a:latin typeface="微软雅黑" panose="020B0503020204020204" pitchFamily="34" charset="-122"/>
              <a:ea typeface="微软雅黑" panose="020B0503020204020204" pitchFamily="34" charset="-122"/>
            </a:endParaRPr>
          </a:p>
          <a:p>
            <a:pPr marL="0" indent="0">
              <a:buNone/>
            </a:pPr>
            <a:r>
              <a:rPr lang="en-US" altLang="zh-CN" sz="1900" dirty="0">
                <a:latin typeface="微软雅黑" panose="020B0503020204020204" pitchFamily="34" charset="-122"/>
                <a:ea typeface="微软雅黑" panose="020B0503020204020204" pitchFamily="34" charset="-122"/>
              </a:rPr>
              <a:t>2.2 </a:t>
            </a:r>
            <a:r>
              <a:rPr lang="zh-CN" altLang="en-US" sz="1900" dirty="0">
                <a:latin typeface="微软雅黑" panose="020B0503020204020204" pitchFamily="34" charset="-122"/>
                <a:ea typeface="微软雅黑" panose="020B0503020204020204" pitchFamily="34" charset="-122"/>
              </a:rPr>
              <a:t>设计</a:t>
            </a:r>
            <a:r>
              <a:rPr lang="zh-CN" altLang="en-US" sz="1900" dirty="0">
                <a:solidFill>
                  <a:schemeClr val="accent1">
                    <a:lumMod val="60000"/>
                    <a:lumOff val="40000"/>
                  </a:schemeClr>
                </a:solidFill>
                <a:latin typeface="微软雅黑" panose="020B0503020204020204" pitchFamily="34" charset="-122"/>
                <a:ea typeface="微软雅黑" panose="020B0503020204020204" pitchFamily="34" charset="-122"/>
              </a:rPr>
              <a:t>专门处理原油数据的网络</a:t>
            </a:r>
            <a:r>
              <a:rPr lang="zh-CN" altLang="en-US" sz="1900" dirty="0">
                <a:latin typeface="微软雅黑" panose="020B0503020204020204" pitchFamily="34" charset="-122"/>
                <a:ea typeface="微软雅黑" panose="020B0503020204020204" pitchFamily="34" charset="-122"/>
              </a:rPr>
              <a:t>，借鉴吸收其他工业领域的工作</a:t>
            </a:r>
            <a:endParaRPr lang="en-US" altLang="zh-CN" sz="1900" dirty="0">
              <a:latin typeface="微软雅黑" panose="020B0503020204020204" pitchFamily="34" charset="-122"/>
              <a:ea typeface="微软雅黑" panose="020B0503020204020204" pitchFamily="34" charset="-122"/>
            </a:endParaRPr>
          </a:p>
          <a:p>
            <a:pPr marL="0" indent="0">
              <a:buNone/>
            </a:pPr>
            <a:r>
              <a:rPr lang="en-US" altLang="zh-CN" sz="1900" dirty="0">
                <a:latin typeface="微软雅黑" panose="020B0503020204020204" pitchFamily="34" charset="-122"/>
                <a:ea typeface="微软雅黑" panose="020B0503020204020204" pitchFamily="34" charset="-122"/>
              </a:rPr>
              <a:t>2.3 </a:t>
            </a:r>
            <a:r>
              <a:rPr lang="zh-CN" altLang="en-US" sz="1900" dirty="0">
                <a:solidFill>
                  <a:schemeClr val="accent1">
                    <a:lumMod val="60000"/>
                    <a:lumOff val="40000"/>
                  </a:schemeClr>
                </a:solidFill>
                <a:latin typeface="微软雅黑" panose="020B0503020204020204" pitchFamily="34" charset="-122"/>
                <a:ea typeface="微软雅黑" panose="020B0503020204020204" pitchFamily="34" charset="-122"/>
              </a:rPr>
              <a:t>比较</a:t>
            </a:r>
            <a:r>
              <a:rPr lang="zh-CN" altLang="en-US" sz="1900" dirty="0">
                <a:latin typeface="微软雅黑" panose="020B0503020204020204" pitchFamily="34" charset="-122"/>
                <a:ea typeface="微软雅黑" panose="020B0503020204020204" pitchFamily="34" charset="-122"/>
              </a:rPr>
              <a:t>各种方法的</a:t>
            </a:r>
            <a:r>
              <a:rPr lang="zh-CN" altLang="en-US" sz="1900" dirty="0">
                <a:solidFill>
                  <a:schemeClr val="accent1">
                    <a:lumMod val="60000"/>
                    <a:lumOff val="40000"/>
                  </a:schemeClr>
                </a:solidFill>
                <a:latin typeface="微软雅黑" panose="020B0503020204020204" pitchFamily="34" charset="-122"/>
                <a:ea typeface="微软雅黑" panose="020B0503020204020204" pitchFamily="34" charset="-122"/>
              </a:rPr>
              <a:t>优劣</a:t>
            </a:r>
            <a:endParaRPr lang="zh-CN" altLang="zh-CN" sz="1900" dirty="0">
              <a:solidFill>
                <a:schemeClr val="accent1">
                  <a:lumMod val="60000"/>
                  <a:lumOff val="40000"/>
                </a:schemeClr>
              </a:solidFill>
              <a:latin typeface="微软雅黑" panose="020B0503020204020204" pitchFamily="34" charset="-122"/>
              <a:ea typeface="微软雅黑" panose="020B0503020204020204" pitchFamily="34" charset="-122"/>
            </a:endParaRPr>
          </a:p>
          <a:p>
            <a:pPr marL="0" indent="0" eaLnBrk="0" fontAlgn="base" hangingPunct="0">
              <a:lnSpc>
                <a:spcPct val="100000"/>
              </a:lnSpc>
              <a:spcBef>
                <a:spcPct val="0"/>
              </a:spcBef>
              <a:spcAft>
                <a:spcPct val="0"/>
              </a:spcAft>
              <a:buNone/>
              <a:tabLst>
                <a:tab pos="914400" algn="l"/>
              </a:tabLst>
            </a:pPr>
            <a:endParaRPr lang="zh-CN" altLang="en-US" b="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tabLst>
                <a:tab pos="914400" algn="l"/>
              </a:tabLst>
            </a:pPr>
            <a:endParaRPr lang="zh-CN" altLang="en-US" sz="19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08C7305-7A79-47EE-8961-066B04283654}"/>
              </a:ext>
            </a:extLst>
          </p:cNvPr>
          <p:cNvSpPr txBox="1"/>
          <p:nvPr/>
        </p:nvSpPr>
        <p:spPr>
          <a:xfrm>
            <a:off x="435456" y="5013837"/>
            <a:ext cx="8079894" cy="1569660"/>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[5] Gao, </a:t>
            </a:r>
            <a:r>
              <a:rPr lang="en-US" altLang="zh-CN" sz="1200" b="1" dirty="0" err="1">
                <a:solidFill>
                  <a:srgbClr val="715096"/>
                </a:solidFill>
                <a:latin typeface="微软雅黑" panose="020B0503020204020204" pitchFamily="34" charset="-122"/>
                <a:ea typeface="微软雅黑" panose="020B0503020204020204" pitchFamily="34" charset="-122"/>
              </a:rPr>
              <a:t>Xiaoyong</a:t>
            </a:r>
            <a:r>
              <a:rPr lang="en-US" altLang="zh-CN" sz="1200" b="1" dirty="0">
                <a:solidFill>
                  <a:srgbClr val="715096"/>
                </a:solidFill>
                <a:latin typeface="微软雅黑" panose="020B0503020204020204" pitchFamily="34" charset="-122"/>
                <a:ea typeface="微软雅黑" panose="020B0503020204020204" pitchFamily="34" charset="-122"/>
              </a:rPr>
              <a:t>, et al. "Refinery scheduling with varying crude: A deep belief network classification and </a:t>
            </a:r>
            <a:r>
              <a:rPr lang="en-US" altLang="zh-CN" sz="1200" b="1" dirty="0" err="1">
                <a:solidFill>
                  <a:srgbClr val="715096"/>
                </a:solidFill>
                <a:latin typeface="微软雅黑" panose="020B0503020204020204" pitchFamily="34" charset="-122"/>
                <a:ea typeface="微软雅黑" panose="020B0503020204020204" pitchFamily="34" charset="-122"/>
              </a:rPr>
              <a:t>multimodel</a:t>
            </a:r>
            <a:r>
              <a:rPr lang="en-US" altLang="zh-CN" sz="1200" b="1" dirty="0">
                <a:solidFill>
                  <a:srgbClr val="715096"/>
                </a:solidFill>
                <a:latin typeface="微软雅黑" panose="020B0503020204020204" pitchFamily="34" charset="-122"/>
                <a:ea typeface="微软雅黑" panose="020B0503020204020204" pitchFamily="34" charset="-122"/>
              </a:rPr>
              <a:t> approach." </a:t>
            </a:r>
            <a:r>
              <a:rPr lang="en-US" altLang="zh-CN" sz="1200" b="1" dirty="0" err="1">
                <a:solidFill>
                  <a:srgbClr val="715096"/>
                </a:solidFill>
                <a:latin typeface="微软雅黑" panose="020B0503020204020204" pitchFamily="34" charset="-122"/>
                <a:ea typeface="微软雅黑" panose="020B0503020204020204" pitchFamily="34" charset="-122"/>
              </a:rPr>
              <a:t>AIChE</a:t>
            </a:r>
            <a:r>
              <a:rPr lang="en-US" altLang="zh-CN" sz="1200" b="1" dirty="0">
                <a:solidFill>
                  <a:srgbClr val="715096"/>
                </a:solidFill>
                <a:latin typeface="微软雅黑" panose="020B0503020204020204" pitchFamily="34" charset="-122"/>
                <a:ea typeface="微软雅黑" panose="020B0503020204020204" pitchFamily="34" charset="-122"/>
              </a:rPr>
              <a:t> Journal 60.7 (2014): 2525-2532.</a:t>
            </a:r>
          </a:p>
          <a:p>
            <a:r>
              <a:rPr lang="en-US" altLang="zh-CN" sz="1200" b="1" dirty="0">
                <a:solidFill>
                  <a:srgbClr val="715096"/>
                </a:solidFill>
                <a:latin typeface="微软雅黑" panose="020B0503020204020204" pitchFamily="34" charset="-122"/>
                <a:ea typeface="微软雅黑" panose="020B0503020204020204" pitchFamily="34" charset="-122"/>
              </a:rPr>
              <a:t>[8] </a:t>
            </a:r>
            <a:r>
              <a:rPr lang="en-US" altLang="zh-CN" sz="1200" b="1" dirty="0" err="1">
                <a:solidFill>
                  <a:srgbClr val="715096"/>
                </a:solidFill>
                <a:latin typeface="微软雅黑" panose="020B0503020204020204" pitchFamily="34" charset="-122"/>
                <a:ea typeface="微软雅黑" panose="020B0503020204020204" pitchFamily="34" charset="-122"/>
              </a:rPr>
              <a:t>Geng</a:t>
            </a:r>
            <a:r>
              <a:rPr lang="en-US" altLang="zh-CN" sz="1200" b="1" dirty="0">
                <a:solidFill>
                  <a:srgbClr val="715096"/>
                </a:solidFill>
                <a:latin typeface="微软雅黑" panose="020B0503020204020204" pitchFamily="34" charset="-122"/>
                <a:ea typeface="微软雅黑" panose="020B0503020204020204" pitchFamily="34" charset="-122"/>
              </a:rPr>
              <a:t> Z, Chen Z, Meng Q, et al. Novel transformer based on gated convolutional neural network for dynamic soft sensor modeling of industrial processes[J]. IEEE Transactions on Industrial Informatics, 2021, 18(3): 1521-1529</a:t>
            </a:r>
          </a:p>
          <a:p>
            <a:r>
              <a:rPr lang="en-US" altLang="zh-CN" sz="1200" b="1" dirty="0">
                <a:solidFill>
                  <a:srgbClr val="715096"/>
                </a:solidFill>
                <a:latin typeface="微软雅黑" panose="020B0503020204020204" pitchFamily="34" charset="-122"/>
                <a:ea typeface="微软雅黑" panose="020B0503020204020204" pitchFamily="34" charset="-122"/>
              </a:rPr>
              <a:t>[9] Yuan, </a:t>
            </a:r>
            <a:r>
              <a:rPr lang="en-US" altLang="zh-CN" sz="1200" b="1" dirty="0" err="1">
                <a:solidFill>
                  <a:srgbClr val="715096"/>
                </a:solidFill>
                <a:latin typeface="微软雅黑" panose="020B0503020204020204" pitchFamily="34" charset="-122"/>
                <a:ea typeface="微软雅黑" panose="020B0503020204020204" pitchFamily="34" charset="-122"/>
              </a:rPr>
              <a:t>Xiaofeng</a:t>
            </a:r>
            <a:r>
              <a:rPr lang="en-US" altLang="zh-CN" sz="1200" b="1" dirty="0">
                <a:solidFill>
                  <a:srgbClr val="715096"/>
                </a:solidFill>
                <a:latin typeface="微软雅黑" panose="020B0503020204020204" pitchFamily="34" charset="-122"/>
                <a:ea typeface="微软雅黑" panose="020B0503020204020204" pitchFamily="34" charset="-122"/>
              </a:rPr>
              <a:t>, et al. "A dynamic CNN for nonlinear dynamic feature learning in soft sensor modeling of industrial process data." Control Engineering Practice 104 (2020): 104614.</a:t>
            </a:r>
          </a:p>
          <a:p>
            <a:endParaRPr lang="en-US" altLang="zh-CN" sz="1200" b="1" dirty="0">
              <a:solidFill>
                <a:srgbClr val="715096"/>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E35FE5C7-83E2-4718-B348-E01D6C158DEC}"/>
              </a:ext>
            </a:extLst>
          </p:cNvPr>
          <p:cNvCxnSpPr/>
          <p:nvPr/>
        </p:nvCxnSpPr>
        <p:spPr>
          <a:xfrm>
            <a:off x="511234" y="5030863"/>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CFEA9AAE-4602-465C-90F4-48EF4C88227D}"/>
              </a:ext>
            </a:extLst>
          </p:cNvPr>
          <p:cNvPicPr>
            <a:picLocks noChangeAspect="1"/>
          </p:cNvPicPr>
          <p:nvPr/>
        </p:nvPicPr>
        <p:blipFill>
          <a:blip r:embed="rId3"/>
          <a:stretch>
            <a:fillRect/>
          </a:stretch>
        </p:blipFill>
        <p:spPr>
          <a:xfrm>
            <a:off x="123650" y="3275343"/>
            <a:ext cx="3137324" cy="1766999"/>
          </a:xfrm>
          <a:prstGeom prst="rect">
            <a:avLst/>
          </a:prstGeom>
        </p:spPr>
      </p:pic>
      <p:pic>
        <p:nvPicPr>
          <p:cNvPr id="12" name="图片 11">
            <a:extLst>
              <a:ext uri="{FF2B5EF4-FFF2-40B4-BE49-F238E27FC236}">
                <a16:creationId xmlns:a16="http://schemas.microsoft.com/office/drawing/2014/main" id="{BF442CDA-3D24-4745-BD1B-E6BF41631EAE}"/>
              </a:ext>
            </a:extLst>
          </p:cNvPr>
          <p:cNvPicPr>
            <a:picLocks noChangeAspect="1"/>
          </p:cNvPicPr>
          <p:nvPr/>
        </p:nvPicPr>
        <p:blipFill>
          <a:blip r:embed="rId4"/>
          <a:stretch>
            <a:fillRect/>
          </a:stretch>
        </p:blipFill>
        <p:spPr>
          <a:xfrm>
            <a:off x="3260974" y="3271330"/>
            <a:ext cx="5074748" cy="1775024"/>
          </a:xfrm>
          <a:prstGeom prst="rect">
            <a:avLst/>
          </a:prstGeom>
        </p:spPr>
      </p:pic>
    </p:spTree>
    <p:extLst>
      <p:ext uri="{BB962C8B-B14F-4D97-AF65-F5344CB8AC3E}">
        <p14:creationId xmlns:p14="http://schemas.microsoft.com/office/powerpoint/2010/main" val="2034786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研究内容</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580543" y="3606812"/>
            <a:ext cx="8106620" cy="1943088"/>
          </a:xfrm>
        </p:spPr>
        <p:txBody>
          <a:bodyPr>
            <a:normAutofit fontScale="92500" lnSpcReduction="10000"/>
          </a:bodyPr>
          <a:lstStyle/>
          <a:p>
            <a:r>
              <a:rPr lang="zh-CN" altLang="zh-CN" sz="2000" dirty="0">
                <a:latin typeface="微软雅黑" panose="020B0503020204020204" pitchFamily="34" charset="-122"/>
                <a:ea typeface="微软雅黑" panose="020B0503020204020204" pitchFamily="34" charset="-122"/>
              </a:rPr>
              <a:t>优化</a:t>
            </a:r>
            <a:r>
              <a:rPr lang="zh-CN" altLang="zh-CN" sz="2000" dirty="0">
                <a:solidFill>
                  <a:schemeClr val="accent1">
                    <a:lumMod val="60000"/>
                    <a:lumOff val="40000"/>
                  </a:schemeClr>
                </a:solidFill>
                <a:latin typeface="微软雅黑" panose="020B0503020204020204" pitchFamily="34" charset="-122"/>
                <a:ea typeface="微软雅黑" panose="020B0503020204020204" pitchFamily="34" charset="-122"/>
              </a:rPr>
              <a:t>计算时间</a:t>
            </a:r>
            <a:endParaRPr lang="en-US" altLang="zh-CN" sz="2000" dirty="0">
              <a:solidFill>
                <a:schemeClr val="accent1">
                  <a:lumMod val="60000"/>
                  <a:lumOff val="40000"/>
                </a:schemeClr>
              </a:solidFill>
              <a:latin typeface="微软雅黑" panose="020B0503020204020204" pitchFamily="34" charset="-122"/>
              <a:ea typeface="微软雅黑" panose="020B0503020204020204" pitchFamily="34" charset="-122"/>
            </a:endParaRPr>
          </a:p>
          <a:p>
            <a:r>
              <a:rPr lang="zh-CN" altLang="zh-CN" sz="2000" dirty="0">
                <a:latin typeface="微软雅黑" panose="020B0503020204020204" pitchFamily="34" charset="-122"/>
                <a:ea typeface="微软雅黑" panose="020B0503020204020204" pitchFamily="34" charset="-122"/>
              </a:rPr>
              <a:t>用已有模型（或者改进的模型）</a:t>
            </a:r>
            <a:r>
              <a:rPr lang="zh-CN" altLang="zh-CN" sz="2000" dirty="0">
                <a:solidFill>
                  <a:schemeClr val="accent1">
                    <a:lumMod val="60000"/>
                    <a:lumOff val="40000"/>
                  </a:schemeClr>
                </a:solidFill>
                <a:latin typeface="微软雅黑" panose="020B0503020204020204" pitchFamily="34" charset="-122"/>
                <a:ea typeface="微软雅黑" panose="020B0503020204020204" pitchFamily="34" charset="-122"/>
              </a:rPr>
              <a:t>验证</a:t>
            </a:r>
            <a:r>
              <a:rPr lang="zh-CN" altLang="zh-CN" sz="2000" dirty="0">
                <a:latin typeface="微软雅黑" panose="020B0503020204020204" pitchFamily="34" charset="-122"/>
                <a:ea typeface="微软雅黑" panose="020B0503020204020204" pitchFamily="34" charset="-122"/>
              </a:rPr>
              <a:t>炼油数据分类中的</a:t>
            </a:r>
            <a:r>
              <a:rPr lang="zh-CN" altLang="zh-CN" sz="2000" dirty="0">
                <a:solidFill>
                  <a:schemeClr val="accent1">
                    <a:lumMod val="60000"/>
                    <a:lumOff val="40000"/>
                  </a:schemeClr>
                </a:solidFill>
                <a:latin typeface="微软雅黑" panose="020B0503020204020204" pitchFamily="34" charset="-122"/>
                <a:ea typeface="微软雅黑" panose="020B0503020204020204" pitchFamily="34" charset="-122"/>
              </a:rPr>
              <a:t>可行性</a:t>
            </a:r>
            <a:r>
              <a:rPr lang="zh-CN" altLang="zh-CN" sz="2100" dirty="0">
                <a:latin typeface="微软雅黑" panose="020B0503020204020204" pitchFamily="34" charset="-122"/>
                <a:ea typeface="微软雅黑" panose="020B0503020204020204" pitchFamily="34" charset="-122"/>
              </a:rPr>
              <a:t>和</a:t>
            </a:r>
            <a:r>
              <a:rPr lang="zh-CN" altLang="zh-CN" sz="2000" dirty="0">
                <a:solidFill>
                  <a:schemeClr val="accent1">
                    <a:lumMod val="60000"/>
                    <a:lumOff val="40000"/>
                  </a:schemeClr>
                </a:solidFill>
                <a:latin typeface="微软雅黑" panose="020B0503020204020204" pitchFamily="34" charset="-122"/>
                <a:ea typeface="微软雅黑" panose="020B0503020204020204" pitchFamily="34" charset="-122"/>
              </a:rPr>
              <a:t>有效</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性</a:t>
            </a:r>
            <a:endParaRPr lang="en-US" altLang="zh-CN" sz="2000" dirty="0">
              <a:latin typeface="微软雅黑" panose="020B0503020204020204" pitchFamily="34" charset="-122"/>
              <a:ea typeface="微软雅黑" panose="020B0503020204020204" pitchFamily="34" charset="-122"/>
            </a:endParaRPr>
          </a:p>
          <a:p>
            <a:r>
              <a:rPr lang="zh-CN" altLang="zh-CN" sz="2000" dirty="0">
                <a:latin typeface="微软雅黑" panose="020B0503020204020204" pitchFamily="34" charset="-122"/>
                <a:ea typeface="微软雅黑" panose="020B0503020204020204" pitchFamily="34" charset="-122"/>
              </a:rPr>
              <a:t>结合仿真软件和实际工业数据，与之前的分类方法进行对比，选择适配的分类建模方法，在原有的分类建模方法上实现石化生产过程的模型特异性。</a:t>
            </a:r>
          </a:p>
        </p:txBody>
      </p:sp>
      <p:sp>
        <p:nvSpPr>
          <p:cNvPr id="5" name="文本框 4">
            <a:extLst>
              <a:ext uri="{FF2B5EF4-FFF2-40B4-BE49-F238E27FC236}">
                <a16:creationId xmlns:a16="http://schemas.microsoft.com/office/drawing/2014/main" id="{1C726E93-1BEA-44A9-84EA-C2ADAC2E9BBE}"/>
              </a:ext>
            </a:extLst>
          </p:cNvPr>
          <p:cNvSpPr txBox="1"/>
          <p:nvPr/>
        </p:nvSpPr>
        <p:spPr>
          <a:xfrm>
            <a:off x="655376" y="5561848"/>
            <a:ext cx="8079894" cy="931024"/>
          </a:xfrm>
          <a:prstGeom prst="rect">
            <a:avLst/>
          </a:prstGeom>
          <a:noFill/>
        </p:spPr>
        <p:txBody>
          <a:bodyPr wrap="square" rtlCol="0">
            <a:spAutoFit/>
          </a:bodyPr>
          <a:lstStyle>
            <a:defPPr>
              <a:defRPr lang="zh-CN"/>
            </a:defPPr>
            <a:lvl1pPr>
              <a:defRPr sz="1100"/>
            </a:lvl1pPr>
          </a:lstStyle>
          <a:p>
            <a:r>
              <a:rPr lang="en-US" altLang="zh-CN" b="1" dirty="0">
                <a:solidFill>
                  <a:srgbClr val="715096"/>
                </a:solidFill>
                <a:latin typeface="微软雅黑" panose="020B0503020204020204" pitchFamily="34" charset="-122"/>
                <a:ea typeface="微软雅黑" panose="020B0503020204020204" pitchFamily="34" charset="-122"/>
              </a:rPr>
              <a:t>[9] Yuan X, Li L, </a:t>
            </a:r>
            <a:r>
              <a:rPr lang="en-US" altLang="zh-CN" b="1" dirty="0" err="1">
                <a:solidFill>
                  <a:srgbClr val="715096"/>
                </a:solidFill>
                <a:latin typeface="微软雅黑" panose="020B0503020204020204" pitchFamily="34" charset="-122"/>
                <a:ea typeface="微软雅黑" panose="020B0503020204020204" pitchFamily="34" charset="-122"/>
              </a:rPr>
              <a:t>Shardt</a:t>
            </a:r>
            <a:r>
              <a:rPr lang="en-US" altLang="zh-CN" b="1" dirty="0">
                <a:solidFill>
                  <a:srgbClr val="715096"/>
                </a:solidFill>
                <a:latin typeface="微软雅黑" panose="020B0503020204020204" pitchFamily="34" charset="-122"/>
                <a:ea typeface="微软雅黑" panose="020B0503020204020204" pitchFamily="34" charset="-122"/>
              </a:rPr>
              <a:t> Y A W, et al. Deep learning with spatiotemporal attention-based LSTM for industrial soft sensor model development[J]. IEEE Transactions on Industrial Electronics, 2020, 68(5): 4404-4414</a:t>
            </a:r>
            <a:endParaRPr lang="en-US" altLang="zh-CN" dirty="0"/>
          </a:p>
          <a:p>
            <a:r>
              <a:rPr lang="en-US" altLang="zh-CN" b="1" dirty="0">
                <a:solidFill>
                  <a:srgbClr val="715096"/>
                </a:solidFill>
                <a:latin typeface="微软雅黑" panose="020B0503020204020204" pitchFamily="34" charset="-122"/>
                <a:ea typeface="微软雅黑" panose="020B0503020204020204" pitchFamily="34" charset="-122"/>
              </a:rPr>
              <a:t>[10]Zhou J, Wang X, Yang C, et al. A novel soft sensor modeling approach based on difference-LSTM for complex industrial process[J]. IEEE Transactions on Industrial Informatics, 2021, 18(5): 2955-2964.</a:t>
            </a:r>
          </a:p>
          <a:p>
            <a:endParaRPr lang="zh-CN" altLang="zh-CN" sz="1050" b="1" dirty="0">
              <a:solidFill>
                <a:srgbClr val="715096"/>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B52FB544-B624-4F55-9138-E0FFE602FC0A}"/>
              </a:ext>
            </a:extLst>
          </p:cNvPr>
          <p:cNvCxnSpPr/>
          <p:nvPr/>
        </p:nvCxnSpPr>
        <p:spPr>
          <a:xfrm>
            <a:off x="696410" y="5524292"/>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矩形: 圆角 3">
            <a:extLst>
              <a:ext uri="{FF2B5EF4-FFF2-40B4-BE49-F238E27FC236}">
                <a16:creationId xmlns:a16="http://schemas.microsoft.com/office/drawing/2014/main" id="{32843675-525F-41A0-AD2B-B7F136D3A96E}"/>
              </a:ext>
            </a:extLst>
          </p:cNvPr>
          <p:cNvSpPr/>
          <p:nvPr/>
        </p:nvSpPr>
        <p:spPr>
          <a:xfrm>
            <a:off x="782376" y="2108199"/>
            <a:ext cx="1104900"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LSTM</a:t>
            </a:r>
            <a:endParaRPr lang="zh-CN" altLang="en-US" dirty="0"/>
          </a:p>
        </p:txBody>
      </p:sp>
      <p:sp>
        <p:nvSpPr>
          <p:cNvPr id="10" name="箭头: 右 9">
            <a:extLst>
              <a:ext uri="{FF2B5EF4-FFF2-40B4-BE49-F238E27FC236}">
                <a16:creationId xmlns:a16="http://schemas.microsoft.com/office/drawing/2014/main" id="{1FA899E8-9052-45DA-9A8C-8B7A48314A80}"/>
              </a:ext>
            </a:extLst>
          </p:cNvPr>
          <p:cNvSpPr/>
          <p:nvPr/>
        </p:nvSpPr>
        <p:spPr>
          <a:xfrm rot="20346134">
            <a:off x="2026975" y="1856387"/>
            <a:ext cx="825500" cy="3426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81864945-C6D5-4883-BD5C-ABB8869AC949}"/>
              </a:ext>
            </a:extLst>
          </p:cNvPr>
          <p:cNvSpPr/>
          <p:nvPr/>
        </p:nvSpPr>
        <p:spPr>
          <a:xfrm rot="1070825">
            <a:off x="2028291" y="2757860"/>
            <a:ext cx="825500" cy="3426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FF840EA8-F027-46E3-8BCF-6864542E9323}"/>
              </a:ext>
            </a:extLst>
          </p:cNvPr>
          <p:cNvSpPr/>
          <p:nvPr/>
        </p:nvSpPr>
        <p:spPr>
          <a:xfrm>
            <a:off x="2992173" y="1524145"/>
            <a:ext cx="2070100" cy="609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磨矿</a:t>
            </a:r>
            <a:r>
              <a:rPr lang="en-US" altLang="zh-CN" dirty="0"/>
              <a:t>—</a:t>
            </a:r>
            <a:r>
              <a:rPr lang="zh-CN" altLang="en-US" dirty="0"/>
              <a:t>溢流浆数据</a:t>
            </a:r>
          </a:p>
        </p:txBody>
      </p:sp>
      <p:sp>
        <p:nvSpPr>
          <p:cNvPr id="15" name="矩形: 圆角 14">
            <a:extLst>
              <a:ext uri="{FF2B5EF4-FFF2-40B4-BE49-F238E27FC236}">
                <a16:creationId xmlns:a16="http://schemas.microsoft.com/office/drawing/2014/main" id="{9E162069-9CF6-46B0-9D3E-51EC0ECCA678}"/>
              </a:ext>
            </a:extLst>
          </p:cNvPr>
          <p:cNvSpPr/>
          <p:nvPr/>
        </p:nvSpPr>
        <p:spPr>
          <a:xfrm>
            <a:off x="2992172" y="2667010"/>
            <a:ext cx="2070101" cy="60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加氢裂化数据</a:t>
            </a:r>
          </a:p>
        </p:txBody>
      </p:sp>
      <p:sp>
        <p:nvSpPr>
          <p:cNvPr id="16" name="箭头: 右 15">
            <a:extLst>
              <a:ext uri="{FF2B5EF4-FFF2-40B4-BE49-F238E27FC236}">
                <a16:creationId xmlns:a16="http://schemas.microsoft.com/office/drawing/2014/main" id="{0A25F97D-AB55-43CB-A63F-13634FEFCBDD}"/>
              </a:ext>
            </a:extLst>
          </p:cNvPr>
          <p:cNvSpPr/>
          <p:nvPr/>
        </p:nvSpPr>
        <p:spPr>
          <a:xfrm rot="851916">
            <a:off x="5224740" y="169516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A559A017-1F68-4440-9104-D5914680556C}"/>
              </a:ext>
            </a:extLst>
          </p:cNvPr>
          <p:cNvSpPr/>
          <p:nvPr/>
        </p:nvSpPr>
        <p:spPr>
          <a:xfrm rot="20695362">
            <a:off x="5204454" y="261522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A0650246-15F1-4249-AA8D-0A93B3DE3ED3}"/>
              </a:ext>
            </a:extLst>
          </p:cNvPr>
          <p:cNvSpPr/>
          <p:nvPr/>
        </p:nvSpPr>
        <p:spPr>
          <a:xfrm>
            <a:off x="6325044" y="1865108"/>
            <a:ext cx="2070099" cy="1106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不同的网络参数和细节</a:t>
            </a:r>
          </a:p>
        </p:txBody>
      </p:sp>
    </p:spTree>
    <p:extLst>
      <p:ext uri="{BB962C8B-B14F-4D97-AF65-F5344CB8AC3E}">
        <p14:creationId xmlns:p14="http://schemas.microsoft.com/office/powerpoint/2010/main" val="515304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71F7A-6FA7-6241-8EBD-17A3D45A1A27}"/>
              </a:ext>
            </a:extLst>
          </p:cNvPr>
          <p:cNvSpPr>
            <a:spLocks noGrp="1"/>
          </p:cNvSpPr>
          <p:nvPr>
            <p:ph type="title"/>
          </p:nvPr>
        </p:nvSpPr>
        <p:spPr/>
        <p:txBody>
          <a:bodyPr/>
          <a:lstStyle/>
          <a:p>
            <a:r>
              <a:rPr kumimoji="1" lang="zh-CN" altLang="en-US" dirty="0"/>
              <a:t>工作计划</a:t>
            </a:r>
          </a:p>
        </p:txBody>
      </p:sp>
      <p:sp>
        <p:nvSpPr>
          <p:cNvPr id="3" name="内容占位符 2">
            <a:extLst>
              <a:ext uri="{FF2B5EF4-FFF2-40B4-BE49-F238E27FC236}">
                <a16:creationId xmlns:a16="http://schemas.microsoft.com/office/drawing/2014/main" id="{9EF57CDE-A2A2-D249-8D55-20FC5EDC8E81}"/>
              </a:ext>
            </a:extLst>
          </p:cNvPr>
          <p:cNvSpPr>
            <a:spLocks noGrp="1"/>
          </p:cNvSpPr>
          <p:nvPr>
            <p:ph idx="1"/>
          </p:nvPr>
        </p:nvSpPr>
        <p:spPr>
          <a:xfrm>
            <a:off x="538161" y="1301751"/>
            <a:ext cx="7254875" cy="4527549"/>
          </a:xfrm>
        </p:spPr>
        <p:txBody>
          <a:bodyPr>
            <a:normAutofit fontScale="92500" lnSpcReduction="20000"/>
          </a:bodyPr>
          <a:lstStyle/>
          <a:p>
            <a:pPr lvl="0"/>
            <a:r>
              <a:rPr lang="zh-CN" altLang="zh-CN" sz="2700" dirty="0">
                <a:latin typeface="微软雅黑" panose="020B0503020204020204" pitchFamily="34" charset="-122"/>
                <a:ea typeface="微软雅黑" panose="020B0503020204020204" pitchFamily="34" charset="-122"/>
              </a:rPr>
              <a:t>秋季学期</a:t>
            </a:r>
            <a:r>
              <a:rPr lang="en-US" altLang="zh-CN" sz="2700" dirty="0">
                <a:latin typeface="微软雅黑" panose="020B0503020204020204" pitchFamily="34" charset="-122"/>
                <a:ea typeface="微软雅黑" panose="020B0503020204020204" pitchFamily="34" charset="-122"/>
              </a:rPr>
              <a:t>12-17</a:t>
            </a:r>
            <a:r>
              <a:rPr lang="zh-CN" altLang="zh-CN" sz="2700" dirty="0">
                <a:latin typeface="微软雅黑" panose="020B0503020204020204" pitchFamily="34" charset="-122"/>
                <a:ea typeface="微软雅黑" panose="020B0503020204020204" pitchFamily="34" charset="-122"/>
              </a:rPr>
              <a:t>周，阅读</a:t>
            </a:r>
            <a:r>
              <a:rPr lang="zh-CN" altLang="en-US" sz="2700" dirty="0">
                <a:solidFill>
                  <a:schemeClr val="accent1">
                    <a:lumMod val="60000"/>
                    <a:lumOff val="40000"/>
                  </a:schemeClr>
                </a:solidFill>
                <a:latin typeface="微软雅黑" panose="020B0503020204020204" pitchFamily="34" charset="-122"/>
                <a:ea typeface="微软雅黑" panose="020B0503020204020204" pitchFamily="34" charset="-122"/>
              </a:rPr>
              <a:t>原</a:t>
            </a:r>
            <a:r>
              <a:rPr lang="zh-CN" altLang="zh-CN" sz="2700" dirty="0">
                <a:solidFill>
                  <a:schemeClr val="accent1">
                    <a:lumMod val="60000"/>
                    <a:lumOff val="40000"/>
                  </a:schemeClr>
                </a:solidFill>
                <a:latin typeface="微软雅黑" panose="020B0503020204020204" pitchFamily="34" charset="-122"/>
                <a:ea typeface="微软雅黑" panose="020B0503020204020204" pitchFamily="34" charset="-122"/>
              </a:rPr>
              <a:t>油分类模型</a:t>
            </a:r>
            <a:r>
              <a:rPr lang="zh-CN" altLang="zh-CN" sz="2700" dirty="0">
                <a:latin typeface="微软雅黑" panose="020B0503020204020204" pitchFamily="34" charset="-122"/>
                <a:ea typeface="微软雅黑" panose="020B0503020204020204" pitchFamily="34" charset="-122"/>
              </a:rPr>
              <a:t>文献，阅读</a:t>
            </a:r>
            <a:r>
              <a:rPr lang="zh-CN" altLang="zh-CN" sz="2700" dirty="0">
                <a:solidFill>
                  <a:schemeClr val="accent1">
                    <a:lumMod val="60000"/>
                    <a:lumOff val="40000"/>
                  </a:schemeClr>
                </a:solidFill>
                <a:latin typeface="微软雅黑" panose="020B0503020204020204" pitchFamily="34" charset="-122"/>
                <a:ea typeface="微软雅黑" panose="020B0503020204020204" pitchFamily="34" charset="-122"/>
              </a:rPr>
              <a:t>仿真软件</a:t>
            </a:r>
            <a:r>
              <a:rPr lang="zh-CN" altLang="zh-CN" sz="2700" dirty="0">
                <a:latin typeface="微软雅黑" panose="020B0503020204020204" pitchFamily="34" charset="-122"/>
                <a:ea typeface="微软雅黑" panose="020B0503020204020204" pitchFamily="34" charset="-122"/>
              </a:rPr>
              <a:t>指导书，积极与老师</a:t>
            </a:r>
            <a:r>
              <a:rPr lang="zh-CN" altLang="en-US" sz="2700" dirty="0">
                <a:latin typeface="微软雅黑" panose="020B0503020204020204" pitchFamily="34" charset="-122"/>
                <a:ea typeface="微软雅黑" panose="020B0503020204020204" pitchFamily="34" charset="-122"/>
              </a:rPr>
              <a:t>和学生</a:t>
            </a:r>
            <a:r>
              <a:rPr lang="zh-CN" altLang="en-US" sz="2700" dirty="0">
                <a:solidFill>
                  <a:schemeClr val="accent1">
                    <a:lumMod val="60000"/>
                    <a:lumOff val="40000"/>
                  </a:schemeClr>
                </a:solidFill>
                <a:latin typeface="微软雅黑" panose="020B0503020204020204" pitchFamily="34" charset="-122"/>
                <a:ea typeface="微软雅黑" panose="020B0503020204020204" pitchFamily="34" charset="-122"/>
              </a:rPr>
              <a:t>沟通</a:t>
            </a:r>
            <a:r>
              <a:rPr lang="zh-CN" altLang="en-US" sz="2700" dirty="0">
                <a:latin typeface="微软雅黑" panose="020B0503020204020204" pitchFamily="34" charset="-122"/>
                <a:ea typeface="微软雅黑" panose="020B0503020204020204" pitchFamily="34" charset="-122"/>
              </a:rPr>
              <a:t>，完成原油仿真数据的</a:t>
            </a:r>
            <a:r>
              <a:rPr lang="zh-CN" altLang="en-US" sz="2700" dirty="0">
                <a:solidFill>
                  <a:schemeClr val="accent1">
                    <a:lumMod val="60000"/>
                    <a:lumOff val="40000"/>
                  </a:schemeClr>
                </a:solidFill>
                <a:latin typeface="微软雅黑" panose="020B0503020204020204" pitchFamily="34" charset="-122"/>
                <a:ea typeface="微软雅黑" panose="020B0503020204020204" pitchFamily="34" charset="-122"/>
              </a:rPr>
              <a:t>对接</a:t>
            </a:r>
            <a:r>
              <a:rPr lang="zh-CN" altLang="zh-CN" sz="2700" dirty="0">
                <a:latin typeface="微软雅黑" panose="020B0503020204020204" pitchFamily="34" charset="-122"/>
                <a:ea typeface="微软雅黑" panose="020B0503020204020204" pitchFamily="34" charset="-122"/>
              </a:rPr>
              <a:t>。</a:t>
            </a:r>
          </a:p>
          <a:p>
            <a:pPr lvl="0"/>
            <a:r>
              <a:rPr lang="zh-CN" altLang="zh-CN" sz="2700" dirty="0">
                <a:latin typeface="微软雅黑" panose="020B0503020204020204" pitchFamily="34" charset="-122"/>
                <a:ea typeface="微软雅黑" panose="020B0503020204020204" pitchFamily="34" charset="-122"/>
              </a:rPr>
              <a:t>春季学期</a:t>
            </a:r>
            <a:r>
              <a:rPr lang="en-US" altLang="zh-CN" sz="2700" dirty="0">
                <a:latin typeface="微软雅黑" panose="020B0503020204020204" pitchFamily="34" charset="-122"/>
                <a:ea typeface="微软雅黑" panose="020B0503020204020204" pitchFamily="34" charset="-122"/>
              </a:rPr>
              <a:t>1-3</a:t>
            </a:r>
            <a:r>
              <a:rPr lang="zh-CN" altLang="zh-CN" sz="2700" dirty="0">
                <a:latin typeface="微软雅黑" panose="020B0503020204020204" pitchFamily="34" charset="-122"/>
                <a:ea typeface="微软雅黑" panose="020B0503020204020204" pitchFamily="34" charset="-122"/>
              </a:rPr>
              <a:t>周，阅读相关文献，了解</a:t>
            </a:r>
            <a:r>
              <a:rPr lang="zh-CN" altLang="en-US" sz="2700" dirty="0">
                <a:latin typeface="微软雅黑" panose="020B0503020204020204" pitchFamily="34" charset="-122"/>
                <a:ea typeface="微软雅黑" panose="020B0503020204020204" pitchFamily="34" charset="-122"/>
              </a:rPr>
              <a:t>原</a:t>
            </a:r>
            <a:r>
              <a:rPr lang="zh-CN" altLang="zh-CN" sz="2700" dirty="0">
                <a:latin typeface="微软雅黑" panose="020B0503020204020204" pitchFamily="34" charset="-122"/>
                <a:ea typeface="微软雅黑" panose="020B0503020204020204" pitchFamily="34" charset="-122"/>
              </a:rPr>
              <a:t>油分类模型在提高模型精度方面的重要性，研究数据分类模型的基本方法。准备中期报告。</a:t>
            </a:r>
          </a:p>
          <a:p>
            <a:pPr lvl="0"/>
            <a:r>
              <a:rPr lang="zh-CN" altLang="zh-CN" sz="2700" dirty="0">
                <a:latin typeface="微软雅黑" panose="020B0503020204020204" pitchFamily="34" charset="-122"/>
                <a:ea typeface="微软雅黑" panose="020B0503020204020204" pitchFamily="34" charset="-122"/>
              </a:rPr>
              <a:t>春季学期</a:t>
            </a:r>
            <a:r>
              <a:rPr lang="en-US" altLang="zh-CN" sz="2700" dirty="0">
                <a:latin typeface="微软雅黑" panose="020B0503020204020204" pitchFamily="34" charset="-122"/>
                <a:ea typeface="微软雅黑" panose="020B0503020204020204" pitchFamily="34" charset="-122"/>
              </a:rPr>
              <a:t>4-8</a:t>
            </a:r>
            <a:r>
              <a:rPr lang="zh-CN" altLang="zh-CN" sz="2700" dirty="0">
                <a:latin typeface="微软雅黑" panose="020B0503020204020204" pitchFamily="34" charset="-122"/>
                <a:ea typeface="微软雅黑" panose="020B0503020204020204" pitchFamily="34" charset="-122"/>
              </a:rPr>
              <a:t>周，阅读相关文献。根据中期报告的结果，改进自己的工作，进行稳态建模。</a:t>
            </a:r>
          </a:p>
          <a:p>
            <a:pPr lvl="0"/>
            <a:r>
              <a:rPr lang="zh-CN" altLang="zh-CN" sz="2700" dirty="0">
                <a:latin typeface="微软雅黑" panose="020B0503020204020204" pitchFamily="34" charset="-122"/>
                <a:ea typeface="微软雅黑" panose="020B0503020204020204" pitchFamily="34" charset="-122"/>
              </a:rPr>
              <a:t>春季学期</a:t>
            </a:r>
            <a:r>
              <a:rPr lang="en-US" altLang="zh-CN" sz="2700" dirty="0">
                <a:latin typeface="微软雅黑" panose="020B0503020204020204" pitchFamily="34" charset="-122"/>
                <a:ea typeface="微软雅黑" panose="020B0503020204020204" pitchFamily="34" charset="-122"/>
              </a:rPr>
              <a:t>9-12</a:t>
            </a:r>
            <a:r>
              <a:rPr lang="zh-CN" altLang="zh-CN" sz="2700" dirty="0">
                <a:latin typeface="微软雅黑" panose="020B0503020204020204" pitchFamily="34" charset="-122"/>
                <a:ea typeface="微软雅黑" panose="020B0503020204020204" pitchFamily="34" charset="-122"/>
              </a:rPr>
              <a:t>周，阅读相关文献，进一步改进模型的细节，实现模型与仿真软件的匹配和耦合。 </a:t>
            </a:r>
          </a:p>
          <a:p>
            <a:pPr lvl="0"/>
            <a:r>
              <a:rPr lang="zh-CN" altLang="zh-CN" sz="2700" dirty="0">
                <a:latin typeface="微软雅黑" panose="020B0503020204020204" pitchFamily="34" charset="-122"/>
                <a:ea typeface="微软雅黑" panose="020B0503020204020204" pitchFamily="34" charset="-122"/>
              </a:rPr>
              <a:t>春季学期</a:t>
            </a:r>
            <a:r>
              <a:rPr lang="en-US" altLang="zh-CN" sz="2700" dirty="0">
                <a:latin typeface="微软雅黑" panose="020B0503020204020204" pitchFamily="34" charset="-122"/>
                <a:ea typeface="微软雅黑" panose="020B0503020204020204" pitchFamily="34" charset="-122"/>
              </a:rPr>
              <a:t>13-16</a:t>
            </a:r>
            <a:r>
              <a:rPr lang="zh-CN" altLang="zh-CN" sz="2700" dirty="0">
                <a:latin typeface="微软雅黑" panose="020B0503020204020204" pitchFamily="34" charset="-122"/>
                <a:ea typeface="微软雅黑" panose="020B0503020204020204" pitchFamily="34" charset="-122"/>
              </a:rPr>
              <a:t>周，撰写毕业论文。</a:t>
            </a:r>
          </a:p>
          <a:p>
            <a:pPr>
              <a:lnSpc>
                <a:spcPct val="160000"/>
              </a:lnSpc>
            </a:pPr>
            <a:endParaRPr lang="zh-CN"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8465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AD499-6876-43F4-935F-C2CFE650A1F5}"/>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4FA13917-B2F5-4C4A-AD41-F4051950B791}"/>
              </a:ext>
            </a:extLst>
          </p:cNvPr>
          <p:cNvSpPr>
            <a:spLocks noGrp="1"/>
          </p:cNvSpPr>
          <p:nvPr>
            <p:ph idx="1"/>
          </p:nvPr>
        </p:nvSpPr>
        <p:spPr/>
        <p:txBody>
          <a:bodyPr>
            <a:normAutofit fontScale="85000" lnSpcReduction="10000"/>
          </a:bodyPr>
          <a:lstStyle/>
          <a:p>
            <a:pPr marL="0" indent="0">
              <a:buNone/>
            </a:pP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黄德先</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江永亨</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金以慧</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炼油工业过程控制的研究现状</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问题与展望</a:t>
            </a:r>
            <a:r>
              <a:rPr lang="en-US" altLang="zh-CN" sz="1600" dirty="0">
                <a:latin typeface="微软雅黑" panose="020B0503020204020204" pitchFamily="34" charset="-122"/>
                <a:ea typeface="微软雅黑" panose="020B0503020204020204" pitchFamily="34" charset="-122"/>
              </a:rPr>
              <a:t>[J]. </a:t>
            </a:r>
            <a:r>
              <a:rPr lang="zh-CN" altLang="zh-CN" sz="1600" dirty="0">
                <a:latin typeface="微软雅黑" panose="020B0503020204020204" pitchFamily="34" charset="-122"/>
                <a:ea typeface="微软雅黑" panose="020B0503020204020204" pitchFamily="34" charset="-122"/>
              </a:rPr>
              <a:t>自动化学报</a:t>
            </a:r>
            <a:r>
              <a:rPr lang="en-US" altLang="zh-CN" sz="1600" dirty="0">
                <a:latin typeface="微软雅黑" panose="020B0503020204020204" pitchFamily="34" charset="-122"/>
                <a:ea typeface="微软雅黑" panose="020B0503020204020204" pitchFamily="34" charset="-122"/>
              </a:rPr>
              <a:t>, 2017, 43(6): 902-916</a:t>
            </a:r>
            <a:r>
              <a:rPr lang="en-US" altLang="zh-CN" sz="1600" dirty="0"/>
              <a:t>.</a:t>
            </a:r>
          </a:p>
          <a:p>
            <a:pPr marL="0" indent="0">
              <a:buNone/>
            </a:pPr>
            <a:r>
              <a:rPr lang="en-US" altLang="zh-CN" sz="1600" dirty="0">
                <a:latin typeface="微软雅黑" panose="020B0503020204020204" pitchFamily="34" charset="-122"/>
                <a:ea typeface="微软雅黑" panose="020B0503020204020204" pitchFamily="34" charset="-122"/>
              </a:rPr>
              <a:t>[2] </a:t>
            </a:r>
            <a:r>
              <a:rPr lang="en-US" altLang="zh-CN" sz="1600" dirty="0" err="1">
                <a:latin typeface="微软雅黑" panose="020B0503020204020204" pitchFamily="34" charset="-122"/>
                <a:ea typeface="微软雅黑" panose="020B0503020204020204" pitchFamily="34" charset="-122"/>
              </a:rPr>
              <a:t>Kavuri</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Rengaswamy</a:t>
            </a:r>
            <a:r>
              <a:rPr lang="en-US" altLang="zh-CN" sz="1600" dirty="0">
                <a:latin typeface="微软雅黑" panose="020B0503020204020204" pitchFamily="34" charset="-122"/>
                <a:ea typeface="微软雅黑" panose="020B0503020204020204" pitchFamily="34" charset="-122"/>
              </a:rPr>
              <a:t> Surya N . "A review of process fault detection and diagnosis: Part II: Qualitative models and search strategies." Computers &amp; Chemical Engineering (2003)</a:t>
            </a:r>
          </a:p>
          <a:p>
            <a:pPr marL="0" indent="0">
              <a:lnSpc>
                <a:spcPct val="120000"/>
              </a:lnSpc>
              <a:buNone/>
            </a:pPr>
            <a:r>
              <a:rPr lang="en-US" altLang="zh-CN" sz="1600" dirty="0">
                <a:latin typeface="微软雅黑" panose="020B0503020204020204" pitchFamily="34" charset="-122"/>
                <a:ea typeface="微软雅黑" panose="020B0503020204020204" pitchFamily="34" charset="-122"/>
              </a:rPr>
              <a:t>[3]Yan, </a:t>
            </a:r>
            <a:r>
              <a:rPr lang="en-US" altLang="zh-CN" sz="1600" dirty="0" err="1">
                <a:latin typeface="微软雅黑" panose="020B0503020204020204" pitchFamily="34" charset="-122"/>
                <a:ea typeface="微软雅黑" panose="020B0503020204020204" pitchFamily="34" charset="-122"/>
              </a:rPr>
              <a:t>Weiwu</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Huihe</a:t>
            </a:r>
            <a:r>
              <a:rPr lang="en-US" altLang="zh-CN" sz="1600" dirty="0">
                <a:latin typeface="微软雅黑" panose="020B0503020204020204" pitchFamily="34" charset="-122"/>
                <a:ea typeface="微软雅黑" panose="020B0503020204020204" pitchFamily="34" charset="-122"/>
              </a:rPr>
              <a:t> Shao, and </a:t>
            </a:r>
            <a:r>
              <a:rPr lang="en-US" altLang="zh-CN" sz="1600" dirty="0" err="1">
                <a:latin typeface="微软雅黑" panose="020B0503020204020204" pitchFamily="34" charset="-122"/>
                <a:ea typeface="微软雅黑" panose="020B0503020204020204" pitchFamily="34" charset="-122"/>
              </a:rPr>
              <a:t>Xiaofan</a:t>
            </a:r>
            <a:r>
              <a:rPr lang="en-US" altLang="zh-CN" sz="1600" dirty="0">
                <a:latin typeface="微软雅黑" panose="020B0503020204020204" pitchFamily="34" charset="-122"/>
                <a:ea typeface="微软雅黑" panose="020B0503020204020204" pitchFamily="34" charset="-122"/>
              </a:rPr>
              <a:t> Wang. "Soft sensing modeling based on </a:t>
            </a:r>
            <a:r>
              <a:rPr lang="en-US" altLang="zh-CN" sz="1700" dirty="0">
                <a:latin typeface="微软雅黑" panose="020B0503020204020204" pitchFamily="34" charset="-122"/>
                <a:ea typeface="微软雅黑" panose="020B0503020204020204" pitchFamily="34" charset="-122"/>
              </a:rPr>
              <a:t>support vector machine and Bayesian model selection." Computers &amp; chemical engineering 28.8 (2004): 1489-1498.</a:t>
            </a:r>
            <a:endParaRPr lang="zh-CN" altLang="zh-CN" sz="1700" dirty="0">
              <a:latin typeface="微软雅黑" panose="020B0503020204020204" pitchFamily="34" charset="-122"/>
              <a:ea typeface="微软雅黑" panose="020B0503020204020204" pitchFamily="34" charset="-122"/>
            </a:endParaRPr>
          </a:p>
          <a:p>
            <a:pPr marL="0" indent="0">
              <a:lnSpc>
                <a:spcPct val="130000"/>
              </a:lnSpc>
              <a:buNone/>
            </a:pPr>
            <a:r>
              <a:rPr lang="en-US" altLang="zh-CN" sz="1700" dirty="0">
                <a:latin typeface="微软雅黑" panose="020B0503020204020204" pitchFamily="34" charset="-122"/>
                <a:ea typeface="微软雅黑" panose="020B0503020204020204" pitchFamily="34" charset="-122"/>
              </a:rPr>
              <a:t>[4]Gonzaga, J. C. B., et al. "ANN-based </a:t>
            </a:r>
            <a:r>
              <a:rPr lang="en-US" altLang="zh-CN" sz="1600" dirty="0">
                <a:latin typeface="微软雅黑" panose="020B0503020204020204" pitchFamily="34" charset="-122"/>
                <a:ea typeface="微软雅黑" panose="020B0503020204020204" pitchFamily="34" charset="-122"/>
              </a:rPr>
              <a:t>soft-sensor for real-time process monitoring and control of an industrial polymerization process." Computers &amp; </a:t>
            </a:r>
            <a:r>
              <a:rPr lang="en-US" altLang="zh-CN" sz="1700" dirty="0">
                <a:latin typeface="微软雅黑" panose="020B0503020204020204" pitchFamily="34" charset="-122"/>
                <a:ea typeface="微软雅黑" panose="020B0503020204020204" pitchFamily="34" charset="-122"/>
              </a:rPr>
              <a:t>chemical engineering 33.1 (2009): 43-49.</a:t>
            </a:r>
          </a:p>
          <a:p>
            <a:pPr marL="0" indent="0">
              <a:lnSpc>
                <a:spcPct val="130000"/>
              </a:lnSpc>
              <a:buNone/>
            </a:pPr>
            <a:r>
              <a:rPr lang="en-US" altLang="zh-CN" sz="1700" dirty="0">
                <a:latin typeface="微软雅黑" panose="020B0503020204020204" pitchFamily="34" charset="-122"/>
                <a:ea typeface="微软雅黑" panose="020B0503020204020204" pitchFamily="34" charset="-122"/>
              </a:rPr>
              <a:t>[5] Gao, </a:t>
            </a:r>
            <a:r>
              <a:rPr lang="en-US" altLang="zh-CN" sz="1700" dirty="0" err="1">
                <a:latin typeface="微软雅黑" panose="020B0503020204020204" pitchFamily="34" charset="-122"/>
                <a:ea typeface="微软雅黑" panose="020B0503020204020204" pitchFamily="34" charset="-122"/>
              </a:rPr>
              <a:t>Xiaoyong</a:t>
            </a:r>
            <a:r>
              <a:rPr lang="en-US" altLang="zh-CN" sz="1700" dirty="0">
                <a:latin typeface="微软雅黑" panose="020B0503020204020204" pitchFamily="34" charset="-122"/>
                <a:ea typeface="微软雅黑" panose="020B0503020204020204" pitchFamily="34" charset="-122"/>
              </a:rPr>
              <a:t>, et al. "Refinery scheduling with varying crude: A deep belief network classification and </a:t>
            </a:r>
            <a:r>
              <a:rPr lang="en-US" altLang="zh-CN" sz="1700" dirty="0" err="1">
                <a:latin typeface="微软雅黑" panose="020B0503020204020204" pitchFamily="34" charset="-122"/>
                <a:ea typeface="微软雅黑" panose="020B0503020204020204" pitchFamily="34" charset="-122"/>
              </a:rPr>
              <a:t>multimodel</a:t>
            </a:r>
            <a:r>
              <a:rPr lang="en-US" altLang="zh-CN" sz="1700" dirty="0">
                <a:latin typeface="微软雅黑" panose="020B0503020204020204" pitchFamily="34" charset="-122"/>
                <a:ea typeface="微软雅黑" panose="020B0503020204020204" pitchFamily="34" charset="-122"/>
              </a:rPr>
              <a:t> approach." </a:t>
            </a:r>
            <a:r>
              <a:rPr lang="en-US" altLang="zh-CN" sz="1700" dirty="0" err="1">
                <a:latin typeface="微软雅黑" panose="020B0503020204020204" pitchFamily="34" charset="-122"/>
                <a:ea typeface="微软雅黑" panose="020B0503020204020204" pitchFamily="34" charset="-122"/>
              </a:rPr>
              <a:t>AIChE</a:t>
            </a:r>
            <a:r>
              <a:rPr lang="en-US" altLang="zh-CN" sz="1700" dirty="0">
                <a:latin typeface="微软雅黑" panose="020B0503020204020204" pitchFamily="34" charset="-122"/>
                <a:ea typeface="微软雅黑" panose="020B0503020204020204" pitchFamily="34" charset="-122"/>
              </a:rPr>
              <a:t> Journal 60.7 (2014): 2525-2532.</a:t>
            </a:r>
          </a:p>
          <a:p>
            <a:pPr marL="0" indent="0">
              <a:lnSpc>
                <a:spcPct val="130000"/>
              </a:lnSpc>
              <a:buNone/>
            </a:pPr>
            <a:r>
              <a:rPr lang="en-US" altLang="zh-CN" sz="1700" dirty="0">
                <a:latin typeface="微软雅黑" panose="020B0503020204020204" pitchFamily="34" charset="-122"/>
                <a:ea typeface="微软雅黑" panose="020B0503020204020204" pitchFamily="34" charset="-122"/>
              </a:rPr>
              <a:t>[6] Zhou, Chang, et al. "Inferential estimation of kerosene dry point in refineries with varying crudes." </a:t>
            </a:r>
            <a:r>
              <a:rPr lang="zh-CN" altLang="zh-CN" sz="1700" dirty="0">
                <a:latin typeface="微软雅黑" panose="020B0503020204020204" pitchFamily="34" charset="-122"/>
                <a:ea typeface="微软雅黑" panose="020B0503020204020204" pitchFamily="34" charset="-122"/>
              </a:rPr>
              <a:t>Journal of Process Control 22.6 (2012): 1122-1126</a:t>
            </a:r>
            <a:endParaRPr lang="en-US" altLang="zh-CN" sz="1700" dirty="0">
              <a:latin typeface="微软雅黑" panose="020B0503020204020204" pitchFamily="34" charset="-122"/>
              <a:ea typeface="微软雅黑" panose="020B0503020204020204" pitchFamily="34" charset="-122"/>
            </a:endParaRPr>
          </a:p>
          <a:p>
            <a:pPr marL="0" indent="0">
              <a:buNone/>
            </a:pPr>
            <a:endParaRPr lang="en-US" altLang="zh-CN" sz="1600" dirty="0">
              <a:latin typeface="微软雅黑" panose="020B0503020204020204" pitchFamily="34" charset="-122"/>
              <a:ea typeface="微软雅黑" panose="020B0503020204020204" pitchFamily="34" charset="-122"/>
            </a:endParaRPr>
          </a:p>
          <a:p>
            <a:pPr marL="0" indent="0">
              <a:buNone/>
            </a:pPr>
            <a:endParaRPr lang="en-US" altLang="zh-CN" sz="1600" dirty="0"/>
          </a:p>
          <a:p>
            <a:pPr marL="0" indent="0">
              <a:buNone/>
            </a:pPr>
            <a:endParaRPr lang="zh-CN" altLang="en-US" dirty="0"/>
          </a:p>
        </p:txBody>
      </p:sp>
    </p:spTree>
    <p:extLst>
      <p:ext uri="{BB962C8B-B14F-4D97-AF65-F5344CB8AC3E}">
        <p14:creationId xmlns:p14="http://schemas.microsoft.com/office/powerpoint/2010/main" val="2459492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07CA0-D976-4DA7-96D1-EAB893B0BD1B}"/>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1951BDC4-99EF-43BF-8180-44BCE731425B}"/>
              </a:ext>
            </a:extLst>
          </p:cNvPr>
          <p:cNvSpPr>
            <a:spLocks noGrp="1"/>
          </p:cNvSpPr>
          <p:nvPr>
            <p:ph idx="1"/>
          </p:nvPr>
        </p:nvSpPr>
        <p:spPr/>
        <p:txBody>
          <a:bodyPr>
            <a:normAutofit lnSpcReduction="10000"/>
          </a:bodyPr>
          <a:lstStyle/>
          <a:p>
            <a:pPr marL="0" indent="0">
              <a:lnSpc>
                <a:spcPct val="140000"/>
              </a:lnSpc>
              <a:buNone/>
            </a:pPr>
            <a:r>
              <a:rPr lang="en-US" altLang="zh-CN" sz="1600" dirty="0">
                <a:latin typeface="微软雅黑" panose="020B0503020204020204" pitchFamily="34" charset="-122"/>
                <a:ea typeface="微软雅黑" panose="020B0503020204020204" pitchFamily="34" charset="-122"/>
              </a:rPr>
              <a:t>[7] Shang C, You F. Data analytics and machine learning for smart process manufacturing: recent advances and perspectives in the big data era[J]. Engineering, 2019, 5(6): 1010-1016.</a:t>
            </a:r>
          </a:p>
          <a:p>
            <a:pPr marL="0" indent="0">
              <a:lnSpc>
                <a:spcPct val="140000"/>
              </a:lnSpc>
              <a:buNone/>
            </a:pPr>
            <a:r>
              <a:rPr lang="en-US" altLang="zh-CN" sz="1600" dirty="0">
                <a:latin typeface="微软雅黑" panose="020B0503020204020204" pitchFamily="34" charset="-122"/>
                <a:ea typeface="微软雅黑" panose="020B0503020204020204" pitchFamily="34" charset="-122"/>
              </a:rPr>
              <a:t>[8] </a:t>
            </a:r>
            <a:r>
              <a:rPr lang="en-US" altLang="zh-CN" sz="1600" dirty="0" err="1">
                <a:latin typeface="微软雅黑" panose="020B0503020204020204" pitchFamily="34" charset="-122"/>
                <a:ea typeface="微软雅黑" panose="020B0503020204020204" pitchFamily="34" charset="-122"/>
              </a:rPr>
              <a:t>Geng</a:t>
            </a:r>
            <a:r>
              <a:rPr lang="en-US" altLang="zh-CN" sz="1600" dirty="0">
                <a:latin typeface="微软雅黑" panose="020B0503020204020204" pitchFamily="34" charset="-122"/>
                <a:ea typeface="微软雅黑" panose="020B0503020204020204" pitchFamily="34" charset="-122"/>
              </a:rPr>
              <a:t> Z, Chen Z, Meng Q, et al. Novel transformer based on gated convolutional neural network for dynamic soft sensor modeling of industrial processes[J]. IEEE Transactions on Industrial Informatics, 2021, 18(3): 1521-1529</a:t>
            </a:r>
          </a:p>
          <a:p>
            <a:pPr marL="0" indent="0">
              <a:lnSpc>
                <a:spcPct val="140000"/>
              </a:lnSpc>
              <a:buNone/>
            </a:pPr>
            <a:r>
              <a:rPr lang="en-US" altLang="zh-CN" sz="1600" dirty="0">
                <a:latin typeface="微软雅黑" panose="020B0503020204020204" pitchFamily="34" charset="-122"/>
                <a:ea typeface="微软雅黑" panose="020B0503020204020204" pitchFamily="34" charset="-122"/>
              </a:rPr>
              <a:t>[9] Yuan X, Li L, </a:t>
            </a:r>
            <a:r>
              <a:rPr lang="en-US" altLang="zh-CN" sz="1600" dirty="0" err="1">
                <a:latin typeface="微软雅黑" panose="020B0503020204020204" pitchFamily="34" charset="-122"/>
                <a:ea typeface="微软雅黑" panose="020B0503020204020204" pitchFamily="34" charset="-122"/>
              </a:rPr>
              <a:t>Shardt</a:t>
            </a:r>
            <a:r>
              <a:rPr lang="en-US" altLang="zh-CN" sz="1600" dirty="0">
                <a:latin typeface="微软雅黑" panose="020B0503020204020204" pitchFamily="34" charset="-122"/>
                <a:ea typeface="微软雅黑" panose="020B0503020204020204" pitchFamily="34" charset="-122"/>
              </a:rPr>
              <a:t> Y A W, et al. Deep learning with spatiotemporal attention-based LSTM for industrial soft sensor model development[J]. IEEE Transactions on Industrial Electronics, 2020, 68(5): 4404-4414</a:t>
            </a:r>
          </a:p>
          <a:p>
            <a:pPr marL="0" indent="0">
              <a:lnSpc>
                <a:spcPct val="140000"/>
              </a:lnSpc>
              <a:buNone/>
            </a:pPr>
            <a:r>
              <a:rPr lang="en-US" altLang="zh-CN" sz="1600" dirty="0">
                <a:latin typeface="微软雅黑" panose="020B0503020204020204" pitchFamily="34" charset="-122"/>
                <a:ea typeface="微软雅黑" panose="020B0503020204020204" pitchFamily="34" charset="-122"/>
              </a:rPr>
              <a:t>[10]Zhou J, Wang X, Yang C, et al. A novel soft sensor modeling approach based on difference-LSTM for complex industrial process[J]. IEEE Transactions on Industrial Informatics, 2021, 18(5): 2955-2964.</a:t>
            </a:r>
          </a:p>
          <a:p>
            <a:pPr marL="0" indent="0">
              <a:lnSpc>
                <a:spcPct val="140000"/>
              </a:lnSpc>
              <a:buNone/>
            </a:pPr>
            <a:endParaRPr lang="zh-CN"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8844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46100" y="2391509"/>
            <a:ext cx="8228150" cy="1658956"/>
          </a:xfrm>
        </p:spPr>
        <p:txBody>
          <a:bodyPr>
            <a:normAutofit fontScale="90000"/>
          </a:bodyPr>
          <a:lstStyle/>
          <a:p>
            <a:pPr algn="ctr"/>
            <a:r>
              <a:rPr lang="zh-CN" altLang="en-US" dirty="0"/>
              <a:t>感谢大家！</a:t>
            </a:r>
            <a:br>
              <a:rPr lang="en-US" altLang="zh-CN" dirty="0"/>
            </a:br>
            <a:r>
              <a:rPr lang="zh-CN" altLang="en-US" dirty="0"/>
              <a:t>恳请各位老师和同学批评和指正！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accent1"/>
            </a:solidFill>
          </a:ln>
        </p:spPr>
        <p:txBody>
          <a:bodyPr>
            <a:normAutofit/>
          </a:bodyPr>
          <a:lstStyle/>
          <a:p>
            <a:r>
              <a:rPr lang="zh-CN" altLang="en-US" dirty="0"/>
              <a:t>目录</a:t>
            </a:r>
          </a:p>
        </p:txBody>
      </p:sp>
      <p:sp>
        <p:nvSpPr>
          <p:cNvPr id="3" name="内容占位符 2"/>
          <p:cNvSpPr>
            <a:spLocks noGrp="1"/>
          </p:cNvSpPr>
          <p:nvPr>
            <p:ph idx="1"/>
          </p:nvPr>
        </p:nvSpPr>
        <p:spPr>
          <a:xfrm>
            <a:off x="628650" y="1452357"/>
            <a:ext cx="7612525" cy="4417502"/>
          </a:xfrm>
        </p:spPr>
        <p:txBody>
          <a:bodyPr>
            <a:normAutofit/>
          </a:bodyPr>
          <a:lstStyle/>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课题背景</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研究进展</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研究内容</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工作安排</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课题背景：石化生产分类模型</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628650" y="1452357"/>
            <a:ext cx="7612525" cy="706436"/>
          </a:xfrm>
        </p:spPr>
        <p:txBody>
          <a:bodyPr>
            <a:normAutofit lnSpcReduction="10000"/>
          </a:bodyPr>
          <a:lstStyle/>
          <a:p>
            <a:pPr marL="0" indent="0">
              <a:buNone/>
            </a:pPr>
            <a:r>
              <a:rPr lang="zh-CN" altLang="en-US" sz="2000" dirty="0">
                <a:latin typeface="微软雅黑" panose="020B0503020204020204" pitchFamily="34" charset="-122"/>
                <a:ea typeface="微软雅黑" panose="020B0503020204020204" pitchFamily="34" charset="-122"/>
              </a:rPr>
              <a:t>分类模型的必要性：石化生产中原油的</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类型复杂</a:t>
            </a:r>
            <a:r>
              <a:rPr lang="zh-CN" altLang="en-US"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变化频繁</a:t>
            </a:r>
            <a:r>
              <a:rPr lang="zh-CN" altLang="en-US" sz="2000" dirty="0">
                <a:latin typeface="微软雅黑" panose="020B0503020204020204" pitchFamily="34" charset="-122"/>
                <a:ea typeface="微软雅黑" panose="020B0503020204020204" pitchFamily="34" charset="-122"/>
              </a:rPr>
              <a:t>；相同的模型对于不同种类的原油效果</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差异</a:t>
            </a:r>
            <a:r>
              <a:rPr lang="zh-CN" altLang="en-US" sz="2000" dirty="0">
                <a:latin typeface="微软雅黑" panose="020B0503020204020204" pitchFamily="34" charset="-122"/>
                <a:ea typeface="微软雅黑" panose="020B0503020204020204" pitchFamily="34" charset="-122"/>
              </a:rPr>
              <a:t>很大</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5" name="矩形: 圆角 4">
            <a:extLst>
              <a:ext uri="{FF2B5EF4-FFF2-40B4-BE49-F238E27FC236}">
                <a16:creationId xmlns:a16="http://schemas.microsoft.com/office/drawing/2014/main" id="{6374A3B8-10D7-48F1-97F2-B2AF4B6A41D2}"/>
              </a:ext>
            </a:extLst>
          </p:cNvPr>
          <p:cNvSpPr/>
          <p:nvPr/>
        </p:nvSpPr>
        <p:spPr>
          <a:xfrm>
            <a:off x="3358930" y="2740188"/>
            <a:ext cx="1395949" cy="103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不同原油的成分差别大</a:t>
            </a:r>
          </a:p>
        </p:txBody>
      </p:sp>
      <p:sp>
        <p:nvSpPr>
          <p:cNvPr id="7" name="矩形: 圆角 6">
            <a:extLst>
              <a:ext uri="{FF2B5EF4-FFF2-40B4-BE49-F238E27FC236}">
                <a16:creationId xmlns:a16="http://schemas.microsoft.com/office/drawing/2014/main" id="{5BD2687E-D57E-4F5B-9170-2B1C369B7436}"/>
              </a:ext>
            </a:extLst>
          </p:cNvPr>
          <p:cNvSpPr/>
          <p:nvPr/>
        </p:nvSpPr>
        <p:spPr>
          <a:xfrm>
            <a:off x="809896" y="2251576"/>
            <a:ext cx="1802675" cy="1031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不同供应商的原油类型不同</a:t>
            </a:r>
          </a:p>
        </p:txBody>
      </p:sp>
      <p:sp>
        <p:nvSpPr>
          <p:cNvPr id="9" name="矩形: 圆角 8">
            <a:extLst>
              <a:ext uri="{FF2B5EF4-FFF2-40B4-BE49-F238E27FC236}">
                <a16:creationId xmlns:a16="http://schemas.microsoft.com/office/drawing/2014/main" id="{D1AE45FA-DC4E-46AE-83A2-4854DF4E43D0}"/>
              </a:ext>
            </a:extLst>
          </p:cNvPr>
          <p:cNvSpPr/>
          <p:nvPr/>
        </p:nvSpPr>
        <p:spPr>
          <a:xfrm>
            <a:off x="809896" y="3446624"/>
            <a:ext cx="1802675" cy="1031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原油成分随时间会变化</a:t>
            </a:r>
          </a:p>
        </p:txBody>
      </p:sp>
      <p:sp>
        <p:nvSpPr>
          <p:cNvPr id="10" name="箭头: 右 9">
            <a:extLst>
              <a:ext uri="{FF2B5EF4-FFF2-40B4-BE49-F238E27FC236}">
                <a16:creationId xmlns:a16="http://schemas.microsoft.com/office/drawing/2014/main" id="{22F7965F-DF60-4F2E-8AE9-D6FBB7F4DD0D}"/>
              </a:ext>
            </a:extLst>
          </p:cNvPr>
          <p:cNvSpPr/>
          <p:nvPr/>
        </p:nvSpPr>
        <p:spPr>
          <a:xfrm>
            <a:off x="2796339" y="3174275"/>
            <a:ext cx="404949" cy="272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F5A2EEAE-6909-4251-9E35-735F8E47D034}"/>
              </a:ext>
            </a:extLst>
          </p:cNvPr>
          <p:cNvSpPr/>
          <p:nvPr/>
        </p:nvSpPr>
        <p:spPr>
          <a:xfrm>
            <a:off x="4833700" y="3175261"/>
            <a:ext cx="404949" cy="272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8E045B15-BF54-42C5-A77B-A1B1800772C1}"/>
              </a:ext>
            </a:extLst>
          </p:cNvPr>
          <p:cNvSpPr/>
          <p:nvPr/>
        </p:nvSpPr>
        <p:spPr>
          <a:xfrm>
            <a:off x="5317470" y="2794670"/>
            <a:ext cx="1881052" cy="103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建立分类模型来处理不同类型的原油</a:t>
            </a:r>
          </a:p>
        </p:txBody>
      </p:sp>
      <p:sp>
        <p:nvSpPr>
          <p:cNvPr id="17" name="内容占位符 2">
            <a:extLst>
              <a:ext uri="{FF2B5EF4-FFF2-40B4-BE49-F238E27FC236}">
                <a16:creationId xmlns:a16="http://schemas.microsoft.com/office/drawing/2014/main" id="{E7E31E33-A1E2-47C0-A3BF-7C7FB74809D6}"/>
              </a:ext>
            </a:extLst>
          </p:cNvPr>
          <p:cNvSpPr txBox="1">
            <a:spLocks/>
          </p:cNvSpPr>
          <p:nvPr/>
        </p:nvSpPr>
        <p:spPr>
          <a:xfrm>
            <a:off x="809896" y="4699207"/>
            <a:ext cx="7612525" cy="706436"/>
          </a:xfrm>
          <a:prstGeom prst="rect">
            <a:avLst/>
          </a:prstGeom>
        </p:spPr>
        <p:txBody>
          <a:bodyPr vert="horz" lIns="91440" tIns="45720" rIns="91440" bIns="45720" rtlCol="0">
            <a:normAutofit lnSpcReduction="10000"/>
          </a:bodyPr>
          <a:lstStyle>
            <a:lvl1pPr marL="360045" indent="-360045" algn="l" defTabSz="914400" rtl="0" eaLnBrk="1" latinLnBrk="0" hangingPunct="1">
              <a:lnSpc>
                <a:spcPct val="110000"/>
              </a:lnSpc>
              <a:spcBef>
                <a:spcPts val="1200"/>
              </a:spcBef>
              <a:buFont typeface="Arial" panose="020B0604020202020204" pitchFamily="34" charset="0"/>
              <a:buChar char="•"/>
              <a:defRPr lang="zh-CN" altLang="en-US" sz="3200" b="1" kern="1200" dirty="0" smtClean="0">
                <a:solidFill>
                  <a:srgbClr val="715096"/>
                </a:solidFill>
                <a:latin typeface="华文中宋" panose="02010600040101010101" pitchFamily="2" charset="-122"/>
                <a:ea typeface="华文中宋" panose="02010600040101010101" pitchFamily="2" charset="-122"/>
                <a:cs typeface="+mn-cs"/>
              </a:defRPr>
            </a:lvl1pPr>
            <a:lvl2pPr marL="720090" indent="-360045" algn="l" defTabSz="914400" rtl="0" eaLnBrk="1" latinLnBrk="0" hangingPunct="1">
              <a:lnSpc>
                <a:spcPct val="100000"/>
              </a:lnSpc>
              <a:spcBef>
                <a:spcPts val="1200"/>
              </a:spcBef>
              <a:buFont typeface="Arial" panose="020B0604020202020204" pitchFamily="34" charset="0"/>
              <a:buChar char="•"/>
              <a:defRPr sz="2800" b="1" kern="1200">
                <a:solidFill>
                  <a:schemeClr val="tx1"/>
                </a:solidFill>
                <a:latin typeface="华文楷体" panose="02010600040101010101" pitchFamily="2" charset="-122"/>
                <a:ea typeface="华文楷体" panose="02010600040101010101" pitchFamily="2" charset="-122"/>
                <a:cs typeface="+mn-cs"/>
              </a:defRPr>
            </a:lvl2pPr>
            <a:lvl3pPr marL="1151890" indent="-228600" algn="l" defTabSz="914400" rtl="0" eaLnBrk="1" latinLnBrk="0" hangingPunct="1">
              <a:lnSpc>
                <a:spcPct val="90000"/>
              </a:lnSpc>
              <a:spcBef>
                <a:spcPts val="600"/>
              </a:spcBef>
              <a:buFont typeface="Arial" panose="020B0604020202020204" pitchFamily="34" charset="0"/>
              <a:buChar char="•"/>
              <a:defRPr sz="2000" b="1" kern="1200">
                <a:solidFill>
                  <a:schemeClr val="tx1"/>
                </a:solidFill>
                <a:latin typeface="华文仿宋" panose="02010600040101010101" pitchFamily="2" charset="-122"/>
                <a:ea typeface="华文仿宋"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Type-specific </a:t>
            </a:r>
            <a:r>
              <a:rPr lang="zh-CN" altLang="en-US" sz="2000" dirty="0">
                <a:latin typeface="微软雅黑" panose="020B0503020204020204" pitchFamily="34" charset="-122"/>
                <a:ea typeface="微软雅黑" panose="020B0503020204020204" pitchFamily="34" charset="-122"/>
              </a:rPr>
              <a:t>模型：原油被分类后，针对其类别使用的模型不同类的模型</a:t>
            </a:r>
          </a:p>
        </p:txBody>
      </p:sp>
      <p:sp>
        <p:nvSpPr>
          <p:cNvPr id="18" name="箭头: 右 17">
            <a:extLst>
              <a:ext uri="{FF2B5EF4-FFF2-40B4-BE49-F238E27FC236}">
                <a16:creationId xmlns:a16="http://schemas.microsoft.com/office/drawing/2014/main" id="{7E8255FC-8162-4D82-BA00-E8E903731D78}"/>
              </a:ext>
            </a:extLst>
          </p:cNvPr>
          <p:cNvSpPr/>
          <p:nvPr/>
        </p:nvSpPr>
        <p:spPr>
          <a:xfrm>
            <a:off x="7343101" y="3156652"/>
            <a:ext cx="404949" cy="272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DFCB4B02-5F82-45C0-8CA1-EED3F7EC9592}"/>
              </a:ext>
            </a:extLst>
          </p:cNvPr>
          <p:cNvSpPr/>
          <p:nvPr/>
        </p:nvSpPr>
        <p:spPr>
          <a:xfrm>
            <a:off x="7778109" y="2487637"/>
            <a:ext cx="987068" cy="1728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Type-specific</a:t>
            </a:r>
            <a:r>
              <a:rPr lang="zh-CN" altLang="en-US" dirty="0"/>
              <a:t>模型</a:t>
            </a:r>
          </a:p>
        </p:txBody>
      </p:sp>
      <p:sp>
        <p:nvSpPr>
          <p:cNvPr id="20" name="文本框 19">
            <a:extLst>
              <a:ext uri="{FF2B5EF4-FFF2-40B4-BE49-F238E27FC236}">
                <a16:creationId xmlns:a16="http://schemas.microsoft.com/office/drawing/2014/main" id="{1099648D-C15D-4E53-B2DF-5346888FBAFF}"/>
              </a:ext>
            </a:extLst>
          </p:cNvPr>
          <p:cNvSpPr txBox="1"/>
          <p:nvPr/>
        </p:nvSpPr>
        <p:spPr>
          <a:xfrm>
            <a:off x="532053" y="6056105"/>
            <a:ext cx="8079894" cy="276999"/>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[1]</a:t>
            </a:r>
            <a:r>
              <a:rPr lang="zh-CN" altLang="zh-CN" sz="1200" b="1" dirty="0">
                <a:solidFill>
                  <a:srgbClr val="715096"/>
                </a:solidFill>
                <a:latin typeface="微软雅黑" panose="020B0503020204020204" pitchFamily="34" charset="-122"/>
                <a:ea typeface="微软雅黑" panose="020B0503020204020204" pitchFamily="34" charset="-122"/>
              </a:rPr>
              <a:t>黄德先</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江永亨</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金以慧</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炼油工业过程控制的研究现状</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问题与展望</a:t>
            </a:r>
            <a:r>
              <a:rPr lang="en-US" altLang="zh-CN" sz="1200" b="1" dirty="0">
                <a:solidFill>
                  <a:srgbClr val="715096"/>
                </a:solidFill>
                <a:latin typeface="微软雅黑" panose="020B0503020204020204" pitchFamily="34" charset="-122"/>
                <a:ea typeface="微软雅黑" panose="020B0503020204020204" pitchFamily="34" charset="-122"/>
              </a:rPr>
              <a:t>[J]. </a:t>
            </a:r>
            <a:r>
              <a:rPr lang="zh-CN" altLang="zh-CN" sz="1200" b="1" dirty="0">
                <a:solidFill>
                  <a:srgbClr val="715096"/>
                </a:solidFill>
                <a:latin typeface="微软雅黑" panose="020B0503020204020204" pitchFamily="34" charset="-122"/>
                <a:ea typeface="微软雅黑" panose="020B0503020204020204" pitchFamily="34" charset="-122"/>
              </a:rPr>
              <a:t>自动化学报</a:t>
            </a:r>
            <a:r>
              <a:rPr lang="en-US" altLang="zh-CN" sz="1200" b="1" dirty="0">
                <a:solidFill>
                  <a:srgbClr val="715096"/>
                </a:solidFill>
                <a:latin typeface="微软雅黑" panose="020B0503020204020204" pitchFamily="34" charset="-122"/>
                <a:ea typeface="微软雅黑" panose="020B0503020204020204" pitchFamily="34" charset="-122"/>
              </a:rPr>
              <a:t>, 2017, 43(6): 902-916</a:t>
            </a:r>
            <a:r>
              <a:rPr lang="en-US" altLang="zh-CN" dirty="0"/>
              <a:t>.</a:t>
            </a:r>
          </a:p>
        </p:txBody>
      </p:sp>
      <p:cxnSp>
        <p:nvCxnSpPr>
          <p:cNvPr id="21" name="直接连接符 20">
            <a:extLst>
              <a:ext uri="{FF2B5EF4-FFF2-40B4-BE49-F238E27FC236}">
                <a16:creationId xmlns:a16="http://schemas.microsoft.com/office/drawing/2014/main" id="{C20AB021-55EF-4CF0-BA3B-6E11D9E445BF}"/>
              </a:ext>
            </a:extLst>
          </p:cNvPr>
          <p:cNvCxnSpPr/>
          <p:nvPr/>
        </p:nvCxnSpPr>
        <p:spPr>
          <a:xfrm>
            <a:off x="628650" y="5981362"/>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519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课题背景：基于大数据的分类方法</a:t>
            </a:r>
            <a:endParaRPr lang="zh-CN" dirty="0"/>
          </a:p>
        </p:txBody>
      </p:sp>
      <p:pic>
        <p:nvPicPr>
          <p:cNvPr id="5" name="图片 4">
            <a:extLst>
              <a:ext uri="{FF2B5EF4-FFF2-40B4-BE49-F238E27FC236}">
                <a16:creationId xmlns:a16="http://schemas.microsoft.com/office/drawing/2014/main" id="{421C7BEE-0B92-4B3A-9B3D-86BE1CD38717}"/>
              </a:ext>
            </a:extLst>
          </p:cNvPr>
          <p:cNvPicPr>
            <a:picLocks noChangeAspect="1"/>
          </p:cNvPicPr>
          <p:nvPr/>
        </p:nvPicPr>
        <p:blipFill>
          <a:blip r:embed="rId3"/>
          <a:stretch>
            <a:fillRect/>
          </a:stretch>
        </p:blipFill>
        <p:spPr>
          <a:xfrm>
            <a:off x="631813" y="1335932"/>
            <a:ext cx="2869034" cy="1835864"/>
          </a:xfrm>
          <a:prstGeom prst="rect">
            <a:avLst/>
          </a:prstGeom>
        </p:spPr>
      </p:pic>
      <p:pic>
        <p:nvPicPr>
          <p:cNvPr id="8" name="图片 7">
            <a:extLst>
              <a:ext uri="{FF2B5EF4-FFF2-40B4-BE49-F238E27FC236}">
                <a16:creationId xmlns:a16="http://schemas.microsoft.com/office/drawing/2014/main" id="{E636D80D-4267-418C-B628-366EBA99E231}"/>
              </a:ext>
            </a:extLst>
          </p:cNvPr>
          <p:cNvPicPr>
            <a:picLocks noChangeAspect="1"/>
          </p:cNvPicPr>
          <p:nvPr/>
        </p:nvPicPr>
        <p:blipFill>
          <a:blip r:embed="rId4"/>
          <a:stretch>
            <a:fillRect/>
          </a:stretch>
        </p:blipFill>
        <p:spPr>
          <a:xfrm>
            <a:off x="4953857" y="1335932"/>
            <a:ext cx="3217122" cy="1591189"/>
          </a:xfrm>
          <a:prstGeom prst="rect">
            <a:avLst/>
          </a:prstGeom>
        </p:spPr>
      </p:pic>
      <p:sp>
        <p:nvSpPr>
          <p:cNvPr id="10" name="矩形 9">
            <a:extLst>
              <a:ext uri="{FF2B5EF4-FFF2-40B4-BE49-F238E27FC236}">
                <a16:creationId xmlns:a16="http://schemas.microsoft.com/office/drawing/2014/main" id="{3B055952-D97D-4128-B72B-3241BE2965E8}"/>
              </a:ext>
            </a:extLst>
          </p:cNvPr>
          <p:cNvSpPr/>
          <p:nvPr/>
        </p:nvSpPr>
        <p:spPr>
          <a:xfrm>
            <a:off x="1029380" y="3224540"/>
            <a:ext cx="2073901" cy="923330"/>
          </a:xfrm>
          <a:prstGeom prst="rect">
            <a:avLst/>
          </a:prstGeom>
          <a:noFill/>
        </p:spPr>
        <p:txBody>
          <a:bodyPr wrap="none" lIns="91440" tIns="45720" rIns="91440" bIns="45720">
            <a:spAutoFit/>
          </a:bodyPr>
          <a:lstStyle/>
          <a:p>
            <a:pPr algn="ctr"/>
            <a:r>
              <a:rPr lang="en-US" altLang="zh-C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SVM</a:t>
            </a:r>
            <a:r>
              <a:rPr lang="en-US" altLang="zh-CN" sz="5400" b="1" dirty="0">
                <a:solidFill>
                  <a:srgbClr val="715096"/>
                </a:solidFill>
                <a:latin typeface="微软雅黑" panose="020B0503020204020204" pitchFamily="34" charset="-122"/>
                <a:ea typeface="微软雅黑" panose="020B0503020204020204" pitchFamily="34" charset="-122"/>
              </a:rPr>
              <a:t> </a:t>
            </a:r>
            <a:r>
              <a:rPr lang="en-US" altLang="zh-CN" sz="1600" b="1" dirty="0">
                <a:solidFill>
                  <a:srgbClr val="715096"/>
                </a:solidFill>
                <a:latin typeface="微软雅黑" panose="020B0503020204020204" pitchFamily="34" charset="-122"/>
                <a:ea typeface="微软雅黑" panose="020B0503020204020204" pitchFamily="34" charset="-122"/>
              </a:rPr>
              <a:t>[3] </a:t>
            </a:r>
            <a:endParaRPr lang="zh-CN" altLang="en-US" sz="1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矩形 11">
            <a:extLst>
              <a:ext uri="{FF2B5EF4-FFF2-40B4-BE49-F238E27FC236}">
                <a16:creationId xmlns:a16="http://schemas.microsoft.com/office/drawing/2014/main" id="{7097550B-8F3C-4008-AAFF-38A0E26FF32C}"/>
              </a:ext>
            </a:extLst>
          </p:cNvPr>
          <p:cNvSpPr/>
          <p:nvPr/>
        </p:nvSpPr>
        <p:spPr>
          <a:xfrm>
            <a:off x="5452979" y="3094460"/>
            <a:ext cx="2218877" cy="923330"/>
          </a:xfrm>
          <a:prstGeom prst="rect">
            <a:avLst/>
          </a:prstGeom>
          <a:noFill/>
        </p:spPr>
        <p:txBody>
          <a:bodyPr wrap="none" lIns="91440" tIns="45720" rIns="91440" bIns="45720">
            <a:spAutoFit/>
          </a:bodyPr>
          <a:lstStyle/>
          <a:p>
            <a:pPr algn="ctr"/>
            <a:r>
              <a:rPr lang="en-US" altLang="zh-C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ANN</a:t>
            </a:r>
            <a:r>
              <a:rPr lang="en-US" altLang="zh-CN" sz="5400" b="1" dirty="0">
                <a:solidFill>
                  <a:srgbClr val="715096"/>
                </a:solidFill>
                <a:latin typeface="微软雅黑" panose="020B0503020204020204" pitchFamily="34" charset="-122"/>
                <a:ea typeface="微软雅黑" panose="020B0503020204020204" pitchFamily="34" charset="-122"/>
              </a:rPr>
              <a:t> </a:t>
            </a:r>
            <a:r>
              <a:rPr lang="en-US" altLang="zh-CN" sz="1600" b="1" dirty="0">
                <a:solidFill>
                  <a:srgbClr val="715096"/>
                </a:solidFill>
                <a:latin typeface="微软雅黑" panose="020B0503020204020204" pitchFamily="34" charset="-122"/>
                <a:ea typeface="微软雅黑" panose="020B0503020204020204" pitchFamily="34" charset="-122"/>
              </a:rPr>
              <a:t>[4]</a:t>
            </a:r>
            <a:r>
              <a:rPr lang="en-US" altLang="zh-CN" sz="5400" b="1" dirty="0">
                <a:solidFill>
                  <a:srgbClr val="715096"/>
                </a:solidFill>
                <a:latin typeface="微软雅黑" panose="020B0503020204020204" pitchFamily="34" charset="-122"/>
                <a:ea typeface="微软雅黑" panose="020B0503020204020204" pitchFamily="34" charset="-122"/>
              </a:rPr>
              <a:t> </a:t>
            </a:r>
            <a:endParaRPr lang="zh-CN"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8" name="矩形 17">
            <a:extLst>
              <a:ext uri="{FF2B5EF4-FFF2-40B4-BE49-F238E27FC236}">
                <a16:creationId xmlns:a16="http://schemas.microsoft.com/office/drawing/2014/main" id="{A62752F5-572B-4F4C-921F-5A0A07FCADC3}"/>
              </a:ext>
            </a:extLst>
          </p:cNvPr>
          <p:cNvSpPr/>
          <p:nvPr/>
        </p:nvSpPr>
        <p:spPr>
          <a:xfrm>
            <a:off x="532435" y="4016353"/>
            <a:ext cx="7866981" cy="1015663"/>
          </a:xfrm>
          <a:prstGeom prst="rect">
            <a:avLst/>
          </a:prstGeom>
        </p:spPr>
        <p:txBody>
          <a:bodyPr wrap="square">
            <a:spAutoFit/>
          </a:bodyPr>
          <a:lstStyle/>
          <a:p>
            <a:pPr lvl="0" eaLnBrk="0" fontAlgn="base" hangingPunct="0">
              <a:spcBef>
                <a:spcPct val="0"/>
              </a:spcBef>
              <a:spcAft>
                <a:spcPct val="0"/>
              </a:spcAft>
            </a:pPr>
            <a:r>
              <a:rPr lang="zh-CN" altLang="en-US" sz="2000" b="1" dirty="0">
                <a:solidFill>
                  <a:srgbClr val="715096"/>
                </a:solidFill>
                <a:latin typeface="微软雅黑" panose="020B0503020204020204" pitchFamily="34" charset="-122"/>
                <a:ea typeface="微软雅黑" panose="020B0503020204020204" pitchFamily="34" charset="-122"/>
              </a:rPr>
              <a:t>分类模型的主要方法有</a:t>
            </a: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基于机制</a:t>
            </a:r>
            <a:r>
              <a:rPr lang="zh-CN" altLang="en-US" sz="2000" b="1" dirty="0">
                <a:solidFill>
                  <a:srgbClr val="715096"/>
                </a:solidFill>
                <a:latin typeface="微软雅黑" panose="020B0503020204020204" pitchFamily="34" charset="-122"/>
                <a:ea typeface="微软雅黑" panose="020B0503020204020204" pitchFamily="34" charset="-122"/>
              </a:rPr>
              <a:t>的方法，</a:t>
            </a: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基于知识</a:t>
            </a:r>
            <a:r>
              <a:rPr lang="zh-CN" altLang="en-US" sz="2000" b="1" dirty="0">
                <a:solidFill>
                  <a:srgbClr val="715096"/>
                </a:solidFill>
                <a:latin typeface="微软雅黑" panose="020B0503020204020204" pitchFamily="34" charset="-122"/>
                <a:ea typeface="微软雅黑" panose="020B0503020204020204" pitchFamily="34" charset="-122"/>
              </a:rPr>
              <a:t>的方法以及</a:t>
            </a: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数据驱动</a:t>
            </a:r>
            <a:r>
              <a:rPr lang="zh-CN" altLang="en-US" sz="2000" b="1" dirty="0">
                <a:solidFill>
                  <a:srgbClr val="715096"/>
                </a:solidFill>
                <a:latin typeface="微软雅黑" panose="020B0503020204020204" pitchFamily="34" charset="-122"/>
                <a:ea typeface="微软雅黑" panose="020B0503020204020204" pitchFamily="34" charset="-122"/>
              </a:rPr>
              <a:t>的方法</a:t>
            </a:r>
            <a:r>
              <a:rPr lang="en-US" altLang="zh-CN" sz="2000" b="1" dirty="0">
                <a:solidFill>
                  <a:srgbClr val="715096"/>
                </a:solidFill>
                <a:latin typeface="微软雅黑" panose="020B0503020204020204" pitchFamily="34" charset="-122"/>
                <a:ea typeface="微软雅黑" panose="020B0503020204020204" pitchFamily="34" charset="-122"/>
              </a:rPr>
              <a:t>[2]</a:t>
            </a:r>
            <a:r>
              <a:rPr lang="zh-CN" altLang="en-US" sz="2000" b="1" dirty="0">
                <a:solidFill>
                  <a:srgbClr val="715096"/>
                </a:solidFill>
                <a:latin typeface="微软雅黑" panose="020B0503020204020204" pitchFamily="34" charset="-122"/>
                <a:ea typeface="微软雅黑" panose="020B0503020204020204" pitchFamily="34" charset="-122"/>
              </a:rPr>
              <a:t>。</a:t>
            </a:r>
            <a:endParaRPr lang="en-US" altLang="zh-CN" sz="2000" b="1" dirty="0">
              <a:solidFill>
                <a:srgbClr val="715096"/>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数据驱动</a:t>
            </a:r>
            <a:r>
              <a:rPr lang="zh-CN" altLang="en-US" sz="2000" b="1" dirty="0">
                <a:solidFill>
                  <a:srgbClr val="715096"/>
                </a:solidFill>
                <a:latin typeface="微软雅黑" panose="020B0503020204020204" pitchFamily="34" charset="-122"/>
                <a:ea typeface="微软雅黑" panose="020B0503020204020204" pitchFamily="34" charset="-122"/>
              </a:rPr>
              <a:t>的方法近年来发展飞速，用于分类的方法层出不穷。</a:t>
            </a:r>
            <a:endParaRPr lang="en-US" altLang="zh-CN" sz="4000" dirty="0">
              <a:latin typeface="Arial" panose="020B0604020202020204" pitchFamily="34" charset="0"/>
            </a:endParaRPr>
          </a:p>
        </p:txBody>
      </p:sp>
      <p:sp>
        <p:nvSpPr>
          <p:cNvPr id="19" name="文本框 18">
            <a:extLst>
              <a:ext uri="{FF2B5EF4-FFF2-40B4-BE49-F238E27FC236}">
                <a16:creationId xmlns:a16="http://schemas.microsoft.com/office/drawing/2014/main" id="{1446E928-612D-45F1-BC8F-65EC280D9113}"/>
              </a:ext>
            </a:extLst>
          </p:cNvPr>
          <p:cNvSpPr txBox="1"/>
          <p:nvPr/>
        </p:nvSpPr>
        <p:spPr>
          <a:xfrm>
            <a:off x="532053" y="5118494"/>
            <a:ext cx="8079894" cy="1200329"/>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[2] </a:t>
            </a:r>
            <a:r>
              <a:rPr lang="en-US" altLang="zh-CN" sz="1200" b="1" dirty="0" err="1">
                <a:solidFill>
                  <a:srgbClr val="715096"/>
                </a:solidFill>
                <a:latin typeface="微软雅黑" panose="020B0503020204020204" pitchFamily="34" charset="-122"/>
                <a:ea typeface="微软雅黑" panose="020B0503020204020204" pitchFamily="34" charset="-122"/>
              </a:rPr>
              <a:t>Kavuri</a:t>
            </a:r>
            <a:r>
              <a:rPr lang="en-US" altLang="zh-CN" sz="1200" b="1" dirty="0">
                <a:solidFill>
                  <a:srgbClr val="715096"/>
                </a:solidFill>
                <a:latin typeface="微软雅黑" panose="020B0503020204020204" pitchFamily="34" charset="-122"/>
                <a:ea typeface="微软雅黑" panose="020B0503020204020204" pitchFamily="34" charset="-122"/>
              </a:rPr>
              <a:t>, </a:t>
            </a:r>
            <a:r>
              <a:rPr lang="en-US" altLang="zh-CN" sz="1200" b="1" dirty="0" err="1">
                <a:solidFill>
                  <a:srgbClr val="715096"/>
                </a:solidFill>
                <a:latin typeface="微软雅黑" panose="020B0503020204020204" pitchFamily="34" charset="-122"/>
                <a:ea typeface="微软雅黑" panose="020B0503020204020204" pitchFamily="34" charset="-122"/>
              </a:rPr>
              <a:t>Rengaswamy</a:t>
            </a:r>
            <a:r>
              <a:rPr lang="en-US" altLang="zh-CN" sz="1200" b="1" dirty="0">
                <a:solidFill>
                  <a:srgbClr val="715096"/>
                </a:solidFill>
                <a:latin typeface="微软雅黑" panose="020B0503020204020204" pitchFamily="34" charset="-122"/>
                <a:ea typeface="微软雅黑" panose="020B0503020204020204" pitchFamily="34" charset="-122"/>
              </a:rPr>
              <a:t> Surya N . "A review of process fault detection and diagnosis: Part II: Qualitative models and search strategies." Computers &amp; Chemical Engineering (2003)</a:t>
            </a:r>
          </a:p>
          <a:p>
            <a:r>
              <a:rPr lang="en-US" altLang="zh-CN" sz="1200" b="1" dirty="0">
                <a:solidFill>
                  <a:srgbClr val="715096"/>
                </a:solidFill>
                <a:latin typeface="微软雅黑" panose="020B0503020204020204" pitchFamily="34" charset="-122"/>
                <a:ea typeface="微软雅黑" panose="020B0503020204020204" pitchFamily="34" charset="-122"/>
              </a:rPr>
              <a:t>[3]Yan, </a:t>
            </a:r>
            <a:r>
              <a:rPr lang="en-US" altLang="zh-CN" sz="1200" b="1" dirty="0" err="1">
                <a:solidFill>
                  <a:srgbClr val="715096"/>
                </a:solidFill>
                <a:latin typeface="微软雅黑" panose="020B0503020204020204" pitchFamily="34" charset="-122"/>
                <a:ea typeface="微软雅黑" panose="020B0503020204020204" pitchFamily="34" charset="-122"/>
              </a:rPr>
              <a:t>Weiwu</a:t>
            </a:r>
            <a:r>
              <a:rPr lang="en-US" altLang="zh-CN" sz="1200" b="1" dirty="0">
                <a:solidFill>
                  <a:srgbClr val="715096"/>
                </a:solidFill>
                <a:latin typeface="微软雅黑" panose="020B0503020204020204" pitchFamily="34" charset="-122"/>
                <a:ea typeface="微软雅黑" panose="020B0503020204020204" pitchFamily="34" charset="-122"/>
              </a:rPr>
              <a:t>, </a:t>
            </a:r>
            <a:r>
              <a:rPr lang="en-US" altLang="zh-CN" sz="1200" b="1" dirty="0" err="1">
                <a:solidFill>
                  <a:srgbClr val="715096"/>
                </a:solidFill>
                <a:latin typeface="微软雅黑" panose="020B0503020204020204" pitchFamily="34" charset="-122"/>
                <a:ea typeface="微软雅黑" panose="020B0503020204020204" pitchFamily="34" charset="-122"/>
              </a:rPr>
              <a:t>Huihe</a:t>
            </a:r>
            <a:r>
              <a:rPr lang="en-US" altLang="zh-CN" sz="1200" b="1" dirty="0">
                <a:solidFill>
                  <a:srgbClr val="715096"/>
                </a:solidFill>
                <a:latin typeface="微软雅黑" panose="020B0503020204020204" pitchFamily="34" charset="-122"/>
                <a:ea typeface="微软雅黑" panose="020B0503020204020204" pitchFamily="34" charset="-122"/>
              </a:rPr>
              <a:t> Shao, and </a:t>
            </a:r>
            <a:r>
              <a:rPr lang="en-US" altLang="zh-CN" sz="1200" b="1" dirty="0" err="1">
                <a:solidFill>
                  <a:srgbClr val="715096"/>
                </a:solidFill>
                <a:latin typeface="微软雅黑" panose="020B0503020204020204" pitchFamily="34" charset="-122"/>
                <a:ea typeface="微软雅黑" panose="020B0503020204020204" pitchFamily="34" charset="-122"/>
              </a:rPr>
              <a:t>Xiaofan</a:t>
            </a:r>
            <a:r>
              <a:rPr lang="en-US" altLang="zh-CN" sz="1200" b="1" dirty="0">
                <a:solidFill>
                  <a:srgbClr val="715096"/>
                </a:solidFill>
                <a:latin typeface="微软雅黑" panose="020B0503020204020204" pitchFamily="34" charset="-122"/>
                <a:ea typeface="微软雅黑" panose="020B0503020204020204" pitchFamily="34" charset="-122"/>
              </a:rPr>
              <a:t> Wang. "Soft sensing modeling based on support vector machine and Bayesian model selection." Computers &amp; chemical engineering 28.8 (2004): 1489-1498.</a:t>
            </a:r>
            <a:endParaRPr lang="zh-CN" altLang="zh-CN" sz="1200" b="1" dirty="0">
              <a:solidFill>
                <a:srgbClr val="715096"/>
              </a:solidFill>
              <a:latin typeface="微软雅黑" panose="020B0503020204020204" pitchFamily="34" charset="-122"/>
              <a:ea typeface="微软雅黑" panose="020B0503020204020204" pitchFamily="34" charset="-122"/>
            </a:endParaRPr>
          </a:p>
          <a:p>
            <a:r>
              <a:rPr lang="en-US" altLang="zh-CN" sz="1200" b="1" dirty="0">
                <a:solidFill>
                  <a:srgbClr val="715096"/>
                </a:solidFill>
                <a:latin typeface="微软雅黑" panose="020B0503020204020204" pitchFamily="34" charset="-122"/>
                <a:ea typeface="微软雅黑" panose="020B0503020204020204" pitchFamily="34" charset="-122"/>
              </a:rPr>
              <a:t>[4]Gonzaga, J. C. B., et al. "ANN-based soft-sensor for real-time process monitoring and control of an industrial polymerization process." Computers &amp; chemical engineering 33.1 (2009): 43-49.</a:t>
            </a:r>
          </a:p>
        </p:txBody>
      </p:sp>
      <p:cxnSp>
        <p:nvCxnSpPr>
          <p:cNvPr id="20" name="直接连接符 19">
            <a:extLst>
              <a:ext uri="{FF2B5EF4-FFF2-40B4-BE49-F238E27FC236}">
                <a16:creationId xmlns:a16="http://schemas.microsoft.com/office/drawing/2014/main" id="{782EE8CB-F8A6-4C5C-9CE0-EEA6E181417C}"/>
              </a:ext>
            </a:extLst>
          </p:cNvPr>
          <p:cNvCxnSpPr/>
          <p:nvPr/>
        </p:nvCxnSpPr>
        <p:spPr>
          <a:xfrm>
            <a:off x="573087" y="5065573"/>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95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7193" y="759824"/>
            <a:ext cx="3348841" cy="2541461"/>
          </a:xfrm>
        </p:spPr>
        <p:txBody>
          <a:bodyPr>
            <a:normAutofit/>
          </a:bodyPr>
          <a:lstStyle/>
          <a:p>
            <a:pPr algn="ctr"/>
            <a:r>
              <a:rPr lang="zh-CN" altLang="en-US" sz="3600" dirty="0"/>
              <a:t>研究现状</a:t>
            </a:r>
            <a:br>
              <a:rPr lang="en-US" altLang="zh-CN" sz="3600" dirty="0"/>
            </a:br>
            <a:br>
              <a:rPr lang="en-US" altLang="zh-CN" sz="3600" dirty="0"/>
            </a:br>
            <a:br>
              <a:rPr lang="en-US" altLang="zh-CN" sz="3600" dirty="0"/>
            </a:br>
            <a:endParaRPr lang="zh-CN" sz="2400" dirty="0"/>
          </a:p>
        </p:txBody>
      </p:sp>
    </p:spTree>
    <p:extLst>
      <p:ext uri="{BB962C8B-B14F-4D97-AF65-F5344CB8AC3E}">
        <p14:creationId xmlns:p14="http://schemas.microsoft.com/office/powerpoint/2010/main" val="1408400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研究现状</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628650" y="1452356"/>
            <a:ext cx="8202834" cy="4844272"/>
          </a:xfrm>
        </p:spPr>
        <p:txBody>
          <a:bodyPr>
            <a:normAutofit/>
          </a:bodyPr>
          <a:lstStyle/>
          <a:p>
            <a:r>
              <a:rPr lang="zh-CN" altLang="en-US" sz="2000" dirty="0">
                <a:latin typeface="微软雅黑" panose="020B0503020204020204" pitchFamily="34" charset="-122"/>
                <a:ea typeface="微软雅黑" panose="020B0503020204020204" pitchFamily="34" charset="-122"/>
              </a:rPr>
              <a:t>用</a:t>
            </a:r>
            <a:r>
              <a:rPr lang="en-US" altLang="zh-CN" sz="2000" dirty="0">
                <a:latin typeface="微软雅黑" panose="020B0503020204020204" pitchFamily="34" charset="-122"/>
                <a:ea typeface="微软雅黑" panose="020B0503020204020204" pitchFamily="34" charset="-122"/>
              </a:rPr>
              <a:t>DBN</a:t>
            </a:r>
            <a:r>
              <a:rPr lang="zh-CN" altLang="en-US" sz="2000" dirty="0">
                <a:latin typeface="微软雅黑" panose="020B0503020204020204" pitchFamily="34" charset="-122"/>
                <a:ea typeface="微软雅黑" panose="020B0503020204020204" pitchFamily="34" charset="-122"/>
              </a:rPr>
              <a:t>方法</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进行分类：用深度信念网络综合</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无监督</a:t>
            </a:r>
            <a:r>
              <a:rPr lang="zh-CN" altLang="en-US" sz="2000" dirty="0">
                <a:latin typeface="微软雅黑" panose="020B0503020204020204" pitchFamily="34" charset="-122"/>
                <a:ea typeface="微软雅黑" panose="020B0503020204020204" pitchFamily="34" charset="-122"/>
              </a:rPr>
              <a:t>和</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监</a:t>
            </a:r>
            <a:r>
              <a:rPr lang="zh-CN" altLang="en-US" sz="2000" dirty="0">
                <a:solidFill>
                  <a:schemeClr val="tx1"/>
                </a:solidFill>
                <a:latin typeface="微软雅黑" panose="020B0503020204020204" pitchFamily="34" charset="-122"/>
                <a:ea typeface="微软雅黑" panose="020B0503020204020204" pitchFamily="34" charset="-122"/>
              </a:rPr>
              <a:t>督</a:t>
            </a:r>
            <a:r>
              <a:rPr lang="zh-CN" altLang="en-US" sz="2000" dirty="0">
                <a:latin typeface="微软雅黑" panose="020B0503020204020204" pitchFamily="34" charset="-122"/>
                <a:ea typeface="微软雅黑" panose="020B0503020204020204" pitchFamily="34" charset="-122"/>
              </a:rPr>
              <a:t>训练方法，建立</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原油来源地油田比例</a:t>
            </a:r>
            <a:r>
              <a:rPr lang="zh-CN" altLang="en-US" sz="2000" dirty="0">
                <a:latin typeface="微软雅黑" panose="020B0503020204020204" pitchFamily="34" charset="-122"/>
                <a:ea typeface="微软雅黑" panose="020B0503020204020204" pitchFamily="34" charset="-122"/>
              </a:rPr>
              <a:t>和</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原油类别</a:t>
            </a:r>
            <a:r>
              <a:rPr lang="zh-CN" altLang="en-US" sz="2000" dirty="0">
                <a:latin typeface="微软雅黑" panose="020B0503020204020204" pitchFamily="34" charset="-122"/>
                <a:ea typeface="微软雅黑" panose="020B0503020204020204" pitchFamily="34" charset="-122"/>
              </a:rPr>
              <a:t>的非线性映射。（左图）</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对原油进行分类的</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自举聚合模型</a:t>
            </a:r>
            <a:r>
              <a:rPr lang="zh-CN" altLang="en-US" sz="2000" dirty="0">
                <a:latin typeface="微软雅黑" panose="020B0503020204020204" pitchFamily="34" charset="-122"/>
                <a:ea typeface="微软雅黑" panose="020B0503020204020204" pitchFamily="34" charset="-122"/>
              </a:rPr>
              <a:t>方法</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。（右图）</a:t>
            </a:r>
            <a:endParaRPr lang="en-US" altLang="zh-CN"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67FD51F-6F77-48BF-815E-A12AF967BDA6}"/>
              </a:ext>
            </a:extLst>
          </p:cNvPr>
          <p:cNvSpPr txBox="1"/>
          <p:nvPr/>
        </p:nvSpPr>
        <p:spPr>
          <a:xfrm>
            <a:off x="751590" y="5488937"/>
            <a:ext cx="8079894" cy="1015663"/>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[5] Gao, </a:t>
            </a:r>
            <a:r>
              <a:rPr lang="en-US" altLang="zh-CN" sz="1200" b="1" dirty="0" err="1">
                <a:solidFill>
                  <a:srgbClr val="715096"/>
                </a:solidFill>
                <a:latin typeface="微软雅黑" panose="020B0503020204020204" pitchFamily="34" charset="-122"/>
                <a:ea typeface="微软雅黑" panose="020B0503020204020204" pitchFamily="34" charset="-122"/>
              </a:rPr>
              <a:t>Xiaoyong</a:t>
            </a:r>
            <a:r>
              <a:rPr lang="en-US" altLang="zh-CN" sz="1200" b="1" dirty="0">
                <a:solidFill>
                  <a:srgbClr val="715096"/>
                </a:solidFill>
                <a:latin typeface="微软雅黑" panose="020B0503020204020204" pitchFamily="34" charset="-122"/>
                <a:ea typeface="微软雅黑" panose="020B0503020204020204" pitchFamily="34" charset="-122"/>
              </a:rPr>
              <a:t>, et al. "Refinery scheduling with varying crude: A deep belief network classification and </a:t>
            </a:r>
            <a:r>
              <a:rPr lang="en-US" altLang="zh-CN" sz="1200" b="1" dirty="0" err="1">
                <a:solidFill>
                  <a:srgbClr val="715096"/>
                </a:solidFill>
                <a:latin typeface="微软雅黑" panose="020B0503020204020204" pitchFamily="34" charset="-122"/>
                <a:ea typeface="微软雅黑" panose="020B0503020204020204" pitchFamily="34" charset="-122"/>
              </a:rPr>
              <a:t>multimodel</a:t>
            </a:r>
            <a:r>
              <a:rPr lang="en-US" altLang="zh-CN" sz="1200" b="1" dirty="0">
                <a:solidFill>
                  <a:srgbClr val="715096"/>
                </a:solidFill>
                <a:latin typeface="微软雅黑" panose="020B0503020204020204" pitchFamily="34" charset="-122"/>
                <a:ea typeface="微软雅黑" panose="020B0503020204020204" pitchFamily="34" charset="-122"/>
              </a:rPr>
              <a:t> approach." </a:t>
            </a:r>
            <a:r>
              <a:rPr lang="en-US" altLang="zh-CN" sz="1200" b="1" dirty="0" err="1">
                <a:solidFill>
                  <a:srgbClr val="715096"/>
                </a:solidFill>
                <a:latin typeface="微软雅黑" panose="020B0503020204020204" pitchFamily="34" charset="-122"/>
                <a:ea typeface="微软雅黑" panose="020B0503020204020204" pitchFamily="34" charset="-122"/>
              </a:rPr>
              <a:t>AIChE</a:t>
            </a:r>
            <a:r>
              <a:rPr lang="en-US" altLang="zh-CN" sz="1200" b="1" dirty="0">
                <a:solidFill>
                  <a:srgbClr val="715096"/>
                </a:solidFill>
                <a:latin typeface="微软雅黑" panose="020B0503020204020204" pitchFamily="34" charset="-122"/>
                <a:ea typeface="微软雅黑" panose="020B0503020204020204" pitchFamily="34" charset="-122"/>
              </a:rPr>
              <a:t> Journal 60.7 (2014): 2525-2532.</a:t>
            </a:r>
          </a:p>
          <a:p>
            <a:r>
              <a:rPr lang="en-US" altLang="zh-CN" sz="1200" b="1" dirty="0">
                <a:solidFill>
                  <a:srgbClr val="715096"/>
                </a:solidFill>
                <a:latin typeface="微软雅黑" panose="020B0503020204020204" pitchFamily="34" charset="-122"/>
                <a:ea typeface="微软雅黑" panose="020B0503020204020204" pitchFamily="34" charset="-122"/>
              </a:rPr>
              <a:t>[6] Zhou, Chang, et al. "Inferential estimation of kerosene dry point in refineries with varying crudes." </a:t>
            </a:r>
            <a:r>
              <a:rPr lang="zh-CN" altLang="zh-CN" sz="1200" b="1" dirty="0">
                <a:solidFill>
                  <a:srgbClr val="715096"/>
                </a:solidFill>
                <a:latin typeface="微软雅黑" panose="020B0503020204020204" pitchFamily="34" charset="-122"/>
                <a:ea typeface="微软雅黑" panose="020B0503020204020204" pitchFamily="34" charset="-122"/>
              </a:rPr>
              <a:t>Journal of Process Control 22.6 (2012): 1122-1126</a:t>
            </a:r>
            <a:endParaRPr lang="en-US" altLang="zh-CN" sz="1200" b="1" dirty="0">
              <a:solidFill>
                <a:srgbClr val="715096"/>
              </a:solidFill>
              <a:latin typeface="微软雅黑" panose="020B0503020204020204" pitchFamily="34" charset="-122"/>
              <a:ea typeface="微软雅黑" panose="020B0503020204020204" pitchFamily="34" charset="-122"/>
            </a:endParaRPr>
          </a:p>
          <a:p>
            <a:endParaRPr lang="en-US" altLang="zh-CN" sz="1200" b="1" dirty="0">
              <a:solidFill>
                <a:srgbClr val="715096"/>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83747D0C-9A8F-4400-B9C9-4C7036ECFAA1}"/>
              </a:ext>
            </a:extLst>
          </p:cNvPr>
          <p:cNvCxnSpPr/>
          <p:nvPr/>
        </p:nvCxnSpPr>
        <p:spPr>
          <a:xfrm>
            <a:off x="792624" y="5488937"/>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0C1B3E52-778E-4539-9BF4-9521D301E0D4}"/>
              </a:ext>
            </a:extLst>
          </p:cNvPr>
          <p:cNvPicPr>
            <a:picLocks noChangeAspect="1"/>
          </p:cNvPicPr>
          <p:nvPr/>
        </p:nvPicPr>
        <p:blipFill>
          <a:blip r:embed="rId3"/>
          <a:stretch>
            <a:fillRect/>
          </a:stretch>
        </p:blipFill>
        <p:spPr>
          <a:xfrm>
            <a:off x="5073546" y="2758350"/>
            <a:ext cx="3238952" cy="2438740"/>
          </a:xfrm>
          <a:prstGeom prst="rect">
            <a:avLst/>
          </a:prstGeom>
        </p:spPr>
      </p:pic>
      <p:pic>
        <p:nvPicPr>
          <p:cNvPr id="8" name="图片 7">
            <a:extLst>
              <a:ext uri="{FF2B5EF4-FFF2-40B4-BE49-F238E27FC236}">
                <a16:creationId xmlns:a16="http://schemas.microsoft.com/office/drawing/2014/main" id="{9C9F6AE9-6074-4245-9537-EE2DCE6DE7F6}"/>
              </a:ext>
            </a:extLst>
          </p:cNvPr>
          <p:cNvPicPr>
            <a:picLocks noChangeAspect="1"/>
          </p:cNvPicPr>
          <p:nvPr/>
        </p:nvPicPr>
        <p:blipFill>
          <a:blip r:embed="rId4"/>
          <a:stretch>
            <a:fillRect/>
          </a:stretch>
        </p:blipFill>
        <p:spPr>
          <a:xfrm>
            <a:off x="1229290" y="2758350"/>
            <a:ext cx="2841166" cy="2438735"/>
          </a:xfrm>
          <a:prstGeom prst="rect">
            <a:avLst/>
          </a:prstGeom>
        </p:spPr>
      </p:pic>
    </p:spTree>
    <p:extLst>
      <p:ext uri="{BB962C8B-B14F-4D97-AF65-F5344CB8AC3E}">
        <p14:creationId xmlns:p14="http://schemas.microsoft.com/office/powerpoint/2010/main" val="422326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7AE4A-1D29-4320-ADBE-D65ECE63130A}"/>
              </a:ext>
            </a:extLst>
          </p:cNvPr>
          <p:cNvSpPr>
            <a:spLocks noGrp="1"/>
          </p:cNvSpPr>
          <p:nvPr>
            <p:ph type="title"/>
          </p:nvPr>
        </p:nvSpPr>
        <p:spPr/>
        <p:txBody>
          <a:bodyPr/>
          <a:lstStyle/>
          <a:p>
            <a:r>
              <a:rPr lang="zh-CN" altLang="en-US" dirty="0"/>
              <a:t>研究现状</a:t>
            </a:r>
          </a:p>
        </p:txBody>
      </p:sp>
      <p:sp>
        <p:nvSpPr>
          <p:cNvPr id="6" name="内容占位符 2">
            <a:extLst>
              <a:ext uri="{FF2B5EF4-FFF2-40B4-BE49-F238E27FC236}">
                <a16:creationId xmlns:a16="http://schemas.microsoft.com/office/drawing/2014/main" id="{E3466A02-8931-47AD-A5D7-77AC34D914E6}"/>
              </a:ext>
            </a:extLst>
          </p:cNvPr>
          <p:cNvSpPr>
            <a:spLocks noGrp="1"/>
          </p:cNvSpPr>
          <p:nvPr>
            <p:ph idx="1"/>
          </p:nvPr>
        </p:nvSpPr>
        <p:spPr>
          <a:xfrm>
            <a:off x="628650" y="1452356"/>
            <a:ext cx="8202834" cy="4844272"/>
          </a:xfrm>
        </p:spPr>
        <p:txBody>
          <a:bodyPr>
            <a:normAutofit/>
          </a:bodyPr>
          <a:lstStyle/>
          <a:p>
            <a:r>
              <a:rPr lang="zh-CN" altLang="en-US" sz="2000" dirty="0">
                <a:latin typeface="微软雅黑" panose="020B0503020204020204" pitchFamily="34" charset="-122"/>
                <a:ea typeface="微软雅黑" panose="020B0503020204020204" pitchFamily="34" charset="-122"/>
              </a:rPr>
              <a:t>神经网络的迭代很快，对于不同类型的数据，可以选用其适配的神经网络。</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文章</a:t>
            </a:r>
            <a:r>
              <a:rPr lang="en-US" altLang="zh-CN" sz="2000" dirty="0">
                <a:latin typeface="微软雅黑" panose="020B0503020204020204" pitchFamily="34" charset="-122"/>
                <a:ea typeface="微软雅黑" panose="020B0503020204020204" pitchFamily="34" charset="-122"/>
              </a:rPr>
              <a:t>[1][7]</a:t>
            </a:r>
            <a:r>
              <a:rPr lang="zh-CN" altLang="en-US" sz="2000" dirty="0">
                <a:latin typeface="微软雅黑" panose="020B0503020204020204" pitchFamily="34" charset="-122"/>
                <a:ea typeface="微软雅黑" panose="020B0503020204020204" pitchFamily="34" charset="-122"/>
              </a:rPr>
              <a:t>指出了现在基于大数据的工业过程中常用的一些方法和缺陷。对于工业数据，计算时间和计算效率是非常关键的点。</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93459874-3017-4E17-8CA9-ED35814B0ED9}"/>
              </a:ext>
            </a:extLst>
          </p:cNvPr>
          <p:cNvSpPr txBox="1"/>
          <p:nvPr/>
        </p:nvSpPr>
        <p:spPr>
          <a:xfrm>
            <a:off x="628650" y="5091197"/>
            <a:ext cx="8079894" cy="1223412"/>
          </a:xfrm>
          <a:prstGeom prst="rect">
            <a:avLst/>
          </a:prstGeom>
          <a:noFill/>
        </p:spPr>
        <p:txBody>
          <a:bodyPr wrap="square" rtlCol="0">
            <a:spAutoFit/>
          </a:bodyPr>
          <a:lstStyle>
            <a:defPPr>
              <a:defRPr lang="zh-CN"/>
            </a:defPPr>
            <a:lvl1pPr>
              <a:defRPr sz="1100"/>
            </a:lvl1pPr>
          </a:lstStyle>
          <a:p>
            <a:r>
              <a:rPr lang="en-US" altLang="zh-CN" sz="1050" b="1" dirty="0">
                <a:solidFill>
                  <a:srgbClr val="715096"/>
                </a:solidFill>
                <a:latin typeface="微软雅黑" panose="020B0503020204020204" pitchFamily="34" charset="-122"/>
                <a:ea typeface="微软雅黑" panose="020B0503020204020204" pitchFamily="34" charset="-122"/>
              </a:rPr>
              <a:t>[1]</a:t>
            </a:r>
            <a:r>
              <a:rPr lang="zh-CN" altLang="zh-CN" sz="1050" b="1" dirty="0">
                <a:solidFill>
                  <a:srgbClr val="715096"/>
                </a:solidFill>
                <a:latin typeface="微软雅黑" panose="020B0503020204020204" pitchFamily="34" charset="-122"/>
                <a:ea typeface="微软雅黑" panose="020B0503020204020204" pitchFamily="34" charset="-122"/>
              </a:rPr>
              <a:t>黄德先</a:t>
            </a:r>
            <a:r>
              <a:rPr lang="en-US" altLang="zh-CN" sz="1050" b="1" dirty="0">
                <a:solidFill>
                  <a:srgbClr val="715096"/>
                </a:solidFill>
                <a:latin typeface="微软雅黑" panose="020B0503020204020204" pitchFamily="34" charset="-122"/>
                <a:ea typeface="微软雅黑" panose="020B0503020204020204" pitchFamily="34" charset="-122"/>
              </a:rPr>
              <a:t>, </a:t>
            </a:r>
            <a:r>
              <a:rPr lang="zh-CN" altLang="zh-CN" sz="1050" b="1" dirty="0">
                <a:solidFill>
                  <a:srgbClr val="715096"/>
                </a:solidFill>
                <a:latin typeface="微软雅黑" panose="020B0503020204020204" pitchFamily="34" charset="-122"/>
                <a:ea typeface="微软雅黑" panose="020B0503020204020204" pitchFamily="34" charset="-122"/>
              </a:rPr>
              <a:t>江永亨</a:t>
            </a:r>
            <a:r>
              <a:rPr lang="en-US" altLang="zh-CN" sz="1050" b="1" dirty="0">
                <a:solidFill>
                  <a:srgbClr val="715096"/>
                </a:solidFill>
                <a:latin typeface="微软雅黑" panose="020B0503020204020204" pitchFamily="34" charset="-122"/>
                <a:ea typeface="微软雅黑" panose="020B0503020204020204" pitchFamily="34" charset="-122"/>
              </a:rPr>
              <a:t>, </a:t>
            </a:r>
            <a:r>
              <a:rPr lang="zh-CN" altLang="zh-CN" sz="1050" b="1" dirty="0">
                <a:solidFill>
                  <a:srgbClr val="715096"/>
                </a:solidFill>
                <a:latin typeface="微软雅黑" panose="020B0503020204020204" pitchFamily="34" charset="-122"/>
                <a:ea typeface="微软雅黑" panose="020B0503020204020204" pitchFamily="34" charset="-122"/>
              </a:rPr>
              <a:t>金以慧</a:t>
            </a:r>
            <a:r>
              <a:rPr lang="en-US" altLang="zh-CN" sz="1050" b="1" dirty="0">
                <a:solidFill>
                  <a:srgbClr val="715096"/>
                </a:solidFill>
                <a:latin typeface="微软雅黑" panose="020B0503020204020204" pitchFamily="34" charset="-122"/>
                <a:ea typeface="微软雅黑" panose="020B0503020204020204" pitchFamily="34" charset="-122"/>
              </a:rPr>
              <a:t>. </a:t>
            </a:r>
            <a:r>
              <a:rPr lang="zh-CN" altLang="zh-CN" sz="1050" b="1" dirty="0">
                <a:solidFill>
                  <a:srgbClr val="715096"/>
                </a:solidFill>
                <a:latin typeface="微软雅黑" panose="020B0503020204020204" pitchFamily="34" charset="-122"/>
                <a:ea typeface="微软雅黑" panose="020B0503020204020204" pitchFamily="34" charset="-122"/>
              </a:rPr>
              <a:t>炼油工业过程控制的研究现状</a:t>
            </a:r>
            <a:r>
              <a:rPr lang="en-US" altLang="zh-CN" sz="1050" b="1" dirty="0">
                <a:solidFill>
                  <a:srgbClr val="715096"/>
                </a:solidFill>
                <a:latin typeface="微软雅黑" panose="020B0503020204020204" pitchFamily="34" charset="-122"/>
                <a:ea typeface="微软雅黑" panose="020B0503020204020204" pitchFamily="34" charset="-122"/>
              </a:rPr>
              <a:t>, </a:t>
            </a:r>
            <a:r>
              <a:rPr lang="zh-CN" altLang="zh-CN" sz="1050" b="1" dirty="0">
                <a:solidFill>
                  <a:srgbClr val="715096"/>
                </a:solidFill>
                <a:latin typeface="微软雅黑" panose="020B0503020204020204" pitchFamily="34" charset="-122"/>
                <a:ea typeface="微软雅黑" panose="020B0503020204020204" pitchFamily="34" charset="-122"/>
              </a:rPr>
              <a:t>问题与展望</a:t>
            </a:r>
            <a:r>
              <a:rPr lang="en-US" altLang="zh-CN" sz="1050" b="1" dirty="0">
                <a:solidFill>
                  <a:srgbClr val="715096"/>
                </a:solidFill>
                <a:latin typeface="微软雅黑" panose="020B0503020204020204" pitchFamily="34" charset="-122"/>
                <a:ea typeface="微软雅黑" panose="020B0503020204020204" pitchFamily="34" charset="-122"/>
              </a:rPr>
              <a:t>[J]. </a:t>
            </a:r>
            <a:r>
              <a:rPr lang="zh-CN" altLang="zh-CN" sz="1050" b="1" dirty="0">
                <a:solidFill>
                  <a:srgbClr val="715096"/>
                </a:solidFill>
                <a:latin typeface="微软雅黑" panose="020B0503020204020204" pitchFamily="34" charset="-122"/>
                <a:ea typeface="微软雅黑" panose="020B0503020204020204" pitchFamily="34" charset="-122"/>
              </a:rPr>
              <a:t>自动化学报</a:t>
            </a:r>
            <a:r>
              <a:rPr lang="en-US" altLang="zh-CN" sz="1050" b="1" dirty="0">
                <a:solidFill>
                  <a:srgbClr val="715096"/>
                </a:solidFill>
                <a:latin typeface="微软雅黑" panose="020B0503020204020204" pitchFamily="34" charset="-122"/>
                <a:ea typeface="微软雅黑" panose="020B0503020204020204" pitchFamily="34" charset="-122"/>
              </a:rPr>
              <a:t>, 2017, 43(6): 902-916</a:t>
            </a:r>
          </a:p>
          <a:p>
            <a:r>
              <a:rPr lang="en-US" altLang="zh-CN" sz="1050" b="1" dirty="0">
                <a:solidFill>
                  <a:srgbClr val="715096"/>
                </a:solidFill>
                <a:latin typeface="微软雅黑" panose="020B0503020204020204" pitchFamily="34" charset="-122"/>
                <a:ea typeface="微软雅黑" panose="020B0503020204020204" pitchFamily="34" charset="-122"/>
              </a:rPr>
              <a:t>[7] Shang C, You F. Data analytics and machine learning for smart process manufacturing: recent advances and perspectives in the big data era[J]. Engineering, 2019, 5(6): 1010-1016.</a:t>
            </a:r>
          </a:p>
          <a:p>
            <a:r>
              <a:rPr lang="en-US" altLang="zh-CN" sz="1050" b="1" dirty="0">
                <a:solidFill>
                  <a:srgbClr val="715096"/>
                </a:solidFill>
                <a:latin typeface="微软雅黑" panose="020B0503020204020204" pitchFamily="34" charset="-122"/>
                <a:ea typeface="微软雅黑" panose="020B0503020204020204" pitchFamily="34" charset="-122"/>
              </a:rPr>
              <a:t>[8] </a:t>
            </a:r>
            <a:r>
              <a:rPr lang="en-US" altLang="zh-CN" sz="1050" b="1" dirty="0" err="1">
                <a:solidFill>
                  <a:srgbClr val="715096"/>
                </a:solidFill>
                <a:latin typeface="微软雅黑" panose="020B0503020204020204" pitchFamily="34" charset="-122"/>
                <a:ea typeface="微软雅黑" panose="020B0503020204020204" pitchFamily="34" charset="-122"/>
              </a:rPr>
              <a:t>Geng</a:t>
            </a:r>
            <a:r>
              <a:rPr lang="en-US" altLang="zh-CN" sz="1050" b="1" dirty="0">
                <a:solidFill>
                  <a:srgbClr val="715096"/>
                </a:solidFill>
                <a:latin typeface="微软雅黑" panose="020B0503020204020204" pitchFamily="34" charset="-122"/>
                <a:ea typeface="微软雅黑" panose="020B0503020204020204" pitchFamily="34" charset="-122"/>
              </a:rPr>
              <a:t> Z, Chen Z, Meng Q, et al. Novel transformer based on gated convolutional neural network for dynamic soft sensor modeling of industrial processes[J]. IEEE Transactions on Industrial Informatics, 2021, 18(3): 1521-1529</a:t>
            </a:r>
          </a:p>
          <a:p>
            <a:r>
              <a:rPr lang="en-US" altLang="zh-CN" sz="1050" b="1" dirty="0">
                <a:solidFill>
                  <a:srgbClr val="715096"/>
                </a:solidFill>
                <a:latin typeface="微软雅黑" panose="020B0503020204020204" pitchFamily="34" charset="-122"/>
                <a:ea typeface="微软雅黑" panose="020B0503020204020204" pitchFamily="34" charset="-122"/>
              </a:rPr>
              <a:t>[9] Yuan X, Li L, </a:t>
            </a:r>
            <a:r>
              <a:rPr lang="en-US" altLang="zh-CN" sz="1050" b="1" dirty="0" err="1">
                <a:solidFill>
                  <a:srgbClr val="715096"/>
                </a:solidFill>
                <a:latin typeface="微软雅黑" panose="020B0503020204020204" pitchFamily="34" charset="-122"/>
                <a:ea typeface="微软雅黑" panose="020B0503020204020204" pitchFamily="34" charset="-122"/>
              </a:rPr>
              <a:t>Shardt</a:t>
            </a:r>
            <a:r>
              <a:rPr lang="en-US" altLang="zh-CN" sz="1050" b="1" dirty="0">
                <a:solidFill>
                  <a:srgbClr val="715096"/>
                </a:solidFill>
                <a:latin typeface="微软雅黑" panose="020B0503020204020204" pitchFamily="34" charset="-122"/>
                <a:ea typeface="微软雅黑" panose="020B0503020204020204" pitchFamily="34" charset="-122"/>
              </a:rPr>
              <a:t> Y A W, et al. Deep learning with spatiotemporal attention-based LSTM for industrial soft sensor model development[J]. IEEE Transactions on Industrial Electronics, 2020, 68(5): 4404-4414</a:t>
            </a:r>
            <a:endParaRPr lang="zh-CN" altLang="zh-CN" sz="1050" b="1" dirty="0">
              <a:solidFill>
                <a:srgbClr val="715096"/>
              </a:soli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65FF5BFB-5B8D-4327-93D6-CCF23330089D}"/>
              </a:ext>
            </a:extLst>
          </p:cNvPr>
          <p:cNvCxnSpPr/>
          <p:nvPr/>
        </p:nvCxnSpPr>
        <p:spPr>
          <a:xfrm>
            <a:off x="669684" y="5053641"/>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F8B0C713-78A7-41F3-AE2E-CEDE7520C762}"/>
              </a:ext>
            </a:extLst>
          </p:cNvPr>
          <p:cNvPicPr>
            <a:picLocks noChangeAspect="1"/>
          </p:cNvPicPr>
          <p:nvPr/>
        </p:nvPicPr>
        <p:blipFill>
          <a:blip r:embed="rId3"/>
          <a:stretch>
            <a:fillRect/>
          </a:stretch>
        </p:blipFill>
        <p:spPr>
          <a:xfrm>
            <a:off x="1746363" y="1556401"/>
            <a:ext cx="5992723" cy="3205044"/>
          </a:xfrm>
          <a:prstGeom prst="rect">
            <a:avLst/>
          </a:prstGeom>
        </p:spPr>
      </p:pic>
      <p:pic>
        <p:nvPicPr>
          <p:cNvPr id="4" name="图片 3">
            <a:extLst>
              <a:ext uri="{FF2B5EF4-FFF2-40B4-BE49-F238E27FC236}">
                <a16:creationId xmlns:a16="http://schemas.microsoft.com/office/drawing/2014/main" id="{66429BD5-808D-4992-AE3F-8A9978F699A6}"/>
              </a:ext>
            </a:extLst>
          </p:cNvPr>
          <p:cNvPicPr>
            <a:picLocks noChangeAspect="1"/>
          </p:cNvPicPr>
          <p:nvPr/>
        </p:nvPicPr>
        <p:blipFill>
          <a:blip r:embed="rId4"/>
          <a:stretch>
            <a:fillRect/>
          </a:stretch>
        </p:blipFill>
        <p:spPr>
          <a:xfrm>
            <a:off x="1746363" y="1452356"/>
            <a:ext cx="5992723" cy="2979336"/>
          </a:xfrm>
          <a:prstGeom prst="rect">
            <a:avLst/>
          </a:prstGeom>
        </p:spPr>
      </p:pic>
    </p:spTree>
    <p:extLst>
      <p:ext uri="{BB962C8B-B14F-4D97-AF65-F5344CB8AC3E}">
        <p14:creationId xmlns:p14="http://schemas.microsoft.com/office/powerpoint/2010/main" val="310195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14576" y="799011"/>
            <a:ext cx="2424567" cy="938348"/>
          </a:xfrm>
        </p:spPr>
        <p:txBody>
          <a:bodyPr>
            <a:normAutofit/>
          </a:bodyPr>
          <a:lstStyle/>
          <a:p>
            <a:r>
              <a:rPr lang="zh-CN" altLang="en-US" sz="3600" dirty="0"/>
              <a:t>研究内容</a:t>
            </a:r>
            <a:br>
              <a:rPr lang="en-US" altLang="zh-CN" sz="3600" dirty="0"/>
            </a:br>
            <a:endParaRPr lang="zh-CN" sz="2400" dirty="0"/>
          </a:p>
        </p:txBody>
      </p:sp>
      <p:sp>
        <p:nvSpPr>
          <p:cNvPr id="3" name="文本框 2">
            <a:extLst>
              <a:ext uri="{FF2B5EF4-FFF2-40B4-BE49-F238E27FC236}">
                <a16:creationId xmlns:a16="http://schemas.microsoft.com/office/drawing/2014/main" id="{CCA8E675-49CC-4D41-BA30-58D94B7C9A56}"/>
              </a:ext>
            </a:extLst>
          </p:cNvPr>
          <p:cNvSpPr txBox="1"/>
          <p:nvPr/>
        </p:nvSpPr>
        <p:spPr>
          <a:xfrm>
            <a:off x="317500" y="1709418"/>
            <a:ext cx="7816624" cy="15696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b="1" dirty="0">
                <a:solidFill>
                  <a:srgbClr val="715096"/>
                </a:solidFill>
                <a:latin typeface="微软雅黑" panose="020B0503020204020204" pitchFamily="34" charset="-122"/>
                <a:ea typeface="微软雅黑" panose="020B0503020204020204" pitchFamily="34" charset="-122"/>
              </a:rPr>
              <a:t>进一步熟悉石油生产背景和了解炼油工艺</a:t>
            </a:r>
            <a:endParaRPr lang="en-US" altLang="zh-CN" sz="2000" b="1" dirty="0">
              <a:solidFill>
                <a:srgbClr val="715096"/>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2000" b="1" dirty="0">
                <a:solidFill>
                  <a:srgbClr val="715096"/>
                </a:solidFill>
                <a:latin typeface="微软雅黑" panose="020B0503020204020204" pitchFamily="34" charset="-122"/>
                <a:ea typeface="微软雅黑" panose="020B0503020204020204" pitchFamily="34" charset="-122"/>
              </a:rPr>
              <a:t>利用石油数据建立分类模型提高模型精度</a:t>
            </a:r>
          </a:p>
          <a:p>
            <a:endParaRPr lang="zh-CN" altLang="zh-CN" dirty="0"/>
          </a:p>
          <a:p>
            <a:endParaRPr lang="zh-CN" altLang="en-US" dirty="0"/>
          </a:p>
        </p:txBody>
      </p:sp>
    </p:spTree>
    <p:extLst>
      <p:ext uri="{BB962C8B-B14F-4D97-AF65-F5344CB8AC3E}">
        <p14:creationId xmlns:p14="http://schemas.microsoft.com/office/powerpoint/2010/main" val="16016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研究内容</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532436" y="1447324"/>
            <a:ext cx="8202834" cy="4567444"/>
          </a:xfrm>
        </p:spPr>
        <p:txBody>
          <a:bodyPr>
            <a:normAutofit/>
          </a:bodyPr>
          <a:lstStyle/>
          <a:p>
            <a:pPr marL="457200" lvl="1" indent="-457200">
              <a:lnSpc>
                <a:spcPct val="120000"/>
              </a:lnSpc>
              <a:buFont typeface="+mj-lt"/>
              <a:buAutoNum type="arabicPeriod"/>
            </a:pPr>
            <a:r>
              <a:rPr lang="zh-CN" altLang="en-US" sz="2000" dirty="0">
                <a:solidFill>
                  <a:srgbClr val="715096"/>
                </a:solidFill>
                <a:latin typeface="微软雅黑" panose="020B0503020204020204" pitchFamily="34" charset="-122"/>
                <a:ea typeface="微软雅黑" panose="020B0503020204020204" pitchFamily="34" charset="-122"/>
              </a:rPr>
              <a:t>进一步熟悉石油生产背景和了解炼油工艺</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仿真软件</a:t>
            </a:r>
            <a:r>
              <a:rPr lang="zh-CN" altLang="en-US" sz="2000" dirty="0">
                <a:solidFill>
                  <a:srgbClr val="715096"/>
                </a:solidFill>
                <a:latin typeface="微软雅黑" panose="020B0503020204020204" pitchFamily="34" charset="-122"/>
                <a:ea typeface="微软雅黑" panose="020B0503020204020204" pitchFamily="34" charset="-122"/>
              </a:rPr>
              <a:t>的使用</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r>
              <a:rPr lang="zh-CN" altLang="en-US" sz="2000" dirty="0">
                <a:solidFill>
                  <a:srgbClr val="715096"/>
                </a:solidFill>
                <a:latin typeface="微软雅黑" panose="020B0503020204020204" pitchFamily="34" charset="-122"/>
                <a:ea typeface="微软雅黑" panose="020B0503020204020204" pitchFamily="34" charset="-122"/>
              </a:rPr>
              <a:t>与精通石化生产工艺的老师和同学</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对接</a:t>
            </a:r>
            <a:r>
              <a:rPr lang="zh-CN" altLang="en-US" sz="2000" dirty="0">
                <a:solidFill>
                  <a:srgbClr val="715096"/>
                </a:solidFill>
                <a:latin typeface="微软雅黑" panose="020B0503020204020204" pitchFamily="34" charset="-122"/>
                <a:ea typeface="微软雅黑" panose="020B0503020204020204" pitchFamily="34" charset="-122"/>
              </a:rPr>
              <a:t>和</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交流</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r>
              <a:rPr lang="zh-CN" altLang="en-US" sz="2000" dirty="0">
                <a:solidFill>
                  <a:srgbClr val="715096"/>
                </a:solidFill>
                <a:latin typeface="微软雅黑" panose="020B0503020204020204" pitchFamily="34" charset="-122"/>
                <a:ea typeface="微软雅黑" panose="020B0503020204020204" pitchFamily="34" charset="-122"/>
              </a:rPr>
              <a:t>根据具体任务进行</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软件代码重构</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endParaRPr lang="zh-CN" altLang="zh-CN" sz="2000" dirty="0">
              <a:solidFill>
                <a:srgbClr val="715096"/>
              </a:solidFill>
              <a:latin typeface="微软雅黑" panose="020B0503020204020204" pitchFamily="34" charset="-122"/>
              <a:ea typeface="微软雅黑" panose="020B0503020204020204" pitchFamily="34" charset="-122"/>
            </a:endParaRPr>
          </a:p>
          <a:p>
            <a:pPr marL="0" indent="0">
              <a:buNone/>
            </a:pPr>
            <a:endParaRPr lang="zh-CN"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50349A4-4729-4EE2-B193-27AE33F4BA15}"/>
              </a:ext>
            </a:extLst>
          </p:cNvPr>
          <p:cNvPicPr/>
          <p:nvPr/>
        </p:nvPicPr>
        <p:blipFill>
          <a:blip r:embed="rId3"/>
          <a:stretch>
            <a:fillRect/>
          </a:stretch>
        </p:blipFill>
        <p:spPr>
          <a:xfrm>
            <a:off x="4758928" y="3829310"/>
            <a:ext cx="3852636" cy="2406390"/>
          </a:xfrm>
          <a:prstGeom prst="rect">
            <a:avLst/>
          </a:prstGeom>
        </p:spPr>
      </p:pic>
      <p:pic>
        <p:nvPicPr>
          <p:cNvPr id="3" name="图片 2">
            <a:extLst>
              <a:ext uri="{FF2B5EF4-FFF2-40B4-BE49-F238E27FC236}">
                <a16:creationId xmlns:a16="http://schemas.microsoft.com/office/drawing/2014/main" id="{D3ACA45D-7CCF-4C03-899A-862C48A549E6}"/>
              </a:ext>
            </a:extLst>
          </p:cNvPr>
          <p:cNvPicPr>
            <a:picLocks noChangeAspect="1"/>
          </p:cNvPicPr>
          <p:nvPr/>
        </p:nvPicPr>
        <p:blipFill>
          <a:blip r:embed="rId4"/>
          <a:stretch>
            <a:fillRect/>
          </a:stretch>
        </p:blipFill>
        <p:spPr>
          <a:xfrm>
            <a:off x="813916" y="3731046"/>
            <a:ext cx="3835421" cy="2504654"/>
          </a:xfrm>
          <a:prstGeom prst="rect">
            <a:avLst/>
          </a:prstGeom>
        </p:spPr>
      </p:pic>
    </p:spTree>
    <p:extLst>
      <p:ext uri="{BB962C8B-B14F-4D97-AF65-F5344CB8AC3E}">
        <p14:creationId xmlns:p14="http://schemas.microsoft.com/office/powerpoint/2010/main" val="308972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0导论-42">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02从经济改革到社会改革-发布版</Template>
  <TotalTime>7723</TotalTime>
  <Words>2576</Words>
  <Application>Microsoft Office PowerPoint</Application>
  <PresentationFormat>全屏显示(4:3)</PresentationFormat>
  <Paragraphs>125</Paragraphs>
  <Slides>15</Slides>
  <Notes>14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15</vt:i4>
      </vt:variant>
    </vt:vector>
  </HeadingPairs>
  <TitlesOfParts>
    <vt:vector size="28" baseType="lpstr">
      <vt:lpstr>等线</vt:lpstr>
      <vt:lpstr>等线 Light</vt:lpstr>
      <vt:lpstr>黑体</vt:lpstr>
      <vt:lpstr>华文仿宋</vt:lpstr>
      <vt:lpstr>华文楷体</vt:lpstr>
      <vt:lpstr>华文隶书</vt:lpstr>
      <vt:lpstr>华文中宋</vt:lpstr>
      <vt:lpstr>宋体</vt:lpstr>
      <vt:lpstr>微软雅黑</vt:lpstr>
      <vt:lpstr>Arial</vt:lpstr>
      <vt:lpstr>Calibri</vt:lpstr>
      <vt:lpstr>00导论-42</vt:lpstr>
      <vt:lpstr>自定义设计方案</vt:lpstr>
      <vt:lpstr>石化生产过程基于大数据解析的分类建模方法研究  报告人：党添添 指导老师：黄德先</vt:lpstr>
      <vt:lpstr>目录</vt:lpstr>
      <vt:lpstr>课题背景：石化生产分类模型</vt:lpstr>
      <vt:lpstr>课题背景：基于大数据的分类方法</vt:lpstr>
      <vt:lpstr>研究现状   </vt:lpstr>
      <vt:lpstr>研究现状</vt:lpstr>
      <vt:lpstr>研究现状</vt:lpstr>
      <vt:lpstr>研究内容 </vt:lpstr>
      <vt:lpstr>研究内容</vt:lpstr>
      <vt:lpstr>研究内容</vt:lpstr>
      <vt:lpstr>研究内容</vt:lpstr>
      <vt:lpstr>工作计划</vt:lpstr>
      <vt:lpstr>参考文献</vt:lpstr>
      <vt:lpstr>参考文献</vt:lpstr>
      <vt:lpstr>感谢大家！ 恳请各位老师和同学批评和指正！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Jian-yu He</dc:creator>
  <cp:lastModifiedBy>Cooler Master</cp:lastModifiedBy>
  <cp:revision>152</cp:revision>
  <dcterms:created xsi:type="dcterms:W3CDTF">2016-05-18T01:37:00Z</dcterms:created>
  <dcterms:modified xsi:type="dcterms:W3CDTF">2022-11-22T13:41:05Z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