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35"/>
  </p:notesMasterIdLst>
  <p:sldIdLst>
    <p:sldId id="256" r:id="rId2"/>
    <p:sldId id="257" r:id="rId3"/>
    <p:sldId id="297" r:id="rId4"/>
    <p:sldId id="305" r:id="rId5"/>
    <p:sldId id="298" r:id="rId6"/>
    <p:sldId id="296" r:id="rId7"/>
    <p:sldId id="258" r:id="rId8"/>
    <p:sldId id="266" r:id="rId9"/>
    <p:sldId id="299" r:id="rId10"/>
    <p:sldId id="272" r:id="rId11"/>
    <p:sldId id="312" r:id="rId12"/>
    <p:sldId id="301" r:id="rId13"/>
    <p:sldId id="276" r:id="rId14"/>
    <p:sldId id="277" r:id="rId15"/>
    <p:sldId id="309" r:id="rId16"/>
    <p:sldId id="311" r:id="rId17"/>
    <p:sldId id="304" r:id="rId18"/>
    <p:sldId id="281" r:id="rId19"/>
    <p:sldId id="314" r:id="rId20"/>
    <p:sldId id="315" r:id="rId21"/>
    <p:sldId id="302" r:id="rId22"/>
    <p:sldId id="303" r:id="rId23"/>
    <p:sldId id="306" r:id="rId24"/>
    <p:sldId id="307" r:id="rId25"/>
    <p:sldId id="310" r:id="rId26"/>
    <p:sldId id="308" r:id="rId27"/>
    <p:sldId id="313" r:id="rId28"/>
    <p:sldId id="283" r:id="rId29"/>
    <p:sldId id="316" r:id="rId30"/>
    <p:sldId id="317" r:id="rId31"/>
    <p:sldId id="318" r:id="rId32"/>
    <p:sldId id="319"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11" autoAdjust="0"/>
  </p:normalViewPr>
  <p:slideViewPr>
    <p:cSldViewPr snapToGrid="0" snapToObjects="1">
      <p:cViewPr>
        <p:scale>
          <a:sx n="108" d="100"/>
          <a:sy n="108" d="100"/>
        </p:scale>
        <p:origin x="-52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A0804-1DCA-BD40-881A-04FE10C05650}" type="datetimeFigureOut">
              <a:rPr kumimoji="1" lang="zh-CN" altLang="en-US" smtClean="0"/>
              <a:t>16/8/24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69FDA-017C-CB41-83AB-8591AB2AF49D}" type="slidenum">
              <a:rPr kumimoji="1" lang="zh-CN" altLang="en-US" smtClean="0"/>
              <a:t>‹#›</a:t>
            </a:fld>
            <a:endParaRPr kumimoji="1" lang="zh-CN" altLang="en-US"/>
          </a:p>
        </p:txBody>
      </p:sp>
    </p:spTree>
    <p:extLst>
      <p:ext uri="{BB962C8B-B14F-4D97-AF65-F5344CB8AC3E}">
        <p14:creationId xmlns:p14="http://schemas.microsoft.com/office/powerpoint/2010/main" val="1382877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a:t>
            </a:r>
            <a:r>
              <a:rPr lang="en-US" altLang="zh-CN" dirty="0" smtClean="0"/>
              <a:t>,</a:t>
            </a:r>
            <a:r>
              <a:rPr lang="en-US" altLang="zh-CN" dirty="0" err="1" smtClean="0"/>
              <a:t>Docker</a:t>
            </a:r>
            <a:r>
              <a:rPr lang="zh-CN" altLang="en-US" dirty="0" smtClean="0"/>
              <a:t>可以在容器内部快速自动化部署应用</a:t>
            </a:r>
            <a:r>
              <a:rPr lang="en-US" altLang="zh-CN" dirty="0" smtClean="0"/>
              <a:t>,</a:t>
            </a:r>
            <a:r>
              <a:rPr lang="zh-CN" altLang="en-US" dirty="0" smtClean="0"/>
              <a:t>并可以通过内核虚拟化技术</a:t>
            </a:r>
            <a:r>
              <a:rPr lang="en-US" altLang="zh-CN" dirty="0" smtClean="0"/>
              <a:t>(namespaces</a:t>
            </a:r>
            <a:r>
              <a:rPr lang="zh-CN" altLang="en-US" dirty="0" smtClean="0"/>
              <a:t>及</a:t>
            </a:r>
            <a:r>
              <a:rPr lang="en-US" altLang="zh-CN" dirty="0" err="1" smtClean="0"/>
              <a:t>cgroups</a:t>
            </a:r>
            <a:r>
              <a:rPr lang="zh-CN" altLang="en-US" dirty="0" smtClean="0"/>
              <a:t>等</a:t>
            </a:r>
            <a:r>
              <a:rPr lang="en-US" altLang="zh-CN" dirty="0" smtClean="0"/>
              <a:t>)</a:t>
            </a:r>
            <a:r>
              <a:rPr lang="zh-CN" altLang="en-US" dirty="0" smtClean="0"/>
              <a:t>来提供容器的资源隔离与安全保障等。由于</a:t>
            </a:r>
            <a:r>
              <a:rPr lang="en-US" altLang="zh-CN" dirty="0" err="1" smtClean="0"/>
              <a:t>Docker</a:t>
            </a:r>
            <a:r>
              <a:rPr lang="zh-CN" altLang="en-US" dirty="0" smtClean="0"/>
              <a:t>通过操作系统层的虚拟化实现隔离</a:t>
            </a:r>
            <a:r>
              <a:rPr lang="en-US" altLang="zh-CN" dirty="0" smtClean="0"/>
              <a:t>,</a:t>
            </a:r>
            <a:r>
              <a:rPr lang="zh-CN" altLang="en-US" dirty="0" smtClean="0"/>
              <a:t>所以</a:t>
            </a:r>
            <a:r>
              <a:rPr lang="en-US" altLang="zh-CN" dirty="0" err="1" smtClean="0"/>
              <a:t>Docker</a:t>
            </a:r>
            <a:r>
              <a:rPr lang="zh-CN" altLang="en-US" dirty="0" smtClean="0"/>
              <a:t>容器在运行时</a:t>
            </a:r>
            <a:r>
              <a:rPr lang="en-US" altLang="zh-CN" dirty="0" smtClean="0"/>
              <a:t>,</a:t>
            </a:r>
            <a:r>
              <a:rPr lang="zh-CN" altLang="en-US" dirty="0" smtClean="0"/>
              <a:t>不需要类似虚拟机</a:t>
            </a:r>
            <a:r>
              <a:rPr lang="en-US" altLang="zh-CN" dirty="0" smtClean="0"/>
              <a:t>(VM)</a:t>
            </a:r>
            <a:r>
              <a:rPr lang="zh-CN" altLang="en-US" dirty="0" smtClean="0"/>
              <a:t>额外的操作系统开销</a:t>
            </a:r>
            <a:r>
              <a:rPr lang="en-US" altLang="zh-CN" dirty="0" smtClean="0"/>
              <a:t>,</a:t>
            </a:r>
            <a:r>
              <a:rPr lang="zh-CN" altLang="en-US" dirty="0" smtClean="0"/>
              <a:t>提高资源利用率</a:t>
            </a:r>
            <a:r>
              <a:rPr lang="en-US" altLang="zh-CN" dirty="0" smtClean="0"/>
              <a:t>,</a:t>
            </a:r>
            <a:r>
              <a:rPr lang="zh-CN" altLang="en-US" dirty="0" smtClean="0"/>
              <a:t>并且提升诸如</a:t>
            </a:r>
            <a:r>
              <a:rPr lang="en-US" altLang="zh-CN" dirty="0" smtClean="0"/>
              <a:t>IO</a:t>
            </a:r>
            <a:r>
              <a:rPr lang="zh-CN" altLang="en-US" dirty="0" smtClean="0"/>
              <a:t>等方面的性能。 </a:t>
            </a:r>
            <a:endParaRPr lang="en-US" altLang="zh-CN" dirty="0" smtClean="0"/>
          </a:p>
          <a:p>
            <a:r>
              <a:rPr lang="en-US" altLang="zh-CN" dirty="0" err="1" smtClean="0"/>
              <a:t>Docker</a:t>
            </a:r>
            <a:r>
              <a:rPr lang="en-US" altLang="zh-CN" dirty="0" smtClean="0"/>
              <a:t> : </a:t>
            </a:r>
            <a:r>
              <a:rPr lang="zh-CN" altLang="en-US" dirty="0" smtClean="0"/>
              <a:t>码头搬运工</a:t>
            </a:r>
            <a:r>
              <a:rPr lang="en-US" altLang="zh-CN" dirty="0" smtClean="0"/>
              <a:t>,</a:t>
            </a:r>
            <a:r>
              <a:rPr lang="zh-CN" altLang="en-US" dirty="0" smtClean="0"/>
              <a:t>这种搬运工搬运的是集装箱</a:t>
            </a:r>
            <a:r>
              <a:rPr lang="en-US" altLang="zh-CN" dirty="0" smtClean="0"/>
              <a:t>(Container),</a:t>
            </a:r>
            <a:r>
              <a:rPr lang="zh-CN" altLang="en-US" dirty="0" smtClean="0"/>
              <a:t>集装箱里面装的是任意 类型的</a:t>
            </a:r>
            <a:r>
              <a:rPr lang="en-US" altLang="zh-CN" dirty="0" err="1" smtClean="0"/>
              <a:t>App,Docker</a:t>
            </a:r>
            <a:r>
              <a:rPr lang="zh-CN" altLang="en-US" dirty="0" smtClean="0"/>
              <a:t>把</a:t>
            </a:r>
            <a:r>
              <a:rPr lang="en-US" altLang="zh-CN" dirty="0" smtClean="0"/>
              <a:t>App</a:t>
            </a:r>
            <a:r>
              <a:rPr lang="zh-CN" altLang="en-US" dirty="0" smtClean="0"/>
              <a:t>装在</a:t>
            </a:r>
            <a:r>
              <a:rPr lang="en-US" altLang="zh-CN" dirty="0" smtClean="0"/>
              <a:t>Container</a:t>
            </a:r>
            <a:r>
              <a:rPr lang="zh-CN" altLang="en-US" dirty="0" smtClean="0"/>
              <a:t>内</a:t>
            </a:r>
            <a:r>
              <a:rPr lang="en-US" altLang="zh-CN" dirty="0" smtClean="0"/>
              <a:t>,</a:t>
            </a:r>
            <a:r>
              <a:rPr lang="zh-CN" altLang="en-US" dirty="0" smtClean="0"/>
              <a:t>通过</a:t>
            </a:r>
            <a:r>
              <a:rPr lang="en-US" altLang="zh-CN" dirty="0" smtClean="0"/>
              <a:t>Linux Container(LXC)</a:t>
            </a:r>
            <a:r>
              <a:rPr lang="zh-CN" altLang="en-US" dirty="0" smtClean="0"/>
              <a:t>技术的包装将</a:t>
            </a:r>
            <a:r>
              <a:rPr lang="en-US" altLang="zh-CN" dirty="0" smtClean="0"/>
              <a:t>App</a:t>
            </a:r>
            <a:r>
              <a:rPr lang="zh-CN" altLang="en-US" dirty="0" smtClean="0"/>
              <a:t>变成一种标准化的</a:t>
            </a:r>
            <a:r>
              <a:rPr lang="en-US" altLang="zh-CN" dirty="0" smtClean="0"/>
              <a:t>,</a:t>
            </a:r>
            <a:r>
              <a:rPr lang="zh-CN" altLang="en-US" dirty="0" smtClean="0"/>
              <a:t>可移植的</a:t>
            </a:r>
            <a:r>
              <a:rPr lang="en-US" altLang="zh-CN" dirty="0" smtClean="0"/>
              <a:t>,</a:t>
            </a:r>
            <a:r>
              <a:rPr lang="zh-CN" altLang="en-US" dirty="0" smtClean="0"/>
              <a:t>自管理的组件</a:t>
            </a:r>
            <a:r>
              <a:rPr lang="en-US" altLang="zh-CN" dirty="0" smtClean="0"/>
              <a:t>,</a:t>
            </a:r>
            <a:r>
              <a:rPr lang="zh-CN" altLang="en-US" dirty="0" smtClean="0"/>
              <a:t>这种组件可以在你的本地机器上开发</a:t>
            </a:r>
            <a:r>
              <a:rPr lang="en-US" altLang="zh-CN" dirty="0" smtClean="0"/>
              <a:t>,</a:t>
            </a:r>
            <a:r>
              <a:rPr lang="zh-CN" altLang="en-US" dirty="0" smtClean="0"/>
              <a:t>调试运行</a:t>
            </a:r>
            <a:r>
              <a:rPr lang="en-US" altLang="zh-CN" dirty="0" smtClean="0"/>
              <a:t>,</a:t>
            </a:r>
            <a:r>
              <a:rPr lang="zh-CN" altLang="en-US" dirty="0" smtClean="0"/>
              <a:t>最终非常方便在生产环境下运行 。</a:t>
            </a:r>
          </a:p>
          <a:p>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3</a:t>
            </a:fld>
            <a:endParaRPr kumimoji="1" lang="zh-CN" altLang="en-US"/>
          </a:p>
        </p:txBody>
      </p:sp>
    </p:spTree>
    <p:extLst>
      <p:ext uri="{BB962C8B-B14F-4D97-AF65-F5344CB8AC3E}">
        <p14:creationId xmlns:p14="http://schemas.microsoft.com/office/powerpoint/2010/main" val="111955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DOCKERHUB</a:t>
            </a:r>
            <a:r>
              <a:rPr kumimoji="1" lang="zh-CN" altLang="en-US" dirty="0" smtClean="0"/>
              <a:t>前面提到是类似与</a:t>
            </a:r>
            <a:r>
              <a:rPr kumimoji="1" lang="en-US" altLang="zh-CN" dirty="0" err="1" smtClean="0"/>
              <a:t>github</a:t>
            </a:r>
            <a:r>
              <a:rPr kumimoji="1" lang="zh-CN" altLang="en-US" dirty="0" smtClean="0"/>
              <a:t>的一个大型镜像仓库，里面有很多个人和官方镜像，像</a:t>
            </a:r>
            <a:r>
              <a:rPr kumimoji="1" lang="en-US" altLang="zh-CN" dirty="0" err="1" smtClean="0"/>
              <a:t>github</a:t>
            </a:r>
            <a:r>
              <a:rPr kumimoji="1" lang="zh-CN" altLang="en-US" dirty="0" smtClean="0"/>
              <a:t>一样也有私有和公有仓库</a:t>
            </a:r>
            <a:endParaRPr kumimoji="1" lang="en-US" altLang="zh-CN" dirty="0" smtClean="0"/>
          </a:p>
          <a:p>
            <a:r>
              <a:rPr kumimoji="1" lang="zh-CN" altLang="en-US" dirty="0" smtClean="0"/>
              <a:t>举个例子，镜像可包含</a:t>
            </a:r>
            <a:r>
              <a:rPr kumimoji="1" lang="en-US" altLang="zh-CN" dirty="0" err="1" smtClean="0"/>
              <a:t>ubutnu</a:t>
            </a:r>
            <a:r>
              <a:rPr kumimoji="1" lang="zh-CN" altLang="en-US" dirty="0" smtClean="0"/>
              <a:t>最基本镜像和</a:t>
            </a:r>
            <a:r>
              <a:rPr kumimoji="1" lang="en-US" altLang="zh-CN" dirty="0" smtClean="0"/>
              <a:t>apache</a:t>
            </a:r>
            <a:r>
              <a:rPr kumimoji="1" lang="zh-CN" altLang="en-US" dirty="0" smtClean="0"/>
              <a:t>协议、和个人的</a:t>
            </a:r>
            <a:r>
              <a:rPr kumimoji="1" lang="en-US" altLang="zh-CN" dirty="0" smtClean="0"/>
              <a:t>web</a:t>
            </a:r>
            <a:r>
              <a:rPr kumimoji="1" lang="zh-CN" altLang="en-US" dirty="0" smtClean="0"/>
              <a:t>应用。</a:t>
            </a:r>
            <a:endParaRPr kumimoji="1" lang="en-US" altLang="zh-CN" dirty="0" smtClean="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12</a:t>
            </a:fld>
            <a:endParaRPr kumimoji="1" lang="zh-CN" altLang="en-US"/>
          </a:p>
        </p:txBody>
      </p:sp>
    </p:spTree>
    <p:extLst>
      <p:ext uri="{BB962C8B-B14F-4D97-AF65-F5344CB8AC3E}">
        <p14:creationId xmlns:p14="http://schemas.microsoft.com/office/powerpoint/2010/main" val="19499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Docker</a:t>
            </a:r>
            <a:r>
              <a:rPr lang="en-US" altLang="zh-CN" dirty="0" smtClean="0"/>
              <a:t> Daemon</a:t>
            </a:r>
            <a:r>
              <a:rPr lang="zh-CN" altLang="en-US" dirty="0" smtClean="0"/>
              <a:t>与其通信，并实现创建镜像、下载镜像、上传镜像三个功能，这三个功能对应的</a:t>
            </a:r>
            <a:r>
              <a:rPr lang="en-US" altLang="zh-CN" dirty="0" smtClean="0"/>
              <a:t>job</a:t>
            </a:r>
            <a:r>
              <a:rPr lang="zh-CN" altLang="en-US" dirty="0" smtClean="0"/>
              <a:t>名称分别为</a:t>
            </a:r>
            <a:r>
              <a:rPr lang="en-US" altLang="zh-CN" dirty="0" smtClean="0"/>
              <a:t>"search"</a:t>
            </a:r>
            <a:r>
              <a:rPr lang="zh-CN" altLang="en-US" dirty="0" smtClean="0"/>
              <a:t>，</a:t>
            </a:r>
            <a:r>
              <a:rPr lang="en-US" altLang="zh-CN" dirty="0" smtClean="0"/>
              <a:t>"pull" </a:t>
            </a:r>
            <a:r>
              <a:rPr lang="zh-CN" altLang="en-US" dirty="0" smtClean="0"/>
              <a:t>与 </a:t>
            </a:r>
            <a:r>
              <a:rPr lang="en-US" altLang="zh-CN" dirty="0" smtClean="0"/>
              <a:t>"push"</a:t>
            </a:r>
            <a:r>
              <a:rPr lang="zh-CN" altLang="en-US" dirty="0" smtClean="0"/>
              <a:t>。</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13</a:t>
            </a:fld>
            <a:endParaRPr kumimoji="1" lang="zh-CN" altLang="en-US"/>
          </a:p>
        </p:txBody>
      </p:sp>
    </p:spTree>
    <p:extLst>
      <p:ext uri="{BB962C8B-B14F-4D97-AF65-F5344CB8AC3E}">
        <p14:creationId xmlns:p14="http://schemas.microsoft.com/office/powerpoint/2010/main" val="367151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容器涵盖一切应用程序运行时所需要的资源，每个容器都是基于</a:t>
            </a:r>
            <a:r>
              <a:rPr lang="en-US" altLang="zh-CN" dirty="0" smtClean="0"/>
              <a:t>image</a:t>
            </a:r>
            <a:r>
              <a:rPr lang="zh-CN" altLang="en-US" dirty="0" smtClean="0"/>
              <a:t>的。容器可以方便的运行、启动、删除。每个容器之间都是隔离的。</a:t>
            </a:r>
            <a:endParaRPr lang="en-US" altLang="zh-CN" dirty="0" smtClean="0"/>
          </a:p>
          <a:p>
            <a:r>
              <a:rPr lang="zh-CN" altLang="en-US" dirty="0" smtClean="0"/>
              <a:t>由图可以看出</a:t>
            </a:r>
            <a:r>
              <a:rPr lang="en-US" altLang="zh-CN" dirty="0" smtClean="0"/>
              <a:t>container</a:t>
            </a:r>
            <a:r>
              <a:rPr lang="zh-CN" altLang="en-US" dirty="0" smtClean="0"/>
              <a:t>是被</a:t>
            </a:r>
            <a:r>
              <a:rPr lang="en-US" altLang="zh-CN" dirty="0" smtClean="0"/>
              <a:t>namespace</a:t>
            </a:r>
            <a:r>
              <a:rPr lang="zh-CN" altLang="en-US" dirty="0" smtClean="0"/>
              <a:t>划分用户空间、资源受限的。 </a:t>
            </a:r>
            <a:endParaRPr lang="en-US" altLang="zh-CN" dirty="0" smtClean="0"/>
          </a:p>
          <a:p>
            <a:endParaRPr lang="en-US" altLang="zh-CN" dirty="0" smtClean="0"/>
          </a:p>
          <a:p>
            <a:r>
              <a:rPr lang="en-US" altLang="zh-CN" dirty="0" err="1" smtClean="0"/>
              <a:t>Docker</a:t>
            </a:r>
            <a:r>
              <a:rPr lang="zh-CN" altLang="en-US" dirty="0" smtClean="0"/>
              <a:t>按照用户的需求与指令，订制相应的</a:t>
            </a:r>
            <a:r>
              <a:rPr lang="en-US" altLang="zh-CN" dirty="0" err="1" smtClean="0"/>
              <a:t>Docker</a:t>
            </a:r>
            <a:r>
              <a:rPr lang="zh-CN" altLang="en-US" dirty="0" smtClean="0"/>
              <a:t>容器：</a:t>
            </a:r>
          </a:p>
          <a:p>
            <a:r>
              <a:rPr lang="zh-CN" altLang="en-US" dirty="0" smtClean="0"/>
              <a:t>用户通过指定容器镜像，使得     </a:t>
            </a:r>
            <a:r>
              <a:rPr lang="en-US" altLang="zh-CN" dirty="0" err="1" smtClean="0"/>
              <a:t>Docker</a:t>
            </a:r>
            <a:r>
              <a:rPr lang="zh-CN" altLang="en-US" dirty="0" smtClean="0"/>
              <a:t>容器可以自定义</a:t>
            </a:r>
            <a:r>
              <a:rPr lang="en-US" altLang="zh-CN" dirty="0" err="1" smtClean="0"/>
              <a:t>rootfs</a:t>
            </a:r>
            <a:r>
              <a:rPr lang="zh-CN" altLang="en-US" dirty="0" smtClean="0"/>
              <a:t>等文件系统；</a:t>
            </a:r>
          </a:p>
          <a:p>
            <a:r>
              <a:rPr lang="zh-CN" altLang="en-US" dirty="0" smtClean="0"/>
              <a:t>      用户通过指定计算资源的配额，使得</a:t>
            </a:r>
            <a:r>
              <a:rPr lang="en-US" altLang="zh-CN" dirty="0" err="1" smtClean="0"/>
              <a:t>Docker</a:t>
            </a:r>
            <a:r>
              <a:rPr lang="zh-CN" altLang="en-US" dirty="0" smtClean="0"/>
              <a:t>容器使用指定的计算资源；</a:t>
            </a:r>
          </a:p>
          <a:p>
            <a:r>
              <a:rPr lang="zh-CN" altLang="en-US" dirty="0" smtClean="0"/>
              <a:t>      用户通过配置网络及其安全策略，使得</a:t>
            </a:r>
            <a:r>
              <a:rPr lang="en-US" altLang="zh-CN" dirty="0" err="1" smtClean="0"/>
              <a:t>Docker</a:t>
            </a:r>
            <a:r>
              <a:rPr lang="zh-CN" altLang="en-US" dirty="0" smtClean="0"/>
              <a:t>容器拥有独立且安全的网络环境；</a:t>
            </a:r>
          </a:p>
          <a:p>
            <a:r>
              <a:rPr lang="zh-CN" altLang="en-US" dirty="0" smtClean="0"/>
              <a:t>      用户通过指定运行的命令，使得</a:t>
            </a:r>
            <a:r>
              <a:rPr lang="en-US" altLang="zh-CN" dirty="0" err="1" smtClean="0"/>
              <a:t>Docker</a:t>
            </a:r>
            <a:r>
              <a:rPr lang="zh-CN" altLang="en-US" dirty="0" smtClean="0"/>
              <a:t>容器执行指定的工作。</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14</a:t>
            </a:fld>
            <a:endParaRPr kumimoji="1" lang="zh-CN" altLang="en-US"/>
          </a:p>
        </p:txBody>
      </p:sp>
    </p:spTree>
    <p:extLst>
      <p:ext uri="{BB962C8B-B14F-4D97-AF65-F5344CB8AC3E}">
        <p14:creationId xmlns:p14="http://schemas.microsoft.com/office/powerpoint/2010/main" val="3612430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将一系列执行指令写入一个文本文件。</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Dockfile</a:t>
            </a:r>
            <a:r>
              <a:rPr kumimoji="1" lang="zh-CN" altLang="en-US" dirty="0" smtClean="0"/>
              <a:t>是一颗种子，在不同机器上结下的果一样。</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15</a:t>
            </a:fld>
            <a:endParaRPr kumimoji="1" lang="zh-CN" altLang="en-US"/>
          </a:p>
        </p:txBody>
      </p:sp>
    </p:spTree>
    <p:extLst>
      <p:ext uri="{BB962C8B-B14F-4D97-AF65-F5344CB8AC3E}">
        <p14:creationId xmlns:p14="http://schemas.microsoft.com/office/powerpoint/2010/main" val="343099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用户通过</a:t>
            </a:r>
            <a:r>
              <a:rPr kumimoji="1" lang="en-US" altLang="zh-CN" dirty="0" err="1" smtClean="0"/>
              <a:t>Docker</a:t>
            </a:r>
            <a:r>
              <a:rPr kumimoji="1" lang="zh-CN" altLang="en-US" dirty="0" smtClean="0"/>
              <a:t> </a:t>
            </a:r>
            <a:r>
              <a:rPr kumimoji="1" lang="en-US" altLang="zh-CN" dirty="0" smtClean="0"/>
              <a:t>Client</a:t>
            </a:r>
            <a:r>
              <a:rPr kumimoji="1" lang="zh-CN" altLang="en-US" dirty="0" smtClean="0"/>
              <a:t>访问</a:t>
            </a:r>
            <a:r>
              <a:rPr kumimoji="1" lang="en-US" altLang="zh-CN" dirty="0" err="1" smtClean="0"/>
              <a:t>docker</a:t>
            </a:r>
            <a:r>
              <a:rPr kumimoji="1" lang="en-US" altLang="zh-CN" dirty="0" smtClean="0"/>
              <a:t>,</a:t>
            </a:r>
            <a:r>
              <a:rPr kumimoji="1" lang="zh-CN" altLang="en-US" dirty="0" smtClean="0"/>
              <a:t>运行容器中的应用，打包好的应用可上传到</a:t>
            </a:r>
            <a:r>
              <a:rPr kumimoji="1" lang="en-US" altLang="zh-CN" dirty="0" err="1" smtClean="0"/>
              <a:t>dockerhub</a:t>
            </a:r>
            <a:r>
              <a:rPr kumimoji="1" lang="zh-CN" altLang="en-US" dirty="0" smtClean="0"/>
              <a:t>的注册中心。通过</a:t>
            </a:r>
            <a:r>
              <a:rPr kumimoji="1" lang="en-US" altLang="zh-CN" dirty="0" err="1" smtClean="0"/>
              <a:t>dockerfile</a:t>
            </a:r>
            <a:r>
              <a:rPr kumimoji="1" lang="zh-CN" altLang="en-US" dirty="0" smtClean="0"/>
              <a:t>将操作写入镜像，然后进行</a:t>
            </a:r>
            <a:r>
              <a:rPr kumimoji="1" lang="en-US" altLang="zh-CN" dirty="0" smtClean="0"/>
              <a:t>build</a:t>
            </a:r>
            <a:r>
              <a:rPr kumimoji="1" lang="zh-CN" altLang="en-US" dirty="0" smtClean="0"/>
              <a:t> </a:t>
            </a:r>
            <a:r>
              <a:rPr kumimoji="1" lang="en-US" altLang="zh-CN" dirty="0" smtClean="0"/>
              <a:t>push</a:t>
            </a:r>
            <a:r>
              <a:rPr kumimoji="1" lang="zh-CN" altLang="en-US" dirty="0" smtClean="0"/>
              <a:t>到注册中心。</a:t>
            </a:r>
            <a:endParaRPr kumimoji="1" lang="en-US" altLang="zh-CN" dirty="0" smtClean="0"/>
          </a:p>
          <a:p>
            <a:r>
              <a:rPr kumimoji="1" lang="zh-CN" altLang="en-US" dirty="0" smtClean="0"/>
              <a:t>在</a:t>
            </a:r>
            <a:r>
              <a:rPr kumimoji="1" lang="en-US" altLang="zh-CN" dirty="0" err="1" smtClean="0"/>
              <a:t>docker</a:t>
            </a:r>
            <a:r>
              <a:rPr kumimoji="1" lang="en-US" altLang="zh-CN" dirty="0" smtClean="0"/>
              <a:t> client</a:t>
            </a:r>
            <a:r>
              <a:rPr kumimoji="1" lang="zh-CN" altLang="en-US" dirty="0" smtClean="0"/>
              <a:t>进行</a:t>
            </a:r>
            <a:r>
              <a:rPr kumimoji="1" lang="en-US" altLang="zh-CN" dirty="0" smtClean="0"/>
              <a:t>search</a:t>
            </a:r>
            <a:r>
              <a:rPr kumimoji="1" lang="zh-CN" altLang="en-US" dirty="0" smtClean="0"/>
              <a:t>、</a:t>
            </a:r>
            <a:r>
              <a:rPr kumimoji="1" lang="en-US" altLang="zh-CN" dirty="0" smtClean="0"/>
              <a:t>push</a:t>
            </a:r>
            <a:r>
              <a:rPr kumimoji="1" lang="zh-CN" altLang="en-US" dirty="0" smtClean="0"/>
              <a:t>、</a:t>
            </a:r>
            <a:r>
              <a:rPr kumimoji="1" lang="en-US" altLang="zh-CN" dirty="0" smtClean="0"/>
              <a:t>run</a:t>
            </a:r>
            <a:r>
              <a:rPr kumimoji="1" lang="zh-CN" altLang="en-US" dirty="0" smtClean="0"/>
              <a:t>操作等。</a:t>
            </a:r>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17</a:t>
            </a:fld>
            <a:endParaRPr kumimoji="1" lang="zh-CN" altLang="en-US"/>
          </a:p>
        </p:txBody>
      </p:sp>
    </p:spTree>
    <p:extLst>
      <p:ext uri="{BB962C8B-B14F-4D97-AF65-F5344CB8AC3E}">
        <p14:creationId xmlns:p14="http://schemas.microsoft.com/office/powerpoint/2010/main" val="324419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安全性一、</a:t>
            </a:r>
            <a:r>
              <a:rPr kumimoji="1" lang="en-US" altLang="zh-CN" dirty="0" smtClean="0"/>
              <a:t>namespace</a:t>
            </a:r>
            <a:r>
              <a:rPr kumimoji="1" lang="zh-CN" altLang="en-US" dirty="0" smtClean="0"/>
              <a:t>以非</a:t>
            </a:r>
            <a:r>
              <a:rPr kumimoji="1" lang="en-US" altLang="zh-CN" dirty="0" smtClean="0"/>
              <a:t>root</a:t>
            </a:r>
            <a:r>
              <a:rPr kumimoji="1" lang="zh-CN" altLang="en-US" dirty="0" smtClean="0"/>
              <a:t>方式访问</a:t>
            </a:r>
            <a:r>
              <a:rPr kumimoji="1" lang="en-US" altLang="zh-CN" dirty="0" smtClean="0"/>
              <a:t>root</a:t>
            </a:r>
            <a:r>
              <a:rPr kumimoji="1" lang="zh-CN" altLang="en-US" dirty="0" smtClean="0"/>
              <a:t>资源  二、新版本的</a:t>
            </a:r>
            <a:r>
              <a:rPr kumimoji="1" lang="en-US" altLang="zh-CN" dirty="0" err="1" smtClean="0"/>
              <a:t>docker</a:t>
            </a:r>
            <a:r>
              <a:rPr kumimoji="1" lang="zh-CN" altLang="en-US" dirty="0" smtClean="0"/>
              <a:t>中</a:t>
            </a:r>
            <a:r>
              <a:rPr kumimoji="1" lang="en-US" altLang="zh-CN" dirty="0" smtClean="0"/>
              <a:t>control</a:t>
            </a:r>
            <a:r>
              <a:rPr kumimoji="1" lang="zh-CN" altLang="en-US" dirty="0" smtClean="0"/>
              <a:t> </a:t>
            </a:r>
            <a:r>
              <a:rPr kumimoji="1" lang="en-US" altLang="zh-CN" dirty="0" smtClean="0"/>
              <a:t>groups</a:t>
            </a:r>
            <a:r>
              <a:rPr kumimoji="1" lang="zh-CN" altLang="en-US" dirty="0" smtClean="0"/>
              <a:t>能抵御</a:t>
            </a:r>
            <a:r>
              <a:rPr kumimoji="1" lang="en-US" altLang="zh-CN" dirty="0" err="1" smtClean="0"/>
              <a:t>ddos</a:t>
            </a:r>
            <a:r>
              <a:rPr kumimoji="1" lang="zh-CN" altLang="en-US" dirty="0" smtClean="0"/>
              <a:t>攻</a:t>
            </a:r>
            <a:endParaRPr kumimoji="1" lang="en-US" altLang="zh-CN" dirty="0" smtClean="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18</a:t>
            </a:fld>
            <a:endParaRPr kumimoji="1" lang="zh-CN" altLang="en-US"/>
          </a:p>
        </p:txBody>
      </p:sp>
    </p:spTree>
    <p:extLst>
      <p:ext uri="{BB962C8B-B14F-4D97-AF65-F5344CB8AC3E}">
        <p14:creationId xmlns:p14="http://schemas.microsoft.com/office/powerpoint/2010/main" val="4150251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latin typeface="+mn-lt"/>
              <a:ea typeface="+mn-ea"/>
              <a:cs typeface="+mn-cs"/>
            </a:endParaRPr>
          </a:p>
          <a:p>
            <a:r>
              <a:rPr lang="en-US" altLang="zh-TW" sz="1200" kern="1200" dirty="0" smtClean="0">
                <a:solidFill>
                  <a:schemeClr val="tx1"/>
                </a:solidFill>
                <a:latin typeface="+mn-lt"/>
                <a:ea typeface="+mn-ea"/>
                <a:cs typeface="+mn-cs"/>
              </a:rPr>
              <a:t>IPC</a:t>
            </a:r>
            <a:r>
              <a:rPr lang="zh-TW" altLang="en-US" sz="1200" kern="1200" dirty="0" smtClean="0">
                <a:solidFill>
                  <a:schemeClr val="tx1"/>
                </a:solidFill>
                <a:latin typeface="+mn-lt"/>
                <a:ea typeface="+mn-ea"/>
                <a:cs typeface="+mn-cs"/>
              </a:rPr>
              <a:t>全称 </a:t>
            </a:r>
            <a:r>
              <a:rPr lang="en-US" altLang="zh-TW" sz="1200" kern="1200" dirty="0" smtClean="0">
                <a:solidFill>
                  <a:schemeClr val="tx1"/>
                </a:solidFill>
                <a:latin typeface="+mn-lt"/>
                <a:ea typeface="+mn-ea"/>
                <a:cs typeface="+mn-cs"/>
              </a:rPr>
              <a:t>Inter-Process Communication</a:t>
            </a:r>
            <a:r>
              <a:rPr lang="zh-TW" altLang="en-US" sz="1200" kern="1200" dirty="0" smtClean="0">
                <a:solidFill>
                  <a:schemeClr val="tx1"/>
                </a:solidFill>
                <a:latin typeface="+mn-lt"/>
                <a:ea typeface="+mn-ea"/>
                <a:cs typeface="+mn-cs"/>
              </a:rPr>
              <a:t>，是</a:t>
            </a:r>
            <a:r>
              <a:rPr lang="en-US" altLang="zh-TW" sz="1200" kern="1200" dirty="0" smtClean="0">
                <a:solidFill>
                  <a:schemeClr val="tx1"/>
                </a:solidFill>
                <a:latin typeface="+mn-lt"/>
                <a:ea typeface="+mn-ea"/>
                <a:cs typeface="+mn-cs"/>
              </a:rPr>
              <a:t>Unix/Linux</a:t>
            </a:r>
            <a:r>
              <a:rPr lang="zh-TW" altLang="en-US" sz="1200" kern="1200" dirty="0" smtClean="0">
                <a:solidFill>
                  <a:schemeClr val="tx1"/>
                </a:solidFill>
                <a:latin typeface="+mn-lt"/>
                <a:ea typeface="+mn-ea"/>
                <a:cs typeface="+mn-cs"/>
              </a:rPr>
              <a:t>下进程间通信的一种方式，</a:t>
            </a:r>
            <a:r>
              <a:rPr lang="en-US" altLang="zh-TW" sz="1200" kern="1200" dirty="0" smtClean="0">
                <a:solidFill>
                  <a:schemeClr val="tx1"/>
                </a:solidFill>
                <a:latin typeface="+mn-lt"/>
                <a:ea typeface="+mn-ea"/>
                <a:cs typeface="+mn-cs"/>
              </a:rPr>
              <a:t>IPC</a:t>
            </a:r>
            <a:r>
              <a:rPr lang="zh-TW" altLang="en-US" sz="1200" kern="1200" dirty="0" smtClean="0">
                <a:solidFill>
                  <a:schemeClr val="tx1"/>
                </a:solidFill>
                <a:latin typeface="+mn-lt"/>
                <a:ea typeface="+mn-ea"/>
                <a:cs typeface="+mn-cs"/>
              </a:rPr>
              <a:t>有共享内存、信号量、消息队列等方法</a:t>
            </a:r>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19</a:t>
            </a:fld>
            <a:endParaRPr kumimoji="1" lang="zh-CN" altLang="en-US"/>
          </a:p>
        </p:txBody>
      </p:sp>
    </p:spTree>
    <p:extLst>
      <p:ext uri="{BB962C8B-B14F-4D97-AF65-F5344CB8AC3E}">
        <p14:creationId xmlns:p14="http://schemas.microsoft.com/office/powerpoint/2010/main" val="2042745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每个</a:t>
            </a:r>
            <a:r>
              <a:rPr kumimoji="1" lang="en-US" altLang="zh-CN" dirty="0" smtClean="0"/>
              <a:t>container</a:t>
            </a:r>
            <a:r>
              <a:rPr kumimoji="1" lang="zh-CN" altLang="en-US" dirty="0" smtClean="0"/>
              <a:t>加入一个</a:t>
            </a:r>
            <a:r>
              <a:rPr kumimoji="1" lang="en-US" altLang="zh-CN" dirty="0" err="1" smtClean="0"/>
              <a:t>cgroup</a:t>
            </a:r>
            <a:r>
              <a:rPr kumimoji="1" lang="zh-CN" altLang="en-US" dirty="0" smtClean="0"/>
              <a:t>，相当于一个进程。</a:t>
            </a:r>
            <a:endParaRPr kumimoji="1" lang="en-US" altLang="zh-CN" dirty="0" smtClean="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21</a:t>
            </a:fld>
            <a:endParaRPr kumimoji="1" lang="zh-CN" altLang="en-US"/>
          </a:p>
        </p:txBody>
      </p:sp>
    </p:spTree>
    <p:extLst>
      <p:ext uri="{BB962C8B-B14F-4D97-AF65-F5344CB8AC3E}">
        <p14:creationId xmlns:p14="http://schemas.microsoft.com/office/powerpoint/2010/main" val="1639917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写时拷贝技术；只读部分是</a:t>
            </a:r>
            <a:r>
              <a:rPr kumimoji="1" lang="en-US" altLang="zh-CN" dirty="0" smtClean="0"/>
              <a:t>Image</a:t>
            </a:r>
            <a:r>
              <a:rPr kumimoji="1" lang="zh-CN" altLang="en-US" dirty="0" smtClean="0"/>
              <a:t>，可写部分是</a:t>
            </a:r>
            <a:r>
              <a:rPr kumimoji="1" lang="en-US" altLang="zh-CN" dirty="0" smtClean="0"/>
              <a:t>container.</a:t>
            </a:r>
          </a:p>
          <a:p>
            <a:r>
              <a:rPr kumimoji="1" lang="zh-CN" altLang="en-US" dirty="0" smtClean="0"/>
              <a:t>允许</a:t>
            </a:r>
            <a:r>
              <a:rPr kumimoji="1" lang="en-US" altLang="zh-CN" dirty="0" smtClean="0"/>
              <a:t>read-only</a:t>
            </a:r>
            <a:r>
              <a:rPr kumimoji="1" lang="zh-CN" altLang="en-US" dirty="0" smtClean="0"/>
              <a:t>和</a:t>
            </a:r>
            <a:r>
              <a:rPr kumimoji="1" lang="en-US" altLang="zh-CN" dirty="0" smtClean="0"/>
              <a:t>read-write</a:t>
            </a:r>
            <a:r>
              <a:rPr kumimoji="1" lang="zh-CN" altLang="en-US" dirty="0" smtClean="0"/>
              <a:t>目录并存；可以实现把多个不同目录的内容合并在一起</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22</a:t>
            </a:fld>
            <a:endParaRPr kumimoji="1" lang="zh-CN" altLang="en-US"/>
          </a:p>
        </p:txBody>
      </p:sp>
    </p:spTree>
    <p:extLst>
      <p:ext uri="{BB962C8B-B14F-4D97-AF65-F5344CB8AC3E}">
        <p14:creationId xmlns:p14="http://schemas.microsoft.com/office/powerpoint/2010/main" val="3906361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自动精简配置（</a:t>
            </a:r>
            <a:r>
              <a:rPr lang="en-US" altLang="zh-CN" sz="1200" kern="1200" dirty="0" smtClean="0">
                <a:solidFill>
                  <a:schemeClr val="tx1"/>
                </a:solidFill>
                <a:latin typeface="+mn-lt"/>
                <a:ea typeface="+mn-ea"/>
                <a:cs typeface="+mn-cs"/>
              </a:rPr>
              <a:t>thin provisioning</a:t>
            </a:r>
            <a:r>
              <a:rPr lang="zh-CN" altLang="en-US" sz="1200" kern="1200" dirty="0" smtClean="0">
                <a:solidFill>
                  <a:schemeClr val="tx1"/>
                </a:solidFill>
                <a:latin typeface="+mn-lt"/>
                <a:ea typeface="+mn-ea"/>
                <a:cs typeface="+mn-cs"/>
              </a:rPr>
              <a:t>）可以比作一间里面有很多可充气膨胀的储藏室的空房子。每个储藏室一开始都需要充一定的气才能起来。根据增长需要，它们每一个都独立地膨胀到所需要的水平。每一个储藏室都有一个膨胀的上限，这些可充气膨胀的储藏室总体上都不能膨胀到超过这间房子的大小。以此类推，我们把房子里面的储藏室看成是文件系统，房子是可用的存储。</a:t>
            </a:r>
          </a:p>
          <a:p>
            <a:r>
              <a:rPr lang="zh-CN" altLang="en-US" sz="1200" kern="1200" dirty="0" smtClean="0">
                <a:solidFill>
                  <a:schemeClr val="tx1"/>
                </a:solidFill>
                <a:latin typeface="+mn-lt"/>
                <a:ea typeface="+mn-ea"/>
                <a:cs typeface="+mn-cs"/>
              </a:rPr>
              <a:t>与此相比，传统的硬件配置方法就像是一个由很多永久性的石头城堡组成的城市。城堡大小的极限取决于完成的地基。以后，还有可能需要对城堡进行额外的扩建。</a:t>
            </a:r>
          </a:p>
          <a:p>
            <a:r>
              <a:rPr lang="zh-CN" altLang="en-US" sz="1200" kern="1200" dirty="0" smtClean="0">
                <a:solidFill>
                  <a:schemeClr val="tx1"/>
                </a:solidFill>
                <a:latin typeface="+mn-lt"/>
                <a:ea typeface="+mn-ea"/>
                <a:cs typeface="+mn-cs"/>
              </a:rPr>
              <a:t>部署了自动精简配置技术的文件系统更像是便携的可膨胀物，能够自动地扩展到一个预先规定的最大极限。这些预先规定的极限在配置文件系统初始空间配置时进行定义。在</a:t>
            </a:r>
            <a:r>
              <a:rPr lang="en-US" altLang="zh-CN" sz="1200" kern="1200" dirty="0" smtClean="0">
                <a:solidFill>
                  <a:schemeClr val="tx1"/>
                </a:solidFill>
                <a:latin typeface="+mn-lt"/>
                <a:ea typeface="+mn-ea"/>
                <a:cs typeface="+mn-cs"/>
              </a:rPr>
              <a:t>Windows</a:t>
            </a:r>
            <a:r>
              <a:rPr lang="zh-CN" altLang="en-US" sz="1200" kern="1200" dirty="0" smtClean="0">
                <a:solidFill>
                  <a:schemeClr val="tx1"/>
                </a:solidFill>
                <a:latin typeface="+mn-lt"/>
                <a:ea typeface="+mn-ea"/>
                <a:cs typeface="+mn-cs"/>
              </a:rPr>
              <a:t>下考察文件系统的用户会将该驱动器代表尺寸的字符看成是初始配置尺寸。</a:t>
            </a:r>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23</a:t>
            </a:fld>
            <a:endParaRPr kumimoji="1" lang="zh-CN" altLang="en-US"/>
          </a:p>
        </p:txBody>
      </p:sp>
    </p:spTree>
    <p:extLst>
      <p:ext uri="{BB962C8B-B14F-4D97-AF65-F5344CB8AC3E}">
        <p14:creationId xmlns:p14="http://schemas.microsoft.com/office/powerpoint/2010/main" val="76671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Docker</a:t>
            </a:r>
            <a:r>
              <a:rPr kumimoji="1" lang="zh-CN" altLang="en-US" dirty="0" smtClean="0"/>
              <a:t>有大量的用户和合作对象</a:t>
            </a:r>
            <a:r>
              <a:rPr kumimoji="1" lang="en-US" altLang="zh-CN" dirty="0" smtClean="0"/>
              <a:t>;</a:t>
            </a:r>
            <a:r>
              <a:rPr kumimoji="1" lang="zh-CN" altLang="en-US" dirty="0" smtClean="0"/>
              <a:t>社区活跃度也非常高；</a:t>
            </a:r>
            <a:r>
              <a:rPr kumimoji="1" lang="en-US" altLang="zh-CN" dirty="0" err="1" smtClean="0"/>
              <a:t>Dockerhub</a:t>
            </a:r>
            <a:r>
              <a:rPr kumimoji="1" lang="zh-CN" altLang="en-US" dirty="0" smtClean="0"/>
              <a:t>类似于</a:t>
            </a:r>
            <a:r>
              <a:rPr kumimoji="1" lang="en-US" altLang="zh-CN" dirty="0" err="1" smtClean="0"/>
              <a:t>github</a:t>
            </a:r>
            <a:r>
              <a:rPr kumimoji="1" lang="zh-CN" altLang="en-US" dirty="0" smtClean="0"/>
              <a:t>的服务，用来分发</a:t>
            </a:r>
            <a:r>
              <a:rPr kumimoji="1" lang="en-US" altLang="zh-CN" dirty="0" err="1" smtClean="0"/>
              <a:t>image;Docker</a:t>
            </a:r>
            <a:r>
              <a:rPr kumimoji="1" lang="zh-CN" altLang="en-US" dirty="0" smtClean="0"/>
              <a:t> </a:t>
            </a:r>
            <a:r>
              <a:rPr kumimoji="1" lang="en-US" altLang="zh-CN" dirty="0" smtClean="0"/>
              <a:t>Engine</a:t>
            </a:r>
            <a:r>
              <a:rPr kumimoji="1" lang="zh-CN" altLang="en-US" dirty="0" smtClean="0"/>
              <a:t>是基于</a:t>
            </a:r>
            <a:r>
              <a:rPr kumimoji="1" lang="en-US" altLang="zh-CN" dirty="0" err="1" smtClean="0"/>
              <a:t>linux</a:t>
            </a:r>
            <a:r>
              <a:rPr kumimoji="1" lang="zh-CN" altLang="en-US" dirty="0" smtClean="0"/>
              <a:t>的一些技术集合</a:t>
            </a:r>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4</a:t>
            </a:fld>
            <a:endParaRPr kumimoji="1" lang="zh-CN" altLang="en-US"/>
          </a:p>
        </p:txBody>
      </p:sp>
    </p:spTree>
    <p:extLst>
      <p:ext uri="{BB962C8B-B14F-4D97-AF65-F5344CB8AC3E}">
        <p14:creationId xmlns:p14="http://schemas.microsoft.com/office/powerpoint/2010/main" val="28175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运行一个</a:t>
            </a:r>
            <a:r>
              <a:rPr kumimoji="1" lang="en-US" altLang="zh-CN" dirty="0" smtClean="0"/>
              <a:t>container</a:t>
            </a:r>
            <a:r>
              <a:rPr kumimoji="1" lang="zh-CN" altLang="en-US" dirty="0" smtClean="0"/>
              <a:t>的本身就是开启一个具有独立</a:t>
            </a:r>
            <a:r>
              <a:rPr kumimoji="1" lang="en-US" altLang="zh-CN" dirty="0" smtClean="0"/>
              <a:t>namespace</a:t>
            </a:r>
            <a:r>
              <a:rPr kumimoji="1" lang="zh-CN" altLang="en-US" dirty="0" smtClean="0"/>
              <a:t>的进程。</a:t>
            </a:r>
            <a:endParaRPr kumimoji="1" lang="en-US" altLang="zh-CN" dirty="0" smtClean="0"/>
          </a:p>
          <a:p>
            <a:r>
              <a:rPr kumimoji="1" lang="zh-CN" altLang="en-US" dirty="0" smtClean="0"/>
              <a:t>对于不存在的</a:t>
            </a:r>
            <a:r>
              <a:rPr kumimoji="1" lang="en-US" altLang="zh-CN" dirty="0" smtClean="0"/>
              <a:t>image</a:t>
            </a:r>
            <a:r>
              <a:rPr kumimoji="1" lang="zh-CN" altLang="en-US" dirty="0" smtClean="0"/>
              <a:t>，</a:t>
            </a:r>
            <a:r>
              <a:rPr kumimoji="1" lang="en-US" altLang="zh-CN" dirty="0" err="1" smtClean="0"/>
              <a:t>docker</a:t>
            </a:r>
            <a:r>
              <a:rPr kumimoji="1" lang="zh-CN" altLang="en-US" dirty="0" smtClean="0"/>
              <a:t>会自动去</a:t>
            </a:r>
            <a:r>
              <a:rPr kumimoji="1" lang="en-US" altLang="zh-CN" dirty="0" smtClean="0"/>
              <a:t>registry</a:t>
            </a:r>
            <a:r>
              <a:rPr kumimoji="1" lang="zh-CN" altLang="en-US" dirty="0" smtClean="0"/>
              <a:t>里面下载对应的</a:t>
            </a:r>
            <a:r>
              <a:rPr kumimoji="1" lang="en-US" altLang="zh-CN" dirty="0" smtClean="0"/>
              <a:t>image,</a:t>
            </a:r>
            <a:r>
              <a:rPr kumimoji="1" lang="zh-CN" altLang="en-US" dirty="0" smtClean="0"/>
              <a:t>再运行</a:t>
            </a:r>
            <a:r>
              <a:rPr kumimoji="1" lang="en-US" altLang="zh-CN" dirty="0" smtClean="0"/>
              <a:t>container</a:t>
            </a:r>
          </a:p>
          <a:p>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25</a:t>
            </a:fld>
            <a:endParaRPr kumimoji="1" lang="zh-CN" altLang="en-US"/>
          </a:p>
        </p:txBody>
      </p:sp>
    </p:spTree>
    <p:extLst>
      <p:ext uri="{BB962C8B-B14F-4D97-AF65-F5344CB8AC3E}">
        <p14:creationId xmlns:p14="http://schemas.microsoft.com/office/powerpoint/2010/main" val="114010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通过</a:t>
            </a:r>
            <a:r>
              <a:rPr lang="en-US" altLang="zh-CN" sz="1200" kern="1200" dirty="0" err="1" smtClean="0">
                <a:solidFill>
                  <a:schemeClr val="tx1"/>
                </a:solidFill>
                <a:latin typeface="+mn-lt"/>
                <a:ea typeface="+mn-ea"/>
                <a:cs typeface="+mn-cs"/>
              </a:rPr>
              <a:t>docker</a:t>
            </a:r>
            <a:r>
              <a:rPr lang="zh-CN" altLang="en-US" sz="1200" kern="1200" dirty="0" smtClean="0">
                <a:solidFill>
                  <a:schemeClr val="tx1"/>
                </a:solidFill>
                <a:latin typeface="+mn-lt"/>
                <a:ea typeface="+mn-ea"/>
                <a:cs typeface="+mn-cs"/>
              </a:rPr>
              <a:t>可以很好的解决打包问题。具体作法如下：</a:t>
            </a: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“干净的打包环境”很容易准备，</a:t>
            </a:r>
            <a:r>
              <a:rPr lang="en-US" altLang="zh-CN" sz="1200" kern="1200" dirty="0" err="1" smtClean="0">
                <a:solidFill>
                  <a:schemeClr val="tx1"/>
                </a:solidFill>
                <a:latin typeface="+mn-lt"/>
                <a:ea typeface="+mn-ea"/>
                <a:cs typeface="+mn-cs"/>
              </a:rPr>
              <a:t>docker</a:t>
            </a:r>
            <a:r>
              <a:rPr lang="zh-CN" altLang="en-US" sz="1200" kern="1200" dirty="0" smtClean="0">
                <a:solidFill>
                  <a:schemeClr val="tx1"/>
                </a:solidFill>
                <a:latin typeface="+mn-lt"/>
                <a:ea typeface="+mn-ea"/>
                <a:cs typeface="+mn-cs"/>
              </a:rPr>
              <a:t>官方提供的</a:t>
            </a:r>
            <a:r>
              <a:rPr lang="en-US" altLang="zh-CN" sz="1200" kern="1200" dirty="0" err="1" smtClean="0">
                <a:solidFill>
                  <a:schemeClr val="tx1"/>
                </a:solidFill>
                <a:latin typeface="+mn-lt"/>
                <a:ea typeface="+mn-ea"/>
                <a:cs typeface="+mn-cs"/>
              </a:rPr>
              <a:t>ubuntu</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centos</a:t>
            </a:r>
            <a:r>
              <a:rPr lang="zh-CN" altLang="en-US" sz="1200" kern="1200" dirty="0" smtClean="0">
                <a:solidFill>
                  <a:schemeClr val="tx1"/>
                </a:solidFill>
                <a:latin typeface="+mn-lt"/>
                <a:ea typeface="+mn-ea"/>
                <a:cs typeface="+mn-cs"/>
              </a:rPr>
              <a:t>等系统镜像天生就能作为纯净无污染的打包环境使用</a:t>
            </a:r>
          </a:p>
          <a:p>
            <a:r>
              <a:rPr lang="en-US" altLang="zh-CN" sz="1200" kern="1200" dirty="0" err="1" smtClean="0">
                <a:solidFill>
                  <a:schemeClr val="tx1"/>
                </a:solidFill>
                <a:latin typeface="+mn-lt"/>
                <a:ea typeface="+mn-ea"/>
                <a:cs typeface="+mn-cs"/>
              </a:rPr>
              <a:t>Dockerfile</a:t>
            </a:r>
            <a:r>
              <a:rPr lang="zh-CN" altLang="en-US" sz="1200" kern="1200" dirty="0" smtClean="0">
                <a:solidFill>
                  <a:schemeClr val="tx1"/>
                </a:solidFill>
                <a:latin typeface="+mn-lt"/>
                <a:ea typeface="+mn-ea"/>
                <a:cs typeface="+mn-cs"/>
              </a:rPr>
              <a:t>本身能起到文档固化的作用，只要写好</a:t>
            </a:r>
            <a:r>
              <a:rPr lang="en-US" altLang="zh-CN" sz="1200" kern="1200" dirty="0" err="1" smtClean="0">
                <a:solidFill>
                  <a:schemeClr val="tx1"/>
                </a:solidFill>
                <a:latin typeface="+mn-lt"/>
                <a:ea typeface="+mn-ea"/>
                <a:cs typeface="+mn-cs"/>
              </a:rPr>
              <a:t>Dockerfile</a:t>
            </a:r>
            <a:r>
              <a:rPr lang="zh-CN" altLang="en-US" sz="1200" kern="1200" dirty="0" smtClean="0">
                <a:solidFill>
                  <a:schemeClr val="tx1"/>
                </a:solidFill>
                <a:latin typeface="+mn-lt"/>
                <a:ea typeface="+mn-ea"/>
                <a:cs typeface="+mn-cs"/>
              </a:rPr>
              <a:t>，创建好打包镜像，以后就能无限次重复使用这个镜像进行打包</a:t>
            </a:r>
          </a:p>
          <a:p>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27</a:t>
            </a:fld>
            <a:endParaRPr kumimoji="1" lang="zh-CN" altLang="en-US"/>
          </a:p>
        </p:txBody>
      </p:sp>
    </p:spTree>
    <p:extLst>
      <p:ext uri="{BB962C8B-B14F-4D97-AF65-F5344CB8AC3E}">
        <p14:creationId xmlns:p14="http://schemas.microsoft.com/office/powerpoint/2010/main" val="401131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Docker</a:t>
            </a:r>
            <a:r>
              <a:rPr kumimoji="1" lang="zh-CN" altLang="en-US" dirty="0" smtClean="0"/>
              <a:t>为什么这么受欢迎，它有以下几个优势。像普通货物一样，运输速度快、体积小，容器之间相互隔离</a:t>
            </a:r>
            <a:r>
              <a:rPr kumimoji="1" lang="en-US" altLang="zh-CN" dirty="0" smtClean="0"/>
              <a:t>;</a:t>
            </a:r>
            <a:r>
              <a:rPr kumimoji="1" lang="zh-CN" altLang="en-US" dirty="0" smtClean="0"/>
              <a:t>因为他不需要像</a:t>
            </a:r>
            <a:r>
              <a:rPr kumimoji="1" lang="en-US" altLang="zh-CN" dirty="0" err="1" smtClean="0"/>
              <a:t>vm</a:t>
            </a:r>
            <a:r>
              <a:rPr kumimoji="1" lang="zh-CN" altLang="en-US" dirty="0" smtClean="0"/>
              <a:t>一样装系统，消耗资源少得多。</a:t>
            </a:r>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5</a:t>
            </a:fld>
            <a:endParaRPr kumimoji="1" lang="zh-CN" altLang="en-US"/>
          </a:p>
        </p:txBody>
      </p:sp>
    </p:spTree>
    <p:extLst>
      <p:ext uri="{BB962C8B-B14F-4D97-AF65-F5344CB8AC3E}">
        <p14:creationId xmlns:p14="http://schemas.microsoft.com/office/powerpoint/2010/main" val="2396733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以前的开发者新建好了应用后，打包后的格式多种多样，而现在，通过</a:t>
            </a:r>
            <a:r>
              <a:rPr kumimoji="1" lang="en-US" altLang="zh-CN" dirty="0" err="1" smtClean="0"/>
              <a:t>dockerfile</a:t>
            </a:r>
            <a:r>
              <a:rPr kumimoji="1" lang="zh-CN" altLang="en-US" dirty="0" smtClean="0"/>
              <a:t>打包操作，建立起统一</a:t>
            </a:r>
            <a:r>
              <a:rPr kumimoji="1" lang="en-US" altLang="zh-CN" dirty="0" smtClean="0"/>
              <a:t>image</a:t>
            </a:r>
            <a:r>
              <a:rPr kumimoji="1" lang="zh-CN" altLang="en-US" dirty="0" smtClean="0"/>
              <a:t>镜像上传到</a:t>
            </a:r>
            <a:r>
              <a:rPr kumimoji="1" lang="en-US" altLang="zh-CN" dirty="0" err="1" smtClean="0"/>
              <a:t>dockerhub</a:t>
            </a:r>
            <a:r>
              <a:rPr kumimoji="1" lang="zh-CN" altLang="en-US" dirty="0" smtClean="0"/>
              <a:t>仓库中，更容易保证不同开发者环境一致。</a:t>
            </a:r>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6</a:t>
            </a:fld>
            <a:endParaRPr kumimoji="1" lang="zh-CN" altLang="en-US"/>
          </a:p>
        </p:txBody>
      </p:sp>
    </p:spTree>
    <p:extLst>
      <p:ext uri="{BB962C8B-B14F-4D97-AF65-F5344CB8AC3E}">
        <p14:creationId xmlns:p14="http://schemas.microsoft.com/office/powerpoint/2010/main" val="171760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差别</a:t>
            </a:r>
            <a:r>
              <a:rPr kumimoji="1" lang="en-US" altLang="zh-CN" dirty="0" smtClean="0"/>
              <a:t>:</a:t>
            </a:r>
            <a:r>
              <a:rPr kumimoji="1" lang="en-US" altLang="zh-CN" dirty="0" err="1" smtClean="0"/>
              <a:t>docker</a:t>
            </a:r>
            <a:r>
              <a:rPr kumimoji="1" lang="zh-CN" altLang="en-US" dirty="0" smtClean="0"/>
              <a:t>不需要子操作系统，而</a:t>
            </a:r>
            <a:r>
              <a:rPr kumimoji="1" lang="en-US" altLang="zh-CN" dirty="0" err="1" smtClean="0"/>
              <a:t>vm</a:t>
            </a:r>
            <a:r>
              <a:rPr kumimoji="1" lang="zh-CN" altLang="en-US" dirty="0" smtClean="0"/>
              <a:t>需要虚拟机去搭建子操作系统</a:t>
            </a:r>
            <a:r>
              <a:rPr kumimoji="1" lang="en-US" altLang="zh-CN" dirty="0" smtClean="0"/>
              <a:t>(guest</a:t>
            </a:r>
            <a:r>
              <a:rPr kumimoji="1" lang="zh-CN" altLang="en-US" dirty="0" smtClean="0"/>
              <a:t> </a:t>
            </a:r>
            <a:r>
              <a:rPr kumimoji="1" lang="en-US" altLang="zh-CN" dirty="0" err="1" smtClean="0"/>
              <a:t>os</a:t>
            </a:r>
            <a:r>
              <a:rPr kumimoji="1" lang="en-US" altLang="zh-CN" dirty="0" smtClean="0"/>
              <a:t>)</a:t>
            </a:r>
            <a:r>
              <a:rPr kumimoji="1" lang="zh-CN" altLang="en-US" dirty="0" smtClean="0"/>
              <a:t>；</a:t>
            </a:r>
            <a:r>
              <a:rPr kumimoji="1" lang="en-US" altLang="zh-CN" dirty="0" smtClean="0"/>
              <a:t>DOCKER</a:t>
            </a:r>
            <a:r>
              <a:rPr kumimoji="1" lang="zh-CN" altLang="en-US" dirty="0" smtClean="0"/>
              <a:t>是</a:t>
            </a:r>
            <a:r>
              <a:rPr kumimoji="1" lang="en-US" altLang="zh-CN" dirty="0" err="1" smtClean="0"/>
              <a:t>docker</a:t>
            </a:r>
            <a:r>
              <a:rPr kumimoji="1" lang="zh-CN" altLang="en-US" dirty="0" smtClean="0"/>
              <a:t> </a:t>
            </a:r>
            <a:r>
              <a:rPr kumimoji="1" lang="en-US" altLang="zh-CN" dirty="0" err="1" smtClean="0"/>
              <a:t>enegine</a:t>
            </a:r>
            <a:r>
              <a:rPr kumimoji="1" lang="zh-CN" altLang="en-US" dirty="0" smtClean="0"/>
              <a:t>层（以容器为基本单位，在其内部就把他当做操作系统）、</a:t>
            </a:r>
            <a:r>
              <a:rPr kumimoji="1" lang="en-US" altLang="zh-CN" dirty="0" err="1" smtClean="0"/>
              <a:t>vm</a:t>
            </a:r>
            <a:r>
              <a:rPr kumimoji="1" lang="zh-CN" altLang="en-US" dirty="0" smtClean="0"/>
              <a:t>是</a:t>
            </a:r>
            <a:r>
              <a:rPr kumimoji="1" lang="en-US" altLang="zh-CN" dirty="0" err="1" smtClean="0"/>
              <a:t>hyperviser</a:t>
            </a:r>
            <a:r>
              <a:rPr kumimoji="1" lang="zh-CN" altLang="en-US" dirty="0" smtClean="0"/>
              <a:t>层</a:t>
            </a:r>
            <a:r>
              <a:rPr kumimoji="1" lang="en-US" altLang="zh-CN" dirty="0" smtClean="0"/>
              <a:t>(</a:t>
            </a:r>
            <a:r>
              <a:rPr kumimoji="1" lang="zh-CN" altLang="en-US" dirty="0" smtClean="0"/>
              <a:t>直接操控操作系统</a:t>
            </a:r>
            <a:r>
              <a:rPr kumimoji="1"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Vm</a:t>
            </a:r>
            <a:r>
              <a:rPr kumimoji="1" lang="zh-CN" altLang="en-US" dirty="0" smtClean="0"/>
              <a:t>的</a:t>
            </a:r>
            <a:r>
              <a:rPr kumimoji="1" lang="en-US" altLang="zh-CN" dirty="0" smtClean="0"/>
              <a:t>hypervisor</a:t>
            </a:r>
            <a:r>
              <a:rPr kumimoji="1" lang="zh-CN" altLang="en-US" dirty="0" smtClean="0"/>
              <a:t>要实现硬件虚拟化，还要搭载自身操作系统，消耗资源很多。在</a:t>
            </a:r>
            <a:r>
              <a:rPr kumimoji="1" lang="en-US" altLang="zh-CN" dirty="0" err="1" smtClean="0"/>
              <a:t>docker</a:t>
            </a:r>
            <a:r>
              <a:rPr kumimoji="1" lang="zh-CN" altLang="en-US" dirty="0" smtClean="0"/>
              <a:t> </a:t>
            </a:r>
            <a:r>
              <a:rPr kumimoji="1" lang="en-US" altLang="zh-CN" dirty="0" err="1" smtClean="0"/>
              <a:t>enegine</a:t>
            </a:r>
            <a:r>
              <a:rPr kumimoji="1" lang="zh-CN" altLang="en-US" dirty="0" smtClean="0"/>
              <a:t>层面利用三大技术</a:t>
            </a:r>
            <a:r>
              <a:rPr kumimoji="1" lang="en-US" altLang="zh-CN" dirty="0" smtClean="0"/>
              <a:t>:namespace</a:t>
            </a:r>
            <a:r>
              <a:rPr kumimoji="1" lang="zh-CN" altLang="en-US" dirty="0" smtClean="0"/>
              <a:t>、</a:t>
            </a:r>
            <a:r>
              <a:rPr kumimoji="1" lang="en-US" altLang="zh-CN" dirty="0" err="1" smtClean="0"/>
              <a:t>cgroups</a:t>
            </a:r>
            <a:r>
              <a:rPr kumimoji="1" lang="zh-CN" altLang="en-US" dirty="0" smtClean="0"/>
              <a:t>技术</a:t>
            </a:r>
            <a:r>
              <a:rPr kumimoji="1" lang="zh-CN" altLang="zh-CN" dirty="0" smtClean="0"/>
              <a:t>、</a:t>
            </a:r>
            <a:r>
              <a:rPr kumimoji="1" lang="en-US" altLang="zh-CN" dirty="0" err="1" smtClean="0"/>
              <a:t>aufs</a:t>
            </a:r>
            <a:r>
              <a:rPr kumimoji="1" lang="zh-CN" altLang="en-US" dirty="0" smtClean="0"/>
              <a:t>技术保障消耗资源小，一台</a:t>
            </a:r>
            <a:r>
              <a:rPr kumimoji="1" lang="en-US" altLang="zh-CN" dirty="0" smtClean="0"/>
              <a:t>pc</a:t>
            </a:r>
            <a:r>
              <a:rPr kumimoji="1" lang="zh-CN" altLang="en-US" dirty="0" smtClean="0"/>
              <a:t>可以跑上千个容器。启动速度几秒、而</a:t>
            </a:r>
            <a:r>
              <a:rPr kumimoji="1" lang="en-US" altLang="zh-CN" dirty="0" err="1" smtClean="0"/>
              <a:t>vm</a:t>
            </a:r>
            <a:r>
              <a:rPr kumimoji="1" lang="zh-CN" altLang="en-US" dirty="0" smtClean="0"/>
              <a:t>是几分钟。更加方便迁移。</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应用场景不同，互有利弊</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vm</a:t>
            </a:r>
            <a:r>
              <a:rPr lang="zh-CN" altLang="en-US" sz="1200" kern="1200" dirty="0" smtClean="0">
                <a:solidFill>
                  <a:schemeClr val="tx1"/>
                </a:solidFill>
                <a:latin typeface="+mn-lt"/>
                <a:ea typeface="+mn-ea"/>
                <a:cs typeface="+mn-cs"/>
              </a:rPr>
              <a:t>更加适用于需要完全隔离环境的情况，因为</a:t>
            </a:r>
            <a:r>
              <a:rPr lang="en-US" altLang="zh-CN" sz="1200" kern="1200" dirty="0" err="1" smtClean="0">
                <a:solidFill>
                  <a:schemeClr val="tx1"/>
                </a:solidFill>
                <a:latin typeface="+mn-lt"/>
                <a:ea typeface="+mn-ea"/>
                <a:cs typeface="+mn-cs"/>
              </a:rPr>
              <a:t>docker</a:t>
            </a:r>
            <a:r>
              <a:rPr lang="zh-CN" altLang="en-US" sz="1200" kern="1200" dirty="0" smtClean="0">
                <a:solidFill>
                  <a:schemeClr val="tx1"/>
                </a:solidFill>
                <a:latin typeface="+mn-lt"/>
                <a:ea typeface="+mn-ea"/>
                <a:cs typeface="+mn-cs"/>
              </a:rPr>
              <a:t>并不能将环境完全隔离。</a:t>
            </a:r>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7</a:t>
            </a:fld>
            <a:endParaRPr kumimoji="1" lang="zh-CN" altLang="en-US"/>
          </a:p>
        </p:txBody>
      </p:sp>
    </p:spTree>
    <p:extLst>
      <p:ext uri="{BB962C8B-B14F-4D97-AF65-F5344CB8AC3E}">
        <p14:creationId xmlns:p14="http://schemas.microsoft.com/office/powerpoint/2010/main" val="3335538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Docker</a:t>
            </a:r>
            <a:r>
              <a:rPr lang="zh-CN" altLang="en-US" sz="1200" kern="1200" dirty="0" smtClean="0">
                <a:solidFill>
                  <a:schemeClr val="tx1"/>
                </a:solidFill>
                <a:effectLst/>
                <a:latin typeface="+mn-lt"/>
                <a:ea typeface="+mn-ea"/>
                <a:cs typeface="+mn-cs"/>
              </a:rPr>
              <a:t>通过中间这些技术来提高容器效率。 </a:t>
            </a:r>
            <a:endParaRPr lang="zh-CN" altLang="en-US" dirty="0" smtClean="0"/>
          </a:p>
          <a:p>
            <a:r>
              <a:rPr lang="en-US" altLang="zh-CN" sz="1200" kern="1200" dirty="0" smtClean="0">
                <a:solidFill>
                  <a:schemeClr val="tx1"/>
                </a:solidFill>
                <a:effectLst/>
                <a:latin typeface="+mn-lt"/>
                <a:ea typeface="+mn-ea"/>
                <a:cs typeface="+mn-cs"/>
              </a:rPr>
              <a:t>Namespaces</a:t>
            </a:r>
            <a:r>
              <a:rPr lang="zh-CN" altLang="en-US" sz="1200" kern="1200" dirty="0" smtClean="0">
                <a:solidFill>
                  <a:schemeClr val="tx1"/>
                </a:solidFill>
                <a:effectLst/>
                <a:latin typeface="+mn-lt"/>
                <a:ea typeface="+mn-ea"/>
                <a:cs typeface="+mn-cs"/>
              </a:rPr>
              <a:t>起到隔离资源的作用，可以保障一个容器中运行一个进程而且不能看到和影响容器外的其它进程。 </a:t>
            </a:r>
            <a:endParaRPr lang="zh-CN" altLang="en-US" dirty="0" smtClean="0">
              <a:effectLst/>
            </a:endParaRPr>
          </a:p>
          <a:p>
            <a:r>
              <a:rPr lang="en-US" altLang="zh-CN" sz="1200" kern="1200" dirty="0" smtClean="0">
                <a:solidFill>
                  <a:schemeClr val="tx1"/>
                </a:solidFill>
                <a:effectLst/>
                <a:latin typeface="+mn-lt"/>
                <a:ea typeface="+mn-ea"/>
                <a:cs typeface="+mn-cs"/>
              </a:rPr>
              <a:t>Control Groups</a:t>
            </a:r>
            <a:r>
              <a:rPr lang="zh-CN" altLang="en-US" sz="1200" kern="1200" dirty="0" smtClean="0">
                <a:solidFill>
                  <a:schemeClr val="tx1"/>
                </a:solidFill>
                <a:effectLst/>
                <a:latin typeface="+mn-lt"/>
                <a:ea typeface="+mn-ea"/>
                <a:cs typeface="+mn-cs"/>
              </a:rPr>
              <a:t>也是</a:t>
            </a:r>
            <a:r>
              <a:rPr lang="en-US" altLang="zh-CN" sz="1200" kern="1200" dirty="0" smtClean="0">
                <a:solidFill>
                  <a:schemeClr val="tx1"/>
                </a:solidFill>
                <a:effectLst/>
                <a:latin typeface="+mn-lt"/>
                <a:ea typeface="+mn-ea"/>
                <a:cs typeface="+mn-cs"/>
              </a:rPr>
              <a:t>LXC</a:t>
            </a:r>
            <a:r>
              <a:rPr lang="zh-CN" altLang="en-US" sz="1200" kern="1200" dirty="0" smtClean="0">
                <a:solidFill>
                  <a:schemeClr val="tx1"/>
                </a:solidFill>
                <a:effectLst/>
                <a:latin typeface="+mn-lt"/>
                <a:ea typeface="+mn-ea"/>
                <a:cs typeface="+mn-cs"/>
              </a:rPr>
              <a:t>技术中比较重要的一块</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可以限制资源的使用。 </a:t>
            </a:r>
            <a:endParaRPr lang="zh-CN" altLang="en-US" dirty="0" smtClean="0">
              <a:effectLst/>
            </a:endParaRPr>
          </a:p>
          <a:p>
            <a:r>
              <a:rPr lang="en-US" altLang="zh-CN" sz="1200" kern="1200" dirty="0" smtClean="0">
                <a:solidFill>
                  <a:schemeClr val="tx1"/>
                </a:solidFill>
                <a:effectLst/>
                <a:latin typeface="+mn-lt"/>
                <a:ea typeface="+mn-ea"/>
                <a:cs typeface="+mn-cs"/>
              </a:rPr>
              <a:t>Layered</a:t>
            </a:r>
            <a:r>
              <a:rPr lang="zh-CN" altLang="en-US"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fs</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分层文件系统</a:t>
            </a:r>
            <a:r>
              <a:rPr lang="en-US" altLang="zh-CN" sz="1200" kern="1200" dirty="0" err="1" smtClean="0">
                <a:solidFill>
                  <a:schemeClr val="tx1"/>
                </a:solidFill>
                <a:effectLst/>
                <a:latin typeface="+mn-lt"/>
                <a:ea typeface="+mn-ea"/>
                <a:cs typeface="+mn-cs"/>
              </a:rPr>
              <a:t>UnionFS</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文件系统</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 提高资源利用率</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后面会一一讲到这些功能。 </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8</a:t>
            </a:fld>
            <a:endParaRPr kumimoji="1" lang="zh-CN" altLang="en-US"/>
          </a:p>
        </p:txBody>
      </p:sp>
    </p:spTree>
    <p:extLst>
      <p:ext uri="{BB962C8B-B14F-4D97-AF65-F5344CB8AC3E}">
        <p14:creationId xmlns:p14="http://schemas.microsoft.com/office/powerpoint/2010/main" val="419715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Docker</a:t>
            </a:r>
            <a:r>
              <a:rPr kumimoji="1" lang="zh-CN" altLang="en-US" dirty="0" smtClean="0"/>
              <a:t>本身是基于</a:t>
            </a:r>
            <a:r>
              <a:rPr kumimoji="1" lang="en-US" altLang="zh-CN" dirty="0" smtClean="0"/>
              <a:t>c/s</a:t>
            </a:r>
            <a:r>
              <a:rPr kumimoji="1" lang="zh-CN" altLang="en-US" dirty="0" smtClean="0"/>
              <a:t>架构的，有自己的服务器和客户端，从图可以看出由三大组件构成</a:t>
            </a:r>
            <a:r>
              <a:rPr kumimoji="1" lang="en-US"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9</a:t>
            </a:fld>
            <a:endParaRPr kumimoji="1" lang="zh-CN" altLang="en-US"/>
          </a:p>
        </p:txBody>
      </p:sp>
    </p:spTree>
    <p:extLst>
      <p:ext uri="{BB962C8B-B14F-4D97-AF65-F5344CB8AC3E}">
        <p14:creationId xmlns:p14="http://schemas.microsoft.com/office/powerpoint/2010/main" val="9783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这三个组件最核心的是</a:t>
            </a:r>
            <a:r>
              <a:rPr lang="en-US" altLang="zh-CN" dirty="0" err="1" smtClean="0"/>
              <a:t>docker</a:t>
            </a:r>
            <a:r>
              <a:rPr lang="zh-CN" altLang="en-US" dirty="0" smtClean="0"/>
              <a:t> </a:t>
            </a:r>
            <a:r>
              <a:rPr lang="en-US" altLang="zh-CN" dirty="0" err="1" smtClean="0"/>
              <a:t>deamon</a:t>
            </a:r>
            <a:r>
              <a:rPr lang="en-US" altLang="zh-CN" dirty="0" smtClean="0"/>
              <a:t>.</a:t>
            </a:r>
            <a:r>
              <a:rPr lang="zh-CN" altLang="en-US" dirty="0" smtClean="0"/>
              <a:t> </a:t>
            </a:r>
            <a:r>
              <a:rPr lang="en-US" altLang="zh-CN" dirty="0" err="1" smtClean="0"/>
              <a:t>Docker</a:t>
            </a:r>
            <a:r>
              <a:rPr lang="en-US" altLang="zh-CN" dirty="0" smtClean="0"/>
              <a:t> </a:t>
            </a:r>
            <a:r>
              <a:rPr lang="en-US" altLang="zh-CN" dirty="0" err="1" smtClean="0"/>
              <a:t>Deamon</a:t>
            </a:r>
            <a:r>
              <a:rPr lang="zh-CN" altLang="en-US" dirty="0" smtClean="0"/>
              <a:t>是</a:t>
            </a:r>
            <a:r>
              <a:rPr lang="en-US" altLang="zh-CN" dirty="0" err="1" smtClean="0"/>
              <a:t>Docker</a:t>
            </a:r>
            <a:r>
              <a:rPr lang="zh-CN" altLang="en-US" dirty="0" smtClean="0"/>
              <a:t>架构中一个常驻在后台的系统进程，在后台启动了一个</a:t>
            </a:r>
            <a:r>
              <a:rPr lang="en-US" altLang="zh-CN" dirty="0" smtClean="0"/>
              <a:t>Server</a:t>
            </a:r>
            <a:r>
              <a:rPr lang="zh-CN" altLang="en-US" dirty="0" smtClean="0"/>
              <a:t>.</a:t>
            </a:r>
            <a:r>
              <a:rPr lang="en-US" altLang="zh-CN" dirty="0" err="1" smtClean="0"/>
              <a:t>Docker</a:t>
            </a:r>
            <a:r>
              <a:rPr lang="en-US" altLang="zh-CN" dirty="0" smtClean="0"/>
              <a:t> Daemon</a:t>
            </a:r>
            <a:r>
              <a:rPr lang="zh-CN" altLang="en-US" dirty="0" smtClean="0"/>
              <a:t>主要有</a:t>
            </a:r>
            <a:r>
              <a:rPr lang="en-US" altLang="zh-CN" dirty="0" smtClean="0"/>
              <a:t>server</a:t>
            </a:r>
            <a:r>
              <a:rPr lang="zh-CN" altLang="en-US" dirty="0" smtClean="0"/>
              <a:t>、</a:t>
            </a:r>
            <a:r>
              <a:rPr lang="en-US" altLang="zh-CN" dirty="0" smtClean="0"/>
              <a:t>Engine</a:t>
            </a:r>
            <a:r>
              <a:rPr lang="zh-CN" altLang="en-US" dirty="0" smtClean="0"/>
              <a:t>、</a:t>
            </a:r>
            <a:r>
              <a:rPr lang="en-US" altLang="zh-CN" dirty="0" smtClean="0"/>
              <a:t>job</a:t>
            </a:r>
            <a:r>
              <a:rPr lang="zh-CN" altLang="en-US" dirty="0" smtClean="0"/>
              <a:t>这三块。</a:t>
            </a:r>
            <a:r>
              <a:rPr lang="en-US" altLang="zh-TW" sz="1200" kern="1200" dirty="0" err="1" smtClean="0">
                <a:solidFill>
                  <a:schemeClr val="tx1"/>
                </a:solidFill>
                <a:latin typeface="+mn-lt"/>
                <a:ea typeface="+mn-ea"/>
                <a:cs typeface="+mn-cs"/>
              </a:rPr>
              <a:t>Docker</a:t>
            </a:r>
            <a:r>
              <a:rPr lang="en-US" altLang="zh-TW" sz="1200" kern="1200" dirty="0" smtClean="0">
                <a:solidFill>
                  <a:schemeClr val="tx1"/>
                </a:solidFill>
                <a:latin typeface="+mn-lt"/>
                <a:ea typeface="+mn-ea"/>
                <a:cs typeface="+mn-cs"/>
              </a:rPr>
              <a:t> Daemon</a:t>
            </a:r>
            <a:r>
              <a:rPr lang="zh-TW" altLang="en-US" sz="1200" kern="1200" dirty="0" smtClean="0">
                <a:solidFill>
                  <a:schemeClr val="tx1"/>
                </a:solidFill>
                <a:latin typeface="+mn-lt"/>
                <a:ea typeface="+mn-ea"/>
                <a:cs typeface="+mn-cs"/>
              </a:rPr>
              <a:t>是通过</a:t>
            </a:r>
            <a:r>
              <a:rPr lang="en-US" altLang="zh-TW" sz="1200" kern="1200" dirty="0" err="1" smtClean="0">
                <a:solidFill>
                  <a:schemeClr val="tx1"/>
                </a:solidFill>
                <a:latin typeface="+mn-lt"/>
                <a:ea typeface="+mn-ea"/>
                <a:cs typeface="+mn-cs"/>
              </a:rPr>
              <a:t>Docker</a:t>
            </a:r>
            <a:r>
              <a:rPr lang="en-US" altLang="zh-TW" sz="1200" kern="1200" dirty="0" smtClean="0">
                <a:solidFill>
                  <a:schemeClr val="tx1"/>
                </a:solidFill>
                <a:latin typeface="+mn-lt"/>
                <a:ea typeface="+mn-ea"/>
                <a:cs typeface="+mn-cs"/>
              </a:rPr>
              <a:t> Server</a:t>
            </a:r>
            <a:r>
              <a:rPr lang="zh-TW" altLang="en-US" sz="1200" kern="1200" dirty="0" smtClean="0">
                <a:solidFill>
                  <a:schemeClr val="tx1"/>
                </a:solidFill>
                <a:latin typeface="+mn-lt"/>
                <a:ea typeface="+mn-ea"/>
                <a:cs typeface="+mn-cs"/>
              </a:rPr>
              <a:t>模块接受</a:t>
            </a:r>
            <a:r>
              <a:rPr lang="en-US" altLang="zh-TW" sz="1200" kern="1200" dirty="0" err="1" smtClean="0">
                <a:solidFill>
                  <a:schemeClr val="tx1"/>
                </a:solidFill>
                <a:latin typeface="+mn-lt"/>
                <a:ea typeface="+mn-ea"/>
                <a:cs typeface="+mn-cs"/>
              </a:rPr>
              <a:t>Docker</a:t>
            </a:r>
            <a:r>
              <a:rPr lang="en-US" altLang="zh-TW" sz="1200" kern="1200" dirty="0" smtClean="0">
                <a:solidFill>
                  <a:schemeClr val="tx1"/>
                </a:solidFill>
                <a:latin typeface="+mn-lt"/>
                <a:ea typeface="+mn-ea"/>
                <a:cs typeface="+mn-cs"/>
              </a:rPr>
              <a:t> Client</a:t>
            </a:r>
            <a:r>
              <a:rPr lang="zh-TW" altLang="en-US" sz="1200" kern="1200" dirty="0" smtClean="0">
                <a:solidFill>
                  <a:schemeClr val="tx1"/>
                </a:solidFill>
                <a:latin typeface="+mn-lt"/>
                <a:ea typeface="+mn-ea"/>
                <a:cs typeface="+mn-cs"/>
              </a:rPr>
              <a:t>的请求，</a:t>
            </a:r>
            <a:r>
              <a:rPr lang="zh-CN" altLang="en-US" sz="1200" kern="1200" dirty="0" smtClean="0">
                <a:solidFill>
                  <a:schemeClr val="tx1"/>
                </a:solidFill>
                <a:latin typeface="+mn-lt"/>
                <a:ea typeface="+mn-ea"/>
                <a:cs typeface="+mn-cs"/>
              </a:rPr>
              <a:t>然后</a:t>
            </a:r>
            <a:r>
              <a:rPr lang="zh-TW" altLang="en-US" sz="1200" kern="1200" dirty="0" smtClean="0">
                <a:solidFill>
                  <a:schemeClr val="tx1"/>
                </a:solidFill>
                <a:latin typeface="+mn-lt"/>
                <a:ea typeface="+mn-ea"/>
                <a:cs typeface="+mn-cs"/>
              </a:rPr>
              <a:t>在</a:t>
            </a:r>
            <a:r>
              <a:rPr lang="en-US" altLang="zh-TW" sz="1200" kern="1200" dirty="0" smtClean="0">
                <a:solidFill>
                  <a:schemeClr val="tx1"/>
                </a:solidFill>
                <a:latin typeface="+mn-lt"/>
                <a:ea typeface="+mn-ea"/>
                <a:cs typeface="+mn-cs"/>
              </a:rPr>
              <a:t>Engine</a:t>
            </a:r>
            <a:r>
              <a:rPr lang="zh-TW" altLang="en-US" sz="1200" kern="1200" dirty="0" smtClean="0">
                <a:solidFill>
                  <a:schemeClr val="tx1"/>
                </a:solidFill>
                <a:latin typeface="+mn-lt"/>
                <a:ea typeface="+mn-ea"/>
                <a:cs typeface="+mn-cs"/>
              </a:rPr>
              <a:t>中处理请求，</a:t>
            </a:r>
            <a:r>
              <a:rPr lang="en-US" altLang="zh-TW" sz="1200" kern="1200" dirty="0" smtClean="0">
                <a:solidFill>
                  <a:schemeClr val="tx1"/>
                </a:solidFill>
                <a:latin typeface="+mn-lt"/>
                <a:ea typeface="+mn-ea"/>
                <a:cs typeface="+mn-cs"/>
              </a:rPr>
              <a:t>engine</a:t>
            </a:r>
            <a:r>
              <a:rPr lang="zh-TW" altLang="en-US" sz="1200" kern="1200" dirty="0" smtClean="0">
                <a:solidFill>
                  <a:schemeClr val="tx1"/>
                </a:solidFill>
                <a:latin typeface="+mn-lt"/>
                <a:ea typeface="+mn-ea"/>
                <a:cs typeface="+mn-cs"/>
              </a:rPr>
              <a:t>根据请求类型，创建出指定的</a:t>
            </a:r>
            <a:r>
              <a:rPr lang="en-US" altLang="zh-TW" sz="1200" kern="1200" dirty="0" smtClean="0">
                <a:solidFill>
                  <a:schemeClr val="tx1"/>
                </a:solidFill>
                <a:latin typeface="+mn-lt"/>
                <a:ea typeface="+mn-ea"/>
                <a:cs typeface="+mn-cs"/>
              </a:rPr>
              <a:t>Job</a:t>
            </a:r>
            <a:r>
              <a:rPr lang="zh-TW" altLang="en-US" sz="1200" kern="1200" dirty="0" smtClean="0">
                <a:solidFill>
                  <a:schemeClr val="tx1"/>
                </a:solidFill>
                <a:latin typeface="+mn-lt"/>
                <a:ea typeface="+mn-ea"/>
                <a:cs typeface="+mn-cs"/>
              </a:rPr>
              <a:t>并运行</a:t>
            </a:r>
            <a:r>
              <a:rPr lang="en-US" altLang="zh-TW" sz="1200" kern="1200" dirty="0" smtClean="0">
                <a:solidFill>
                  <a:schemeClr val="tx1"/>
                </a:solidFill>
                <a:latin typeface="+mn-lt"/>
                <a:ea typeface="+mn-ea"/>
                <a:cs typeface="+mn-cs"/>
              </a:rPr>
              <a:t>.</a:t>
            </a:r>
            <a:endParaRPr lang="en-US" altLang="zh-CN" dirty="0" smtClean="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10</a:t>
            </a:fld>
            <a:endParaRPr kumimoji="1" lang="zh-CN" altLang="en-US"/>
          </a:p>
        </p:txBody>
      </p:sp>
    </p:spTree>
    <p:extLst>
      <p:ext uri="{BB962C8B-B14F-4D97-AF65-F5344CB8AC3E}">
        <p14:creationId xmlns:p14="http://schemas.microsoft.com/office/powerpoint/2010/main" val="90187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a:t>
            </a:r>
            <a:r>
              <a:rPr kumimoji="1" lang="en-US" altLang="zh-CN" dirty="0" err="1" smtClean="0"/>
              <a:t>docker</a:t>
            </a:r>
            <a:r>
              <a:rPr kumimoji="1" lang="zh-CN" altLang="en-US" dirty="0" smtClean="0"/>
              <a:t>内部，有几个非常重要的组成部分</a:t>
            </a:r>
            <a:r>
              <a:rPr kumimoji="1" lang="en-US" altLang="zh-CN" dirty="0" smtClean="0"/>
              <a:t>.</a:t>
            </a:r>
          </a:p>
          <a:p>
            <a:r>
              <a:rPr kumimoji="1" lang="en-US" altLang="zh-CN" dirty="0" smtClean="0"/>
              <a:t>images</a:t>
            </a:r>
            <a:r>
              <a:rPr kumimoji="1" lang="zh-CN" altLang="en-US" dirty="0" smtClean="0"/>
              <a:t>    </a:t>
            </a:r>
            <a:r>
              <a:rPr kumimoji="1" lang="en-US" altLang="zh-CN" dirty="0" smtClean="0"/>
              <a:t>-</a:t>
            </a:r>
            <a:r>
              <a:rPr kumimoji="1" lang="zh-CN" altLang="en-US" dirty="0" smtClean="0"/>
              <a:t>    </a:t>
            </a:r>
            <a:r>
              <a:rPr kumimoji="1" lang="en-US" altLang="zh-CN" dirty="0" smtClean="0"/>
              <a:t>build component</a:t>
            </a:r>
          </a:p>
          <a:p>
            <a:r>
              <a:rPr kumimoji="1" lang="en-US" altLang="zh-CN" dirty="0" smtClean="0"/>
              <a:t>registries</a:t>
            </a:r>
            <a:r>
              <a:rPr kumimoji="1" lang="zh-CN" altLang="en-US" dirty="0" smtClean="0"/>
              <a:t> </a:t>
            </a:r>
            <a:r>
              <a:rPr kumimoji="1" lang="en-US" altLang="zh-CN" dirty="0" smtClean="0"/>
              <a:t>-</a:t>
            </a:r>
            <a:r>
              <a:rPr kumimoji="1" lang="zh-CN" altLang="en-US" dirty="0" smtClean="0"/>
              <a:t>    </a:t>
            </a:r>
            <a:r>
              <a:rPr kumimoji="1" lang="en-US" altLang="zh-CN" dirty="0" smtClean="0"/>
              <a:t>distribution</a:t>
            </a:r>
            <a:r>
              <a:rPr kumimoji="1" lang="zh-CN" altLang="en-US" dirty="0" smtClean="0"/>
              <a:t> </a:t>
            </a:r>
            <a:r>
              <a:rPr kumimoji="1" lang="en-US" altLang="zh-CN" dirty="0" smtClean="0"/>
              <a:t>component</a:t>
            </a:r>
          </a:p>
          <a:p>
            <a:r>
              <a:rPr kumimoji="1" lang="en-US" altLang="zh-CN" dirty="0" smtClean="0"/>
              <a:t>containers</a:t>
            </a:r>
            <a:r>
              <a:rPr kumimoji="1" lang="zh-CN" altLang="en-US" dirty="0" smtClean="0"/>
              <a:t>-    </a:t>
            </a:r>
            <a:r>
              <a:rPr kumimoji="1" lang="en-US" altLang="zh-CN" dirty="0" smtClean="0"/>
              <a:t>run</a:t>
            </a:r>
            <a:r>
              <a:rPr kumimoji="1" lang="zh-CN" altLang="en-US" dirty="0" smtClean="0"/>
              <a:t> </a:t>
            </a:r>
            <a:r>
              <a:rPr kumimoji="1" lang="en-US" altLang="zh-CN" dirty="0" smtClean="0"/>
              <a:t>component</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80469FDA-017C-CB41-83AB-8591AB2AF49D}" type="slidenum">
              <a:rPr kumimoji="1" lang="zh-CN" altLang="en-US" smtClean="0"/>
              <a:t>11</a:t>
            </a:fld>
            <a:endParaRPr kumimoji="1" lang="zh-CN" altLang="en-US"/>
          </a:p>
        </p:txBody>
      </p:sp>
    </p:spTree>
    <p:extLst>
      <p:ext uri="{BB962C8B-B14F-4D97-AF65-F5344CB8AC3E}">
        <p14:creationId xmlns:p14="http://schemas.microsoft.com/office/powerpoint/2010/main" val="1029229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CE38E4D-051A-41E1-86A4-E56916468FD0}" type="datetimeFigureOut">
              <a:rPr lang="en-US" smtClean="0"/>
              <a:t>16/8/24</a:t>
            </a:fld>
            <a:endParaRPr 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幻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1D72EBF8-7CF5-44B7-B2BF-E22DE4D070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fld id="{7CE38E4D-051A-41E1-86A4-E56916468FD0}" type="datetimeFigureOut">
              <a:rPr lang="en-US" smtClean="0"/>
              <a:t>16/8/24</a:t>
            </a:fld>
            <a:endParaRPr lang="en-US"/>
          </a:p>
        </p:txBody>
      </p:sp>
      <p:sp>
        <p:nvSpPr>
          <p:cNvPr id="5" name="页脚占位符 4"/>
          <p:cNvSpPr>
            <a:spLocks noGrp="1"/>
          </p:cNvSpPr>
          <p:nvPr>
            <p:ph type="ftr" sz="quarter" idx="11"/>
          </p:nvPr>
        </p:nvSpPr>
        <p:spPr/>
        <p:txBody>
          <a:bodyPr/>
          <a:lstStyle/>
          <a:p>
            <a:endParaRPr lang="en-US"/>
          </a:p>
        </p:txBody>
      </p:sp>
      <p:sp>
        <p:nvSpPr>
          <p:cNvPr id="6" name="幻灯片编号占位符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CE38E4D-051A-41E1-86A4-E56916468FD0}" type="datetimeFigureOut">
              <a:rPr lang="en-US" smtClean="0"/>
              <a:t>16/8/24</a:t>
            </a:fld>
            <a:endParaRPr lang="en-US"/>
          </a:p>
        </p:txBody>
      </p:sp>
      <p:sp>
        <p:nvSpPr>
          <p:cNvPr id="5" name="页脚占位符 4"/>
          <p:cNvSpPr>
            <a:spLocks noGrp="1"/>
          </p:cNvSpPr>
          <p:nvPr>
            <p:ph type="ftr" sz="quarter" idx="11"/>
          </p:nvPr>
        </p:nvSpPr>
        <p:spPr>
          <a:xfrm>
            <a:off x="457201" y="6248207"/>
            <a:ext cx="5573483" cy="365125"/>
          </a:xfrm>
        </p:spPr>
        <p:txBody>
          <a:bodyPr/>
          <a:lstStyle/>
          <a:p>
            <a:endParaRPr 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5989638" y="144462"/>
            <a:ext cx="533400" cy="244476"/>
          </a:xfrm>
        </p:spPr>
        <p:txBody>
          <a:bodyPr/>
          <a:lstStyle/>
          <a:p>
            <a:fld id="{886BB73A-582F-4420-9A14-CB10A2B2E5E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7CE38E4D-051A-41E1-86A4-E56916468FD0}" type="datetimeFigureOut">
              <a:rPr lang="en-US" smtClean="0"/>
              <a:t>16/8/24</a:t>
            </a:fld>
            <a:endParaRPr lang="en-US"/>
          </a:p>
        </p:txBody>
      </p:sp>
      <p:sp>
        <p:nvSpPr>
          <p:cNvPr id="5" name="页脚占位符 4"/>
          <p:cNvSpPr>
            <a:spLocks noGrp="1"/>
          </p:cNvSpPr>
          <p:nvPr>
            <p:ph type="ftr" sz="quarter" idx="11"/>
          </p:nvPr>
        </p:nvSpPr>
        <p:spPr/>
        <p:txBody>
          <a:bodyPr/>
          <a:lstStyle/>
          <a:p>
            <a:endParaRPr 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886BB73A-582F-4420-9A14-CB10A2B2E5E8}" type="slidenum">
              <a:rPr lang="en-US" smtClean="0"/>
              <a:t>‹#›</a:t>
            </a:fld>
            <a:endParaRPr 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7CE38E4D-051A-41E1-86A4-E56916468FD0}" type="datetimeFigureOut">
              <a:rPr lang="en-US" smtClean="0"/>
              <a:t>16/8/24</a:t>
            </a:fld>
            <a:endParaRPr lang="en-US"/>
          </a:p>
        </p:txBody>
      </p:sp>
      <p:sp>
        <p:nvSpPr>
          <p:cNvPr id="13" name="幻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86BB73A-582F-4420-9A14-CB10A2B2E5E8}" type="slidenum">
              <a:rPr lang="en-US" smtClean="0"/>
              <a:t>‹#›</a:t>
            </a:fld>
            <a:endParaRPr lang="en-US"/>
          </a:p>
        </p:txBody>
      </p:sp>
      <p:sp>
        <p:nvSpPr>
          <p:cNvPr id="14" name="页脚占位符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fld id="{7CE38E4D-051A-41E1-86A4-E56916468FD0}" type="datetimeFigureOut">
              <a:rPr lang="en-US" smtClean="0"/>
              <a:t>16/8/24</a:t>
            </a:fld>
            <a:endParaRPr lang="en-US"/>
          </a:p>
        </p:txBody>
      </p:sp>
      <p:sp>
        <p:nvSpPr>
          <p:cNvPr id="10" name="幻灯片编号占位符 9"/>
          <p:cNvSpPr>
            <a:spLocks noGrp="1"/>
          </p:cNvSpPr>
          <p:nvPr>
            <p:ph type="sldNum" sz="quarter" idx="16"/>
          </p:nvPr>
        </p:nvSpPr>
        <p:spPr/>
        <p:txBody>
          <a:bodyPr rtlCol="0"/>
          <a:lstStyle/>
          <a:p>
            <a:fld id="{886BB73A-582F-4420-9A14-CB10A2B2E5E8}" type="slidenum">
              <a:rPr lang="en-US" smtClean="0"/>
              <a:t>‹#›</a:t>
            </a:fld>
            <a:endParaRPr lang="en-US"/>
          </a:p>
        </p:txBody>
      </p:sp>
      <p:sp>
        <p:nvSpPr>
          <p:cNvPr id="12" name="页脚占位符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fld id="{7CE38E4D-051A-41E1-86A4-E56916468FD0}" type="datetimeFigureOut">
              <a:rPr lang="en-US" smtClean="0"/>
              <a:t>16/8/24</a:t>
            </a:fld>
            <a:endParaRPr lang="en-US"/>
          </a:p>
        </p:txBody>
      </p:sp>
      <p:sp>
        <p:nvSpPr>
          <p:cNvPr id="12" name="幻灯片编号占位符 11"/>
          <p:cNvSpPr>
            <a:spLocks noGrp="1"/>
          </p:cNvSpPr>
          <p:nvPr>
            <p:ph type="sldNum" sz="quarter" idx="16"/>
          </p:nvPr>
        </p:nvSpPr>
        <p:spPr/>
        <p:txBody>
          <a:bodyPr rtlCol="0"/>
          <a:lstStyle/>
          <a:p>
            <a:fld id="{886BB73A-582F-4420-9A14-CB10A2B2E5E8}" type="slidenum">
              <a:rPr lang="en-US" smtClean="0"/>
              <a:t>‹#›</a:t>
            </a:fld>
            <a:endParaRPr lang="en-US"/>
          </a:p>
        </p:txBody>
      </p:sp>
      <p:sp>
        <p:nvSpPr>
          <p:cNvPr id="14" name="页脚占位符 13"/>
          <p:cNvSpPr>
            <a:spLocks noGrp="1"/>
          </p:cNvSpPr>
          <p:nvPr>
            <p:ph type="ftr" sz="quarter" idx="17"/>
          </p:nvPr>
        </p:nvSpPr>
        <p:spPr/>
        <p:txBody>
          <a:bodyPr rtlCol="0"/>
          <a:lstStyle/>
          <a:p>
            <a:endParaRPr 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CE38E4D-051A-41E1-86A4-E56916468FD0}" type="datetimeFigureOut">
              <a:rPr lang="en-US" smtClean="0"/>
              <a:t>16/8/24</a:t>
            </a:fld>
            <a:endParaRPr lang="en-US"/>
          </a:p>
        </p:txBody>
      </p:sp>
      <p:sp>
        <p:nvSpPr>
          <p:cNvPr id="4" name="页脚占位符 3"/>
          <p:cNvSpPr>
            <a:spLocks noGrp="1"/>
          </p:cNvSpPr>
          <p:nvPr>
            <p:ph type="ftr" sz="quarter" idx="11"/>
          </p:nvPr>
        </p:nvSpPr>
        <p:spPr/>
        <p:txBody>
          <a:bodyPr/>
          <a:lstStyle/>
          <a:p>
            <a:endParaRPr 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38E4D-051A-41E1-86A4-E56916468FD0}" type="datetimeFigureOut">
              <a:rPr lang="en-US" smtClean="0"/>
              <a:t>16/8/24</a:t>
            </a:fld>
            <a:endParaRPr lang="en-US"/>
          </a:p>
        </p:txBody>
      </p:sp>
      <p:sp>
        <p:nvSpPr>
          <p:cNvPr id="3" name="页脚占位符 2"/>
          <p:cNvSpPr>
            <a:spLocks noGrp="1"/>
          </p:cNvSpPr>
          <p:nvPr>
            <p:ph type="ftr" sz="quarter" idx="11"/>
          </p:nvPr>
        </p:nvSpPr>
        <p:spPr/>
        <p:txBody>
          <a:bodyPr/>
          <a:lstStyle/>
          <a:p>
            <a:endParaRPr lang="en-US"/>
          </a:p>
        </p:txBody>
      </p:sp>
      <p:sp>
        <p:nvSpPr>
          <p:cNvPr id="4" name="幻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7CE38E4D-051A-41E1-86A4-E56916468FD0}" type="datetimeFigureOut">
              <a:rPr lang="en-US" smtClean="0"/>
              <a:t>16/8/24</a:t>
            </a:fld>
            <a:endParaRPr lang="en-US"/>
          </a:p>
        </p:txBody>
      </p:sp>
      <p:sp>
        <p:nvSpPr>
          <p:cNvPr id="6" name="页脚占位符 5"/>
          <p:cNvSpPr>
            <a:spLocks noGrp="1"/>
          </p:cNvSpPr>
          <p:nvPr>
            <p:ph type="ftr" sz="quarter" idx="11"/>
          </p:nvPr>
        </p:nvSpPr>
        <p:spPr/>
        <p:txBody>
          <a:bodyPr/>
          <a:lstStyle/>
          <a:p>
            <a:endParaRPr 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886BB73A-582F-4420-9A14-CB10A2B2E5E8}" type="slidenum">
              <a:rPr lang="en-US" smtClean="0"/>
              <a:t>‹#›</a:t>
            </a:fld>
            <a:endParaRPr 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7CE38E4D-051A-41E1-86A4-E56916468FD0}" type="datetimeFigureOut">
              <a:rPr lang="en-US" smtClean="0"/>
              <a:t>16/8/24</a:t>
            </a:fld>
            <a:endParaRPr lang="en-US"/>
          </a:p>
        </p:txBody>
      </p:sp>
      <p:sp>
        <p:nvSpPr>
          <p:cNvPr id="13" name="幻灯片编号占位符 12"/>
          <p:cNvSpPr>
            <a:spLocks noGrp="1"/>
          </p:cNvSpPr>
          <p:nvPr>
            <p:ph type="sldNum" sz="quarter" idx="11"/>
          </p:nvPr>
        </p:nvSpPr>
        <p:spPr>
          <a:xfrm>
            <a:off x="0" y="4667249"/>
            <a:ext cx="1447800" cy="663578"/>
          </a:xfrm>
        </p:spPr>
        <p:txBody>
          <a:bodyPr rtlCol="0"/>
          <a:lstStyle>
            <a:lvl1pPr>
              <a:defRPr sz="2800"/>
            </a:lvl1pPr>
          </a:lstStyle>
          <a:p>
            <a:fld id="{886BB73A-582F-4420-9A14-CB10A2B2E5E8}" type="slidenum">
              <a:rPr lang="en-US" smtClean="0"/>
              <a:t>‹#›</a:t>
            </a:fld>
            <a:endParaRPr lang="en-US"/>
          </a:p>
        </p:txBody>
      </p:sp>
      <p:sp>
        <p:nvSpPr>
          <p:cNvPr id="14" name="页脚占位符 13"/>
          <p:cNvSpPr>
            <a:spLocks noGrp="1"/>
          </p:cNvSpPr>
          <p:nvPr>
            <p:ph type="ftr" sz="quarter" idx="12"/>
          </p:nvPr>
        </p:nvSpPr>
        <p:spPr>
          <a:xfrm>
            <a:off x="1600200" y="6248206"/>
            <a:ext cx="4572000" cy="365125"/>
          </a:xfrm>
        </p:spPr>
        <p:txBody>
          <a:bodyPr rtlCol="0"/>
          <a:lstStyle/>
          <a:p>
            <a:endParaRPr 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CE38E4D-051A-41E1-86A4-E56916468FD0}" type="datetimeFigureOut">
              <a:rPr lang="en-US" smtClean="0"/>
              <a:t>16/8/24</a:t>
            </a:fld>
            <a:endParaRPr 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6BB73A-582F-4420-9A14-CB10A2B2E5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rogrium/dokku" TargetMode="Externa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r>
              <a:rPr kumimoji="1" lang="zh-CN" altLang="en-US" dirty="0" smtClean="0"/>
              <a:t>涂逸欣 </a:t>
            </a:r>
            <a:r>
              <a:rPr kumimoji="1" lang="zh-CN" altLang="zh-CN" dirty="0"/>
              <a:t>2</a:t>
            </a:r>
            <a:r>
              <a:rPr kumimoji="1" lang="en-US" altLang="zh-CN" dirty="0" smtClean="0"/>
              <a:t>016.1.24</a:t>
            </a:r>
            <a:endParaRPr kumimoji="1" lang="zh-CN" altLang="en-US" dirty="0"/>
          </a:p>
        </p:txBody>
      </p:sp>
      <p:pic>
        <p:nvPicPr>
          <p:cNvPr id="5" name="图片 4"/>
          <p:cNvPicPr>
            <a:picLocks noChangeAspect="1"/>
          </p:cNvPicPr>
          <p:nvPr/>
        </p:nvPicPr>
        <p:blipFill>
          <a:blip r:embed="rId2"/>
          <a:stretch>
            <a:fillRect/>
          </a:stretch>
        </p:blipFill>
        <p:spPr>
          <a:xfrm>
            <a:off x="0" y="1"/>
            <a:ext cx="9143999" cy="6050036"/>
          </a:xfrm>
          <a:prstGeom prst="rect">
            <a:avLst/>
          </a:prstGeom>
        </p:spPr>
      </p:pic>
    </p:spTree>
    <p:extLst>
      <p:ext uri="{BB962C8B-B14F-4D97-AF65-F5344CB8AC3E}">
        <p14:creationId xmlns:p14="http://schemas.microsoft.com/office/powerpoint/2010/main" val="4030834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 </a:t>
            </a:r>
            <a:r>
              <a:rPr kumimoji="1" lang="en-US" altLang="zh-CN" dirty="0" err="1" smtClean="0"/>
              <a:t>Deamon</a:t>
            </a:r>
            <a:endParaRPr kumimoji="1" lang="zh-CN" altLang="en-US" dirty="0"/>
          </a:p>
        </p:txBody>
      </p:sp>
      <p:sp>
        <p:nvSpPr>
          <p:cNvPr id="3" name="内容占位符 2"/>
          <p:cNvSpPr>
            <a:spLocks noGrp="1"/>
          </p:cNvSpPr>
          <p:nvPr>
            <p:ph sz="quarter" idx="1"/>
          </p:nvPr>
        </p:nvSpPr>
        <p:spPr/>
        <p:txBody>
          <a:bodyPr>
            <a:normAutofit/>
          </a:bodyPr>
          <a:lstStyle/>
          <a:p>
            <a:pPr marL="0" indent="0">
              <a:lnSpc>
                <a:spcPct val="120000"/>
              </a:lnSpc>
              <a:buNone/>
            </a:pPr>
            <a:r>
              <a:rPr lang="en-US" altLang="zh-CN" dirty="0" smtClean="0"/>
              <a:t>①</a:t>
            </a:r>
            <a:r>
              <a:rPr lang="zh-CN" altLang="en-US" dirty="0" smtClean="0"/>
              <a:t>常驻进程，处理</a:t>
            </a:r>
            <a:r>
              <a:rPr lang="en-US" altLang="zh-CN" dirty="0" smtClean="0"/>
              <a:t>client</a:t>
            </a:r>
            <a:r>
              <a:rPr lang="zh-CN" altLang="en-US" dirty="0" smtClean="0"/>
              <a:t>请求</a:t>
            </a:r>
            <a:endParaRPr lang="en-US" altLang="zh-CN" dirty="0" smtClean="0"/>
          </a:p>
          <a:p>
            <a:pPr marL="0" indent="0">
              <a:lnSpc>
                <a:spcPct val="120000"/>
              </a:lnSpc>
              <a:buNone/>
            </a:pPr>
            <a:endParaRPr lang="en-US" altLang="zh-CN" dirty="0" smtClean="0"/>
          </a:p>
          <a:p>
            <a:pPr marL="0" indent="0">
              <a:lnSpc>
                <a:spcPct val="120000"/>
              </a:lnSpc>
              <a:buNone/>
            </a:pPr>
            <a:r>
              <a:rPr lang="en-US" altLang="zh-CN" dirty="0" smtClean="0"/>
              <a:t>②</a:t>
            </a:r>
            <a:r>
              <a:rPr lang="en-US" altLang="zh-CN" dirty="0" err="1" smtClean="0"/>
              <a:t>Docker</a:t>
            </a:r>
            <a:r>
              <a:rPr lang="en-US" altLang="zh-CN" dirty="0" smtClean="0"/>
              <a:t> </a:t>
            </a:r>
            <a:r>
              <a:rPr lang="en-US" altLang="zh-CN" dirty="0"/>
              <a:t>Server</a:t>
            </a:r>
            <a:r>
              <a:rPr lang="zh-CN" altLang="en-US" dirty="0"/>
              <a:t>、</a:t>
            </a:r>
            <a:r>
              <a:rPr lang="en-US" altLang="zh-CN" dirty="0" smtClean="0"/>
              <a:t>Engine</a:t>
            </a:r>
            <a:r>
              <a:rPr lang="zh-CN" altLang="en-US" dirty="0"/>
              <a:t>、</a:t>
            </a:r>
            <a:r>
              <a:rPr lang="en-US" altLang="zh-CN" dirty="0" smtClean="0"/>
              <a:t>Job</a:t>
            </a:r>
          </a:p>
          <a:p>
            <a:pPr>
              <a:lnSpc>
                <a:spcPct val="120000"/>
              </a:lnSpc>
            </a:pPr>
            <a:endParaRPr kumimoji="1"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677" y="1307941"/>
            <a:ext cx="4344988"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81489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Inside </a:t>
            </a:r>
            <a:r>
              <a:rPr kumimoji="1" lang="en-US" altLang="zh-CN" dirty="0" err="1" smtClean="0"/>
              <a:t>Docker</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images</a:t>
            </a:r>
            <a:r>
              <a:rPr kumimoji="1" lang="zh-CN" altLang="en-US" dirty="0" smtClean="0"/>
              <a:t>    </a:t>
            </a:r>
            <a:endParaRPr kumimoji="1" lang="en-US" altLang="zh-CN" dirty="0" smtClean="0"/>
          </a:p>
          <a:p>
            <a:r>
              <a:rPr kumimoji="1" lang="en-US" altLang="zh-CN" dirty="0" smtClean="0"/>
              <a:t>Registry</a:t>
            </a:r>
          </a:p>
          <a:p>
            <a:r>
              <a:rPr kumimoji="1" lang="en-US" altLang="zh-CN" dirty="0" smtClean="0"/>
              <a:t>containers</a:t>
            </a:r>
            <a:endParaRPr kumimoji="1" lang="zh-CN" altLang="en-US" dirty="0"/>
          </a:p>
        </p:txBody>
      </p:sp>
      <p:pic>
        <p:nvPicPr>
          <p:cNvPr id="5" name="图片 4"/>
          <p:cNvPicPr>
            <a:picLocks noChangeAspect="1"/>
          </p:cNvPicPr>
          <p:nvPr/>
        </p:nvPicPr>
        <p:blipFill>
          <a:blip r:embed="rId3"/>
          <a:stretch>
            <a:fillRect/>
          </a:stretch>
        </p:blipFill>
        <p:spPr>
          <a:xfrm>
            <a:off x="2593848" y="1564120"/>
            <a:ext cx="6172200" cy="4521200"/>
          </a:xfrm>
          <a:prstGeom prst="rect">
            <a:avLst/>
          </a:prstGeom>
        </p:spPr>
      </p:pic>
    </p:spTree>
    <p:extLst>
      <p:ext uri="{BB962C8B-B14F-4D97-AF65-F5344CB8AC3E}">
        <p14:creationId xmlns:p14="http://schemas.microsoft.com/office/powerpoint/2010/main" val="5129242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en-US" altLang="en-US" dirty="0" smtClean="0"/>
              <a:t> Images</a:t>
            </a:r>
            <a:endParaRPr kumimoji="1" lang="zh-CN" altLang="en-US" dirty="0"/>
          </a:p>
        </p:txBody>
      </p:sp>
      <p:sp>
        <p:nvSpPr>
          <p:cNvPr id="3" name="内容占位符 2"/>
          <p:cNvSpPr>
            <a:spLocks noGrp="1"/>
          </p:cNvSpPr>
          <p:nvPr>
            <p:ph sz="quarter" idx="1"/>
          </p:nvPr>
        </p:nvSpPr>
        <p:spPr/>
        <p:txBody>
          <a:bodyPr>
            <a:normAutofit/>
          </a:bodyPr>
          <a:lstStyle/>
          <a:p>
            <a:r>
              <a:rPr lang="zh-CN" altLang="en-US" dirty="0" smtClean="0"/>
              <a:t>构建容器的只读模板，</a:t>
            </a:r>
            <a:r>
              <a:rPr lang="zh-CN" altLang="en-US" dirty="0"/>
              <a:t>它包含了容器启动所需 </a:t>
            </a:r>
          </a:p>
          <a:p>
            <a:pPr marL="0" indent="0">
              <a:buNone/>
            </a:pPr>
            <a:r>
              <a:rPr lang="zh-CN" altLang="en-US" dirty="0"/>
              <a:t>的所有信息</a:t>
            </a:r>
            <a:r>
              <a:rPr lang="en-US" altLang="zh-CN" dirty="0"/>
              <a:t>,</a:t>
            </a:r>
            <a:r>
              <a:rPr lang="zh-CN" altLang="en-US" dirty="0"/>
              <a:t>包括运行哪些进程和配置数据 </a:t>
            </a:r>
            <a:endParaRPr lang="en-US" altLang="zh-CN" dirty="0" smtClean="0"/>
          </a:p>
          <a:p>
            <a:r>
              <a:rPr lang="zh-CN" altLang="en-US" dirty="0" smtClean="0"/>
              <a:t>一旦镜像创</a:t>
            </a:r>
            <a:r>
              <a:rPr lang="zh-CN" altLang="en-US" dirty="0"/>
              <a:t>建完成</a:t>
            </a:r>
            <a:r>
              <a:rPr lang="en-US" altLang="zh-CN" dirty="0"/>
              <a:t>,</a:t>
            </a:r>
            <a:r>
              <a:rPr lang="zh-CN" altLang="en-US" dirty="0"/>
              <a:t>就可以将它们推送到中央</a:t>
            </a:r>
            <a:r>
              <a:rPr lang="en-US" altLang="zh-CN" dirty="0"/>
              <a:t>registry </a:t>
            </a:r>
            <a:endParaRPr kumimoji="1" lang="en-US" altLang="zh-CN" dirty="0" smtClean="0"/>
          </a:p>
          <a:p>
            <a:r>
              <a:rPr kumimoji="1" lang="zh-CN" altLang="en-US" dirty="0" smtClean="0"/>
              <a:t>体积小，例如</a:t>
            </a:r>
            <a:r>
              <a:rPr kumimoji="1" lang="en-US" altLang="zh-CN" dirty="0" err="1" smtClean="0"/>
              <a:t>Dockerhub</a:t>
            </a:r>
            <a:r>
              <a:rPr kumimoji="1" lang="zh-CN" altLang="en-US" dirty="0" smtClean="0"/>
              <a:t>中</a:t>
            </a:r>
            <a:r>
              <a:rPr kumimoji="1" lang="en-US" altLang="zh-CN" dirty="0" smtClean="0"/>
              <a:t>Ubuntu</a:t>
            </a:r>
            <a:r>
              <a:rPr kumimoji="1" lang="zh-CN" altLang="en-US" dirty="0"/>
              <a:t>镜像</a:t>
            </a:r>
            <a:r>
              <a:rPr kumimoji="1" lang="zh-CN" altLang="zh-CN" dirty="0"/>
              <a:t>3</a:t>
            </a:r>
            <a:r>
              <a:rPr kumimoji="1" lang="en-US" altLang="zh-CN" dirty="0"/>
              <a:t>9M</a:t>
            </a:r>
            <a:r>
              <a:rPr kumimoji="1" lang="zh-CN" altLang="en-US" dirty="0"/>
              <a:t>左右</a:t>
            </a:r>
            <a:endParaRPr kumimoji="1" lang="en-US" altLang="zh-CN" dirty="0"/>
          </a:p>
          <a:p>
            <a:endParaRPr lang="en-US" altLang="zh-CN" dirty="0" smtClean="0"/>
          </a:p>
          <a:p>
            <a:endParaRPr lang="en-US" altLang="zh-CN" dirty="0" smtClean="0"/>
          </a:p>
          <a:p>
            <a:endParaRPr lang="zh-CN" altLang="en-US" dirty="0"/>
          </a:p>
          <a:p>
            <a:endParaRPr kumimoji="1" lang="zh-CN" altLang="en-US" dirty="0"/>
          </a:p>
        </p:txBody>
      </p:sp>
    </p:spTree>
    <p:extLst>
      <p:ext uri="{BB962C8B-B14F-4D97-AF65-F5344CB8AC3E}">
        <p14:creationId xmlns:p14="http://schemas.microsoft.com/office/powerpoint/2010/main" val="24094901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 </a:t>
            </a:r>
            <a:r>
              <a:rPr kumimoji="1" lang="en-US" altLang="zh-CN" dirty="0" smtClean="0"/>
              <a:t>Registry</a:t>
            </a:r>
            <a:endParaRPr kumimoji="1" lang="zh-CN" altLang="en-US" dirty="0"/>
          </a:p>
        </p:txBody>
      </p:sp>
      <p:sp>
        <p:nvSpPr>
          <p:cNvPr id="3" name="内容占位符 2"/>
          <p:cNvSpPr>
            <a:spLocks noGrp="1"/>
          </p:cNvSpPr>
          <p:nvPr>
            <p:ph sz="quarter" idx="1"/>
          </p:nvPr>
        </p:nvSpPr>
        <p:spPr/>
        <p:txBody>
          <a:bodyPr/>
          <a:lstStyle/>
          <a:p>
            <a:r>
              <a:rPr lang="zh-CN" altLang="en-US" dirty="0" smtClean="0"/>
              <a:t>镜像存储的服务端，与</a:t>
            </a:r>
            <a:r>
              <a:rPr lang="en-US" altLang="zh-CN" dirty="0" err="1" smtClean="0"/>
              <a:t>Docker</a:t>
            </a:r>
            <a:r>
              <a:rPr lang="zh-CN" altLang="en-US" dirty="0" smtClean="0"/>
              <a:t> </a:t>
            </a:r>
            <a:r>
              <a:rPr lang="en-US" altLang="zh-CN" dirty="0" smtClean="0"/>
              <a:t>Client</a:t>
            </a:r>
            <a:r>
              <a:rPr lang="zh-CN" altLang="en-US" dirty="0" smtClean="0"/>
              <a:t>交互</a:t>
            </a:r>
            <a:endParaRPr lang="en-US" altLang="zh-CN" dirty="0" smtClean="0"/>
          </a:p>
          <a:p>
            <a:r>
              <a:rPr lang="en-US" altLang="zh-CN" dirty="0" smtClean="0"/>
              <a:t>build</a:t>
            </a:r>
            <a:r>
              <a:rPr lang="zh-CN" altLang="zh-CN" dirty="0" smtClean="0"/>
              <a:t>、</a:t>
            </a:r>
            <a:r>
              <a:rPr lang="en-US" altLang="zh-CN" dirty="0" smtClean="0"/>
              <a:t>Pull</a:t>
            </a:r>
            <a:r>
              <a:rPr lang="zh-CN" altLang="zh-CN" dirty="0" err="1"/>
              <a:t>、</a:t>
            </a:r>
            <a:r>
              <a:rPr lang="en-US" altLang="zh-CN" dirty="0" smtClean="0"/>
              <a:t>Push</a:t>
            </a:r>
          </a:p>
          <a:p>
            <a:endParaRPr kumimoji="1" lang="zh-CN" altLang="en-US" dirty="0"/>
          </a:p>
        </p:txBody>
      </p:sp>
      <p:pic>
        <p:nvPicPr>
          <p:cNvPr id="6" name="图片 5"/>
          <p:cNvPicPr>
            <a:picLocks noChangeAspect="1"/>
          </p:cNvPicPr>
          <p:nvPr/>
        </p:nvPicPr>
        <p:blipFill>
          <a:blip r:embed="rId3"/>
          <a:stretch>
            <a:fillRect/>
          </a:stretch>
        </p:blipFill>
        <p:spPr>
          <a:xfrm>
            <a:off x="445916" y="2704588"/>
            <a:ext cx="8521700" cy="2400300"/>
          </a:xfrm>
          <a:prstGeom prst="rect">
            <a:avLst/>
          </a:prstGeom>
        </p:spPr>
      </p:pic>
    </p:spTree>
    <p:extLst>
      <p:ext uri="{BB962C8B-B14F-4D97-AF65-F5344CB8AC3E}">
        <p14:creationId xmlns:p14="http://schemas.microsoft.com/office/powerpoint/2010/main" val="281489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 </a:t>
            </a:r>
            <a:r>
              <a:rPr kumimoji="1" lang="en-US" altLang="zh-CN" dirty="0" smtClean="0"/>
              <a:t>container</a:t>
            </a:r>
            <a:endParaRPr kumimoji="1" lang="zh-CN" altLang="en-US" dirty="0"/>
          </a:p>
        </p:txBody>
      </p:sp>
      <p:sp>
        <p:nvSpPr>
          <p:cNvPr id="3" name="内容占位符 2"/>
          <p:cNvSpPr>
            <a:spLocks noGrp="1"/>
          </p:cNvSpPr>
          <p:nvPr>
            <p:ph sz="quarter" idx="1"/>
          </p:nvPr>
        </p:nvSpPr>
        <p:spPr/>
        <p:txBody>
          <a:bodyPr>
            <a:normAutofit/>
          </a:bodyPr>
          <a:lstStyle/>
          <a:p>
            <a:r>
              <a:rPr lang="en-US" altLang="zh-CN" dirty="0" err="1" smtClean="0"/>
              <a:t>Docker</a:t>
            </a:r>
            <a:r>
              <a:rPr lang="zh-CN" altLang="en-US" dirty="0" smtClean="0"/>
              <a:t>容器</a:t>
            </a:r>
            <a:r>
              <a:rPr lang="en-US" altLang="zh-CN" dirty="0" smtClean="0"/>
              <a:t>:image</a:t>
            </a:r>
            <a:r>
              <a:rPr lang="zh-CN" altLang="en-US" dirty="0" smtClean="0"/>
              <a:t>、</a:t>
            </a:r>
            <a:r>
              <a:rPr lang="en-US" altLang="zh-CN" dirty="0" smtClean="0"/>
              <a:t>added</a:t>
            </a:r>
            <a:r>
              <a:rPr lang="zh-CN" altLang="en-US" dirty="0" smtClean="0"/>
              <a:t> </a:t>
            </a:r>
            <a:r>
              <a:rPr lang="en-US" altLang="zh-CN" dirty="0" smtClean="0"/>
              <a:t>files</a:t>
            </a:r>
            <a:r>
              <a:rPr lang="zh-CN" altLang="zh-CN" dirty="0" smtClean="0"/>
              <a:t>、</a:t>
            </a:r>
            <a:r>
              <a:rPr lang="en-US" altLang="zh-CN" dirty="0" smtClean="0"/>
              <a:t>meta-data</a:t>
            </a:r>
          </a:p>
          <a:p>
            <a:pPr marL="0" indent="0">
              <a:buNone/>
            </a:pPr>
            <a:r>
              <a:rPr lang="en-US" altLang="zh-CN" dirty="0" smtClean="0"/>
              <a:t>①</a:t>
            </a:r>
            <a:r>
              <a:rPr lang="zh-CN" altLang="en-US" dirty="0" smtClean="0"/>
              <a:t>将</a:t>
            </a:r>
            <a:r>
              <a:rPr lang="en-US" altLang="zh-CN" dirty="0" smtClean="0"/>
              <a:t>image</a:t>
            </a:r>
            <a:r>
              <a:rPr lang="zh-CN" altLang="en-US" dirty="0" smtClean="0"/>
              <a:t>、操作、环境打包</a:t>
            </a:r>
            <a:endParaRPr lang="en-US" altLang="zh-CN" dirty="0" smtClean="0"/>
          </a:p>
          <a:p>
            <a:pPr marL="0" indent="0">
              <a:buNone/>
            </a:pPr>
            <a:r>
              <a:rPr lang="en-US" altLang="zh-CN" dirty="0" smtClean="0"/>
              <a:t>②</a:t>
            </a:r>
            <a:r>
              <a:rPr lang="zh-CN" altLang="en-US" dirty="0" smtClean="0"/>
              <a:t>用户按需定制容器</a:t>
            </a:r>
          </a:p>
          <a:p>
            <a:pPr marL="0" indent="0">
              <a:buNone/>
            </a:pPr>
            <a:endParaRPr lang="zh-CN" altLang="en-US" dirty="0" smtClean="0"/>
          </a:p>
          <a:p>
            <a:endParaRPr kumimoji="1"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275" y="2637591"/>
            <a:ext cx="4500723" cy="43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81489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Dockerfile</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包含一系列的执行指令</a:t>
            </a:r>
            <a:endParaRPr kumimoji="1" lang="en-US" altLang="zh-CN" dirty="0" smtClean="0"/>
          </a:p>
          <a:p>
            <a:r>
              <a:rPr lang="en-US" altLang="zh-CN" dirty="0" err="1"/>
              <a:t>Dockerfile</a:t>
            </a:r>
            <a:r>
              <a:rPr lang="zh-CN" altLang="en-US" dirty="0" smtClean="0"/>
              <a:t>用来创建自定义</a:t>
            </a:r>
            <a:r>
              <a:rPr lang="zh-CN" altLang="en-US" dirty="0"/>
              <a:t>的</a:t>
            </a:r>
            <a:r>
              <a:rPr lang="en-US" altLang="zh-CN" dirty="0"/>
              <a:t>image,</a:t>
            </a:r>
            <a:r>
              <a:rPr lang="zh-CN" altLang="en-US" dirty="0"/>
              <a:t>包含了用户指定的软件依赖等</a:t>
            </a:r>
            <a:endParaRPr kumimoji="1" lang="en-US" altLang="zh-CN" dirty="0" smtClean="0"/>
          </a:p>
          <a:p>
            <a:r>
              <a:rPr kumimoji="1" lang="en-US" altLang="zh-CN" dirty="0" err="1" smtClean="0"/>
              <a:t>Dockerfile</a:t>
            </a:r>
            <a:r>
              <a:rPr kumimoji="1" lang="zh-CN" altLang="en-US" dirty="0" smtClean="0"/>
              <a:t>中的核心命令是</a:t>
            </a:r>
            <a:r>
              <a:rPr kumimoji="1" lang="en-US" altLang="zh-CN" dirty="0" smtClean="0"/>
              <a:t>FROM</a:t>
            </a:r>
            <a:r>
              <a:rPr kumimoji="1" lang="zh-CN" altLang="en-US" dirty="0" smtClean="0"/>
              <a:t>、</a:t>
            </a:r>
            <a:r>
              <a:rPr kumimoji="1" lang="en-US" altLang="zh-CN" dirty="0" smtClean="0"/>
              <a:t>RUN</a:t>
            </a:r>
            <a:r>
              <a:rPr kumimoji="1" lang="zh-CN" altLang="en-US" dirty="0" smtClean="0"/>
              <a:t>、</a:t>
            </a:r>
            <a:r>
              <a:rPr kumimoji="1" lang="en-US" altLang="zh-CN" dirty="0" smtClean="0"/>
              <a:t>CMD</a:t>
            </a:r>
          </a:p>
        </p:txBody>
      </p:sp>
    </p:spTree>
    <p:extLst>
      <p:ext uri="{BB962C8B-B14F-4D97-AF65-F5344CB8AC3E}">
        <p14:creationId xmlns:p14="http://schemas.microsoft.com/office/powerpoint/2010/main" val="38382123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Dockerfile</a:t>
            </a:r>
            <a:r>
              <a:rPr kumimoji="1" lang="zh-CN" altLang="en-US" dirty="0" smtClean="0"/>
              <a:t>核心命令</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FROM{base</a:t>
            </a:r>
            <a:r>
              <a:rPr kumimoji="1" lang="zh-CN" altLang="en-US" dirty="0" smtClean="0"/>
              <a:t>镜像</a:t>
            </a:r>
            <a:r>
              <a:rPr kumimoji="1" lang="en-US" altLang="zh-CN" dirty="0" smtClean="0"/>
              <a:t>}</a:t>
            </a:r>
            <a:r>
              <a:rPr kumimoji="1" lang="zh-CN" altLang="en-US" dirty="0"/>
              <a:t>:</a:t>
            </a:r>
            <a:r>
              <a:rPr kumimoji="1" lang="zh-CN" altLang="en-US" dirty="0" smtClean="0"/>
              <a:t>必须</a:t>
            </a:r>
            <a:r>
              <a:rPr kumimoji="1" lang="zh-CN" altLang="en-US" dirty="0"/>
              <a:t>放在</a:t>
            </a:r>
            <a:r>
              <a:rPr kumimoji="1" lang="en-US" altLang="zh-CN" dirty="0" err="1"/>
              <a:t>Dockerfile</a:t>
            </a:r>
            <a:r>
              <a:rPr kumimoji="1" lang="zh-CN" altLang="en-US" dirty="0"/>
              <a:t>第一行，表示从哪个</a:t>
            </a:r>
            <a:r>
              <a:rPr kumimoji="1" lang="en-US" altLang="zh-CN" dirty="0" err="1"/>
              <a:t>BaseImage</a:t>
            </a:r>
            <a:r>
              <a:rPr kumimoji="1" lang="zh-CN" altLang="en-US" dirty="0"/>
              <a:t>开始创</a:t>
            </a:r>
            <a:r>
              <a:rPr kumimoji="1" lang="zh-CN" altLang="en-US" dirty="0" smtClean="0"/>
              <a:t>建</a:t>
            </a:r>
            <a:endParaRPr kumimoji="1" lang="en-US" altLang="zh-CN" dirty="0" smtClean="0"/>
          </a:p>
          <a:p>
            <a:r>
              <a:rPr kumimoji="1" lang="en-US" altLang="zh-CN" dirty="0" smtClean="0"/>
              <a:t>RUN</a:t>
            </a:r>
            <a:r>
              <a:rPr kumimoji="1" lang="zh-CN" altLang="en-US" dirty="0" smtClean="0"/>
              <a:t>:多个</a:t>
            </a:r>
            <a:r>
              <a:rPr kumimoji="1" lang="en-US" altLang="zh-CN" dirty="0" smtClean="0"/>
              <a:t>RUN</a:t>
            </a:r>
            <a:r>
              <a:rPr kumimoji="1" lang="zh-CN" altLang="en-US" dirty="0" smtClean="0"/>
              <a:t>按定义顺序执行</a:t>
            </a:r>
            <a:endParaRPr kumimoji="1" lang="en-US" altLang="zh-CN" dirty="0" smtClean="0"/>
          </a:p>
          <a:p>
            <a:r>
              <a:rPr kumimoji="1" lang="en-US" altLang="zh-CN" dirty="0" smtClean="0"/>
              <a:t>CMD</a:t>
            </a:r>
            <a:r>
              <a:rPr kumimoji="1" lang="zh-CN" altLang="zh-CN" dirty="0" smtClean="0"/>
              <a:t>:</a:t>
            </a:r>
            <a:r>
              <a:rPr kumimoji="1" lang="zh-CN" altLang="en-US" dirty="0" smtClean="0"/>
              <a:t>作为执行</a:t>
            </a:r>
            <a:r>
              <a:rPr kumimoji="1" lang="en-US" altLang="zh-CN" dirty="0"/>
              <a:t>C</a:t>
            </a:r>
            <a:r>
              <a:rPr kumimoji="1" lang="en-US" altLang="zh-CN" dirty="0" smtClean="0"/>
              <a:t>ontainer</a:t>
            </a:r>
            <a:r>
              <a:rPr kumimoji="1" lang="zh-CN" altLang="en-US" dirty="0" smtClean="0"/>
              <a:t>时的默认行为</a:t>
            </a:r>
            <a:endParaRPr kumimoji="1" lang="en-US" altLang="zh-CN" dirty="0"/>
          </a:p>
          <a:p>
            <a:endParaRPr kumimoji="1" lang="en-US" altLang="zh-CN" dirty="0" smtClean="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4" name="图片 3"/>
          <p:cNvPicPr>
            <a:picLocks noChangeAspect="1"/>
          </p:cNvPicPr>
          <p:nvPr/>
        </p:nvPicPr>
        <p:blipFill>
          <a:blip r:embed="rId2"/>
          <a:stretch>
            <a:fillRect/>
          </a:stretch>
        </p:blipFill>
        <p:spPr>
          <a:xfrm>
            <a:off x="995800" y="4022993"/>
            <a:ext cx="8167490" cy="1185912"/>
          </a:xfrm>
          <a:prstGeom prst="rect">
            <a:avLst/>
          </a:prstGeom>
        </p:spPr>
      </p:pic>
    </p:spTree>
    <p:extLst>
      <p:ext uri="{BB962C8B-B14F-4D97-AF65-F5344CB8AC3E}">
        <p14:creationId xmlns:p14="http://schemas.microsoft.com/office/powerpoint/2010/main" val="3421371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工作方式</a:t>
            </a:r>
            <a:endParaRPr kumimoji="1" lang="zh-CN" altLang="en-US" dirty="0"/>
          </a:p>
        </p:txBody>
      </p:sp>
      <p:pic>
        <p:nvPicPr>
          <p:cNvPr id="4" name="内容占位符 3"/>
          <p:cNvPicPr>
            <a:picLocks noGrp="1" noChangeAspect="1"/>
          </p:cNvPicPr>
          <p:nvPr>
            <p:ph sz="quarter" idx="1"/>
          </p:nvPr>
        </p:nvPicPr>
        <p:blipFill>
          <a:blip r:embed="rId3"/>
          <a:srcRect t="1036" b="1036"/>
          <a:stretch>
            <a:fillRect/>
          </a:stretch>
        </p:blipFill>
        <p:spPr/>
      </p:pic>
    </p:spTree>
    <p:extLst>
      <p:ext uri="{BB962C8B-B14F-4D97-AF65-F5344CB8AC3E}">
        <p14:creationId xmlns:p14="http://schemas.microsoft.com/office/powerpoint/2010/main" val="9063980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基础技术</a:t>
            </a:r>
            <a:endParaRPr kumimoji="1" lang="zh-CN" altLang="en-US" dirty="0"/>
          </a:p>
        </p:txBody>
      </p:sp>
      <p:sp>
        <p:nvSpPr>
          <p:cNvPr id="3" name="内容占位符 2"/>
          <p:cNvSpPr>
            <a:spLocks noGrp="1"/>
          </p:cNvSpPr>
          <p:nvPr>
            <p:ph sz="quarter" idx="1"/>
          </p:nvPr>
        </p:nvSpPr>
        <p:spPr/>
        <p:txBody>
          <a:bodyPr/>
          <a:lstStyle/>
          <a:p>
            <a:r>
              <a:rPr kumimoji="1" lang="en-US" altLang="zh-CN" dirty="0" err="1" smtClean="0"/>
              <a:t>Cgroups</a:t>
            </a:r>
            <a:r>
              <a:rPr kumimoji="1" lang="en-US" altLang="zh-CN" dirty="0" smtClean="0"/>
              <a:t>:</a:t>
            </a:r>
            <a:r>
              <a:rPr kumimoji="1" lang="zh-CN" altLang="en-US" dirty="0" smtClean="0"/>
              <a:t>负责资源</a:t>
            </a:r>
            <a:r>
              <a:rPr kumimoji="1" lang="zh-CN" altLang="zh-CN" dirty="0" smtClean="0"/>
              <a:t>、</a:t>
            </a:r>
            <a:r>
              <a:rPr kumimoji="1" lang="en-US" altLang="zh-CN" dirty="0" smtClean="0"/>
              <a:t>CPU</a:t>
            </a:r>
            <a:r>
              <a:rPr kumimoji="1" lang="zh-CN" altLang="en-US" dirty="0" smtClean="0"/>
              <a:t>、内存使用的限制 </a:t>
            </a:r>
            <a:endParaRPr kumimoji="1" lang="en-US" altLang="zh-CN" dirty="0" smtClean="0"/>
          </a:p>
          <a:p>
            <a:r>
              <a:rPr kumimoji="1" lang="en-US" altLang="zh-CN" dirty="0" smtClean="0"/>
              <a:t>Namespace</a:t>
            </a:r>
            <a:r>
              <a:rPr kumimoji="1" lang="zh-CN" altLang="en-US" dirty="0"/>
              <a:t>:</a:t>
            </a:r>
            <a:r>
              <a:rPr kumimoji="1" lang="zh-CN" altLang="en-US" dirty="0" smtClean="0"/>
              <a:t> 负责空间的隔离</a:t>
            </a:r>
            <a:endParaRPr kumimoji="1" lang="en-US" altLang="zh-CN" dirty="0" smtClean="0"/>
          </a:p>
          <a:p>
            <a:r>
              <a:rPr kumimoji="1" lang="en-US" altLang="zh-CN" dirty="0" err="1" smtClean="0"/>
              <a:t>Aufs</a:t>
            </a:r>
            <a:r>
              <a:rPr kumimoji="1" lang="zh-CN" altLang="en-US" dirty="0" smtClean="0"/>
              <a:t>：联合文件系统</a:t>
            </a:r>
            <a:endParaRPr kumimoji="1" lang="en-US" altLang="zh-CN" dirty="0" smtClean="0"/>
          </a:p>
          <a:p>
            <a:r>
              <a:rPr kumimoji="1" lang="en-US" altLang="zh-CN" dirty="0" smtClean="0"/>
              <a:t>Device</a:t>
            </a:r>
            <a:r>
              <a:rPr kumimoji="1" lang="zh-CN" altLang="en-US" dirty="0" smtClean="0"/>
              <a:t> </a:t>
            </a:r>
            <a:r>
              <a:rPr kumimoji="1" lang="en-US" altLang="zh-CN" dirty="0" smtClean="0"/>
              <a:t>mapper:</a:t>
            </a:r>
            <a:r>
              <a:rPr kumimoji="1" lang="zh-CN" altLang="en-US" dirty="0" smtClean="0"/>
              <a:t>文件系统的第二选择</a:t>
            </a:r>
            <a:endParaRPr kumimoji="1" lang="en-US" altLang="zh-CN" dirty="0"/>
          </a:p>
          <a:p>
            <a:endParaRPr kumimoji="1" lang="zh-CN" altLang="en-US" dirty="0"/>
          </a:p>
        </p:txBody>
      </p:sp>
    </p:spTree>
    <p:extLst>
      <p:ext uri="{BB962C8B-B14F-4D97-AF65-F5344CB8AC3E}">
        <p14:creationId xmlns:p14="http://schemas.microsoft.com/office/powerpoint/2010/main" val="281489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构建隔离的工作区间，使用以下</a:t>
            </a:r>
            <a:r>
              <a:rPr kumimoji="1" lang="en-US" altLang="zh-CN" dirty="0" smtClean="0"/>
              <a:t>Linux</a:t>
            </a:r>
            <a:r>
              <a:rPr kumimoji="1" lang="zh-CN" altLang="en-US" dirty="0" smtClean="0"/>
              <a:t>命名空间</a:t>
            </a:r>
            <a:endParaRPr kumimoji="1" lang="en-US" altLang="zh-CN" dirty="0" smtClean="0"/>
          </a:p>
          <a:p>
            <a:r>
              <a:rPr kumimoji="1" lang="en-US" altLang="zh-CN" dirty="0" err="1" smtClean="0"/>
              <a:t>Pid</a:t>
            </a:r>
            <a:r>
              <a:rPr kumimoji="1" lang="zh-CN" altLang="en-US" dirty="0" smtClean="0"/>
              <a:t> </a:t>
            </a:r>
            <a:r>
              <a:rPr kumimoji="1" lang="en-US" altLang="zh-CN" dirty="0" smtClean="0"/>
              <a:t>namespace:</a:t>
            </a:r>
            <a:r>
              <a:rPr kumimoji="1" lang="zh-CN" altLang="en-US" dirty="0" smtClean="0"/>
              <a:t>进程隔离</a:t>
            </a:r>
            <a:endParaRPr kumimoji="1" lang="en-US" altLang="zh-CN" dirty="0" smtClean="0"/>
          </a:p>
          <a:p>
            <a:r>
              <a:rPr kumimoji="1" lang="en-US" altLang="zh-CN" dirty="0" smtClean="0"/>
              <a:t>Net namespace</a:t>
            </a:r>
            <a:r>
              <a:rPr kumimoji="1" lang="zh-CN" altLang="en-US" dirty="0" smtClean="0"/>
              <a:t>:网络接口管理</a:t>
            </a:r>
            <a:endParaRPr kumimoji="1" lang="en-US" altLang="zh-CN" dirty="0" smtClean="0"/>
          </a:p>
          <a:p>
            <a:r>
              <a:rPr kumimoji="1" lang="en-US" altLang="zh-CN" dirty="0" err="1" smtClean="0"/>
              <a:t>Ipc</a:t>
            </a:r>
            <a:r>
              <a:rPr kumimoji="1" lang="en-US" altLang="zh-CN" dirty="0" smtClean="0"/>
              <a:t> </a:t>
            </a:r>
            <a:r>
              <a:rPr kumimoji="1" lang="en-US" altLang="zh-CN" dirty="0"/>
              <a:t>namespace</a:t>
            </a:r>
            <a:r>
              <a:rPr kumimoji="1" lang="zh-CN" altLang="en-US" dirty="0" smtClean="0"/>
              <a:t>:管理通信消息</a:t>
            </a:r>
            <a:endParaRPr kumimoji="1" lang="en-US" altLang="zh-CN" dirty="0" smtClean="0"/>
          </a:p>
          <a:p>
            <a:r>
              <a:rPr kumimoji="1" lang="en-US" altLang="zh-CN" dirty="0" err="1" smtClean="0"/>
              <a:t>Mnt</a:t>
            </a:r>
            <a:r>
              <a:rPr kumimoji="1" lang="en-US" altLang="zh-CN" dirty="0" smtClean="0"/>
              <a:t> </a:t>
            </a:r>
            <a:r>
              <a:rPr kumimoji="1" lang="en-US" altLang="zh-CN" dirty="0"/>
              <a:t>namespace</a:t>
            </a:r>
            <a:r>
              <a:rPr kumimoji="1" lang="zh-CN" altLang="en-US" dirty="0" smtClean="0"/>
              <a:t>:管理</a:t>
            </a:r>
            <a:r>
              <a:rPr kumimoji="1" lang="en-US" altLang="zh-CN" dirty="0" smtClean="0"/>
              <a:t>mount-points</a:t>
            </a:r>
          </a:p>
          <a:p>
            <a:r>
              <a:rPr kumimoji="1" lang="en-US" altLang="zh-CN" dirty="0" err="1" smtClean="0"/>
              <a:t>Uts</a:t>
            </a:r>
            <a:r>
              <a:rPr kumimoji="1" lang="en-US" altLang="zh-CN" dirty="0" smtClean="0"/>
              <a:t> namespace:</a:t>
            </a:r>
            <a:r>
              <a:rPr kumimoji="1" lang="zh-CN" altLang="en-US" dirty="0" smtClean="0"/>
              <a:t>管理主机名</a:t>
            </a:r>
            <a:endParaRPr kumimoji="1" lang="zh-CN" altLang="en-US" dirty="0"/>
          </a:p>
        </p:txBody>
      </p:sp>
    </p:spTree>
    <p:extLst>
      <p:ext uri="{BB962C8B-B14F-4D97-AF65-F5344CB8AC3E}">
        <p14:creationId xmlns:p14="http://schemas.microsoft.com/office/powerpoint/2010/main" val="6287875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内容简要</a:t>
            </a:r>
            <a:endParaRPr kumimoji="1" lang="zh-CN" altLang="en-US" dirty="0"/>
          </a:p>
        </p:txBody>
      </p:sp>
      <p:sp>
        <p:nvSpPr>
          <p:cNvPr id="3" name="内容占位符 2"/>
          <p:cNvSpPr>
            <a:spLocks noGrp="1"/>
          </p:cNvSpPr>
          <p:nvPr>
            <p:ph sz="quarter" idx="1"/>
          </p:nvPr>
        </p:nvSpPr>
        <p:spPr/>
        <p:txBody>
          <a:bodyPr>
            <a:normAutofit/>
          </a:bodyPr>
          <a:lstStyle/>
          <a:p>
            <a:r>
              <a:rPr kumimoji="1" lang="zh-CN" altLang="en-US" dirty="0" smtClean="0">
                <a:latin typeface="+mn-ea"/>
              </a:rPr>
              <a:t>简介</a:t>
            </a:r>
            <a:endParaRPr kumimoji="1" lang="en-US" altLang="zh-CN" dirty="0" smtClean="0">
              <a:latin typeface="+mn-ea"/>
            </a:endParaRPr>
          </a:p>
          <a:p>
            <a:r>
              <a:rPr kumimoji="1" lang="zh-CN" altLang="en-US" dirty="0" smtClean="0">
                <a:latin typeface="+mn-ea"/>
              </a:rPr>
              <a:t>生态系统</a:t>
            </a:r>
            <a:r>
              <a:rPr kumimoji="1" lang="zh-CN" altLang="en-US" dirty="0">
                <a:latin typeface="+mn-ea"/>
              </a:rPr>
              <a:t>、</a:t>
            </a:r>
            <a:r>
              <a:rPr kumimoji="1" lang="zh-CN" altLang="en-US" dirty="0" smtClean="0">
                <a:latin typeface="+mn-ea"/>
              </a:rPr>
              <a:t>优点</a:t>
            </a:r>
            <a:endParaRPr kumimoji="1" lang="en-US" altLang="zh-CN" dirty="0" smtClean="0">
              <a:latin typeface="+mn-ea"/>
            </a:endParaRPr>
          </a:p>
          <a:p>
            <a:r>
              <a:rPr kumimoji="1" lang="en-US" altLang="zh-CN" dirty="0" err="1" smtClean="0">
                <a:latin typeface="+mn-ea"/>
              </a:rPr>
              <a:t>Docker</a:t>
            </a:r>
            <a:r>
              <a:rPr kumimoji="1" lang="zh-CN" altLang="en-US" dirty="0" smtClean="0">
                <a:latin typeface="+mn-ea"/>
              </a:rPr>
              <a:t>组件</a:t>
            </a:r>
            <a:r>
              <a:rPr kumimoji="1" lang="zh-CN" altLang="en-US" dirty="0">
                <a:latin typeface="+mn-ea"/>
              </a:rPr>
              <a:t>、</a:t>
            </a:r>
            <a:r>
              <a:rPr kumimoji="1" lang="zh-CN" altLang="en-US" dirty="0" smtClean="0">
                <a:latin typeface="+mn-ea"/>
              </a:rPr>
              <a:t>工作方式</a:t>
            </a:r>
            <a:endParaRPr kumimoji="1" lang="en-US" altLang="zh-CN" dirty="0" smtClean="0">
              <a:latin typeface="+mn-ea"/>
            </a:endParaRPr>
          </a:p>
          <a:p>
            <a:r>
              <a:rPr kumimoji="1" lang="zh-CN" altLang="en-US" dirty="0" smtClean="0">
                <a:latin typeface="+mn-ea"/>
              </a:rPr>
              <a:t>基础技术</a:t>
            </a:r>
            <a:endParaRPr kumimoji="1" lang="en-US" altLang="zh-CN" dirty="0" smtClean="0">
              <a:latin typeface="+mn-ea"/>
            </a:endParaRPr>
          </a:p>
          <a:p>
            <a:r>
              <a:rPr kumimoji="1" lang="en-US" altLang="zh-CN" dirty="0">
                <a:latin typeface="+mn-ea"/>
              </a:rPr>
              <a:t>D</a:t>
            </a:r>
            <a:r>
              <a:rPr kumimoji="1" lang="en-US" altLang="zh-CN" dirty="0" smtClean="0">
                <a:latin typeface="+mn-ea"/>
              </a:rPr>
              <a:t>emo</a:t>
            </a:r>
            <a:r>
              <a:rPr kumimoji="1" lang="zh-CN" altLang="en-US" dirty="0" smtClean="0">
                <a:latin typeface="+mn-ea"/>
              </a:rPr>
              <a:t> </a:t>
            </a:r>
            <a:endParaRPr kumimoji="1" lang="en-US" altLang="zh-CN" dirty="0" smtClean="0">
              <a:latin typeface="+mn-ea"/>
            </a:endParaRPr>
          </a:p>
          <a:p>
            <a:r>
              <a:rPr kumimoji="1" lang="zh-CN" altLang="en-US" dirty="0" smtClean="0">
                <a:latin typeface="+mn-ea"/>
              </a:rPr>
              <a:t>应用场景</a:t>
            </a:r>
            <a:endParaRPr kumimoji="1" lang="zh-CN" altLang="en-US" dirty="0">
              <a:latin typeface="+mn-ea"/>
            </a:endParaRPr>
          </a:p>
        </p:txBody>
      </p:sp>
    </p:spTree>
    <p:extLst>
      <p:ext uri="{BB962C8B-B14F-4D97-AF65-F5344CB8AC3E}">
        <p14:creationId xmlns:p14="http://schemas.microsoft.com/office/powerpoint/2010/main" val="417514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Cgroup</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限制</a:t>
            </a:r>
            <a:r>
              <a:rPr kumimoji="1" lang="en-US" altLang="zh-CN" dirty="0" err="1" smtClean="0"/>
              <a:t>cpu</a:t>
            </a:r>
            <a:endParaRPr kumimoji="1" lang="en-US" altLang="zh-CN" dirty="0" smtClean="0"/>
          </a:p>
          <a:p>
            <a:r>
              <a:rPr kumimoji="1" lang="zh-CN" altLang="en-US" dirty="0" smtClean="0"/>
              <a:t>内存</a:t>
            </a:r>
            <a:endParaRPr kumimoji="1" lang="en-US" altLang="zh-CN" dirty="0" smtClean="0"/>
          </a:p>
          <a:p>
            <a:r>
              <a:rPr kumimoji="1" lang="zh-CN" altLang="en-US" dirty="0" smtClean="0"/>
              <a:t>硬盘</a:t>
            </a:r>
            <a:r>
              <a:rPr kumimoji="1" lang="en-US" altLang="zh-CN" dirty="0" smtClean="0"/>
              <a:t>I/O</a:t>
            </a:r>
            <a:endParaRPr kumimoji="1" lang="zh-CN" altLang="en-US" dirty="0"/>
          </a:p>
        </p:txBody>
      </p:sp>
      <p:pic>
        <p:nvPicPr>
          <p:cNvPr id="4" name="图片 3"/>
          <p:cNvPicPr>
            <a:picLocks noChangeAspect="1"/>
          </p:cNvPicPr>
          <p:nvPr/>
        </p:nvPicPr>
        <p:blipFill>
          <a:blip r:embed="rId2"/>
          <a:stretch>
            <a:fillRect/>
          </a:stretch>
        </p:blipFill>
        <p:spPr>
          <a:xfrm>
            <a:off x="3055043" y="1600200"/>
            <a:ext cx="3797300" cy="4076700"/>
          </a:xfrm>
          <a:prstGeom prst="rect">
            <a:avLst/>
          </a:prstGeom>
        </p:spPr>
      </p:pic>
    </p:spTree>
    <p:extLst>
      <p:ext uri="{BB962C8B-B14F-4D97-AF65-F5344CB8AC3E}">
        <p14:creationId xmlns:p14="http://schemas.microsoft.com/office/powerpoint/2010/main" val="38443309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Linux</a:t>
            </a:r>
            <a:r>
              <a:rPr kumimoji="1" lang="zh-CN" altLang="en-US" dirty="0" smtClean="0"/>
              <a:t> </a:t>
            </a:r>
            <a:r>
              <a:rPr kumimoji="1" lang="en-US" altLang="zh-CN" dirty="0" err="1" smtClean="0"/>
              <a:t>Cgroups</a:t>
            </a:r>
            <a:r>
              <a:rPr kumimoji="1" lang="zh-CN" altLang="en-US" dirty="0" smtClean="0"/>
              <a:t>与</a:t>
            </a:r>
            <a:r>
              <a:rPr kumimoji="1" lang="en-US" altLang="zh-CN" dirty="0" smtClean="0"/>
              <a:t>Namespace</a:t>
            </a:r>
            <a:endParaRPr kumimoji="1" lang="zh-CN" altLang="en-US" dirty="0"/>
          </a:p>
        </p:txBody>
      </p:sp>
      <p:sp>
        <p:nvSpPr>
          <p:cNvPr id="3" name="内容占位符 2"/>
          <p:cNvSpPr>
            <a:spLocks noGrp="1"/>
          </p:cNvSpPr>
          <p:nvPr>
            <p:ph sz="quarter" idx="1"/>
          </p:nvPr>
        </p:nvSpPr>
        <p:spPr/>
        <p:txBody>
          <a:bodyPr/>
          <a:lstStyle/>
          <a:p>
            <a:pPr marL="0" indent="0">
              <a:buNone/>
            </a:pPr>
            <a:r>
              <a:rPr kumimoji="1" lang="zh-CN" altLang="en-US" dirty="0" smtClean="0"/>
              <a:t>工作流程</a:t>
            </a:r>
            <a:endParaRPr kumimoji="1" lang="en-US" altLang="zh-CN" dirty="0" smtClean="0"/>
          </a:p>
          <a:p>
            <a:pPr marL="0" indent="0">
              <a:buNone/>
            </a:pPr>
            <a:r>
              <a:rPr kumimoji="1" lang="en-US" altLang="zh-CN" dirty="0" smtClean="0"/>
              <a:t>①Fork</a:t>
            </a:r>
            <a:r>
              <a:rPr kumimoji="1" lang="zh-CN" altLang="en-US" dirty="0" smtClean="0"/>
              <a:t>创建子进程，使用</a:t>
            </a:r>
            <a:r>
              <a:rPr kumimoji="1" lang="en-US" altLang="zh-CN" dirty="0" smtClean="0"/>
              <a:t>namespace</a:t>
            </a:r>
            <a:r>
              <a:rPr kumimoji="1" lang="zh-CN" altLang="en-US" dirty="0" smtClean="0"/>
              <a:t>实现进程隔离</a:t>
            </a:r>
            <a:endParaRPr kumimoji="1" lang="en-US" altLang="zh-CN" dirty="0" smtClean="0"/>
          </a:p>
          <a:p>
            <a:pPr marL="0" indent="0">
              <a:buNone/>
            </a:pPr>
            <a:r>
              <a:rPr kumimoji="1" lang="en-US" altLang="zh-CN" dirty="0" smtClean="0"/>
              <a:t>②</a:t>
            </a:r>
            <a:r>
              <a:rPr kumimoji="1" lang="zh-CN" altLang="en-US" dirty="0" smtClean="0"/>
              <a:t>创建完毕后，使用</a:t>
            </a:r>
            <a:r>
              <a:rPr kumimoji="1" lang="en-US" altLang="zh-CN" dirty="0" err="1" smtClean="0"/>
              <a:t>cgroup</a:t>
            </a:r>
            <a:r>
              <a:rPr kumimoji="1" lang="zh-CN" altLang="en-US" dirty="0" smtClean="0"/>
              <a:t>技术来处理子进程的资源限制</a:t>
            </a:r>
            <a:endParaRPr kumimoji="1" lang="en-US" altLang="zh-CN" dirty="0" smtClean="0"/>
          </a:p>
          <a:p>
            <a:pPr marL="0" indent="0">
              <a:buNone/>
            </a:pPr>
            <a:r>
              <a:rPr kumimoji="1" lang="en-US" altLang="zh-CN" dirty="0" smtClean="0"/>
              <a:t>③</a:t>
            </a:r>
            <a:r>
              <a:rPr kumimoji="1" lang="zh-CN" altLang="en-US" dirty="0" smtClean="0"/>
              <a:t>系统在子进程的</a:t>
            </a:r>
            <a:r>
              <a:rPr kumimoji="1" lang="en-US" altLang="zh-CN" dirty="0" smtClean="0"/>
              <a:t>namespace</a:t>
            </a:r>
            <a:r>
              <a:rPr kumimoji="1" lang="zh-CN" altLang="en-US" dirty="0" smtClean="0"/>
              <a:t>内部，创建需要的隔离环境</a:t>
            </a:r>
            <a:endParaRPr kumimoji="1" lang="en-US" altLang="zh-CN" dirty="0" smtClean="0"/>
          </a:p>
          <a:p>
            <a:pPr marL="0" indent="0">
              <a:buNone/>
            </a:pPr>
            <a:r>
              <a:rPr kumimoji="1" lang="zh-CN" altLang="en-US" dirty="0" smtClean="0"/>
              <a:t>有了这两种</a:t>
            </a:r>
            <a:r>
              <a:rPr kumimoji="1" lang="en-US" altLang="zh-CN" dirty="0" smtClean="0"/>
              <a:t>Linux</a:t>
            </a:r>
            <a:r>
              <a:rPr kumimoji="1" lang="zh-CN" altLang="en-US" dirty="0" smtClean="0"/>
              <a:t>技术</a:t>
            </a:r>
            <a:r>
              <a:rPr kumimoji="1" lang="zh-CN" altLang="zh-CN" dirty="0"/>
              <a:t>，</a:t>
            </a:r>
            <a:r>
              <a:rPr kumimoji="1" lang="zh-CN" altLang="zh-CN" dirty="0" smtClean="0"/>
              <a:t>“</a:t>
            </a:r>
            <a:r>
              <a:rPr kumimoji="1" lang="zh-CN" altLang="en-US" dirty="0" smtClean="0"/>
              <a:t>容器”才诞生</a:t>
            </a:r>
            <a:endParaRPr kumimoji="1" lang="zh-CN" altLang="en-US" dirty="0"/>
          </a:p>
        </p:txBody>
      </p:sp>
    </p:spTree>
    <p:extLst>
      <p:ext uri="{BB962C8B-B14F-4D97-AF65-F5344CB8AC3E}">
        <p14:creationId xmlns:p14="http://schemas.microsoft.com/office/powerpoint/2010/main" val="17148372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AUFS</a:t>
            </a:r>
            <a:r>
              <a:rPr kumimoji="1" lang="zh-CN" altLang="en-US" dirty="0" smtClean="0"/>
              <a:t>联合文件系统</a:t>
            </a:r>
            <a:endParaRPr kumimoji="1" lang="zh-CN" altLang="en-US" dirty="0"/>
          </a:p>
        </p:txBody>
      </p:sp>
      <p:pic>
        <p:nvPicPr>
          <p:cNvPr id="4" name="内容占位符 3"/>
          <p:cNvPicPr>
            <a:picLocks noGrp="1" noChangeAspect="1"/>
          </p:cNvPicPr>
          <p:nvPr>
            <p:ph sz="quarter" idx="1"/>
          </p:nvPr>
        </p:nvPicPr>
        <p:blipFill>
          <a:blip r:embed="rId3"/>
          <a:srcRect t="13240" b="13240"/>
          <a:stretch>
            <a:fillRect/>
          </a:stretch>
        </p:blipFill>
        <p:spPr>
          <a:xfrm>
            <a:off x="1335471" y="2398683"/>
            <a:ext cx="6513383" cy="3591491"/>
          </a:xfrm>
        </p:spPr>
      </p:pic>
      <p:sp>
        <p:nvSpPr>
          <p:cNvPr id="5" name="文本框 4"/>
          <p:cNvSpPr txBox="1"/>
          <p:nvPr/>
        </p:nvSpPr>
        <p:spPr>
          <a:xfrm>
            <a:off x="975987" y="1681430"/>
            <a:ext cx="7975824" cy="646331"/>
          </a:xfrm>
          <a:prstGeom prst="rect">
            <a:avLst/>
          </a:prstGeom>
          <a:noFill/>
        </p:spPr>
        <p:txBody>
          <a:bodyPr wrap="none" rtlCol="0">
            <a:spAutoFit/>
          </a:bodyPr>
          <a:lstStyle/>
          <a:p>
            <a:r>
              <a:rPr kumimoji="1" lang="zh-CN" altLang="en-US" dirty="0" smtClean="0"/>
              <a:t>思想</a:t>
            </a:r>
            <a:r>
              <a:rPr kumimoji="1" lang="en-US" altLang="zh-CN" dirty="0" smtClean="0"/>
              <a:t>:</a:t>
            </a:r>
            <a:r>
              <a:rPr kumimoji="1" lang="zh-CN" altLang="en-US" dirty="0" smtClean="0"/>
              <a:t>把</a:t>
            </a:r>
            <a:r>
              <a:rPr kumimoji="1" lang="zh-CN" altLang="en-US" dirty="0"/>
              <a:t>不同物理位置的目录合并</a:t>
            </a:r>
            <a:r>
              <a:rPr kumimoji="1" lang="en-US" altLang="zh-CN" dirty="0"/>
              <a:t>mount</a:t>
            </a:r>
            <a:r>
              <a:rPr kumimoji="1" lang="zh-CN" altLang="en-US" dirty="0"/>
              <a:t>到同一个</a:t>
            </a:r>
            <a:r>
              <a:rPr kumimoji="1" lang="zh-CN" altLang="en-US" dirty="0" smtClean="0"/>
              <a:t>目录中</a:t>
            </a:r>
            <a:r>
              <a:rPr kumimoji="1" lang="en-US" altLang="zh-CN" dirty="0" smtClean="0"/>
              <a:t>,</a:t>
            </a:r>
            <a:r>
              <a:rPr kumimoji="1" lang="zh-CN" altLang="en-US" dirty="0" smtClean="0"/>
              <a:t>只有最上层是可写的。</a:t>
            </a:r>
            <a:endParaRPr kumimoji="1" lang="en-US" altLang="zh-CN" dirty="0" smtClean="0"/>
          </a:p>
          <a:p>
            <a:r>
              <a:rPr kumimoji="1" lang="zh-CN" altLang="en-US" dirty="0" smtClean="0"/>
              <a:t>优点</a:t>
            </a:r>
            <a:r>
              <a:rPr kumimoji="1" lang="en-US" altLang="zh-CN" dirty="0" smtClean="0"/>
              <a:t>:</a:t>
            </a:r>
            <a:r>
              <a:rPr kumimoji="1" lang="zh-CN" altLang="en-US" dirty="0" smtClean="0"/>
              <a:t>不会损坏</a:t>
            </a:r>
            <a:r>
              <a:rPr kumimoji="1" lang="en-US" altLang="zh-CN" dirty="0" smtClean="0"/>
              <a:t>Image;</a:t>
            </a:r>
            <a:r>
              <a:rPr kumimoji="1" lang="zh-CN" altLang="en-US" dirty="0" smtClean="0"/>
              <a:t>节约存储空间；写时拷贝技术</a:t>
            </a:r>
            <a:endParaRPr kumimoji="1" lang="zh-CN" altLang="en-US" dirty="0"/>
          </a:p>
        </p:txBody>
      </p:sp>
    </p:spTree>
    <p:extLst>
      <p:ext uri="{BB962C8B-B14F-4D97-AF65-F5344CB8AC3E}">
        <p14:creationId xmlns:p14="http://schemas.microsoft.com/office/powerpoint/2010/main" val="34805472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Device mapper</a:t>
            </a:r>
            <a:endParaRPr kumimoji="1" lang="zh-CN" altLang="en-US" dirty="0"/>
          </a:p>
        </p:txBody>
      </p:sp>
      <p:sp>
        <p:nvSpPr>
          <p:cNvPr id="3" name="内容占位符 2"/>
          <p:cNvSpPr>
            <a:spLocks noGrp="1"/>
          </p:cNvSpPr>
          <p:nvPr>
            <p:ph sz="quarter" idx="1"/>
          </p:nvPr>
        </p:nvSpPr>
        <p:spPr/>
        <p:txBody>
          <a:bodyPr/>
          <a:lstStyle/>
          <a:p>
            <a:r>
              <a:rPr kumimoji="1" lang="en-US" altLang="zh-CN" dirty="0" smtClean="0"/>
              <a:t>Thin Provisioning-Snapshot</a:t>
            </a:r>
            <a:r>
              <a:rPr kumimoji="1" lang="zh-CN" altLang="en-US" dirty="0" smtClean="0"/>
              <a:t>技术</a:t>
            </a:r>
            <a:endParaRPr kumimoji="1" lang="en-US" altLang="zh-CN" dirty="0" smtClean="0"/>
          </a:p>
          <a:p>
            <a:pPr marL="0" indent="0">
              <a:buNone/>
            </a:pPr>
            <a:r>
              <a:rPr kumimoji="1" lang="zh-CN" altLang="en-US" dirty="0" smtClean="0"/>
              <a:t>达到和</a:t>
            </a:r>
            <a:r>
              <a:rPr kumimoji="1" lang="en-US" altLang="zh-CN" dirty="0" err="1" smtClean="0"/>
              <a:t>aufs</a:t>
            </a:r>
            <a:r>
              <a:rPr kumimoji="1" lang="zh-CN" altLang="en-US" dirty="0" smtClean="0"/>
              <a:t>一样分层镜像的目的，还在测试期</a:t>
            </a:r>
            <a:endParaRPr kumimoji="1" lang="en-US" altLang="zh-CN" dirty="0" smtClean="0"/>
          </a:p>
          <a:p>
            <a:pPr marL="0" indent="0">
              <a:buNone/>
            </a:pPr>
            <a:endParaRPr kumimoji="1" lang="zh-CN" altLang="en-US" dirty="0"/>
          </a:p>
        </p:txBody>
      </p:sp>
      <p:pic>
        <p:nvPicPr>
          <p:cNvPr id="4" name="图片 3"/>
          <p:cNvPicPr>
            <a:picLocks noChangeAspect="1"/>
          </p:cNvPicPr>
          <p:nvPr/>
        </p:nvPicPr>
        <p:blipFill>
          <a:blip r:embed="rId3"/>
          <a:stretch>
            <a:fillRect/>
          </a:stretch>
        </p:blipFill>
        <p:spPr>
          <a:xfrm>
            <a:off x="1134394" y="2718441"/>
            <a:ext cx="6520638" cy="3880863"/>
          </a:xfrm>
          <a:prstGeom prst="rect">
            <a:avLst/>
          </a:prstGeom>
        </p:spPr>
      </p:pic>
    </p:spTree>
    <p:extLst>
      <p:ext uri="{BB962C8B-B14F-4D97-AF65-F5344CB8AC3E}">
        <p14:creationId xmlns:p14="http://schemas.microsoft.com/office/powerpoint/2010/main" val="33266184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如何运行</a:t>
            </a:r>
            <a:r>
              <a:rPr kumimoji="1" lang="en-US" altLang="zh-CN" dirty="0" smtClean="0"/>
              <a:t>APP</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构建一个镜像</a:t>
            </a:r>
            <a:endParaRPr kumimoji="1" lang="en-US" altLang="zh-CN" dirty="0" smtClean="0"/>
          </a:p>
          <a:p>
            <a:pPr marL="0" indent="0">
              <a:buNone/>
            </a:pPr>
            <a:r>
              <a:rPr lang="zh-CN" altLang="en-US" dirty="0"/>
              <a:t>基于一个基本镜像构建</a:t>
            </a:r>
            <a:r>
              <a:rPr lang="en-US" altLang="zh-CN" dirty="0"/>
              <a:t>,</a:t>
            </a:r>
            <a:r>
              <a:rPr lang="zh-CN" altLang="en-US" dirty="0"/>
              <a:t>紧接着会根据</a:t>
            </a:r>
            <a:r>
              <a:rPr lang="en-US" altLang="zh-CN" dirty="0" err="1"/>
              <a:t>Dockerfile</a:t>
            </a:r>
            <a:r>
              <a:rPr lang="zh-CN" altLang="en-US" dirty="0" smtClean="0"/>
              <a:t>中的指令创建模板</a:t>
            </a:r>
            <a:r>
              <a:rPr lang="en-US" altLang="zh-CN" dirty="0"/>
              <a:t>,</a:t>
            </a:r>
            <a:r>
              <a:rPr lang="zh-CN" altLang="en-US" dirty="0"/>
              <a:t>对于每个指令</a:t>
            </a:r>
            <a:r>
              <a:rPr lang="en-US" altLang="zh-CN" dirty="0"/>
              <a:t>,</a:t>
            </a:r>
            <a:r>
              <a:rPr lang="zh-CN" altLang="en-US" dirty="0"/>
              <a:t>在镜像上创建一个</a:t>
            </a:r>
            <a:r>
              <a:rPr lang="zh-CN" altLang="en-US" dirty="0" smtClean="0"/>
              <a:t>新的层； </a:t>
            </a:r>
            <a:endParaRPr lang="zh-CN" altLang="en-US" dirty="0"/>
          </a:p>
          <a:p>
            <a:endParaRPr kumimoji="1" lang="en-US" altLang="zh-CN" dirty="0" smtClean="0"/>
          </a:p>
          <a:p>
            <a:r>
              <a:rPr kumimoji="1" lang="zh-CN" altLang="en-US" dirty="0" smtClean="0"/>
              <a:t>运行容器</a:t>
            </a:r>
            <a:endParaRPr kumimoji="1" lang="en-US" altLang="zh-CN" dirty="0" smtClean="0"/>
          </a:p>
          <a:p>
            <a:pPr marL="0" indent="0">
              <a:buNone/>
            </a:pPr>
            <a:r>
              <a:rPr lang="zh-CN" altLang="en-US" dirty="0"/>
              <a:t>当一个容器被启动后</a:t>
            </a:r>
            <a:r>
              <a:rPr lang="en-US" altLang="zh-CN" dirty="0"/>
              <a:t>,</a:t>
            </a:r>
            <a:r>
              <a:rPr lang="zh-CN" altLang="en-US" dirty="0"/>
              <a:t>一个读写层会被 添加到镜像的顶层。当分配合适的网络和</a:t>
            </a:r>
            <a:r>
              <a:rPr lang="en-US" altLang="zh-CN" dirty="0"/>
              <a:t>IP</a:t>
            </a:r>
            <a:r>
              <a:rPr lang="zh-CN" altLang="en-US" dirty="0"/>
              <a:t>地址后</a:t>
            </a:r>
            <a:r>
              <a:rPr lang="en-US" altLang="zh-CN" dirty="0" smtClean="0"/>
              <a:t>,</a:t>
            </a:r>
            <a:r>
              <a:rPr lang="zh-CN" altLang="en-US" dirty="0" smtClean="0"/>
              <a:t>应用程序就可以在容器中运行</a:t>
            </a:r>
            <a:r>
              <a:rPr lang="zh-CN" altLang="en-US" dirty="0"/>
              <a:t>了。 </a:t>
            </a:r>
          </a:p>
          <a:p>
            <a:pPr marL="0" indent="0">
              <a:buNone/>
            </a:pPr>
            <a:endParaRPr kumimoji="1" lang="zh-CN" altLang="en-US" dirty="0"/>
          </a:p>
        </p:txBody>
      </p:sp>
    </p:spTree>
    <p:extLst>
      <p:ext uri="{BB962C8B-B14F-4D97-AF65-F5344CB8AC3E}">
        <p14:creationId xmlns:p14="http://schemas.microsoft.com/office/powerpoint/2010/main" val="374500987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常用命令</a:t>
            </a:r>
            <a:endParaRPr kumimoji="1" lang="zh-CN" altLang="en-US" dirty="0"/>
          </a:p>
        </p:txBody>
      </p:sp>
      <p:sp>
        <p:nvSpPr>
          <p:cNvPr id="3" name="内容占位符 2"/>
          <p:cNvSpPr>
            <a:spLocks noGrp="1"/>
          </p:cNvSpPr>
          <p:nvPr>
            <p:ph sz="quarter" idx="1"/>
          </p:nvPr>
        </p:nvSpPr>
        <p:spPr/>
        <p:txBody>
          <a:bodyPr/>
          <a:lstStyle/>
          <a:p>
            <a:r>
              <a:rPr kumimoji="1" lang="en-US" altLang="zh-CN" dirty="0" err="1" smtClean="0"/>
              <a:t>Docker</a:t>
            </a:r>
            <a:r>
              <a:rPr kumimoji="1" lang="zh-CN" altLang="en-US" dirty="0" smtClean="0"/>
              <a:t> </a:t>
            </a:r>
            <a:r>
              <a:rPr kumimoji="1" lang="en-US" altLang="zh-CN" dirty="0" smtClean="0"/>
              <a:t>login</a:t>
            </a:r>
            <a:r>
              <a:rPr kumimoji="1" lang="zh-CN" altLang="en-US" dirty="0" smtClean="0"/>
              <a:t> 登陆到</a:t>
            </a:r>
            <a:r>
              <a:rPr kumimoji="1" lang="en-US" altLang="zh-CN" dirty="0" err="1" smtClean="0"/>
              <a:t>Dockerhub</a:t>
            </a:r>
            <a:r>
              <a:rPr kumimoji="1" lang="zh-CN" altLang="en-US" dirty="0" smtClean="0"/>
              <a:t>中</a:t>
            </a:r>
            <a:endParaRPr kumimoji="1" lang="en-US" altLang="zh-CN" dirty="0" smtClean="0"/>
          </a:p>
          <a:p>
            <a:r>
              <a:rPr kumimoji="1" lang="en-US" altLang="zh-CN" dirty="0" err="1" smtClean="0"/>
              <a:t>Docker</a:t>
            </a:r>
            <a:r>
              <a:rPr kumimoji="1" lang="zh-CN" altLang="en-US" dirty="0" smtClean="0"/>
              <a:t> </a:t>
            </a:r>
            <a:r>
              <a:rPr kumimoji="1" lang="en-US" altLang="zh-CN" dirty="0" smtClean="0"/>
              <a:t>tag</a:t>
            </a:r>
            <a:r>
              <a:rPr kumimoji="1" lang="zh-CN" altLang="en-US" dirty="0" smtClean="0"/>
              <a:t>命名新生成的</a:t>
            </a:r>
            <a:r>
              <a:rPr kumimoji="1" lang="en-US" altLang="zh-CN" dirty="0" smtClean="0"/>
              <a:t>image</a:t>
            </a:r>
          </a:p>
          <a:p>
            <a:r>
              <a:rPr kumimoji="1" lang="en-US" altLang="zh-CN" dirty="0" err="1" smtClean="0"/>
              <a:t>Docker</a:t>
            </a:r>
            <a:r>
              <a:rPr kumimoji="1" lang="zh-CN" altLang="en-US" dirty="0" smtClean="0"/>
              <a:t> </a:t>
            </a:r>
            <a:r>
              <a:rPr kumimoji="1" lang="en-US" altLang="zh-CN" dirty="0" smtClean="0"/>
              <a:t>push</a:t>
            </a:r>
            <a:r>
              <a:rPr kumimoji="1" lang="zh-CN" altLang="en-US" dirty="0" smtClean="0"/>
              <a:t>到</a:t>
            </a:r>
            <a:r>
              <a:rPr kumimoji="1" lang="en-US" altLang="zh-CN" dirty="0" err="1" smtClean="0"/>
              <a:t>Dockerhub</a:t>
            </a:r>
            <a:r>
              <a:rPr kumimoji="1" lang="zh-CN" altLang="en-US" dirty="0" smtClean="0"/>
              <a:t>中</a:t>
            </a:r>
            <a:endParaRPr kumimoji="1" lang="en-US" altLang="zh-CN" dirty="0" smtClean="0"/>
          </a:p>
          <a:p>
            <a:r>
              <a:rPr kumimoji="1" lang="en-US" altLang="zh-CN" dirty="0" err="1" smtClean="0"/>
              <a:t>Docker</a:t>
            </a:r>
            <a:r>
              <a:rPr kumimoji="1" lang="zh-CN" altLang="en-US" dirty="0" smtClean="0"/>
              <a:t> </a:t>
            </a:r>
            <a:r>
              <a:rPr kumimoji="1" lang="en-US" altLang="zh-CN" dirty="0" smtClean="0"/>
              <a:t>run</a:t>
            </a:r>
            <a:r>
              <a:rPr kumimoji="1" lang="zh-CN" altLang="en-US" dirty="0" smtClean="0"/>
              <a:t>运行一个</a:t>
            </a:r>
            <a:r>
              <a:rPr kumimoji="1" lang="en-US" altLang="zh-CN" dirty="0"/>
              <a:t>C</a:t>
            </a:r>
            <a:r>
              <a:rPr kumimoji="1" lang="en-US" altLang="zh-CN" dirty="0" smtClean="0"/>
              <a:t>ontainer</a:t>
            </a:r>
          </a:p>
          <a:p>
            <a:r>
              <a:rPr kumimoji="1" lang="en-US" altLang="zh-CN" dirty="0" err="1" smtClean="0"/>
              <a:t>Docker</a:t>
            </a:r>
            <a:r>
              <a:rPr kumimoji="1" lang="en-US" altLang="zh-CN" dirty="0" smtClean="0"/>
              <a:t> build –t </a:t>
            </a:r>
            <a:r>
              <a:rPr kumimoji="1" lang="zh-CN" altLang="en-US" dirty="0" smtClean="0"/>
              <a:t>镜像名字</a:t>
            </a:r>
            <a:r>
              <a:rPr kumimoji="1" lang="en-US" altLang="zh-CN" dirty="0" smtClean="0"/>
              <a:t> </a:t>
            </a:r>
            <a:r>
              <a:rPr kumimoji="1" lang="zh-CN" altLang="en-US" dirty="0" smtClean="0"/>
              <a:t>创建镜像</a:t>
            </a:r>
            <a:endParaRPr kumimoji="1" lang="en-US" altLang="zh-CN" dirty="0" smtClean="0"/>
          </a:p>
          <a:p>
            <a:r>
              <a:rPr kumimoji="1" lang="en-US" altLang="zh-CN" dirty="0" err="1" smtClean="0"/>
              <a:t>Docker</a:t>
            </a:r>
            <a:r>
              <a:rPr kumimoji="1" lang="en-US" altLang="zh-CN" dirty="0" smtClean="0"/>
              <a:t> logs –f </a:t>
            </a:r>
            <a:r>
              <a:rPr kumimoji="1" lang="zh-CN" altLang="en-US" dirty="0" smtClean="0">
                <a:latin typeface="+mn-ea"/>
              </a:rPr>
              <a:t>容器</a:t>
            </a:r>
            <a:r>
              <a:rPr kumimoji="1" lang="en-US" altLang="zh-CN" dirty="0" smtClean="0">
                <a:latin typeface="+mn-ea"/>
              </a:rPr>
              <a:t>id</a:t>
            </a:r>
            <a:r>
              <a:rPr kumimoji="1" lang="zh-CN" altLang="en-US" dirty="0" smtClean="0">
                <a:latin typeface="+mn-ea"/>
              </a:rPr>
              <a:t> </a:t>
            </a:r>
            <a:r>
              <a:rPr kumimoji="1" lang="en-US" altLang="en-US" dirty="0" smtClean="0">
                <a:latin typeface="+mn-ea"/>
              </a:rPr>
              <a:t>查看容器日志</a:t>
            </a:r>
            <a:endParaRPr kumimoji="1" lang="zh-CN" altLang="en-US" dirty="0">
              <a:latin typeface="+mn-ea"/>
            </a:endParaRPr>
          </a:p>
        </p:txBody>
      </p:sp>
    </p:spTree>
    <p:extLst>
      <p:ext uri="{BB962C8B-B14F-4D97-AF65-F5344CB8AC3E}">
        <p14:creationId xmlns:p14="http://schemas.microsoft.com/office/powerpoint/2010/main" val="35948277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Demo</a:t>
            </a:r>
            <a:endParaRPr kumimoji="1" lang="zh-CN" altLang="en-US" dirty="0"/>
          </a:p>
        </p:txBody>
      </p:sp>
      <p:sp>
        <p:nvSpPr>
          <p:cNvPr id="3" name="内容占位符 2"/>
          <p:cNvSpPr>
            <a:spLocks noGrp="1"/>
          </p:cNvSpPr>
          <p:nvPr>
            <p:ph sz="quarter" idx="1"/>
          </p:nvPr>
        </p:nvSpPr>
        <p:spPr/>
        <p:txBody>
          <a:bodyPr>
            <a:normAutofit/>
          </a:bodyPr>
          <a:lstStyle/>
          <a:p>
            <a:r>
              <a:rPr lang="zh-CN" altLang="en-US" dirty="0" smtClean="0"/>
              <a:t>搜索镜像</a:t>
            </a:r>
            <a:r>
              <a:rPr lang="en-US" altLang="zh-CN" dirty="0" err="1" smtClean="0"/>
              <a:t>docker</a:t>
            </a:r>
            <a:r>
              <a:rPr lang="zh-CN" altLang="en-US" dirty="0" smtClean="0"/>
              <a:t> </a:t>
            </a:r>
            <a:r>
              <a:rPr lang="en-US" altLang="zh-CN" dirty="0" smtClean="0"/>
              <a:t>search</a:t>
            </a:r>
            <a:r>
              <a:rPr lang="zh-CN" altLang="en-US" dirty="0" smtClean="0"/>
              <a:t> </a:t>
            </a:r>
            <a:r>
              <a:rPr lang="en-US" altLang="zh-CN" dirty="0" err="1" smtClean="0"/>
              <a:t>ubuntu</a:t>
            </a:r>
            <a:endParaRPr lang="en-US" altLang="zh-CN" dirty="0"/>
          </a:p>
          <a:p>
            <a:r>
              <a:rPr lang="zh-CN" altLang="en-US" dirty="0" smtClean="0"/>
              <a:t>运行一个镜像</a:t>
            </a:r>
            <a:r>
              <a:rPr lang="en-US" altLang="zh-CN" dirty="0" err="1" smtClean="0"/>
              <a:t>docker</a:t>
            </a:r>
            <a:r>
              <a:rPr lang="zh-CN" altLang="en-US" dirty="0" smtClean="0"/>
              <a:t> </a:t>
            </a:r>
            <a:r>
              <a:rPr lang="en-US" altLang="zh-CN" dirty="0" smtClean="0"/>
              <a:t>run</a:t>
            </a:r>
          </a:p>
          <a:p>
            <a:r>
              <a:rPr lang="zh-CN" altLang="en-US" dirty="0" smtClean="0"/>
              <a:t>修改镜像并建立自己的镜像</a:t>
            </a:r>
            <a:r>
              <a:rPr lang="en-US" altLang="zh-CN" dirty="0" err="1" smtClean="0"/>
              <a:t>docker</a:t>
            </a:r>
            <a:r>
              <a:rPr lang="zh-CN" altLang="en-US" dirty="0" smtClean="0"/>
              <a:t> </a:t>
            </a:r>
            <a:r>
              <a:rPr lang="en-US" altLang="zh-CN" dirty="0" smtClean="0"/>
              <a:t>build</a:t>
            </a:r>
            <a:r>
              <a:rPr lang="zh-CN" altLang="en-US" dirty="0" smtClean="0"/>
              <a:t> </a:t>
            </a:r>
            <a:r>
              <a:rPr lang="en-US" altLang="zh-CN" dirty="0" smtClean="0"/>
              <a:t>-t</a:t>
            </a:r>
          </a:p>
          <a:p>
            <a:r>
              <a:rPr lang="zh-CN" altLang="en-US" dirty="0" smtClean="0"/>
              <a:t>确定</a:t>
            </a:r>
            <a:r>
              <a:rPr lang="en-US" altLang="zh-CN" dirty="0" err="1" smtClean="0"/>
              <a:t>Dockerfile</a:t>
            </a:r>
            <a:r>
              <a:rPr lang="zh-CN" altLang="en-US" dirty="0" smtClean="0"/>
              <a:t>文件</a:t>
            </a:r>
            <a:endParaRPr lang="en-US" altLang="zh-CN" dirty="0"/>
          </a:p>
          <a:p>
            <a:r>
              <a:rPr lang="zh-CN" altLang="en-US" dirty="0" smtClean="0"/>
              <a:t>上传镜像到</a:t>
            </a:r>
            <a:r>
              <a:rPr lang="en-US" altLang="zh-CN" dirty="0" err="1" smtClean="0"/>
              <a:t>Dockerhub</a:t>
            </a:r>
            <a:r>
              <a:rPr lang="zh-CN" altLang="en-US" smtClean="0"/>
              <a:t> </a:t>
            </a:r>
            <a:r>
              <a:rPr lang="en-US" altLang="zh-CN" smtClean="0"/>
              <a:t>push</a:t>
            </a:r>
            <a:endParaRPr kumimoji="1" lang="zh-CN" altLang="en-US" dirty="0"/>
          </a:p>
        </p:txBody>
      </p:sp>
    </p:spTree>
    <p:extLst>
      <p:ext uri="{BB962C8B-B14F-4D97-AF65-F5344CB8AC3E}">
        <p14:creationId xmlns:p14="http://schemas.microsoft.com/office/powerpoint/2010/main" val="6935557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应用场景</a:t>
            </a:r>
            <a:endParaRPr kumimoji="1" lang="zh-CN" altLang="en-US" dirty="0"/>
          </a:p>
        </p:txBody>
      </p:sp>
      <p:sp>
        <p:nvSpPr>
          <p:cNvPr id="3" name="内容占位符 2"/>
          <p:cNvSpPr>
            <a:spLocks noGrp="1"/>
          </p:cNvSpPr>
          <p:nvPr>
            <p:ph sz="quarter" idx="1"/>
          </p:nvPr>
        </p:nvSpPr>
        <p:spPr/>
        <p:txBody>
          <a:bodyPr/>
          <a:lstStyle/>
          <a:p>
            <a:r>
              <a:rPr kumimoji="1" lang="zh-CN" altLang="en-US" dirty="0" smtClean="0"/>
              <a:t>应用打包</a:t>
            </a:r>
            <a:r>
              <a:rPr kumimoji="1" lang="en-US" altLang="zh-CN" dirty="0" smtClean="0"/>
              <a:t>:</a:t>
            </a:r>
            <a:r>
              <a:rPr kumimoji="1" lang="zh-CN" altLang="en-US" dirty="0" smtClean="0"/>
              <a:t>基本镜像</a:t>
            </a:r>
            <a:r>
              <a:rPr kumimoji="1" lang="en-US" altLang="zh-CN" dirty="0" smtClean="0"/>
              <a:t>+</a:t>
            </a:r>
            <a:r>
              <a:rPr kumimoji="1" lang="en-US" altLang="zh-CN" dirty="0" err="1" smtClean="0"/>
              <a:t>Dockerfile</a:t>
            </a:r>
            <a:endParaRPr kumimoji="1" lang="en-US" altLang="zh-CN" dirty="0" smtClean="0"/>
          </a:p>
          <a:p>
            <a:r>
              <a:rPr kumimoji="1" lang="zh-CN" altLang="en-US" dirty="0" smtClean="0"/>
              <a:t>简化环境配置、保持环境一致</a:t>
            </a:r>
            <a:endParaRPr kumimoji="1" lang="en-US" altLang="zh-CN" dirty="0" smtClean="0"/>
          </a:p>
          <a:p>
            <a:r>
              <a:rPr kumimoji="1" lang="zh-CN" altLang="en-US" dirty="0" smtClean="0"/>
              <a:t>隔离应用、多租户环境</a:t>
            </a:r>
            <a:endParaRPr kumimoji="1" lang="en-US" altLang="zh-CN" dirty="0" smtClean="0"/>
          </a:p>
          <a:p>
            <a:r>
              <a:rPr kumimoji="1" lang="zh-CN" altLang="en-US" dirty="0" smtClean="0"/>
              <a:t>快速部署应用</a:t>
            </a:r>
            <a:endParaRPr kumimoji="1" lang="en-US" altLang="zh-CN" dirty="0" smtClean="0"/>
          </a:p>
          <a:p>
            <a:r>
              <a:rPr kumimoji="1" lang="en-US" altLang="zh-CN" dirty="0" err="1" smtClean="0"/>
              <a:t>Docker</a:t>
            </a:r>
            <a:r>
              <a:rPr kumimoji="1" lang="zh-CN" altLang="en-US" dirty="0" smtClean="0"/>
              <a:t>上搭建集群</a:t>
            </a:r>
            <a:endParaRPr kumimoji="1" lang="en-US" altLang="zh-CN" dirty="0" smtClean="0"/>
          </a:p>
          <a:p>
            <a:r>
              <a:rPr kumimoji="1" lang="zh-CN" altLang="en-US" dirty="0" smtClean="0"/>
              <a:t>分享做成的</a:t>
            </a:r>
            <a:r>
              <a:rPr kumimoji="1" lang="en-US" altLang="zh-CN" dirty="0" err="1" smtClean="0"/>
              <a:t>Docker</a:t>
            </a:r>
            <a:r>
              <a:rPr kumimoji="1" lang="en-US" altLang="zh-CN" dirty="0" smtClean="0"/>
              <a:t> Image</a:t>
            </a:r>
          </a:p>
          <a:p>
            <a:endParaRPr kumimoji="1" lang="en-US" altLang="zh-CN" dirty="0" smtClean="0"/>
          </a:p>
          <a:p>
            <a:endParaRPr kumimoji="1" lang="zh-CN" altLang="en-US" dirty="0"/>
          </a:p>
        </p:txBody>
      </p:sp>
    </p:spTree>
    <p:extLst>
      <p:ext uri="{BB962C8B-B14F-4D97-AF65-F5344CB8AC3E}">
        <p14:creationId xmlns:p14="http://schemas.microsoft.com/office/powerpoint/2010/main" val="19535828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开发部署工具</a:t>
            </a:r>
            <a:endParaRPr kumimoji="1" lang="zh-CN" altLang="en-US" dirty="0"/>
          </a:p>
        </p:txBody>
      </p:sp>
      <p:sp>
        <p:nvSpPr>
          <p:cNvPr id="3" name="内容占位符 2"/>
          <p:cNvSpPr>
            <a:spLocks noGrp="1"/>
          </p:cNvSpPr>
          <p:nvPr>
            <p:ph sz="quarter" idx="1"/>
          </p:nvPr>
        </p:nvSpPr>
        <p:spPr/>
        <p:txBody>
          <a:bodyPr/>
          <a:lstStyle/>
          <a:p>
            <a:r>
              <a:rPr kumimoji="1" lang="en-US" altLang="zh-CN" dirty="0" err="1" smtClean="0"/>
              <a:t>Kubernetes:Google</a:t>
            </a:r>
            <a:r>
              <a:rPr kumimoji="1" lang="zh-CN" altLang="en-US" dirty="0" smtClean="0"/>
              <a:t>开源的容器集群管理系统</a:t>
            </a:r>
            <a:endParaRPr kumimoji="1" lang="en-US" altLang="zh-CN" dirty="0" smtClean="0"/>
          </a:p>
          <a:p>
            <a:r>
              <a:rPr kumimoji="1" lang="en-US" altLang="zh-CN" dirty="0" smtClean="0"/>
              <a:t>Weave</a:t>
            </a:r>
            <a:r>
              <a:rPr kumimoji="1" lang="zh-CN" altLang="en-US" dirty="0" smtClean="0"/>
              <a:t>:管理</a:t>
            </a:r>
            <a:r>
              <a:rPr kumimoji="1" lang="en-US" altLang="zh-CN" dirty="0" err="1" smtClean="0"/>
              <a:t>Docker</a:t>
            </a:r>
            <a:r>
              <a:rPr kumimoji="1" lang="zh-CN" altLang="en-US" dirty="0" smtClean="0"/>
              <a:t>网络</a:t>
            </a:r>
            <a:endParaRPr kumimoji="1" lang="en-US" altLang="zh-CN" dirty="0" smtClean="0"/>
          </a:p>
          <a:p>
            <a:r>
              <a:rPr kumimoji="1" lang="en-US" altLang="zh-CN" dirty="0" smtClean="0"/>
              <a:t>Fig</a:t>
            </a:r>
            <a:r>
              <a:rPr kumimoji="1" lang="zh-CN" altLang="en-US" dirty="0"/>
              <a:t>:</a:t>
            </a:r>
            <a:r>
              <a:rPr kumimoji="1" lang="zh-CN" altLang="en-US" dirty="0" smtClean="0"/>
              <a:t>部署</a:t>
            </a:r>
            <a:r>
              <a:rPr kumimoji="1" lang="en-US" altLang="zh-CN" dirty="0" smtClean="0"/>
              <a:t>Rails</a:t>
            </a:r>
            <a:r>
              <a:rPr kumimoji="1" lang="zh-CN" altLang="en-US" dirty="0" smtClean="0"/>
              <a:t>、</a:t>
            </a:r>
            <a:r>
              <a:rPr kumimoji="1" lang="en-US" altLang="zh-CN" dirty="0" err="1" smtClean="0"/>
              <a:t>Django</a:t>
            </a:r>
            <a:r>
              <a:rPr kumimoji="1" lang="zh-CN" altLang="en-US" dirty="0" smtClean="0"/>
              <a:t>等各种开发环境</a:t>
            </a:r>
            <a:endParaRPr kumimoji="1" lang="zh-CN" altLang="en-US" dirty="0"/>
          </a:p>
        </p:txBody>
      </p:sp>
    </p:spTree>
    <p:extLst>
      <p:ext uri="{BB962C8B-B14F-4D97-AF65-F5344CB8AC3E}">
        <p14:creationId xmlns:p14="http://schemas.microsoft.com/office/powerpoint/2010/main" val="281489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国内社区</a:t>
            </a:r>
            <a:endParaRPr kumimoji="1" lang="zh-CN" altLang="en-US" dirty="0"/>
          </a:p>
        </p:txBody>
      </p:sp>
      <p:pic>
        <p:nvPicPr>
          <p:cNvPr id="4" name="内容占位符 3"/>
          <p:cNvPicPr>
            <a:picLocks noGrp="1" noChangeAspect="1"/>
          </p:cNvPicPr>
          <p:nvPr>
            <p:ph sz="quarter" idx="1"/>
          </p:nvPr>
        </p:nvPicPr>
        <p:blipFill>
          <a:blip r:embed="rId2"/>
          <a:srcRect l="2093" r="2093"/>
          <a:stretch>
            <a:fillRect/>
          </a:stretch>
        </p:blipFill>
        <p:spPr/>
      </p:pic>
    </p:spTree>
    <p:extLst>
      <p:ext uri="{BB962C8B-B14F-4D97-AF65-F5344CB8AC3E}">
        <p14:creationId xmlns:p14="http://schemas.microsoft.com/office/powerpoint/2010/main" val="28377395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简介</a:t>
            </a:r>
            <a:endParaRPr kumimoji="1" lang="zh-CN" altLang="en-US" dirty="0"/>
          </a:p>
        </p:txBody>
      </p:sp>
      <p:sp>
        <p:nvSpPr>
          <p:cNvPr id="3" name="内容占位符 2"/>
          <p:cNvSpPr>
            <a:spLocks noGrp="1"/>
          </p:cNvSpPr>
          <p:nvPr>
            <p:ph sz="quarter" idx="1"/>
          </p:nvPr>
        </p:nvSpPr>
        <p:spPr/>
        <p:txBody>
          <a:bodyPr>
            <a:normAutofit/>
          </a:bodyPr>
          <a:lstStyle/>
          <a:p>
            <a:r>
              <a:rPr lang="en-US" altLang="zh-CN" sz="2800" dirty="0" smtClean="0">
                <a:latin typeface="+mn-ea"/>
              </a:rPr>
              <a:t>2013</a:t>
            </a:r>
            <a:r>
              <a:rPr lang="zh-CN" altLang="en-US" sz="2800" dirty="0">
                <a:latin typeface="+mn-ea"/>
              </a:rPr>
              <a:t>年</a:t>
            </a:r>
            <a:r>
              <a:rPr lang="zh-CN" altLang="en-US" sz="2800" dirty="0" smtClean="0">
                <a:latin typeface="+mn-ea"/>
              </a:rPr>
              <a:t>开源</a:t>
            </a:r>
            <a:r>
              <a:rPr lang="zh-CN" altLang="zh-CN" sz="2800" dirty="0" smtClean="0">
                <a:latin typeface="+mn-ea"/>
              </a:rPr>
              <a:t>、</a:t>
            </a:r>
            <a:r>
              <a:rPr lang="en-US" altLang="zh-CN" sz="2800" dirty="0" smtClean="0">
                <a:latin typeface="+mn-ea"/>
              </a:rPr>
              <a:t>Go</a:t>
            </a:r>
            <a:r>
              <a:rPr lang="zh-CN" altLang="en-US" sz="2800" dirty="0" smtClean="0">
                <a:latin typeface="+mn-ea"/>
              </a:rPr>
              <a:t>语言编写、可利用容器快速部署应用、轻量虚拟化技术</a:t>
            </a:r>
            <a:endParaRPr lang="en-US" altLang="zh-CN" sz="2800" dirty="0" smtClean="0">
              <a:latin typeface="+mn-ea"/>
            </a:endParaRPr>
          </a:p>
          <a:p>
            <a:endParaRPr lang="en-US" altLang="zh-CN" sz="2800" dirty="0">
              <a:latin typeface="+mn-ea"/>
            </a:endParaRPr>
          </a:p>
          <a:p>
            <a:r>
              <a:rPr lang="en-US" altLang="zh-CN" sz="2800" dirty="0" err="1" smtClean="0">
                <a:latin typeface="+mn-ea"/>
              </a:rPr>
              <a:t>Docker</a:t>
            </a:r>
            <a:r>
              <a:rPr lang="en-US" altLang="zh-CN" sz="2800" dirty="0" smtClean="0">
                <a:latin typeface="+mn-ea"/>
              </a:rPr>
              <a:t> (</a:t>
            </a:r>
            <a:r>
              <a:rPr lang="zh-CN" altLang="en-US" sz="2800" dirty="0" smtClean="0">
                <a:latin typeface="+mn-ea"/>
              </a:rPr>
              <a:t>码头搬运工</a:t>
            </a:r>
            <a:r>
              <a:rPr lang="en-US" altLang="zh-CN" sz="2800" dirty="0" smtClean="0">
                <a:latin typeface="+mn-ea"/>
              </a:rPr>
              <a:t>)</a:t>
            </a:r>
          </a:p>
          <a:p>
            <a:pPr marL="0" indent="0">
              <a:buNone/>
            </a:pPr>
            <a:r>
              <a:rPr lang="zh-CN" altLang="en-US" sz="2800" dirty="0" smtClean="0">
                <a:latin typeface="+mn-ea"/>
              </a:rPr>
              <a:t>搬运</a:t>
            </a:r>
            <a:r>
              <a:rPr lang="zh-CN" altLang="en-US" sz="2800" dirty="0">
                <a:latin typeface="+mn-ea"/>
              </a:rPr>
              <a:t>的</a:t>
            </a:r>
            <a:r>
              <a:rPr lang="zh-CN" altLang="en-US" sz="2800" dirty="0" smtClean="0">
                <a:latin typeface="+mn-ea"/>
              </a:rPr>
              <a:t>是集装箱</a:t>
            </a:r>
            <a:r>
              <a:rPr lang="en-US" altLang="zh-CN" sz="2800" dirty="0">
                <a:latin typeface="+mn-ea"/>
              </a:rPr>
              <a:t>(Container),</a:t>
            </a:r>
            <a:r>
              <a:rPr lang="zh-CN" altLang="en-US" sz="2800" dirty="0">
                <a:latin typeface="+mn-ea"/>
              </a:rPr>
              <a:t>集装箱里面</a:t>
            </a:r>
            <a:r>
              <a:rPr lang="zh-CN" altLang="en-US" sz="2800" dirty="0" smtClean="0">
                <a:latin typeface="+mn-ea"/>
              </a:rPr>
              <a:t>装的是任意类型的</a:t>
            </a:r>
            <a:r>
              <a:rPr lang="en-US" altLang="zh-CN" sz="2800" dirty="0" err="1" smtClean="0">
                <a:latin typeface="+mn-ea"/>
              </a:rPr>
              <a:t>App</a:t>
            </a:r>
            <a:r>
              <a:rPr lang="en-US" altLang="zh-CN" sz="2800" dirty="0" err="1">
                <a:latin typeface="+mn-ea"/>
              </a:rPr>
              <a:t>,Docker</a:t>
            </a:r>
            <a:r>
              <a:rPr lang="zh-CN" altLang="en-US" sz="2800" dirty="0">
                <a:latin typeface="+mn-ea"/>
              </a:rPr>
              <a:t>把</a:t>
            </a:r>
            <a:r>
              <a:rPr lang="en-US" altLang="zh-CN" sz="2800" dirty="0" smtClean="0">
                <a:latin typeface="+mn-ea"/>
              </a:rPr>
              <a:t>App</a:t>
            </a:r>
            <a:r>
              <a:rPr lang="zh-CN" altLang="en-US" sz="2800" dirty="0" smtClean="0">
                <a:latin typeface="+mn-ea"/>
              </a:rPr>
              <a:t>装在</a:t>
            </a:r>
            <a:r>
              <a:rPr lang="en-US" altLang="zh-CN" sz="2800" dirty="0" smtClean="0">
                <a:latin typeface="+mn-ea"/>
              </a:rPr>
              <a:t>Container</a:t>
            </a:r>
            <a:r>
              <a:rPr lang="zh-CN" altLang="en-US" sz="2800" dirty="0">
                <a:latin typeface="+mn-ea"/>
              </a:rPr>
              <a:t>内</a:t>
            </a:r>
            <a:r>
              <a:rPr lang="en-US" altLang="zh-CN" sz="2800" dirty="0">
                <a:latin typeface="+mn-ea"/>
              </a:rPr>
              <a:t>,</a:t>
            </a:r>
            <a:r>
              <a:rPr lang="zh-CN" altLang="en-US" sz="2800" dirty="0">
                <a:latin typeface="+mn-ea"/>
              </a:rPr>
              <a:t>通过</a:t>
            </a:r>
            <a:r>
              <a:rPr lang="en-US" altLang="zh-CN" sz="2800" dirty="0">
                <a:latin typeface="+mn-ea"/>
              </a:rPr>
              <a:t>Linux </a:t>
            </a:r>
            <a:r>
              <a:rPr lang="en-US" altLang="zh-CN" sz="2800" dirty="0" smtClean="0">
                <a:latin typeface="+mn-ea"/>
              </a:rPr>
              <a:t>Container</a:t>
            </a:r>
            <a:r>
              <a:rPr lang="zh-CN" altLang="en-US" sz="2800" dirty="0" smtClean="0">
                <a:latin typeface="+mn-ea"/>
              </a:rPr>
              <a:t>技术</a:t>
            </a:r>
            <a:r>
              <a:rPr lang="zh-CN" altLang="en-US" sz="2800" dirty="0">
                <a:latin typeface="+mn-ea"/>
              </a:rPr>
              <a:t>的</a:t>
            </a:r>
            <a:r>
              <a:rPr lang="zh-CN" altLang="en-US" sz="2800" dirty="0" smtClean="0">
                <a:latin typeface="+mn-ea"/>
              </a:rPr>
              <a:t>包装将</a:t>
            </a:r>
            <a:r>
              <a:rPr lang="en-US" altLang="zh-CN" sz="2800" dirty="0">
                <a:latin typeface="+mn-ea"/>
              </a:rPr>
              <a:t>App</a:t>
            </a:r>
            <a:r>
              <a:rPr lang="zh-CN" altLang="en-US" sz="2800" dirty="0">
                <a:latin typeface="+mn-ea"/>
              </a:rPr>
              <a:t>变成一种标准化</a:t>
            </a:r>
            <a:r>
              <a:rPr lang="zh-CN" altLang="en-US" sz="2800" dirty="0" smtClean="0">
                <a:latin typeface="+mn-ea"/>
              </a:rPr>
              <a:t>的组件</a:t>
            </a:r>
            <a:endParaRPr kumimoji="1" lang="zh-CN" altLang="en-US" sz="2800" dirty="0">
              <a:latin typeface="+mn-ea"/>
            </a:endParaRPr>
          </a:p>
        </p:txBody>
      </p:sp>
    </p:spTree>
    <p:extLst>
      <p:ext uri="{BB962C8B-B14F-4D97-AF65-F5344CB8AC3E}">
        <p14:creationId xmlns:p14="http://schemas.microsoft.com/office/powerpoint/2010/main" val="1842601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应用介绍</a:t>
            </a:r>
            <a:endParaRPr kumimoji="1" lang="zh-CN" altLang="en-US" dirty="0"/>
          </a:p>
        </p:txBody>
      </p:sp>
      <p:sp>
        <p:nvSpPr>
          <p:cNvPr id="3" name="内容占位符 2"/>
          <p:cNvSpPr>
            <a:spLocks noGrp="1"/>
          </p:cNvSpPr>
          <p:nvPr>
            <p:ph sz="quarter" idx="1"/>
          </p:nvPr>
        </p:nvSpPr>
        <p:spPr/>
        <p:txBody>
          <a:bodyPr/>
          <a:lstStyle/>
          <a:p>
            <a:r>
              <a:rPr kumimoji="1" lang="en-US" altLang="zh-CN" dirty="0" err="1" smtClean="0"/>
              <a:t>DockerUI</a:t>
            </a:r>
            <a:r>
              <a:rPr kumimoji="1" lang="zh-CN" altLang="en-US" dirty="0" smtClean="0"/>
              <a:t> </a:t>
            </a:r>
            <a:r>
              <a:rPr lang="zh-CN" altLang="en-US" dirty="0"/>
              <a:t>Web版Docker管理工具</a:t>
            </a:r>
          </a:p>
          <a:p>
            <a:endParaRPr kumimoji="1"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87" y="2230814"/>
            <a:ext cx="7620000"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63531927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应用介绍</a:t>
            </a:r>
          </a:p>
        </p:txBody>
      </p:sp>
      <p:sp>
        <p:nvSpPr>
          <p:cNvPr id="3" name="内容占位符 2"/>
          <p:cNvSpPr>
            <a:spLocks noGrp="1"/>
          </p:cNvSpPr>
          <p:nvPr>
            <p:ph sz="quarter" idx="1"/>
          </p:nvPr>
        </p:nvSpPr>
        <p:spPr/>
        <p:txBody>
          <a:bodyPr/>
          <a:lstStyle/>
          <a:p>
            <a:r>
              <a:rPr lang="en-US" altLang="zh-CN" dirty="0">
                <a:hlinkClick r:id="rId2" action="ppaction://hlinkfile"/>
              </a:rPr>
              <a:t>dokku</a:t>
            </a:r>
            <a:r>
              <a:rPr lang="en-US" altLang="zh-CN" dirty="0"/>
              <a:t>  100</a:t>
            </a:r>
            <a:r>
              <a:rPr lang="zh-CN" altLang="en-US" dirty="0"/>
              <a:t>行</a:t>
            </a:r>
            <a:r>
              <a:rPr lang="en-US" altLang="zh-CN" dirty="0"/>
              <a:t>BASH</a:t>
            </a:r>
            <a:r>
              <a:rPr lang="zh-CN" altLang="en-US" dirty="0"/>
              <a:t>的微</a:t>
            </a:r>
            <a:r>
              <a:rPr lang="en-US" altLang="zh-CN" dirty="0" err="1"/>
              <a:t>Heroku</a:t>
            </a:r>
            <a:r>
              <a:rPr lang="zh-CN" altLang="en-US" dirty="0"/>
              <a:t>。包含了一个</a:t>
            </a:r>
            <a:r>
              <a:rPr lang="en-US" altLang="zh-CN" dirty="0" err="1"/>
              <a:t>PaaS</a:t>
            </a:r>
            <a:r>
              <a:rPr lang="zh-CN" altLang="en-US" dirty="0"/>
              <a:t>的基本功能</a:t>
            </a:r>
            <a:r>
              <a:rPr lang="en-US" altLang="zh-CN" dirty="0"/>
              <a:t>shipyard </a:t>
            </a:r>
            <a:r>
              <a:rPr lang="en-US" altLang="zh-CN" dirty="0" err="1"/>
              <a:t>Docker</a:t>
            </a:r>
            <a:r>
              <a:rPr lang="zh-CN" altLang="en-US" dirty="0"/>
              <a:t>管理界面，提供多</a:t>
            </a:r>
            <a:r>
              <a:rPr lang="en-US" altLang="zh-CN" dirty="0"/>
              <a:t>Host,</a:t>
            </a:r>
            <a:r>
              <a:rPr lang="zh-CN" altLang="en-US" dirty="0"/>
              <a:t>创建</a:t>
            </a:r>
            <a:r>
              <a:rPr lang="en-US" altLang="zh-CN" dirty="0"/>
              <a:t>Container,</a:t>
            </a:r>
            <a:r>
              <a:rPr lang="zh-CN" altLang="en-US" dirty="0"/>
              <a:t>查看</a:t>
            </a:r>
            <a:r>
              <a:rPr lang="en-US" altLang="zh-CN" dirty="0"/>
              <a:t>Image</a:t>
            </a:r>
            <a:r>
              <a:rPr lang="zh-CN" altLang="en-US" dirty="0"/>
              <a:t>等功能</a:t>
            </a:r>
            <a:endParaRPr lang="en-US" altLang="zh-CN" dirty="0"/>
          </a:p>
          <a:p>
            <a:endParaRPr kumimoji="1"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491" y="3009694"/>
            <a:ext cx="5715000" cy="359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996724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sz="quarter" idx="1"/>
          </p:nvPr>
        </p:nvSpPr>
        <p:spPr/>
        <p:txBody>
          <a:bodyPr>
            <a:normAutofit/>
          </a:bodyPr>
          <a:lstStyle/>
          <a:p>
            <a:pPr>
              <a:lnSpc>
                <a:spcPct val="80000"/>
              </a:lnSpc>
            </a:pPr>
            <a:r>
              <a:rPr lang="zh-CN" altLang="en-US" sz="1800" dirty="0"/>
              <a:t>CoreOS项目是Google ChromeOS代码的一个fork版本，目前已成为一个超级精简的服务器操作系统，进化速度堪比ChromeOS</a:t>
            </a:r>
            <a:r>
              <a:rPr lang="zh-CN" altLang="en-US" sz="1800" dirty="0" smtClean="0"/>
              <a:t>。</a:t>
            </a:r>
            <a:endParaRPr lang="en-US" altLang="zh-CN" sz="1800" dirty="0" smtClean="0"/>
          </a:p>
          <a:p>
            <a:pPr>
              <a:lnSpc>
                <a:spcPct val="80000"/>
              </a:lnSpc>
            </a:pPr>
            <a:endParaRPr lang="zh-CN" altLang="en-US" sz="1800" dirty="0"/>
          </a:p>
          <a:p>
            <a:pPr>
              <a:lnSpc>
                <a:spcPct val="80000"/>
              </a:lnSpc>
            </a:pPr>
            <a:r>
              <a:rPr lang="zh-CN" altLang="en-US" sz="1800" dirty="0"/>
              <a:t>CoreOS的思想是成为一个随时可被替换的操作系统，甚至在这个替换的过程中，应用程序的运行不会被打断</a:t>
            </a:r>
            <a:r>
              <a:rPr lang="zh-CN" altLang="en-US" sz="1800" dirty="0" smtClean="0"/>
              <a:t>。</a:t>
            </a:r>
            <a:endParaRPr lang="en-US" altLang="zh-CN" sz="1800" dirty="0" smtClean="0"/>
          </a:p>
          <a:p>
            <a:pPr>
              <a:lnSpc>
                <a:spcPct val="80000"/>
              </a:lnSpc>
            </a:pPr>
            <a:endParaRPr lang="zh-CN" altLang="en-US" sz="1800" dirty="0"/>
          </a:p>
          <a:p>
            <a:pPr>
              <a:lnSpc>
                <a:spcPct val="80000"/>
              </a:lnSpc>
            </a:pPr>
            <a:r>
              <a:rPr lang="zh-CN" altLang="en-US" sz="1800" dirty="0"/>
              <a:t>CoreOS利用linux cgroups技术来无缝的升级。CoreOS有两个root分区,在另一个cgroups上升级好，然后再切换过去。被更新的机器不需要从负载集群中移除。同时，为了保证其它应用程序不被打断，CoreOS会通过Linux cgroups限制更新过程中的硬盘和网络I/O</a:t>
            </a:r>
            <a:r>
              <a:rPr lang="zh-CN" altLang="en-US" sz="1800" dirty="0" smtClean="0"/>
              <a:t>。</a:t>
            </a:r>
            <a:endParaRPr lang="en-US" altLang="zh-CN" sz="1800" dirty="0" smtClean="0"/>
          </a:p>
          <a:p>
            <a:pPr>
              <a:lnSpc>
                <a:spcPct val="80000"/>
              </a:lnSpc>
            </a:pPr>
            <a:endParaRPr lang="zh-CN" altLang="en-US" sz="1800" dirty="0"/>
          </a:p>
          <a:p>
            <a:pPr>
              <a:lnSpc>
                <a:spcPct val="80000"/>
              </a:lnSpc>
            </a:pPr>
            <a:r>
              <a:rPr lang="zh-CN" altLang="en-US" sz="1800" dirty="0"/>
              <a:t>在CoreOS中，所有应用程序都被装在一个个</a:t>
            </a:r>
            <a:r>
              <a:rPr lang="zh-CN" altLang="en-US" sz="1800" dirty="0">
                <a:latin typeface="微软雅黑"/>
              </a:rPr>
              <a:t>“</a:t>
            </a:r>
            <a:r>
              <a:rPr lang="zh-CN" altLang="en-US" sz="1800" dirty="0" smtClean="0"/>
              <a:t>集装（</a:t>
            </a:r>
            <a:r>
              <a:rPr lang="zh-CN" altLang="en-US" sz="1800" dirty="0"/>
              <a:t>Container）</a:t>
            </a:r>
            <a:r>
              <a:rPr lang="zh-CN" altLang="en-US" sz="1800" dirty="0">
                <a:latin typeface="微软雅黑"/>
              </a:rPr>
              <a:t>”</a:t>
            </a:r>
            <a:r>
              <a:rPr lang="zh-CN" altLang="en-US" sz="1800" dirty="0"/>
              <a:t>中，这些集装箱就像一个个软件代码的小气泡，通过最简单的接口运行在操作系统之上。这意味着你可以很轻松得将应用程序在操作系统和计算机之间转移，就像是在轮船和火车上搬运箱子一样，同时也意味着可以在不中断应用程序的情况下更新操作系统。</a:t>
            </a:r>
          </a:p>
          <a:p>
            <a:endParaRPr kumimoji="1"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02946"/>
            <a:ext cx="3438525"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173" y="228600"/>
            <a:ext cx="1593448" cy="10828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621" y="228600"/>
            <a:ext cx="3382147" cy="1154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404350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endParaRPr kumimoji="1" lang="zh-CN" altLang="en-US" dirty="0"/>
          </a:p>
        </p:txBody>
      </p:sp>
      <p:sp>
        <p:nvSpPr>
          <p:cNvPr id="3" name="内容占位符 2"/>
          <p:cNvSpPr>
            <a:spLocks noGrp="1"/>
          </p:cNvSpPr>
          <p:nvPr>
            <p:ph sz="quarter" idx="1"/>
          </p:nvPr>
        </p:nvSpPr>
        <p:spPr/>
        <p:txBody>
          <a:bodyPr/>
          <a:lstStyle/>
          <a:p>
            <a:pPr marL="0" indent="0">
              <a:buNone/>
            </a:pPr>
            <a:r>
              <a:rPr kumimoji="1" lang="en-US" altLang="zh-CN" dirty="0" smtClean="0"/>
              <a:t>                             </a:t>
            </a:r>
            <a:endParaRPr kumimoji="1" lang="en-US" altLang="zh-CN" dirty="0"/>
          </a:p>
          <a:p>
            <a:pPr marL="0" indent="0">
              <a:buNone/>
            </a:pPr>
            <a:r>
              <a:rPr kumimoji="1" lang="zh-CN" altLang="zh-CN" sz="3600" dirty="0" smtClean="0"/>
              <a:t> </a:t>
            </a:r>
            <a:r>
              <a:rPr kumimoji="1" lang="zh-CN" altLang="en-US" sz="3600" dirty="0" smtClean="0"/>
              <a:t>                         谢谢观看</a:t>
            </a:r>
            <a:r>
              <a:rPr kumimoji="1" lang="en-US" altLang="zh-CN" sz="3600" dirty="0" smtClean="0"/>
              <a:t>!</a:t>
            </a:r>
            <a:endParaRPr kumimoji="1" lang="zh-CN" altLang="en-US" sz="3600" dirty="0"/>
          </a:p>
        </p:txBody>
      </p:sp>
    </p:spTree>
    <p:extLst>
      <p:ext uri="{BB962C8B-B14F-4D97-AF65-F5344CB8AC3E}">
        <p14:creationId xmlns:p14="http://schemas.microsoft.com/office/powerpoint/2010/main" val="281489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生态系统</a:t>
            </a:r>
            <a:endParaRPr kumimoji="1" lang="zh-CN" altLang="en-US" dirty="0"/>
          </a:p>
        </p:txBody>
      </p:sp>
      <p:pic>
        <p:nvPicPr>
          <p:cNvPr id="4" name="内容占位符 3"/>
          <p:cNvPicPr>
            <a:picLocks noGrp="1" noChangeAspect="1"/>
          </p:cNvPicPr>
          <p:nvPr>
            <p:ph sz="quarter" idx="1"/>
          </p:nvPr>
        </p:nvPicPr>
        <p:blipFill>
          <a:blip r:embed="rId3"/>
          <a:srcRect l="-6777" r="-6777"/>
          <a:stretch>
            <a:fillRect/>
          </a:stretch>
        </p:blipFill>
        <p:spPr/>
      </p:pic>
    </p:spTree>
    <p:extLst>
      <p:ext uri="{BB962C8B-B14F-4D97-AF65-F5344CB8AC3E}">
        <p14:creationId xmlns:p14="http://schemas.microsoft.com/office/powerpoint/2010/main" val="7623378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en-US" altLang="en-US" dirty="0" err="1" smtClean="0"/>
              <a:t>优点</a:t>
            </a:r>
            <a:endParaRPr kumimoji="1" lang="zh-CN" altLang="en-US" dirty="0"/>
          </a:p>
        </p:txBody>
      </p:sp>
      <p:sp>
        <p:nvSpPr>
          <p:cNvPr id="3" name="内容占位符 2"/>
          <p:cNvSpPr>
            <a:spLocks noGrp="1"/>
          </p:cNvSpPr>
          <p:nvPr>
            <p:ph sz="quarter" idx="1"/>
          </p:nvPr>
        </p:nvSpPr>
        <p:spPr/>
        <p:txBody>
          <a:bodyPr>
            <a:normAutofit/>
          </a:bodyPr>
          <a:lstStyle/>
          <a:p>
            <a:pPr marL="0" indent="0">
              <a:buNone/>
            </a:pPr>
            <a:r>
              <a:rPr lang="en-US" altLang="zh-CN" dirty="0" err="1" smtClean="0"/>
              <a:t>Docker</a:t>
            </a:r>
            <a:r>
              <a:rPr lang="zh-CN" altLang="en-US" dirty="0" smtClean="0"/>
              <a:t>的优势主要包括以下几点</a:t>
            </a:r>
            <a:r>
              <a:rPr lang="en-US" altLang="zh-CN" dirty="0"/>
              <a:t>: </a:t>
            </a:r>
            <a:endParaRPr lang="en-US" altLang="zh-CN" dirty="0">
              <a:latin typeface="Wingdings 3"/>
            </a:endParaRPr>
          </a:p>
          <a:p>
            <a:r>
              <a:rPr lang="zh-CN" altLang="en-US" dirty="0" smtClean="0"/>
              <a:t>容积小且速度快，易于分发以及好的隔离框架</a:t>
            </a:r>
            <a:endParaRPr lang="en-US" altLang="zh-CN" dirty="0" smtClean="0"/>
          </a:p>
          <a:p>
            <a:r>
              <a:rPr lang="en-US" altLang="zh-CN" dirty="0" smtClean="0"/>
              <a:t>CPU</a:t>
            </a:r>
            <a:r>
              <a:rPr lang="en-US" altLang="zh-CN" dirty="0"/>
              <a:t>/</a:t>
            </a:r>
            <a:r>
              <a:rPr lang="zh-CN" altLang="en-US" dirty="0"/>
              <a:t>内存的低消耗 </a:t>
            </a:r>
            <a:endParaRPr lang="en-US" altLang="zh-CN" dirty="0" smtClean="0"/>
          </a:p>
          <a:p>
            <a:r>
              <a:rPr lang="zh-CN" altLang="en-US" dirty="0" smtClean="0"/>
              <a:t>可以</a:t>
            </a:r>
            <a:r>
              <a:rPr lang="zh-CN" altLang="en-US" dirty="0"/>
              <a:t>部署在本地</a:t>
            </a:r>
            <a:r>
              <a:rPr lang="en-US" altLang="zh-CN" dirty="0"/>
              <a:t>,</a:t>
            </a:r>
            <a:r>
              <a:rPr lang="zh-CN" altLang="en-US" dirty="0"/>
              <a:t>虚拟机</a:t>
            </a:r>
            <a:r>
              <a:rPr lang="en-US" altLang="zh-CN" dirty="0"/>
              <a:t>,</a:t>
            </a:r>
            <a:r>
              <a:rPr lang="zh-CN" altLang="en-US" dirty="0"/>
              <a:t>或</a:t>
            </a:r>
            <a:r>
              <a:rPr lang="zh-CN" altLang="en-US" dirty="0" smtClean="0"/>
              <a:t>者云上 </a:t>
            </a:r>
            <a:endParaRPr lang="zh-CN" altLang="en-US" dirty="0"/>
          </a:p>
          <a:p>
            <a:r>
              <a:rPr lang="zh-CN" altLang="en-US" dirty="0" smtClean="0"/>
              <a:t>支持绝大多数</a:t>
            </a:r>
            <a:r>
              <a:rPr lang="en-US" altLang="zh-CN" dirty="0" smtClean="0"/>
              <a:t>Linux</a:t>
            </a:r>
            <a:r>
              <a:rPr lang="zh-CN" altLang="en-US" dirty="0" smtClean="0"/>
              <a:t>系统</a:t>
            </a:r>
            <a:endParaRPr lang="en-US" altLang="zh-CN" dirty="0" smtClean="0"/>
          </a:p>
          <a:p>
            <a:r>
              <a:rPr lang="en-US" altLang="zh-CN" dirty="0" smtClean="0"/>
              <a:t>Google</a:t>
            </a:r>
            <a:r>
              <a:rPr lang="en-US" altLang="zh-CN" dirty="0"/>
              <a:t>,</a:t>
            </a:r>
            <a:r>
              <a:rPr lang="zh-CN" altLang="en-US" dirty="0"/>
              <a:t>微软</a:t>
            </a:r>
            <a:r>
              <a:rPr lang="en-US" altLang="zh-CN" dirty="0"/>
              <a:t>,Amazon</a:t>
            </a:r>
            <a:r>
              <a:rPr lang="zh-CN" altLang="en-US" dirty="0"/>
              <a:t>等</a:t>
            </a:r>
            <a:r>
              <a:rPr lang="zh-CN" altLang="en-US" dirty="0" smtClean="0"/>
              <a:t>公司都</a:t>
            </a:r>
            <a:r>
              <a:rPr lang="zh-CN" altLang="en-US" dirty="0"/>
              <a:t>支持</a:t>
            </a:r>
            <a:r>
              <a:rPr lang="en-US" altLang="zh-CN" dirty="0" err="1"/>
              <a:t>Docker</a:t>
            </a:r>
            <a:r>
              <a:rPr lang="en-US" altLang="zh-CN" dirty="0"/>
              <a:t> </a:t>
            </a:r>
            <a:r>
              <a:rPr lang="zh-CN" altLang="en-US" dirty="0" smtClean="0"/>
              <a:t> </a:t>
            </a:r>
            <a:endParaRPr lang="zh-CN" altLang="en-US" dirty="0"/>
          </a:p>
          <a:p>
            <a:endParaRPr kumimoji="1" lang="zh-CN" altLang="en-US" dirty="0"/>
          </a:p>
        </p:txBody>
      </p:sp>
    </p:spTree>
    <p:extLst>
      <p:ext uri="{BB962C8B-B14F-4D97-AF65-F5344CB8AC3E}">
        <p14:creationId xmlns:p14="http://schemas.microsoft.com/office/powerpoint/2010/main" val="209256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带来的好处</a:t>
            </a:r>
            <a:endParaRPr kumimoji="1" lang="zh-CN" altLang="en-US" dirty="0"/>
          </a:p>
        </p:txBody>
      </p:sp>
      <p:pic>
        <p:nvPicPr>
          <p:cNvPr id="12" name="内容占位符 11"/>
          <p:cNvPicPr>
            <a:picLocks noGrp="1" noChangeAspect="1"/>
          </p:cNvPicPr>
          <p:nvPr>
            <p:ph sz="quarter" idx="1"/>
          </p:nvPr>
        </p:nvPicPr>
        <p:blipFill>
          <a:blip r:embed="rId3"/>
          <a:srcRect t="-28183" b="-28183"/>
          <a:stretch>
            <a:fillRect/>
          </a:stretch>
        </p:blipFill>
        <p:spPr/>
      </p:pic>
    </p:spTree>
    <p:extLst>
      <p:ext uri="{BB962C8B-B14F-4D97-AF65-F5344CB8AC3E}">
        <p14:creationId xmlns:p14="http://schemas.microsoft.com/office/powerpoint/2010/main" val="281489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与</a:t>
            </a:r>
            <a:r>
              <a:rPr kumimoji="1" lang="en-US" altLang="zh-CN" dirty="0" smtClean="0"/>
              <a:t>VM</a:t>
            </a:r>
            <a:r>
              <a:rPr kumimoji="1" lang="zh-CN" altLang="en-US" dirty="0" smtClean="0"/>
              <a:t>比较</a:t>
            </a:r>
            <a:endParaRPr kumimoji="1" lang="zh-CN" altLang="en-US" dirty="0"/>
          </a:p>
        </p:txBody>
      </p:sp>
      <p:pic>
        <p:nvPicPr>
          <p:cNvPr id="6" name="内容占位符 5"/>
          <p:cNvPicPr>
            <a:picLocks noGrp="1" noChangeAspect="1"/>
          </p:cNvPicPr>
          <p:nvPr>
            <p:ph sz="quarter" idx="1"/>
          </p:nvPr>
        </p:nvPicPr>
        <p:blipFill>
          <a:blip r:embed="rId3"/>
          <a:srcRect l="677" r="677"/>
          <a:stretch>
            <a:fillRect/>
          </a:stretch>
        </p:blipFill>
        <p:spPr/>
      </p:pic>
    </p:spTree>
    <p:extLst>
      <p:ext uri="{BB962C8B-B14F-4D97-AF65-F5344CB8AC3E}">
        <p14:creationId xmlns:p14="http://schemas.microsoft.com/office/powerpoint/2010/main" val="54869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总架构图</a:t>
            </a:r>
            <a:endParaRPr kumimoji="1" lang="zh-CN" altLang="en-US" dirty="0"/>
          </a:p>
        </p:txBody>
      </p:sp>
      <p:pic>
        <p:nvPicPr>
          <p:cNvPr id="5" name="内容占位符 4"/>
          <p:cNvPicPr>
            <a:picLocks noGrp="1" noChangeAspect="1"/>
          </p:cNvPicPr>
          <p:nvPr>
            <p:ph sz="quarter" idx="1"/>
          </p:nvPr>
        </p:nvPicPr>
        <p:blipFill>
          <a:blip r:embed="rId3"/>
          <a:srcRect l="2145" r="2145"/>
          <a:stretch>
            <a:fillRect/>
          </a:stretch>
        </p:blipFill>
        <p:spPr/>
      </p:pic>
    </p:spTree>
    <p:extLst>
      <p:ext uri="{BB962C8B-B14F-4D97-AF65-F5344CB8AC3E}">
        <p14:creationId xmlns:p14="http://schemas.microsoft.com/office/powerpoint/2010/main" val="281489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组件</a:t>
            </a:r>
            <a:endParaRPr kumimoji="1" lang="zh-CN" altLang="en-US" dirty="0"/>
          </a:p>
        </p:txBody>
      </p:sp>
      <p:sp>
        <p:nvSpPr>
          <p:cNvPr id="3" name="内容占位符 2"/>
          <p:cNvSpPr>
            <a:spLocks noGrp="1"/>
          </p:cNvSpPr>
          <p:nvPr>
            <p:ph sz="quarter" idx="1"/>
          </p:nvPr>
        </p:nvSpPr>
        <p:spPr/>
        <p:txBody>
          <a:bodyPr/>
          <a:lstStyle/>
          <a:p>
            <a:r>
              <a:rPr lang="en-US" altLang="zh-TW" sz="2000" dirty="0" err="1"/>
              <a:t>Docker</a:t>
            </a:r>
            <a:r>
              <a:rPr lang="en-US" altLang="zh-TW" sz="2000" dirty="0"/>
              <a:t> Client </a:t>
            </a:r>
            <a:endParaRPr lang="en-US" altLang="zh-TW" sz="2000" dirty="0" smtClean="0"/>
          </a:p>
          <a:p>
            <a:pPr marL="0" indent="0">
              <a:buNone/>
            </a:pPr>
            <a:r>
              <a:rPr lang="zh-CN" altLang="zh-TW" sz="2000" dirty="0"/>
              <a:t> </a:t>
            </a:r>
            <a:r>
              <a:rPr lang="zh-CN" altLang="en-US" sz="2000" dirty="0" smtClean="0"/>
              <a:t>      </a:t>
            </a:r>
            <a:r>
              <a:rPr lang="zh-TW" altLang="en-US" sz="2000" dirty="0" smtClean="0"/>
              <a:t>用户界面</a:t>
            </a:r>
            <a:r>
              <a:rPr lang="zh-TW" altLang="en-US" sz="2000" dirty="0"/>
              <a:t/>
            </a:r>
            <a:br>
              <a:rPr lang="zh-TW" altLang="en-US" sz="2000" dirty="0"/>
            </a:br>
            <a:endParaRPr lang="en-US" altLang="zh-TW" sz="2000" dirty="0" smtClean="0"/>
          </a:p>
          <a:p>
            <a:r>
              <a:rPr lang="en-US" altLang="zh-TW" sz="2000" dirty="0" err="1" smtClean="0"/>
              <a:t>Docker</a:t>
            </a:r>
            <a:r>
              <a:rPr lang="en-US" altLang="zh-TW" sz="2000" dirty="0" smtClean="0"/>
              <a:t> Daemon</a:t>
            </a:r>
          </a:p>
          <a:p>
            <a:pPr marL="0" indent="0">
              <a:buNone/>
            </a:pPr>
            <a:r>
              <a:rPr lang="zh-CN" altLang="zh-TW" sz="2000" dirty="0"/>
              <a:t> </a:t>
            </a:r>
            <a:r>
              <a:rPr lang="zh-CN" altLang="en-US" sz="2000" dirty="0" smtClean="0"/>
              <a:t>      </a:t>
            </a:r>
            <a:r>
              <a:rPr lang="zh-TW" altLang="en-US" sz="2000" dirty="0" smtClean="0">
                <a:latin typeface="微软雅黑"/>
                <a:ea typeface="微软雅黑"/>
                <a:cs typeface="微软雅黑"/>
              </a:rPr>
              <a:t>处理服务请求</a:t>
            </a:r>
            <a:endParaRPr lang="en-US" altLang="zh-TW" sz="2000" dirty="0" smtClean="0">
              <a:latin typeface="微软雅黑"/>
              <a:ea typeface="微软雅黑"/>
              <a:cs typeface="微软雅黑"/>
            </a:endParaRPr>
          </a:p>
          <a:p>
            <a:endParaRPr lang="en-US" altLang="zh-CN" sz="2000" dirty="0" smtClean="0"/>
          </a:p>
          <a:p>
            <a:r>
              <a:rPr lang="en-US" altLang="zh-CN" sz="2000" dirty="0" err="1" smtClean="0"/>
              <a:t>Docker</a:t>
            </a:r>
            <a:r>
              <a:rPr lang="en-US" altLang="zh-CN" sz="2000" dirty="0" smtClean="0"/>
              <a:t> Containers</a:t>
            </a:r>
          </a:p>
          <a:p>
            <a:pPr marL="0" indent="0">
              <a:buNone/>
            </a:pPr>
            <a:r>
              <a:rPr lang="zh-CN" altLang="zh-CN" sz="2000" dirty="0"/>
              <a:t> </a:t>
            </a:r>
            <a:r>
              <a:rPr lang="zh-CN" altLang="en-US" sz="2000" dirty="0" smtClean="0"/>
              <a:t>      </a:t>
            </a:r>
            <a:r>
              <a:rPr lang="zh-CN" altLang="en-US" sz="2000" dirty="0" smtClean="0">
                <a:latin typeface="微软雅黑"/>
                <a:ea typeface="微软雅黑"/>
                <a:cs typeface="微软雅黑"/>
              </a:rPr>
              <a:t>负责应用程序</a:t>
            </a:r>
            <a:r>
              <a:rPr lang="zh-CN" altLang="en-US" sz="2000" dirty="0">
                <a:latin typeface="微软雅黑"/>
                <a:ea typeface="微软雅黑"/>
                <a:cs typeface="微软雅黑"/>
              </a:rPr>
              <a:t>的运行</a:t>
            </a:r>
            <a:endParaRPr lang="zh-TW" altLang="en-US" sz="2000" dirty="0">
              <a:latin typeface="微软雅黑"/>
              <a:ea typeface="微软雅黑"/>
              <a:cs typeface="微软雅黑"/>
            </a:endParaRPr>
          </a:p>
          <a:p>
            <a:endParaRPr lang="zh-CN" altLang="en-US" dirty="0"/>
          </a:p>
          <a:p>
            <a:endParaRPr lang="zh-CN" altLang="en-US" dirty="0"/>
          </a:p>
          <a:p>
            <a:endParaRPr lang="zh-CN" altLang="en-US" dirty="0"/>
          </a:p>
          <a:p>
            <a:endParaRPr kumimoji="1" lang="zh-CN" altLang="en-US" dirty="0"/>
          </a:p>
        </p:txBody>
      </p:sp>
      <p:pic>
        <p:nvPicPr>
          <p:cNvPr id="4" name="图片 3"/>
          <p:cNvPicPr>
            <a:picLocks noChangeAspect="1"/>
          </p:cNvPicPr>
          <p:nvPr/>
        </p:nvPicPr>
        <p:blipFill>
          <a:blip r:embed="rId3"/>
          <a:stretch>
            <a:fillRect/>
          </a:stretch>
        </p:blipFill>
        <p:spPr>
          <a:xfrm>
            <a:off x="4543819" y="1543777"/>
            <a:ext cx="4118066" cy="5314223"/>
          </a:xfrm>
          <a:prstGeom prst="rect">
            <a:avLst/>
          </a:prstGeom>
        </p:spPr>
      </p:pic>
    </p:spTree>
    <p:extLst>
      <p:ext uri="{BB962C8B-B14F-4D97-AF65-F5344CB8AC3E}">
        <p14:creationId xmlns:p14="http://schemas.microsoft.com/office/powerpoint/2010/main" val="3077890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5" end="5"/>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值">
  <a:themeElements>
    <a:clrScheme name="中值">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值">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值">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1605</TotalTime>
  <Words>1586</Words>
  <Application>Microsoft Macintosh PowerPoint</Application>
  <PresentationFormat>全屏显示(4:3)</PresentationFormat>
  <Paragraphs>210</Paragraphs>
  <Slides>33</Slides>
  <Notes>21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中值</vt:lpstr>
      <vt:lpstr>PowerPoint 演示文稿</vt:lpstr>
      <vt:lpstr>内容简要</vt:lpstr>
      <vt:lpstr>Docker简介</vt:lpstr>
      <vt:lpstr>Docker生态系统</vt:lpstr>
      <vt:lpstr>Docker优点</vt:lpstr>
      <vt:lpstr>Docker带来的好处</vt:lpstr>
      <vt:lpstr>Docker与VM比较</vt:lpstr>
      <vt:lpstr>Docker总架构图</vt:lpstr>
      <vt:lpstr>Docker组件</vt:lpstr>
      <vt:lpstr>Docker Deamon</vt:lpstr>
      <vt:lpstr>Inside Docker</vt:lpstr>
      <vt:lpstr>Docker Images</vt:lpstr>
      <vt:lpstr>Docker Registry</vt:lpstr>
      <vt:lpstr>Docker container</vt:lpstr>
      <vt:lpstr>Dockerfile</vt:lpstr>
      <vt:lpstr>Dockerfile核心命令</vt:lpstr>
      <vt:lpstr>Docker工作方式</vt:lpstr>
      <vt:lpstr>Docker基础技术</vt:lpstr>
      <vt:lpstr>Namespace</vt:lpstr>
      <vt:lpstr>Cgroup</vt:lpstr>
      <vt:lpstr>Linux Cgroups与Namespace</vt:lpstr>
      <vt:lpstr>AUFS联合文件系统</vt:lpstr>
      <vt:lpstr>Device mapper</vt:lpstr>
      <vt:lpstr>Docker如何运行APP</vt:lpstr>
      <vt:lpstr>Docker常用命令</vt:lpstr>
      <vt:lpstr>Demo</vt:lpstr>
      <vt:lpstr>应用场景</vt:lpstr>
      <vt:lpstr>Docker开发部署工具</vt:lpstr>
      <vt:lpstr>国内社区</vt:lpstr>
      <vt:lpstr>应用介绍</vt:lpstr>
      <vt:lpstr>应用介绍</vt:lpstr>
      <vt:lpstr>PowerPoint 演示文稿</vt:lpstr>
      <vt:lpstr>Docker</vt:lpstr>
    </vt:vector>
  </TitlesOfParts>
  <Company>scut luluteam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Docker分享</dc:title>
  <dc:creator>yixin tu</dc:creator>
  <cp:lastModifiedBy>yixin tu</cp:lastModifiedBy>
  <cp:revision>437</cp:revision>
  <dcterms:created xsi:type="dcterms:W3CDTF">2016-01-21T12:30:53Z</dcterms:created>
  <dcterms:modified xsi:type="dcterms:W3CDTF">2016-08-24T12:44:56Z</dcterms:modified>
</cp:coreProperties>
</file>