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0" r:id="rId6"/>
    <p:sldId id="271" r:id="rId7"/>
    <p:sldId id="263" r:id="rId8"/>
    <p:sldId id="264" r:id="rId9"/>
    <p:sldId id="265" r:id="rId10"/>
    <p:sldId id="266" r:id="rId11"/>
    <p:sldId id="267" r:id="rId12"/>
    <p:sldId id="261" r:id="rId13"/>
    <p:sldId id="272" r:id="rId14"/>
    <p:sldId id="273" r:id="rId15"/>
    <p:sldId id="274" r:id="rId1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0000"/>
    <a:srgbClr val="BF9000"/>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CF49-C2EE-28CE-1A6F-C6F690ACD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2E728E4C-2FE4-713D-19F8-6C7E4CBE3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501EBAEB-E754-53A1-CA40-20B52735D310}"/>
              </a:ext>
            </a:extLst>
          </p:cNvPr>
          <p:cNvSpPr>
            <a:spLocks noGrp="1"/>
          </p:cNvSpPr>
          <p:nvPr>
            <p:ph type="dt" sz="half" idx="10"/>
          </p:nvPr>
        </p:nvSpPr>
        <p:spPr/>
        <p:txBody>
          <a:bodyPr/>
          <a:lstStyle/>
          <a:p>
            <a:fld id="{44FFEEFD-1FE6-4735-9BBF-399075B01953}" type="datetimeFigureOut">
              <a:rPr lang="vi-VN" smtClean="0"/>
              <a:t>15/03/2024</a:t>
            </a:fld>
            <a:endParaRPr lang="vi-VN"/>
          </a:p>
        </p:txBody>
      </p:sp>
      <p:sp>
        <p:nvSpPr>
          <p:cNvPr id="5" name="Footer Placeholder 4">
            <a:extLst>
              <a:ext uri="{FF2B5EF4-FFF2-40B4-BE49-F238E27FC236}">
                <a16:creationId xmlns:a16="http://schemas.microsoft.com/office/drawing/2014/main" id="{8E2C4480-9A1E-D6FC-8C9A-046DFB181CA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517CE07-2A38-ABFE-7A57-C16896C82261}"/>
              </a:ext>
            </a:extLst>
          </p:cNvPr>
          <p:cNvSpPr>
            <a:spLocks noGrp="1"/>
          </p:cNvSpPr>
          <p:nvPr>
            <p:ph type="sldNum" sz="quarter" idx="12"/>
          </p:nvPr>
        </p:nvSpPr>
        <p:spPr/>
        <p:txBody>
          <a:bodyPr/>
          <a:lstStyle/>
          <a:p>
            <a:fld id="{83A15244-E075-4BCA-835A-AB05FE14E814}" type="slidenum">
              <a:rPr lang="vi-VN" smtClean="0"/>
              <a:t>‹#›</a:t>
            </a:fld>
            <a:endParaRPr lang="vi-VN"/>
          </a:p>
        </p:txBody>
      </p:sp>
    </p:spTree>
    <p:extLst>
      <p:ext uri="{BB962C8B-B14F-4D97-AF65-F5344CB8AC3E}">
        <p14:creationId xmlns:p14="http://schemas.microsoft.com/office/powerpoint/2010/main" val="59886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0CB4-D3E7-D904-73DB-C51542B274DF}"/>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3C0B306A-2941-54BF-7B05-0445D82BD2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8FC25FA-AC7C-D04B-4DEA-DA97E94BF401}"/>
              </a:ext>
            </a:extLst>
          </p:cNvPr>
          <p:cNvSpPr>
            <a:spLocks noGrp="1"/>
          </p:cNvSpPr>
          <p:nvPr>
            <p:ph type="dt" sz="half" idx="10"/>
          </p:nvPr>
        </p:nvSpPr>
        <p:spPr/>
        <p:txBody>
          <a:bodyPr/>
          <a:lstStyle/>
          <a:p>
            <a:fld id="{44FFEEFD-1FE6-4735-9BBF-399075B01953}" type="datetimeFigureOut">
              <a:rPr lang="vi-VN" smtClean="0"/>
              <a:t>15/03/2024</a:t>
            </a:fld>
            <a:endParaRPr lang="vi-VN"/>
          </a:p>
        </p:txBody>
      </p:sp>
      <p:sp>
        <p:nvSpPr>
          <p:cNvPr id="5" name="Footer Placeholder 4">
            <a:extLst>
              <a:ext uri="{FF2B5EF4-FFF2-40B4-BE49-F238E27FC236}">
                <a16:creationId xmlns:a16="http://schemas.microsoft.com/office/drawing/2014/main" id="{477E8A64-40C9-B858-D28B-54832D98EDB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97FC15A-948B-E64C-B855-708DD0B6A50F}"/>
              </a:ext>
            </a:extLst>
          </p:cNvPr>
          <p:cNvSpPr>
            <a:spLocks noGrp="1"/>
          </p:cNvSpPr>
          <p:nvPr>
            <p:ph type="sldNum" sz="quarter" idx="12"/>
          </p:nvPr>
        </p:nvSpPr>
        <p:spPr/>
        <p:txBody>
          <a:bodyPr/>
          <a:lstStyle/>
          <a:p>
            <a:fld id="{83A15244-E075-4BCA-835A-AB05FE14E814}" type="slidenum">
              <a:rPr lang="vi-VN" smtClean="0"/>
              <a:t>‹#›</a:t>
            </a:fld>
            <a:endParaRPr lang="vi-VN"/>
          </a:p>
        </p:txBody>
      </p:sp>
    </p:spTree>
    <p:extLst>
      <p:ext uri="{BB962C8B-B14F-4D97-AF65-F5344CB8AC3E}">
        <p14:creationId xmlns:p14="http://schemas.microsoft.com/office/powerpoint/2010/main" val="2898436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BAAAFD-EEFF-2035-1B1D-EFBC5F2CDA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F06F1FED-ABE4-BD3F-6FE4-77BC2DDB0D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EEF2BB05-1D60-808A-5413-75898F5A5AE3}"/>
              </a:ext>
            </a:extLst>
          </p:cNvPr>
          <p:cNvSpPr>
            <a:spLocks noGrp="1"/>
          </p:cNvSpPr>
          <p:nvPr>
            <p:ph type="dt" sz="half" idx="10"/>
          </p:nvPr>
        </p:nvSpPr>
        <p:spPr/>
        <p:txBody>
          <a:bodyPr/>
          <a:lstStyle/>
          <a:p>
            <a:fld id="{44FFEEFD-1FE6-4735-9BBF-399075B01953}" type="datetimeFigureOut">
              <a:rPr lang="vi-VN" smtClean="0"/>
              <a:t>15/03/2024</a:t>
            </a:fld>
            <a:endParaRPr lang="vi-VN"/>
          </a:p>
        </p:txBody>
      </p:sp>
      <p:sp>
        <p:nvSpPr>
          <p:cNvPr id="5" name="Footer Placeholder 4">
            <a:extLst>
              <a:ext uri="{FF2B5EF4-FFF2-40B4-BE49-F238E27FC236}">
                <a16:creationId xmlns:a16="http://schemas.microsoft.com/office/drawing/2014/main" id="{F9C9843B-637E-7D3D-0EFD-59BE1D39DD8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B5D9AFC-FB55-CC47-52FD-795D99F60A30}"/>
              </a:ext>
            </a:extLst>
          </p:cNvPr>
          <p:cNvSpPr>
            <a:spLocks noGrp="1"/>
          </p:cNvSpPr>
          <p:nvPr>
            <p:ph type="sldNum" sz="quarter" idx="12"/>
          </p:nvPr>
        </p:nvSpPr>
        <p:spPr/>
        <p:txBody>
          <a:bodyPr/>
          <a:lstStyle/>
          <a:p>
            <a:fld id="{83A15244-E075-4BCA-835A-AB05FE14E814}" type="slidenum">
              <a:rPr lang="vi-VN" smtClean="0"/>
              <a:t>‹#›</a:t>
            </a:fld>
            <a:endParaRPr lang="vi-VN"/>
          </a:p>
        </p:txBody>
      </p:sp>
    </p:spTree>
    <p:extLst>
      <p:ext uri="{BB962C8B-B14F-4D97-AF65-F5344CB8AC3E}">
        <p14:creationId xmlns:p14="http://schemas.microsoft.com/office/powerpoint/2010/main" val="137212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C08A-60C2-F101-986C-BC85A434B913}"/>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35C275E8-A2A7-76B6-C69B-92238D2943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621E2C01-288C-884D-2D36-37102A734B06}"/>
              </a:ext>
            </a:extLst>
          </p:cNvPr>
          <p:cNvSpPr>
            <a:spLocks noGrp="1"/>
          </p:cNvSpPr>
          <p:nvPr>
            <p:ph type="dt" sz="half" idx="10"/>
          </p:nvPr>
        </p:nvSpPr>
        <p:spPr/>
        <p:txBody>
          <a:bodyPr/>
          <a:lstStyle/>
          <a:p>
            <a:fld id="{44FFEEFD-1FE6-4735-9BBF-399075B01953}" type="datetimeFigureOut">
              <a:rPr lang="vi-VN" smtClean="0"/>
              <a:t>15/03/2024</a:t>
            </a:fld>
            <a:endParaRPr lang="vi-VN"/>
          </a:p>
        </p:txBody>
      </p:sp>
      <p:sp>
        <p:nvSpPr>
          <p:cNvPr id="5" name="Footer Placeholder 4">
            <a:extLst>
              <a:ext uri="{FF2B5EF4-FFF2-40B4-BE49-F238E27FC236}">
                <a16:creationId xmlns:a16="http://schemas.microsoft.com/office/drawing/2014/main" id="{9160C2C5-C012-6B5B-DE42-404E3E32CE3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7D25ECA-AF12-60F6-2911-FCD12244FD0F}"/>
              </a:ext>
            </a:extLst>
          </p:cNvPr>
          <p:cNvSpPr>
            <a:spLocks noGrp="1"/>
          </p:cNvSpPr>
          <p:nvPr>
            <p:ph type="sldNum" sz="quarter" idx="12"/>
          </p:nvPr>
        </p:nvSpPr>
        <p:spPr/>
        <p:txBody>
          <a:bodyPr/>
          <a:lstStyle/>
          <a:p>
            <a:fld id="{83A15244-E075-4BCA-835A-AB05FE14E814}" type="slidenum">
              <a:rPr lang="vi-VN" smtClean="0"/>
              <a:t>‹#›</a:t>
            </a:fld>
            <a:endParaRPr lang="vi-VN"/>
          </a:p>
        </p:txBody>
      </p:sp>
    </p:spTree>
    <p:extLst>
      <p:ext uri="{BB962C8B-B14F-4D97-AF65-F5344CB8AC3E}">
        <p14:creationId xmlns:p14="http://schemas.microsoft.com/office/powerpoint/2010/main" val="301693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C86F-B58C-D338-DDA1-E7BE94347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4BB8793A-55F1-6850-A372-515C0000DE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52DD99-E320-A2F2-B47F-FCD49A4ED998}"/>
              </a:ext>
            </a:extLst>
          </p:cNvPr>
          <p:cNvSpPr>
            <a:spLocks noGrp="1"/>
          </p:cNvSpPr>
          <p:nvPr>
            <p:ph type="dt" sz="half" idx="10"/>
          </p:nvPr>
        </p:nvSpPr>
        <p:spPr/>
        <p:txBody>
          <a:bodyPr/>
          <a:lstStyle/>
          <a:p>
            <a:fld id="{44FFEEFD-1FE6-4735-9BBF-399075B01953}" type="datetimeFigureOut">
              <a:rPr lang="vi-VN" smtClean="0"/>
              <a:t>15/03/2024</a:t>
            </a:fld>
            <a:endParaRPr lang="vi-VN"/>
          </a:p>
        </p:txBody>
      </p:sp>
      <p:sp>
        <p:nvSpPr>
          <p:cNvPr id="5" name="Footer Placeholder 4">
            <a:extLst>
              <a:ext uri="{FF2B5EF4-FFF2-40B4-BE49-F238E27FC236}">
                <a16:creationId xmlns:a16="http://schemas.microsoft.com/office/drawing/2014/main" id="{F189004E-F0CF-292D-2DFE-D00A4EE9319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118917E-D1AE-A122-4A76-77716E5CF99D}"/>
              </a:ext>
            </a:extLst>
          </p:cNvPr>
          <p:cNvSpPr>
            <a:spLocks noGrp="1"/>
          </p:cNvSpPr>
          <p:nvPr>
            <p:ph type="sldNum" sz="quarter" idx="12"/>
          </p:nvPr>
        </p:nvSpPr>
        <p:spPr/>
        <p:txBody>
          <a:bodyPr/>
          <a:lstStyle/>
          <a:p>
            <a:fld id="{83A15244-E075-4BCA-835A-AB05FE14E814}" type="slidenum">
              <a:rPr lang="vi-VN" smtClean="0"/>
              <a:t>‹#›</a:t>
            </a:fld>
            <a:endParaRPr lang="vi-VN"/>
          </a:p>
        </p:txBody>
      </p:sp>
    </p:spTree>
    <p:extLst>
      <p:ext uri="{BB962C8B-B14F-4D97-AF65-F5344CB8AC3E}">
        <p14:creationId xmlns:p14="http://schemas.microsoft.com/office/powerpoint/2010/main" val="265367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950A-56C0-AFF3-5163-5888AEA2FA67}"/>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C8548BB-AE80-F051-66A5-D1EE694E30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6B6568E5-8E2C-74F6-9C26-7055189C3F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49138545-5D1B-30C6-D7B5-947D911005A0}"/>
              </a:ext>
            </a:extLst>
          </p:cNvPr>
          <p:cNvSpPr>
            <a:spLocks noGrp="1"/>
          </p:cNvSpPr>
          <p:nvPr>
            <p:ph type="dt" sz="half" idx="10"/>
          </p:nvPr>
        </p:nvSpPr>
        <p:spPr/>
        <p:txBody>
          <a:bodyPr/>
          <a:lstStyle/>
          <a:p>
            <a:fld id="{44FFEEFD-1FE6-4735-9BBF-399075B01953}" type="datetimeFigureOut">
              <a:rPr lang="vi-VN" smtClean="0"/>
              <a:t>15/03/2024</a:t>
            </a:fld>
            <a:endParaRPr lang="vi-VN"/>
          </a:p>
        </p:txBody>
      </p:sp>
      <p:sp>
        <p:nvSpPr>
          <p:cNvPr id="6" name="Footer Placeholder 5">
            <a:extLst>
              <a:ext uri="{FF2B5EF4-FFF2-40B4-BE49-F238E27FC236}">
                <a16:creationId xmlns:a16="http://schemas.microsoft.com/office/drawing/2014/main" id="{2FC60DE4-A045-0B54-0153-E53ACE95D31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269951D6-C01D-D1C5-E74D-EFCAE613F782}"/>
              </a:ext>
            </a:extLst>
          </p:cNvPr>
          <p:cNvSpPr>
            <a:spLocks noGrp="1"/>
          </p:cNvSpPr>
          <p:nvPr>
            <p:ph type="sldNum" sz="quarter" idx="12"/>
          </p:nvPr>
        </p:nvSpPr>
        <p:spPr/>
        <p:txBody>
          <a:bodyPr/>
          <a:lstStyle/>
          <a:p>
            <a:fld id="{83A15244-E075-4BCA-835A-AB05FE14E814}" type="slidenum">
              <a:rPr lang="vi-VN" smtClean="0"/>
              <a:t>‹#›</a:t>
            </a:fld>
            <a:endParaRPr lang="vi-VN"/>
          </a:p>
        </p:txBody>
      </p:sp>
    </p:spTree>
    <p:extLst>
      <p:ext uri="{BB962C8B-B14F-4D97-AF65-F5344CB8AC3E}">
        <p14:creationId xmlns:p14="http://schemas.microsoft.com/office/powerpoint/2010/main" val="2589653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007B0-9460-3B4E-67F0-2CF309753A0E}"/>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1862574-CC6D-1CB3-D901-8F7FB9C18C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92665-7E4B-7D43-58A9-82B53FD226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4BF2140B-EAA9-5F8C-2EEB-E9C7A8D0C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9CC8B-A5E4-7541-4FE1-BDE6992D95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02086B8B-A13F-203D-CAB7-F6FF5EBC24A2}"/>
              </a:ext>
            </a:extLst>
          </p:cNvPr>
          <p:cNvSpPr>
            <a:spLocks noGrp="1"/>
          </p:cNvSpPr>
          <p:nvPr>
            <p:ph type="dt" sz="half" idx="10"/>
          </p:nvPr>
        </p:nvSpPr>
        <p:spPr/>
        <p:txBody>
          <a:bodyPr/>
          <a:lstStyle/>
          <a:p>
            <a:fld id="{44FFEEFD-1FE6-4735-9BBF-399075B01953}" type="datetimeFigureOut">
              <a:rPr lang="vi-VN" smtClean="0"/>
              <a:t>15/03/2024</a:t>
            </a:fld>
            <a:endParaRPr lang="vi-VN"/>
          </a:p>
        </p:txBody>
      </p:sp>
      <p:sp>
        <p:nvSpPr>
          <p:cNvPr id="8" name="Footer Placeholder 7">
            <a:extLst>
              <a:ext uri="{FF2B5EF4-FFF2-40B4-BE49-F238E27FC236}">
                <a16:creationId xmlns:a16="http://schemas.microsoft.com/office/drawing/2014/main" id="{D2E129A0-AB6D-35B0-9652-8C5B88CA339E}"/>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8468E850-C9A0-8398-ED4C-4A44D4AC2641}"/>
              </a:ext>
            </a:extLst>
          </p:cNvPr>
          <p:cNvSpPr>
            <a:spLocks noGrp="1"/>
          </p:cNvSpPr>
          <p:nvPr>
            <p:ph type="sldNum" sz="quarter" idx="12"/>
          </p:nvPr>
        </p:nvSpPr>
        <p:spPr/>
        <p:txBody>
          <a:bodyPr/>
          <a:lstStyle/>
          <a:p>
            <a:fld id="{83A15244-E075-4BCA-835A-AB05FE14E814}" type="slidenum">
              <a:rPr lang="vi-VN" smtClean="0"/>
              <a:t>‹#›</a:t>
            </a:fld>
            <a:endParaRPr lang="vi-VN"/>
          </a:p>
        </p:txBody>
      </p:sp>
    </p:spTree>
    <p:extLst>
      <p:ext uri="{BB962C8B-B14F-4D97-AF65-F5344CB8AC3E}">
        <p14:creationId xmlns:p14="http://schemas.microsoft.com/office/powerpoint/2010/main" val="61588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CE63-0E49-5DB0-4844-9C78495B7B3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F4BA8F57-AD7B-E1BC-C13E-227E178A9771}"/>
              </a:ext>
            </a:extLst>
          </p:cNvPr>
          <p:cNvSpPr>
            <a:spLocks noGrp="1"/>
          </p:cNvSpPr>
          <p:nvPr>
            <p:ph type="dt" sz="half" idx="10"/>
          </p:nvPr>
        </p:nvSpPr>
        <p:spPr/>
        <p:txBody>
          <a:bodyPr/>
          <a:lstStyle/>
          <a:p>
            <a:fld id="{44FFEEFD-1FE6-4735-9BBF-399075B01953}" type="datetimeFigureOut">
              <a:rPr lang="vi-VN" smtClean="0"/>
              <a:t>15/03/2024</a:t>
            </a:fld>
            <a:endParaRPr lang="vi-VN"/>
          </a:p>
        </p:txBody>
      </p:sp>
      <p:sp>
        <p:nvSpPr>
          <p:cNvPr id="4" name="Footer Placeholder 3">
            <a:extLst>
              <a:ext uri="{FF2B5EF4-FFF2-40B4-BE49-F238E27FC236}">
                <a16:creationId xmlns:a16="http://schemas.microsoft.com/office/drawing/2014/main" id="{6FE8E334-E902-359B-450F-7C13EFDF578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15341D00-9DA5-9040-DE65-D47F0E175DE5}"/>
              </a:ext>
            </a:extLst>
          </p:cNvPr>
          <p:cNvSpPr>
            <a:spLocks noGrp="1"/>
          </p:cNvSpPr>
          <p:nvPr>
            <p:ph type="sldNum" sz="quarter" idx="12"/>
          </p:nvPr>
        </p:nvSpPr>
        <p:spPr/>
        <p:txBody>
          <a:bodyPr/>
          <a:lstStyle/>
          <a:p>
            <a:fld id="{83A15244-E075-4BCA-835A-AB05FE14E814}" type="slidenum">
              <a:rPr lang="vi-VN" smtClean="0"/>
              <a:t>‹#›</a:t>
            </a:fld>
            <a:endParaRPr lang="vi-VN"/>
          </a:p>
        </p:txBody>
      </p:sp>
    </p:spTree>
    <p:extLst>
      <p:ext uri="{BB962C8B-B14F-4D97-AF65-F5344CB8AC3E}">
        <p14:creationId xmlns:p14="http://schemas.microsoft.com/office/powerpoint/2010/main" val="2985293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A24520-480C-618C-4355-A894C65E1CE3}"/>
              </a:ext>
            </a:extLst>
          </p:cNvPr>
          <p:cNvSpPr>
            <a:spLocks noGrp="1"/>
          </p:cNvSpPr>
          <p:nvPr>
            <p:ph type="dt" sz="half" idx="10"/>
          </p:nvPr>
        </p:nvSpPr>
        <p:spPr/>
        <p:txBody>
          <a:bodyPr/>
          <a:lstStyle/>
          <a:p>
            <a:fld id="{44FFEEFD-1FE6-4735-9BBF-399075B01953}" type="datetimeFigureOut">
              <a:rPr lang="vi-VN" smtClean="0"/>
              <a:t>15/03/2024</a:t>
            </a:fld>
            <a:endParaRPr lang="vi-VN"/>
          </a:p>
        </p:txBody>
      </p:sp>
      <p:sp>
        <p:nvSpPr>
          <p:cNvPr id="3" name="Footer Placeholder 2">
            <a:extLst>
              <a:ext uri="{FF2B5EF4-FFF2-40B4-BE49-F238E27FC236}">
                <a16:creationId xmlns:a16="http://schemas.microsoft.com/office/drawing/2014/main" id="{59AEEB67-F2DC-CC01-133A-2739E728D423}"/>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347B9F21-E20B-4F63-7F9D-77B52C661C5A}"/>
              </a:ext>
            </a:extLst>
          </p:cNvPr>
          <p:cNvSpPr>
            <a:spLocks noGrp="1"/>
          </p:cNvSpPr>
          <p:nvPr>
            <p:ph type="sldNum" sz="quarter" idx="12"/>
          </p:nvPr>
        </p:nvSpPr>
        <p:spPr/>
        <p:txBody>
          <a:bodyPr/>
          <a:lstStyle/>
          <a:p>
            <a:fld id="{83A15244-E075-4BCA-835A-AB05FE14E814}" type="slidenum">
              <a:rPr lang="vi-VN" smtClean="0"/>
              <a:t>‹#›</a:t>
            </a:fld>
            <a:endParaRPr lang="vi-VN"/>
          </a:p>
        </p:txBody>
      </p:sp>
    </p:spTree>
    <p:extLst>
      <p:ext uri="{BB962C8B-B14F-4D97-AF65-F5344CB8AC3E}">
        <p14:creationId xmlns:p14="http://schemas.microsoft.com/office/powerpoint/2010/main" val="11674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221A-941E-A251-B26E-FAF2E4AD0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25C47A3-DA4A-99AF-EEA1-C79FE5932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5483302C-620C-0D0E-6EE1-99543DF45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D3C48-1689-B876-CC68-3C029C5757C5}"/>
              </a:ext>
            </a:extLst>
          </p:cNvPr>
          <p:cNvSpPr>
            <a:spLocks noGrp="1"/>
          </p:cNvSpPr>
          <p:nvPr>
            <p:ph type="dt" sz="half" idx="10"/>
          </p:nvPr>
        </p:nvSpPr>
        <p:spPr/>
        <p:txBody>
          <a:bodyPr/>
          <a:lstStyle/>
          <a:p>
            <a:fld id="{44FFEEFD-1FE6-4735-9BBF-399075B01953}" type="datetimeFigureOut">
              <a:rPr lang="vi-VN" smtClean="0"/>
              <a:t>15/03/2024</a:t>
            </a:fld>
            <a:endParaRPr lang="vi-VN"/>
          </a:p>
        </p:txBody>
      </p:sp>
      <p:sp>
        <p:nvSpPr>
          <p:cNvPr id="6" name="Footer Placeholder 5">
            <a:extLst>
              <a:ext uri="{FF2B5EF4-FFF2-40B4-BE49-F238E27FC236}">
                <a16:creationId xmlns:a16="http://schemas.microsoft.com/office/drawing/2014/main" id="{7A0E2EA5-0449-8C81-2369-23E53F065D3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F32B9296-B01F-95EF-9728-17C4E76C5488}"/>
              </a:ext>
            </a:extLst>
          </p:cNvPr>
          <p:cNvSpPr>
            <a:spLocks noGrp="1"/>
          </p:cNvSpPr>
          <p:nvPr>
            <p:ph type="sldNum" sz="quarter" idx="12"/>
          </p:nvPr>
        </p:nvSpPr>
        <p:spPr/>
        <p:txBody>
          <a:bodyPr/>
          <a:lstStyle/>
          <a:p>
            <a:fld id="{83A15244-E075-4BCA-835A-AB05FE14E814}" type="slidenum">
              <a:rPr lang="vi-VN" smtClean="0"/>
              <a:t>‹#›</a:t>
            </a:fld>
            <a:endParaRPr lang="vi-VN"/>
          </a:p>
        </p:txBody>
      </p:sp>
    </p:spTree>
    <p:extLst>
      <p:ext uri="{BB962C8B-B14F-4D97-AF65-F5344CB8AC3E}">
        <p14:creationId xmlns:p14="http://schemas.microsoft.com/office/powerpoint/2010/main" val="186089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77E9-C38B-1A74-7134-05C9B80AE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9C1CED64-C7DE-27EB-79E9-CBE648BB7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F8266CED-9958-AD9D-FD9D-99B0D4D40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03A2E3-87E2-EEC3-0DCA-2A928652E5AF}"/>
              </a:ext>
            </a:extLst>
          </p:cNvPr>
          <p:cNvSpPr>
            <a:spLocks noGrp="1"/>
          </p:cNvSpPr>
          <p:nvPr>
            <p:ph type="dt" sz="half" idx="10"/>
          </p:nvPr>
        </p:nvSpPr>
        <p:spPr/>
        <p:txBody>
          <a:bodyPr/>
          <a:lstStyle/>
          <a:p>
            <a:fld id="{44FFEEFD-1FE6-4735-9BBF-399075B01953}" type="datetimeFigureOut">
              <a:rPr lang="vi-VN" smtClean="0"/>
              <a:t>15/03/2024</a:t>
            </a:fld>
            <a:endParaRPr lang="vi-VN"/>
          </a:p>
        </p:txBody>
      </p:sp>
      <p:sp>
        <p:nvSpPr>
          <p:cNvPr id="6" name="Footer Placeholder 5">
            <a:extLst>
              <a:ext uri="{FF2B5EF4-FFF2-40B4-BE49-F238E27FC236}">
                <a16:creationId xmlns:a16="http://schemas.microsoft.com/office/drawing/2014/main" id="{8A044992-4F20-4486-3B54-76CD377E1382}"/>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05722641-78A6-3435-611A-8E6874EEE407}"/>
              </a:ext>
            </a:extLst>
          </p:cNvPr>
          <p:cNvSpPr>
            <a:spLocks noGrp="1"/>
          </p:cNvSpPr>
          <p:nvPr>
            <p:ph type="sldNum" sz="quarter" idx="12"/>
          </p:nvPr>
        </p:nvSpPr>
        <p:spPr/>
        <p:txBody>
          <a:bodyPr/>
          <a:lstStyle/>
          <a:p>
            <a:fld id="{83A15244-E075-4BCA-835A-AB05FE14E814}" type="slidenum">
              <a:rPr lang="vi-VN" smtClean="0"/>
              <a:t>‹#›</a:t>
            </a:fld>
            <a:endParaRPr lang="vi-VN"/>
          </a:p>
        </p:txBody>
      </p:sp>
    </p:spTree>
    <p:extLst>
      <p:ext uri="{BB962C8B-B14F-4D97-AF65-F5344CB8AC3E}">
        <p14:creationId xmlns:p14="http://schemas.microsoft.com/office/powerpoint/2010/main" val="408255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43FDC2-6A75-C2B7-6E3B-BBE57F4BD0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C7B55EB8-F8D8-D183-FD09-692F0A7A4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8DF801D-25D7-C38D-3F54-421A8A98F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FEEFD-1FE6-4735-9BBF-399075B01953}" type="datetimeFigureOut">
              <a:rPr lang="vi-VN" smtClean="0"/>
              <a:t>15/03/2024</a:t>
            </a:fld>
            <a:endParaRPr lang="vi-VN"/>
          </a:p>
        </p:txBody>
      </p:sp>
      <p:sp>
        <p:nvSpPr>
          <p:cNvPr id="5" name="Footer Placeholder 4">
            <a:extLst>
              <a:ext uri="{FF2B5EF4-FFF2-40B4-BE49-F238E27FC236}">
                <a16:creationId xmlns:a16="http://schemas.microsoft.com/office/drawing/2014/main" id="{CD79A641-DD86-F38E-D636-C3607C1AC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41B02EBB-ED44-BACF-6B12-EE41ECD14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15244-E075-4BCA-835A-AB05FE14E814}" type="slidenum">
              <a:rPr lang="vi-VN" smtClean="0"/>
              <a:t>‹#›</a:t>
            </a:fld>
            <a:endParaRPr lang="vi-VN"/>
          </a:p>
        </p:txBody>
      </p:sp>
    </p:spTree>
    <p:extLst>
      <p:ext uri="{BB962C8B-B14F-4D97-AF65-F5344CB8AC3E}">
        <p14:creationId xmlns:p14="http://schemas.microsoft.com/office/powerpoint/2010/main" val="2434475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1.pn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6.svg"/><Relationship Id="rId5" Type="http://schemas.openxmlformats.org/officeDocument/2006/relationships/image" Target="../media/image9.svg"/><Relationship Id="rId10"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1.pn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6.svg"/><Relationship Id="rId5" Type="http://schemas.openxmlformats.org/officeDocument/2006/relationships/image" Target="../media/image9.svg"/><Relationship Id="rId10"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2.jpeg"/><Relationship Id="rId4" Type="http://schemas.openxmlformats.org/officeDocument/2006/relationships/image" Target="../media/image13.pn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1.pn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6.svg"/><Relationship Id="rId5" Type="http://schemas.openxmlformats.org/officeDocument/2006/relationships/image" Target="../media/image9.svg"/><Relationship Id="rId10" Type="http://schemas.openxmlformats.org/officeDocument/2006/relationships/image" Target="../media/image15.png"/><Relationship Id="rId4" Type="http://schemas.openxmlformats.org/officeDocument/2006/relationships/image" Target="../media/image8.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7451" y="399571"/>
            <a:ext cx="1526158" cy="1232868"/>
          </a:xfrm>
          <a:prstGeom prst="rect">
            <a:avLst/>
          </a:prstGeom>
        </p:spPr>
      </p:pic>
      <p:sp>
        <p:nvSpPr>
          <p:cNvPr id="11" name="TextBox 10">
            <a:extLst>
              <a:ext uri="{FF2B5EF4-FFF2-40B4-BE49-F238E27FC236}">
                <a16:creationId xmlns:a16="http://schemas.microsoft.com/office/drawing/2014/main" id="{DBBAA1A6-99A2-ED80-2E37-4CBCF9C0A7FE}"/>
              </a:ext>
            </a:extLst>
          </p:cNvPr>
          <p:cNvSpPr txBox="1"/>
          <p:nvPr/>
        </p:nvSpPr>
        <p:spPr>
          <a:xfrm>
            <a:off x="2533609" y="600506"/>
            <a:ext cx="8906608"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TRƯỜNG ĐẠI HỌC CÔNG NGHỆ THÔNG TIN – ĐHQG TP.HCM</a:t>
            </a:r>
          </a:p>
          <a:p>
            <a:pPr algn="ctr"/>
            <a:r>
              <a:rPr lang="en-US" sz="2400" dirty="0">
                <a:latin typeface="Times New Roman" panose="02020603050405020304" pitchFamily="18" charset="0"/>
                <a:cs typeface="Times New Roman" panose="02020603050405020304" pitchFamily="18" charset="0"/>
              </a:rPr>
              <a:t>KHOA </a:t>
            </a:r>
            <a:r>
              <a:rPr lang="en-US" sz="2400" dirty="0" err="1">
                <a:latin typeface="Times New Roman" panose="02020603050405020304" pitchFamily="18" charset="0"/>
                <a:cs typeface="Times New Roman" panose="02020603050405020304" pitchFamily="18" charset="0"/>
              </a:rPr>
              <a:t>KHOA</a:t>
            </a:r>
            <a:r>
              <a:rPr lang="en-US" sz="2400" dirty="0">
                <a:latin typeface="Times New Roman" panose="02020603050405020304" pitchFamily="18" charset="0"/>
                <a:cs typeface="Times New Roman" panose="02020603050405020304" pitchFamily="18" charset="0"/>
              </a:rPr>
              <a:t> HỌC VÀ KỸ THUẬT THÔNG TIN</a:t>
            </a:r>
            <a:endParaRPr lang="vi-V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E79D3AF-0CCD-A214-383E-F53CBF5D877A}"/>
              </a:ext>
            </a:extLst>
          </p:cNvPr>
          <p:cNvSpPr txBox="1"/>
          <p:nvPr/>
        </p:nvSpPr>
        <p:spPr>
          <a:xfrm>
            <a:off x="1642696" y="2505670"/>
            <a:ext cx="8906608" cy="461665"/>
          </a:xfrm>
          <a:prstGeom prst="rect">
            <a:avLst/>
          </a:prstGeom>
          <a:noFill/>
        </p:spPr>
        <p:txBody>
          <a:bodyPr wrap="square" rtlCol="0">
            <a:spAutoFit/>
          </a:bodyPr>
          <a:lstStyle/>
          <a:p>
            <a:pPr algn="ct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cs typeface="Times New Roman" panose="02020603050405020304" pitchFamily="18" charset="0"/>
              </a:rPr>
              <a:t> cuối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 PHÂN TÍCH DỮ LIỆU LỚN</a:t>
            </a:r>
            <a:endParaRPr lang="vi-V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54ED08-8408-C372-5D84-B5DAB1E84BA9}"/>
              </a:ext>
            </a:extLst>
          </p:cNvPr>
          <p:cNvSpPr txBox="1"/>
          <p:nvPr/>
        </p:nvSpPr>
        <p:spPr>
          <a:xfrm>
            <a:off x="1642696" y="2923374"/>
            <a:ext cx="8906608" cy="1661993"/>
          </a:xfrm>
          <a:prstGeom prst="rect">
            <a:avLst/>
          </a:prstGeom>
          <a:noFill/>
        </p:spPr>
        <p:txBody>
          <a:bodyPr wrap="square" rtlCol="0">
            <a:spAutoFit/>
          </a:bodyPr>
          <a:lstStyle/>
          <a:p>
            <a:pPr algn="ctr"/>
            <a:r>
              <a:rPr lang="en-US" sz="3400" b="1" dirty="0">
                <a:latin typeface="Times New Roman" panose="02020603050405020304" pitchFamily="18" charset="0"/>
                <a:cs typeface="Times New Roman" panose="02020603050405020304" pitchFamily="18" charset="0"/>
              </a:rPr>
              <a:t>XÂY DỰNG HỆ THỐNG REAL-TIME </a:t>
            </a:r>
          </a:p>
          <a:p>
            <a:pPr algn="ctr"/>
            <a:r>
              <a:rPr lang="en-US" sz="3400" b="1" dirty="0">
                <a:latin typeface="Times New Roman" panose="02020603050405020304" pitchFamily="18" charset="0"/>
                <a:cs typeface="Times New Roman" panose="02020603050405020304" pitchFamily="18" charset="0"/>
              </a:rPr>
              <a:t>CLICK-THROUGH RATE PREDICTION</a:t>
            </a:r>
          </a:p>
          <a:p>
            <a:pPr algn="ctr"/>
            <a:r>
              <a:rPr lang="en-US" sz="3400" b="1" dirty="0">
                <a:latin typeface="Times New Roman" panose="02020603050405020304" pitchFamily="18" charset="0"/>
                <a:cs typeface="Times New Roman" panose="02020603050405020304" pitchFamily="18" charset="0"/>
              </a:rPr>
              <a:t>DỰA TRÊN BIG-DATA TECHNOLOGY</a:t>
            </a:r>
          </a:p>
        </p:txBody>
      </p:sp>
      <p:sp>
        <p:nvSpPr>
          <p:cNvPr id="14" name="TextBox 13">
            <a:extLst>
              <a:ext uri="{FF2B5EF4-FFF2-40B4-BE49-F238E27FC236}">
                <a16:creationId xmlns:a16="http://schemas.microsoft.com/office/drawing/2014/main" id="{7F562F18-28B9-D1AF-60C7-5972351B2C83}"/>
              </a:ext>
            </a:extLst>
          </p:cNvPr>
          <p:cNvSpPr txBox="1"/>
          <p:nvPr/>
        </p:nvSpPr>
        <p:spPr>
          <a:xfrm>
            <a:off x="3497873" y="4600951"/>
            <a:ext cx="593627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NHÓM 17: VŨ HỮU TÙNG - 19522497</a:t>
            </a:r>
            <a:endParaRPr lang="vi-VN" sz="2400" dirty="0">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10D32041-8877-825C-8722-C75B6A3CBE3E}"/>
              </a:ext>
            </a:extLst>
          </p:cNvPr>
          <p:cNvSpPr/>
          <p:nvPr/>
        </p:nvSpPr>
        <p:spPr>
          <a:xfrm>
            <a:off x="328246" y="2404211"/>
            <a:ext cx="11535508" cy="2860627"/>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721443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597" y="162179"/>
            <a:ext cx="876748" cy="708259"/>
          </a:xfrm>
          <a:prstGeom prst="rect">
            <a:avLst/>
          </a:prstGeom>
        </p:spPr>
      </p:pic>
      <p:sp>
        <p:nvSpPr>
          <p:cNvPr id="3" name="TextBox 2">
            <a:extLst>
              <a:ext uri="{FF2B5EF4-FFF2-40B4-BE49-F238E27FC236}">
                <a16:creationId xmlns:a16="http://schemas.microsoft.com/office/drawing/2014/main" id="{878B06FE-D3F6-F0AD-187D-83A8CDF9D256}"/>
              </a:ext>
            </a:extLst>
          </p:cNvPr>
          <p:cNvSpPr txBox="1"/>
          <p:nvPr/>
        </p:nvSpPr>
        <p:spPr>
          <a:xfrm>
            <a:off x="1374244" y="824084"/>
            <a:ext cx="5193323"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3 – Hệ </a:t>
            </a:r>
            <a:r>
              <a:rPr lang="en-US" sz="3400" b="1" dirty="0" err="1">
                <a:latin typeface="Times New Roman" panose="02020603050405020304" pitchFamily="18" charset="0"/>
                <a:cs typeface="Times New Roman" panose="02020603050405020304" pitchFamily="18" charset="0"/>
              </a:rPr>
              <a:t>thống</a:t>
            </a:r>
            <a:r>
              <a:rPr lang="en-US" sz="3400" b="1" dirty="0">
                <a:latin typeface="Times New Roman" panose="02020603050405020304" pitchFamily="18" charset="0"/>
                <a:cs typeface="Times New Roman" panose="02020603050405020304" pitchFamily="18" charset="0"/>
              </a:rPr>
              <a:t> Real-time </a:t>
            </a:r>
          </a:p>
        </p:txBody>
      </p:sp>
      <p:grpSp>
        <p:nvGrpSpPr>
          <p:cNvPr id="2" name="Group 1">
            <a:extLst>
              <a:ext uri="{FF2B5EF4-FFF2-40B4-BE49-F238E27FC236}">
                <a16:creationId xmlns:a16="http://schemas.microsoft.com/office/drawing/2014/main" id="{FBEAF5E4-F951-BA02-C238-3FA2A2E1637D}"/>
              </a:ext>
            </a:extLst>
          </p:cNvPr>
          <p:cNvGrpSpPr/>
          <p:nvPr/>
        </p:nvGrpSpPr>
        <p:grpSpPr>
          <a:xfrm>
            <a:off x="258863" y="1922131"/>
            <a:ext cx="11804183" cy="2386099"/>
            <a:chOff x="148655" y="2634309"/>
            <a:chExt cx="11984058" cy="2149646"/>
          </a:xfrm>
        </p:grpSpPr>
        <p:sp>
          <p:nvSpPr>
            <p:cNvPr id="60" name="Rectangle 59">
              <a:extLst>
                <a:ext uri="{FF2B5EF4-FFF2-40B4-BE49-F238E27FC236}">
                  <a16:creationId xmlns:a16="http://schemas.microsoft.com/office/drawing/2014/main" id="{5B7296D4-8228-0DF2-37A6-CEEE51D5C582}"/>
                </a:ext>
              </a:extLst>
            </p:cNvPr>
            <p:cNvSpPr/>
            <p:nvPr/>
          </p:nvSpPr>
          <p:spPr>
            <a:xfrm>
              <a:off x="9652931" y="3919903"/>
              <a:ext cx="2479782" cy="604249"/>
            </a:xfrm>
            <a:prstGeom prst="rect">
              <a:avLst/>
            </a:prstGeom>
            <a:noFill/>
            <a:ln w="57150">
              <a:solidFill>
                <a:schemeClr val="accent6">
                  <a:lumMod val="60000"/>
                  <a:lumOff val="4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accent1"/>
                </a:solidFill>
              </a:endParaRPr>
            </a:p>
          </p:txBody>
        </p:sp>
        <p:pic>
          <p:nvPicPr>
            <p:cNvPr id="4" name="Graphic 3" descr="List with solid fill">
              <a:extLst>
                <a:ext uri="{FF2B5EF4-FFF2-40B4-BE49-F238E27FC236}">
                  <a16:creationId xmlns:a16="http://schemas.microsoft.com/office/drawing/2014/main" id="{D0BD6A24-AC85-96C7-289E-4A83A60D10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655" y="3005504"/>
              <a:ext cx="914400" cy="914400"/>
            </a:xfrm>
            <a:prstGeom prst="rect">
              <a:avLst/>
            </a:prstGeom>
          </p:spPr>
        </p:pic>
        <p:pic>
          <p:nvPicPr>
            <p:cNvPr id="1026" name="Picture 2" descr="Kafka&quot; Icon - Download for free – Iconduck">
              <a:extLst>
                <a:ext uri="{FF2B5EF4-FFF2-40B4-BE49-F238E27FC236}">
                  <a16:creationId xmlns:a16="http://schemas.microsoft.com/office/drawing/2014/main" id="{25E9306F-C601-335A-C137-1016BC6E42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4791" y="3116572"/>
              <a:ext cx="1505475" cy="6872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park Streaming — ThirdEye Data">
              <a:extLst>
                <a:ext uri="{FF2B5EF4-FFF2-40B4-BE49-F238E27FC236}">
                  <a16:creationId xmlns:a16="http://schemas.microsoft.com/office/drawing/2014/main" id="{84D1ACDF-B9B4-4CDC-E7DC-0C2E8432E7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8006" y="2751789"/>
              <a:ext cx="2295097" cy="14168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ark SQL, Dataframe và Dataset | De Manejar">
              <a:extLst>
                <a:ext uri="{FF2B5EF4-FFF2-40B4-BE49-F238E27FC236}">
                  <a16:creationId xmlns:a16="http://schemas.microsoft.com/office/drawing/2014/main" id="{1642E232-AA2F-DEDA-0975-62CA3CAA7B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923" y="2976818"/>
              <a:ext cx="1689004" cy="9667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greSQL logo and symbol, meaning, history, PNG">
              <a:extLst>
                <a:ext uri="{FF2B5EF4-FFF2-40B4-BE49-F238E27FC236}">
                  <a16:creationId xmlns:a16="http://schemas.microsoft.com/office/drawing/2014/main" id="{21FC4ED4-D941-CB44-6488-4D75ABCD83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53665" y="3659626"/>
              <a:ext cx="1798927" cy="1124329"/>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Statistics with solid fill">
              <a:extLst>
                <a:ext uri="{FF2B5EF4-FFF2-40B4-BE49-F238E27FC236}">
                  <a16:creationId xmlns:a16="http://schemas.microsoft.com/office/drawing/2014/main" id="{8B008BBD-C287-2FF2-989B-CD1E5EE5251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44698" y="3005504"/>
              <a:ext cx="914400" cy="914400"/>
            </a:xfrm>
            <a:prstGeom prst="rect">
              <a:avLst/>
            </a:prstGeom>
          </p:spPr>
        </p:pic>
        <p:pic>
          <p:nvPicPr>
            <p:cNvPr id="14" name="Graphic 13" descr="Television with solid fill">
              <a:extLst>
                <a:ext uri="{FF2B5EF4-FFF2-40B4-BE49-F238E27FC236}">
                  <a16:creationId xmlns:a16="http://schemas.microsoft.com/office/drawing/2014/main" id="{1913BDBA-1612-64E0-53A5-A6F08B4341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02463" y="2634309"/>
              <a:ext cx="914400" cy="914400"/>
            </a:xfrm>
            <a:prstGeom prst="rect">
              <a:avLst/>
            </a:prstGeom>
          </p:spPr>
        </p:pic>
        <p:cxnSp>
          <p:nvCxnSpPr>
            <p:cNvPr id="16" name="Straight Arrow Connector 15">
              <a:extLst>
                <a:ext uri="{FF2B5EF4-FFF2-40B4-BE49-F238E27FC236}">
                  <a16:creationId xmlns:a16="http://schemas.microsoft.com/office/drawing/2014/main" id="{C340BEFF-D365-E3DA-7490-3D8AC3B5396C}"/>
                </a:ext>
              </a:extLst>
            </p:cNvPr>
            <p:cNvCxnSpPr>
              <a:stCxn id="4" idx="3"/>
              <a:endCxn id="1026" idx="1"/>
            </p:cNvCxnSpPr>
            <p:nvPr/>
          </p:nvCxnSpPr>
          <p:spPr>
            <a:xfrm flipV="1">
              <a:off x="1063055" y="3460205"/>
              <a:ext cx="581736" cy="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45FF5F-AD40-9D42-4451-06DB678CC28D}"/>
                </a:ext>
              </a:extLst>
            </p:cNvPr>
            <p:cNvCxnSpPr>
              <a:stCxn id="1026" idx="3"/>
              <a:endCxn id="1028" idx="1"/>
            </p:cNvCxnSpPr>
            <p:nvPr/>
          </p:nvCxnSpPr>
          <p:spPr>
            <a:xfrm flipV="1">
              <a:off x="3150266" y="3460204"/>
              <a:ext cx="4777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5AF4CBB-D29A-200A-291B-47874E1677D1}"/>
                </a:ext>
              </a:extLst>
            </p:cNvPr>
            <p:cNvCxnSpPr>
              <a:stCxn id="1028" idx="3"/>
              <a:endCxn id="1030" idx="1"/>
            </p:cNvCxnSpPr>
            <p:nvPr/>
          </p:nvCxnSpPr>
          <p:spPr>
            <a:xfrm flipV="1">
              <a:off x="5923103" y="3460203"/>
              <a:ext cx="3518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CB68B6-840E-116F-26B0-F1E1B2E789E7}"/>
                </a:ext>
              </a:extLst>
            </p:cNvPr>
            <p:cNvCxnSpPr>
              <a:stCxn id="1030" idx="3"/>
              <a:endCxn id="7" idx="1"/>
            </p:cNvCxnSpPr>
            <p:nvPr/>
          </p:nvCxnSpPr>
          <p:spPr>
            <a:xfrm>
              <a:off x="7963927" y="3460203"/>
              <a:ext cx="480771" cy="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662E27-B4A8-8563-F2A1-1BFED4D7FB23}"/>
                </a:ext>
              </a:extLst>
            </p:cNvPr>
            <p:cNvCxnSpPr>
              <a:stCxn id="7" idx="3"/>
              <a:endCxn id="14" idx="1"/>
            </p:cNvCxnSpPr>
            <p:nvPr/>
          </p:nvCxnSpPr>
          <p:spPr>
            <a:xfrm flipV="1">
              <a:off x="9359098" y="3091509"/>
              <a:ext cx="943365" cy="371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231218-EECD-4CCC-29DB-5BC1EAE87630}"/>
                </a:ext>
              </a:extLst>
            </p:cNvPr>
            <p:cNvCxnSpPr>
              <a:stCxn id="7" idx="3"/>
              <a:endCxn id="1036" idx="1"/>
            </p:cNvCxnSpPr>
            <p:nvPr/>
          </p:nvCxnSpPr>
          <p:spPr>
            <a:xfrm>
              <a:off x="9359098" y="3462704"/>
              <a:ext cx="794567" cy="759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42C66BC-2668-7558-6827-50C08E5F4A4B}"/>
                </a:ext>
              </a:extLst>
            </p:cNvPr>
            <p:cNvSpPr txBox="1"/>
            <p:nvPr/>
          </p:nvSpPr>
          <p:spPr>
            <a:xfrm>
              <a:off x="239408" y="4036716"/>
              <a:ext cx="124957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a:t>
              </a:r>
            </a:p>
            <a:p>
              <a:r>
                <a:rPr lang="en-US" b="1" dirty="0">
                  <a:latin typeface="Times New Roman" panose="02020603050405020304" pitchFamily="18" charset="0"/>
                  <a:cs typeface="Times New Roman" panose="02020603050405020304" pitchFamily="18" charset="0"/>
                </a:rPr>
                <a:t>Streaming</a:t>
              </a:r>
              <a:endParaRPr lang="vi-VN" b="1"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5B62BBF0-127B-2CD7-697B-DB2FAE27C937}"/>
                </a:ext>
              </a:extLst>
            </p:cNvPr>
            <p:cNvSpPr txBox="1"/>
            <p:nvPr/>
          </p:nvSpPr>
          <p:spPr>
            <a:xfrm>
              <a:off x="1768737" y="4100239"/>
              <a:ext cx="157951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Kafka - topic</a:t>
              </a:r>
              <a:endParaRPr lang="vi-VN" b="1"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668E0163-7854-9CB8-6B8C-E3CFD7CFE802}"/>
                </a:ext>
              </a:extLst>
            </p:cNvPr>
            <p:cNvSpPr txBox="1"/>
            <p:nvPr/>
          </p:nvSpPr>
          <p:spPr>
            <a:xfrm>
              <a:off x="3838485" y="4085113"/>
              <a:ext cx="199832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Spark-Streaming</a:t>
              </a:r>
              <a:endParaRPr lang="vi-VN" b="1"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EC10ED43-553F-F123-1F26-FFA37224A483}"/>
                </a:ext>
              </a:extLst>
            </p:cNvPr>
            <p:cNvSpPr txBox="1"/>
            <p:nvPr/>
          </p:nvSpPr>
          <p:spPr>
            <a:xfrm>
              <a:off x="6423213" y="4124547"/>
              <a:ext cx="132558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Spark-SQL</a:t>
              </a:r>
              <a:endParaRPr lang="vi-VN" b="1"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D3D0D040-1583-C869-86F2-94681BDC3E9A}"/>
                </a:ext>
              </a:extLst>
            </p:cNvPr>
            <p:cNvSpPr txBox="1"/>
            <p:nvPr/>
          </p:nvSpPr>
          <p:spPr>
            <a:xfrm>
              <a:off x="8282481" y="3877821"/>
              <a:ext cx="212796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Trained ML </a:t>
              </a:r>
            </a:p>
            <a:p>
              <a:r>
                <a:rPr lang="en-US" b="1" dirty="0">
                  <a:latin typeface="Times New Roman" panose="02020603050405020304" pitchFamily="18" charset="0"/>
                  <a:cs typeface="Times New Roman" panose="02020603050405020304" pitchFamily="18" charset="0"/>
                </a:rPr>
                <a:t>Model</a:t>
              </a:r>
              <a:endParaRPr lang="vi-VN" b="1"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A45C0B5C-A74A-B928-7434-611ADE113833}"/>
                </a:ext>
              </a:extLst>
            </p:cNvPr>
            <p:cNvSpPr/>
            <p:nvPr/>
          </p:nvSpPr>
          <p:spPr>
            <a:xfrm>
              <a:off x="148655" y="3005504"/>
              <a:ext cx="9943233" cy="1668826"/>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62" name="TextBox 61">
            <a:extLst>
              <a:ext uri="{FF2B5EF4-FFF2-40B4-BE49-F238E27FC236}">
                <a16:creationId xmlns:a16="http://schemas.microsoft.com/office/drawing/2014/main" id="{E86A7545-1F84-A2C9-6791-4DF89129F95F}"/>
              </a:ext>
            </a:extLst>
          </p:cNvPr>
          <p:cNvSpPr txBox="1"/>
          <p:nvPr/>
        </p:nvSpPr>
        <p:spPr>
          <a:xfrm>
            <a:off x="1374244" y="1429360"/>
            <a:ext cx="7815272" cy="707886"/>
          </a:xfrm>
          <a:prstGeom prst="rect">
            <a:avLst/>
          </a:prstGeom>
          <a:noFill/>
        </p:spPr>
        <p:txBody>
          <a:bodyPr wrap="square" rtlCol="0">
            <a:spAutoFit/>
          </a:bodyPr>
          <a:lstStyle/>
          <a:p>
            <a:r>
              <a:rPr lang="vi-VN" sz="2000" b="1" dirty="0">
                <a:solidFill>
                  <a:srgbClr val="FF0000"/>
                </a:solidFill>
                <a:latin typeface="Times New Roman" panose="02020603050405020304" pitchFamily="18" charset="0"/>
                <a:cs typeface="Times New Roman" panose="02020603050405020304" pitchFamily="18" charset="0"/>
              </a:rPr>
              <a:t>(2) </a:t>
            </a:r>
            <a:r>
              <a:rPr lang="vi-VN" sz="2000" b="1" dirty="0" err="1">
                <a:solidFill>
                  <a:srgbClr val="FF0000"/>
                </a:solidFill>
                <a:latin typeface="Times New Roman" panose="02020603050405020304" pitchFamily="18" charset="0"/>
                <a:cs typeface="Times New Roman" panose="02020603050405020304" pitchFamily="18" charset="0"/>
              </a:rPr>
              <a:t>Streaming</a:t>
            </a:r>
            <a:r>
              <a:rPr lang="vi-VN" sz="2000" b="1" dirty="0">
                <a:solidFill>
                  <a:srgbClr val="FF0000"/>
                </a:solidFill>
                <a:latin typeface="Times New Roman" panose="02020603050405020304" pitchFamily="18" charset="0"/>
                <a:cs typeface="Times New Roman" panose="02020603050405020304" pitchFamily="18" charset="0"/>
              </a:rPr>
              <a:t> </a:t>
            </a:r>
            <a:r>
              <a:rPr lang="vi-VN" sz="2000" b="1" dirty="0" err="1">
                <a:solidFill>
                  <a:srgbClr val="FF0000"/>
                </a:solidFill>
                <a:latin typeface="Times New Roman" panose="02020603050405020304" pitchFamily="18" charset="0"/>
                <a:cs typeface="Times New Roman" panose="02020603050405020304" pitchFamily="18" charset="0"/>
              </a:rPr>
              <a:t>Phase</a:t>
            </a:r>
            <a:r>
              <a:rPr lang="vi-VN" sz="2000" b="1" dirty="0">
                <a:solidFill>
                  <a:srgbClr val="FF0000"/>
                </a:solidFill>
                <a:latin typeface="Times New Roman" panose="02020603050405020304" pitchFamily="18" charset="0"/>
                <a:cs typeface="Times New Roman" panose="02020603050405020304" pitchFamily="18" charset="0"/>
              </a:rPr>
              <a:t> </a:t>
            </a:r>
          </a:p>
          <a:p>
            <a:r>
              <a:rPr lang="vi-VN" sz="2000" b="1" dirty="0">
                <a:solidFill>
                  <a:srgbClr val="A9D18E"/>
                </a:solidFill>
                <a:latin typeface="Times New Roman" panose="02020603050405020304" pitchFamily="18" charset="0"/>
                <a:cs typeface="Times New Roman" panose="02020603050405020304" pitchFamily="18" charset="0"/>
              </a:rPr>
              <a:t>(3) </a:t>
            </a:r>
            <a:r>
              <a:rPr lang="vi-VN" sz="2000" b="1" dirty="0" err="1">
                <a:solidFill>
                  <a:srgbClr val="A9D18E"/>
                </a:solidFill>
                <a:latin typeface="Times New Roman" panose="02020603050405020304" pitchFamily="18" charset="0"/>
                <a:cs typeface="Times New Roman" panose="02020603050405020304" pitchFamily="18" charset="0"/>
              </a:rPr>
              <a:t>Store</a:t>
            </a:r>
            <a:r>
              <a:rPr lang="vi-VN" sz="2000" b="1" dirty="0">
                <a:solidFill>
                  <a:srgbClr val="A9D18E"/>
                </a:solidFill>
                <a:latin typeface="Times New Roman" panose="02020603050405020304" pitchFamily="18" charset="0"/>
                <a:cs typeface="Times New Roman" panose="02020603050405020304" pitchFamily="18" charset="0"/>
              </a:rPr>
              <a:t> </a:t>
            </a:r>
            <a:r>
              <a:rPr lang="vi-VN" sz="2000" b="1" dirty="0" err="1">
                <a:solidFill>
                  <a:srgbClr val="A9D18E"/>
                </a:solidFill>
                <a:latin typeface="Times New Roman" panose="02020603050405020304" pitchFamily="18" charset="0"/>
                <a:cs typeface="Times New Roman" panose="02020603050405020304" pitchFamily="18" charset="0"/>
              </a:rPr>
              <a:t>Data</a:t>
            </a:r>
            <a:endParaRPr lang="vi-VN" sz="2000" b="1" dirty="0">
              <a:solidFill>
                <a:srgbClr val="A9D18E"/>
              </a:solidFill>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3CE036D6-356C-C40C-3487-ABC2A423011D}"/>
              </a:ext>
            </a:extLst>
          </p:cNvPr>
          <p:cNvSpPr txBox="1"/>
          <p:nvPr/>
        </p:nvSpPr>
        <p:spPr>
          <a:xfrm>
            <a:off x="1031345" y="208531"/>
            <a:ext cx="10064547"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REAL-TIME CLICK-THROUGH RATE PREDICTION</a:t>
            </a:r>
            <a:endParaRPr lang="vi-VN" sz="3400"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54B4B9E-7DF1-D885-2514-D6913C4D9F65}"/>
              </a:ext>
            </a:extLst>
          </p:cNvPr>
          <p:cNvSpPr/>
          <p:nvPr/>
        </p:nvSpPr>
        <p:spPr>
          <a:xfrm>
            <a:off x="1581309" y="2137246"/>
            <a:ext cx="7978323" cy="217098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6" name="Straight Arrow Connector 5">
            <a:extLst>
              <a:ext uri="{FF2B5EF4-FFF2-40B4-BE49-F238E27FC236}">
                <a16:creationId xmlns:a16="http://schemas.microsoft.com/office/drawing/2014/main" id="{6B294F6D-CA85-BFD2-B50E-FE80851B1713}"/>
              </a:ext>
            </a:extLst>
          </p:cNvPr>
          <p:cNvCxnSpPr>
            <a:cxnSpLocks/>
          </p:cNvCxnSpPr>
          <p:nvPr/>
        </p:nvCxnSpPr>
        <p:spPr>
          <a:xfrm>
            <a:off x="6126692" y="4308229"/>
            <a:ext cx="0" cy="450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52BBABB-D527-E15E-3D5A-CCBC2073A658}"/>
              </a:ext>
            </a:extLst>
          </p:cNvPr>
          <p:cNvSpPr txBox="1"/>
          <p:nvPr/>
        </p:nvSpPr>
        <p:spPr>
          <a:xfrm>
            <a:off x="3524134" y="4779461"/>
            <a:ext cx="8865393" cy="1938992"/>
          </a:xfrm>
          <a:prstGeom prst="rect">
            <a:avLst/>
          </a:prstGeom>
          <a:noFill/>
        </p:spPr>
        <p:txBody>
          <a:bodyPr wrap="square" rtlCol="0">
            <a:spAutoFit/>
          </a:bodyPr>
          <a:lstStyle/>
          <a:p>
            <a:pPr marL="342900" indent="-342900">
              <a:buFontTx/>
              <a:buChar char="-"/>
            </a:pPr>
            <a:r>
              <a:rPr lang="vi-VN" sz="2000" dirty="0">
                <a:latin typeface="Times New Roman" panose="02020603050405020304" pitchFamily="18" charset="0"/>
                <a:cs typeface="Times New Roman" panose="02020603050405020304" pitchFamily="18" charset="0"/>
              </a:rPr>
              <a:t>Tổ chức thành 1 </a:t>
            </a:r>
            <a:r>
              <a:rPr lang="vi-VN" sz="2000" dirty="0" err="1">
                <a:latin typeface="Times New Roman" panose="02020603050405020304" pitchFamily="18" charset="0"/>
                <a:cs typeface="Times New Roman" panose="02020603050405020304" pitchFamily="18" charset="0"/>
              </a:rPr>
              <a:t>Consumer</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 Sử dụng </a:t>
            </a:r>
            <a:r>
              <a:rPr lang="vi-VN" sz="2000" dirty="0" err="1">
                <a:latin typeface="Times New Roman" panose="02020603050405020304" pitchFamily="18" charset="0"/>
                <a:cs typeface="Times New Roman" panose="02020603050405020304" pitchFamily="18" charset="0"/>
              </a:rPr>
              <a:t>pyspark</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structured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streaming</a:t>
            </a:r>
            <a:r>
              <a:rPr lang="vi-VN" sz="2000" dirty="0">
                <a:latin typeface="Times New Roman" panose="02020603050405020304" pitchFamily="18" charset="0"/>
                <a:cs typeface="Times New Roman" panose="02020603050405020304" pitchFamily="18" charset="0"/>
              </a:rPr>
              <a:t> nhận dữ liệu từ </a:t>
            </a:r>
            <a:r>
              <a:rPr lang="vi-VN" sz="2000" dirty="0" err="1">
                <a:latin typeface="Times New Roman" panose="02020603050405020304" pitchFamily="18" charset="0"/>
                <a:cs typeface="Times New Roman" panose="02020603050405020304" pitchFamily="18" charset="0"/>
              </a:rPr>
              <a:t>topic</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 Dữ liệu sau khi nhận được sẽ chuyển đôi thành </a:t>
            </a:r>
            <a:r>
              <a:rPr lang="vi-VN" sz="2000" dirty="0" err="1">
                <a:latin typeface="Times New Roman" panose="02020603050405020304" pitchFamily="18" charset="0"/>
                <a:cs typeface="Times New Roman" panose="02020603050405020304" pitchFamily="18" charset="0"/>
              </a:rPr>
              <a:t>Dataframe</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 Thực hiện một số phép biến đổi xử lý dữ liệu</a:t>
            </a:r>
          </a:p>
          <a:p>
            <a:r>
              <a:rPr lang="vi-VN" sz="2000" dirty="0">
                <a:latin typeface="Times New Roman" panose="02020603050405020304" pitchFamily="18" charset="0"/>
                <a:cs typeface="Times New Roman" panose="02020603050405020304" pitchFamily="18" charset="0"/>
              </a:rPr>
              <a:t>+ Sử dụng </a:t>
            </a:r>
            <a:r>
              <a:rPr lang="vi-VN" sz="2000" dirty="0" err="1">
                <a:latin typeface="Times New Roman" panose="02020603050405020304" pitchFamily="18" charset="0"/>
                <a:cs typeface="Times New Roman" panose="02020603050405020304" pitchFamily="18" charset="0"/>
              </a:rPr>
              <a:t>dataframe</a:t>
            </a:r>
            <a:r>
              <a:rPr lang="vi-VN" sz="2000" dirty="0">
                <a:latin typeface="Times New Roman" panose="02020603050405020304" pitchFamily="18" charset="0"/>
                <a:cs typeface="Times New Roman" panose="02020603050405020304" pitchFamily="18" charset="0"/>
              </a:rPr>
              <a:t> sau khi được xử lý để dự đoán với </a:t>
            </a:r>
            <a:r>
              <a:rPr lang="vi-VN" sz="2000" dirty="0" err="1">
                <a:latin typeface="Times New Roman" panose="02020603050405020304" pitchFamily="18" charset="0"/>
                <a:cs typeface="Times New Roman" panose="02020603050405020304" pitchFamily="18" charset="0"/>
              </a:rPr>
              <a:t>model</a:t>
            </a:r>
            <a:r>
              <a:rPr lang="vi-VN" sz="2000" dirty="0">
                <a:latin typeface="Times New Roman" panose="02020603050405020304" pitchFamily="18" charset="0"/>
                <a:cs typeface="Times New Roman" panose="02020603050405020304" pitchFamily="18" charset="0"/>
              </a:rPr>
              <a:t> đã được </a:t>
            </a:r>
            <a:r>
              <a:rPr lang="vi-VN" sz="2000" dirty="0" err="1">
                <a:latin typeface="Times New Roman" panose="02020603050405020304" pitchFamily="18" charset="0"/>
                <a:cs typeface="Times New Roman" panose="02020603050405020304" pitchFamily="18" charset="0"/>
              </a:rPr>
              <a:t>train</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trước đó.</a:t>
            </a:r>
          </a:p>
        </p:txBody>
      </p:sp>
    </p:spTree>
    <p:extLst>
      <p:ext uri="{BB962C8B-B14F-4D97-AF65-F5344CB8AC3E}">
        <p14:creationId xmlns:p14="http://schemas.microsoft.com/office/powerpoint/2010/main" val="19101916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597" y="162179"/>
            <a:ext cx="876748" cy="708259"/>
          </a:xfrm>
          <a:prstGeom prst="rect">
            <a:avLst/>
          </a:prstGeom>
        </p:spPr>
      </p:pic>
      <p:sp>
        <p:nvSpPr>
          <p:cNvPr id="3" name="TextBox 2">
            <a:extLst>
              <a:ext uri="{FF2B5EF4-FFF2-40B4-BE49-F238E27FC236}">
                <a16:creationId xmlns:a16="http://schemas.microsoft.com/office/drawing/2014/main" id="{878B06FE-D3F6-F0AD-187D-83A8CDF9D256}"/>
              </a:ext>
            </a:extLst>
          </p:cNvPr>
          <p:cNvSpPr txBox="1"/>
          <p:nvPr/>
        </p:nvSpPr>
        <p:spPr>
          <a:xfrm>
            <a:off x="1374244" y="824084"/>
            <a:ext cx="5193323"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3 – Hệ </a:t>
            </a:r>
            <a:r>
              <a:rPr lang="en-US" sz="3400" b="1" dirty="0" err="1">
                <a:latin typeface="Times New Roman" panose="02020603050405020304" pitchFamily="18" charset="0"/>
                <a:cs typeface="Times New Roman" panose="02020603050405020304" pitchFamily="18" charset="0"/>
              </a:rPr>
              <a:t>thống</a:t>
            </a:r>
            <a:r>
              <a:rPr lang="en-US" sz="3400" b="1" dirty="0">
                <a:latin typeface="Times New Roman" panose="02020603050405020304" pitchFamily="18" charset="0"/>
                <a:cs typeface="Times New Roman" panose="02020603050405020304" pitchFamily="18" charset="0"/>
              </a:rPr>
              <a:t> Real-time </a:t>
            </a:r>
          </a:p>
        </p:txBody>
      </p:sp>
      <p:grpSp>
        <p:nvGrpSpPr>
          <p:cNvPr id="2" name="Group 1">
            <a:extLst>
              <a:ext uri="{FF2B5EF4-FFF2-40B4-BE49-F238E27FC236}">
                <a16:creationId xmlns:a16="http://schemas.microsoft.com/office/drawing/2014/main" id="{FBEAF5E4-F951-BA02-C238-3FA2A2E1637D}"/>
              </a:ext>
            </a:extLst>
          </p:cNvPr>
          <p:cNvGrpSpPr/>
          <p:nvPr/>
        </p:nvGrpSpPr>
        <p:grpSpPr>
          <a:xfrm>
            <a:off x="258863" y="1922131"/>
            <a:ext cx="11804183" cy="2386099"/>
            <a:chOff x="148655" y="2634309"/>
            <a:chExt cx="11984058" cy="2149646"/>
          </a:xfrm>
        </p:grpSpPr>
        <p:sp>
          <p:nvSpPr>
            <p:cNvPr id="60" name="Rectangle 59">
              <a:extLst>
                <a:ext uri="{FF2B5EF4-FFF2-40B4-BE49-F238E27FC236}">
                  <a16:creationId xmlns:a16="http://schemas.microsoft.com/office/drawing/2014/main" id="{5B7296D4-8228-0DF2-37A6-CEEE51D5C582}"/>
                </a:ext>
              </a:extLst>
            </p:cNvPr>
            <p:cNvSpPr/>
            <p:nvPr/>
          </p:nvSpPr>
          <p:spPr>
            <a:xfrm>
              <a:off x="9652931" y="3919903"/>
              <a:ext cx="2479782" cy="604249"/>
            </a:xfrm>
            <a:prstGeom prst="rect">
              <a:avLst/>
            </a:prstGeom>
            <a:noFill/>
            <a:ln w="57150">
              <a:solidFill>
                <a:schemeClr val="accent6">
                  <a:lumMod val="60000"/>
                  <a:lumOff val="4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accent1"/>
                </a:solidFill>
              </a:endParaRPr>
            </a:p>
          </p:txBody>
        </p:sp>
        <p:pic>
          <p:nvPicPr>
            <p:cNvPr id="4" name="Graphic 3" descr="List with solid fill">
              <a:extLst>
                <a:ext uri="{FF2B5EF4-FFF2-40B4-BE49-F238E27FC236}">
                  <a16:creationId xmlns:a16="http://schemas.microsoft.com/office/drawing/2014/main" id="{D0BD6A24-AC85-96C7-289E-4A83A60D10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655" y="3005504"/>
              <a:ext cx="914400" cy="914400"/>
            </a:xfrm>
            <a:prstGeom prst="rect">
              <a:avLst/>
            </a:prstGeom>
          </p:spPr>
        </p:pic>
        <p:pic>
          <p:nvPicPr>
            <p:cNvPr id="1026" name="Picture 2" descr="Kafka&quot; Icon - Download for free – Iconduck">
              <a:extLst>
                <a:ext uri="{FF2B5EF4-FFF2-40B4-BE49-F238E27FC236}">
                  <a16:creationId xmlns:a16="http://schemas.microsoft.com/office/drawing/2014/main" id="{25E9306F-C601-335A-C137-1016BC6E42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4791" y="3116572"/>
              <a:ext cx="1505475" cy="6872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park Streaming — ThirdEye Data">
              <a:extLst>
                <a:ext uri="{FF2B5EF4-FFF2-40B4-BE49-F238E27FC236}">
                  <a16:creationId xmlns:a16="http://schemas.microsoft.com/office/drawing/2014/main" id="{84D1ACDF-B9B4-4CDC-E7DC-0C2E8432E7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8006" y="2751789"/>
              <a:ext cx="2295097" cy="14168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ark SQL, Dataframe và Dataset | De Manejar">
              <a:extLst>
                <a:ext uri="{FF2B5EF4-FFF2-40B4-BE49-F238E27FC236}">
                  <a16:creationId xmlns:a16="http://schemas.microsoft.com/office/drawing/2014/main" id="{1642E232-AA2F-DEDA-0975-62CA3CAA7B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923" y="2976818"/>
              <a:ext cx="1689004" cy="9667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greSQL logo and symbol, meaning, history, PNG">
              <a:extLst>
                <a:ext uri="{FF2B5EF4-FFF2-40B4-BE49-F238E27FC236}">
                  <a16:creationId xmlns:a16="http://schemas.microsoft.com/office/drawing/2014/main" id="{21FC4ED4-D941-CB44-6488-4D75ABCD83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53665" y="3659626"/>
              <a:ext cx="1798927" cy="1124329"/>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Statistics with solid fill">
              <a:extLst>
                <a:ext uri="{FF2B5EF4-FFF2-40B4-BE49-F238E27FC236}">
                  <a16:creationId xmlns:a16="http://schemas.microsoft.com/office/drawing/2014/main" id="{8B008BBD-C287-2FF2-989B-CD1E5EE5251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44698" y="3005504"/>
              <a:ext cx="914400" cy="914400"/>
            </a:xfrm>
            <a:prstGeom prst="rect">
              <a:avLst/>
            </a:prstGeom>
          </p:spPr>
        </p:pic>
        <p:pic>
          <p:nvPicPr>
            <p:cNvPr id="14" name="Graphic 13" descr="Television with solid fill">
              <a:extLst>
                <a:ext uri="{FF2B5EF4-FFF2-40B4-BE49-F238E27FC236}">
                  <a16:creationId xmlns:a16="http://schemas.microsoft.com/office/drawing/2014/main" id="{1913BDBA-1612-64E0-53A5-A6F08B4341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02463" y="2634309"/>
              <a:ext cx="914400" cy="914400"/>
            </a:xfrm>
            <a:prstGeom prst="rect">
              <a:avLst/>
            </a:prstGeom>
          </p:spPr>
        </p:pic>
        <p:cxnSp>
          <p:nvCxnSpPr>
            <p:cNvPr id="16" name="Straight Arrow Connector 15">
              <a:extLst>
                <a:ext uri="{FF2B5EF4-FFF2-40B4-BE49-F238E27FC236}">
                  <a16:creationId xmlns:a16="http://schemas.microsoft.com/office/drawing/2014/main" id="{C340BEFF-D365-E3DA-7490-3D8AC3B5396C}"/>
                </a:ext>
              </a:extLst>
            </p:cNvPr>
            <p:cNvCxnSpPr>
              <a:stCxn id="4" idx="3"/>
              <a:endCxn id="1026" idx="1"/>
            </p:cNvCxnSpPr>
            <p:nvPr/>
          </p:nvCxnSpPr>
          <p:spPr>
            <a:xfrm flipV="1">
              <a:off x="1063055" y="3460205"/>
              <a:ext cx="581736" cy="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45FF5F-AD40-9D42-4451-06DB678CC28D}"/>
                </a:ext>
              </a:extLst>
            </p:cNvPr>
            <p:cNvCxnSpPr>
              <a:stCxn id="1026" idx="3"/>
              <a:endCxn id="1028" idx="1"/>
            </p:cNvCxnSpPr>
            <p:nvPr/>
          </p:nvCxnSpPr>
          <p:spPr>
            <a:xfrm flipV="1">
              <a:off x="3150266" y="3460204"/>
              <a:ext cx="4777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5AF4CBB-D29A-200A-291B-47874E1677D1}"/>
                </a:ext>
              </a:extLst>
            </p:cNvPr>
            <p:cNvCxnSpPr>
              <a:stCxn id="1028" idx="3"/>
              <a:endCxn id="1030" idx="1"/>
            </p:cNvCxnSpPr>
            <p:nvPr/>
          </p:nvCxnSpPr>
          <p:spPr>
            <a:xfrm flipV="1">
              <a:off x="5923103" y="3460203"/>
              <a:ext cx="3518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CB68B6-840E-116F-26B0-F1E1B2E789E7}"/>
                </a:ext>
              </a:extLst>
            </p:cNvPr>
            <p:cNvCxnSpPr>
              <a:stCxn id="1030" idx="3"/>
              <a:endCxn id="7" idx="1"/>
            </p:cNvCxnSpPr>
            <p:nvPr/>
          </p:nvCxnSpPr>
          <p:spPr>
            <a:xfrm>
              <a:off x="7963927" y="3460203"/>
              <a:ext cx="480771" cy="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662E27-B4A8-8563-F2A1-1BFED4D7FB23}"/>
                </a:ext>
              </a:extLst>
            </p:cNvPr>
            <p:cNvCxnSpPr>
              <a:stCxn id="7" idx="3"/>
              <a:endCxn id="14" idx="1"/>
            </p:cNvCxnSpPr>
            <p:nvPr/>
          </p:nvCxnSpPr>
          <p:spPr>
            <a:xfrm flipV="1">
              <a:off x="9359098" y="3091509"/>
              <a:ext cx="943365" cy="371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231218-EECD-4CCC-29DB-5BC1EAE87630}"/>
                </a:ext>
              </a:extLst>
            </p:cNvPr>
            <p:cNvCxnSpPr>
              <a:stCxn id="7" idx="3"/>
              <a:endCxn id="1036" idx="1"/>
            </p:cNvCxnSpPr>
            <p:nvPr/>
          </p:nvCxnSpPr>
          <p:spPr>
            <a:xfrm>
              <a:off x="9359098" y="3462704"/>
              <a:ext cx="794567" cy="759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42C66BC-2668-7558-6827-50C08E5F4A4B}"/>
                </a:ext>
              </a:extLst>
            </p:cNvPr>
            <p:cNvSpPr txBox="1"/>
            <p:nvPr/>
          </p:nvSpPr>
          <p:spPr>
            <a:xfrm>
              <a:off x="239408" y="4036716"/>
              <a:ext cx="124957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a:t>
              </a:r>
            </a:p>
            <a:p>
              <a:r>
                <a:rPr lang="en-US" b="1" dirty="0">
                  <a:latin typeface="Times New Roman" panose="02020603050405020304" pitchFamily="18" charset="0"/>
                  <a:cs typeface="Times New Roman" panose="02020603050405020304" pitchFamily="18" charset="0"/>
                </a:rPr>
                <a:t>Streaming</a:t>
              </a:r>
              <a:endParaRPr lang="vi-VN" b="1"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5B62BBF0-127B-2CD7-697B-DB2FAE27C937}"/>
                </a:ext>
              </a:extLst>
            </p:cNvPr>
            <p:cNvSpPr txBox="1"/>
            <p:nvPr/>
          </p:nvSpPr>
          <p:spPr>
            <a:xfrm>
              <a:off x="1768737" y="4100239"/>
              <a:ext cx="157951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Kafka - topic</a:t>
              </a:r>
              <a:endParaRPr lang="vi-VN" b="1"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668E0163-7854-9CB8-6B8C-E3CFD7CFE802}"/>
                </a:ext>
              </a:extLst>
            </p:cNvPr>
            <p:cNvSpPr txBox="1"/>
            <p:nvPr/>
          </p:nvSpPr>
          <p:spPr>
            <a:xfrm>
              <a:off x="3838485" y="4085113"/>
              <a:ext cx="199832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Spark-Streaming</a:t>
              </a:r>
              <a:endParaRPr lang="vi-VN" b="1"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EC10ED43-553F-F123-1F26-FFA37224A483}"/>
                </a:ext>
              </a:extLst>
            </p:cNvPr>
            <p:cNvSpPr txBox="1"/>
            <p:nvPr/>
          </p:nvSpPr>
          <p:spPr>
            <a:xfrm>
              <a:off x="6423213" y="4124547"/>
              <a:ext cx="132558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Spark-SQL</a:t>
              </a:r>
              <a:endParaRPr lang="vi-VN" b="1"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D3D0D040-1583-C869-86F2-94681BDC3E9A}"/>
                </a:ext>
              </a:extLst>
            </p:cNvPr>
            <p:cNvSpPr txBox="1"/>
            <p:nvPr/>
          </p:nvSpPr>
          <p:spPr>
            <a:xfrm>
              <a:off x="8282481" y="3877821"/>
              <a:ext cx="212796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Trained ML </a:t>
              </a:r>
            </a:p>
            <a:p>
              <a:r>
                <a:rPr lang="en-US" b="1" dirty="0">
                  <a:latin typeface="Times New Roman" panose="02020603050405020304" pitchFamily="18" charset="0"/>
                  <a:cs typeface="Times New Roman" panose="02020603050405020304" pitchFamily="18" charset="0"/>
                </a:rPr>
                <a:t>Model</a:t>
              </a:r>
              <a:endParaRPr lang="vi-VN" b="1"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A45C0B5C-A74A-B928-7434-611ADE113833}"/>
                </a:ext>
              </a:extLst>
            </p:cNvPr>
            <p:cNvSpPr/>
            <p:nvPr/>
          </p:nvSpPr>
          <p:spPr>
            <a:xfrm>
              <a:off x="148655" y="3005504"/>
              <a:ext cx="9943233" cy="1668826"/>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62" name="TextBox 61">
            <a:extLst>
              <a:ext uri="{FF2B5EF4-FFF2-40B4-BE49-F238E27FC236}">
                <a16:creationId xmlns:a16="http://schemas.microsoft.com/office/drawing/2014/main" id="{E86A7545-1F84-A2C9-6791-4DF89129F95F}"/>
              </a:ext>
            </a:extLst>
          </p:cNvPr>
          <p:cNvSpPr txBox="1"/>
          <p:nvPr/>
        </p:nvSpPr>
        <p:spPr>
          <a:xfrm>
            <a:off x="1374244" y="1429360"/>
            <a:ext cx="7815272" cy="707886"/>
          </a:xfrm>
          <a:prstGeom prst="rect">
            <a:avLst/>
          </a:prstGeom>
          <a:noFill/>
        </p:spPr>
        <p:txBody>
          <a:bodyPr wrap="square" rtlCol="0">
            <a:spAutoFit/>
          </a:bodyPr>
          <a:lstStyle/>
          <a:p>
            <a:r>
              <a:rPr lang="vi-VN" sz="2000" b="1" dirty="0">
                <a:solidFill>
                  <a:srgbClr val="FF0000"/>
                </a:solidFill>
                <a:latin typeface="Times New Roman" panose="02020603050405020304" pitchFamily="18" charset="0"/>
                <a:cs typeface="Times New Roman" panose="02020603050405020304" pitchFamily="18" charset="0"/>
              </a:rPr>
              <a:t>(2) </a:t>
            </a:r>
            <a:r>
              <a:rPr lang="vi-VN" sz="2000" b="1" dirty="0" err="1">
                <a:solidFill>
                  <a:srgbClr val="FF0000"/>
                </a:solidFill>
                <a:latin typeface="Times New Roman" panose="02020603050405020304" pitchFamily="18" charset="0"/>
                <a:cs typeface="Times New Roman" panose="02020603050405020304" pitchFamily="18" charset="0"/>
              </a:rPr>
              <a:t>Streaming</a:t>
            </a:r>
            <a:r>
              <a:rPr lang="vi-VN" sz="2000" b="1" dirty="0">
                <a:solidFill>
                  <a:srgbClr val="FF0000"/>
                </a:solidFill>
                <a:latin typeface="Times New Roman" panose="02020603050405020304" pitchFamily="18" charset="0"/>
                <a:cs typeface="Times New Roman" panose="02020603050405020304" pitchFamily="18" charset="0"/>
              </a:rPr>
              <a:t> </a:t>
            </a:r>
            <a:r>
              <a:rPr lang="vi-VN" sz="2000" b="1" dirty="0" err="1">
                <a:solidFill>
                  <a:srgbClr val="FF0000"/>
                </a:solidFill>
                <a:latin typeface="Times New Roman" panose="02020603050405020304" pitchFamily="18" charset="0"/>
                <a:cs typeface="Times New Roman" panose="02020603050405020304" pitchFamily="18" charset="0"/>
              </a:rPr>
              <a:t>Phase</a:t>
            </a:r>
            <a:r>
              <a:rPr lang="vi-VN" sz="2000" b="1" dirty="0">
                <a:solidFill>
                  <a:srgbClr val="FF0000"/>
                </a:solidFill>
                <a:latin typeface="Times New Roman" panose="02020603050405020304" pitchFamily="18" charset="0"/>
                <a:cs typeface="Times New Roman" panose="02020603050405020304" pitchFamily="18" charset="0"/>
              </a:rPr>
              <a:t> </a:t>
            </a:r>
          </a:p>
          <a:p>
            <a:r>
              <a:rPr lang="vi-VN" sz="2000" b="1" dirty="0">
                <a:solidFill>
                  <a:srgbClr val="A9D18E"/>
                </a:solidFill>
                <a:latin typeface="Times New Roman" panose="02020603050405020304" pitchFamily="18" charset="0"/>
                <a:cs typeface="Times New Roman" panose="02020603050405020304" pitchFamily="18" charset="0"/>
              </a:rPr>
              <a:t>(3) </a:t>
            </a:r>
            <a:r>
              <a:rPr lang="vi-VN" sz="2000" b="1" dirty="0" err="1">
                <a:solidFill>
                  <a:srgbClr val="A9D18E"/>
                </a:solidFill>
                <a:latin typeface="Times New Roman" panose="02020603050405020304" pitchFamily="18" charset="0"/>
                <a:cs typeface="Times New Roman" panose="02020603050405020304" pitchFamily="18" charset="0"/>
              </a:rPr>
              <a:t>Store</a:t>
            </a:r>
            <a:r>
              <a:rPr lang="vi-VN" sz="2000" b="1" dirty="0">
                <a:solidFill>
                  <a:srgbClr val="A9D18E"/>
                </a:solidFill>
                <a:latin typeface="Times New Roman" panose="02020603050405020304" pitchFamily="18" charset="0"/>
                <a:cs typeface="Times New Roman" panose="02020603050405020304" pitchFamily="18" charset="0"/>
              </a:rPr>
              <a:t> </a:t>
            </a:r>
            <a:r>
              <a:rPr lang="vi-VN" sz="2000" b="1" dirty="0" err="1">
                <a:solidFill>
                  <a:srgbClr val="A9D18E"/>
                </a:solidFill>
                <a:latin typeface="Times New Roman" panose="02020603050405020304" pitchFamily="18" charset="0"/>
                <a:cs typeface="Times New Roman" panose="02020603050405020304" pitchFamily="18" charset="0"/>
              </a:rPr>
              <a:t>Data</a:t>
            </a:r>
            <a:endParaRPr lang="vi-VN" sz="2000" b="1" dirty="0">
              <a:solidFill>
                <a:srgbClr val="A9D18E"/>
              </a:solidFill>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3CE036D6-356C-C40C-3487-ABC2A423011D}"/>
              </a:ext>
            </a:extLst>
          </p:cNvPr>
          <p:cNvSpPr txBox="1"/>
          <p:nvPr/>
        </p:nvSpPr>
        <p:spPr>
          <a:xfrm>
            <a:off x="1031345" y="208531"/>
            <a:ext cx="10064547"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REAL-TIME CLICK-THROUGH RATE PREDICTION</a:t>
            </a:r>
            <a:endParaRPr lang="vi-VN" sz="3400"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54B4B9E-7DF1-D885-2514-D6913C4D9F65}"/>
              </a:ext>
            </a:extLst>
          </p:cNvPr>
          <p:cNvSpPr/>
          <p:nvPr/>
        </p:nvSpPr>
        <p:spPr>
          <a:xfrm>
            <a:off x="9321987" y="1843144"/>
            <a:ext cx="2870011" cy="246508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6" name="Straight Arrow Connector 5">
            <a:extLst>
              <a:ext uri="{FF2B5EF4-FFF2-40B4-BE49-F238E27FC236}">
                <a16:creationId xmlns:a16="http://schemas.microsoft.com/office/drawing/2014/main" id="{6B294F6D-CA85-BFD2-B50E-FE80851B1713}"/>
              </a:ext>
            </a:extLst>
          </p:cNvPr>
          <p:cNvCxnSpPr>
            <a:cxnSpLocks/>
            <a:endCxn id="13" idx="0"/>
          </p:cNvCxnSpPr>
          <p:nvPr/>
        </p:nvCxnSpPr>
        <p:spPr>
          <a:xfrm flipH="1">
            <a:off x="7956831" y="4328774"/>
            <a:ext cx="2302044" cy="450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52BBABB-D527-E15E-3D5A-CCBC2073A658}"/>
              </a:ext>
            </a:extLst>
          </p:cNvPr>
          <p:cNvSpPr txBox="1"/>
          <p:nvPr/>
        </p:nvSpPr>
        <p:spPr>
          <a:xfrm>
            <a:off x="3524134" y="4779461"/>
            <a:ext cx="8865393" cy="707886"/>
          </a:xfrm>
          <a:prstGeom prst="rect">
            <a:avLst/>
          </a:prstGeom>
          <a:noFill/>
        </p:spPr>
        <p:txBody>
          <a:bodyPr wrap="square" rtlCol="0">
            <a:spAutoFit/>
          </a:bodyPr>
          <a:lstStyle/>
          <a:p>
            <a:pPr marL="342900" indent="-342900">
              <a:buFontTx/>
              <a:buChar char="-"/>
            </a:pPr>
            <a:r>
              <a:rPr lang="vi-VN" sz="2000" dirty="0">
                <a:latin typeface="Times New Roman" panose="02020603050405020304" pitchFamily="18" charset="0"/>
                <a:cs typeface="Times New Roman" panose="02020603050405020304" pitchFamily="18" charset="0"/>
              </a:rPr>
              <a:t>Kết quả dự đoán được hiện lên </a:t>
            </a:r>
            <a:r>
              <a:rPr lang="vi-VN" sz="2000" dirty="0" err="1">
                <a:latin typeface="Times New Roman" panose="02020603050405020304" pitchFamily="18" charset="0"/>
                <a:cs typeface="Times New Roman" panose="02020603050405020304" pitchFamily="18" charset="0"/>
              </a:rPr>
              <a:t>console</a:t>
            </a:r>
            <a:r>
              <a:rPr lang="vi-VN" sz="2000" dirty="0">
                <a:latin typeface="Times New Roman" panose="02020603050405020304" pitchFamily="18" charset="0"/>
                <a:cs typeface="Times New Roman" panose="02020603050405020304" pitchFamily="18" charset="0"/>
              </a:rPr>
              <a:t> </a:t>
            </a:r>
          </a:p>
          <a:p>
            <a:pPr marL="342900" indent="-342900">
              <a:buFontTx/>
              <a:buChar char="-"/>
            </a:pPr>
            <a:r>
              <a:rPr lang="vi-VN" sz="2000" dirty="0">
                <a:latin typeface="Times New Roman" panose="02020603050405020304" pitchFamily="18" charset="0"/>
                <a:cs typeface="Times New Roman" panose="02020603050405020304" pitchFamily="18" charset="0"/>
              </a:rPr>
              <a:t>Dữ liệu </a:t>
            </a:r>
            <a:r>
              <a:rPr lang="vi-VN" sz="2000" dirty="0" err="1">
                <a:latin typeface="Times New Roman" panose="02020603050405020304" pitchFamily="18" charset="0"/>
                <a:cs typeface="Times New Roman" panose="02020603050405020304" pitchFamily="18" charset="0"/>
              </a:rPr>
              <a:t>Raw</a:t>
            </a:r>
            <a:r>
              <a:rPr lang="vi-VN" sz="2000" dirty="0">
                <a:latin typeface="Times New Roman" panose="02020603050405020304" pitchFamily="18" charset="0"/>
                <a:cs typeface="Times New Roman" panose="02020603050405020304" pitchFamily="18" charset="0"/>
              </a:rPr>
              <a:t> trước khi xử lý và nhãn được dữ đoán sẽ được lưu vào DB </a:t>
            </a:r>
          </a:p>
        </p:txBody>
      </p:sp>
    </p:spTree>
    <p:extLst>
      <p:ext uri="{BB962C8B-B14F-4D97-AF65-F5344CB8AC3E}">
        <p14:creationId xmlns:p14="http://schemas.microsoft.com/office/powerpoint/2010/main" val="41300424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597" y="162179"/>
            <a:ext cx="876748" cy="708259"/>
          </a:xfrm>
          <a:prstGeom prst="rect">
            <a:avLst/>
          </a:prstGeom>
        </p:spPr>
      </p:pic>
      <p:sp>
        <p:nvSpPr>
          <p:cNvPr id="3" name="TextBox 2">
            <a:extLst>
              <a:ext uri="{FF2B5EF4-FFF2-40B4-BE49-F238E27FC236}">
                <a16:creationId xmlns:a16="http://schemas.microsoft.com/office/drawing/2014/main" id="{878B06FE-D3F6-F0AD-187D-83A8CDF9D256}"/>
              </a:ext>
            </a:extLst>
          </p:cNvPr>
          <p:cNvSpPr txBox="1"/>
          <p:nvPr/>
        </p:nvSpPr>
        <p:spPr>
          <a:xfrm>
            <a:off x="1374244" y="824084"/>
            <a:ext cx="5193323"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4 – Kết quả và kết </a:t>
            </a:r>
            <a:r>
              <a:rPr lang="en-US" sz="3400" b="1" dirty="0" err="1">
                <a:latin typeface="Times New Roman" panose="02020603050405020304" pitchFamily="18" charset="0"/>
                <a:cs typeface="Times New Roman" panose="02020603050405020304" pitchFamily="18" charset="0"/>
              </a:rPr>
              <a:t>luận</a:t>
            </a:r>
            <a:endParaRPr lang="en-US" sz="3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C3C3992-64AB-14C5-1AFF-6A1CC21149D8}"/>
              </a:ext>
            </a:extLst>
          </p:cNvPr>
          <p:cNvSpPr txBox="1"/>
          <p:nvPr/>
        </p:nvSpPr>
        <p:spPr>
          <a:xfrm>
            <a:off x="1031345" y="208531"/>
            <a:ext cx="10064547"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REAL-TIME CLICK-THROUGH RATE PREDICTION</a:t>
            </a:r>
            <a:endParaRPr lang="vi-VN" sz="3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A615974-1BCC-212B-7596-EEA886C90DB8}"/>
              </a:ext>
            </a:extLst>
          </p:cNvPr>
          <p:cNvSpPr txBox="1"/>
          <p:nvPr/>
        </p:nvSpPr>
        <p:spPr>
          <a:xfrm>
            <a:off x="1374244" y="1317066"/>
            <a:ext cx="7815272" cy="400110"/>
          </a:xfrm>
          <a:prstGeom prst="rect">
            <a:avLst/>
          </a:prstGeom>
          <a:noFill/>
        </p:spPr>
        <p:txBody>
          <a:bodyPr wrap="square" rtlCol="0">
            <a:spAutoFit/>
          </a:bodyPr>
          <a:lstStyle/>
          <a:p>
            <a:r>
              <a:rPr lang="vi-VN" sz="2000" b="1" dirty="0">
                <a:latin typeface="Times New Roman" panose="02020603050405020304" pitchFamily="18" charset="0"/>
                <a:cs typeface="Times New Roman" panose="02020603050405020304" pitchFamily="18" charset="0"/>
              </a:rPr>
              <a:t>(1) </a:t>
            </a:r>
            <a:r>
              <a:rPr lang="vi-VN" sz="2000" b="1" dirty="0" err="1">
                <a:latin typeface="Times New Roman" panose="02020603050405020304" pitchFamily="18" charset="0"/>
                <a:cs typeface="Times New Roman" panose="02020603050405020304" pitchFamily="18" charset="0"/>
              </a:rPr>
              <a:t>Evaluation</a:t>
            </a:r>
            <a:r>
              <a:rPr lang="vi-VN" sz="2000" b="1" dirty="0">
                <a:latin typeface="Times New Roman" panose="02020603050405020304" pitchFamily="18" charset="0"/>
                <a:cs typeface="Times New Roman" panose="02020603050405020304" pitchFamily="18" charset="0"/>
              </a:rPr>
              <a:t> </a:t>
            </a:r>
            <a:r>
              <a:rPr lang="vi-VN" sz="2000" b="1" dirty="0" err="1">
                <a:latin typeface="Times New Roman" panose="02020603050405020304" pitchFamily="18" charset="0"/>
                <a:cs typeface="Times New Roman" panose="02020603050405020304" pitchFamily="18" charset="0"/>
              </a:rPr>
              <a:t>Models</a:t>
            </a:r>
            <a:endParaRPr lang="vi-VN" sz="2000" b="1" dirty="0">
              <a:latin typeface="Times New Roman" panose="02020603050405020304" pitchFamily="18" charset="0"/>
              <a:cs typeface="Times New Roman" panose="02020603050405020304" pitchFamily="18" charset="0"/>
            </a:endParaRPr>
          </a:p>
        </p:txBody>
      </p:sp>
      <p:graphicFrame>
        <p:nvGraphicFramePr>
          <p:cNvPr id="5" name="Table 6">
            <a:extLst>
              <a:ext uri="{FF2B5EF4-FFF2-40B4-BE49-F238E27FC236}">
                <a16:creationId xmlns:a16="http://schemas.microsoft.com/office/drawing/2014/main" id="{C36502FB-221E-30FE-21E7-9CBA8532B473}"/>
              </a:ext>
            </a:extLst>
          </p:cNvPr>
          <p:cNvGraphicFramePr>
            <a:graphicFrameLocks noGrp="1"/>
          </p:cNvGraphicFramePr>
          <p:nvPr>
            <p:extLst>
              <p:ext uri="{D42A27DB-BD31-4B8C-83A1-F6EECF244321}">
                <p14:modId xmlns:p14="http://schemas.microsoft.com/office/powerpoint/2010/main" val="2355515074"/>
              </p:ext>
            </p:extLst>
          </p:nvPr>
        </p:nvGraphicFramePr>
        <p:xfrm>
          <a:off x="1583592" y="1708031"/>
          <a:ext cx="9234165" cy="2473828"/>
        </p:xfrm>
        <a:graphic>
          <a:graphicData uri="http://schemas.openxmlformats.org/drawingml/2006/table">
            <a:tbl>
              <a:tblPr firstRow="1" bandRow="1">
                <a:tableStyleId>{5C22544A-7EE6-4342-B048-85BDC9FD1C3A}</a:tableStyleId>
              </a:tblPr>
              <a:tblGrid>
                <a:gridCol w="2638596">
                  <a:extLst>
                    <a:ext uri="{9D8B030D-6E8A-4147-A177-3AD203B41FA5}">
                      <a16:colId xmlns:a16="http://schemas.microsoft.com/office/drawing/2014/main" val="1818028205"/>
                    </a:ext>
                  </a:extLst>
                </a:gridCol>
                <a:gridCol w="1165720">
                  <a:extLst>
                    <a:ext uri="{9D8B030D-6E8A-4147-A177-3AD203B41FA5}">
                      <a16:colId xmlns:a16="http://schemas.microsoft.com/office/drawing/2014/main" val="2754420162"/>
                    </a:ext>
                  </a:extLst>
                </a:gridCol>
                <a:gridCol w="1140740">
                  <a:extLst>
                    <a:ext uri="{9D8B030D-6E8A-4147-A177-3AD203B41FA5}">
                      <a16:colId xmlns:a16="http://schemas.microsoft.com/office/drawing/2014/main" val="2002548797"/>
                    </a:ext>
                  </a:extLst>
                </a:gridCol>
                <a:gridCol w="1215679">
                  <a:extLst>
                    <a:ext uri="{9D8B030D-6E8A-4147-A177-3AD203B41FA5}">
                      <a16:colId xmlns:a16="http://schemas.microsoft.com/office/drawing/2014/main" val="3805758205"/>
                    </a:ext>
                  </a:extLst>
                </a:gridCol>
                <a:gridCol w="1536715">
                  <a:extLst>
                    <a:ext uri="{9D8B030D-6E8A-4147-A177-3AD203B41FA5}">
                      <a16:colId xmlns:a16="http://schemas.microsoft.com/office/drawing/2014/main" val="1696141843"/>
                    </a:ext>
                  </a:extLst>
                </a:gridCol>
                <a:gridCol w="1536715">
                  <a:extLst>
                    <a:ext uri="{9D8B030D-6E8A-4147-A177-3AD203B41FA5}">
                      <a16:colId xmlns:a16="http://schemas.microsoft.com/office/drawing/2014/main" val="973820815"/>
                    </a:ext>
                  </a:extLst>
                </a:gridCol>
              </a:tblGrid>
              <a:tr h="425725">
                <a:tc>
                  <a:txBody>
                    <a:bodyPr/>
                    <a:lstStyle/>
                    <a:p>
                      <a:endParaRPr lang="vi-VN" b="0" dirty="0">
                        <a:latin typeface="+mj-lt"/>
                      </a:endParaRPr>
                    </a:p>
                  </a:txBody>
                  <a:tcPr/>
                </a:tc>
                <a:tc gridSpan="2">
                  <a:txBody>
                    <a:bodyPr/>
                    <a:lstStyle/>
                    <a:p>
                      <a:r>
                        <a:rPr lang="en-US" b="0">
                          <a:latin typeface="+mj-lt"/>
                        </a:rPr>
                        <a:t>Train</a:t>
                      </a:r>
                      <a:endParaRPr lang="vi-VN" b="0" dirty="0">
                        <a:latin typeface="+mj-lt"/>
                      </a:endParaRPr>
                    </a:p>
                  </a:txBody>
                  <a:tcPr/>
                </a:tc>
                <a:tc hMerge="1">
                  <a:txBody>
                    <a:bodyPr/>
                    <a:lstStyle/>
                    <a:p>
                      <a:endParaRPr lang="vi-VN" dirty="0">
                        <a:latin typeface="+mj-lt"/>
                      </a:endParaRPr>
                    </a:p>
                  </a:txBody>
                  <a:tcPr/>
                </a:tc>
                <a:tc gridSpan="2">
                  <a:txBody>
                    <a:bodyPr/>
                    <a:lstStyle/>
                    <a:p>
                      <a:r>
                        <a:rPr lang="en-US" b="0" dirty="0">
                          <a:latin typeface="+mj-lt"/>
                        </a:rPr>
                        <a:t>Test</a:t>
                      </a:r>
                      <a:endParaRPr lang="vi-VN" b="0" dirty="0">
                        <a:latin typeface="+mj-lt"/>
                      </a:endParaRPr>
                    </a:p>
                  </a:txBody>
                  <a:tcPr/>
                </a:tc>
                <a:tc hMerge="1">
                  <a:txBody>
                    <a:bodyPr/>
                    <a:lstStyle/>
                    <a:p>
                      <a:endParaRPr lang="vi-VN" dirty="0">
                        <a:latin typeface="+mj-lt"/>
                      </a:endParaRPr>
                    </a:p>
                  </a:txBody>
                  <a:tcPr/>
                </a:tc>
                <a:tc>
                  <a:txBody>
                    <a:bodyPr/>
                    <a:lstStyle/>
                    <a:p>
                      <a:r>
                        <a:rPr lang="en-US" b="0" dirty="0">
                          <a:latin typeface="+mj-lt"/>
                        </a:rPr>
                        <a:t>Thời </a:t>
                      </a:r>
                      <a:r>
                        <a:rPr lang="en-US" b="0" dirty="0" err="1">
                          <a:latin typeface="+mj-lt"/>
                        </a:rPr>
                        <a:t>gian</a:t>
                      </a:r>
                      <a:r>
                        <a:rPr lang="en-US" b="0" dirty="0">
                          <a:latin typeface="+mj-lt"/>
                        </a:rPr>
                        <a:t> train mô hình</a:t>
                      </a:r>
                      <a:endParaRPr lang="vi-VN" b="0" dirty="0">
                        <a:latin typeface="+mj-lt"/>
                      </a:endParaRPr>
                    </a:p>
                  </a:txBody>
                  <a:tcPr/>
                </a:tc>
                <a:extLst>
                  <a:ext uri="{0D108BD9-81ED-4DB2-BD59-A6C34878D82A}">
                    <a16:rowId xmlns:a16="http://schemas.microsoft.com/office/drawing/2014/main" val="2586727588"/>
                  </a:ext>
                </a:extLst>
              </a:tr>
              <a:tr h="458437">
                <a:tc>
                  <a:txBody>
                    <a:bodyPr/>
                    <a:lstStyle/>
                    <a:p>
                      <a:endParaRPr lang="vi-VN" b="0" dirty="0">
                        <a:latin typeface="+mj-lt"/>
                      </a:endParaRPr>
                    </a:p>
                  </a:txBody>
                  <a:tcPr>
                    <a:solidFill>
                      <a:srgbClr val="4472C4"/>
                    </a:solidFill>
                  </a:tcPr>
                </a:tc>
                <a:tc>
                  <a:txBody>
                    <a:bodyPr/>
                    <a:lstStyle/>
                    <a:p>
                      <a:r>
                        <a:rPr lang="en-US" b="0">
                          <a:latin typeface="+mj-lt"/>
                        </a:rPr>
                        <a:t>Accuracy</a:t>
                      </a:r>
                      <a:endParaRPr lang="vi-VN" b="0" dirty="0">
                        <a:latin typeface="+mj-lt"/>
                      </a:endParaRPr>
                    </a:p>
                  </a:txBody>
                  <a:tcPr>
                    <a:solidFill>
                      <a:srgbClr val="4472C4"/>
                    </a:solidFill>
                  </a:tcPr>
                </a:tc>
                <a:tc>
                  <a:txBody>
                    <a:bodyPr/>
                    <a:lstStyle/>
                    <a:p>
                      <a:r>
                        <a:rPr lang="en-US" b="0">
                          <a:latin typeface="+mj-lt"/>
                        </a:rPr>
                        <a:t>F1-Score</a:t>
                      </a:r>
                      <a:endParaRPr lang="vi-VN" b="0" dirty="0">
                        <a:latin typeface="+mj-lt"/>
                      </a:endParaRPr>
                    </a:p>
                  </a:txBody>
                  <a:tcPr>
                    <a:solidFill>
                      <a:srgbClr val="4472C4"/>
                    </a:solidFill>
                  </a:tcPr>
                </a:tc>
                <a:tc>
                  <a:txBody>
                    <a:bodyPr/>
                    <a:lstStyle/>
                    <a:p>
                      <a:r>
                        <a:rPr lang="en-US" b="0">
                          <a:latin typeface="+mj-lt"/>
                        </a:rPr>
                        <a:t>Accuracy</a:t>
                      </a:r>
                      <a:endParaRPr lang="vi-VN" b="0" dirty="0">
                        <a:latin typeface="+mj-lt"/>
                      </a:endParaRPr>
                    </a:p>
                  </a:txBody>
                  <a:tcPr>
                    <a:solidFill>
                      <a:srgbClr val="4472C4"/>
                    </a:solidFill>
                  </a:tcPr>
                </a:tc>
                <a:tc>
                  <a:txBody>
                    <a:bodyPr/>
                    <a:lstStyle/>
                    <a:p>
                      <a:r>
                        <a:rPr lang="en-US" b="0">
                          <a:latin typeface="+mj-lt"/>
                        </a:rPr>
                        <a:t>F1-Score</a:t>
                      </a:r>
                      <a:endParaRPr lang="vi-VN" b="0" dirty="0">
                        <a:latin typeface="+mj-lt"/>
                      </a:endParaRPr>
                    </a:p>
                  </a:txBody>
                  <a:tcPr>
                    <a:solidFill>
                      <a:srgbClr val="4472C4"/>
                    </a:solidFill>
                  </a:tcPr>
                </a:tc>
                <a:tc>
                  <a:txBody>
                    <a:bodyPr/>
                    <a:lstStyle/>
                    <a:p>
                      <a:endParaRPr lang="vi-VN" b="0" dirty="0">
                        <a:latin typeface="+mj-lt"/>
                      </a:endParaRPr>
                    </a:p>
                  </a:txBody>
                  <a:tcPr>
                    <a:solidFill>
                      <a:srgbClr val="4472C4"/>
                    </a:solidFill>
                  </a:tcPr>
                </a:tc>
                <a:extLst>
                  <a:ext uri="{0D108BD9-81ED-4DB2-BD59-A6C34878D82A}">
                    <a16:rowId xmlns:a16="http://schemas.microsoft.com/office/drawing/2014/main" val="3875516932"/>
                  </a:ext>
                </a:extLst>
              </a:tr>
              <a:tr h="458437">
                <a:tc>
                  <a:txBody>
                    <a:bodyPr/>
                    <a:lstStyle/>
                    <a:p>
                      <a:r>
                        <a:rPr lang="en-US" b="1">
                          <a:latin typeface="+mj-lt"/>
                        </a:rPr>
                        <a:t>Logistic regression</a:t>
                      </a:r>
                      <a:endParaRPr lang="vi-VN" b="1" dirty="0">
                        <a:latin typeface="+mj-lt"/>
                      </a:endParaRPr>
                    </a:p>
                  </a:txBody>
                  <a:tcPr/>
                </a:tc>
                <a:tc>
                  <a:txBody>
                    <a:bodyPr/>
                    <a:lstStyle/>
                    <a:p>
                      <a:r>
                        <a:rPr lang="vi-VN" b="1" dirty="0">
                          <a:latin typeface="+mj-lt"/>
                        </a:rPr>
                        <a:t>0.72</a:t>
                      </a:r>
                    </a:p>
                  </a:txBody>
                  <a:tcPr/>
                </a:tc>
                <a:tc>
                  <a:txBody>
                    <a:bodyPr/>
                    <a:lstStyle/>
                    <a:p>
                      <a:pPr marL="0" algn="l" defTabSz="914400" rtl="0" eaLnBrk="1" latinLnBrk="0" hangingPunct="1"/>
                      <a:r>
                        <a:rPr lang="vi-VN" sz="1800" b="1" kern="1200" dirty="0">
                          <a:solidFill>
                            <a:schemeClr val="tx1"/>
                          </a:solidFill>
                          <a:latin typeface="+mj-lt"/>
                          <a:ea typeface="+mn-ea"/>
                          <a:cs typeface="+mn-cs"/>
                        </a:rPr>
                        <a:t>0.42</a:t>
                      </a:r>
                    </a:p>
                  </a:txBody>
                  <a:tcPr/>
                </a:tc>
                <a:tc>
                  <a:txBody>
                    <a:bodyPr/>
                    <a:lstStyle/>
                    <a:p>
                      <a:pPr marL="0" algn="l" defTabSz="914400" rtl="0" eaLnBrk="1" latinLnBrk="0" hangingPunct="1"/>
                      <a:r>
                        <a:rPr lang="vi-VN" sz="1800" b="1" kern="1200" dirty="0">
                          <a:solidFill>
                            <a:schemeClr val="tx1"/>
                          </a:solidFill>
                          <a:latin typeface="+mj-lt"/>
                          <a:ea typeface="+mn-ea"/>
                          <a:cs typeface="+mn-cs"/>
                        </a:rPr>
                        <a:t>0.69</a:t>
                      </a:r>
                    </a:p>
                  </a:txBody>
                  <a:tcPr/>
                </a:tc>
                <a:tc>
                  <a:txBody>
                    <a:bodyPr/>
                    <a:lstStyle/>
                    <a:p>
                      <a:pPr marL="0" algn="l" defTabSz="914400" rtl="0" eaLnBrk="1" latinLnBrk="0" hangingPunct="1"/>
                      <a:r>
                        <a:rPr lang="en-US" sz="1800" b="1" kern="1200" dirty="0">
                          <a:solidFill>
                            <a:schemeClr val="dk1"/>
                          </a:solidFill>
                          <a:latin typeface="Times New Roman" panose="02020603050405020304" pitchFamily="18" charset="0"/>
                          <a:ea typeface="+mn-ea"/>
                          <a:cs typeface="Times New Roman" panose="02020603050405020304" pitchFamily="18" charset="0"/>
                        </a:rPr>
                        <a:t>0.39</a:t>
                      </a:r>
                      <a:endParaRPr lang="vi-VN" sz="18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US" sz="1800" b="1" kern="1200" dirty="0">
                          <a:solidFill>
                            <a:schemeClr val="dk1"/>
                          </a:solidFill>
                          <a:latin typeface="Times New Roman" panose="02020603050405020304" pitchFamily="18" charset="0"/>
                          <a:ea typeface="+mn-ea"/>
                          <a:cs typeface="Times New Roman" panose="02020603050405020304" pitchFamily="18" charset="0"/>
                        </a:rPr>
                        <a:t>40 min</a:t>
                      </a:r>
                      <a:endParaRPr lang="vi-VN" sz="18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39987670"/>
                  </a:ext>
                </a:extLst>
              </a:tr>
              <a:tr h="458437">
                <a:tc>
                  <a:txBody>
                    <a:bodyPr/>
                    <a:lstStyle/>
                    <a:p>
                      <a:pPr marL="0" algn="l" defTabSz="914400" rtl="0" eaLnBrk="1" latinLnBrk="0" hangingPunct="1"/>
                      <a:r>
                        <a:rPr lang="en-US" sz="1800" b="0" kern="1200">
                          <a:solidFill>
                            <a:schemeClr val="tx1"/>
                          </a:solidFill>
                          <a:latin typeface="+mj-lt"/>
                          <a:ea typeface="+mn-ea"/>
                          <a:cs typeface="+mn-cs"/>
                        </a:rPr>
                        <a:t>Decision Tree</a:t>
                      </a:r>
                      <a:endParaRPr lang="vi-VN" sz="1800" b="0" kern="1200" dirty="0">
                        <a:solidFill>
                          <a:schemeClr val="tx1"/>
                        </a:solidFill>
                        <a:latin typeface="+mj-lt"/>
                        <a:ea typeface="+mn-ea"/>
                        <a:cs typeface="+mn-cs"/>
                      </a:endParaRPr>
                    </a:p>
                  </a:txBody>
                  <a:tcPr/>
                </a:tc>
                <a:tc>
                  <a:txBody>
                    <a:bodyPr/>
                    <a:lstStyle/>
                    <a:p>
                      <a:pPr marL="0" algn="l" defTabSz="914400" rtl="0" eaLnBrk="1" latinLnBrk="0" hangingPunct="1"/>
                      <a:r>
                        <a:rPr lang="vi-VN" sz="1800" b="0" kern="1200" dirty="0">
                          <a:solidFill>
                            <a:schemeClr val="tx1"/>
                          </a:solidFill>
                          <a:latin typeface="+mj-lt"/>
                          <a:ea typeface="+mn-ea"/>
                          <a:cs typeface="+mn-cs"/>
                        </a:rPr>
                        <a:t>0.67</a:t>
                      </a:r>
                    </a:p>
                  </a:txBody>
                  <a:tcPr/>
                </a:tc>
                <a:tc>
                  <a:txBody>
                    <a:bodyPr/>
                    <a:lstStyle/>
                    <a:p>
                      <a:pPr marL="0" algn="l" defTabSz="914400" rtl="0" eaLnBrk="1" latinLnBrk="0" hangingPunct="1"/>
                      <a:r>
                        <a:rPr lang="vi-VN" sz="1800" b="0" kern="1200" dirty="0">
                          <a:solidFill>
                            <a:schemeClr val="tx1"/>
                          </a:solidFill>
                          <a:latin typeface="+mj-lt"/>
                          <a:ea typeface="+mn-ea"/>
                          <a:cs typeface="+mn-cs"/>
                        </a:rPr>
                        <a:t>0.23</a:t>
                      </a:r>
                    </a:p>
                  </a:txBody>
                  <a:tcPr/>
                </a:tc>
                <a:tc>
                  <a:txBody>
                    <a:bodyPr/>
                    <a:lstStyle/>
                    <a:p>
                      <a:pPr marL="0" algn="l" defTabSz="914400" rtl="0" eaLnBrk="1" latinLnBrk="0" hangingPunct="1"/>
                      <a:r>
                        <a:rPr lang="vi-VN" sz="1800" b="0" kern="1200" dirty="0">
                          <a:solidFill>
                            <a:schemeClr val="tx1"/>
                          </a:solidFill>
                          <a:latin typeface="+mj-lt"/>
                          <a:ea typeface="+mn-ea"/>
                          <a:cs typeface="+mn-cs"/>
                        </a:rPr>
                        <a:t>0.65</a:t>
                      </a:r>
                    </a:p>
                  </a:txBody>
                  <a:tcPr/>
                </a:tc>
                <a:tc>
                  <a:txBody>
                    <a:bodyPr/>
                    <a:lstStyle/>
                    <a:p>
                      <a:pPr marL="0" algn="l" defTabSz="914400" rtl="0" eaLnBrk="1" latinLnBrk="0" hangingPunct="1"/>
                      <a:r>
                        <a:rPr lang="vi-VN" sz="1800" b="0" kern="1200" dirty="0">
                          <a:solidFill>
                            <a:schemeClr val="tx1"/>
                          </a:solidFill>
                          <a:latin typeface="+mj-lt"/>
                          <a:ea typeface="+mn-ea"/>
                          <a:cs typeface="+mn-cs"/>
                        </a:rPr>
                        <a:t>0.21</a:t>
                      </a:r>
                    </a:p>
                  </a:txBody>
                  <a:tcPr/>
                </a:tc>
                <a:tc>
                  <a:txBody>
                    <a:bodyPr/>
                    <a:lstStyle/>
                    <a:p>
                      <a:pPr marL="0" algn="l" defTabSz="914400" rtl="0" eaLnBrk="1" latinLnBrk="0" hangingPunct="1"/>
                      <a:r>
                        <a:rPr lang="en-US" sz="1800" b="0" kern="1200" dirty="0">
                          <a:solidFill>
                            <a:schemeClr val="tx1"/>
                          </a:solidFill>
                          <a:latin typeface="+mj-lt"/>
                          <a:ea typeface="+mn-ea"/>
                          <a:cs typeface="+mn-cs"/>
                        </a:rPr>
                        <a:t>1 hour</a:t>
                      </a:r>
                      <a:endParaRPr lang="vi-VN" sz="1800" b="0" kern="1200" dirty="0">
                        <a:solidFill>
                          <a:schemeClr val="tx1"/>
                        </a:solidFill>
                        <a:latin typeface="+mj-lt"/>
                        <a:ea typeface="+mn-ea"/>
                        <a:cs typeface="+mn-cs"/>
                      </a:endParaRPr>
                    </a:p>
                  </a:txBody>
                  <a:tcPr/>
                </a:tc>
                <a:extLst>
                  <a:ext uri="{0D108BD9-81ED-4DB2-BD59-A6C34878D82A}">
                    <a16:rowId xmlns:a16="http://schemas.microsoft.com/office/drawing/2014/main" val="4144513253"/>
                  </a:ext>
                </a:extLst>
              </a:tr>
              <a:tr h="458437">
                <a:tc>
                  <a:txBody>
                    <a:bodyPr/>
                    <a:lstStyle/>
                    <a:p>
                      <a:pPr marL="0" algn="l" defTabSz="914400" rtl="0" eaLnBrk="1" latinLnBrk="0" hangingPunct="1"/>
                      <a:r>
                        <a:rPr lang="en-US" sz="1800" b="0" kern="1200" dirty="0">
                          <a:solidFill>
                            <a:schemeClr val="tx1"/>
                          </a:solidFill>
                          <a:latin typeface="+mj-lt"/>
                          <a:ea typeface="+mn-ea"/>
                          <a:cs typeface="+mn-cs"/>
                        </a:rPr>
                        <a:t>Random Forest</a:t>
                      </a:r>
                      <a:endParaRPr lang="vi-VN" sz="1800" b="0" kern="1200" dirty="0">
                        <a:solidFill>
                          <a:schemeClr val="tx1"/>
                        </a:solidFill>
                        <a:latin typeface="+mj-lt"/>
                        <a:ea typeface="+mn-ea"/>
                        <a:cs typeface="+mn-cs"/>
                      </a:endParaRPr>
                    </a:p>
                  </a:txBody>
                  <a:tcPr/>
                </a:tc>
                <a:tc>
                  <a:txBody>
                    <a:bodyPr/>
                    <a:lstStyle/>
                    <a:p>
                      <a:pPr marL="0" algn="l" defTabSz="914400" rtl="0" eaLnBrk="1" latinLnBrk="0" hangingPunct="1"/>
                      <a:r>
                        <a:rPr lang="vi-VN" sz="1800" b="0" kern="1200" dirty="0">
                          <a:solidFill>
                            <a:schemeClr val="tx1"/>
                          </a:solidFill>
                          <a:latin typeface="+mj-lt"/>
                          <a:ea typeface="+mn-ea"/>
                          <a:cs typeface="+mn-cs"/>
                        </a:rPr>
                        <a:t>0.70</a:t>
                      </a:r>
                    </a:p>
                  </a:txBody>
                  <a:tcPr/>
                </a:tc>
                <a:tc>
                  <a:txBody>
                    <a:bodyPr/>
                    <a:lstStyle/>
                    <a:p>
                      <a:pPr marL="0" algn="l" defTabSz="914400" rtl="0" eaLnBrk="1" latinLnBrk="0" hangingPunct="1"/>
                      <a:r>
                        <a:rPr lang="vi-VN" sz="1800" b="0" kern="1200" dirty="0">
                          <a:solidFill>
                            <a:schemeClr val="tx1"/>
                          </a:solidFill>
                          <a:latin typeface="+mj-lt"/>
                          <a:ea typeface="+mn-ea"/>
                          <a:cs typeface="+mn-cs"/>
                        </a:rPr>
                        <a:t>0.31</a:t>
                      </a:r>
                    </a:p>
                  </a:txBody>
                  <a:tcPr/>
                </a:tc>
                <a:tc>
                  <a:txBody>
                    <a:bodyPr/>
                    <a:lstStyle/>
                    <a:p>
                      <a:pPr marL="0" algn="l" defTabSz="914400" rtl="0" eaLnBrk="1" latinLnBrk="0" hangingPunct="1"/>
                      <a:r>
                        <a:rPr lang="vi-VN" sz="1800" b="0" kern="1200" dirty="0">
                          <a:solidFill>
                            <a:schemeClr val="tx1"/>
                          </a:solidFill>
                          <a:latin typeface="+mj-lt"/>
                          <a:ea typeface="+mn-ea"/>
                          <a:cs typeface="+mn-cs"/>
                        </a:rPr>
                        <a:t>0.67</a:t>
                      </a:r>
                    </a:p>
                  </a:txBody>
                  <a:tcPr/>
                </a:tc>
                <a:tc>
                  <a:txBody>
                    <a:bodyPr/>
                    <a:lstStyle/>
                    <a:p>
                      <a:pPr marL="0" algn="l" defTabSz="914400" rtl="0" eaLnBrk="1" latinLnBrk="0" hangingPunct="1"/>
                      <a:r>
                        <a:rPr lang="vi-VN" sz="1800" b="0" kern="1200" dirty="0">
                          <a:solidFill>
                            <a:schemeClr val="tx1"/>
                          </a:solidFill>
                          <a:latin typeface="+mj-lt"/>
                          <a:ea typeface="+mn-ea"/>
                          <a:cs typeface="+mn-cs"/>
                        </a:rPr>
                        <a:t>0.24</a:t>
                      </a:r>
                    </a:p>
                  </a:txBody>
                  <a:tcPr/>
                </a:tc>
                <a:tc>
                  <a:txBody>
                    <a:bodyPr/>
                    <a:lstStyle/>
                    <a:p>
                      <a:pPr marL="0" algn="l" defTabSz="914400" rtl="0" eaLnBrk="1" latinLnBrk="0" hangingPunct="1"/>
                      <a:r>
                        <a:rPr lang="en-US" sz="1800" b="0" kern="1200" dirty="0">
                          <a:solidFill>
                            <a:schemeClr val="tx1"/>
                          </a:solidFill>
                          <a:latin typeface="+mj-lt"/>
                          <a:ea typeface="+mn-ea"/>
                          <a:cs typeface="+mn-cs"/>
                        </a:rPr>
                        <a:t>1hour 45min</a:t>
                      </a:r>
                      <a:endParaRPr lang="vi-VN" sz="1800" b="0" kern="1200" dirty="0">
                        <a:solidFill>
                          <a:schemeClr val="tx1"/>
                        </a:solidFill>
                        <a:latin typeface="+mj-lt"/>
                        <a:ea typeface="+mn-ea"/>
                        <a:cs typeface="+mn-cs"/>
                      </a:endParaRPr>
                    </a:p>
                  </a:txBody>
                  <a:tcPr/>
                </a:tc>
                <a:extLst>
                  <a:ext uri="{0D108BD9-81ED-4DB2-BD59-A6C34878D82A}">
                    <a16:rowId xmlns:a16="http://schemas.microsoft.com/office/drawing/2014/main" val="2249192204"/>
                  </a:ext>
                </a:extLst>
              </a:tr>
            </a:tbl>
          </a:graphicData>
        </a:graphic>
      </p:graphicFrame>
      <p:sp>
        <p:nvSpPr>
          <p:cNvPr id="7" name="TextBox 6">
            <a:extLst>
              <a:ext uri="{FF2B5EF4-FFF2-40B4-BE49-F238E27FC236}">
                <a16:creationId xmlns:a16="http://schemas.microsoft.com/office/drawing/2014/main" id="{3810DE18-15A4-3C4C-17D3-0C40A69E0A72}"/>
              </a:ext>
            </a:extLst>
          </p:cNvPr>
          <p:cNvSpPr txBox="1"/>
          <p:nvPr/>
        </p:nvSpPr>
        <p:spPr>
          <a:xfrm>
            <a:off x="1583592" y="4086695"/>
            <a:ext cx="9758176" cy="2862322"/>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Nhận xét: </a:t>
            </a:r>
          </a:p>
          <a:p>
            <a:r>
              <a:rPr lang="vi-VN" sz="2000" dirty="0">
                <a:latin typeface="Times New Roman" panose="02020603050405020304" pitchFamily="18" charset="0"/>
                <a:cs typeface="Times New Roman" panose="02020603050405020304" pitchFamily="18" charset="0"/>
              </a:rPr>
              <a:t>	- </a:t>
            </a:r>
            <a:r>
              <a:rPr lang="vi-VN" sz="2000" dirty="0" err="1">
                <a:latin typeface="Times New Roman" panose="02020603050405020304" pitchFamily="18" charset="0"/>
                <a:cs typeface="Times New Roman" panose="02020603050405020304" pitchFamily="18" charset="0"/>
              </a:rPr>
              <a:t>Accuracy</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score</a:t>
            </a:r>
            <a:r>
              <a:rPr lang="vi-VN" sz="2000" dirty="0">
                <a:latin typeface="Times New Roman" panose="02020603050405020304" pitchFamily="18" charset="0"/>
                <a:cs typeface="Times New Roman" panose="02020603050405020304" pitchFamily="18" charset="0"/>
              </a:rPr>
              <a:t> chênh lệnh với f1-score lớn, có thể thấy mô hình có độ chính xác cao trên lớp 0 (no </a:t>
            </a:r>
            <a:r>
              <a:rPr lang="vi-VN" sz="2000" dirty="0" err="1">
                <a:latin typeface="Times New Roman" panose="02020603050405020304" pitchFamily="18" charset="0"/>
                <a:cs typeface="Times New Roman" panose="02020603050405020304" pitchFamily="18" charset="0"/>
              </a:rPr>
              <a:t>click</a:t>
            </a:r>
            <a:r>
              <a:rPr lang="vi-VN" sz="2000" dirty="0">
                <a:latin typeface="Times New Roman" panose="02020603050405020304" pitchFamily="18" charset="0"/>
                <a:cs typeface="Times New Roman" panose="02020603050405020304" pitchFamily="18" charset="0"/>
              </a:rPr>
              <a:t>), nhưng độ chính xác trên lớp 1 (</a:t>
            </a:r>
            <a:r>
              <a:rPr lang="vi-VN" sz="2000" dirty="0" err="1">
                <a:latin typeface="Times New Roman" panose="02020603050405020304" pitchFamily="18" charset="0"/>
                <a:cs typeface="Times New Roman" panose="02020603050405020304" pitchFamily="18" charset="0"/>
              </a:rPr>
              <a:t>click</a:t>
            </a:r>
            <a:r>
              <a:rPr lang="vi-VN" sz="2000" dirty="0">
                <a:latin typeface="Times New Roman" panose="02020603050405020304" pitchFamily="18" charset="0"/>
                <a:cs typeface="Times New Roman" panose="02020603050405020304" pitchFamily="18" charset="0"/>
              </a:rPr>
              <a:t>) thấp đến từ việc mất cân bằng nhãn</a:t>
            </a:r>
          </a:p>
          <a:p>
            <a:r>
              <a:rPr lang="vi-VN" sz="2000" dirty="0">
                <a:latin typeface="Times New Roman" panose="02020603050405020304" pitchFamily="18" charset="0"/>
                <a:cs typeface="Times New Roman" panose="02020603050405020304" pitchFamily="18" charset="0"/>
              </a:rPr>
              <a:t>	- </a:t>
            </a:r>
            <a:r>
              <a:rPr lang="vi-VN" sz="2000" dirty="0" err="1">
                <a:latin typeface="Times New Roman" panose="02020603050405020304" pitchFamily="18" charset="0"/>
                <a:cs typeface="Times New Roman" panose="02020603050405020304" pitchFamily="18" charset="0"/>
              </a:rPr>
              <a:t>Logistic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regression</a:t>
            </a:r>
            <a:r>
              <a:rPr lang="vi-VN" sz="2000" dirty="0">
                <a:latin typeface="Times New Roman" panose="02020603050405020304" pitchFamily="18" charset="0"/>
                <a:cs typeface="Times New Roman" panose="02020603050405020304" pitchFamily="18" charset="0"/>
              </a:rPr>
              <a:t> có kết quả tốt nhất trên cả 2 tập </a:t>
            </a:r>
            <a:r>
              <a:rPr lang="vi-VN" sz="2000" dirty="0" err="1">
                <a:latin typeface="Times New Roman" panose="02020603050405020304" pitchFamily="18" charset="0"/>
                <a:cs typeface="Times New Roman" panose="02020603050405020304" pitchFamily="18" charset="0"/>
              </a:rPr>
              <a:t>train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test</a:t>
            </a:r>
            <a:r>
              <a:rPr lang="vi-VN" sz="2000" dirty="0">
                <a:latin typeface="Times New Roman" panose="02020603050405020304" pitchFamily="18" charset="0"/>
                <a:cs typeface="Times New Roman" panose="02020603050405020304" pitchFamily="18" charset="0"/>
              </a:rPr>
              <a:t> vả cả hiệu suất trên mô hình. Cho thấy </a:t>
            </a:r>
            <a:r>
              <a:rPr lang="vi-VN" sz="2000" dirty="0" err="1">
                <a:latin typeface="Times New Roman" panose="02020603050405020304" pitchFamily="18" charset="0"/>
                <a:cs typeface="Times New Roman" panose="02020603050405020304" pitchFamily="18" charset="0"/>
              </a:rPr>
              <a:t>Logistic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Regression</a:t>
            </a:r>
            <a:r>
              <a:rPr lang="vi-VN" sz="2000" dirty="0">
                <a:latin typeface="Times New Roman" panose="02020603050405020304" pitchFamily="18" charset="0"/>
                <a:cs typeface="Times New Roman" panose="02020603050405020304" pitchFamily="18" charset="0"/>
              </a:rPr>
              <a:t> hiệu quả với bài toán dự đoán xác suất của một sự kiện như </a:t>
            </a:r>
            <a:r>
              <a:rPr lang="vi-VN" sz="2000" dirty="0" err="1">
                <a:latin typeface="Times New Roman" panose="02020603050405020304" pitchFamily="18" charset="0"/>
                <a:cs typeface="Times New Roman" panose="02020603050405020304" pitchFamily="18" charset="0"/>
              </a:rPr>
              <a:t>dataset</a:t>
            </a:r>
            <a:r>
              <a:rPr lang="vi-VN" sz="2000" dirty="0">
                <a:latin typeface="Times New Roman" panose="02020603050405020304" pitchFamily="18" charset="0"/>
                <a:cs typeface="Times New Roman" panose="02020603050405020304" pitchFamily="18" charset="0"/>
              </a:rPr>
              <a:t> và sự tính toán đơn giản cho hiệu suất tốt hơn. Còn với 2 thuật toán còn lại gặp khó việc xử lý với dữ liệu lớn với việc tính toán phức tạp với các quy tắc khó của bộ dữ liệu</a:t>
            </a:r>
          </a:p>
        </p:txBody>
      </p:sp>
    </p:spTree>
    <p:extLst>
      <p:ext uri="{BB962C8B-B14F-4D97-AF65-F5344CB8AC3E}">
        <p14:creationId xmlns:p14="http://schemas.microsoft.com/office/powerpoint/2010/main" val="192380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597" y="162179"/>
            <a:ext cx="876748" cy="708259"/>
          </a:xfrm>
          <a:prstGeom prst="rect">
            <a:avLst/>
          </a:prstGeom>
        </p:spPr>
      </p:pic>
      <p:sp>
        <p:nvSpPr>
          <p:cNvPr id="3" name="TextBox 2">
            <a:extLst>
              <a:ext uri="{FF2B5EF4-FFF2-40B4-BE49-F238E27FC236}">
                <a16:creationId xmlns:a16="http://schemas.microsoft.com/office/drawing/2014/main" id="{878B06FE-D3F6-F0AD-187D-83A8CDF9D256}"/>
              </a:ext>
            </a:extLst>
          </p:cNvPr>
          <p:cNvSpPr txBox="1"/>
          <p:nvPr/>
        </p:nvSpPr>
        <p:spPr>
          <a:xfrm>
            <a:off x="1374244" y="824084"/>
            <a:ext cx="5193323"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4 – Kết quả và kết </a:t>
            </a:r>
            <a:r>
              <a:rPr lang="en-US" sz="3400" b="1" dirty="0" err="1">
                <a:latin typeface="Times New Roman" panose="02020603050405020304" pitchFamily="18" charset="0"/>
                <a:cs typeface="Times New Roman" panose="02020603050405020304" pitchFamily="18" charset="0"/>
              </a:rPr>
              <a:t>luận</a:t>
            </a:r>
            <a:endParaRPr lang="en-US" sz="3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C3C3992-64AB-14C5-1AFF-6A1CC21149D8}"/>
              </a:ext>
            </a:extLst>
          </p:cNvPr>
          <p:cNvSpPr txBox="1"/>
          <p:nvPr/>
        </p:nvSpPr>
        <p:spPr>
          <a:xfrm>
            <a:off x="1031345" y="208531"/>
            <a:ext cx="10064547"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REAL-TIME CLICK-THROUGH RATE PREDICTION</a:t>
            </a:r>
            <a:endParaRPr lang="vi-VN" sz="3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A615974-1BCC-212B-7596-EEA886C90DB8}"/>
              </a:ext>
            </a:extLst>
          </p:cNvPr>
          <p:cNvSpPr txBox="1"/>
          <p:nvPr/>
        </p:nvSpPr>
        <p:spPr>
          <a:xfrm>
            <a:off x="1374244" y="1317066"/>
            <a:ext cx="7815272" cy="400110"/>
          </a:xfrm>
          <a:prstGeom prst="rect">
            <a:avLst/>
          </a:prstGeom>
          <a:noFill/>
        </p:spPr>
        <p:txBody>
          <a:bodyPr wrap="square" rtlCol="0">
            <a:spAutoFit/>
          </a:bodyPr>
          <a:lstStyle/>
          <a:p>
            <a:r>
              <a:rPr lang="vi-VN" sz="2000" b="1" dirty="0">
                <a:latin typeface="Times New Roman" panose="02020603050405020304" pitchFamily="18" charset="0"/>
                <a:cs typeface="Times New Roman" panose="02020603050405020304" pitchFamily="18" charset="0"/>
              </a:rPr>
              <a:t>(2) </a:t>
            </a:r>
            <a:r>
              <a:rPr lang="vi-VN" sz="2000" b="1" dirty="0" err="1">
                <a:latin typeface="Times New Roman" panose="02020603050405020304" pitchFamily="18" charset="0"/>
                <a:cs typeface="Times New Roman" panose="02020603050405020304" pitchFamily="18" charset="0"/>
              </a:rPr>
              <a:t>Demo</a:t>
            </a:r>
            <a:r>
              <a:rPr lang="vi-VN" sz="2000" b="1" dirty="0">
                <a:latin typeface="Times New Roman" panose="02020603050405020304" pitchFamily="18" charset="0"/>
                <a:cs typeface="Times New Roman" panose="02020603050405020304" pitchFamily="18" charset="0"/>
              </a:rPr>
              <a:t> </a:t>
            </a:r>
            <a:r>
              <a:rPr lang="vi-VN" sz="2000" b="1" dirty="0" err="1">
                <a:latin typeface="Times New Roman" panose="02020603050405020304" pitchFamily="18" charset="0"/>
                <a:cs typeface="Times New Roman" panose="02020603050405020304" pitchFamily="18" charset="0"/>
              </a:rPr>
              <a:t>Real-time</a:t>
            </a:r>
            <a:r>
              <a:rPr lang="vi-VN" sz="2000" b="1" dirty="0">
                <a:latin typeface="Times New Roman" panose="02020603050405020304" pitchFamily="18" charset="0"/>
                <a:cs typeface="Times New Roman" panose="02020603050405020304" pitchFamily="18" charset="0"/>
              </a:rPr>
              <a:t> </a:t>
            </a:r>
            <a:r>
              <a:rPr lang="vi-VN" sz="2000" b="1" dirty="0" err="1">
                <a:latin typeface="Times New Roman" panose="02020603050405020304" pitchFamily="18" charset="0"/>
                <a:cs typeface="Times New Roman" panose="02020603050405020304" pitchFamily="18" charset="0"/>
              </a:rPr>
              <a:t>system</a:t>
            </a:r>
            <a:endParaRPr lang="vi-V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354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597" y="162179"/>
            <a:ext cx="876748" cy="708259"/>
          </a:xfrm>
          <a:prstGeom prst="rect">
            <a:avLst/>
          </a:prstGeom>
        </p:spPr>
      </p:pic>
      <p:sp>
        <p:nvSpPr>
          <p:cNvPr id="3" name="TextBox 2">
            <a:extLst>
              <a:ext uri="{FF2B5EF4-FFF2-40B4-BE49-F238E27FC236}">
                <a16:creationId xmlns:a16="http://schemas.microsoft.com/office/drawing/2014/main" id="{878B06FE-D3F6-F0AD-187D-83A8CDF9D256}"/>
              </a:ext>
            </a:extLst>
          </p:cNvPr>
          <p:cNvSpPr txBox="1"/>
          <p:nvPr/>
        </p:nvSpPr>
        <p:spPr>
          <a:xfrm>
            <a:off x="1374244" y="824084"/>
            <a:ext cx="7815272"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4 – Kết quả thực </a:t>
            </a:r>
            <a:r>
              <a:rPr lang="en-US" sz="3400" b="1" dirty="0" err="1">
                <a:latin typeface="Times New Roman" panose="02020603050405020304" pitchFamily="18" charset="0"/>
                <a:cs typeface="Times New Roman" panose="02020603050405020304" pitchFamily="18" charset="0"/>
              </a:rPr>
              <a:t>nghiệm</a:t>
            </a:r>
            <a:r>
              <a:rPr lang="en-US" sz="3400" b="1" dirty="0">
                <a:latin typeface="Times New Roman" panose="02020603050405020304" pitchFamily="18" charset="0"/>
                <a:cs typeface="Times New Roman" panose="02020603050405020304" pitchFamily="18" charset="0"/>
              </a:rPr>
              <a:t> và kết </a:t>
            </a:r>
            <a:r>
              <a:rPr lang="en-US" sz="3400" b="1" dirty="0" err="1">
                <a:latin typeface="Times New Roman" panose="02020603050405020304" pitchFamily="18" charset="0"/>
                <a:cs typeface="Times New Roman" panose="02020603050405020304" pitchFamily="18" charset="0"/>
              </a:rPr>
              <a:t>luận</a:t>
            </a:r>
            <a:endParaRPr lang="en-US" sz="3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C3C3992-64AB-14C5-1AFF-6A1CC21149D8}"/>
              </a:ext>
            </a:extLst>
          </p:cNvPr>
          <p:cNvSpPr txBox="1"/>
          <p:nvPr/>
        </p:nvSpPr>
        <p:spPr>
          <a:xfrm>
            <a:off x="1031345" y="208531"/>
            <a:ext cx="10064547"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REAL-TIME CLICK-THROUGH RATE PREDICTION</a:t>
            </a:r>
            <a:endParaRPr lang="vi-VN" sz="3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A615974-1BCC-212B-7596-EEA886C90DB8}"/>
              </a:ext>
            </a:extLst>
          </p:cNvPr>
          <p:cNvSpPr txBox="1"/>
          <p:nvPr/>
        </p:nvSpPr>
        <p:spPr>
          <a:xfrm>
            <a:off x="1374244" y="1317066"/>
            <a:ext cx="7815272" cy="400110"/>
          </a:xfrm>
          <a:prstGeom prst="rect">
            <a:avLst/>
          </a:prstGeom>
          <a:noFill/>
        </p:spPr>
        <p:txBody>
          <a:bodyPr wrap="square" rtlCol="0">
            <a:spAutoFit/>
          </a:bodyPr>
          <a:lstStyle/>
          <a:p>
            <a:r>
              <a:rPr lang="vi-VN" sz="2000" b="1" dirty="0">
                <a:latin typeface="Times New Roman" panose="02020603050405020304" pitchFamily="18" charset="0"/>
                <a:cs typeface="Times New Roman" panose="02020603050405020304" pitchFamily="18" charset="0"/>
              </a:rPr>
              <a:t>(3) Kết luận</a:t>
            </a:r>
          </a:p>
        </p:txBody>
      </p:sp>
      <p:sp>
        <p:nvSpPr>
          <p:cNvPr id="5" name="TextBox 4">
            <a:extLst>
              <a:ext uri="{FF2B5EF4-FFF2-40B4-BE49-F238E27FC236}">
                <a16:creationId xmlns:a16="http://schemas.microsoft.com/office/drawing/2014/main" id="{CBCDFD20-B5CD-A589-2396-1EC76ABE33C7}"/>
              </a:ext>
            </a:extLst>
          </p:cNvPr>
          <p:cNvSpPr txBox="1"/>
          <p:nvPr/>
        </p:nvSpPr>
        <p:spPr>
          <a:xfrm>
            <a:off x="1337716" y="1810048"/>
            <a:ext cx="9758176" cy="3170099"/>
          </a:xfrm>
          <a:prstGeom prst="rect">
            <a:avLst/>
          </a:prstGeom>
          <a:noFill/>
        </p:spPr>
        <p:txBody>
          <a:bodyPr wrap="square" rtlCol="0">
            <a:spAutoFit/>
          </a:bodyPr>
          <a:lstStyle/>
          <a:p>
            <a:pPr marL="342900" indent="-342900">
              <a:buFontTx/>
              <a:buChar char="-"/>
            </a:pPr>
            <a:r>
              <a:rPr lang="vi-VN" sz="2000" dirty="0">
                <a:latin typeface="Times New Roman" panose="02020603050405020304" pitchFamily="18" charset="0"/>
                <a:cs typeface="Times New Roman" panose="02020603050405020304" pitchFamily="18" charset="0"/>
              </a:rPr>
              <a:t>Xây dựng một hệ thống </a:t>
            </a:r>
            <a:r>
              <a:rPr lang="vi-VN" sz="2000" dirty="0" err="1">
                <a:latin typeface="Times New Roman" panose="02020603050405020304" pitchFamily="18" charset="0"/>
                <a:cs typeface="Times New Roman" panose="02020603050405020304" pitchFamily="18" charset="0"/>
              </a:rPr>
              <a:t>real-time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click-through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rate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prediction</a:t>
            </a:r>
            <a:r>
              <a:rPr lang="vi-VN" sz="2000" dirty="0">
                <a:latin typeface="Times New Roman" panose="02020603050405020304" pitchFamily="18" charset="0"/>
                <a:cs typeface="Times New Roman" panose="02020603050405020304" pitchFamily="18" charset="0"/>
              </a:rPr>
              <a:t> đơn giản dựa trên các </a:t>
            </a:r>
            <a:r>
              <a:rPr lang="vi-VN" sz="2000" dirty="0" err="1">
                <a:latin typeface="Times New Roman" panose="02020603050405020304" pitchFamily="18" charset="0"/>
                <a:cs typeface="Times New Roman" panose="02020603050405020304" pitchFamily="18" charset="0"/>
              </a:rPr>
              <a:t>framework</a:t>
            </a:r>
            <a:r>
              <a:rPr lang="vi-VN" sz="2000" dirty="0">
                <a:latin typeface="Times New Roman" panose="02020603050405020304" pitchFamily="18" charset="0"/>
                <a:cs typeface="Times New Roman" panose="02020603050405020304" pitchFamily="18" charset="0"/>
              </a:rPr>
              <a:t> như </a:t>
            </a:r>
            <a:r>
              <a:rPr lang="vi-VN" sz="2000" dirty="0" err="1">
                <a:latin typeface="Times New Roman" panose="02020603050405020304" pitchFamily="18" charset="0"/>
                <a:cs typeface="Times New Roman" panose="02020603050405020304" pitchFamily="18" charset="0"/>
              </a:rPr>
              <a:t>Kafka</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Pyspark</a:t>
            </a:r>
            <a:r>
              <a:rPr lang="vi-VN" sz="2000" dirty="0">
                <a:latin typeface="Times New Roman" panose="02020603050405020304" pitchFamily="18" charset="0"/>
                <a:cs typeface="Times New Roman" panose="02020603050405020304" pitchFamily="18" charset="0"/>
              </a:rPr>
              <a:t>.</a:t>
            </a:r>
          </a:p>
          <a:p>
            <a:pPr marL="342900" indent="-342900">
              <a:buFontTx/>
              <a:buChar char="-"/>
            </a:pPr>
            <a:r>
              <a:rPr lang="vi-VN" sz="2000" dirty="0">
                <a:latin typeface="Times New Roman" panose="02020603050405020304" pitchFamily="18" charset="0"/>
                <a:cs typeface="Times New Roman" panose="02020603050405020304" pitchFamily="18" charset="0"/>
              </a:rPr>
              <a:t>Sử dụng mô hình dựa trên thuật toán </a:t>
            </a:r>
            <a:r>
              <a:rPr lang="vi-VN" sz="2000" dirty="0" err="1">
                <a:latin typeface="Times New Roman" panose="02020603050405020304" pitchFamily="18" charset="0"/>
                <a:cs typeface="Times New Roman" panose="02020603050405020304" pitchFamily="18" charset="0"/>
              </a:rPr>
              <a:t>logistic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regression</a:t>
            </a:r>
            <a:r>
              <a:rPr lang="vi-VN" sz="2000" dirty="0">
                <a:latin typeface="Times New Roman" panose="02020603050405020304" pitchFamily="18" charset="0"/>
                <a:cs typeface="Times New Roman" panose="02020603050405020304" pitchFamily="18" charset="0"/>
              </a:rPr>
              <a:t> để dự đoán cho hệ thống</a:t>
            </a:r>
          </a:p>
          <a:p>
            <a:pPr marL="342900" indent="-342900">
              <a:buFontTx/>
              <a:buChar char="-"/>
            </a:pPr>
            <a:r>
              <a:rPr lang="vi-VN" sz="2000" dirty="0">
                <a:latin typeface="Times New Roman" panose="02020603050405020304" pitchFamily="18" charset="0"/>
                <a:cs typeface="Times New Roman" panose="02020603050405020304" pitchFamily="18" charset="0"/>
              </a:rPr>
              <a:t>Hạn chế: </a:t>
            </a:r>
          </a:p>
          <a:p>
            <a:r>
              <a:rPr lang="vi-VN" sz="2000" dirty="0">
                <a:latin typeface="Times New Roman" panose="02020603050405020304" pitchFamily="18" charset="0"/>
                <a:cs typeface="Times New Roman" panose="02020603050405020304" pitchFamily="18" charset="0"/>
              </a:rPr>
              <a:t>	+ Chưa hoàn thành được lưu trữ dữ liệu </a:t>
            </a:r>
            <a:r>
              <a:rPr lang="vi-VN" sz="2000" dirty="0" err="1">
                <a:latin typeface="Times New Roman" panose="02020603050405020304" pitchFamily="18" charset="0"/>
                <a:cs typeface="Times New Roman" panose="02020603050405020304" pitchFamily="18" charset="0"/>
              </a:rPr>
              <a:t>streaming</a:t>
            </a:r>
            <a:r>
              <a:rPr lang="vi-VN" sz="2000" dirty="0">
                <a:latin typeface="Times New Roman" panose="02020603050405020304" pitchFamily="18" charset="0"/>
                <a:cs typeface="Times New Roman" panose="02020603050405020304" pitchFamily="18" charset="0"/>
              </a:rPr>
              <a:t> vào </a:t>
            </a:r>
            <a:r>
              <a:rPr lang="vi-VN" sz="2000" dirty="0" err="1">
                <a:latin typeface="Times New Roman" panose="02020603050405020304" pitchFamily="18" charset="0"/>
                <a:cs typeface="Times New Roman" panose="02020603050405020304" pitchFamily="18" charset="0"/>
              </a:rPr>
              <a:t>database</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	+ Kết quả các mô hình chưa cao do chưa xử lý được mất cân bằng nhãn trong dữ liệu </a:t>
            </a:r>
            <a:r>
              <a:rPr lang="vi-VN" sz="2000" dirty="0" err="1">
                <a:latin typeface="Times New Roman" panose="02020603050405020304" pitchFamily="18" charset="0"/>
                <a:cs typeface="Times New Roman" panose="02020603050405020304" pitchFamily="18" charset="0"/>
              </a:rPr>
              <a:t>training</a:t>
            </a:r>
            <a:r>
              <a:rPr lang="vi-VN" sz="2000" dirty="0">
                <a:latin typeface="Times New Roman" panose="02020603050405020304" pitchFamily="18" charset="0"/>
                <a:cs typeface="Times New Roman" panose="02020603050405020304" pitchFamily="18" charset="0"/>
              </a:rPr>
              <a:t>.</a:t>
            </a:r>
          </a:p>
          <a:p>
            <a:pPr marL="342900" indent="-342900">
              <a:buFontTx/>
              <a:buChar char="-"/>
            </a:pPr>
            <a:r>
              <a:rPr lang="vi-VN" sz="2000" dirty="0">
                <a:latin typeface="Times New Roman" panose="02020603050405020304" pitchFamily="18" charset="0"/>
                <a:cs typeface="Times New Roman" panose="02020603050405020304" pitchFamily="18" charset="0"/>
              </a:rPr>
              <a:t>Hướng phát triển tương lại:</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 Phát triển mô hình </a:t>
            </a:r>
            <a:r>
              <a:rPr lang="vi-VN" sz="2000" dirty="0" err="1">
                <a:latin typeface="Times New Roman" panose="02020603050405020304" pitchFamily="18" charset="0"/>
                <a:cs typeface="Times New Roman" panose="02020603050405020304" pitchFamily="18" charset="0"/>
              </a:rPr>
              <a:t>Deep</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Learning</a:t>
            </a:r>
            <a:r>
              <a:rPr lang="vi-VN" sz="2000" dirty="0">
                <a:latin typeface="Times New Roman" panose="02020603050405020304" pitchFamily="18" charset="0"/>
                <a:cs typeface="Times New Roman" panose="02020603050405020304" pitchFamily="18" charset="0"/>
              </a:rPr>
              <a:t> trên </a:t>
            </a:r>
            <a:r>
              <a:rPr lang="vi-VN" sz="2000" dirty="0" err="1">
                <a:latin typeface="Times New Roman" panose="02020603050405020304" pitchFamily="18" charset="0"/>
                <a:cs typeface="Times New Roman" panose="02020603050405020304" pitchFamily="18" charset="0"/>
              </a:rPr>
              <a:t>Pyspark</a:t>
            </a:r>
            <a:r>
              <a:rPr lang="vi-VN" sz="2000" dirty="0">
                <a:latin typeface="Times New Roman" panose="02020603050405020304" pitchFamily="18" charset="0"/>
                <a:cs typeface="Times New Roman" panose="02020603050405020304" pitchFamily="18" charset="0"/>
              </a:rPr>
              <a:t> qua </a:t>
            </a:r>
            <a:r>
              <a:rPr lang="vi-VN" sz="2000" dirty="0" err="1">
                <a:latin typeface="Times New Roman" panose="02020603050405020304" pitchFamily="18" charset="0"/>
                <a:cs typeface="Times New Roman" panose="02020603050405020304" pitchFamily="18" charset="0"/>
              </a:rPr>
              <a:t>framework</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BigDL</a:t>
            </a:r>
            <a:r>
              <a:rPr lang="vi-VN" sz="2000" dirty="0">
                <a:latin typeface="Times New Roman" panose="02020603050405020304" pitchFamily="18" charset="0"/>
                <a:cs typeface="Times New Roman" panose="02020603050405020304" pitchFamily="18" charset="0"/>
              </a:rPr>
              <a:t>.</a:t>
            </a:r>
          </a:p>
          <a:p>
            <a:pPr lvl="2"/>
            <a:r>
              <a:rPr lang="vi-VN" sz="2000" dirty="0">
                <a:latin typeface="Times New Roman" panose="02020603050405020304" pitchFamily="18" charset="0"/>
                <a:cs typeface="Times New Roman" panose="02020603050405020304" pitchFamily="18" charset="0"/>
              </a:rPr>
              <a:t>+ Thực hiện </a:t>
            </a:r>
            <a:r>
              <a:rPr lang="vi-VN" sz="2000" dirty="0" err="1">
                <a:latin typeface="Times New Roman" panose="02020603050405020304" pitchFamily="18" charset="0"/>
                <a:cs typeface="Times New Roman" panose="02020603050405020304" pitchFamily="18" charset="0"/>
              </a:rPr>
              <a:t>update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model</a:t>
            </a:r>
            <a:r>
              <a:rPr lang="vi-VN" sz="2000" dirty="0">
                <a:latin typeface="Times New Roman" panose="02020603050405020304" pitchFamily="18" charset="0"/>
                <a:cs typeface="Times New Roman" panose="02020603050405020304" pitchFamily="18" charset="0"/>
              </a:rPr>
              <a:t> với </a:t>
            </a:r>
            <a:r>
              <a:rPr lang="vi-VN" sz="2000" dirty="0" err="1">
                <a:latin typeface="Times New Roman" panose="02020603050405020304" pitchFamily="18" charset="0"/>
                <a:cs typeface="Times New Roman" panose="02020603050405020304" pitchFamily="18" charset="0"/>
              </a:rPr>
              <a:t>data</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streaming</a:t>
            </a:r>
            <a:r>
              <a:rPr lang="vi-V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17170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57626" y="1990979"/>
            <a:ext cx="876748" cy="708259"/>
          </a:xfrm>
          <a:prstGeom prst="rect">
            <a:avLst/>
          </a:prstGeom>
        </p:spPr>
      </p:pic>
      <p:sp>
        <p:nvSpPr>
          <p:cNvPr id="2" name="TextBox 1">
            <a:extLst>
              <a:ext uri="{FF2B5EF4-FFF2-40B4-BE49-F238E27FC236}">
                <a16:creationId xmlns:a16="http://schemas.microsoft.com/office/drawing/2014/main" id="{DC3C3992-64AB-14C5-1AFF-6A1CC21149D8}"/>
              </a:ext>
            </a:extLst>
          </p:cNvPr>
          <p:cNvSpPr txBox="1"/>
          <p:nvPr/>
        </p:nvSpPr>
        <p:spPr>
          <a:xfrm>
            <a:off x="1356661" y="2942939"/>
            <a:ext cx="10064547"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CẢM ƠN THẦY VÀ CÁC BẠN ĐÃ LẮNG NGHE</a:t>
            </a:r>
            <a:endParaRPr lang="vi-V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52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597" y="162179"/>
            <a:ext cx="876748" cy="708259"/>
          </a:xfrm>
          <a:prstGeom prst="rect">
            <a:avLst/>
          </a:prstGeom>
        </p:spPr>
      </p:pic>
      <p:sp>
        <p:nvSpPr>
          <p:cNvPr id="13" name="TextBox 12">
            <a:extLst>
              <a:ext uri="{FF2B5EF4-FFF2-40B4-BE49-F238E27FC236}">
                <a16:creationId xmlns:a16="http://schemas.microsoft.com/office/drawing/2014/main" id="{B154ED08-8408-C372-5D84-B5DAB1E84BA9}"/>
              </a:ext>
            </a:extLst>
          </p:cNvPr>
          <p:cNvSpPr txBox="1"/>
          <p:nvPr/>
        </p:nvSpPr>
        <p:spPr>
          <a:xfrm>
            <a:off x="1031345" y="208531"/>
            <a:ext cx="10064547"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REAL-TIME CLICK-THROUGH RATE PREDICTION</a:t>
            </a:r>
            <a:endParaRPr lang="vi-VN" sz="3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8B06FE-D3F6-F0AD-187D-83A8CDF9D256}"/>
              </a:ext>
            </a:extLst>
          </p:cNvPr>
          <p:cNvSpPr txBox="1"/>
          <p:nvPr/>
        </p:nvSpPr>
        <p:spPr>
          <a:xfrm>
            <a:off x="1356660" y="1107829"/>
            <a:ext cx="5193323" cy="2708434"/>
          </a:xfrm>
          <a:prstGeom prst="rect">
            <a:avLst/>
          </a:prstGeom>
          <a:noFill/>
        </p:spPr>
        <p:txBody>
          <a:bodyPr wrap="square" rtlCol="0">
            <a:spAutoFit/>
          </a:bodyPr>
          <a:lstStyle/>
          <a:p>
            <a:r>
              <a:rPr lang="en-US" sz="3400" i="1" u="sng" dirty="0">
                <a:latin typeface="Times New Roman" panose="02020603050405020304" pitchFamily="18" charset="0"/>
                <a:cs typeface="Times New Roman" panose="02020603050405020304" pitchFamily="18" charset="0"/>
              </a:rPr>
              <a:t>Outline:</a:t>
            </a:r>
          </a:p>
          <a:p>
            <a:r>
              <a:rPr lang="en-US" sz="3400" b="1" dirty="0">
                <a:latin typeface="Times New Roman" panose="02020603050405020304" pitchFamily="18" charset="0"/>
                <a:cs typeface="Times New Roman" panose="02020603050405020304" pitchFamily="18" charset="0"/>
              </a:rPr>
              <a:t>1 – </a:t>
            </a:r>
            <a:r>
              <a:rPr lang="en-US" sz="3400" b="1" dirty="0" err="1">
                <a:latin typeface="Times New Roman" panose="02020603050405020304" pitchFamily="18" charset="0"/>
                <a:cs typeface="Times New Roman" panose="02020603050405020304" pitchFamily="18" charset="0"/>
              </a:rPr>
              <a:t>Giới</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thiệu</a:t>
            </a:r>
            <a:r>
              <a:rPr lang="en-US" sz="3400" b="1" dirty="0">
                <a:latin typeface="Times New Roman" panose="02020603050405020304" pitchFamily="18" charset="0"/>
                <a:cs typeface="Times New Roman" panose="02020603050405020304" pitchFamily="18" charset="0"/>
              </a:rPr>
              <a:t>.</a:t>
            </a:r>
          </a:p>
          <a:p>
            <a:r>
              <a:rPr lang="en-US" sz="3400" b="1" dirty="0">
                <a:latin typeface="Times New Roman" panose="02020603050405020304" pitchFamily="18" charset="0"/>
                <a:cs typeface="Times New Roman" panose="02020603050405020304" pitchFamily="18" charset="0"/>
              </a:rPr>
              <a:t>2 – Bộ dữ liệu.</a:t>
            </a:r>
          </a:p>
          <a:p>
            <a:r>
              <a:rPr lang="en-US" sz="3400" b="1" dirty="0">
                <a:latin typeface="Times New Roman" panose="02020603050405020304" pitchFamily="18" charset="0"/>
                <a:cs typeface="Times New Roman" panose="02020603050405020304" pitchFamily="18" charset="0"/>
              </a:rPr>
              <a:t>3 – Hệ </a:t>
            </a:r>
            <a:r>
              <a:rPr lang="en-US" sz="3400" b="1" dirty="0" err="1">
                <a:latin typeface="Times New Roman" panose="02020603050405020304" pitchFamily="18" charset="0"/>
                <a:cs typeface="Times New Roman" panose="02020603050405020304" pitchFamily="18" charset="0"/>
              </a:rPr>
              <a:t>thống</a:t>
            </a:r>
            <a:r>
              <a:rPr lang="en-US" sz="3400" b="1" dirty="0">
                <a:latin typeface="Times New Roman" panose="02020603050405020304" pitchFamily="18" charset="0"/>
                <a:cs typeface="Times New Roman" panose="02020603050405020304" pitchFamily="18" charset="0"/>
              </a:rPr>
              <a:t> Real-time.</a:t>
            </a:r>
          </a:p>
          <a:p>
            <a:r>
              <a:rPr lang="en-US" sz="3400" b="1" dirty="0">
                <a:latin typeface="Times New Roman" panose="02020603050405020304" pitchFamily="18" charset="0"/>
                <a:cs typeface="Times New Roman" panose="02020603050405020304" pitchFamily="18" charset="0"/>
              </a:rPr>
              <a:t>4 – Kết quả và kết </a:t>
            </a:r>
            <a:r>
              <a:rPr lang="en-US" sz="3400" b="1" dirty="0" err="1">
                <a:latin typeface="Times New Roman" panose="02020603050405020304" pitchFamily="18" charset="0"/>
                <a:cs typeface="Times New Roman" panose="02020603050405020304" pitchFamily="18" charset="0"/>
              </a:rPr>
              <a:t>luận</a:t>
            </a:r>
            <a:r>
              <a:rPr lang="en-US" sz="3400" b="1" dirty="0">
                <a:latin typeface="Times New Roman" panose="02020603050405020304" pitchFamily="18" charset="0"/>
                <a:cs typeface="Times New Roman" panose="02020603050405020304" pitchFamily="18" charset="0"/>
              </a:rPr>
              <a:t>.</a:t>
            </a:r>
            <a:endParaRPr lang="vi-VN" sz="3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49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597" y="162179"/>
            <a:ext cx="876748" cy="708259"/>
          </a:xfrm>
          <a:prstGeom prst="rect">
            <a:avLst/>
          </a:prstGeom>
        </p:spPr>
      </p:pic>
      <p:sp>
        <p:nvSpPr>
          <p:cNvPr id="3" name="TextBox 2">
            <a:extLst>
              <a:ext uri="{FF2B5EF4-FFF2-40B4-BE49-F238E27FC236}">
                <a16:creationId xmlns:a16="http://schemas.microsoft.com/office/drawing/2014/main" id="{878B06FE-D3F6-F0AD-187D-83A8CDF9D256}"/>
              </a:ext>
            </a:extLst>
          </p:cNvPr>
          <p:cNvSpPr txBox="1"/>
          <p:nvPr/>
        </p:nvSpPr>
        <p:spPr>
          <a:xfrm>
            <a:off x="1374244" y="824084"/>
            <a:ext cx="5193323"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1 – </a:t>
            </a:r>
            <a:r>
              <a:rPr lang="en-US" sz="3400" b="1" dirty="0" err="1">
                <a:latin typeface="Times New Roman" panose="02020603050405020304" pitchFamily="18" charset="0"/>
                <a:cs typeface="Times New Roman" panose="02020603050405020304" pitchFamily="18" charset="0"/>
              </a:rPr>
              <a:t>Giới</a:t>
            </a:r>
            <a:r>
              <a:rPr lang="en-US" sz="3400" b="1" dirty="0">
                <a:latin typeface="Times New Roman" panose="02020603050405020304" pitchFamily="18" charset="0"/>
                <a:cs typeface="Times New Roman" panose="02020603050405020304" pitchFamily="18" charset="0"/>
              </a:rPr>
              <a:t> </a:t>
            </a:r>
            <a:r>
              <a:rPr lang="en-US" sz="3400" b="1" dirty="0" err="1">
                <a:latin typeface="Times New Roman" panose="02020603050405020304" pitchFamily="18" charset="0"/>
                <a:cs typeface="Times New Roman" panose="02020603050405020304" pitchFamily="18" charset="0"/>
              </a:rPr>
              <a:t>thiệu</a:t>
            </a:r>
            <a:r>
              <a:rPr lang="en-US" sz="3400" b="1" dirty="0">
                <a:latin typeface="Times New Roman" panose="02020603050405020304" pitchFamily="18" charset="0"/>
                <a:cs typeface="Times New Roman" panose="02020603050405020304" pitchFamily="18" charset="0"/>
              </a:rPr>
              <a:t>.</a:t>
            </a:r>
          </a:p>
        </p:txBody>
      </p:sp>
      <p:pic>
        <p:nvPicPr>
          <p:cNvPr id="2050" name="Picture 2" descr="CTR là gì? CTR bao nhiêu là tốt? Cách cải thiện CTR">
            <a:extLst>
              <a:ext uri="{FF2B5EF4-FFF2-40B4-BE49-F238E27FC236}">
                <a16:creationId xmlns:a16="http://schemas.microsoft.com/office/drawing/2014/main" id="{7FEEC675-2E50-C925-2648-A13E137BFC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55190"/>
            <a:ext cx="4962891" cy="34062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1CBAE9C-6046-9472-A246-45B1001D0075}"/>
              </a:ext>
            </a:extLst>
          </p:cNvPr>
          <p:cNvSpPr txBox="1"/>
          <p:nvPr/>
        </p:nvSpPr>
        <p:spPr>
          <a:xfrm>
            <a:off x="154597" y="1553982"/>
            <a:ext cx="4191287" cy="5016758"/>
          </a:xfrm>
          <a:prstGeom prst="rect">
            <a:avLst/>
          </a:prstGeom>
          <a:noFill/>
        </p:spPr>
        <p:txBody>
          <a:bodyPr wrap="square" rtlCol="0">
            <a:spAutoFit/>
          </a:bodyPr>
          <a:lstStyle/>
          <a:p>
            <a:pPr marL="342900" indent="-342900">
              <a:buFontTx/>
              <a:buChar char="-"/>
            </a:pPr>
            <a:r>
              <a:rPr lang="vi-VN" sz="2000" dirty="0" err="1">
                <a:latin typeface="Times New Roman" panose="02020603050405020304" pitchFamily="18" charset="0"/>
                <a:cs typeface="Times New Roman" panose="02020603050405020304" pitchFamily="18" charset="0"/>
              </a:rPr>
              <a:t>Click-through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rate</a:t>
            </a:r>
            <a:r>
              <a:rPr lang="vi-VN" sz="2000" dirty="0">
                <a:latin typeface="Times New Roman" panose="02020603050405020304" pitchFamily="18" charset="0"/>
                <a:cs typeface="Times New Roman" panose="02020603050405020304" pitchFamily="18" charset="0"/>
              </a:rPr>
              <a:t> (CTR) là chỉ số đo lường tỷ lệ số lần nhấn vào quảng cáo so với số lần hiển thị. </a:t>
            </a:r>
          </a:p>
          <a:p>
            <a:pPr marL="342900" indent="-342900">
              <a:buFontTx/>
              <a:buChar char="-"/>
            </a:pPr>
            <a:r>
              <a:rPr lang="vi-VN" sz="2000" dirty="0">
                <a:latin typeface="Times New Roman" panose="02020603050405020304" pitchFamily="18" charset="0"/>
                <a:cs typeface="Times New Roman" panose="02020603050405020304" pitchFamily="18" charset="0"/>
              </a:rPr>
              <a:t>Việc tính toán và phân tích dữ liệu là một quá trình mất thời gian và không thể đáp ứng được yêu cầu của thời gian thực.</a:t>
            </a:r>
          </a:p>
          <a:p>
            <a:pPr marL="342900" indent="-342900">
              <a:buFontTx/>
              <a:buChar char="-"/>
            </a:pPr>
            <a:r>
              <a:rPr lang="vi-VN" sz="2000" dirty="0" err="1">
                <a:latin typeface="Times New Roman" panose="02020603050405020304" pitchFamily="18" charset="0"/>
                <a:cs typeface="Times New Roman" panose="02020603050405020304" pitchFamily="18" charset="0"/>
              </a:rPr>
              <a:t>Realtime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streaming</a:t>
            </a:r>
            <a:r>
              <a:rPr lang="vi-VN" sz="2000" dirty="0">
                <a:latin typeface="Times New Roman" panose="02020603050405020304" pitchFamily="18" charset="0"/>
                <a:cs typeface="Times New Roman" panose="02020603050405020304" pitchFamily="18" charset="0"/>
              </a:rPr>
              <a:t> dữ liệu rất quan trọng trong việc dự đoán CTR để giúp các nhà quảng cáo có thể hiệu chỉnh chiến dịch một cách nhanh chóng và chính xác, đồng thời giúp giảm thiểu độ trễ giữa việc cập nhật dữ liệu và việc đưa ra các dự đoán CTR.</a:t>
            </a:r>
          </a:p>
          <a:p>
            <a:r>
              <a:rPr lang="vi-VN" sz="2000" dirty="0">
                <a:latin typeface="Times New Roman" panose="02020603050405020304" pitchFamily="18" charset="0"/>
                <a:cs typeface="Times New Roman" panose="02020603050405020304" pitchFamily="18" charset="0"/>
              </a:rPr>
              <a:t>=&gt; </a:t>
            </a:r>
            <a:r>
              <a:rPr lang="vi-VN"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Realtime</a:t>
            </a:r>
            <a:r>
              <a:rPr lang="vi-V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CTR </a:t>
            </a:r>
            <a:r>
              <a:rPr lang="vi-VN"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Prediction</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0E4D2C0-7457-CE10-4527-7452CC7AFC6C}"/>
              </a:ext>
            </a:extLst>
          </p:cNvPr>
          <p:cNvSpPr txBox="1"/>
          <p:nvPr/>
        </p:nvSpPr>
        <p:spPr>
          <a:xfrm>
            <a:off x="1031345" y="208531"/>
            <a:ext cx="10064547"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REAL-TIME CLICK-THROUGH RATE PREDICTION</a:t>
            </a:r>
            <a:endParaRPr lang="vi-V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92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597" y="162179"/>
            <a:ext cx="876748" cy="708259"/>
          </a:xfrm>
          <a:prstGeom prst="rect">
            <a:avLst/>
          </a:prstGeom>
        </p:spPr>
      </p:pic>
      <p:sp>
        <p:nvSpPr>
          <p:cNvPr id="3" name="TextBox 2">
            <a:extLst>
              <a:ext uri="{FF2B5EF4-FFF2-40B4-BE49-F238E27FC236}">
                <a16:creationId xmlns:a16="http://schemas.microsoft.com/office/drawing/2014/main" id="{878B06FE-D3F6-F0AD-187D-83A8CDF9D256}"/>
              </a:ext>
            </a:extLst>
          </p:cNvPr>
          <p:cNvSpPr txBox="1"/>
          <p:nvPr/>
        </p:nvSpPr>
        <p:spPr>
          <a:xfrm>
            <a:off x="1374244" y="824084"/>
            <a:ext cx="5193323"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2 – Bộ dữ liệu</a:t>
            </a:r>
          </a:p>
        </p:txBody>
      </p:sp>
      <p:pic>
        <p:nvPicPr>
          <p:cNvPr id="5" name="Picture 4">
            <a:extLst>
              <a:ext uri="{FF2B5EF4-FFF2-40B4-BE49-F238E27FC236}">
                <a16:creationId xmlns:a16="http://schemas.microsoft.com/office/drawing/2014/main" id="{0B05139B-353D-08F7-F9C5-F04A078EFC41}"/>
              </a:ext>
            </a:extLst>
          </p:cNvPr>
          <p:cNvPicPr>
            <a:picLocks noChangeAspect="1"/>
          </p:cNvPicPr>
          <p:nvPr/>
        </p:nvPicPr>
        <p:blipFill>
          <a:blip r:embed="rId4"/>
          <a:stretch>
            <a:fillRect/>
          </a:stretch>
        </p:blipFill>
        <p:spPr>
          <a:xfrm>
            <a:off x="4879731" y="1616158"/>
            <a:ext cx="6775937" cy="3283413"/>
          </a:xfrm>
          <a:prstGeom prst="rect">
            <a:avLst/>
          </a:prstGeom>
        </p:spPr>
      </p:pic>
      <p:sp>
        <p:nvSpPr>
          <p:cNvPr id="6" name="TextBox 5">
            <a:extLst>
              <a:ext uri="{FF2B5EF4-FFF2-40B4-BE49-F238E27FC236}">
                <a16:creationId xmlns:a16="http://schemas.microsoft.com/office/drawing/2014/main" id="{73FC27EA-70C5-A380-6BC4-A67B4F1C7757}"/>
              </a:ext>
            </a:extLst>
          </p:cNvPr>
          <p:cNvSpPr txBox="1"/>
          <p:nvPr/>
        </p:nvSpPr>
        <p:spPr>
          <a:xfrm>
            <a:off x="154597" y="1553982"/>
            <a:ext cx="4191287" cy="2862322"/>
          </a:xfrm>
          <a:prstGeom prst="rect">
            <a:avLst/>
          </a:prstGeom>
          <a:noFill/>
        </p:spPr>
        <p:txBody>
          <a:bodyPr wrap="square" rtlCol="0">
            <a:spAutoFit/>
          </a:bodyPr>
          <a:lstStyle/>
          <a:p>
            <a:pPr marL="342900" indent="-342900">
              <a:buFontTx/>
              <a:buChar char="-"/>
            </a:pPr>
            <a:r>
              <a:rPr lang="vi-VN" sz="2000" dirty="0">
                <a:latin typeface="Times New Roman" panose="02020603050405020304" pitchFamily="18" charset="0"/>
                <a:cs typeface="Times New Roman" panose="02020603050405020304" pitchFamily="18" charset="0"/>
              </a:rPr>
              <a:t>Bộ dữ liệu </a:t>
            </a:r>
            <a:r>
              <a:rPr lang="vi-VN" sz="2000" dirty="0" err="1">
                <a:latin typeface="Times New Roman" panose="02020603050405020304" pitchFamily="18" charset="0"/>
                <a:cs typeface="Times New Roman" panose="02020603050405020304" pitchFamily="18" charset="0"/>
              </a:rPr>
              <a:t>Click-Through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Rate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Prediction</a:t>
            </a:r>
            <a:endParaRPr lang="vi-VN" sz="2000" dirty="0">
              <a:latin typeface="Times New Roman" panose="02020603050405020304" pitchFamily="18" charset="0"/>
              <a:cs typeface="Times New Roman" panose="02020603050405020304" pitchFamily="18" charset="0"/>
            </a:endParaRPr>
          </a:p>
          <a:p>
            <a:pPr marL="342900" indent="-342900">
              <a:buFontTx/>
              <a:buChar char="-"/>
            </a:pPr>
            <a:r>
              <a:rPr lang="vi-VN" sz="2000" dirty="0" err="1">
                <a:latin typeface="Times New Roman" panose="02020603050405020304" pitchFamily="18" charset="0"/>
                <a:cs typeface="Times New Roman" panose="02020603050405020304" pitchFamily="18" charset="0"/>
              </a:rPr>
              <a:t>Dataset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size</a:t>
            </a:r>
            <a:r>
              <a:rPr lang="vi-VN" sz="2000" dirty="0">
                <a:latin typeface="Times New Roman" panose="02020603050405020304" pitchFamily="18" charset="0"/>
                <a:cs typeface="Times New Roman" panose="02020603050405020304" pitchFamily="18" charset="0"/>
              </a:rPr>
              <a:t>: 1.28 </a:t>
            </a:r>
            <a:r>
              <a:rPr lang="vi-VN" sz="2000" dirty="0" err="1">
                <a:latin typeface="Times New Roman" panose="02020603050405020304" pitchFamily="18" charset="0"/>
                <a:cs typeface="Times New Roman" panose="02020603050405020304" pitchFamily="18" charset="0"/>
              </a:rPr>
              <a:t>Gb</a:t>
            </a:r>
            <a:r>
              <a:rPr lang="vi-VN" sz="2000" dirty="0">
                <a:latin typeface="Times New Roman" panose="02020603050405020304" pitchFamily="18" charset="0"/>
                <a:cs typeface="Times New Roman" panose="02020603050405020304" pitchFamily="18" charset="0"/>
              </a:rPr>
              <a:t>. Gồm 2 file:</a:t>
            </a:r>
          </a:p>
          <a:p>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Train</a:t>
            </a:r>
            <a:r>
              <a:rPr lang="vi-VN" sz="2000" dirty="0">
                <a:latin typeface="Times New Roman" panose="02020603050405020304" pitchFamily="18" charset="0"/>
                <a:cs typeface="Times New Roman" panose="02020603050405020304" pitchFamily="18" charset="0"/>
              </a:rPr>
              <a:t>: Gồm 40M </a:t>
            </a:r>
            <a:r>
              <a:rPr lang="vi-VN" sz="2000" dirty="0" err="1">
                <a:latin typeface="Times New Roman" panose="02020603050405020304" pitchFamily="18" charset="0"/>
                <a:cs typeface="Times New Roman" panose="02020603050405020304" pitchFamily="18" charset="0"/>
              </a:rPr>
              <a:t>records</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Test</a:t>
            </a:r>
            <a:r>
              <a:rPr lang="vi-VN" sz="2000" dirty="0">
                <a:latin typeface="Times New Roman" panose="02020603050405020304" pitchFamily="18" charset="0"/>
                <a:cs typeface="Times New Roman" panose="02020603050405020304" pitchFamily="18" charset="0"/>
              </a:rPr>
              <a:t>: Gồm 5M </a:t>
            </a:r>
            <a:r>
              <a:rPr lang="vi-VN" sz="2000" dirty="0" err="1">
                <a:latin typeface="Times New Roman" panose="02020603050405020304" pitchFamily="18" charset="0"/>
                <a:cs typeface="Times New Roman" panose="02020603050405020304" pitchFamily="18" charset="0"/>
              </a:rPr>
              <a:t>records</a:t>
            </a:r>
            <a:endParaRPr lang="vi-VN" sz="2000" dirty="0">
              <a:latin typeface="Times New Roman" panose="02020603050405020304" pitchFamily="18" charset="0"/>
              <a:cs typeface="Times New Roman" panose="02020603050405020304" pitchFamily="18" charset="0"/>
            </a:endParaRPr>
          </a:p>
          <a:p>
            <a:pPr marL="342900" indent="-342900">
              <a:buFontTx/>
              <a:buChar char="-"/>
            </a:pPr>
            <a:r>
              <a:rPr lang="vi-VN" sz="2000" dirty="0">
                <a:latin typeface="Times New Roman" panose="02020603050405020304" pitchFamily="18" charset="0"/>
                <a:cs typeface="Times New Roman" panose="02020603050405020304" pitchFamily="18" charset="0"/>
              </a:rPr>
              <a:t>Tách </a:t>
            </a:r>
            <a:r>
              <a:rPr lang="vi-VN" sz="2000" dirty="0" err="1">
                <a:latin typeface="Times New Roman" panose="02020603050405020304" pitchFamily="18" charset="0"/>
                <a:cs typeface="Times New Roman" panose="02020603050405020304" pitchFamily="18" charset="0"/>
              </a:rPr>
              <a:t>file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Train</a:t>
            </a:r>
            <a:r>
              <a:rPr lang="vi-VN" sz="2000" dirty="0">
                <a:latin typeface="Times New Roman" panose="02020603050405020304" pitchFamily="18" charset="0"/>
                <a:cs typeface="Times New Roman" panose="02020603050405020304" pitchFamily="18" charset="0"/>
              </a:rPr>
              <a:t>: </a:t>
            </a:r>
          </a:p>
          <a:p>
            <a:r>
              <a:rPr lang="vi-VN" sz="2000" dirty="0">
                <a:latin typeface="Times New Roman" panose="02020603050405020304" pitchFamily="18" charset="0"/>
                <a:cs typeface="Times New Roman" panose="02020603050405020304" pitchFamily="18" charset="0"/>
              </a:rPr>
              <a:t> -&gt; (1) </a:t>
            </a:r>
            <a:r>
              <a:rPr lang="vi-VN" sz="2000" dirty="0" err="1">
                <a:latin typeface="Times New Roman" panose="02020603050405020304" pitchFamily="18" charset="0"/>
                <a:cs typeface="Times New Roman" panose="02020603050405020304" pitchFamily="18" charset="0"/>
              </a:rPr>
              <a:t>Train_set</a:t>
            </a:r>
            <a:r>
              <a:rPr lang="vi-VN" sz="2000" dirty="0">
                <a:latin typeface="Times New Roman" panose="02020603050405020304" pitchFamily="18" charset="0"/>
                <a:cs typeface="Times New Roman" panose="02020603050405020304" pitchFamily="18" charset="0"/>
              </a:rPr>
              <a:t> : ~ 876K </a:t>
            </a:r>
            <a:r>
              <a:rPr lang="vi-VN" sz="2000" dirty="0" err="1">
                <a:latin typeface="Times New Roman" panose="02020603050405020304" pitchFamily="18" charset="0"/>
                <a:cs typeface="Times New Roman" panose="02020603050405020304" pitchFamily="18" charset="0"/>
              </a:rPr>
              <a:t>Records</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 -&gt; (2) </a:t>
            </a:r>
            <a:r>
              <a:rPr lang="vi-VN" sz="2000" dirty="0" err="1">
                <a:latin typeface="Times New Roman" panose="02020603050405020304" pitchFamily="18" charset="0"/>
                <a:cs typeface="Times New Roman" panose="02020603050405020304" pitchFamily="18" charset="0"/>
              </a:rPr>
              <a:t>Test_set</a:t>
            </a:r>
            <a:r>
              <a:rPr lang="vi-VN" sz="2000" dirty="0">
                <a:latin typeface="Times New Roman" panose="02020603050405020304" pitchFamily="18" charset="0"/>
                <a:cs typeface="Times New Roman" panose="02020603050405020304" pitchFamily="18" charset="0"/>
              </a:rPr>
              <a:t> : ~ 370K </a:t>
            </a:r>
            <a:r>
              <a:rPr lang="vi-VN" sz="2000" dirty="0" err="1">
                <a:latin typeface="Times New Roman" panose="02020603050405020304" pitchFamily="18" charset="0"/>
                <a:cs typeface="Times New Roman" panose="02020603050405020304" pitchFamily="18" charset="0"/>
              </a:rPr>
              <a:t>Records</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 -&gt; (3) </a:t>
            </a:r>
            <a:r>
              <a:rPr lang="vi-VN" sz="2000" dirty="0" err="1">
                <a:latin typeface="Times New Roman" panose="02020603050405020304" pitchFamily="18" charset="0"/>
                <a:cs typeface="Times New Roman" panose="02020603050405020304" pitchFamily="18" charset="0"/>
              </a:rPr>
              <a:t>Stream_set</a:t>
            </a:r>
            <a:r>
              <a:rPr lang="vi-VN" sz="2000" dirty="0">
                <a:latin typeface="Times New Roman" panose="02020603050405020304" pitchFamily="18" charset="0"/>
                <a:cs typeface="Times New Roman" panose="02020603050405020304" pitchFamily="18" charset="0"/>
              </a:rPr>
              <a:t>: 1M </a:t>
            </a:r>
            <a:r>
              <a:rPr lang="vi-VN" sz="2000" dirty="0" err="1">
                <a:latin typeface="Times New Roman" panose="02020603050405020304" pitchFamily="18" charset="0"/>
                <a:cs typeface="Times New Roman" panose="02020603050405020304" pitchFamily="18" charset="0"/>
              </a:rPr>
              <a:t>Records</a:t>
            </a:r>
            <a:endParaRPr lang="vi-V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B9A6BE9-81E3-C21D-8053-4DAF2D908C92}"/>
              </a:ext>
            </a:extLst>
          </p:cNvPr>
          <p:cNvSpPr txBox="1"/>
          <p:nvPr/>
        </p:nvSpPr>
        <p:spPr>
          <a:xfrm>
            <a:off x="1031345" y="208531"/>
            <a:ext cx="10064547"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REAL-TIME CLICK-THROUGH RATE PREDICTION</a:t>
            </a:r>
            <a:endParaRPr lang="vi-V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44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597" y="162179"/>
            <a:ext cx="876748" cy="708259"/>
          </a:xfrm>
          <a:prstGeom prst="rect">
            <a:avLst/>
          </a:prstGeom>
        </p:spPr>
      </p:pic>
      <p:sp>
        <p:nvSpPr>
          <p:cNvPr id="3" name="TextBox 2">
            <a:extLst>
              <a:ext uri="{FF2B5EF4-FFF2-40B4-BE49-F238E27FC236}">
                <a16:creationId xmlns:a16="http://schemas.microsoft.com/office/drawing/2014/main" id="{878B06FE-D3F6-F0AD-187D-83A8CDF9D256}"/>
              </a:ext>
            </a:extLst>
          </p:cNvPr>
          <p:cNvSpPr txBox="1"/>
          <p:nvPr/>
        </p:nvSpPr>
        <p:spPr>
          <a:xfrm>
            <a:off x="1374244" y="824084"/>
            <a:ext cx="5193323"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2 – Bộ dữ liệu</a:t>
            </a:r>
          </a:p>
        </p:txBody>
      </p:sp>
      <p:sp>
        <p:nvSpPr>
          <p:cNvPr id="6" name="TextBox 5">
            <a:extLst>
              <a:ext uri="{FF2B5EF4-FFF2-40B4-BE49-F238E27FC236}">
                <a16:creationId xmlns:a16="http://schemas.microsoft.com/office/drawing/2014/main" id="{73FC27EA-70C5-A380-6BC4-A67B4F1C7757}"/>
              </a:ext>
            </a:extLst>
          </p:cNvPr>
          <p:cNvSpPr txBox="1"/>
          <p:nvPr/>
        </p:nvSpPr>
        <p:spPr>
          <a:xfrm>
            <a:off x="154596" y="1553982"/>
            <a:ext cx="11969995" cy="2246769"/>
          </a:xfrm>
          <a:prstGeom prst="rect">
            <a:avLst/>
          </a:prstGeom>
          <a:noFill/>
        </p:spPr>
        <p:txBody>
          <a:bodyPr wrap="square" rtlCol="0">
            <a:spAutoFit/>
          </a:bodyPr>
          <a:lstStyle/>
          <a:p>
            <a:pPr marL="342900" indent="-342900">
              <a:buFontTx/>
              <a:buChar char="-"/>
            </a:pPr>
            <a:r>
              <a:rPr lang="vi-VN" sz="2000" dirty="0">
                <a:latin typeface="Times New Roman" panose="02020603050405020304" pitchFamily="18" charset="0"/>
                <a:cs typeface="Times New Roman" panose="02020603050405020304" pitchFamily="18" charset="0"/>
              </a:rPr>
              <a:t>Bộ dữ liệu </a:t>
            </a:r>
            <a:r>
              <a:rPr lang="vi-VN" sz="2000" dirty="0" err="1">
                <a:latin typeface="Times New Roman" panose="02020603050405020304" pitchFamily="18" charset="0"/>
                <a:cs typeface="Times New Roman" panose="02020603050405020304" pitchFamily="18" charset="0"/>
              </a:rPr>
              <a:t>Click-Through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Rate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Prediction</a:t>
            </a:r>
            <a:endParaRPr lang="vi-VN" sz="2000" dirty="0">
              <a:latin typeface="Times New Roman" panose="02020603050405020304" pitchFamily="18" charset="0"/>
              <a:cs typeface="Times New Roman" panose="02020603050405020304" pitchFamily="18" charset="0"/>
            </a:endParaRPr>
          </a:p>
          <a:p>
            <a:pPr marL="342900" indent="-342900">
              <a:buFontTx/>
              <a:buChar char="-"/>
            </a:pPr>
            <a:r>
              <a:rPr lang="vi-VN" sz="2000" dirty="0">
                <a:latin typeface="Times New Roman" panose="02020603050405020304" pitchFamily="18" charset="0"/>
                <a:cs typeface="Times New Roman" panose="02020603050405020304" pitchFamily="18" charset="0"/>
              </a:rPr>
              <a:t>Các thuộc tính:</a:t>
            </a:r>
            <a:br>
              <a:rPr lang="vi-VN" sz="2000" dirty="0">
                <a:latin typeface="Times New Roman" panose="02020603050405020304" pitchFamily="18" charset="0"/>
                <a:cs typeface="Times New Roman" panose="02020603050405020304" pitchFamily="18" charset="0"/>
              </a:rPr>
            </a:br>
            <a:r>
              <a:rPr lang="vi-VN" sz="2000" u="sng" dirty="0" err="1">
                <a:latin typeface="Times New Roman" panose="02020603050405020304" pitchFamily="18" charset="0"/>
                <a:cs typeface="Times New Roman" panose="02020603050405020304" pitchFamily="18" charset="0"/>
              </a:rPr>
              <a:t>index</a:t>
            </a:r>
            <a:r>
              <a:rPr lang="vi-VN" sz="2000" u="sng"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string</a:t>
            </a:r>
            <a:r>
              <a:rPr lang="vi-VN" sz="2000" dirty="0">
                <a:latin typeface="Times New Roman" panose="02020603050405020304" pitchFamily="18" charset="0"/>
                <a:cs typeface="Times New Roman" panose="02020603050405020304" pitchFamily="18" charset="0"/>
              </a:rPr>
              <a:t>,</a:t>
            </a:r>
            <a:r>
              <a:rPr lang="vi-VN" sz="2000" u="sng" dirty="0">
                <a:latin typeface="Times New Roman" panose="02020603050405020304" pitchFamily="18" charset="0"/>
                <a:cs typeface="Times New Roman" panose="02020603050405020304" pitchFamily="18" charset="0"/>
              </a:rPr>
              <a:t> </a:t>
            </a:r>
            <a:r>
              <a:rPr lang="vi-VN" sz="2000" u="sng" dirty="0" err="1">
                <a:latin typeface="Times New Roman" panose="02020603050405020304" pitchFamily="18" charset="0"/>
                <a:cs typeface="Times New Roman" panose="02020603050405020304" pitchFamily="18" charset="0"/>
              </a:rPr>
              <a:t>id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string</a:t>
            </a:r>
            <a:r>
              <a:rPr lang="vi-VN" sz="2000" dirty="0">
                <a:latin typeface="Times New Roman" panose="02020603050405020304" pitchFamily="18" charset="0"/>
                <a:cs typeface="Times New Roman" panose="02020603050405020304" pitchFamily="18" charset="0"/>
              </a:rPr>
              <a:t>, </a:t>
            </a:r>
            <a:r>
              <a:rPr lang="vi-VN" sz="2000" b="1" dirty="0" err="1">
                <a:latin typeface="Times New Roman" panose="02020603050405020304" pitchFamily="18" charset="0"/>
                <a:cs typeface="Times New Roman" panose="02020603050405020304" pitchFamily="18" charset="0"/>
              </a:rPr>
              <a:t>click</a:t>
            </a:r>
            <a:r>
              <a:rPr lang="vi-VN" sz="2000" b="1" dirty="0">
                <a:latin typeface="Times New Roman" panose="02020603050405020304" pitchFamily="18" charset="0"/>
                <a:cs typeface="Times New Roman" panose="02020603050405020304" pitchFamily="18" charset="0"/>
              </a:rPr>
              <a:t>: </a:t>
            </a:r>
            <a:r>
              <a:rPr lang="vi-VN" sz="2000" b="1" dirty="0" err="1">
                <a:latin typeface="Times New Roman" panose="02020603050405020304" pitchFamily="18" charset="0"/>
                <a:cs typeface="Times New Roman" panose="02020603050405020304" pitchFamily="18" charset="0"/>
              </a:rPr>
              <a:t>int</a:t>
            </a:r>
            <a:r>
              <a:rPr lang="vi-VN" sz="2000" b="1" dirty="0">
                <a:latin typeface="Times New Roman" panose="02020603050405020304" pitchFamily="18" charset="0"/>
                <a:cs typeface="Times New Roman" panose="02020603050405020304" pitchFamily="18" charset="0"/>
              </a:rPr>
              <a:t> (0/1)</a:t>
            </a:r>
            <a:r>
              <a:rPr lang="vi-VN" sz="2000" dirty="0">
                <a:latin typeface="Times New Roman" panose="02020603050405020304" pitchFamily="18" charset="0"/>
                <a:cs typeface="Times New Roman" panose="02020603050405020304" pitchFamily="18" charset="0"/>
              </a:rPr>
              <a:t>, </a:t>
            </a:r>
            <a:r>
              <a:rPr lang="vi-VN" sz="2000" u="sng" dirty="0" err="1">
                <a:latin typeface="Times New Roman" panose="02020603050405020304" pitchFamily="18" charset="0"/>
                <a:cs typeface="Times New Roman" panose="02020603050405020304" pitchFamily="18" charset="0"/>
              </a:rPr>
              <a:t>hour</a:t>
            </a:r>
            <a:r>
              <a:rPr lang="vi-VN" sz="2000" u="sng"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string</a:t>
            </a:r>
            <a:r>
              <a:rPr lang="vi-VN" sz="2000" dirty="0">
                <a:latin typeface="Times New Roman" panose="02020603050405020304" pitchFamily="18" charset="0"/>
                <a:cs typeface="Times New Roman" panose="02020603050405020304" pitchFamily="18" charset="0"/>
              </a:rPr>
              <a:t>, </a:t>
            </a:r>
            <a:r>
              <a:rPr lang="vi-VN" sz="2000" u="sng" dirty="0">
                <a:latin typeface="Times New Roman" panose="02020603050405020304" pitchFamily="18" charset="0"/>
                <a:cs typeface="Times New Roman" panose="02020603050405020304" pitchFamily="18" charset="0"/>
              </a:rPr>
              <a:t>C1: </a:t>
            </a:r>
            <a:r>
              <a:rPr lang="vi-VN" sz="2000" dirty="0" err="1">
                <a:latin typeface="Times New Roman" panose="02020603050405020304" pitchFamily="18" charset="0"/>
                <a:cs typeface="Times New Roman" panose="02020603050405020304" pitchFamily="18" charset="0"/>
              </a:rPr>
              <a:t>int</a:t>
            </a:r>
            <a:r>
              <a:rPr lang="vi-VN" sz="2000" dirty="0">
                <a:latin typeface="Times New Roman" panose="02020603050405020304" pitchFamily="18" charset="0"/>
                <a:cs typeface="Times New Roman" panose="02020603050405020304" pitchFamily="18" charset="0"/>
              </a:rPr>
              <a:t>, </a:t>
            </a:r>
            <a:r>
              <a:rPr lang="vi-VN" sz="2000" u="sng" dirty="0" err="1">
                <a:latin typeface="Times New Roman" panose="02020603050405020304" pitchFamily="18" charset="0"/>
                <a:cs typeface="Times New Roman" panose="02020603050405020304" pitchFamily="18" charset="0"/>
              </a:rPr>
              <a:t>banner_pos</a:t>
            </a:r>
            <a:r>
              <a:rPr lang="vi-VN" sz="2000" u="sng"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a:t>
            </a:r>
            <a:r>
              <a:rPr lang="vi-VN" sz="2000" dirty="0">
                <a:latin typeface="Times New Roman" panose="02020603050405020304" pitchFamily="18" charset="0"/>
                <a:cs typeface="Times New Roman" panose="02020603050405020304" pitchFamily="18" charset="0"/>
              </a:rPr>
              <a:t>, </a:t>
            </a:r>
            <a:r>
              <a:rPr lang="vi-VN" sz="2000" u="sng" dirty="0" err="1">
                <a:latin typeface="Times New Roman" panose="02020603050405020304" pitchFamily="18" charset="0"/>
                <a:cs typeface="Times New Roman" panose="02020603050405020304" pitchFamily="18" charset="0"/>
              </a:rPr>
              <a:t>site_id</a:t>
            </a:r>
            <a:r>
              <a:rPr lang="vi-VN" sz="2000" u="sng"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string</a:t>
            </a:r>
            <a:r>
              <a:rPr lang="vi-VN" sz="2000" dirty="0">
                <a:latin typeface="Times New Roman" panose="02020603050405020304" pitchFamily="18" charset="0"/>
                <a:cs typeface="Times New Roman" panose="02020603050405020304" pitchFamily="18" charset="0"/>
              </a:rPr>
              <a:t>, </a:t>
            </a:r>
            <a:r>
              <a:rPr lang="vi-VN" sz="2000" u="sng" dirty="0" err="1">
                <a:latin typeface="Times New Roman" panose="02020603050405020304" pitchFamily="18" charset="0"/>
                <a:cs typeface="Times New Roman" panose="02020603050405020304" pitchFamily="18" charset="0"/>
              </a:rPr>
              <a:t>site_domain</a:t>
            </a:r>
            <a:r>
              <a:rPr lang="vi-VN" sz="2000" u="sng"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string</a:t>
            </a:r>
            <a:r>
              <a:rPr lang="vi-VN" sz="2000" dirty="0">
                <a:latin typeface="Times New Roman" panose="02020603050405020304" pitchFamily="18" charset="0"/>
                <a:cs typeface="Times New Roman" panose="02020603050405020304" pitchFamily="18" charset="0"/>
              </a:rPr>
              <a:t>, </a:t>
            </a:r>
            <a:r>
              <a:rPr lang="vi-VN" sz="2000" u="sng" dirty="0" err="1">
                <a:latin typeface="Times New Roman" panose="02020603050405020304" pitchFamily="18" charset="0"/>
                <a:cs typeface="Times New Roman" panose="02020603050405020304" pitchFamily="18" charset="0"/>
              </a:rPr>
              <a:t>site_category</a:t>
            </a:r>
            <a:r>
              <a:rPr lang="vi-VN" sz="2000" u="sng"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string</a:t>
            </a:r>
            <a:r>
              <a:rPr lang="vi-VN" sz="2000" dirty="0">
                <a:latin typeface="Times New Roman" panose="02020603050405020304" pitchFamily="18" charset="0"/>
                <a:cs typeface="Times New Roman" panose="02020603050405020304" pitchFamily="18" charset="0"/>
              </a:rPr>
              <a:t>, </a:t>
            </a:r>
            <a:r>
              <a:rPr lang="vi-VN" sz="2000" u="sng" dirty="0" err="1">
                <a:latin typeface="Times New Roman" panose="02020603050405020304" pitchFamily="18" charset="0"/>
                <a:cs typeface="Times New Roman" panose="02020603050405020304" pitchFamily="18" charset="0"/>
              </a:rPr>
              <a:t>app_id</a:t>
            </a:r>
            <a:r>
              <a:rPr lang="vi-VN" sz="2000" u="sng"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string</a:t>
            </a:r>
            <a:r>
              <a:rPr lang="vi-VN" sz="2000" dirty="0">
                <a:latin typeface="Times New Roman" panose="02020603050405020304" pitchFamily="18" charset="0"/>
                <a:cs typeface="Times New Roman" panose="02020603050405020304" pitchFamily="18" charset="0"/>
              </a:rPr>
              <a:t>, </a:t>
            </a:r>
            <a:r>
              <a:rPr lang="vi-VN" sz="2000" u="sng" dirty="0" err="1">
                <a:latin typeface="Times New Roman" panose="02020603050405020304" pitchFamily="18" charset="0"/>
                <a:cs typeface="Times New Roman" panose="02020603050405020304" pitchFamily="18" charset="0"/>
              </a:rPr>
              <a:t>app_domain</a:t>
            </a:r>
            <a:r>
              <a:rPr lang="vi-VN" sz="2000" u="sng"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string</a:t>
            </a:r>
            <a:r>
              <a:rPr lang="vi-VN" sz="2000" dirty="0">
                <a:latin typeface="Times New Roman" panose="02020603050405020304" pitchFamily="18" charset="0"/>
                <a:cs typeface="Times New Roman" panose="02020603050405020304" pitchFamily="18" charset="0"/>
              </a:rPr>
              <a:t>, </a:t>
            </a:r>
            <a:r>
              <a:rPr lang="vi-VN" sz="2000" u="sng" dirty="0" err="1">
                <a:latin typeface="Times New Roman" panose="02020603050405020304" pitchFamily="18" charset="0"/>
                <a:cs typeface="Times New Roman" panose="02020603050405020304" pitchFamily="18" charset="0"/>
              </a:rPr>
              <a:t>app_category</a:t>
            </a:r>
            <a:r>
              <a:rPr lang="vi-VN" sz="2000" u="sng"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string</a:t>
            </a:r>
            <a:r>
              <a:rPr lang="vi-VN" sz="2000" dirty="0">
                <a:latin typeface="Times New Roman" panose="02020603050405020304" pitchFamily="18" charset="0"/>
                <a:cs typeface="Times New Roman" panose="02020603050405020304" pitchFamily="18" charset="0"/>
              </a:rPr>
              <a:t>, </a:t>
            </a:r>
            <a:r>
              <a:rPr lang="vi-VN" sz="2000" u="sng" dirty="0" err="1">
                <a:latin typeface="Times New Roman" panose="02020603050405020304" pitchFamily="18" charset="0"/>
                <a:cs typeface="Times New Roman" panose="02020603050405020304" pitchFamily="18" charset="0"/>
              </a:rPr>
              <a:t>device_id</a:t>
            </a:r>
            <a:r>
              <a:rPr lang="vi-VN" sz="2000" u="sng"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string</a:t>
            </a:r>
            <a:r>
              <a:rPr lang="vi-VN" sz="2000" dirty="0">
                <a:latin typeface="Times New Roman" panose="02020603050405020304" pitchFamily="18" charset="0"/>
                <a:cs typeface="Times New Roman" panose="02020603050405020304" pitchFamily="18" charset="0"/>
              </a:rPr>
              <a:t>, </a:t>
            </a:r>
            <a:r>
              <a:rPr lang="vi-VN" sz="2000" u="sng" dirty="0" err="1">
                <a:latin typeface="Times New Roman" panose="02020603050405020304" pitchFamily="18" charset="0"/>
                <a:cs typeface="Times New Roman" panose="02020603050405020304" pitchFamily="18" charset="0"/>
              </a:rPr>
              <a:t>device_ip</a:t>
            </a:r>
            <a:r>
              <a:rPr lang="vi-VN" sz="2000" u="sng"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string</a:t>
            </a:r>
            <a:r>
              <a:rPr lang="vi-VN" sz="2000" dirty="0">
                <a:latin typeface="Times New Roman" panose="02020603050405020304" pitchFamily="18" charset="0"/>
                <a:cs typeface="Times New Roman" panose="02020603050405020304" pitchFamily="18" charset="0"/>
              </a:rPr>
              <a:t>, </a:t>
            </a:r>
            <a:r>
              <a:rPr lang="vi-VN" sz="2000" u="sng" dirty="0" err="1">
                <a:latin typeface="Times New Roman" panose="02020603050405020304" pitchFamily="18" charset="0"/>
                <a:cs typeface="Times New Roman" panose="02020603050405020304" pitchFamily="18" charset="0"/>
              </a:rPr>
              <a:t>device_model</a:t>
            </a:r>
            <a:r>
              <a:rPr lang="vi-VN" sz="2000" u="sng"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string</a:t>
            </a:r>
            <a:r>
              <a:rPr lang="vi-VN" sz="2000" dirty="0">
                <a:latin typeface="Times New Roman" panose="02020603050405020304" pitchFamily="18" charset="0"/>
                <a:cs typeface="Times New Roman" panose="02020603050405020304" pitchFamily="18" charset="0"/>
              </a:rPr>
              <a:t>, </a:t>
            </a:r>
            <a:r>
              <a:rPr lang="vi-VN" sz="2000" u="sng" dirty="0" err="1">
                <a:latin typeface="Times New Roman" panose="02020603050405020304" pitchFamily="18" charset="0"/>
                <a:cs typeface="Times New Roman" panose="02020603050405020304" pitchFamily="18" charset="0"/>
              </a:rPr>
              <a:t>device_type</a:t>
            </a:r>
            <a:r>
              <a:rPr lang="vi-VN" sz="2000" u="sng"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a:t>
            </a:r>
            <a:r>
              <a:rPr lang="vi-VN" sz="2000" dirty="0">
                <a:latin typeface="Times New Roman" panose="02020603050405020304" pitchFamily="18" charset="0"/>
                <a:cs typeface="Times New Roman" panose="02020603050405020304" pitchFamily="18" charset="0"/>
              </a:rPr>
              <a:t>, </a:t>
            </a:r>
            <a:r>
              <a:rPr lang="vi-VN" sz="2000" u="sng" dirty="0" err="1">
                <a:latin typeface="Times New Roman" panose="02020603050405020304" pitchFamily="18" charset="0"/>
                <a:cs typeface="Times New Roman" panose="02020603050405020304" pitchFamily="18" charset="0"/>
              </a:rPr>
              <a:t>device_conn_type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a:t>
            </a:r>
            <a:r>
              <a:rPr lang="vi-VN" sz="2000" dirty="0">
                <a:latin typeface="Times New Roman" panose="02020603050405020304" pitchFamily="18" charset="0"/>
                <a:cs typeface="Times New Roman" panose="02020603050405020304" pitchFamily="18" charset="0"/>
              </a:rPr>
              <a:t>, </a:t>
            </a:r>
            <a:r>
              <a:rPr lang="vi-VN" sz="2000" u="sng" dirty="0">
                <a:latin typeface="Times New Roman" panose="02020603050405020304" pitchFamily="18" charset="0"/>
                <a:cs typeface="Times New Roman" panose="02020603050405020304" pitchFamily="18" charset="0"/>
              </a:rPr>
              <a:t>C14</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a:t>
            </a:r>
            <a:r>
              <a:rPr lang="vi-VN" sz="2000" dirty="0">
                <a:latin typeface="Times New Roman" panose="02020603050405020304" pitchFamily="18" charset="0"/>
                <a:cs typeface="Times New Roman" panose="02020603050405020304" pitchFamily="18" charset="0"/>
              </a:rPr>
              <a:t>, </a:t>
            </a:r>
            <a:r>
              <a:rPr lang="vi-VN" sz="2000" u="sng" dirty="0">
                <a:latin typeface="Times New Roman" panose="02020603050405020304" pitchFamily="18" charset="0"/>
                <a:cs typeface="Times New Roman" panose="02020603050405020304" pitchFamily="18" charset="0"/>
              </a:rPr>
              <a:t>C15</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a:t>
            </a:r>
            <a:r>
              <a:rPr lang="vi-VN" sz="2000" dirty="0">
                <a:latin typeface="Times New Roman" panose="02020603050405020304" pitchFamily="18" charset="0"/>
                <a:cs typeface="Times New Roman" panose="02020603050405020304" pitchFamily="18" charset="0"/>
              </a:rPr>
              <a:t>, </a:t>
            </a:r>
            <a:r>
              <a:rPr lang="vi-VN" sz="2000" u="sng" dirty="0">
                <a:latin typeface="Times New Roman" panose="02020603050405020304" pitchFamily="18" charset="0"/>
                <a:cs typeface="Times New Roman" panose="02020603050405020304" pitchFamily="18" charset="0"/>
              </a:rPr>
              <a:t>C16</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a:t>
            </a:r>
            <a:r>
              <a:rPr lang="vi-VN" sz="2000" dirty="0">
                <a:latin typeface="Times New Roman" panose="02020603050405020304" pitchFamily="18" charset="0"/>
                <a:cs typeface="Times New Roman" panose="02020603050405020304" pitchFamily="18" charset="0"/>
              </a:rPr>
              <a:t>, </a:t>
            </a:r>
            <a:r>
              <a:rPr lang="vi-VN" sz="2000" u="sng" dirty="0">
                <a:latin typeface="Times New Roman" panose="02020603050405020304" pitchFamily="18" charset="0"/>
                <a:cs typeface="Times New Roman" panose="02020603050405020304" pitchFamily="18" charset="0"/>
              </a:rPr>
              <a:t>C17: </a:t>
            </a:r>
            <a:r>
              <a:rPr lang="vi-VN" sz="2000" dirty="0" err="1">
                <a:latin typeface="Times New Roman" panose="02020603050405020304" pitchFamily="18" charset="0"/>
                <a:cs typeface="Times New Roman" panose="02020603050405020304" pitchFamily="18" charset="0"/>
              </a:rPr>
              <a:t>int</a:t>
            </a:r>
            <a:r>
              <a:rPr lang="vi-VN" sz="2000" dirty="0">
                <a:latin typeface="Times New Roman" panose="02020603050405020304" pitchFamily="18" charset="0"/>
                <a:cs typeface="Times New Roman" panose="02020603050405020304" pitchFamily="18" charset="0"/>
              </a:rPr>
              <a:t>, </a:t>
            </a:r>
            <a:r>
              <a:rPr lang="vi-VN" sz="2000" u="sng" dirty="0">
                <a:latin typeface="Times New Roman" panose="02020603050405020304" pitchFamily="18" charset="0"/>
                <a:cs typeface="Times New Roman" panose="02020603050405020304" pitchFamily="18" charset="0"/>
              </a:rPr>
              <a:t>C18</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a:t>
            </a:r>
            <a:r>
              <a:rPr lang="vi-VN" sz="2000" dirty="0">
                <a:latin typeface="Times New Roman" panose="02020603050405020304" pitchFamily="18" charset="0"/>
                <a:cs typeface="Times New Roman" panose="02020603050405020304" pitchFamily="18" charset="0"/>
              </a:rPr>
              <a:t>, </a:t>
            </a:r>
            <a:r>
              <a:rPr lang="vi-VN" sz="2000" u="sng" dirty="0">
                <a:latin typeface="Times New Roman" panose="02020603050405020304" pitchFamily="18" charset="0"/>
                <a:cs typeface="Times New Roman" panose="02020603050405020304" pitchFamily="18" charset="0"/>
              </a:rPr>
              <a:t>C19</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a:t>
            </a:r>
            <a:r>
              <a:rPr lang="vi-VN" sz="2000" dirty="0">
                <a:latin typeface="Times New Roman" panose="02020603050405020304" pitchFamily="18" charset="0"/>
                <a:cs typeface="Times New Roman" panose="02020603050405020304" pitchFamily="18" charset="0"/>
              </a:rPr>
              <a:t>, </a:t>
            </a:r>
            <a:r>
              <a:rPr lang="vi-VN" sz="2000" u="sng" dirty="0">
                <a:latin typeface="Times New Roman" panose="02020603050405020304" pitchFamily="18" charset="0"/>
                <a:cs typeface="Times New Roman" panose="02020603050405020304" pitchFamily="18" charset="0"/>
              </a:rPr>
              <a:t>C20</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a:t>
            </a:r>
            <a:r>
              <a:rPr lang="vi-VN" sz="2000" dirty="0">
                <a:latin typeface="Times New Roman" panose="02020603050405020304" pitchFamily="18" charset="0"/>
                <a:cs typeface="Times New Roman" panose="02020603050405020304" pitchFamily="18" charset="0"/>
              </a:rPr>
              <a:t>, </a:t>
            </a:r>
            <a:r>
              <a:rPr lang="vi-VN" sz="2000" u="sng" dirty="0">
                <a:latin typeface="Times New Roman" panose="02020603050405020304" pitchFamily="18" charset="0"/>
                <a:cs typeface="Times New Roman" panose="02020603050405020304" pitchFamily="18" charset="0"/>
              </a:rPr>
              <a:t>C21</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int</a:t>
            </a:r>
            <a:endParaRPr lang="vi-VN" sz="2000" dirty="0">
              <a:latin typeface="Times New Roman" panose="02020603050405020304" pitchFamily="18" charset="0"/>
              <a:cs typeface="Times New Roman" panose="02020603050405020304" pitchFamily="18" charset="0"/>
            </a:endParaRPr>
          </a:p>
          <a:p>
            <a:pPr marL="342900" indent="-342900">
              <a:buFontTx/>
              <a:buChar char="-"/>
            </a:pPr>
            <a:endParaRPr lang="vi-V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B9A6BE9-81E3-C21D-8053-4DAF2D908C92}"/>
              </a:ext>
            </a:extLst>
          </p:cNvPr>
          <p:cNvSpPr txBox="1"/>
          <p:nvPr/>
        </p:nvSpPr>
        <p:spPr>
          <a:xfrm>
            <a:off x="1031345" y="208531"/>
            <a:ext cx="10064547"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REAL-TIME CLICK-THROUGH RATE PREDICTION</a:t>
            </a:r>
            <a:endParaRPr lang="vi-VN" sz="3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45F351A-CEBA-75E0-D515-8FA2FEFE4850}"/>
              </a:ext>
            </a:extLst>
          </p:cNvPr>
          <p:cNvPicPr>
            <a:picLocks noChangeAspect="1"/>
          </p:cNvPicPr>
          <p:nvPr/>
        </p:nvPicPr>
        <p:blipFill>
          <a:blip r:embed="rId4"/>
          <a:stretch>
            <a:fillRect/>
          </a:stretch>
        </p:blipFill>
        <p:spPr>
          <a:xfrm>
            <a:off x="592971" y="3641380"/>
            <a:ext cx="11444433" cy="1510911"/>
          </a:xfrm>
          <a:prstGeom prst="rect">
            <a:avLst/>
          </a:prstGeom>
        </p:spPr>
      </p:pic>
    </p:spTree>
    <p:extLst>
      <p:ext uri="{BB962C8B-B14F-4D97-AF65-F5344CB8AC3E}">
        <p14:creationId xmlns:p14="http://schemas.microsoft.com/office/powerpoint/2010/main" val="217914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597" y="162179"/>
            <a:ext cx="876748" cy="708259"/>
          </a:xfrm>
          <a:prstGeom prst="rect">
            <a:avLst/>
          </a:prstGeom>
        </p:spPr>
      </p:pic>
      <p:sp>
        <p:nvSpPr>
          <p:cNvPr id="3" name="TextBox 2">
            <a:extLst>
              <a:ext uri="{FF2B5EF4-FFF2-40B4-BE49-F238E27FC236}">
                <a16:creationId xmlns:a16="http://schemas.microsoft.com/office/drawing/2014/main" id="{878B06FE-D3F6-F0AD-187D-83A8CDF9D256}"/>
              </a:ext>
            </a:extLst>
          </p:cNvPr>
          <p:cNvSpPr txBox="1"/>
          <p:nvPr/>
        </p:nvSpPr>
        <p:spPr>
          <a:xfrm>
            <a:off x="1374244" y="824084"/>
            <a:ext cx="5193323"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2 – Bộ dữ liệu</a:t>
            </a:r>
          </a:p>
        </p:txBody>
      </p:sp>
      <p:sp>
        <p:nvSpPr>
          <p:cNvPr id="6" name="TextBox 5">
            <a:extLst>
              <a:ext uri="{FF2B5EF4-FFF2-40B4-BE49-F238E27FC236}">
                <a16:creationId xmlns:a16="http://schemas.microsoft.com/office/drawing/2014/main" id="{73FC27EA-70C5-A380-6BC4-A67B4F1C7757}"/>
              </a:ext>
            </a:extLst>
          </p:cNvPr>
          <p:cNvSpPr txBox="1"/>
          <p:nvPr/>
        </p:nvSpPr>
        <p:spPr>
          <a:xfrm>
            <a:off x="154596" y="1553982"/>
            <a:ext cx="11969995" cy="1015663"/>
          </a:xfrm>
          <a:prstGeom prst="rect">
            <a:avLst/>
          </a:prstGeom>
          <a:noFill/>
        </p:spPr>
        <p:txBody>
          <a:bodyPr wrap="square" rtlCol="0">
            <a:spAutoFit/>
          </a:bodyPr>
          <a:lstStyle/>
          <a:p>
            <a:pPr marL="342900" indent="-342900">
              <a:buFontTx/>
              <a:buChar char="-"/>
            </a:pPr>
            <a:r>
              <a:rPr lang="vi-VN" sz="2000" dirty="0">
                <a:latin typeface="Times New Roman" panose="02020603050405020304" pitchFamily="18" charset="0"/>
                <a:cs typeface="Times New Roman" panose="02020603050405020304" pitchFamily="18" charset="0"/>
              </a:rPr>
              <a:t>Bộ dữ liệu </a:t>
            </a:r>
            <a:r>
              <a:rPr lang="vi-VN" sz="2000" dirty="0" err="1">
                <a:latin typeface="Times New Roman" panose="02020603050405020304" pitchFamily="18" charset="0"/>
                <a:cs typeface="Times New Roman" panose="02020603050405020304" pitchFamily="18" charset="0"/>
              </a:rPr>
              <a:t>Click-Through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Rate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Prediction</a:t>
            </a:r>
            <a:endParaRPr lang="vi-VN" sz="2000" dirty="0">
              <a:latin typeface="Times New Roman" panose="02020603050405020304" pitchFamily="18" charset="0"/>
              <a:cs typeface="Times New Roman" panose="02020603050405020304" pitchFamily="18" charset="0"/>
            </a:endParaRPr>
          </a:p>
          <a:p>
            <a:pPr marL="342900" indent="-342900">
              <a:buFontTx/>
              <a:buChar char="-"/>
            </a:pPr>
            <a:r>
              <a:rPr lang="vi-VN" sz="2000" dirty="0">
                <a:latin typeface="Times New Roman" panose="02020603050405020304" pitchFamily="18" charset="0"/>
                <a:cs typeface="Times New Roman" panose="02020603050405020304" pitchFamily="18" charset="0"/>
              </a:rPr>
              <a:t>Các thuộc tính:</a:t>
            </a:r>
            <a:br>
              <a:rPr lang="vi-VN" sz="2000" dirty="0">
                <a:latin typeface="Times New Roman" panose="02020603050405020304" pitchFamily="18" charset="0"/>
                <a:cs typeface="Times New Roman" panose="02020603050405020304" pitchFamily="18" charset="0"/>
              </a:rPr>
            </a:br>
            <a:r>
              <a:rPr lang="vi-VN" sz="2000" b="1" dirty="0" err="1">
                <a:latin typeface="Times New Roman" panose="02020603050405020304" pitchFamily="18" charset="0"/>
                <a:cs typeface="Times New Roman" panose="02020603050405020304" pitchFamily="18" charset="0"/>
              </a:rPr>
              <a:t>click</a:t>
            </a:r>
            <a:r>
              <a:rPr lang="vi-VN" sz="2000" b="1" dirty="0">
                <a:latin typeface="Times New Roman" panose="02020603050405020304" pitchFamily="18" charset="0"/>
                <a:cs typeface="Times New Roman" panose="02020603050405020304" pitchFamily="18" charset="0"/>
              </a:rPr>
              <a:t>: </a:t>
            </a:r>
            <a:r>
              <a:rPr lang="vi-VN" sz="2000" b="1" dirty="0" err="1">
                <a:latin typeface="Times New Roman" panose="02020603050405020304" pitchFamily="18" charset="0"/>
                <a:cs typeface="Times New Roman" panose="02020603050405020304" pitchFamily="18" charset="0"/>
              </a:rPr>
              <a:t>int</a:t>
            </a:r>
            <a:r>
              <a:rPr lang="vi-VN" sz="2000" b="1" dirty="0">
                <a:latin typeface="Times New Roman" panose="02020603050405020304" pitchFamily="18" charset="0"/>
                <a:cs typeface="Times New Roman" panose="02020603050405020304" pitchFamily="18" charset="0"/>
              </a:rPr>
              <a:t> (0/1)</a:t>
            </a:r>
          </a:p>
        </p:txBody>
      </p:sp>
      <p:sp>
        <p:nvSpPr>
          <p:cNvPr id="2" name="TextBox 1">
            <a:extLst>
              <a:ext uri="{FF2B5EF4-FFF2-40B4-BE49-F238E27FC236}">
                <a16:creationId xmlns:a16="http://schemas.microsoft.com/office/drawing/2014/main" id="{BB9A6BE9-81E3-C21D-8053-4DAF2D908C92}"/>
              </a:ext>
            </a:extLst>
          </p:cNvPr>
          <p:cNvSpPr txBox="1"/>
          <p:nvPr/>
        </p:nvSpPr>
        <p:spPr>
          <a:xfrm>
            <a:off x="1031345" y="208531"/>
            <a:ext cx="10064547"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REAL-TIME CLICK-THROUGH RATE PREDICTION</a:t>
            </a:r>
            <a:endParaRPr lang="vi-VN" sz="34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4781EAAC-8111-195B-156D-091BAA5932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483" y="2169535"/>
            <a:ext cx="3907404" cy="2886612"/>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F78FB2E3-D485-FE2F-EB7A-0F76138BB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7815" y="2169535"/>
            <a:ext cx="3907404" cy="28866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6900DE-639C-62C9-BF19-4418DEBFE942}"/>
              </a:ext>
            </a:extLst>
          </p:cNvPr>
          <p:cNvSpPr txBox="1"/>
          <p:nvPr/>
        </p:nvSpPr>
        <p:spPr>
          <a:xfrm>
            <a:off x="3725963" y="5103963"/>
            <a:ext cx="4675310" cy="400110"/>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Tỷ lệ nhãn tập </a:t>
            </a:r>
            <a:r>
              <a:rPr lang="vi-VN" sz="2000" dirty="0" err="1">
                <a:latin typeface="Times New Roman" panose="02020603050405020304" pitchFamily="18" charset="0"/>
                <a:cs typeface="Times New Roman" panose="02020603050405020304" pitchFamily="18" charset="0"/>
              </a:rPr>
              <a:t>train_set</a:t>
            </a: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BC414E3-12D8-7A82-F473-50E863B7C9A4}"/>
              </a:ext>
            </a:extLst>
          </p:cNvPr>
          <p:cNvSpPr txBox="1"/>
          <p:nvPr/>
        </p:nvSpPr>
        <p:spPr>
          <a:xfrm>
            <a:off x="8218833" y="5210614"/>
            <a:ext cx="3105659" cy="400110"/>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Tỷ lệ nhãn tập </a:t>
            </a:r>
            <a:r>
              <a:rPr lang="vi-VN" sz="2000" dirty="0" err="1">
                <a:latin typeface="Times New Roman" panose="02020603050405020304" pitchFamily="18" charset="0"/>
                <a:cs typeface="Times New Roman" panose="02020603050405020304" pitchFamily="18" charset="0"/>
              </a:rPr>
              <a:t>test_set</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46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5B7296D4-8228-0DF2-37A6-CEEE51D5C582}"/>
              </a:ext>
            </a:extLst>
          </p:cNvPr>
          <p:cNvSpPr/>
          <p:nvPr/>
        </p:nvSpPr>
        <p:spPr>
          <a:xfrm>
            <a:off x="9652931" y="3707901"/>
            <a:ext cx="2479782" cy="1166248"/>
          </a:xfrm>
          <a:prstGeom prst="rect">
            <a:avLst/>
          </a:prstGeom>
          <a:noFill/>
          <a:ln w="57150">
            <a:solidFill>
              <a:schemeClr val="accent6">
                <a:lumMod val="60000"/>
                <a:lumOff val="4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accent1"/>
              </a:solidFill>
            </a:endParaRPr>
          </a:p>
        </p:txBody>
      </p:sp>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597" y="162179"/>
            <a:ext cx="876748" cy="708259"/>
          </a:xfrm>
          <a:prstGeom prst="rect">
            <a:avLst/>
          </a:prstGeom>
        </p:spPr>
      </p:pic>
      <p:sp>
        <p:nvSpPr>
          <p:cNvPr id="3" name="TextBox 2">
            <a:extLst>
              <a:ext uri="{FF2B5EF4-FFF2-40B4-BE49-F238E27FC236}">
                <a16:creationId xmlns:a16="http://schemas.microsoft.com/office/drawing/2014/main" id="{878B06FE-D3F6-F0AD-187D-83A8CDF9D256}"/>
              </a:ext>
            </a:extLst>
          </p:cNvPr>
          <p:cNvSpPr txBox="1"/>
          <p:nvPr/>
        </p:nvSpPr>
        <p:spPr>
          <a:xfrm>
            <a:off x="1374244" y="824084"/>
            <a:ext cx="5193323"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3 – Hệ </a:t>
            </a:r>
            <a:r>
              <a:rPr lang="en-US" sz="3400" b="1" dirty="0" err="1">
                <a:latin typeface="Times New Roman" panose="02020603050405020304" pitchFamily="18" charset="0"/>
                <a:cs typeface="Times New Roman" panose="02020603050405020304" pitchFamily="18" charset="0"/>
              </a:rPr>
              <a:t>thống</a:t>
            </a:r>
            <a:r>
              <a:rPr lang="en-US" sz="3400" b="1" dirty="0">
                <a:latin typeface="Times New Roman" panose="02020603050405020304" pitchFamily="18" charset="0"/>
                <a:cs typeface="Times New Roman" panose="02020603050405020304" pitchFamily="18" charset="0"/>
              </a:rPr>
              <a:t> Real-time </a:t>
            </a:r>
          </a:p>
        </p:txBody>
      </p:sp>
      <p:pic>
        <p:nvPicPr>
          <p:cNvPr id="4" name="Graphic 3" descr="List with solid fill">
            <a:extLst>
              <a:ext uri="{FF2B5EF4-FFF2-40B4-BE49-F238E27FC236}">
                <a16:creationId xmlns:a16="http://schemas.microsoft.com/office/drawing/2014/main" id="{D0BD6A24-AC85-96C7-289E-4A83A60D10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655" y="3005504"/>
            <a:ext cx="914400" cy="914400"/>
          </a:xfrm>
          <a:prstGeom prst="rect">
            <a:avLst/>
          </a:prstGeom>
        </p:spPr>
      </p:pic>
      <p:pic>
        <p:nvPicPr>
          <p:cNvPr id="1026" name="Picture 2" descr="Kafka&quot; Icon - Download for free – Iconduck">
            <a:extLst>
              <a:ext uri="{FF2B5EF4-FFF2-40B4-BE49-F238E27FC236}">
                <a16:creationId xmlns:a16="http://schemas.microsoft.com/office/drawing/2014/main" id="{25E9306F-C601-335A-C137-1016BC6E42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4791" y="3116572"/>
            <a:ext cx="1505475" cy="6872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park Streaming — ThirdEye Data">
            <a:extLst>
              <a:ext uri="{FF2B5EF4-FFF2-40B4-BE49-F238E27FC236}">
                <a16:creationId xmlns:a16="http://schemas.microsoft.com/office/drawing/2014/main" id="{84D1ACDF-B9B4-4CDC-E7DC-0C2E8432E7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8006" y="2751789"/>
            <a:ext cx="2295097" cy="14168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ark SQL, Dataframe và Dataset | De Manejar">
            <a:extLst>
              <a:ext uri="{FF2B5EF4-FFF2-40B4-BE49-F238E27FC236}">
                <a16:creationId xmlns:a16="http://schemas.microsoft.com/office/drawing/2014/main" id="{1642E232-AA2F-DEDA-0975-62CA3CAA7B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923" y="2976818"/>
            <a:ext cx="1689004" cy="9667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ài toán phân cụm với Spark ML và xây dựng ứng dụng với Flask | De Manejar">
            <a:extLst>
              <a:ext uri="{FF2B5EF4-FFF2-40B4-BE49-F238E27FC236}">
                <a16:creationId xmlns:a16="http://schemas.microsoft.com/office/drawing/2014/main" id="{B65CF1F7-0370-6840-8397-7F069DC630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5765" y="5138641"/>
            <a:ext cx="2437415" cy="87055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greSQL logo and symbol, meaning, history, PNG">
            <a:extLst>
              <a:ext uri="{FF2B5EF4-FFF2-40B4-BE49-F238E27FC236}">
                <a16:creationId xmlns:a16="http://schemas.microsoft.com/office/drawing/2014/main" id="{21FC4ED4-D941-CB44-6488-4D75ABCD83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53665" y="3659626"/>
            <a:ext cx="1798927" cy="1124329"/>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Statistics with solid fill">
            <a:extLst>
              <a:ext uri="{FF2B5EF4-FFF2-40B4-BE49-F238E27FC236}">
                <a16:creationId xmlns:a16="http://schemas.microsoft.com/office/drawing/2014/main" id="{8B008BBD-C287-2FF2-989B-CD1E5EE5251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44698" y="3005504"/>
            <a:ext cx="914400" cy="914400"/>
          </a:xfrm>
          <a:prstGeom prst="rect">
            <a:avLst/>
          </a:prstGeom>
        </p:spPr>
      </p:pic>
      <p:pic>
        <p:nvPicPr>
          <p:cNvPr id="9" name="Picture 6" descr="Spark SQL, Dataframe và Dataset | De Manejar">
            <a:extLst>
              <a:ext uri="{FF2B5EF4-FFF2-40B4-BE49-F238E27FC236}">
                <a16:creationId xmlns:a16="http://schemas.microsoft.com/office/drawing/2014/main" id="{CAE348B6-7E10-9CAB-D13D-4AA3795D56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3659" y="5083420"/>
            <a:ext cx="1689004" cy="966770"/>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List with solid fill">
            <a:extLst>
              <a:ext uri="{FF2B5EF4-FFF2-40B4-BE49-F238E27FC236}">
                <a16:creationId xmlns:a16="http://schemas.microsoft.com/office/drawing/2014/main" id="{67A089FA-F669-1F78-17C7-CA4034BA26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6505" y="5109605"/>
            <a:ext cx="914400" cy="914400"/>
          </a:xfrm>
          <a:prstGeom prst="rect">
            <a:avLst/>
          </a:prstGeom>
        </p:spPr>
      </p:pic>
      <p:pic>
        <p:nvPicPr>
          <p:cNvPr id="14" name="Graphic 13" descr="Television with solid fill">
            <a:extLst>
              <a:ext uri="{FF2B5EF4-FFF2-40B4-BE49-F238E27FC236}">
                <a16:creationId xmlns:a16="http://schemas.microsoft.com/office/drawing/2014/main" id="{1913BDBA-1612-64E0-53A5-A6F08B43414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302463" y="2634309"/>
            <a:ext cx="914400" cy="914400"/>
          </a:xfrm>
          <a:prstGeom prst="rect">
            <a:avLst/>
          </a:prstGeom>
        </p:spPr>
      </p:pic>
      <p:cxnSp>
        <p:nvCxnSpPr>
          <p:cNvPr id="16" name="Straight Arrow Connector 15">
            <a:extLst>
              <a:ext uri="{FF2B5EF4-FFF2-40B4-BE49-F238E27FC236}">
                <a16:creationId xmlns:a16="http://schemas.microsoft.com/office/drawing/2014/main" id="{C340BEFF-D365-E3DA-7490-3D8AC3B5396C}"/>
              </a:ext>
            </a:extLst>
          </p:cNvPr>
          <p:cNvCxnSpPr>
            <a:stCxn id="4" idx="3"/>
            <a:endCxn id="1026" idx="1"/>
          </p:cNvCxnSpPr>
          <p:nvPr/>
        </p:nvCxnSpPr>
        <p:spPr>
          <a:xfrm flipV="1">
            <a:off x="1063055" y="3460205"/>
            <a:ext cx="581736" cy="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45FF5F-AD40-9D42-4451-06DB678CC28D}"/>
              </a:ext>
            </a:extLst>
          </p:cNvPr>
          <p:cNvCxnSpPr>
            <a:stCxn id="1026" idx="3"/>
            <a:endCxn id="1028" idx="1"/>
          </p:cNvCxnSpPr>
          <p:nvPr/>
        </p:nvCxnSpPr>
        <p:spPr>
          <a:xfrm flipV="1">
            <a:off x="3150266" y="3460204"/>
            <a:ext cx="4777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5AF4CBB-D29A-200A-291B-47874E1677D1}"/>
              </a:ext>
            </a:extLst>
          </p:cNvPr>
          <p:cNvCxnSpPr>
            <a:stCxn id="1028" idx="3"/>
            <a:endCxn id="1030" idx="1"/>
          </p:cNvCxnSpPr>
          <p:nvPr/>
        </p:nvCxnSpPr>
        <p:spPr>
          <a:xfrm flipV="1">
            <a:off x="5923103" y="3460203"/>
            <a:ext cx="3518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CB68B6-840E-116F-26B0-F1E1B2E789E7}"/>
              </a:ext>
            </a:extLst>
          </p:cNvPr>
          <p:cNvCxnSpPr>
            <a:stCxn id="1030" idx="3"/>
            <a:endCxn id="7" idx="1"/>
          </p:cNvCxnSpPr>
          <p:nvPr/>
        </p:nvCxnSpPr>
        <p:spPr>
          <a:xfrm>
            <a:off x="7963927" y="3460203"/>
            <a:ext cx="480771" cy="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662E27-B4A8-8563-F2A1-1BFED4D7FB23}"/>
              </a:ext>
            </a:extLst>
          </p:cNvPr>
          <p:cNvCxnSpPr>
            <a:stCxn id="7" idx="3"/>
            <a:endCxn id="14" idx="1"/>
          </p:cNvCxnSpPr>
          <p:nvPr/>
        </p:nvCxnSpPr>
        <p:spPr>
          <a:xfrm flipV="1">
            <a:off x="9359098" y="3091509"/>
            <a:ext cx="943365" cy="371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231218-EECD-4CCC-29DB-5BC1EAE87630}"/>
              </a:ext>
            </a:extLst>
          </p:cNvPr>
          <p:cNvCxnSpPr>
            <a:stCxn id="7" idx="3"/>
            <a:endCxn id="1036" idx="1"/>
          </p:cNvCxnSpPr>
          <p:nvPr/>
        </p:nvCxnSpPr>
        <p:spPr>
          <a:xfrm>
            <a:off x="9359098" y="3462704"/>
            <a:ext cx="794567" cy="759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26A1C7-0147-9FC9-6865-BDFD65D7C4A4}"/>
              </a:ext>
            </a:extLst>
          </p:cNvPr>
          <p:cNvCxnSpPr>
            <a:stCxn id="1032" idx="0"/>
            <a:endCxn id="7" idx="2"/>
          </p:cNvCxnSpPr>
          <p:nvPr/>
        </p:nvCxnSpPr>
        <p:spPr>
          <a:xfrm flipH="1" flipV="1">
            <a:off x="8901898" y="3919904"/>
            <a:ext cx="2575" cy="1218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21EC078-771A-2546-18EF-1200829A0114}"/>
              </a:ext>
            </a:extLst>
          </p:cNvPr>
          <p:cNvCxnSpPr>
            <a:stCxn id="11" idx="3"/>
            <a:endCxn id="9" idx="1"/>
          </p:cNvCxnSpPr>
          <p:nvPr/>
        </p:nvCxnSpPr>
        <p:spPr>
          <a:xfrm>
            <a:off x="3970905" y="5566805"/>
            <a:ext cx="952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671ACBC-A7B3-936A-8109-52578EA0B873}"/>
              </a:ext>
            </a:extLst>
          </p:cNvPr>
          <p:cNvCxnSpPr>
            <a:stCxn id="9" idx="3"/>
            <a:endCxn id="1032" idx="1"/>
          </p:cNvCxnSpPr>
          <p:nvPr/>
        </p:nvCxnSpPr>
        <p:spPr>
          <a:xfrm>
            <a:off x="6612663" y="5566805"/>
            <a:ext cx="1073102" cy="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42C66BC-2668-7558-6827-50C08E5F4A4B}"/>
              </a:ext>
            </a:extLst>
          </p:cNvPr>
          <p:cNvSpPr txBox="1"/>
          <p:nvPr/>
        </p:nvSpPr>
        <p:spPr>
          <a:xfrm>
            <a:off x="239408" y="4036716"/>
            <a:ext cx="124957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a:t>
            </a:r>
          </a:p>
          <a:p>
            <a:r>
              <a:rPr lang="en-US" b="1" dirty="0">
                <a:latin typeface="Times New Roman" panose="02020603050405020304" pitchFamily="18" charset="0"/>
                <a:cs typeface="Times New Roman" panose="02020603050405020304" pitchFamily="18" charset="0"/>
              </a:rPr>
              <a:t>Streaming</a:t>
            </a:r>
            <a:endParaRPr lang="vi-VN" b="1"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5B62BBF0-127B-2CD7-697B-DB2FAE27C937}"/>
              </a:ext>
            </a:extLst>
          </p:cNvPr>
          <p:cNvSpPr txBox="1"/>
          <p:nvPr/>
        </p:nvSpPr>
        <p:spPr>
          <a:xfrm>
            <a:off x="1768737" y="4100239"/>
            <a:ext cx="157951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Kafka - topic</a:t>
            </a:r>
            <a:endParaRPr lang="vi-VN" b="1"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668E0163-7854-9CB8-6B8C-E3CFD7CFE802}"/>
              </a:ext>
            </a:extLst>
          </p:cNvPr>
          <p:cNvSpPr txBox="1"/>
          <p:nvPr/>
        </p:nvSpPr>
        <p:spPr>
          <a:xfrm>
            <a:off x="3838485" y="4085113"/>
            <a:ext cx="199832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Spark-Streaming</a:t>
            </a:r>
            <a:endParaRPr lang="vi-VN" b="1"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EC10ED43-553F-F123-1F26-FFA37224A483}"/>
              </a:ext>
            </a:extLst>
          </p:cNvPr>
          <p:cNvSpPr txBox="1"/>
          <p:nvPr/>
        </p:nvSpPr>
        <p:spPr>
          <a:xfrm>
            <a:off x="6423213" y="4124547"/>
            <a:ext cx="132558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Spark-SQL</a:t>
            </a:r>
            <a:endParaRPr lang="vi-VN" b="1"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D3D0D040-1583-C869-86F2-94681BDC3E9A}"/>
              </a:ext>
            </a:extLst>
          </p:cNvPr>
          <p:cNvSpPr txBox="1"/>
          <p:nvPr/>
        </p:nvSpPr>
        <p:spPr>
          <a:xfrm>
            <a:off x="7963927" y="2579146"/>
            <a:ext cx="212796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Trained ML Model</a:t>
            </a:r>
            <a:endParaRPr lang="vi-VN" b="1"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3708CFC0-EBCF-86E1-8BD6-C72D2D93D3D4}"/>
              </a:ext>
            </a:extLst>
          </p:cNvPr>
          <p:cNvSpPr txBox="1"/>
          <p:nvPr/>
        </p:nvSpPr>
        <p:spPr>
          <a:xfrm>
            <a:off x="2888917" y="6049005"/>
            <a:ext cx="124957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Train</a:t>
            </a:r>
            <a:endParaRPr lang="vi-VN" b="1"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BA0AA663-B34B-F72B-5551-D450C012DCE0}"/>
              </a:ext>
            </a:extLst>
          </p:cNvPr>
          <p:cNvSpPr txBox="1"/>
          <p:nvPr/>
        </p:nvSpPr>
        <p:spPr>
          <a:xfrm>
            <a:off x="5105370" y="6014585"/>
            <a:ext cx="132558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Spark-SQL</a:t>
            </a:r>
            <a:endParaRPr lang="vi-VN" b="1"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7BCFE809-A2A3-5F2C-214E-12C9A5D05E93}"/>
              </a:ext>
            </a:extLst>
          </p:cNvPr>
          <p:cNvSpPr txBox="1"/>
          <p:nvPr/>
        </p:nvSpPr>
        <p:spPr>
          <a:xfrm>
            <a:off x="8239106" y="5992092"/>
            <a:ext cx="168642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Spark-</a:t>
            </a:r>
            <a:r>
              <a:rPr lang="en-US" b="1" dirty="0" err="1">
                <a:latin typeface="Times New Roman" panose="02020603050405020304" pitchFamily="18" charset="0"/>
                <a:cs typeface="Times New Roman" panose="02020603050405020304" pitchFamily="18" charset="0"/>
              </a:rPr>
              <a:t>MLlib</a:t>
            </a:r>
            <a:endParaRPr lang="vi-VN" b="1"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A45C0B5C-A74A-B928-7434-611ADE113833}"/>
              </a:ext>
            </a:extLst>
          </p:cNvPr>
          <p:cNvSpPr/>
          <p:nvPr/>
        </p:nvSpPr>
        <p:spPr>
          <a:xfrm>
            <a:off x="148655" y="2519675"/>
            <a:ext cx="9943233" cy="2154655"/>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9" name="Rectangle 58">
            <a:extLst>
              <a:ext uri="{FF2B5EF4-FFF2-40B4-BE49-F238E27FC236}">
                <a16:creationId xmlns:a16="http://schemas.microsoft.com/office/drawing/2014/main" id="{3D1E0D1B-645D-1E39-D8EA-93D032FB4C20}"/>
              </a:ext>
            </a:extLst>
          </p:cNvPr>
          <p:cNvSpPr/>
          <p:nvPr/>
        </p:nvSpPr>
        <p:spPr>
          <a:xfrm>
            <a:off x="2751992" y="4979449"/>
            <a:ext cx="7339896" cy="1646467"/>
          </a:xfrm>
          <a:prstGeom prst="rect">
            <a:avLst/>
          </a:prstGeom>
          <a:noFill/>
          <a:ln w="57150">
            <a:solidFill>
              <a:schemeClr val="accent4">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TextBox 61">
            <a:extLst>
              <a:ext uri="{FF2B5EF4-FFF2-40B4-BE49-F238E27FC236}">
                <a16:creationId xmlns:a16="http://schemas.microsoft.com/office/drawing/2014/main" id="{E86A7545-1F84-A2C9-6791-4DF89129F95F}"/>
              </a:ext>
            </a:extLst>
          </p:cNvPr>
          <p:cNvSpPr txBox="1"/>
          <p:nvPr/>
        </p:nvSpPr>
        <p:spPr>
          <a:xfrm>
            <a:off x="1374244" y="1429360"/>
            <a:ext cx="7815272" cy="1015663"/>
          </a:xfrm>
          <a:prstGeom prst="rect">
            <a:avLst/>
          </a:prstGeom>
          <a:noFill/>
        </p:spPr>
        <p:txBody>
          <a:bodyPr wrap="square" rtlCol="0">
            <a:spAutoFit/>
          </a:bodyPr>
          <a:lstStyle/>
          <a:p>
            <a:r>
              <a:rPr lang="vi-VN" sz="2000" b="1" i="1" dirty="0">
                <a:latin typeface="Times New Roman" panose="02020603050405020304" pitchFamily="18" charset="0"/>
                <a:cs typeface="Times New Roman" panose="02020603050405020304" pitchFamily="18" charset="0"/>
              </a:rPr>
              <a:t>NOTE:   </a:t>
            </a:r>
            <a:r>
              <a:rPr lang="vi-VN" sz="2000" b="1" dirty="0">
                <a:solidFill>
                  <a:srgbClr val="BF9000"/>
                </a:solidFill>
                <a:latin typeface="Times New Roman" panose="02020603050405020304" pitchFamily="18" charset="0"/>
                <a:cs typeface="Times New Roman" panose="02020603050405020304" pitchFamily="18" charset="0"/>
              </a:rPr>
              <a:t>(1) </a:t>
            </a:r>
            <a:r>
              <a:rPr lang="vi-VN" sz="2000" b="1" dirty="0" err="1">
                <a:solidFill>
                  <a:srgbClr val="BF9000"/>
                </a:solidFill>
                <a:latin typeface="Times New Roman" panose="02020603050405020304" pitchFamily="18" charset="0"/>
                <a:cs typeface="Times New Roman" panose="02020603050405020304" pitchFamily="18" charset="0"/>
              </a:rPr>
              <a:t>Training</a:t>
            </a:r>
            <a:r>
              <a:rPr lang="vi-VN" sz="2000" b="1" dirty="0">
                <a:solidFill>
                  <a:srgbClr val="BF9000"/>
                </a:solidFill>
                <a:latin typeface="Times New Roman" panose="02020603050405020304" pitchFamily="18" charset="0"/>
                <a:cs typeface="Times New Roman" panose="02020603050405020304" pitchFamily="18" charset="0"/>
              </a:rPr>
              <a:t> </a:t>
            </a:r>
            <a:r>
              <a:rPr lang="vi-VN" sz="2000" b="1" dirty="0" err="1">
                <a:solidFill>
                  <a:srgbClr val="BF9000"/>
                </a:solidFill>
                <a:latin typeface="Times New Roman" panose="02020603050405020304" pitchFamily="18" charset="0"/>
                <a:cs typeface="Times New Roman" panose="02020603050405020304" pitchFamily="18" charset="0"/>
              </a:rPr>
              <a:t>Model</a:t>
            </a:r>
            <a:r>
              <a:rPr lang="vi-VN" sz="2000" b="1" dirty="0">
                <a:solidFill>
                  <a:srgbClr val="BF9000"/>
                </a:solidFill>
                <a:latin typeface="Times New Roman" panose="02020603050405020304" pitchFamily="18" charset="0"/>
                <a:cs typeface="Times New Roman" panose="02020603050405020304" pitchFamily="18" charset="0"/>
              </a:rPr>
              <a:t> </a:t>
            </a:r>
          </a:p>
          <a:p>
            <a:r>
              <a:rPr lang="vi-VN" sz="2000" dirty="0">
                <a:latin typeface="Times New Roman" panose="02020603050405020304" pitchFamily="18" charset="0"/>
                <a:cs typeface="Times New Roman" panose="02020603050405020304" pitchFamily="18" charset="0"/>
              </a:rPr>
              <a:t>	 </a:t>
            </a:r>
            <a:r>
              <a:rPr lang="vi-VN" sz="2000" b="1" dirty="0">
                <a:solidFill>
                  <a:srgbClr val="FF0000"/>
                </a:solidFill>
                <a:latin typeface="Times New Roman" panose="02020603050405020304" pitchFamily="18" charset="0"/>
                <a:cs typeface="Times New Roman" panose="02020603050405020304" pitchFamily="18" charset="0"/>
              </a:rPr>
              <a:t>(2) </a:t>
            </a:r>
            <a:r>
              <a:rPr lang="vi-VN" sz="2000" b="1" dirty="0" err="1">
                <a:solidFill>
                  <a:srgbClr val="FF0000"/>
                </a:solidFill>
                <a:latin typeface="Times New Roman" panose="02020603050405020304" pitchFamily="18" charset="0"/>
                <a:cs typeface="Times New Roman" panose="02020603050405020304" pitchFamily="18" charset="0"/>
              </a:rPr>
              <a:t>Streaming</a:t>
            </a:r>
            <a:r>
              <a:rPr lang="vi-VN" sz="2000" b="1" dirty="0">
                <a:solidFill>
                  <a:srgbClr val="FF0000"/>
                </a:solidFill>
                <a:latin typeface="Times New Roman" panose="02020603050405020304" pitchFamily="18" charset="0"/>
                <a:cs typeface="Times New Roman" panose="02020603050405020304" pitchFamily="18" charset="0"/>
              </a:rPr>
              <a:t> </a:t>
            </a:r>
            <a:r>
              <a:rPr lang="vi-VN" sz="2000" b="1" dirty="0" err="1">
                <a:solidFill>
                  <a:srgbClr val="FF0000"/>
                </a:solidFill>
                <a:latin typeface="Times New Roman" panose="02020603050405020304" pitchFamily="18" charset="0"/>
                <a:cs typeface="Times New Roman" panose="02020603050405020304" pitchFamily="18" charset="0"/>
              </a:rPr>
              <a:t>Phase</a:t>
            </a:r>
            <a:r>
              <a:rPr lang="vi-VN" sz="2000" b="1" dirty="0">
                <a:solidFill>
                  <a:srgbClr val="FF0000"/>
                </a:solidFill>
                <a:latin typeface="Times New Roman" panose="02020603050405020304" pitchFamily="18" charset="0"/>
                <a:cs typeface="Times New Roman" panose="02020603050405020304" pitchFamily="18" charset="0"/>
              </a:rPr>
              <a:t> </a:t>
            </a:r>
          </a:p>
          <a:p>
            <a:r>
              <a:rPr lang="vi-VN" sz="2000" dirty="0">
                <a:latin typeface="Times New Roman" panose="02020603050405020304" pitchFamily="18" charset="0"/>
                <a:cs typeface="Times New Roman" panose="02020603050405020304" pitchFamily="18" charset="0"/>
              </a:rPr>
              <a:t>	 </a:t>
            </a:r>
            <a:r>
              <a:rPr lang="vi-VN" sz="2000" b="1" dirty="0">
                <a:solidFill>
                  <a:srgbClr val="A9D18E"/>
                </a:solidFill>
                <a:latin typeface="Times New Roman" panose="02020603050405020304" pitchFamily="18" charset="0"/>
                <a:cs typeface="Times New Roman" panose="02020603050405020304" pitchFamily="18" charset="0"/>
              </a:rPr>
              <a:t>(3) </a:t>
            </a:r>
            <a:r>
              <a:rPr lang="vi-VN" sz="2000" b="1" dirty="0" err="1">
                <a:solidFill>
                  <a:srgbClr val="A9D18E"/>
                </a:solidFill>
                <a:latin typeface="Times New Roman" panose="02020603050405020304" pitchFamily="18" charset="0"/>
                <a:cs typeface="Times New Roman" panose="02020603050405020304" pitchFamily="18" charset="0"/>
              </a:rPr>
              <a:t>Store</a:t>
            </a:r>
            <a:r>
              <a:rPr lang="vi-VN" sz="2000" b="1" dirty="0">
                <a:solidFill>
                  <a:srgbClr val="A9D18E"/>
                </a:solidFill>
                <a:latin typeface="Times New Roman" panose="02020603050405020304" pitchFamily="18" charset="0"/>
                <a:cs typeface="Times New Roman" panose="02020603050405020304" pitchFamily="18" charset="0"/>
              </a:rPr>
              <a:t> </a:t>
            </a:r>
            <a:r>
              <a:rPr lang="vi-VN" sz="2000" b="1" dirty="0" err="1">
                <a:solidFill>
                  <a:srgbClr val="A9D18E"/>
                </a:solidFill>
                <a:latin typeface="Times New Roman" panose="02020603050405020304" pitchFamily="18" charset="0"/>
                <a:cs typeface="Times New Roman" panose="02020603050405020304" pitchFamily="18" charset="0"/>
              </a:rPr>
              <a:t>Data</a:t>
            </a:r>
            <a:endParaRPr lang="vi-VN" sz="2000" b="1" dirty="0">
              <a:solidFill>
                <a:srgbClr val="A9D18E"/>
              </a:solidFill>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3CE036D6-356C-C40C-3487-ABC2A423011D}"/>
              </a:ext>
            </a:extLst>
          </p:cNvPr>
          <p:cNvSpPr txBox="1"/>
          <p:nvPr/>
        </p:nvSpPr>
        <p:spPr>
          <a:xfrm>
            <a:off x="1031345" y="208531"/>
            <a:ext cx="10064547"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REAL-TIME CLICK-THROUGH RATE PREDICTION</a:t>
            </a:r>
            <a:endParaRPr lang="vi-V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14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597" y="162179"/>
            <a:ext cx="876748" cy="708259"/>
          </a:xfrm>
          <a:prstGeom prst="rect">
            <a:avLst/>
          </a:prstGeom>
        </p:spPr>
      </p:pic>
      <p:sp>
        <p:nvSpPr>
          <p:cNvPr id="3" name="TextBox 2">
            <a:extLst>
              <a:ext uri="{FF2B5EF4-FFF2-40B4-BE49-F238E27FC236}">
                <a16:creationId xmlns:a16="http://schemas.microsoft.com/office/drawing/2014/main" id="{878B06FE-D3F6-F0AD-187D-83A8CDF9D256}"/>
              </a:ext>
            </a:extLst>
          </p:cNvPr>
          <p:cNvSpPr txBox="1"/>
          <p:nvPr/>
        </p:nvSpPr>
        <p:spPr>
          <a:xfrm>
            <a:off x="1374244" y="824084"/>
            <a:ext cx="5193323"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3 – Hệ </a:t>
            </a:r>
            <a:r>
              <a:rPr lang="en-US" sz="3400" b="1" dirty="0" err="1">
                <a:latin typeface="Times New Roman" panose="02020603050405020304" pitchFamily="18" charset="0"/>
                <a:cs typeface="Times New Roman" panose="02020603050405020304" pitchFamily="18" charset="0"/>
              </a:rPr>
              <a:t>thống</a:t>
            </a:r>
            <a:r>
              <a:rPr lang="en-US" sz="3400" b="1" dirty="0">
                <a:latin typeface="Times New Roman" panose="02020603050405020304" pitchFamily="18" charset="0"/>
                <a:cs typeface="Times New Roman" panose="02020603050405020304" pitchFamily="18" charset="0"/>
              </a:rPr>
              <a:t> Real-time </a:t>
            </a:r>
          </a:p>
        </p:txBody>
      </p:sp>
      <p:pic>
        <p:nvPicPr>
          <p:cNvPr id="1032" name="Picture 8" descr="Bài toán phân cụm với Spark ML và xây dựng ứng dụng với Flask | De Manejar">
            <a:extLst>
              <a:ext uri="{FF2B5EF4-FFF2-40B4-BE49-F238E27FC236}">
                <a16:creationId xmlns:a16="http://schemas.microsoft.com/office/drawing/2014/main" id="{B65CF1F7-0370-6840-8397-7F069DC630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8466" y="2204105"/>
            <a:ext cx="2437415" cy="8705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Spark SQL, Dataframe và Dataset | De Manejar">
            <a:extLst>
              <a:ext uri="{FF2B5EF4-FFF2-40B4-BE49-F238E27FC236}">
                <a16:creationId xmlns:a16="http://schemas.microsoft.com/office/drawing/2014/main" id="{CAE348B6-7E10-9CAB-D13D-4AA3795D56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6360" y="2148884"/>
            <a:ext cx="1689004" cy="966770"/>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List with solid fill">
            <a:extLst>
              <a:ext uri="{FF2B5EF4-FFF2-40B4-BE49-F238E27FC236}">
                <a16:creationId xmlns:a16="http://schemas.microsoft.com/office/drawing/2014/main" id="{67A089FA-F669-1F78-17C7-CA4034BA26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99206" y="2175069"/>
            <a:ext cx="914400" cy="914400"/>
          </a:xfrm>
          <a:prstGeom prst="rect">
            <a:avLst/>
          </a:prstGeom>
        </p:spPr>
      </p:pic>
      <p:cxnSp>
        <p:nvCxnSpPr>
          <p:cNvPr id="31" name="Straight Arrow Connector 30">
            <a:extLst>
              <a:ext uri="{FF2B5EF4-FFF2-40B4-BE49-F238E27FC236}">
                <a16:creationId xmlns:a16="http://schemas.microsoft.com/office/drawing/2014/main" id="{921EC078-771A-2546-18EF-1200829A0114}"/>
              </a:ext>
            </a:extLst>
          </p:cNvPr>
          <p:cNvCxnSpPr>
            <a:stCxn id="11" idx="3"/>
            <a:endCxn id="9" idx="1"/>
          </p:cNvCxnSpPr>
          <p:nvPr/>
        </p:nvCxnSpPr>
        <p:spPr>
          <a:xfrm>
            <a:off x="2713606" y="2632269"/>
            <a:ext cx="952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671ACBC-A7B3-936A-8109-52578EA0B873}"/>
              </a:ext>
            </a:extLst>
          </p:cNvPr>
          <p:cNvCxnSpPr>
            <a:stCxn id="9" idx="3"/>
            <a:endCxn id="1032" idx="1"/>
          </p:cNvCxnSpPr>
          <p:nvPr/>
        </p:nvCxnSpPr>
        <p:spPr>
          <a:xfrm>
            <a:off x="5355364" y="2632269"/>
            <a:ext cx="1073102" cy="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708CFC0-EBCF-86E1-8BD6-C72D2D93D3D4}"/>
              </a:ext>
            </a:extLst>
          </p:cNvPr>
          <p:cNvSpPr txBox="1"/>
          <p:nvPr/>
        </p:nvSpPr>
        <p:spPr>
          <a:xfrm>
            <a:off x="1631618" y="3114469"/>
            <a:ext cx="124957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Train</a:t>
            </a:r>
            <a:endParaRPr lang="vi-VN" b="1"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BA0AA663-B34B-F72B-5551-D450C012DCE0}"/>
              </a:ext>
            </a:extLst>
          </p:cNvPr>
          <p:cNvSpPr txBox="1"/>
          <p:nvPr/>
        </p:nvSpPr>
        <p:spPr>
          <a:xfrm>
            <a:off x="3848071" y="3080049"/>
            <a:ext cx="132558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Spark-SQL</a:t>
            </a:r>
            <a:endParaRPr lang="vi-VN" b="1"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7BCFE809-A2A3-5F2C-214E-12C9A5D05E93}"/>
              </a:ext>
            </a:extLst>
          </p:cNvPr>
          <p:cNvSpPr txBox="1"/>
          <p:nvPr/>
        </p:nvSpPr>
        <p:spPr>
          <a:xfrm>
            <a:off x="6981807" y="3057556"/>
            <a:ext cx="168642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Spark-</a:t>
            </a:r>
            <a:r>
              <a:rPr lang="en-US" b="1" dirty="0" err="1">
                <a:latin typeface="Times New Roman" panose="02020603050405020304" pitchFamily="18" charset="0"/>
                <a:cs typeface="Times New Roman" panose="02020603050405020304" pitchFamily="18" charset="0"/>
              </a:rPr>
              <a:t>MLlib</a:t>
            </a:r>
            <a:endParaRPr lang="vi-VN" b="1" dirty="0">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id="{3D1E0D1B-645D-1E39-D8EA-93D032FB4C20}"/>
              </a:ext>
            </a:extLst>
          </p:cNvPr>
          <p:cNvSpPr/>
          <p:nvPr/>
        </p:nvSpPr>
        <p:spPr>
          <a:xfrm>
            <a:off x="1494692" y="2044913"/>
            <a:ext cx="9750669" cy="1646467"/>
          </a:xfrm>
          <a:prstGeom prst="rect">
            <a:avLst/>
          </a:prstGeom>
          <a:noFill/>
          <a:ln w="57150">
            <a:solidFill>
              <a:schemeClr val="accent4">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3" name="TextBox 62">
            <a:extLst>
              <a:ext uri="{FF2B5EF4-FFF2-40B4-BE49-F238E27FC236}">
                <a16:creationId xmlns:a16="http://schemas.microsoft.com/office/drawing/2014/main" id="{3CE036D6-356C-C40C-3487-ABC2A423011D}"/>
              </a:ext>
            </a:extLst>
          </p:cNvPr>
          <p:cNvSpPr txBox="1"/>
          <p:nvPr/>
        </p:nvSpPr>
        <p:spPr>
          <a:xfrm>
            <a:off x="1031345" y="208531"/>
            <a:ext cx="10064547"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REAL-TIME CLICK-THROUGH RATE PREDICTION</a:t>
            </a:r>
            <a:endParaRPr lang="vi-VN" sz="3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C3E71D0-1E92-6660-E1AE-445ABF75BCA7}"/>
              </a:ext>
            </a:extLst>
          </p:cNvPr>
          <p:cNvSpPr txBox="1"/>
          <p:nvPr/>
        </p:nvSpPr>
        <p:spPr>
          <a:xfrm>
            <a:off x="1374244" y="1429360"/>
            <a:ext cx="7815272" cy="400110"/>
          </a:xfrm>
          <a:prstGeom prst="rect">
            <a:avLst/>
          </a:prstGeom>
          <a:noFill/>
        </p:spPr>
        <p:txBody>
          <a:bodyPr wrap="square" rtlCol="0">
            <a:spAutoFit/>
          </a:bodyPr>
          <a:lstStyle/>
          <a:p>
            <a:r>
              <a:rPr lang="vi-VN" sz="2000" b="1" dirty="0">
                <a:solidFill>
                  <a:srgbClr val="BF9000"/>
                </a:solidFill>
                <a:latin typeface="Times New Roman" panose="02020603050405020304" pitchFamily="18" charset="0"/>
                <a:cs typeface="Times New Roman" panose="02020603050405020304" pitchFamily="18" charset="0"/>
              </a:rPr>
              <a:t>(1) </a:t>
            </a:r>
            <a:r>
              <a:rPr lang="vi-VN" sz="2000" b="1" dirty="0" err="1">
                <a:solidFill>
                  <a:srgbClr val="BF9000"/>
                </a:solidFill>
                <a:latin typeface="Times New Roman" panose="02020603050405020304" pitchFamily="18" charset="0"/>
                <a:cs typeface="Times New Roman" panose="02020603050405020304" pitchFamily="18" charset="0"/>
              </a:rPr>
              <a:t>Training</a:t>
            </a:r>
            <a:r>
              <a:rPr lang="vi-VN" sz="2000" b="1" dirty="0">
                <a:solidFill>
                  <a:srgbClr val="BF9000"/>
                </a:solidFill>
                <a:latin typeface="Times New Roman" panose="02020603050405020304" pitchFamily="18" charset="0"/>
                <a:cs typeface="Times New Roman" panose="02020603050405020304" pitchFamily="18" charset="0"/>
              </a:rPr>
              <a:t> </a:t>
            </a:r>
            <a:r>
              <a:rPr lang="vi-VN" sz="2000" b="1" dirty="0" err="1">
                <a:solidFill>
                  <a:srgbClr val="BF9000"/>
                </a:solidFill>
                <a:latin typeface="Times New Roman" panose="02020603050405020304" pitchFamily="18" charset="0"/>
                <a:cs typeface="Times New Roman" panose="02020603050405020304" pitchFamily="18" charset="0"/>
              </a:rPr>
              <a:t>Model</a:t>
            </a:r>
            <a:r>
              <a:rPr lang="vi-VN" sz="2000" b="1" dirty="0">
                <a:solidFill>
                  <a:srgbClr val="BF9000"/>
                </a:solidFill>
                <a:latin typeface="Times New Roman" panose="02020603050405020304" pitchFamily="18" charset="0"/>
                <a:cs typeface="Times New Roman" panose="02020603050405020304" pitchFamily="18" charset="0"/>
              </a:rPr>
              <a:t> </a:t>
            </a:r>
          </a:p>
        </p:txBody>
      </p:sp>
      <p:pic>
        <p:nvPicPr>
          <p:cNvPr id="6" name="Graphic 5" descr="Statistics with solid fill">
            <a:extLst>
              <a:ext uri="{FF2B5EF4-FFF2-40B4-BE49-F238E27FC236}">
                <a16:creationId xmlns:a16="http://schemas.microsoft.com/office/drawing/2014/main" id="{D80E942C-73AC-3E72-D1FF-CE75438B311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64708" y="2247343"/>
            <a:ext cx="914400" cy="914400"/>
          </a:xfrm>
          <a:prstGeom prst="rect">
            <a:avLst/>
          </a:prstGeom>
        </p:spPr>
      </p:pic>
      <p:cxnSp>
        <p:nvCxnSpPr>
          <p:cNvPr id="8" name="Straight Arrow Connector 7">
            <a:extLst>
              <a:ext uri="{FF2B5EF4-FFF2-40B4-BE49-F238E27FC236}">
                <a16:creationId xmlns:a16="http://schemas.microsoft.com/office/drawing/2014/main" id="{3B74499A-3074-078B-29C0-EB530D4A8714}"/>
              </a:ext>
            </a:extLst>
          </p:cNvPr>
          <p:cNvCxnSpPr>
            <a:cxnSpLocks/>
            <a:endCxn id="6" idx="1"/>
          </p:cNvCxnSpPr>
          <p:nvPr/>
        </p:nvCxnSpPr>
        <p:spPr>
          <a:xfrm>
            <a:off x="8598225" y="2682619"/>
            <a:ext cx="1366483" cy="2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2FD87EC-9BA1-F1AE-70BC-CAEEE794C677}"/>
              </a:ext>
            </a:extLst>
          </p:cNvPr>
          <p:cNvCxnSpPr>
            <a:cxnSpLocks/>
            <a:stCxn id="56" idx="2"/>
          </p:cNvCxnSpPr>
          <p:nvPr/>
        </p:nvCxnSpPr>
        <p:spPr>
          <a:xfrm flipH="1">
            <a:off x="4510454" y="3449381"/>
            <a:ext cx="408" cy="8412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AE98916-DE62-C3EF-FDA7-A9F4F9FB6ED4}"/>
              </a:ext>
            </a:extLst>
          </p:cNvPr>
          <p:cNvSpPr txBox="1"/>
          <p:nvPr/>
        </p:nvSpPr>
        <p:spPr>
          <a:xfrm>
            <a:off x="3078009" y="4344776"/>
            <a:ext cx="4191287" cy="1323439"/>
          </a:xfrm>
          <a:prstGeom prst="rect">
            <a:avLst/>
          </a:prstGeom>
          <a:noFill/>
        </p:spPr>
        <p:txBody>
          <a:bodyPr wrap="square" rtlCol="0">
            <a:spAutoFit/>
          </a:bodyPr>
          <a:lstStyle/>
          <a:p>
            <a:pPr marL="342900" indent="-342900">
              <a:buFontTx/>
              <a:buChar char="-"/>
            </a:pPr>
            <a:r>
              <a:rPr lang="vi-VN" sz="2000" dirty="0">
                <a:latin typeface="Times New Roman" panose="02020603050405020304" pitchFamily="18" charset="0"/>
                <a:cs typeface="Times New Roman" panose="02020603050405020304" pitchFamily="18" charset="0"/>
              </a:rPr>
              <a:t>Tiền xử lý dữ liệu</a:t>
            </a:r>
          </a:p>
          <a:p>
            <a:r>
              <a:rPr lang="vi-VN" sz="2000" dirty="0">
                <a:latin typeface="Times New Roman" panose="02020603050405020304" pitchFamily="18" charset="0"/>
                <a:cs typeface="Times New Roman" panose="02020603050405020304" pitchFamily="18" charset="0"/>
              </a:rPr>
              <a:t>+ Tách cột</a:t>
            </a:r>
          </a:p>
          <a:p>
            <a:r>
              <a:rPr lang="vi-VN" sz="2000" dirty="0">
                <a:latin typeface="Times New Roman" panose="02020603050405020304" pitchFamily="18" charset="0"/>
                <a:cs typeface="Times New Roman" panose="02020603050405020304" pitchFamily="18" charset="0"/>
              </a:rPr>
              <a:t>+ Xử lý </a:t>
            </a:r>
            <a:r>
              <a:rPr lang="vi-VN" sz="2000" dirty="0" err="1">
                <a:latin typeface="Times New Roman" panose="02020603050405020304" pitchFamily="18" charset="0"/>
                <a:cs typeface="Times New Roman" panose="02020603050405020304" pitchFamily="18" charset="0"/>
              </a:rPr>
              <a:t>outlier</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 … </a:t>
            </a:r>
          </a:p>
        </p:txBody>
      </p:sp>
      <p:cxnSp>
        <p:nvCxnSpPr>
          <p:cNvPr id="22" name="Straight Arrow Connector 21">
            <a:extLst>
              <a:ext uri="{FF2B5EF4-FFF2-40B4-BE49-F238E27FC236}">
                <a16:creationId xmlns:a16="http://schemas.microsoft.com/office/drawing/2014/main" id="{4E2032B4-922E-C20D-4BDC-77FD9FBA2F9D}"/>
              </a:ext>
            </a:extLst>
          </p:cNvPr>
          <p:cNvCxnSpPr>
            <a:cxnSpLocks/>
          </p:cNvCxnSpPr>
          <p:nvPr/>
        </p:nvCxnSpPr>
        <p:spPr>
          <a:xfrm flipH="1">
            <a:off x="7728439" y="3508982"/>
            <a:ext cx="408" cy="8412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084B822-31B1-75DB-FB51-EF079E44EFCF}"/>
              </a:ext>
            </a:extLst>
          </p:cNvPr>
          <p:cNvSpPr txBox="1"/>
          <p:nvPr/>
        </p:nvSpPr>
        <p:spPr>
          <a:xfrm>
            <a:off x="6295994" y="4246118"/>
            <a:ext cx="4191287" cy="2554545"/>
          </a:xfrm>
          <a:prstGeom prst="rect">
            <a:avLst/>
          </a:prstGeom>
          <a:noFill/>
        </p:spPr>
        <p:txBody>
          <a:bodyPr wrap="square" rtlCol="0">
            <a:spAutoFit/>
          </a:bodyPr>
          <a:lstStyle/>
          <a:p>
            <a:pPr marL="342900" indent="-342900">
              <a:buFontTx/>
              <a:buChar char="-"/>
            </a:pPr>
            <a:r>
              <a:rPr lang="vi-VN" sz="2000" dirty="0" err="1">
                <a:latin typeface="Times New Roman" panose="02020603050405020304" pitchFamily="18" charset="0"/>
                <a:cs typeface="Times New Roman" panose="02020603050405020304" pitchFamily="18" charset="0"/>
              </a:rPr>
              <a:t>Pipeline</a:t>
            </a:r>
            <a:endParaRPr lang="vi-VN" sz="2000" dirty="0">
              <a:latin typeface="Times New Roman" panose="02020603050405020304" pitchFamily="18" charset="0"/>
              <a:cs typeface="Times New Roman" panose="02020603050405020304" pitchFamily="18" charset="0"/>
            </a:endParaRPr>
          </a:p>
          <a:p>
            <a:pPr marL="457200" indent="-457200">
              <a:buAutoNum type="arabicParenBoth"/>
            </a:pPr>
            <a:r>
              <a:rPr lang="vi-VN" sz="2000" dirty="0" err="1">
                <a:latin typeface="Times New Roman" panose="02020603050405020304" pitchFamily="18" charset="0"/>
                <a:cs typeface="Times New Roman" panose="02020603050405020304" pitchFamily="18" charset="0"/>
              </a:rPr>
              <a:t>String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Indexer</a:t>
            </a:r>
            <a:endParaRPr lang="vi-VN" sz="2000" dirty="0">
              <a:latin typeface="Times New Roman" panose="02020603050405020304" pitchFamily="18" charset="0"/>
              <a:cs typeface="Times New Roman" panose="02020603050405020304" pitchFamily="18" charset="0"/>
            </a:endParaRPr>
          </a:p>
          <a:p>
            <a:pPr marL="457200" indent="-457200">
              <a:buAutoNum type="arabicParenBoth"/>
            </a:pPr>
            <a:r>
              <a:rPr lang="vi-VN" sz="2000" dirty="0" err="1">
                <a:latin typeface="Times New Roman" panose="02020603050405020304" pitchFamily="18" charset="0"/>
                <a:cs typeface="Times New Roman" panose="02020603050405020304" pitchFamily="18" charset="0"/>
              </a:rPr>
              <a:t>One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Hot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Encoder</a:t>
            </a:r>
            <a:endParaRPr lang="vi-VN" sz="2000" dirty="0">
              <a:latin typeface="Times New Roman" panose="02020603050405020304" pitchFamily="18" charset="0"/>
              <a:cs typeface="Times New Roman" panose="02020603050405020304" pitchFamily="18" charset="0"/>
            </a:endParaRPr>
          </a:p>
          <a:p>
            <a:pPr marL="457200" indent="-457200">
              <a:buAutoNum type="arabicParenBoth"/>
            </a:pPr>
            <a:r>
              <a:rPr lang="vi-VN" sz="2000" dirty="0">
                <a:latin typeface="Times New Roman" panose="02020603050405020304" pitchFamily="18" charset="0"/>
                <a:cs typeface="Times New Roman" panose="02020603050405020304" pitchFamily="18" charset="0"/>
              </a:rPr>
              <a:t>Min </a:t>
            </a:r>
            <a:r>
              <a:rPr lang="vi-VN" sz="2000" dirty="0" err="1">
                <a:latin typeface="Times New Roman" panose="02020603050405020304" pitchFamily="18" charset="0"/>
                <a:cs typeface="Times New Roman" panose="02020603050405020304" pitchFamily="18" charset="0"/>
              </a:rPr>
              <a:t>Max</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Scaler</a:t>
            </a:r>
            <a:endParaRPr lang="vi-VN" sz="2000" dirty="0">
              <a:latin typeface="Times New Roman" panose="02020603050405020304" pitchFamily="18" charset="0"/>
              <a:cs typeface="Times New Roman" panose="02020603050405020304" pitchFamily="18" charset="0"/>
            </a:endParaRPr>
          </a:p>
          <a:p>
            <a:pPr marL="457200" indent="-457200">
              <a:buAutoNum type="arabicParenBoth"/>
            </a:pPr>
            <a:r>
              <a:rPr lang="vi-VN" sz="2000" dirty="0">
                <a:latin typeface="Times New Roman" panose="02020603050405020304" pitchFamily="18" charset="0"/>
                <a:cs typeface="Times New Roman" panose="02020603050405020304" pitchFamily="18" charset="0"/>
              </a:rPr>
              <a:t>ML </a:t>
            </a:r>
            <a:r>
              <a:rPr lang="vi-VN" sz="2000" dirty="0" err="1">
                <a:latin typeface="Times New Roman" panose="02020603050405020304" pitchFamily="18" charset="0"/>
                <a:cs typeface="Times New Roman" panose="02020603050405020304" pitchFamily="18" charset="0"/>
              </a:rPr>
              <a:t>Algorithms</a:t>
            </a:r>
            <a:r>
              <a:rPr lang="vi-VN" sz="2000" dirty="0">
                <a:latin typeface="Times New Roman" panose="02020603050405020304" pitchFamily="18" charset="0"/>
                <a:cs typeface="Times New Roman" panose="02020603050405020304" pitchFamily="18" charset="0"/>
              </a:rPr>
              <a:t>: </a:t>
            </a:r>
          </a:p>
          <a:p>
            <a:r>
              <a:rPr lang="vi-VN" sz="2000" dirty="0">
                <a:latin typeface="Times New Roman" panose="02020603050405020304" pitchFamily="18" charset="0"/>
                <a:cs typeface="Times New Roman" panose="02020603050405020304" pitchFamily="18" charset="0"/>
              </a:rPr>
              <a:t>	</a:t>
            </a:r>
            <a:r>
              <a:rPr lang="vi-VN" sz="2000" b="1" i="1" dirty="0">
                <a:latin typeface="Times New Roman" panose="02020603050405020304" pitchFamily="18" charset="0"/>
                <a:cs typeface="Times New Roman" panose="02020603050405020304" pitchFamily="18" charset="0"/>
              </a:rPr>
              <a:t>+ </a:t>
            </a:r>
            <a:r>
              <a:rPr lang="vi-VN" sz="2000" b="1" i="1" dirty="0" err="1">
                <a:latin typeface="Times New Roman" panose="02020603050405020304" pitchFamily="18" charset="0"/>
                <a:cs typeface="Times New Roman" panose="02020603050405020304" pitchFamily="18" charset="0"/>
              </a:rPr>
              <a:t>Logistic</a:t>
            </a:r>
            <a:r>
              <a:rPr lang="vi-VN" sz="2000" b="1" i="1" dirty="0">
                <a:latin typeface="Times New Roman" panose="02020603050405020304" pitchFamily="18" charset="0"/>
                <a:cs typeface="Times New Roman" panose="02020603050405020304" pitchFamily="18" charset="0"/>
              </a:rPr>
              <a:t> </a:t>
            </a:r>
            <a:r>
              <a:rPr lang="vi-VN" sz="2000" b="1" i="1" dirty="0" err="1">
                <a:latin typeface="Times New Roman" panose="02020603050405020304" pitchFamily="18" charset="0"/>
                <a:cs typeface="Times New Roman" panose="02020603050405020304" pitchFamily="18" charset="0"/>
              </a:rPr>
              <a:t>Regression</a:t>
            </a:r>
            <a:r>
              <a:rPr lang="vi-VN" sz="2000" b="1" i="1" dirty="0">
                <a:latin typeface="Times New Roman" panose="02020603050405020304" pitchFamily="18" charset="0"/>
                <a:cs typeface="Times New Roman" panose="02020603050405020304" pitchFamily="18" charset="0"/>
              </a:rPr>
              <a:t> </a:t>
            </a:r>
          </a:p>
          <a:p>
            <a:r>
              <a:rPr lang="vi-VN" sz="2000" b="1" i="1" dirty="0">
                <a:latin typeface="Times New Roman" panose="02020603050405020304" pitchFamily="18" charset="0"/>
                <a:cs typeface="Times New Roman" panose="02020603050405020304" pitchFamily="18" charset="0"/>
              </a:rPr>
              <a:t>	+ </a:t>
            </a:r>
            <a:r>
              <a:rPr lang="vi-VN" sz="2000" b="1" i="1" dirty="0" err="1">
                <a:latin typeface="Times New Roman" panose="02020603050405020304" pitchFamily="18" charset="0"/>
                <a:cs typeface="Times New Roman" panose="02020603050405020304" pitchFamily="18" charset="0"/>
              </a:rPr>
              <a:t>Decision</a:t>
            </a:r>
            <a:r>
              <a:rPr lang="vi-VN" sz="2000" b="1" i="1" dirty="0">
                <a:latin typeface="Times New Roman" panose="02020603050405020304" pitchFamily="18" charset="0"/>
                <a:cs typeface="Times New Roman" panose="02020603050405020304" pitchFamily="18" charset="0"/>
              </a:rPr>
              <a:t> </a:t>
            </a:r>
            <a:r>
              <a:rPr lang="vi-VN" sz="2000" b="1" i="1" dirty="0" err="1">
                <a:latin typeface="Times New Roman" panose="02020603050405020304" pitchFamily="18" charset="0"/>
                <a:cs typeface="Times New Roman" panose="02020603050405020304" pitchFamily="18" charset="0"/>
              </a:rPr>
              <a:t>Tree</a:t>
            </a:r>
            <a:endParaRPr lang="vi-VN" sz="2000" b="1" i="1" dirty="0">
              <a:latin typeface="Times New Roman" panose="02020603050405020304" pitchFamily="18" charset="0"/>
              <a:cs typeface="Times New Roman" panose="02020603050405020304" pitchFamily="18" charset="0"/>
            </a:endParaRPr>
          </a:p>
          <a:p>
            <a:r>
              <a:rPr lang="vi-VN" sz="2000" b="1" i="1" dirty="0">
                <a:latin typeface="Times New Roman" panose="02020603050405020304" pitchFamily="18" charset="0"/>
                <a:cs typeface="Times New Roman" panose="02020603050405020304" pitchFamily="18" charset="0"/>
              </a:rPr>
              <a:t>	+ </a:t>
            </a:r>
            <a:r>
              <a:rPr lang="vi-VN" sz="2000" b="1" i="1" dirty="0" err="1">
                <a:latin typeface="Times New Roman" panose="02020603050405020304" pitchFamily="18" charset="0"/>
                <a:cs typeface="Times New Roman" panose="02020603050405020304" pitchFamily="18" charset="0"/>
              </a:rPr>
              <a:t>Random</a:t>
            </a:r>
            <a:r>
              <a:rPr lang="vi-VN" sz="2000" b="1" i="1" dirty="0">
                <a:latin typeface="Times New Roman" panose="02020603050405020304" pitchFamily="18" charset="0"/>
                <a:cs typeface="Times New Roman" panose="02020603050405020304" pitchFamily="18" charset="0"/>
              </a:rPr>
              <a:t> </a:t>
            </a:r>
            <a:r>
              <a:rPr lang="vi-VN" sz="2000" b="1" i="1" dirty="0" err="1">
                <a:latin typeface="Times New Roman" panose="02020603050405020304" pitchFamily="18" charset="0"/>
                <a:cs typeface="Times New Roman" panose="02020603050405020304" pitchFamily="18" charset="0"/>
              </a:rPr>
              <a:t>Forest</a:t>
            </a:r>
            <a:endParaRPr lang="vi-VN" sz="2000" b="1" i="1" dirty="0">
              <a:latin typeface="Times New Roman" panose="02020603050405020304" pitchFamily="18"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169ADFBB-1082-822D-1858-E576B808CB90}"/>
              </a:ext>
            </a:extLst>
          </p:cNvPr>
          <p:cNvCxnSpPr>
            <a:cxnSpLocks/>
          </p:cNvCxnSpPr>
          <p:nvPr/>
        </p:nvCxnSpPr>
        <p:spPr>
          <a:xfrm>
            <a:off x="7728439" y="3508982"/>
            <a:ext cx="2343986" cy="8357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F4B2770-AF08-9C96-E5E2-6FC3DCED18C1}"/>
              </a:ext>
            </a:extLst>
          </p:cNvPr>
          <p:cNvSpPr txBox="1"/>
          <p:nvPr/>
        </p:nvSpPr>
        <p:spPr>
          <a:xfrm>
            <a:off x="9409226" y="4344776"/>
            <a:ext cx="4191287" cy="1015663"/>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Train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model</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k-</a:t>
            </a:r>
            <a:r>
              <a:rPr lang="vi-VN" sz="2000" dirty="0" err="1">
                <a:latin typeface="Times New Roman" panose="02020603050405020304" pitchFamily="18" charset="0"/>
                <a:cs typeface="Times New Roman" panose="02020603050405020304" pitchFamily="18" charset="0"/>
              </a:rPr>
              <a:t>Fold</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Cross-Validation</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(k = 3)</a:t>
            </a:r>
          </a:p>
        </p:txBody>
      </p:sp>
      <p:sp>
        <p:nvSpPr>
          <p:cNvPr id="37" name="TextBox 36">
            <a:extLst>
              <a:ext uri="{FF2B5EF4-FFF2-40B4-BE49-F238E27FC236}">
                <a16:creationId xmlns:a16="http://schemas.microsoft.com/office/drawing/2014/main" id="{2B8EF2CD-7D66-F0FE-0B8A-2551345365D2}"/>
              </a:ext>
            </a:extLst>
          </p:cNvPr>
          <p:cNvSpPr txBox="1"/>
          <p:nvPr/>
        </p:nvSpPr>
        <p:spPr>
          <a:xfrm>
            <a:off x="9902567" y="3057556"/>
            <a:ext cx="212796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ML Model</a:t>
            </a:r>
            <a:endParaRPr lang="vi-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151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DC52EB1-2830-148A-AEA6-875B92593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597" y="162179"/>
            <a:ext cx="876748" cy="708259"/>
          </a:xfrm>
          <a:prstGeom prst="rect">
            <a:avLst/>
          </a:prstGeom>
        </p:spPr>
      </p:pic>
      <p:sp>
        <p:nvSpPr>
          <p:cNvPr id="3" name="TextBox 2">
            <a:extLst>
              <a:ext uri="{FF2B5EF4-FFF2-40B4-BE49-F238E27FC236}">
                <a16:creationId xmlns:a16="http://schemas.microsoft.com/office/drawing/2014/main" id="{878B06FE-D3F6-F0AD-187D-83A8CDF9D256}"/>
              </a:ext>
            </a:extLst>
          </p:cNvPr>
          <p:cNvSpPr txBox="1"/>
          <p:nvPr/>
        </p:nvSpPr>
        <p:spPr>
          <a:xfrm>
            <a:off x="1374244" y="824084"/>
            <a:ext cx="5193323" cy="615553"/>
          </a:xfrm>
          <a:prstGeom prst="rect">
            <a:avLst/>
          </a:prstGeom>
          <a:noFill/>
        </p:spPr>
        <p:txBody>
          <a:bodyPr wrap="square" rtlCol="0">
            <a:spAutoFit/>
          </a:bodyPr>
          <a:lstStyle/>
          <a:p>
            <a:r>
              <a:rPr lang="en-US" sz="3400" b="1" dirty="0">
                <a:latin typeface="Times New Roman" panose="02020603050405020304" pitchFamily="18" charset="0"/>
                <a:cs typeface="Times New Roman" panose="02020603050405020304" pitchFamily="18" charset="0"/>
              </a:rPr>
              <a:t>3 – Hệ </a:t>
            </a:r>
            <a:r>
              <a:rPr lang="en-US" sz="3400" b="1" dirty="0" err="1">
                <a:latin typeface="Times New Roman" panose="02020603050405020304" pitchFamily="18" charset="0"/>
                <a:cs typeface="Times New Roman" panose="02020603050405020304" pitchFamily="18" charset="0"/>
              </a:rPr>
              <a:t>thống</a:t>
            </a:r>
            <a:r>
              <a:rPr lang="en-US" sz="3400" b="1" dirty="0">
                <a:latin typeface="Times New Roman" panose="02020603050405020304" pitchFamily="18" charset="0"/>
                <a:cs typeface="Times New Roman" panose="02020603050405020304" pitchFamily="18" charset="0"/>
              </a:rPr>
              <a:t> Real-time </a:t>
            </a:r>
          </a:p>
        </p:txBody>
      </p:sp>
      <p:grpSp>
        <p:nvGrpSpPr>
          <p:cNvPr id="2" name="Group 1">
            <a:extLst>
              <a:ext uri="{FF2B5EF4-FFF2-40B4-BE49-F238E27FC236}">
                <a16:creationId xmlns:a16="http://schemas.microsoft.com/office/drawing/2014/main" id="{FBEAF5E4-F951-BA02-C238-3FA2A2E1637D}"/>
              </a:ext>
            </a:extLst>
          </p:cNvPr>
          <p:cNvGrpSpPr/>
          <p:nvPr/>
        </p:nvGrpSpPr>
        <p:grpSpPr>
          <a:xfrm>
            <a:off x="258863" y="1922131"/>
            <a:ext cx="11804183" cy="2386099"/>
            <a:chOff x="148655" y="2634309"/>
            <a:chExt cx="11984058" cy="2149646"/>
          </a:xfrm>
        </p:grpSpPr>
        <p:sp>
          <p:nvSpPr>
            <p:cNvPr id="60" name="Rectangle 59">
              <a:extLst>
                <a:ext uri="{FF2B5EF4-FFF2-40B4-BE49-F238E27FC236}">
                  <a16:creationId xmlns:a16="http://schemas.microsoft.com/office/drawing/2014/main" id="{5B7296D4-8228-0DF2-37A6-CEEE51D5C582}"/>
                </a:ext>
              </a:extLst>
            </p:cNvPr>
            <p:cNvSpPr/>
            <p:nvPr/>
          </p:nvSpPr>
          <p:spPr>
            <a:xfrm>
              <a:off x="9652931" y="3919903"/>
              <a:ext cx="2479782" cy="604249"/>
            </a:xfrm>
            <a:prstGeom prst="rect">
              <a:avLst/>
            </a:prstGeom>
            <a:noFill/>
            <a:ln w="57150">
              <a:solidFill>
                <a:schemeClr val="accent6">
                  <a:lumMod val="60000"/>
                  <a:lumOff val="4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accent1"/>
                </a:solidFill>
              </a:endParaRPr>
            </a:p>
          </p:txBody>
        </p:sp>
        <p:pic>
          <p:nvPicPr>
            <p:cNvPr id="4" name="Graphic 3" descr="List with solid fill">
              <a:extLst>
                <a:ext uri="{FF2B5EF4-FFF2-40B4-BE49-F238E27FC236}">
                  <a16:creationId xmlns:a16="http://schemas.microsoft.com/office/drawing/2014/main" id="{D0BD6A24-AC85-96C7-289E-4A83A60D10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655" y="3005504"/>
              <a:ext cx="914400" cy="914400"/>
            </a:xfrm>
            <a:prstGeom prst="rect">
              <a:avLst/>
            </a:prstGeom>
          </p:spPr>
        </p:pic>
        <p:pic>
          <p:nvPicPr>
            <p:cNvPr id="1026" name="Picture 2" descr="Kafka&quot; Icon - Download for free – Iconduck">
              <a:extLst>
                <a:ext uri="{FF2B5EF4-FFF2-40B4-BE49-F238E27FC236}">
                  <a16:creationId xmlns:a16="http://schemas.microsoft.com/office/drawing/2014/main" id="{25E9306F-C601-335A-C137-1016BC6E42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4791" y="3116572"/>
              <a:ext cx="1505475" cy="6872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park Streaming — ThirdEye Data">
              <a:extLst>
                <a:ext uri="{FF2B5EF4-FFF2-40B4-BE49-F238E27FC236}">
                  <a16:creationId xmlns:a16="http://schemas.microsoft.com/office/drawing/2014/main" id="{84D1ACDF-B9B4-4CDC-E7DC-0C2E8432E7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8006" y="2751789"/>
              <a:ext cx="2295097" cy="14168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ark SQL, Dataframe và Dataset | De Manejar">
              <a:extLst>
                <a:ext uri="{FF2B5EF4-FFF2-40B4-BE49-F238E27FC236}">
                  <a16:creationId xmlns:a16="http://schemas.microsoft.com/office/drawing/2014/main" id="{1642E232-AA2F-DEDA-0975-62CA3CAA7B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923" y="2976818"/>
              <a:ext cx="1689004" cy="96677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stgreSQL logo and symbol, meaning, history, PNG">
              <a:extLst>
                <a:ext uri="{FF2B5EF4-FFF2-40B4-BE49-F238E27FC236}">
                  <a16:creationId xmlns:a16="http://schemas.microsoft.com/office/drawing/2014/main" id="{21FC4ED4-D941-CB44-6488-4D75ABCD83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53665" y="3659626"/>
              <a:ext cx="1798927" cy="1124329"/>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Statistics with solid fill">
              <a:extLst>
                <a:ext uri="{FF2B5EF4-FFF2-40B4-BE49-F238E27FC236}">
                  <a16:creationId xmlns:a16="http://schemas.microsoft.com/office/drawing/2014/main" id="{8B008BBD-C287-2FF2-989B-CD1E5EE5251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44698" y="3005504"/>
              <a:ext cx="914400" cy="914400"/>
            </a:xfrm>
            <a:prstGeom prst="rect">
              <a:avLst/>
            </a:prstGeom>
          </p:spPr>
        </p:pic>
        <p:pic>
          <p:nvPicPr>
            <p:cNvPr id="14" name="Graphic 13" descr="Television with solid fill">
              <a:extLst>
                <a:ext uri="{FF2B5EF4-FFF2-40B4-BE49-F238E27FC236}">
                  <a16:creationId xmlns:a16="http://schemas.microsoft.com/office/drawing/2014/main" id="{1913BDBA-1612-64E0-53A5-A6F08B4341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02463" y="2634309"/>
              <a:ext cx="914400" cy="914400"/>
            </a:xfrm>
            <a:prstGeom prst="rect">
              <a:avLst/>
            </a:prstGeom>
          </p:spPr>
        </p:pic>
        <p:cxnSp>
          <p:nvCxnSpPr>
            <p:cNvPr id="16" name="Straight Arrow Connector 15">
              <a:extLst>
                <a:ext uri="{FF2B5EF4-FFF2-40B4-BE49-F238E27FC236}">
                  <a16:creationId xmlns:a16="http://schemas.microsoft.com/office/drawing/2014/main" id="{C340BEFF-D365-E3DA-7490-3D8AC3B5396C}"/>
                </a:ext>
              </a:extLst>
            </p:cNvPr>
            <p:cNvCxnSpPr>
              <a:stCxn id="4" idx="3"/>
              <a:endCxn id="1026" idx="1"/>
            </p:cNvCxnSpPr>
            <p:nvPr/>
          </p:nvCxnSpPr>
          <p:spPr>
            <a:xfrm flipV="1">
              <a:off x="1063055" y="3460205"/>
              <a:ext cx="581736" cy="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45FF5F-AD40-9D42-4451-06DB678CC28D}"/>
                </a:ext>
              </a:extLst>
            </p:cNvPr>
            <p:cNvCxnSpPr>
              <a:stCxn id="1026" idx="3"/>
              <a:endCxn id="1028" idx="1"/>
            </p:cNvCxnSpPr>
            <p:nvPr/>
          </p:nvCxnSpPr>
          <p:spPr>
            <a:xfrm flipV="1">
              <a:off x="3150266" y="3460204"/>
              <a:ext cx="4777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5AF4CBB-D29A-200A-291B-47874E1677D1}"/>
                </a:ext>
              </a:extLst>
            </p:cNvPr>
            <p:cNvCxnSpPr>
              <a:stCxn id="1028" idx="3"/>
              <a:endCxn id="1030" idx="1"/>
            </p:cNvCxnSpPr>
            <p:nvPr/>
          </p:nvCxnSpPr>
          <p:spPr>
            <a:xfrm flipV="1">
              <a:off x="5923103" y="3460203"/>
              <a:ext cx="3518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CB68B6-840E-116F-26B0-F1E1B2E789E7}"/>
                </a:ext>
              </a:extLst>
            </p:cNvPr>
            <p:cNvCxnSpPr>
              <a:stCxn id="1030" idx="3"/>
              <a:endCxn id="7" idx="1"/>
            </p:cNvCxnSpPr>
            <p:nvPr/>
          </p:nvCxnSpPr>
          <p:spPr>
            <a:xfrm>
              <a:off x="7963927" y="3460203"/>
              <a:ext cx="480771" cy="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662E27-B4A8-8563-F2A1-1BFED4D7FB23}"/>
                </a:ext>
              </a:extLst>
            </p:cNvPr>
            <p:cNvCxnSpPr>
              <a:stCxn id="7" idx="3"/>
              <a:endCxn id="14" idx="1"/>
            </p:cNvCxnSpPr>
            <p:nvPr/>
          </p:nvCxnSpPr>
          <p:spPr>
            <a:xfrm flipV="1">
              <a:off x="9359098" y="3091509"/>
              <a:ext cx="943365" cy="371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A231218-EECD-4CCC-29DB-5BC1EAE87630}"/>
                </a:ext>
              </a:extLst>
            </p:cNvPr>
            <p:cNvCxnSpPr>
              <a:stCxn id="7" idx="3"/>
              <a:endCxn id="1036" idx="1"/>
            </p:cNvCxnSpPr>
            <p:nvPr/>
          </p:nvCxnSpPr>
          <p:spPr>
            <a:xfrm>
              <a:off x="9359098" y="3462704"/>
              <a:ext cx="794567" cy="759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42C66BC-2668-7558-6827-50C08E5F4A4B}"/>
                </a:ext>
              </a:extLst>
            </p:cNvPr>
            <p:cNvSpPr txBox="1"/>
            <p:nvPr/>
          </p:nvSpPr>
          <p:spPr>
            <a:xfrm>
              <a:off x="239408" y="4036716"/>
              <a:ext cx="124957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a:t>
              </a:r>
            </a:p>
            <a:p>
              <a:r>
                <a:rPr lang="en-US" b="1" dirty="0">
                  <a:latin typeface="Times New Roman" panose="02020603050405020304" pitchFamily="18" charset="0"/>
                  <a:cs typeface="Times New Roman" panose="02020603050405020304" pitchFamily="18" charset="0"/>
                </a:rPr>
                <a:t>Streaming</a:t>
              </a:r>
              <a:endParaRPr lang="vi-VN" b="1"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5B62BBF0-127B-2CD7-697B-DB2FAE27C937}"/>
                </a:ext>
              </a:extLst>
            </p:cNvPr>
            <p:cNvSpPr txBox="1"/>
            <p:nvPr/>
          </p:nvSpPr>
          <p:spPr>
            <a:xfrm>
              <a:off x="1768737" y="4100239"/>
              <a:ext cx="157951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Kafka - topic</a:t>
              </a:r>
              <a:endParaRPr lang="vi-VN" b="1"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668E0163-7854-9CB8-6B8C-E3CFD7CFE802}"/>
                </a:ext>
              </a:extLst>
            </p:cNvPr>
            <p:cNvSpPr txBox="1"/>
            <p:nvPr/>
          </p:nvSpPr>
          <p:spPr>
            <a:xfrm>
              <a:off x="3838485" y="4085113"/>
              <a:ext cx="199832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Spark-Streaming</a:t>
              </a:r>
              <a:endParaRPr lang="vi-VN" b="1"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EC10ED43-553F-F123-1F26-FFA37224A483}"/>
                </a:ext>
              </a:extLst>
            </p:cNvPr>
            <p:cNvSpPr txBox="1"/>
            <p:nvPr/>
          </p:nvSpPr>
          <p:spPr>
            <a:xfrm>
              <a:off x="6423213" y="4124547"/>
              <a:ext cx="132558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Spark-SQL</a:t>
              </a:r>
              <a:endParaRPr lang="vi-VN" b="1"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D3D0D040-1583-C869-86F2-94681BDC3E9A}"/>
                </a:ext>
              </a:extLst>
            </p:cNvPr>
            <p:cNvSpPr txBox="1"/>
            <p:nvPr/>
          </p:nvSpPr>
          <p:spPr>
            <a:xfrm>
              <a:off x="8282481" y="3877821"/>
              <a:ext cx="212796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Trained ML </a:t>
              </a:r>
            </a:p>
            <a:p>
              <a:r>
                <a:rPr lang="en-US" b="1" dirty="0">
                  <a:latin typeface="Times New Roman" panose="02020603050405020304" pitchFamily="18" charset="0"/>
                  <a:cs typeface="Times New Roman" panose="02020603050405020304" pitchFamily="18" charset="0"/>
                </a:rPr>
                <a:t>Model</a:t>
              </a:r>
              <a:endParaRPr lang="vi-VN" b="1"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A45C0B5C-A74A-B928-7434-611ADE113833}"/>
                </a:ext>
              </a:extLst>
            </p:cNvPr>
            <p:cNvSpPr/>
            <p:nvPr/>
          </p:nvSpPr>
          <p:spPr>
            <a:xfrm>
              <a:off x="148655" y="3005504"/>
              <a:ext cx="9943233" cy="1668826"/>
            </a:xfrm>
            <a:prstGeom prst="rect">
              <a:avLst/>
            </a:prstGeom>
            <a:noFill/>
            <a:ln w="571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62" name="TextBox 61">
            <a:extLst>
              <a:ext uri="{FF2B5EF4-FFF2-40B4-BE49-F238E27FC236}">
                <a16:creationId xmlns:a16="http://schemas.microsoft.com/office/drawing/2014/main" id="{E86A7545-1F84-A2C9-6791-4DF89129F95F}"/>
              </a:ext>
            </a:extLst>
          </p:cNvPr>
          <p:cNvSpPr txBox="1"/>
          <p:nvPr/>
        </p:nvSpPr>
        <p:spPr>
          <a:xfrm>
            <a:off x="1374244" y="1429360"/>
            <a:ext cx="7815272" cy="707886"/>
          </a:xfrm>
          <a:prstGeom prst="rect">
            <a:avLst/>
          </a:prstGeom>
          <a:noFill/>
        </p:spPr>
        <p:txBody>
          <a:bodyPr wrap="square" rtlCol="0">
            <a:spAutoFit/>
          </a:bodyPr>
          <a:lstStyle/>
          <a:p>
            <a:r>
              <a:rPr lang="vi-VN" sz="2000" b="1" dirty="0">
                <a:solidFill>
                  <a:srgbClr val="FF0000"/>
                </a:solidFill>
                <a:latin typeface="Times New Roman" panose="02020603050405020304" pitchFamily="18" charset="0"/>
                <a:cs typeface="Times New Roman" panose="02020603050405020304" pitchFamily="18" charset="0"/>
              </a:rPr>
              <a:t>(2) </a:t>
            </a:r>
            <a:r>
              <a:rPr lang="vi-VN" sz="2000" b="1" dirty="0" err="1">
                <a:solidFill>
                  <a:srgbClr val="FF0000"/>
                </a:solidFill>
                <a:latin typeface="Times New Roman" panose="02020603050405020304" pitchFamily="18" charset="0"/>
                <a:cs typeface="Times New Roman" panose="02020603050405020304" pitchFamily="18" charset="0"/>
              </a:rPr>
              <a:t>Streaming</a:t>
            </a:r>
            <a:r>
              <a:rPr lang="vi-VN" sz="2000" b="1" dirty="0">
                <a:solidFill>
                  <a:srgbClr val="FF0000"/>
                </a:solidFill>
                <a:latin typeface="Times New Roman" panose="02020603050405020304" pitchFamily="18" charset="0"/>
                <a:cs typeface="Times New Roman" panose="02020603050405020304" pitchFamily="18" charset="0"/>
              </a:rPr>
              <a:t> </a:t>
            </a:r>
            <a:r>
              <a:rPr lang="vi-VN" sz="2000" b="1" dirty="0" err="1">
                <a:solidFill>
                  <a:srgbClr val="FF0000"/>
                </a:solidFill>
                <a:latin typeface="Times New Roman" panose="02020603050405020304" pitchFamily="18" charset="0"/>
                <a:cs typeface="Times New Roman" panose="02020603050405020304" pitchFamily="18" charset="0"/>
              </a:rPr>
              <a:t>Phase</a:t>
            </a:r>
            <a:r>
              <a:rPr lang="vi-VN" sz="2000" b="1" dirty="0">
                <a:solidFill>
                  <a:srgbClr val="FF0000"/>
                </a:solidFill>
                <a:latin typeface="Times New Roman" panose="02020603050405020304" pitchFamily="18" charset="0"/>
                <a:cs typeface="Times New Roman" panose="02020603050405020304" pitchFamily="18" charset="0"/>
              </a:rPr>
              <a:t> </a:t>
            </a:r>
          </a:p>
          <a:p>
            <a:r>
              <a:rPr lang="vi-VN" sz="2000" b="1" dirty="0">
                <a:solidFill>
                  <a:srgbClr val="A9D18E"/>
                </a:solidFill>
                <a:latin typeface="Times New Roman" panose="02020603050405020304" pitchFamily="18" charset="0"/>
                <a:cs typeface="Times New Roman" panose="02020603050405020304" pitchFamily="18" charset="0"/>
              </a:rPr>
              <a:t>(3) </a:t>
            </a:r>
            <a:r>
              <a:rPr lang="vi-VN" sz="2000" b="1" dirty="0" err="1">
                <a:solidFill>
                  <a:srgbClr val="A9D18E"/>
                </a:solidFill>
                <a:latin typeface="Times New Roman" panose="02020603050405020304" pitchFamily="18" charset="0"/>
                <a:cs typeface="Times New Roman" panose="02020603050405020304" pitchFamily="18" charset="0"/>
              </a:rPr>
              <a:t>Store</a:t>
            </a:r>
            <a:r>
              <a:rPr lang="vi-VN" sz="2000" b="1" dirty="0">
                <a:solidFill>
                  <a:srgbClr val="A9D18E"/>
                </a:solidFill>
                <a:latin typeface="Times New Roman" panose="02020603050405020304" pitchFamily="18" charset="0"/>
                <a:cs typeface="Times New Roman" panose="02020603050405020304" pitchFamily="18" charset="0"/>
              </a:rPr>
              <a:t> </a:t>
            </a:r>
            <a:r>
              <a:rPr lang="vi-VN" sz="2000" b="1" dirty="0" err="1">
                <a:solidFill>
                  <a:srgbClr val="A9D18E"/>
                </a:solidFill>
                <a:latin typeface="Times New Roman" panose="02020603050405020304" pitchFamily="18" charset="0"/>
                <a:cs typeface="Times New Roman" panose="02020603050405020304" pitchFamily="18" charset="0"/>
              </a:rPr>
              <a:t>Data</a:t>
            </a:r>
            <a:endParaRPr lang="vi-VN" sz="2000" b="1" dirty="0">
              <a:solidFill>
                <a:srgbClr val="A9D18E"/>
              </a:solidFill>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3CE036D6-356C-C40C-3487-ABC2A423011D}"/>
              </a:ext>
            </a:extLst>
          </p:cNvPr>
          <p:cNvSpPr txBox="1"/>
          <p:nvPr/>
        </p:nvSpPr>
        <p:spPr>
          <a:xfrm>
            <a:off x="1031345" y="208531"/>
            <a:ext cx="10064547" cy="615553"/>
          </a:xfrm>
          <a:prstGeom prst="rect">
            <a:avLst/>
          </a:prstGeom>
          <a:noFill/>
        </p:spPr>
        <p:txBody>
          <a:bodyPr wrap="square" rtlCol="0">
            <a:spAutoFit/>
          </a:bodyPr>
          <a:lstStyle/>
          <a:p>
            <a:pPr algn="ctr"/>
            <a:r>
              <a:rPr lang="en-US" sz="3400" dirty="0">
                <a:latin typeface="Times New Roman" panose="02020603050405020304" pitchFamily="18" charset="0"/>
                <a:cs typeface="Times New Roman" panose="02020603050405020304" pitchFamily="18" charset="0"/>
              </a:rPr>
              <a:t>REAL-TIME CLICK-THROUGH RATE PREDICTION</a:t>
            </a:r>
            <a:endParaRPr lang="vi-VN" sz="3400"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54B4B9E-7DF1-D885-2514-D6913C4D9F65}"/>
              </a:ext>
            </a:extLst>
          </p:cNvPr>
          <p:cNvSpPr/>
          <p:nvPr/>
        </p:nvSpPr>
        <p:spPr>
          <a:xfrm>
            <a:off x="51449" y="2137246"/>
            <a:ext cx="3799169" cy="217098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6" name="Straight Arrow Connector 5">
            <a:extLst>
              <a:ext uri="{FF2B5EF4-FFF2-40B4-BE49-F238E27FC236}">
                <a16:creationId xmlns:a16="http://schemas.microsoft.com/office/drawing/2014/main" id="{6B294F6D-CA85-BFD2-B50E-FE80851B1713}"/>
              </a:ext>
            </a:extLst>
          </p:cNvPr>
          <p:cNvCxnSpPr>
            <a:cxnSpLocks/>
          </p:cNvCxnSpPr>
          <p:nvPr/>
        </p:nvCxnSpPr>
        <p:spPr>
          <a:xfrm>
            <a:off x="1967932" y="4308229"/>
            <a:ext cx="0" cy="450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52BBABB-D527-E15E-3D5A-CCBC2073A658}"/>
              </a:ext>
            </a:extLst>
          </p:cNvPr>
          <p:cNvSpPr txBox="1"/>
          <p:nvPr/>
        </p:nvSpPr>
        <p:spPr>
          <a:xfrm>
            <a:off x="258863" y="4758916"/>
            <a:ext cx="4191287" cy="1938992"/>
          </a:xfrm>
          <a:prstGeom prst="rect">
            <a:avLst/>
          </a:prstGeom>
          <a:noFill/>
        </p:spPr>
        <p:txBody>
          <a:bodyPr wrap="square" rtlCol="0">
            <a:spAutoFit/>
          </a:bodyPr>
          <a:lstStyle/>
          <a:p>
            <a:pPr marL="342900" indent="-342900">
              <a:buFontTx/>
              <a:buChar char="-"/>
            </a:pPr>
            <a:r>
              <a:rPr lang="vi-VN" sz="2000" dirty="0">
                <a:latin typeface="Times New Roman" panose="02020603050405020304" pitchFamily="18" charset="0"/>
                <a:cs typeface="Times New Roman" panose="02020603050405020304" pitchFamily="18" charset="0"/>
              </a:rPr>
              <a:t>Tổ chức thành 1 </a:t>
            </a:r>
            <a:r>
              <a:rPr lang="vi-VN" sz="2000" dirty="0" err="1">
                <a:latin typeface="Times New Roman" panose="02020603050405020304" pitchFamily="18" charset="0"/>
                <a:cs typeface="Times New Roman" panose="02020603050405020304" pitchFamily="18" charset="0"/>
              </a:rPr>
              <a:t>Producer</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 Giả lập </a:t>
            </a:r>
            <a:r>
              <a:rPr lang="vi-VN" sz="2000" dirty="0" err="1">
                <a:latin typeface="Times New Roman" panose="02020603050405020304" pitchFamily="18" charset="0"/>
                <a:cs typeface="Times New Roman" panose="02020603050405020304" pitchFamily="18" charset="0"/>
              </a:rPr>
              <a:t>streaming</a:t>
            </a:r>
            <a:r>
              <a:rPr lang="vi-VN" sz="2000" dirty="0">
                <a:latin typeface="Times New Roman" panose="02020603050405020304" pitchFamily="18" charset="0"/>
                <a:cs typeface="Times New Roman" panose="02020603050405020304" pitchFamily="18" charset="0"/>
              </a:rPr>
              <a:t>: Đọc lần lượt 10 </a:t>
            </a:r>
            <a:r>
              <a:rPr lang="vi-VN" sz="2000" dirty="0" err="1">
                <a:latin typeface="Times New Roman" panose="02020603050405020304" pitchFamily="18" charset="0"/>
                <a:cs typeface="Times New Roman" panose="02020603050405020304" pitchFamily="18" charset="0"/>
              </a:rPr>
              <a:t>record</a:t>
            </a:r>
            <a:r>
              <a:rPr lang="vi-VN" sz="2000" dirty="0">
                <a:latin typeface="Times New Roman" panose="02020603050405020304" pitchFamily="18" charset="0"/>
                <a:cs typeface="Times New Roman" panose="02020603050405020304" pitchFamily="18" charset="0"/>
              </a:rPr>
              <a:t> (1 </a:t>
            </a:r>
            <a:r>
              <a:rPr lang="vi-VN" sz="2000" dirty="0" err="1">
                <a:latin typeface="Times New Roman" panose="02020603050405020304" pitchFamily="18" charset="0"/>
                <a:cs typeface="Times New Roman" panose="02020603050405020304" pitchFamily="18" charset="0"/>
              </a:rPr>
              <a:t>batch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file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Streaming_set</a:t>
            </a:r>
            <a:r>
              <a:rPr lang="vi-VN" sz="2000" dirty="0">
                <a:latin typeface="Times New Roman" panose="02020603050405020304" pitchFamily="18" charset="0"/>
                <a:cs typeface="Times New Roman" panose="02020603050405020304" pitchFamily="18" charset="0"/>
              </a:rPr>
              <a:t> sau mỗi 15s</a:t>
            </a:r>
          </a:p>
          <a:p>
            <a:r>
              <a:rPr lang="vi-VN" sz="2000" dirty="0">
                <a:latin typeface="Times New Roman" panose="02020603050405020304" pitchFamily="18" charset="0"/>
                <a:cs typeface="Times New Roman" panose="02020603050405020304" pitchFamily="18" charset="0"/>
              </a:rPr>
              <a:t>+ Dữ liệu sẽ được ghi và </a:t>
            </a:r>
            <a:r>
              <a:rPr lang="vi-VN" sz="2000" dirty="0" err="1">
                <a:latin typeface="Times New Roman" panose="02020603050405020304" pitchFamily="18" charset="0"/>
                <a:cs typeface="Times New Roman" panose="02020603050405020304" pitchFamily="18" charset="0"/>
              </a:rPr>
              <a:t>flush</a:t>
            </a:r>
            <a:r>
              <a:rPr lang="vi-VN" sz="2000" dirty="0">
                <a:latin typeface="Times New Roman" panose="02020603050405020304" pitchFamily="18" charset="0"/>
                <a:cs typeface="Times New Roman" panose="02020603050405020304" pitchFamily="18" charset="0"/>
              </a:rPr>
              <a:t> lên </a:t>
            </a:r>
            <a:r>
              <a:rPr lang="vi-VN" sz="2000" dirty="0" err="1">
                <a:latin typeface="Times New Roman" panose="02020603050405020304" pitchFamily="18" charset="0"/>
                <a:cs typeface="Times New Roman" panose="02020603050405020304" pitchFamily="18" charset="0"/>
              </a:rPr>
              <a:t>topic</a:t>
            </a:r>
            <a:r>
              <a:rPr lang="vi-VN" sz="2000" dirty="0">
                <a:latin typeface="Times New Roman" panose="02020603050405020304" pitchFamily="18" charset="0"/>
                <a:cs typeface="Times New Roman" panose="02020603050405020304" pitchFamily="18" charset="0"/>
              </a:rPr>
              <a:t> đã được tạo sẵn</a:t>
            </a:r>
          </a:p>
        </p:txBody>
      </p:sp>
    </p:spTree>
    <p:extLst>
      <p:ext uri="{BB962C8B-B14F-4D97-AF65-F5344CB8AC3E}">
        <p14:creationId xmlns:p14="http://schemas.microsoft.com/office/powerpoint/2010/main" val="183447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2727</TotalTime>
  <Words>1125</Words>
  <Application>Microsoft Office PowerPoint</Application>
  <PresentationFormat>Widescreen</PresentationFormat>
  <Paragraphs>163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Vũ Hữu Tùng</dc:creator>
  <cp:lastModifiedBy>Vũ Hữu Tùng</cp:lastModifiedBy>
  <cp:revision>3</cp:revision>
  <dcterms:created xsi:type="dcterms:W3CDTF">2023-07-19T13:12:46Z</dcterms:created>
  <dcterms:modified xsi:type="dcterms:W3CDTF">2024-03-15T16:24:15Z</dcterms:modified>
</cp:coreProperties>
</file>