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2" r:id="rId6"/>
    <p:sldId id="268" r:id="rId7"/>
    <p:sldId id="269" r:id="rId8"/>
    <p:sldId id="258" r:id="rId9"/>
    <p:sldId id="259" r:id="rId10"/>
    <p:sldId id="260" r:id="rId11"/>
    <p:sldId id="261" r:id="rId12"/>
    <p:sldId id="262" r:id="rId13"/>
    <p:sldId id="263" r:id="rId14"/>
    <p:sldId id="264" r:id="rId15"/>
    <p:sldId id="265" r:id="rId16"/>
    <p:sldId id="266"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9" userDrawn="1">
          <p15:clr>
            <a:srgbClr val="A4A3A4"/>
          </p15:clr>
        </p15:guide>
        <p15:guide id="2" pos="59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rew" initials="a" lastIdx="3" clrIdx="0">
    <p:extLst>
      <p:ext uri="{19B8F6BF-5375-455C-9EA6-DF929625EA0E}">
        <p15:presenceInfo xmlns="" xmlns:p15="http://schemas.microsoft.com/office/powerpoint/2012/main" userId="anre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14" y="-732"/>
      </p:cViewPr>
      <p:guideLst>
        <p:guide orient="horz" pos="119"/>
        <p:guide pos="59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9T03:43:11.601" idx="1">
    <p:pos x="2256" y="1557"/>
    <p:text>Chuẩn hóa các interface : Đây là một trong những đặc tính quan trọng của hệ thống REST. Bằng cách tạo ra các quy ước chuẩn để giao tiếp giữa các thành phần trong hệ thống, có thể đơn giản hóa việc client có thể tương tác với server.Các quy ước này áp dụng cho toàn bộ các service giúp cho người sử dụng hệ thống của bạn dễ dụng hơn. Dễ hiểu hơn trên hệ thống bạn đặt ra 1 chuẩn API để người dùng dù là mobile, web đều có thể kết nối vào được. Hệ thống REST có yếu điểm ở đây vì khi chuẩn hóa rồi ta không thế tối ưu từng kết nối.-</p:text>
    <p:extLst>
      <p:ext uri="{C676402C-5697-4E1C-873F-D02D1690AC5C}">
        <p15:threadingInfo xmlns="" xmlns:p15="http://schemas.microsoft.com/office/powerpoint/2012/main" timeZoneBias="-420"/>
      </p:ext>
    </p:extLst>
  </p:cm>
  <p:cm authorId="1" dt="2016-11-09T04:12:51.602" idx="3">
    <p:pos x="2298" y="1816"/>
    <p:text>Stateless (phi trạng thái), server và client không giữ trạng thái của nhau. Vì vậy mỗi request dữ liệu phải được đóng gói đầy đủ để server có thể hiểu được. Vì vậy sẽ dễ phát triển và bảo trì nhưng làm gia tăng lưu lượng truyền tải dữ liệu.</p:text>
    <p:extLst>
      <p:ext uri="{C676402C-5697-4E1C-873F-D02D1690AC5C}">
        <p15:threadingInfo xmlns=""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734" y="2404534"/>
            <a:ext cx="8698270" cy="1646302"/>
          </a:xfrm>
        </p:spPr>
        <p:txBody>
          <a:bodyPr/>
          <a:lstStyle/>
          <a:p>
            <a:r>
              <a:rPr lang="en-US" dirty="0">
                <a:latin typeface="Arial" panose="020B0604020202020204" pitchFamily="34" charset="0"/>
                <a:cs typeface="Arial" panose="020B0604020202020204" pitchFamily="34" charset="0"/>
              </a:rPr>
              <a:t>Spring Boot &amp; </a:t>
            </a:r>
            <a:r>
              <a:rPr lang="en-US" dirty="0" err="1">
                <a:latin typeface="Arial" panose="020B0604020202020204" pitchFamily="34" charset="0"/>
                <a:cs typeface="Arial" panose="020B0604020202020204" pitchFamily="34" charset="0"/>
              </a:rPr>
              <a:t>RESTfull</a:t>
            </a:r>
            <a:r>
              <a:rPr lang="en-US" dirty="0">
                <a:latin typeface="Arial" panose="020B0604020202020204" pitchFamily="34" charset="0"/>
                <a:cs typeface="Arial" panose="020B0604020202020204" pitchFamily="34" charset="0"/>
              </a:rPr>
              <a:t> API</a:t>
            </a:r>
            <a:endParaRPr lang="vi-VN"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vi-VN" dirty="0"/>
          </a:p>
        </p:txBody>
      </p:sp>
    </p:spTree>
    <p:extLst>
      <p:ext uri="{BB962C8B-B14F-4D97-AF65-F5344CB8AC3E}">
        <p14:creationId xmlns="" xmlns:p14="http://schemas.microsoft.com/office/powerpoint/2010/main" val="1612183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Picture Placeholder 2"/>
          <p:cNvSpPr>
            <a:spLocks noGrp="1"/>
          </p:cNvSpPr>
          <p:nvPr>
            <p:ph type="pic" idx="1"/>
          </p:nvPr>
        </p:nvSpPr>
        <p:spPr>
          <a:xfrm>
            <a:off x="949183" y="671513"/>
            <a:ext cx="8596668" cy="3845718"/>
          </a:xfrm>
        </p:spPr>
      </p:sp>
      <p:sp>
        <p:nvSpPr>
          <p:cNvPr id="4" name="Text Placeholder 3"/>
          <p:cNvSpPr>
            <a:spLocks noGrp="1"/>
          </p:cNvSpPr>
          <p:nvPr>
            <p:ph type="body" sz="half" idx="2"/>
          </p:nvPr>
        </p:nvSpPr>
        <p:spPr/>
        <p:txBody>
          <a:bodyPr/>
          <a:lstStyle/>
          <a:p>
            <a:endParaRPr lang="vi-VN"/>
          </a:p>
        </p:txBody>
      </p:sp>
      <p:pic>
        <p:nvPicPr>
          <p:cNvPr id="5" name="Picture 4"/>
          <p:cNvPicPr>
            <a:picLocks noChangeAspect="1"/>
          </p:cNvPicPr>
          <p:nvPr/>
        </p:nvPicPr>
        <p:blipFill>
          <a:blip r:embed="rId2"/>
          <a:stretch>
            <a:fillRect/>
          </a:stretch>
        </p:blipFill>
        <p:spPr>
          <a:xfrm>
            <a:off x="949183" y="183694"/>
            <a:ext cx="7585217" cy="6547530"/>
          </a:xfrm>
          <a:prstGeom prst="rect">
            <a:avLst/>
          </a:prstGeom>
        </p:spPr>
      </p:pic>
    </p:spTree>
    <p:extLst>
      <p:ext uri="{BB962C8B-B14F-4D97-AF65-F5344CB8AC3E}">
        <p14:creationId xmlns="" xmlns:p14="http://schemas.microsoft.com/office/powerpoint/2010/main" val="3281952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vi-VN"/>
          </a:p>
        </p:txBody>
      </p:sp>
      <p:pic>
        <p:nvPicPr>
          <p:cNvPr id="6" name="Picture 5"/>
          <p:cNvPicPr>
            <a:picLocks noChangeAspect="1"/>
          </p:cNvPicPr>
          <p:nvPr/>
        </p:nvPicPr>
        <p:blipFill>
          <a:blip r:embed="rId2"/>
          <a:stretch>
            <a:fillRect/>
          </a:stretch>
        </p:blipFill>
        <p:spPr>
          <a:xfrm>
            <a:off x="947738" y="188913"/>
            <a:ext cx="7552944" cy="6519672"/>
          </a:xfrm>
          <a:prstGeom prst="rect">
            <a:avLst/>
          </a:prstGeom>
        </p:spPr>
      </p:pic>
    </p:spTree>
    <p:extLst>
      <p:ext uri="{BB962C8B-B14F-4D97-AF65-F5344CB8AC3E}">
        <p14:creationId xmlns="" xmlns:p14="http://schemas.microsoft.com/office/powerpoint/2010/main" val="3413593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vi-VN"/>
          </a:p>
        </p:txBody>
      </p:sp>
      <p:pic>
        <p:nvPicPr>
          <p:cNvPr id="5" name="Picture 4"/>
          <p:cNvPicPr>
            <a:picLocks noChangeAspect="1"/>
          </p:cNvPicPr>
          <p:nvPr/>
        </p:nvPicPr>
        <p:blipFill>
          <a:blip r:embed="rId2"/>
          <a:stretch>
            <a:fillRect/>
          </a:stretch>
        </p:blipFill>
        <p:spPr>
          <a:xfrm>
            <a:off x="947738" y="188913"/>
            <a:ext cx="7552944" cy="6519672"/>
          </a:xfrm>
          <a:prstGeom prst="rect">
            <a:avLst/>
          </a:prstGeom>
        </p:spPr>
      </p:pic>
    </p:spTree>
    <p:extLst>
      <p:ext uri="{BB962C8B-B14F-4D97-AF65-F5344CB8AC3E}">
        <p14:creationId xmlns="" xmlns:p14="http://schemas.microsoft.com/office/powerpoint/2010/main" val="370724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vi-VN"/>
          </a:p>
        </p:txBody>
      </p:sp>
      <p:pic>
        <p:nvPicPr>
          <p:cNvPr id="5" name="Picture 4"/>
          <p:cNvPicPr>
            <a:picLocks noChangeAspect="1"/>
          </p:cNvPicPr>
          <p:nvPr/>
        </p:nvPicPr>
        <p:blipFill rotWithShape="1">
          <a:blip r:embed="rId2"/>
          <a:srcRect t="-1" r="56870" b="38327"/>
          <a:stretch/>
        </p:blipFill>
        <p:spPr>
          <a:xfrm>
            <a:off x="947739" y="527981"/>
            <a:ext cx="7572147" cy="6090533"/>
          </a:xfrm>
          <a:prstGeom prst="rect">
            <a:avLst/>
          </a:prstGeom>
        </p:spPr>
      </p:pic>
    </p:spTree>
    <p:extLst>
      <p:ext uri="{BB962C8B-B14F-4D97-AF65-F5344CB8AC3E}">
        <p14:creationId xmlns="" xmlns:p14="http://schemas.microsoft.com/office/powerpoint/2010/main" val="165564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vi-VN"/>
          </a:p>
        </p:txBody>
      </p:sp>
      <p:pic>
        <p:nvPicPr>
          <p:cNvPr id="8" name="Picture 7"/>
          <p:cNvPicPr>
            <a:picLocks noChangeAspect="1"/>
          </p:cNvPicPr>
          <p:nvPr/>
        </p:nvPicPr>
        <p:blipFill rotWithShape="1">
          <a:blip r:embed="rId2"/>
          <a:srcRect r="44773" b="32084"/>
          <a:stretch/>
        </p:blipFill>
        <p:spPr>
          <a:xfrm>
            <a:off x="438611" y="140113"/>
            <a:ext cx="9695989" cy="6508337"/>
          </a:xfrm>
          <a:prstGeom prst="rect">
            <a:avLst/>
          </a:prstGeom>
        </p:spPr>
      </p:pic>
      <p:sp>
        <p:nvSpPr>
          <p:cNvPr id="6" name="Rectangle 5"/>
          <p:cNvSpPr/>
          <p:nvPr/>
        </p:nvSpPr>
        <p:spPr>
          <a:xfrm flipH="1">
            <a:off x="4246517" y="6041362"/>
            <a:ext cx="2612572" cy="475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p:cNvSpPr/>
          <p:nvPr/>
        </p:nvSpPr>
        <p:spPr>
          <a:xfrm flipH="1">
            <a:off x="4000771" y="4857393"/>
            <a:ext cx="4691743" cy="134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 xmlns:p14="http://schemas.microsoft.com/office/powerpoint/2010/main" val="492287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vi-VN"/>
          </a:p>
        </p:txBody>
      </p:sp>
      <p:pic>
        <p:nvPicPr>
          <p:cNvPr id="5" name="Picture 4"/>
          <p:cNvPicPr>
            <a:picLocks noChangeAspect="1"/>
          </p:cNvPicPr>
          <p:nvPr/>
        </p:nvPicPr>
        <p:blipFill rotWithShape="1">
          <a:blip r:embed="rId2"/>
          <a:srcRect t="27941" r="54365" b="13121"/>
          <a:stretch/>
        </p:blipFill>
        <p:spPr>
          <a:xfrm>
            <a:off x="566057" y="609600"/>
            <a:ext cx="8011886" cy="5820455"/>
          </a:xfrm>
          <a:prstGeom prst="rect">
            <a:avLst/>
          </a:prstGeom>
        </p:spPr>
      </p:pic>
      <p:sp>
        <p:nvSpPr>
          <p:cNvPr id="6" name="Rectangle 5"/>
          <p:cNvSpPr/>
          <p:nvPr/>
        </p:nvSpPr>
        <p:spPr>
          <a:xfrm>
            <a:off x="4194630" y="5939764"/>
            <a:ext cx="2075543" cy="388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 xmlns:p14="http://schemas.microsoft.com/office/powerpoint/2010/main" val="296968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vi-VN"/>
          </a:p>
        </p:txBody>
      </p:sp>
      <p:pic>
        <p:nvPicPr>
          <p:cNvPr id="5" name="Picture 4"/>
          <p:cNvPicPr>
            <a:picLocks noChangeAspect="1"/>
          </p:cNvPicPr>
          <p:nvPr/>
        </p:nvPicPr>
        <p:blipFill rotWithShape="1">
          <a:blip r:embed="rId2"/>
          <a:srcRect r="47751" b="32300"/>
          <a:stretch/>
        </p:blipFill>
        <p:spPr>
          <a:xfrm>
            <a:off x="319315" y="188913"/>
            <a:ext cx="9173028" cy="6487658"/>
          </a:xfrm>
          <a:prstGeom prst="rect">
            <a:avLst/>
          </a:prstGeom>
        </p:spPr>
      </p:pic>
      <p:sp>
        <p:nvSpPr>
          <p:cNvPr id="6" name="Rectangle 5"/>
          <p:cNvSpPr/>
          <p:nvPr/>
        </p:nvSpPr>
        <p:spPr>
          <a:xfrm>
            <a:off x="3367314" y="3468915"/>
            <a:ext cx="6110515" cy="1088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a:p>
        </p:txBody>
      </p:sp>
    </p:spTree>
    <p:extLst>
      <p:ext uri="{BB962C8B-B14F-4D97-AF65-F5344CB8AC3E}">
        <p14:creationId xmlns="" xmlns:p14="http://schemas.microsoft.com/office/powerpoint/2010/main" val="284017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Tạo RESTful API với Spring Boot</a:t>
            </a:r>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 xmlns:p14="http://schemas.microsoft.com/office/powerpoint/2010/main" val="3769715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 bản </a:t>
            </a:r>
            <a:r>
              <a:rPr lang="vi-VN" dirty="0" smtClean="0"/>
              <a:t>về RESTful API</a:t>
            </a:r>
            <a:endParaRPr lang="vi-VN" dirty="0"/>
          </a:p>
        </p:txBody>
      </p:sp>
      <p:sp>
        <p:nvSpPr>
          <p:cNvPr id="3" name="Content Placeholder 2"/>
          <p:cNvSpPr>
            <a:spLocks noGrp="1"/>
          </p:cNvSpPr>
          <p:nvPr>
            <p:ph idx="1"/>
          </p:nvPr>
        </p:nvSpPr>
        <p:spPr/>
        <p:txBody>
          <a:bodyPr/>
          <a:lstStyle/>
          <a:p>
            <a:r>
              <a:rPr lang="vi-VN" dirty="0" smtClean="0"/>
              <a:t>Hoạt </a:t>
            </a:r>
            <a:r>
              <a:rPr lang="vi-VN" dirty="0"/>
              <a:t>động theo mô hình client-server</a:t>
            </a:r>
            <a:endParaRPr lang="en-US" dirty="0" smtClean="0"/>
          </a:p>
          <a:p>
            <a:r>
              <a:rPr lang="vi-VN" dirty="0"/>
              <a:t>Chuẩn hóa các </a:t>
            </a:r>
            <a:r>
              <a:rPr lang="vi-VN" dirty="0" smtClean="0"/>
              <a:t>interface</a:t>
            </a:r>
          </a:p>
          <a:p>
            <a:r>
              <a:rPr lang="vi-VN" dirty="0"/>
              <a:t>Stateless (phi trạng thái)</a:t>
            </a:r>
            <a:endParaRPr lang="vi-VN" dirty="0" smtClean="0"/>
          </a:p>
          <a:p>
            <a:r>
              <a:rPr lang="vi-VN" dirty="0"/>
              <a:t>Sử dụng giao thức HTTP, nên những hành động CRUD sẽ tương ứng với các phương thức </a:t>
            </a:r>
            <a:r>
              <a:rPr lang="vi-VN" dirty="0" smtClean="0"/>
              <a:t>của HTTP</a:t>
            </a:r>
          </a:p>
          <a:p>
            <a:pPr lvl="1"/>
            <a:r>
              <a:rPr lang="vi-VN" dirty="0"/>
              <a:t>GET </a:t>
            </a:r>
            <a:r>
              <a:rPr lang="vi-VN" dirty="0" smtClean="0"/>
              <a:t>(SELECT): </a:t>
            </a:r>
            <a:r>
              <a:rPr lang="vi-VN" dirty="0"/>
              <a:t>Trả về một Resource hoặc một danh sách </a:t>
            </a:r>
            <a:r>
              <a:rPr lang="vi-VN" dirty="0" smtClean="0"/>
              <a:t>Resource</a:t>
            </a:r>
          </a:p>
          <a:p>
            <a:pPr lvl="1"/>
            <a:r>
              <a:rPr lang="en-US" dirty="0"/>
              <a:t>POST (CREATE): </a:t>
            </a:r>
            <a:r>
              <a:rPr lang="en-US" dirty="0" err="1"/>
              <a:t>Tạo</a:t>
            </a:r>
            <a:r>
              <a:rPr lang="en-US" dirty="0"/>
              <a:t> </a:t>
            </a:r>
            <a:r>
              <a:rPr lang="en-US" dirty="0" err="1"/>
              <a:t>mới</a:t>
            </a:r>
            <a:r>
              <a:rPr lang="en-US" dirty="0"/>
              <a:t> </a:t>
            </a:r>
            <a:r>
              <a:rPr lang="en-US" dirty="0" err="1"/>
              <a:t>một</a:t>
            </a:r>
            <a:r>
              <a:rPr lang="en-US" dirty="0"/>
              <a:t> </a:t>
            </a:r>
            <a:r>
              <a:rPr lang="en-US" dirty="0" smtClean="0"/>
              <a:t>Resource</a:t>
            </a:r>
            <a:endParaRPr lang="vi-VN" dirty="0" smtClean="0"/>
          </a:p>
          <a:p>
            <a:pPr lvl="1"/>
            <a:r>
              <a:rPr lang="en-US" dirty="0"/>
              <a:t>PUT (UPDATE): </a:t>
            </a:r>
            <a:r>
              <a:rPr lang="en-US" dirty="0" err="1"/>
              <a:t>Cập</a:t>
            </a:r>
            <a:r>
              <a:rPr lang="en-US" dirty="0"/>
              <a:t> </a:t>
            </a:r>
            <a:r>
              <a:rPr lang="en-US" dirty="0" err="1"/>
              <a:t>nhật</a:t>
            </a:r>
            <a:r>
              <a:rPr lang="en-US" dirty="0"/>
              <a:t> </a:t>
            </a:r>
            <a:r>
              <a:rPr lang="en-US" dirty="0" err="1"/>
              <a:t>thông</a:t>
            </a:r>
            <a:r>
              <a:rPr lang="en-US" dirty="0"/>
              <a:t> tin </a:t>
            </a:r>
            <a:r>
              <a:rPr lang="en-US" dirty="0" err="1"/>
              <a:t>cho</a:t>
            </a:r>
            <a:r>
              <a:rPr lang="en-US" dirty="0"/>
              <a:t> </a:t>
            </a:r>
            <a:r>
              <a:rPr lang="en-US" dirty="0" smtClean="0"/>
              <a:t>Resource</a:t>
            </a:r>
            <a:endParaRPr lang="vi-VN" dirty="0" smtClean="0"/>
          </a:p>
          <a:p>
            <a:pPr lvl="1"/>
            <a:r>
              <a:rPr lang="vi-VN" dirty="0"/>
              <a:t>PATCH (UPDATE): Cập nhật một thành phần, thuộc tính của Resouce</a:t>
            </a:r>
            <a:endParaRPr lang="vi-VN" dirty="0" smtClean="0"/>
          </a:p>
          <a:p>
            <a:pPr lvl="1"/>
            <a:r>
              <a:rPr lang="vi-VN" dirty="0"/>
              <a:t>DELETE (DELETE): Xoá một Resource</a:t>
            </a:r>
          </a:p>
        </p:txBody>
      </p:sp>
    </p:spTree>
    <p:extLst>
      <p:ext uri="{BB962C8B-B14F-4D97-AF65-F5344CB8AC3E}">
        <p14:creationId xmlns="" xmlns:p14="http://schemas.microsoft.com/office/powerpoint/2010/main" val="101084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Lưu</a:t>
            </a:r>
            <a:r>
              <a:rPr lang="en-US" dirty="0"/>
              <a:t> ý </a:t>
            </a:r>
            <a:r>
              <a:rPr lang="en-US" dirty="0" err="1"/>
              <a:t>khi</a:t>
            </a:r>
            <a:r>
              <a:rPr lang="en-US" dirty="0"/>
              <a:t> </a:t>
            </a:r>
            <a:r>
              <a:rPr lang="en-US" dirty="0" err="1"/>
              <a:t>tạo</a:t>
            </a:r>
            <a:r>
              <a:rPr lang="en-US" dirty="0"/>
              <a:t> </a:t>
            </a:r>
            <a:r>
              <a:rPr lang="en-US" dirty="0" err="1"/>
              <a:t>RESTful</a:t>
            </a:r>
            <a:r>
              <a:rPr lang="en-US" dirty="0"/>
              <a:t> API</a:t>
            </a:r>
            <a:endParaRPr lang="vi-VN" dirty="0"/>
          </a:p>
        </p:txBody>
      </p:sp>
      <p:sp>
        <p:nvSpPr>
          <p:cNvPr id="3" name="Content Placeholder 2"/>
          <p:cNvSpPr>
            <a:spLocks noGrp="1"/>
          </p:cNvSpPr>
          <p:nvPr>
            <p:ph idx="1"/>
          </p:nvPr>
        </p:nvSpPr>
        <p:spPr>
          <a:xfrm>
            <a:off x="677334" y="1651519"/>
            <a:ext cx="8596668" cy="4674636"/>
          </a:xfrm>
        </p:spPr>
        <p:txBody>
          <a:bodyPr>
            <a:normAutofit fontScale="92500" lnSpcReduction="20000"/>
          </a:bodyPr>
          <a:lstStyle/>
          <a:p>
            <a:r>
              <a:rPr lang="vi-VN" dirty="0" smtClean="0"/>
              <a:t>Route(URI) sử </a:t>
            </a:r>
            <a:r>
              <a:rPr lang="vi-VN" dirty="0"/>
              <a:t>dụng danh </a:t>
            </a:r>
            <a:r>
              <a:rPr lang="vi-VN" dirty="0" smtClean="0"/>
              <a:t>từ, </a:t>
            </a:r>
            <a:r>
              <a:rPr lang="vi-VN" dirty="0"/>
              <a:t>không dùng động </a:t>
            </a:r>
            <a:r>
              <a:rPr lang="vi-VN" dirty="0" smtClean="0"/>
              <a:t>từ</a:t>
            </a:r>
          </a:p>
          <a:p>
            <a:pPr marL="0" indent="0">
              <a:buNone/>
            </a:pPr>
            <a:r>
              <a:rPr lang="vi-VN" dirty="0" smtClean="0"/>
              <a:t>	GET /tickets/12 </a:t>
            </a:r>
          </a:p>
          <a:p>
            <a:pPr marL="0" indent="0">
              <a:buNone/>
            </a:pPr>
            <a:r>
              <a:rPr lang="vi-VN" dirty="0" smtClean="0"/>
              <a:t>	</a:t>
            </a:r>
            <a:r>
              <a:rPr lang="vi-VN" strike="sngStrike" dirty="0" smtClean="0"/>
              <a:t>GET /getTickets/12</a:t>
            </a:r>
          </a:p>
          <a:p>
            <a:r>
              <a:rPr lang="vi-VN" dirty="0"/>
              <a:t>Lọc kết quả, sắp xếp, tìm kiếm, phân </a:t>
            </a:r>
            <a:r>
              <a:rPr lang="vi-VN" dirty="0" smtClean="0"/>
              <a:t>trang</a:t>
            </a:r>
          </a:p>
          <a:p>
            <a:pPr marL="0" lvl="1" indent="0">
              <a:buNone/>
            </a:pPr>
            <a:r>
              <a:rPr lang="vi-VN" sz="1800" dirty="0" smtClean="0"/>
              <a:t>	GET </a:t>
            </a:r>
            <a:r>
              <a:rPr lang="vi-VN" sz="1800" dirty="0"/>
              <a:t>/</a:t>
            </a:r>
            <a:r>
              <a:rPr lang="vi-VN" sz="1800" dirty="0" smtClean="0"/>
              <a:t>tickets?state=open</a:t>
            </a:r>
          </a:p>
          <a:p>
            <a:pPr marL="0" lvl="1" indent="0">
              <a:buNone/>
            </a:pPr>
            <a:r>
              <a:rPr lang="vi-VN" sz="1800" dirty="0"/>
              <a:t>	</a:t>
            </a:r>
            <a:r>
              <a:rPr lang="vi-VN" sz="1800" dirty="0" smtClean="0"/>
              <a:t>GET </a:t>
            </a:r>
            <a:r>
              <a:rPr lang="vi-VN" sz="1800" dirty="0"/>
              <a:t>/tickets?sort=-</a:t>
            </a:r>
            <a:r>
              <a:rPr lang="vi-VN" sz="1800" dirty="0" smtClean="0"/>
              <a:t>priority</a:t>
            </a:r>
          </a:p>
          <a:p>
            <a:pPr marL="0" lvl="1" indent="0">
              <a:buNone/>
            </a:pPr>
            <a:r>
              <a:rPr lang="vi-VN" sz="1800" dirty="0"/>
              <a:t>	</a:t>
            </a:r>
            <a:r>
              <a:rPr lang="vi-VN" sz="1800" dirty="0" smtClean="0"/>
              <a:t>GET </a:t>
            </a:r>
            <a:r>
              <a:rPr lang="vi-VN" sz="1800" dirty="0"/>
              <a:t>/ticket?page=1&amp;per_page=100</a:t>
            </a:r>
            <a:endParaRPr lang="vi-VN" sz="1800" dirty="0" smtClean="0"/>
          </a:p>
          <a:p>
            <a:r>
              <a:rPr lang="vi-VN" dirty="0" smtClean="0"/>
              <a:t>Dùng </a:t>
            </a:r>
            <a:r>
              <a:rPr lang="vi-VN" dirty="0"/>
              <a:t>snake_case cho tên biến số </a:t>
            </a:r>
            <a:r>
              <a:rPr lang="vi-VN" dirty="0" smtClean="0"/>
              <a:t>input/output</a:t>
            </a:r>
          </a:p>
          <a:p>
            <a:r>
              <a:rPr lang="vi-VN" dirty="0"/>
              <a:t>Do là stateless </a:t>
            </a:r>
            <a:r>
              <a:rPr lang="vi-VN" dirty="0" smtClean="0"/>
              <a:t>nên RESTfull </a:t>
            </a:r>
            <a:r>
              <a:rPr lang="vi-VN" dirty="0"/>
              <a:t>API không sử dụng session </a:t>
            </a:r>
            <a:r>
              <a:rPr lang="vi-VN" dirty="0" smtClean="0"/>
              <a:t>và cookie</a:t>
            </a:r>
            <a:r>
              <a:rPr lang="vi-VN" dirty="0"/>
              <a:t>, </a:t>
            </a:r>
            <a:r>
              <a:rPr lang="en-US" dirty="0" err="1" smtClean="0"/>
              <a:t>vì</a:t>
            </a:r>
            <a:r>
              <a:rPr lang="vi-VN" dirty="0"/>
              <a:t> vậy </a:t>
            </a:r>
            <a:r>
              <a:rPr lang="vi-VN" dirty="0" smtClean="0"/>
              <a:t>khuyên </a:t>
            </a:r>
            <a:r>
              <a:rPr lang="vi-VN" dirty="0"/>
              <a:t>dùng </a:t>
            </a:r>
            <a:r>
              <a:rPr lang="vi-VN" dirty="0" smtClean="0"/>
              <a:t>token </a:t>
            </a:r>
            <a:r>
              <a:rPr lang="vi-VN" dirty="0"/>
              <a:t>và </a:t>
            </a:r>
            <a:r>
              <a:rPr lang="vi-VN" dirty="0" smtClean="0"/>
              <a:t>ssl</a:t>
            </a:r>
          </a:p>
          <a:p>
            <a:r>
              <a:rPr lang="vi-VN" dirty="0"/>
              <a:t>Enum hóa kiểu data mà đã được định </a:t>
            </a:r>
            <a:r>
              <a:rPr lang="vi-VN" dirty="0" smtClean="0"/>
              <a:t>nghĩa</a:t>
            </a:r>
          </a:p>
          <a:p>
            <a:pPr marL="0" indent="0">
              <a:buNone/>
            </a:pPr>
            <a:r>
              <a:rPr lang="vi-VN" dirty="0"/>
              <a:t>	member_class=cooperation</a:t>
            </a:r>
            <a:endParaRPr lang="en-US" dirty="0" smtClean="0"/>
          </a:p>
          <a:p>
            <a:pPr marL="0" indent="0">
              <a:buNone/>
            </a:pPr>
            <a:r>
              <a:rPr lang="en-US" dirty="0" smtClean="0"/>
              <a:t>	</a:t>
            </a:r>
            <a:r>
              <a:rPr lang="vi-VN" strike="sngStrike" dirty="0" smtClean="0"/>
              <a:t>member_class=1</a:t>
            </a:r>
          </a:p>
          <a:p>
            <a:r>
              <a:rPr lang="vi-VN" dirty="0" smtClean="0"/>
              <a:t>Một </a:t>
            </a:r>
            <a:r>
              <a:rPr lang="vi-VN" dirty="0"/>
              <a:t>API tốt khi được tạo tài liệu đầy đủ, dể hiểu(tài liệu interface)</a:t>
            </a:r>
          </a:p>
        </p:txBody>
      </p:sp>
    </p:spTree>
    <p:extLst>
      <p:ext uri="{BB962C8B-B14F-4D97-AF65-F5344CB8AC3E}">
        <p14:creationId xmlns="" xmlns:p14="http://schemas.microsoft.com/office/powerpoint/2010/main" val="410081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vi-VN" dirty="0"/>
          </a:p>
        </p:txBody>
      </p:sp>
      <p:sp>
        <p:nvSpPr>
          <p:cNvPr id="3" name="Content Placeholder 2"/>
          <p:cNvSpPr>
            <a:spLocks noGrp="1"/>
          </p:cNvSpPr>
          <p:nvPr>
            <p:ph idx="1"/>
          </p:nvPr>
        </p:nvSpPr>
        <p:spPr/>
        <p:txBody>
          <a:bodyPr>
            <a:normAutofit/>
          </a:bodyPr>
          <a:lstStyle/>
          <a:p>
            <a:r>
              <a:rPr lang="en-US" sz="2000" dirty="0" err="1" smtClean="0"/>
              <a:t>Giới</a:t>
            </a:r>
            <a:r>
              <a:rPr lang="vi-VN" sz="2000" dirty="0"/>
              <a:t> </a:t>
            </a:r>
            <a:r>
              <a:rPr lang="vi-VN" sz="2000" dirty="0" smtClean="0"/>
              <a:t>thiệu Spring Boot</a:t>
            </a:r>
          </a:p>
          <a:p>
            <a:r>
              <a:rPr lang="vi-VN" sz="2000" dirty="0" smtClean="0"/>
              <a:t>Khởi tạo project Spring Boot</a:t>
            </a:r>
          </a:p>
          <a:p>
            <a:r>
              <a:rPr lang="vi-VN" sz="2000" dirty="0"/>
              <a:t>Tạo RESTful API </a:t>
            </a:r>
            <a:r>
              <a:rPr lang="vi-VN" sz="2000" dirty="0" smtClean="0"/>
              <a:t>với Spring Boot</a:t>
            </a:r>
          </a:p>
          <a:p>
            <a:pPr lvl="1"/>
            <a:r>
              <a:rPr lang="vi-VN" sz="2000" dirty="0"/>
              <a:t>Cơ bản </a:t>
            </a:r>
            <a:r>
              <a:rPr lang="vi-VN" sz="2000" dirty="0" smtClean="0"/>
              <a:t>RESTful </a:t>
            </a:r>
            <a:r>
              <a:rPr lang="vi-VN" sz="2000" dirty="0"/>
              <a:t>API</a:t>
            </a:r>
            <a:endParaRPr lang="en-US" sz="2000" dirty="0" smtClean="0"/>
          </a:p>
          <a:p>
            <a:pPr lvl="1"/>
            <a:r>
              <a:rPr lang="en-US" sz="2000" dirty="0" err="1" smtClean="0"/>
              <a:t>Lưu</a:t>
            </a:r>
            <a:r>
              <a:rPr lang="en-US" sz="2000" dirty="0" smtClean="0"/>
              <a:t> </a:t>
            </a:r>
            <a:r>
              <a:rPr lang="en-US" sz="2000" dirty="0"/>
              <a:t>ý </a:t>
            </a:r>
            <a:r>
              <a:rPr lang="en-US" sz="2000" dirty="0" err="1"/>
              <a:t>khi</a:t>
            </a:r>
            <a:r>
              <a:rPr lang="en-US" sz="2000" dirty="0"/>
              <a:t> </a:t>
            </a:r>
            <a:r>
              <a:rPr lang="en-US" sz="2000" dirty="0" err="1"/>
              <a:t>tạo</a:t>
            </a:r>
            <a:r>
              <a:rPr lang="en-US" sz="2000" dirty="0"/>
              <a:t> </a:t>
            </a:r>
            <a:r>
              <a:rPr lang="en-US" sz="2000" dirty="0" err="1" smtClean="0"/>
              <a:t>RESTful</a:t>
            </a:r>
            <a:r>
              <a:rPr lang="en-US" sz="2000" dirty="0" smtClean="0"/>
              <a:t> API</a:t>
            </a:r>
            <a:endParaRPr lang="vi-VN" sz="2000" dirty="0" smtClean="0"/>
          </a:p>
          <a:p>
            <a:pPr lvl="1"/>
            <a:r>
              <a:rPr lang="en-US" sz="2000" dirty="0" err="1" smtClean="0"/>
              <a:t>Thực</a:t>
            </a:r>
            <a:r>
              <a:rPr lang="en-US" sz="2000" dirty="0" smtClean="0"/>
              <a:t> </a:t>
            </a:r>
            <a:r>
              <a:rPr lang="en-US" sz="2000" dirty="0" err="1" smtClean="0"/>
              <a:t>thi</a:t>
            </a:r>
            <a:r>
              <a:rPr lang="en-US" sz="2000" smtClean="0"/>
              <a:t> t</a:t>
            </a:r>
            <a:r>
              <a:rPr lang="vi-VN" sz="2000" smtClean="0"/>
              <a:t>ạo </a:t>
            </a:r>
            <a:r>
              <a:rPr lang="vi-VN" sz="2000" dirty="0" smtClean="0"/>
              <a:t>API</a:t>
            </a:r>
          </a:p>
        </p:txBody>
      </p:sp>
    </p:spTree>
    <p:extLst>
      <p:ext uri="{BB962C8B-B14F-4D97-AF65-F5344CB8AC3E}">
        <p14:creationId xmlns="" xmlns:p14="http://schemas.microsoft.com/office/powerpoint/2010/main" val="688527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Tạo API</a:t>
            </a:r>
          </a:p>
        </p:txBody>
      </p:sp>
      <p:sp>
        <p:nvSpPr>
          <p:cNvPr id="3" name="Content Placeholder 2"/>
          <p:cNvSpPr>
            <a:spLocks noGrp="1"/>
          </p:cNvSpPr>
          <p:nvPr>
            <p:ph idx="1"/>
          </p:nvPr>
        </p:nvSpPr>
        <p:spPr/>
        <p:txBody>
          <a:bodyPr/>
          <a:lstStyle/>
          <a:p>
            <a:endParaRPr lang="vi-VN"/>
          </a:p>
        </p:txBody>
      </p:sp>
    </p:spTree>
    <p:extLst>
      <p:ext uri="{BB962C8B-B14F-4D97-AF65-F5344CB8AC3E}">
        <p14:creationId xmlns="" xmlns:p14="http://schemas.microsoft.com/office/powerpoint/2010/main" val="405933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rotWithShape="1">
          <a:blip r:embed="rId2"/>
          <a:srcRect r="54942" b="35941"/>
          <a:stretch/>
        </p:blipFill>
        <p:spPr>
          <a:xfrm>
            <a:off x="947738" y="188913"/>
            <a:ext cx="7910512" cy="6326187"/>
          </a:xfrm>
          <a:prstGeom prst="rect">
            <a:avLst/>
          </a:prstGeom>
        </p:spPr>
      </p:pic>
    </p:spTree>
    <p:extLst>
      <p:ext uri="{BB962C8B-B14F-4D97-AF65-F5344CB8AC3E}">
        <p14:creationId xmlns="" xmlns:p14="http://schemas.microsoft.com/office/powerpoint/2010/main" val="4198819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5" name="Content Placeholder 4"/>
          <p:cNvSpPr>
            <a:spLocks noGrp="1"/>
          </p:cNvSpPr>
          <p:nvPr>
            <p:ph idx="1"/>
          </p:nvPr>
        </p:nvSpPr>
        <p:spPr/>
        <p:txBody>
          <a:bodyPr/>
          <a:lstStyle/>
          <a:p>
            <a:endParaRPr lang="vi-VN"/>
          </a:p>
        </p:txBody>
      </p:sp>
      <p:pic>
        <p:nvPicPr>
          <p:cNvPr id="6" name="Picture 5"/>
          <p:cNvPicPr>
            <a:picLocks noChangeAspect="1"/>
          </p:cNvPicPr>
          <p:nvPr/>
        </p:nvPicPr>
        <p:blipFill>
          <a:blip r:embed="rId2"/>
          <a:stretch>
            <a:fillRect/>
          </a:stretch>
        </p:blipFill>
        <p:spPr>
          <a:xfrm>
            <a:off x="937068" y="424583"/>
            <a:ext cx="8077200" cy="5372100"/>
          </a:xfrm>
          <a:prstGeom prst="rect">
            <a:avLst/>
          </a:prstGeom>
        </p:spPr>
      </p:pic>
    </p:spTree>
    <p:extLst>
      <p:ext uri="{BB962C8B-B14F-4D97-AF65-F5344CB8AC3E}">
        <p14:creationId xmlns="" xmlns:p14="http://schemas.microsoft.com/office/powerpoint/2010/main" val="52440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1118043" y="290463"/>
            <a:ext cx="7715250" cy="5372100"/>
          </a:xfrm>
          <a:prstGeom prst="rect">
            <a:avLst/>
          </a:prstGeom>
        </p:spPr>
      </p:pic>
    </p:spTree>
    <p:extLst>
      <p:ext uri="{BB962C8B-B14F-4D97-AF65-F5344CB8AC3E}">
        <p14:creationId xmlns="" xmlns:p14="http://schemas.microsoft.com/office/powerpoint/2010/main" val="379015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1070418" y="470162"/>
            <a:ext cx="7810500" cy="5257800"/>
          </a:xfrm>
          <a:prstGeom prst="rect">
            <a:avLst/>
          </a:prstGeom>
        </p:spPr>
      </p:pic>
    </p:spTree>
    <p:extLst>
      <p:ext uri="{BB962C8B-B14F-4D97-AF65-F5344CB8AC3E}">
        <p14:creationId xmlns="" xmlns:p14="http://schemas.microsoft.com/office/powerpoint/2010/main" val="69478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rotWithShape="1">
          <a:blip r:embed="rId2"/>
          <a:srcRect b="7589"/>
          <a:stretch/>
        </p:blipFill>
        <p:spPr>
          <a:xfrm>
            <a:off x="1141855" y="188913"/>
            <a:ext cx="7667625" cy="6381569"/>
          </a:xfrm>
          <a:prstGeom prst="rect">
            <a:avLst/>
          </a:prstGeom>
        </p:spPr>
      </p:pic>
    </p:spTree>
    <p:extLst>
      <p:ext uri="{BB962C8B-B14F-4D97-AF65-F5344CB8AC3E}">
        <p14:creationId xmlns="" xmlns:p14="http://schemas.microsoft.com/office/powerpoint/2010/main" val="240565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1232850" y="609600"/>
            <a:ext cx="7105650" cy="5648325"/>
          </a:xfrm>
          <a:prstGeom prst="rect">
            <a:avLst/>
          </a:prstGeom>
        </p:spPr>
      </p:pic>
    </p:spTree>
    <p:extLst>
      <p:ext uri="{BB962C8B-B14F-4D97-AF65-F5344CB8AC3E}">
        <p14:creationId xmlns="" xmlns:p14="http://schemas.microsoft.com/office/powerpoint/2010/main" val="201159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a:blip r:embed="rId2"/>
          <a:stretch>
            <a:fillRect/>
          </a:stretch>
        </p:blipFill>
        <p:spPr>
          <a:xfrm>
            <a:off x="1625191" y="609600"/>
            <a:ext cx="6886575" cy="5619750"/>
          </a:xfrm>
          <a:prstGeom prst="rect">
            <a:avLst/>
          </a:prstGeom>
        </p:spPr>
      </p:pic>
    </p:spTree>
    <p:extLst>
      <p:ext uri="{BB962C8B-B14F-4D97-AF65-F5344CB8AC3E}">
        <p14:creationId xmlns="" xmlns:p14="http://schemas.microsoft.com/office/powerpoint/2010/main" val="4189997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rotWithShape="1">
          <a:blip r:embed="rId2"/>
          <a:srcRect r="49791" b="36538"/>
          <a:stretch/>
        </p:blipFill>
        <p:spPr>
          <a:xfrm>
            <a:off x="677334" y="319312"/>
            <a:ext cx="8815009" cy="6081486"/>
          </a:xfrm>
          <a:prstGeom prst="rect">
            <a:avLst/>
          </a:prstGeom>
        </p:spPr>
      </p:pic>
    </p:spTree>
    <p:extLst>
      <p:ext uri="{BB962C8B-B14F-4D97-AF65-F5344CB8AC3E}">
        <p14:creationId xmlns="" xmlns:p14="http://schemas.microsoft.com/office/powerpoint/2010/main" val="356330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rotWithShape="1">
          <a:blip r:embed="rId2"/>
          <a:srcRect l="11508" t="1836" r="37223" b="39858"/>
          <a:stretch/>
        </p:blipFill>
        <p:spPr>
          <a:xfrm>
            <a:off x="475152" y="725942"/>
            <a:ext cx="9001032" cy="5587413"/>
          </a:xfrm>
          <a:prstGeom prst="rect">
            <a:avLst/>
          </a:prstGeom>
        </p:spPr>
      </p:pic>
      <p:sp>
        <p:nvSpPr>
          <p:cNvPr id="6" name="Rectangle 5"/>
          <p:cNvSpPr/>
          <p:nvPr/>
        </p:nvSpPr>
        <p:spPr>
          <a:xfrm>
            <a:off x="947738" y="1364343"/>
            <a:ext cx="3392033" cy="449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 xmlns:p14="http://schemas.microsoft.com/office/powerpoint/2010/main" val="278010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Giới </a:t>
            </a:r>
            <a:r>
              <a:rPr lang="vi-VN" dirty="0" smtClean="0"/>
              <a:t>thiệu Spring Boot</a:t>
            </a:r>
            <a:endParaRPr lang="vi-VN" dirty="0"/>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 xmlns:p14="http://schemas.microsoft.com/office/powerpoint/2010/main" val="289810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pic>
        <p:nvPicPr>
          <p:cNvPr id="4" name="Picture 3"/>
          <p:cNvPicPr>
            <a:picLocks noChangeAspect="1"/>
          </p:cNvPicPr>
          <p:nvPr/>
        </p:nvPicPr>
        <p:blipFill rotWithShape="1">
          <a:blip r:embed="rId2"/>
          <a:srcRect l="12778" t="26262" r="48888" b="7437"/>
          <a:stretch/>
        </p:blipFill>
        <p:spPr>
          <a:xfrm>
            <a:off x="1422401" y="188913"/>
            <a:ext cx="7010401" cy="6618287"/>
          </a:xfrm>
          <a:prstGeom prst="rect">
            <a:avLst/>
          </a:prstGeom>
        </p:spPr>
      </p:pic>
    </p:spTree>
    <p:extLst>
      <p:ext uri="{BB962C8B-B14F-4D97-AF65-F5344CB8AC3E}">
        <p14:creationId xmlns="" xmlns:p14="http://schemas.microsoft.com/office/powerpoint/2010/main" val="405707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t>
            </a:r>
            <a:r>
              <a:rPr lang="en-US" dirty="0" err="1" smtClean="0"/>
              <a:t>tham</a:t>
            </a:r>
            <a:r>
              <a:rPr lang="en-US" dirty="0"/>
              <a:t> </a:t>
            </a:r>
            <a:r>
              <a:rPr lang="en-US" dirty="0" err="1" smtClean="0"/>
              <a:t>khảo</a:t>
            </a:r>
            <a:endParaRPr lang="vi-VN" dirty="0"/>
          </a:p>
        </p:txBody>
      </p:sp>
      <p:sp>
        <p:nvSpPr>
          <p:cNvPr id="3" name="Content Placeholder 2"/>
          <p:cNvSpPr>
            <a:spLocks noGrp="1"/>
          </p:cNvSpPr>
          <p:nvPr>
            <p:ph idx="1"/>
          </p:nvPr>
        </p:nvSpPr>
        <p:spPr/>
        <p:txBody>
          <a:bodyPr/>
          <a:lstStyle/>
          <a:p>
            <a:r>
              <a:rPr lang="vi-VN" dirty="0"/>
              <a:t>https://spring.io/</a:t>
            </a:r>
          </a:p>
          <a:p>
            <a:r>
              <a:rPr lang="vi-VN" dirty="0" smtClean="0"/>
              <a:t>http</a:t>
            </a:r>
            <a:r>
              <a:rPr lang="vi-VN" dirty="0"/>
              <a:t>://</a:t>
            </a:r>
            <a:r>
              <a:rPr lang="vi-VN" dirty="0" smtClean="0"/>
              <a:t>www.vinaysahni.com/best-practices-for-a-pragmatic-restful-api</a:t>
            </a:r>
          </a:p>
          <a:p>
            <a:r>
              <a:rPr lang="vi-VN" dirty="0"/>
              <a:t>http://marcelo-cure.blogspot.jp/2016/09/rest-anti-patterns.html</a:t>
            </a:r>
          </a:p>
        </p:txBody>
      </p:sp>
    </p:spTree>
    <p:extLst>
      <p:ext uri="{BB962C8B-B14F-4D97-AF65-F5344CB8AC3E}">
        <p14:creationId xmlns="" xmlns:p14="http://schemas.microsoft.com/office/powerpoint/2010/main" val="145417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29734" y="719663"/>
            <a:ext cx="8596668" cy="43395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vi-VN" dirty="0"/>
              <a:t>H ơn 1000 </a:t>
            </a:r>
            <a:r>
              <a:rPr lang="vi-VN" dirty="0" smtClean="0"/>
              <a:t>người </a:t>
            </a:r>
            <a:r>
              <a:rPr lang="vi-VN" dirty="0"/>
              <a:t>tham gia </a:t>
            </a:r>
            <a:r>
              <a:rPr lang="vi-VN" dirty="0" smtClean="0"/>
              <a:t>phát triển</a:t>
            </a:r>
          </a:p>
          <a:p>
            <a:r>
              <a:rPr lang="vi-VN" dirty="0" smtClean="0"/>
              <a:t>Hơn </a:t>
            </a:r>
            <a:r>
              <a:rPr lang="vi-VN" dirty="0"/>
              <a:t>108 modules và rất nhiều libraries </a:t>
            </a:r>
            <a:r>
              <a:rPr lang="vi-VN" dirty="0" smtClean="0"/>
              <a:t>của bên thứ 3</a:t>
            </a:r>
          </a:p>
          <a:p>
            <a:r>
              <a:rPr lang="vi-VN" dirty="0" smtClean="0"/>
              <a:t>Trang chủ: http://projects.spring.io/spring-boot/</a:t>
            </a:r>
          </a:p>
          <a:p>
            <a:r>
              <a:rPr lang="vi-VN" dirty="0" smtClean="0"/>
              <a:t>Mã nguồn: https://github.com/spring-projects/spring-boot</a:t>
            </a:r>
          </a:p>
          <a:p>
            <a:r>
              <a:rPr lang="vi-VN" dirty="0" smtClean="0"/>
              <a:t>Group chat của các nhà phát triển: https://gitter.im/spring-projects/spring-boot</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p>
        </p:txBody>
      </p:sp>
      <p:pic>
        <p:nvPicPr>
          <p:cNvPr id="1032" name="Picture 8" descr="Image result for spring boot architectur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57400" y="2986014"/>
            <a:ext cx="5157258" cy="38719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99682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77334" y="1701801"/>
            <a:ext cx="8596668" cy="43395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Cho </a:t>
            </a:r>
            <a:r>
              <a:rPr lang="en-US" dirty="0" err="1" smtClean="0"/>
              <a:t>phép</a:t>
            </a:r>
            <a:r>
              <a:rPr lang="en-US" dirty="0"/>
              <a:t> </a:t>
            </a:r>
            <a:r>
              <a:rPr lang="en-US" dirty="0" err="1" smtClean="0"/>
              <a:t>tạo</a:t>
            </a:r>
            <a:r>
              <a:rPr lang="en-US" dirty="0"/>
              <a:t> </a:t>
            </a:r>
            <a:r>
              <a:rPr lang="en-US" dirty="0" err="1"/>
              <a:t>một</a:t>
            </a:r>
            <a:r>
              <a:rPr lang="en-US" dirty="0"/>
              <a:t> </a:t>
            </a:r>
            <a:r>
              <a:rPr lang="en-US" dirty="0" err="1" smtClean="0"/>
              <a:t>ứng</a:t>
            </a:r>
            <a:r>
              <a:rPr lang="en-US" dirty="0"/>
              <a:t> </a:t>
            </a:r>
            <a:r>
              <a:rPr lang="en-US" dirty="0" err="1" smtClean="0"/>
              <a:t>dụng</a:t>
            </a:r>
            <a:r>
              <a:rPr lang="en-US" dirty="0"/>
              <a:t> Spring </a:t>
            </a:r>
            <a:r>
              <a:rPr lang="en-US" dirty="0" err="1" smtClean="0"/>
              <a:t>độc</a:t>
            </a:r>
            <a:r>
              <a:rPr lang="en-US" dirty="0"/>
              <a:t> </a:t>
            </a:r>
            <a:r>
              <a:rPr lang="en-US" dirty="0" err="1" smtClean="0"/>
              <a:t>lập</a:t>
            </a:r>
            <a:endParaRPr lang="en-US" dirty="0" smtClean="0"/>
          </a:p>
          <a:p>
            <a:r>
              <a:rPr lang="vi-VN" dirty="0" smtClean="0"/>
              <a:t>Cung </a:t>
            </a:r>
            <a:r>
              <a:rPr lang="vi-VN" dirty="0"/>
              <a:t>cấp các Server nhúng (Embedded HTTP servers) như là Tomcat, Jetty</a:t>
            </a:r>
            <a:endParaRPr lang="en-US" dirty="0" smtClean="0"/>
          </a:p>
          <a:p>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Annotation </a:t>
            </a:r>
            <a:r>
              <a:rPr lang="en-US" dirty="0" err="1"/>
              <a:t>và</a:t>
            </a:r>
            <a:r>
              <a:rPr lang="en-US" dirty="0"/>
              <a:t> Bean </a:t>
            </a:r>
            <a:r>
              <a:rPr lang="en-US" dirty="0" err="1"/>
              <a:t>sẽ</a:t>
            </a:r>
            <a:r>
              <a:rPr lang="en-US" dirty="0"/>
              <a:t> </a:t>
            </a:r>
            <a:r>
              <a:rPr lang="en-US" dirty="0" err="1"/>
              <a:t>giúp</a:t>
            </a:r>
            <a:r>
              <a:rPr lang="en-US" dirty="0"/>
              <a:t> </a:t>
            </a:r>
            <a:r>
              <a:rPr lang="en-US" dirty="0" err="1"/>
              <a:t>hạn</a:t>
            </a:r>
            <a:r>
              <a:rPr lang="en-US" dirty="0"/>
              <a:t> </a:t>
            </a:r>
            <a:r>
              <a:rPr lang="en-US" dirty="0" err="1"/>
              <a:t>chế</a:t>
            </a:r>
            <a:r>
              <a:rPr lang="en-US" dirty="0"/>
              <a:t> </a:t>
            </a:r>
            <a:r>
              <a:rPr lang="en-US" dirty="0" err="1"/>
              <a:t>viết</a:t>
            </a:r>
            <a:r>
              <a:rPr lang="en-US" dirty="0"/>
              <a:t> code </a:t>
            </a:r>
            <a:r>
              <a:rPr lang="en-US" dirty="0" err="1"/>
              <a:t>nguyên</a:t>
            </a:r>
            <a:r>
              <a:rPr lang="en-US" dirty="0"/>
              <a:t> </a:t>
            </a:r>
            <a:r>
              <a:rPr lang="en-US" dirty="0" err="1" smtClean="0"/>
              <a:t>mẫu</a:t>
            </a:r>
            <a:endParaRPr lang="en-US" dirty="0" smtClean="0"/>
          </a:p>
          <a:p>
            <a:r>
              <a:rPr lang="vi-VN" dirty="0"/>
              <a:t>Dễ dàng tương tác các ứng dụng Spring Boot với các hệ sinh thái của Spring như Spring JDBC, Spring ORM, Spring Data, Spring Security etc</a:t>
            </a:r>
            <a:r>
              <a:rPr lang="vi-VN" dirty="0" smtClean="0"/>
              <a:t>.</a:t>
            </a:r>
            <a:endParaRPr lang="en-US" dirty="0" smtClean="0"/>
          </a:p>
          <a:p>
            <a:r>
              <a:rPr lang="vi-VN" dirty="0">
                <a:latin typeface="Tahoma" panose="020B0604030504040204" pitchFamily="34" charset="0"/>
                <a:ea typeface="Tahoma" panose="020B0604030504040204" pitchFamily="34" charset="0"/>
                <a:cs typeface="Tahoma" panose="020B0604030504040204" pitchFamily="34" charset="0"/>
              </a:rPr>
              <a:t>Cung cấp nhiều các plugin để phát triển và test các ứng dụng Spring Boot nhanh chóng bằng việc sử dụng các công cụ Build như Maven và Gradle</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vi-VN" dirty="0"/>
              <a:t>Thao tác với Sql Database(Oracle, MySql...) và NoSQL technologies(Redis, MongoDB...)</a:t>
            </a:r>
          </a:p>
        </p:txBody>
      </p:sp>
    </p:spTree>
    <p:extLst>
      <p:ext uri="{BB962C8B-B14F-4D97-AF65-F5344CB8AC3E}">
        <p14:creationId xmlns="" xmlns:p14="http://schemas.microsoft.com/office/powerpoint/2010/main" val="340032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Công cụ và môi trường phát triển</a:t>
            </a:r>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 xmlns:p14="http://schemas.microsoft.com/office/powerpoint/2010/main" val="277344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77334" y="2160589"/>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JDK 8 </a:t>
            </a:r>
            <a:r>
              <a:rPr lang="en-US" dirty="0" smtClean="0"/>
              <a:t>(</a:t>
            </a:r>
            <a:r>
              <a:rPr lang="vi-VN" dirty="0"/>
              <a:t>http://www.oracle.com/technetwork/java/javase/downloads/index.html</a:t>
            </a:r>
            <a:r>
              <a:rPr lang="en-US" dirty="0" smtClean="0"/>
              <a:t>)</a:t>
            </a:r>
          </a:p>
          <a:p>
            <a:r>
              <a:rPr lang="en-US" dirty="0"/>
              <a:t>Eclipse IDE (https://eclipse.org/downloads</a:t>
            </a:r>
            <a:r>
              <a:rPr lang="en-US" dirty="0" smtClean="0"/>
              <a:t>/</a:t>
            </a:r>
            <a:r>
              <a:rPr lang="en-US" dirty="0"/>
              <a:t>) </a:t>
            </a:r>
            <a:r>
              <a:rPr lang="en-US" dirty="0" err="1"/>
              <a:t>hoặc</a:t>
            </a:r>
            <a:r>
              <a:rPr lang="en-US" dirty="0"/>
              <a:t> </a:t>
            </a:r>
            <a:r>
              <a:rPr lang="en-US" dirty="0" err="1"/>
              <a:t>bất</a:t>
            </a:r>
            <a:r>
              <a:rPr lang="en-US" dirty="0"/>
              <a:t> </a:t>
            </a:r>
            <a:r>
              <a:rPr lang="en-US" dirty="0" err="1"/>
              <a:t>kỳ</a:t>
            </a:r>
            <a:r>
              <a:rPr lang="en-US" dirty="0"/>
              <a:t> IDE, editor</a:t>
            </a:r>
            <a:endParaRPr lang="en-US" dirty="0" smtClean="0"/>
          </a:p>
          <a:p>
            <a:pPr lvl="1"/>
            <a:r>
              <a:rPr lang="vi-VN" dirty="0" err="1" smtClean="0">
                <a:latin typeface="Trebuchet MS (Body)"/>
              </a:rPr>
              <a:t>Spring Tool Suite</a:t>
            </a:r>
            <a:endParaRPr lang="en-US" dirty="0" err="1" smtClean="0">
              <a:latin typeface="Trebuchet MS (Body)"/>
            </a:endParaRPr>
          </a:p>
          <a:p>
            <a:pPr lvl="1"/>
            <a:r>
              <a:rPr lang="en-US" dirty="0" err="1" smtClean="0"/>
              <a:t>Gradle</a:t>
            </a:r>
            <a:r>
              <a:rPr lang="en-US" dirty="0" smtClean="0"/>
              <a:t> IDE Pack</a:t>
            </a:r>
          </a:p>
          <a:p>
            <a:r>
              <a:rPr lang="en-US" dirty="0" err="1"/>
              <a:t>Gradle</a:t>
            </a:r>
            <a:r>
              <a:rPr lang="en-US" dirty="0"/>
              <a:t> 2.3+ </a:t>
            </a:r>
            <a:r>
              <a:rPr lang="en-US" dirty="0" err="1" smtClean="0"/>
              <a:t>hoặc</a:t>
            </a:r>
            <a:r>
              <a:rPr lang="en-US" dirty="0" smtClean="0"/>
              <a:t> </a:t>
            </a:r>
            <a:r>
              <a:rPr lang="en-US" dirty="0"/>
              <a:t>Maven 3.0+</a:t>
            </a:r>
            <a:endParaRPr lang="en-US" dirty="0" smtClean="0"/>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p>
        </p:txBody>
      </p:sp>
    </p:spTree>
    <p:extLst>
      <p:ext uri="{BB962C8B-B14F-4D97-AF65-F5344CB8AC3E}">
        <p14:creationId xmlns="" xmlns:p14="http://schemas.microsoft.com/office/powerpoint/2010/main" val="4078403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Khởi tạo project Spring </a:t>
            </a:r>
            <a:r>
              <a:rPr lang="vi-VN" dirty="0" smtClean="0"/>
              <a:t>Boot</a:t>
            </a:r>
            <a:endParaRPr lang="vi-VN" dirty="0"/>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 xmlns:p14="http://schemas.microsoft.com/office/powerpoint/2010/main" val="595167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Eclipse -&gt; File -&gt; New -&gt; Spring Starter Project</a:t>
            </a:r>
            <a:endParaRPr lang="vi-VN" dirty="0"/>
          </a:p>
        </p:txBody>
      </p:sp>
      <p:sp>
        <p:nvSpPr>
          <p:cNvPr id="4" name="Text Placeholder 3"/>
          <p:cNvSpPr>
            <a:spLocks noGrp="1"/>
          </p:cNvSpPr>
          <p:nvPr>
            <p:ph type="body" sz="half" idx="2"/>
          </p:nvPr>
        </p:nvSpPr>
        <p:spPr/>
        <p:txBody>
          <a:bodyPr/>
          <a:lstStyle/>
          <a:p>
            <a:endParaRPr lang="vi-VN" dirty="0"/>
          </a:p>
        </p:txBody>
      </p:sp>
      <p:sp>
        <p:nvSpPr>
          <p:cNvPr id="12" name="Picture Placeholder 11"/>
          <p:cNvSpPr>
            <a:spLocks noGrp="1"/>
          </p:cNvSpPr>
          <p:nvPr>
            <p:ph type="pic" idx="1"/>
          </p:nvPr>
        </p:nvSpPr>
        <p:spPr/>
      </p:sp>
      <p:pic>
        <p:nvPicPr>
          <p:cNvPr id="13" name="Picture 12"/>
          <p:cNvPicPr>
            <a:picLocks noChangeAspect="1"/>
          </p:cNvPicPr>
          <p:nvPr/>
        </p:nvPicPr>
        <p:blipFill rotWithShape="1">
          <a:blip r:embed="rId2"/>
          <a:srcRect b="16325"/>
          <a:stretch/>
        </p:blipFill>
        <p:spPr>
          <a:xfrm>
            <a:off x="1698825" y="609600"/>
            <a:ext cx="6339339" cy="3845718"/>
          </a:xfrm>
          <a:prstGeom prst="rect">
            <a:avLst/>
          </a:prstGeom>
        </p:spPr>
      </p:pic>
      <p:sp>
        <p:nvSpPr>
          <p:cNvPr id="14" name="Rectangle 13"/>
          <p:cNvSpPr/>
          <p:nvPr/>
        </p:nvSpPr>
        <p:spPr>
          <a:xfrm>
            <a:off x="3784891" y="1153298"/>
            <a:ext cx="1276865" cy="148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 xmlns:p14="http://schemas.microsoft.com/office/powerpoint/2010/main" val="3988101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454</TotalTime>
  <Words>382</Words>
  <Application>Microsoft Office PowerPoint</Application>
  <PresentationFormat>Custom</PresentationFormat>
  <Paragraphs>58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Spring Boot &amp; RESTfull API</vt:lpstr>
      <vt:lpstr>Nội dung</vt:lpstr>
      <vt:lpstr>Giới thiệu Spring Boot</vt:lpstr>
      <vt:lpstr>Slide 4</vt:lpstr>
      <vt:lpstr>Slide 5</vt:lpstr>
      <vt:lpstr>Công cụ và môi trường phát triển</vt:lpstr>
      <vt:lpstr>Slide 7</vt:lpstr>
      <vt:lpstr>Khởi tạo project Spring Boot</vt:lpstr>
      <vt:lpstr>Eclipse -&gt; File -&gt; New -&gt; Spring Starter Project</vt:lpstr>
      <vt:lpstr>Slide 10</vt:lpstr>
      <vt:lpstr>Slide 11</vt:lpstr>
      <vt:lpstr>Slide 12</vt:lpstr>
      <vt:lpstr>Slide 13</vt:lpstr>
      <vt:lpstr>Slide 14</vt:lpstr>
      <vt:lpstr>Slide 15</vt:lpstr>
      <vt:lpstr>Slide 16</vt:lpstr>
      <vt:lpstr>Tạo RESTful API với Spring Boot</vt:lpstr>
      <vt:lpstr>Cơ bản về RESTful API</vt:lpstr>
      <vt:lpstr>Lưu ý khi tạo RESTful API</vt:lpstr>
      <vt:lpstr>Tạo API</vt:lpstr>
      <vt:lpstr>Slide 21</vt:lpstr>
      <vt:lpstr>Slide 22</vt:lpstr>
      <vt:lpstr>Slide 23</vt:lpstr>
      <vt:lpstr>Slide 24</vt:lpstr>
      <vt:lpstr>Slide 25</vt:lpstr>
      <vt:lpstr>Slide 26</vt:lpstr>
      <vt:lpstr>Slide 27</vt:lpstr>
      <vt:lpstr>Slide 28</vt:lpstr>
      <vt:lpstr>Slide 29</vt:lpstr>
      <vt:lpstr>Slide 30</vt:lpstr>
      <vt:lpstr>Link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Spring Boot</dc:title>
  <dc:creator>anrew</dc:creator>
  <cp:lastModifiedBy>Nguyễn Thành Lân</cp:lastModifiedBy>
  <cp:revision>215</cp:revision>
  <dcterms:created xsi:type="dcterms:W3CDTF">2016-11-07T16:34:10Z</dcterms:created>
  <dcterms:modified xsi:type="dcterms:W3CDTF">2017-04-11T03:26:16Z</dcterms:modified>
</cp:coreProperties>
</file>