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33"/>
  </p:notesMasterIdLst>
  <p:sldIdLst>
    <p:sldId id="306" r:id="rId5"/>
    <p:sldId id="313" r:id="rId6"/>
    <p:sldId id="307" r:id="rId7"/>
    <p:sldId id="309" r:id="rId8"/>
    <p:sldId id="328" r:id="rId9"/>
    <p:sldId id="314" r:id="rId10"/>
    <p:sldId id="331" r:id="rId11"/>
    <p:sldId id="315" r:id="rId12"/>
    <p:sldId id="334" r:id="rId13"/>
    <p:sldId id="335" r:id="rId14"/>
    <p:sldId id="336" r:id="rId15"/>
    <p:sldId id="332" r:id="rId16"/>
    <p:sldId id="326" r:id="rId17"/>
    <p:sldId id="337" r:id="rId18"/>
    <p:sldId id="338" r:id="rId19"/>
    <p:sldId id="339" r:id="rId20"/>
    <p:sldId id="340" r:id="rId21"/>
    <p:sldId id="341" r:id="rId22"/>
    <p:sldId id="333" r:id="rId23"/>
    <p:sldId id="327" r:id="rId24"/>
    <p:sldId id="316" r:id="rId25"/>
    <p:sldId id="305" r:id="rId26"/>
    <p:sldId id="322" r:id="rId27"/>
    <p:sldId id="330" r:id="rId28"/>
    <p:sldId id="319" r:id="rId29"/>
    <p:sldId id="324" r:id="rId30"/>
    <p:sldId id="320" r:id="rId31"/>
    <p:sldId id="31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67" autoAdjust="0"/>
  </p:normalViewPr>
  <p:slideViewPr>
    <p:cSldViewPr snapToGrid="0">
      <p:cViewPr varScale="1">
        <p:scale>
          <a:sx n="67" d="100"/>
          <a:sy n="67" d="100"/>
        </p:scale>
        <p:origin x="644" y="56"/>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image" Target="../media/image14.png"/><Relationship Id="rId4" Type="http://schemas.openxmlformats.org/officeDocument/2006/relationships/image" Target="../media/image1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image" Target="../media/image14.png"/><Relationship Id="rId4"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dgm:spPr/>
      <dgm:t>
        <a:bodyPr/>
        <a:lstStyle/>
        <a:p>
          <a:pPr algn="ctr">
            <a:lnSpc>
              <a:spcPct val="100000"/>
            </a:lnSpc>
            <a:defRPr b="1" spc="20">
              <a:latin typeface="+mj-lt"/>
            </a:defRPr>
          </a:pPr>
          <a:r>
            <a:rPr lang="en-US" dirty="0">
              <a:solidFill>
                <a:schemeClr val="bg1"/>
              </a:solidFill>
            </a:rPr>
            <a:t>Programming</a:t>
          </a:r>
          <a:br>
            <a:rPr lang="en-US" dirty="0">
              <a:solidFill>
                <a:schemeClr val="bg1"/>
              </a:solidFill>
            </a:rPr>
          </a:br>
          <a:r>
            <a:rPr lang="en-US" dirty="0">
              <a:solidFill>
                <a:schemeClr val="bg1"/>
              </a:solidFill>
            </a:rPr>
            <a:t>Language</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dgm:spPr/>
      <dgm:t>
        <a:bodyPr/>
        <a:lstStyle/>
        <a:p>
          <a:pPr algn="ctr">
            <a:lnSpc>
              <a:spcPct val="100000"/>
            </a:lnSpc>
            <a:defRPr b="1" spc="20">
              <a:latin typeface="+mj-lt"/>
            </a:defRPr>
          </a:pPr>
          <a:r>
            <a:rPr lang="en-US" dirty="0">
              <a:solidFill>
                <a:schemeClr val="bg1"/>
              </a:solidFill>
            </a:rPr>
            <a:t>Database</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dgm:spPr/>
      <dgm:t>
        <a:bodyPr/>
        <a:lstStyle/>
        <a:p>
          <a:pPr algn="ctr">
            <a:lnSpc>
              <a:spcPct val="100000"/>
            </a:lnSpc>
            <a:defRPr b="1" spc="20">
              <a:latin typeface="+mj-lt"/>
            </a:defRPr>
          </a:pPr>
          <a:r>
            <a:rPr lang="en-US" dirty="0">
              <a:solidFill>
                <a:schemeClr val="bg1"/>
              </a:solidFill>
            </a:rPr>
            <a:t>UML</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dgm:spPr/>
      <dgm:t>
        <a:bodyPr/>
        <a:lstStyle/>
        <a:p>
          <a:pPr algn="ctr">
            <a:lnSpc>
              <a:spcPct val="100000"/>
            </a:lnSpc>
            <a:defRPr b="1" spc="20">
              <a:latin typeface="+mj-lt"/>
            </a:defRPr>
          </a:pPr>
          <a:r>
            <a:rPr lang="en-US" dirty="0">
              <a:solidFill>
                <a:schemeClr val="bg1"/>
              </a:solidFill>
            </a:rPr>
            <a:t>GUI</a:t>
          </a: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30326" custScaleY="146617"/>
      <dgm:spPr>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44680">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30326" custScaleY="146617"/>
      <dgm:spPr>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6000" r="-6000"/>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44680">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30326" custScaleY="146617"/>
      <dgm:spPr>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6000" r="-6000"/>
          </a:stretch>
        </a:blipFill>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44680">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30326" custScaleY="146617"/>
      <dgm:spPr>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6000" r="-6000"/>
          </a:stretch>
        </a:blipFill>
        <a:ln>
          <a:noFill/>
        </a:ln>
      </dgm:spPr>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44680">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94950" y="460948"/>
          <a:ext cx="2194559" cy="246888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2624"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Programming</a:t>
          </a:r>
          <a:br>
            <a:rPr lang="en-US" sz="1500" kern="1200" dirty="0">
              <a:solidFill>
                <a:schemeClr val="bg1"/>
              </a:solidFill>
            </a:rPr>
          </a:br>
          <a:r>
            <a:rPr lang="en-US" sz="1500" kern="1200" dirty="0">
              <a:solidFill>
                <a:schemeClr val="bg1"/>
              </a:solidFill>
            </a:rPr>
            <a:t>Language</a:t>
          </a:r>
        </a:p>
      </dsp:txBody>
      <dsp:txXfrm>
        <a:off x="2624" y="3081438"/>
        <a:ext cx="2379213" cy="487349"/>
      </dsp:txXfrm>
    </dsp:sp>
    <dsp:sp modelId="{7D166BBB-55AF-452C-B9A0-94A1EE55FF4F}">
      <dsp:nvSpPr>
        <dsp:cNvPr id="0" name=""/>
        <dsp:cNvSpPr/>
      </dsp:nvSpPr>
      <dsp:spPr>
        <a:xfrm>
          <a:off x="2624"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2890526" y="460948"/>
          <a:ext cx="2194559" cy="2468883"/>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6000" r="-6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2798199"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Database</a:t>
          </a:r>
        </a:p>
      </dsp:txBody>
      <dsp:txXfrm>
        <a:off x="2798199" y="3081438"/>
        <a:ext cx="2379213" cy="487349"/>
      </dsp:txXfrm>
    </dsp:sp>
    <dsp:sp modelId="{1223E777-77CB-4A9A-BF21-12B513842696}">
      <dsp:nvSpPr>
        <dsp:cNvPr id="0" name=""/>
        <dsp:cNvSpPr/>
      </dsp:nvSpPr>
      <dsp:spPr>
        <a:xfrm>
          <a:off x="2798199"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686101" y="460948"/>
          <a:ext cx="2194559" cy="2468883"/>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6000" r="-6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593774"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UML</a:t>
          </a:r>
        </a:p>
      </dsp:txBody>
      <dsp:txXfrm>
        <a:off x="5593774" y="3081438"/>
        <a:ext cx="2379213" cy="487349"/>
      </dsp:txXfrm>
    </dsp:sp>
    <dsp:sp modelId="{EE420F84-477D-4635-BEF8-66426E9A259D}">
      <dsp:nvSpPr>
        <dsp:cNvPr id="0" name=""/>
        <dsp:cNvSpPr/>
      </dsp:nvSpPr>
      <dsp:spPr>
        <a:xfrm>
          <a:off x="5593774"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481676" y="460948"/>
          <a:ext cx="2194559" cy="2468883"/>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6000" r="-6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389349"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GUI</a:t>
          </a:r>
        </a:p>
      </dsp:txBody>
      <dsp:txXfrm>
        <a:off x="8389349" y="3081438"/>
        <a:ext cx="2379213" cy="487349"/>
      </dsp:txXfrm>
    </dsp:sp>
    <dsp:sp modelId="{5A7600AF-A34B-4D03-B3D6-B3C760AE8E06}">
      <dsp:nvSpPr>
        <dsp:cNvPr id="0" name=""/>
        <dsp:cNvSpPr/>
      </dsp:nvSpPr>
      <dsp:spPr>
        <a:xfrm>
          <a:off x="8389349"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21/2/2023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453041-33D4-A7E6-C60C-056F9765A939}"/>
              </a:ext>
            </a:extLst>
          </p:cNvPr>
          <p:cNvSpPr>
            <a:spLocks noGrp="1"/>
          </p:cNvSpPr>
          <p:nvPr>
            <p:ph type="ctrTitle"/>
          </p:nvPr>
        </p:nvSpPr>
        <p:spPr/>
        <p:txBody>
          <a:bodyPr/>
          <a:lstStyle/>
          <a:p>
            <a:r>
              <a:rPr lang="en-US" dirty="0" err="1"/>
              <a:t>Itss</a:t>
            </a:r>
            <a:r>
              <a:rPr lang="en-US" dirty="0"/>
              <a:t> software development</a:t>
            </a:r>
          </a:p>
        </p:txBody>
      </p:sp>
      <p:sp>
        <p:nvSpPr>
          <p:cNvPr id="7" name="TextBox 6">
            <a:extLst>
              <a:ext uri="{FF2B5EF4-FFF2-40B4-BE49-F238E27FC236}">
                <a16:creationId xmlns:a16="http://schemas.microsoft.com/office/drawing/2014/main" id="{BCC619D3-825A-9C82-DC2C-0CA357779228}"/>
              </a:ext>
            </a:extLst>
          </p:cNvPr>
          <p:cNvSpPr txBox="1"/>
          <p:nvPr/>
        </p:nvSpPr>
        <p:spPr>
          <a:xfrm>
            <a:off x="1475232" y="3699748"/>
            <a:ext cx="6096000" cy="954107"/>
          </a:xfrm>
          <a:prstGeom prst="rect">
            <a:avLst/>
          </a:prstGeom>
          <a:noFill/>
        </p:spPr>
        <p:txBody>
          <a:bodyPr wrap="square">
            <a:spAutoFit/>
          </a:bodyPr>
          <a:lstStyle/>
          <a:p>
            <a:r>
              <a:rPr lang="en-US" sz="2800" b="1" dirty="0" err="1">
                <a:solidFill>
                  <a:schemeClr val="bg1">
                    <a:lumMod val="95000"/>
                  </a:schemeClr>
                </a:solidFill>
              </a:rPr>
              <a:t>EcoBike</a:t>
            </a:r>
            <a:r>
              <a:rPr lang="en-US" sz="2800" b="1" dirty="0">
                <a:solidFill>
                  <a:schemeClr val="bg1">
                    <a:lumMod val="95000"/>
                  </a:schemeClr>
                </a:solidFill>
              </a:rPr>
              <a:t> Application</a:t>
            </a:r>
          </a:p>
          <a:p>
            <a:r>
              <a:rPr lang="en-US" sz="2800" b="1" dirty="0">
                <a:solidFill>
                  <a:schemeClr val="bg1">
                    <a:lumMod val="95000"/>
                  </a:schemeClr>
                </a:solidFill>
              </a:rPr>
              <a:t>Group 1</a:t>
            </a:r>
          </a:p>
        </p:txBody>
      </p:sp>
    </p:spTree>
    <p:extLst>
      <p:ext uri="{BB962C8B-B14F-4D97-AF65-F5344CB8AC3E}">
        <p14:creationId xmlns:p14="http://schemas.microsoft.com/office/powerpoint/2010/main" val="11476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err="1"/>
              <a:t>ecoBike</a:t>
            </a:r>
            <a:r>
              <a:rPr lang="en-US" dirty="0"/>
              <a:t> application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10</a:t>
            </a:fld>
            <a:endParaRPr lang="en-US" dirty="0"/>
          </a:p>
        </p:txBody>
      </p:sp>
      <p:sp>
        <p:nvSpPr>
          <p:cNvPr id="6" name="TextBox 5">
            <a:extLst>
              <a:ext uri="{FF2B5EF4-FFF2-40B4-BE49-F238E27FC236}">
                <a16:creationId xmlns:a16="http://schemas.microsoft.com/office/drawing/2014/main" id="{2CFFEFD2-DC7B-FC4A-9186-1F5AA7650133}"/>
              </a:ext>
            </a:extLst>
          </p:cNvPr>
          <p:cNvSpPr txBox="1"/>
          <p:nvPr/>
        </p:nvSpPr>
        <p:spPr>
          <a:xfrm>
            <a:off x="1523999" y="862604"/>
            <a:ext cx="5925127" cy="369332"/>
          </a:xfrm>
          <a:prstGeom prst="rect">
            <a:avLst/>
          </a:prstGeom>
          <a:noFill/>
        </p:spPr>
        <p:txBody>
          <a:bodyPr wrap="square">
            <a:spAutoFit/>
          </a:bodyPr>
          <a:lstStyle/>
          <a:p>
            <a:pPr marL="0" lvl="0" indent="0" rtl="0">
              <a:spcBef>
                <a:spcPts val="0"/>
              </a:spcBef>
              <a:spcAft>
                <a:spcPts val="1200"/>
              </a:spcAft>
              <a:buClr>
                <a:schemeClr val="dk1"/>
              </a:buClr>
              <a:buSzPts val="1100"/>
              <a:buFont typeface="Arial"/>
              <a:buNone/>
            </a:pPr>
            <a:r>
              <a:rPr lang="vi-VN" sz="1800" dirty="0">
                <a:effectLst/>
                <a:ea typeface="Arial" panose="020B0604020202020204" pitchFamily="34" charset="0"/>
              </a:rPr>
              <a:t>Class Diagram for Subsystem RentBike</a:t>
            </a:r>
            <a:endParaRPr lang="en-US" dirty="0"/>
          </a:p>
        </p:txBody>
      </p:sp>
      <p:pic>
        <p:nvPicPr>
          <p:cNvPr id="2" name="Picture 1">
            <a:extLst>
              <a:ext uri="{FF2B5EF4-FFF2-40B4-BE49-F238E27FC236}">
                <a16:creationId xmlns:a16="http://schemas.microsoft.com/office/drawing/2014/main" id="{C1BFE8A9-DF11-EAB2-8282-E786159327CD}"/>
              </a:ext>
            </a:extLst>
          </p:cNvPr>
          <p:cNvPicPr>
            <a:picLocks noChangeAspect="1"/>
          </p:cNvPicPr>
          <p:nvPr/>
        </p:nvPicPr>
        <p:blipFill>
          <a:blip r:embed="rId2"/>
          <a:stretch>
            <a:fillRect/>
          </a:stretch>
        </p:blipFill>
        <p:spPr>
          <a:xfrm>
            <a:off x="571127" y="1455222"/>
            <a:ext cx="11049745" cy="5083690"/>
          </a:xfrm>
          <a:prstGeom prst="rect">
            <a:avLst/>
          </a:prstGeom>
        </p:spPr>
      </p:pic>
    </p:spTree>
    <p:extLst>
      <p:ext uri="{BB962C8B-B14F-4D97-AF65-F5344CB8AC3E}">
        <p14:creationId xmlns:p14="http://schemas.microsoft.com/office/powerpoint/2010/main" val="237006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err="1"/>
              <a:t>ecoBike</a:t>
            </a:r>
            <a:r>
              <a:rPr lang="en-US" dirty="0"/>
              <a:t> application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11</a:t>
            </a:fld>
            <a:endParaRPr lang="en-US" dirty="0"/>
          </a:p>
        </p:txBody>
      </p:sp>
      <p:sp>
        <p:nvSpPr>
          <p:cNvPr id="6" name="TextBox 5">
            <a:extLst>
              <a:ext uri="{FF2B5EF4-FFF2-40B4-BE49-F238E27FC236}">
                <a16:creationId xmlns:a16="http://schemas.microsoft.com/office/drawing/2014/main" id="{2CFFEFD2-DC7B-FC4A-9186-1F5AA7650133}"/>
              </a:ext>
            </a:extLst>
          </p:cNvPr>
          <p:cNvSpPr txBox="1"/>
          <p:nvPr/>
        </p:nvSpPr>
        <p:spPr>
          <a:xfrm>
            <a:off x="1523999" y="862604"/>
            <a:ext cx="5925127" cy="369332"/>
          </a:xfrm>
          <a:prstGeom prst="rect">
            <a:avLst/>
          </a:prstGeom>
          <a:noFill/>
        </p:spPr>
        <p:txBody>
          <a:bodyPr wrap="square">
            <a:spAutoFit/>
          </a:bodyPr>
          <a:lstStyle/>
          <a:p>
            <a:pPr marL="0" lvl="0" indent="0" rtl="0">
              <a:spcBef>
                <a:spcPts val="0"/>
              </a:spcBef>
              <a:spcAft>
                <a:spcPts val="1200"/>
              </a:spcAft>
              <a:buClr>
                <a:schemeClr val="dk1"/>
              </a:buClr>
              <a:buSzPts val="1100"/>
              <a:buFont typeface="Arial"/>
              <a:buNone/>
            </a:pPr>
            <a:r>
              <a:rPr lang="vi-VN" sz="1800" dirty="0">
                <a:effectLst/>
                <a:ea typeface="Arial" panose="020B0604020202020204" pitchFamily="34" charset="0"/>
              </a:rPr>
              <a:t>Class Diagram for Subsystem InterBank</a:t>
            </a:r>
            <a:endParaRPr lang="en-US" dirty="0"/>
          </a:p>
        </p:txBody>
      </p:sp>
      <p:pic>
        <p:nvPicPr>
          <p:cNvPr id="3" name="Picture 2">
            <a:extLst>
              <a:ext uri="{FF2B5EF4-FFF2-40B4-BE49-F238E27FC236}">
                <a16:creationId xmlns:a16="http://schemas.microsoft.com/office/drawing/2014/main" id="{65A8FD52-A1AA-2899-6609-C60DDC27DE52}"/>
              </a:ext>
            </a:extLst>
          </p:cNvPr>
          <p:cNvPicPr>
            <a:picLocks noChangeAspect="1"/>
          </p:cNvPicPr>
          <p:nvPr/>
        </p:nvPicPr>
        <p:blipFill>
          <a:blip r:embed="rId2"/>
          <a:stretch>
            <a:fillRect/>
          </a:stretch>
        </p:blipFill>
        <p:spPr>
          <a:xfrm>
            <a:off x="495300" y="2133325"/>
            <a:ext cx="11398380" cy="2914925"/>
          </a:xfrm>
          <a:prstGeom prst="rect">
            <a:avLst/>
          </a:prstGeom>
        </p:spPr>
      </p:pic>
    </p:spTree>
    <p:extLst>
      <p:ext uri="{BB962C8B-B14F-4D97-AF65-F5344CB8AC3E}">
        <p14:creationId xmlns:p14="http://schemas.microsoft.com/office/powerpoint/2010/main" val="4224466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70D98BC-16BF-D30F-7E23-1D1DEDBEAB49}"/>
              </a:ext>
            </a:extLst>
          </p:cNvPr>
          <p:cNvSpPr>
            <a:spLocks noGrp="1"/>
          </p:cNvSpPr>
          <p:nvPr>
            <p:ph type="ctrTitle"/>
          </p:nvPr>
        </p:nvSpPr>
        <p:spPr>
          <a:xfrm>
            <a:off x="793159" y="1377146"/>
            <a:ext cx="4076460" cy="3626217"/>
          </a:xfrm>
        </p:spPr>
        <p:txBody>
          <a:bodyPr anchor="b">
            <a:normAutofit/>
          </a:bodyPr>
          <a:lstStyle/>
          <a:p>
            <a:pPr algn="r"/>
            <a:r>
              <a:rPr lang="en-US" sz="4500" dirty="0"/>
              <a:t>Interaction diagram</a:t>
            </a:r>
          </a:p>
        </p:txBody>
      </p:sp>
      <p:pic>
        <p:nvPicPr>
          <p:cNvPr id="7" name="Picture 6">
            <a:extLst>
              <a:ext uri="{FF2B5EF4-FFF2-40B4-BE49-F238E27FC236}">
                <a16:creationId xmlns:a16="http://schemas.microsoft.com/office/drawing/2014/main" id="{AD1AF05B-7B48-A58D-41CC-343B2F5C7BDD}"/>
              </a:ext>
            </a:extLst>
          </p:cNvPr>
          <p:cNvPicPr>
            <a:picLocks noChangeAspect="1"/>
          </p:cNvPicPr>
          <p:nvPr/>
        </p:nvPicPr>
        <p:blipFill rotWithShape="1">
          <a:blip r:embed="rId2">
            <a:duotone>
              <a:schemeClr val="accent2">
                <a:shade val="45000"/>
                <a:satMod val="135000"/>
              </a:schemeClr>
              <a:prstClr val="white"/>
            </a:duotone>
            <a:alphaModFix amt="51000"/>
          </a:blip>
          <a:srcRect l="4542" r="5600" b="2"/>
          <a:stretch/>
        </p:blipFill>
        <p:spPr>
          <a:xfrm>
            <a:off x="5457027" y="10"/>
            <a:ext cx="6734973" cy="6857990"/>
          </a:xfrm>
          <a:prstGeom prst="rect">
            <a:avLst/>
          </a:prstGeom>
        </p:spPr>
      </p:pic>
      <p:sp>
        <p:nvSpPr>
          <p:cNvPr id="14"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7736" y="815001"/>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16516" y="104429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815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err="1"/>
              <a:t>ecoBike</a:t>
            </a:r>
            <a:r>
              <a:rPr lang="en-US" dirty="0"/>
              <a:t> application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13</a:t>
            </a:fld>
            <a:endParaRPr lang="en-US" dirty="0"/>
          </a:p>
        </p:txBody>
      </p:sp>
      <p:sp>
        <p:nvSpPr>
          <p:cNvPr id="6" name="TextBox 5">
            <a:extLst>
              <a:ext uri="{FF2B5EF4-FFF2-40B4-BE49-F238E27FC236}">
                <a16:creationId xmlns:a16="http://schemas.microsoft.com/office/drawing/2014/main" id="{2CFFEFD2-DC7B-FC4A-9186-1F5AA7650133}"/>
              </a:ext>
            </a:extLst>
          </p:cNvPr>
          <p:cNvSpPr txBox="1"/>
          <p:nvPr/>
        </p:nvSpPr>
        <p:spPr>
          <a:xfrm>
            <a:off x="1523999" y="862604"/>
            <a:ext cx="5925127" cy="369332"/>
          </a:xfrm>
          <a:prstGeom prst="rect">
            <a:avLst/>
          </a:prstGeom>
          <a:noFill/>
        </p:spPr>
        <p:txBody>
          <a:bodyPr wrap="square">
            <a:spAutoFit/>
          </a:bodyPr>
          <a:lstStyle/>
          <a:p>
            <a:pPr lvl="0">
              <a:spcAft>
                <a:spcPts val="1200"/>
              </a:spcAft>
              <a:buClr>
                <a:schemeClr val="dk1"/>
              </a:buClr>
              <a:buSzPts val="1100"/>
            </a:pPr>
            <a:r>
              <a:rPr lang="vi-VN" dirty="0"/>
              <a:t>Sequence Diagram for Rent</a:t>
            </a:r>
            <a:r>
              <a:rPr lang="en-US" dirty="0"/>
              <a:t>A</a:t>
            </a:r>
            <a:r>
              <a:rPr lang="vi-VN" dirty="0"/>
              <a:t>Bike UseCase</a:t>
            </a:r>
            <a:endParaRPr lang="en-US" dirty="0"/>
          </a:p>
        </p:txBody>
      </p:sp>
      <p:pic>
        <p:nvPicPr>
          <p:cNvPr id="3" name="image6.png">
            <a:extLst>
              <a:ext uri="{FF2B5EF4-FFF2-40B4-BE49-F238E27FC236}">
                <a16:creationId xmlns:a16="http://schemas.microsoft.com/office/drawing/2014/main" id="{F2348801-0A00-E05C-1D50-66EFF1D04CB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496291" y="1321796"/>
            <a:ext cx="9199418" cy="5034554"/>
          </a:xfrm>
          <a:prstGeom prst="rect">
            <a:avLst/>
          </a:prstGeom>
          <a:ln/>
        </p:spPr>
      </p:pic>
    </p:spTree>
    <p:extLst>
      <p:ext uri="{BB962C8B-B14F-4D97-AF65-F5344CB8AC3E}">
        <p14:creationId xmlns:p14="http://schemas.microsoft.com/office/powerpoint/2010/main" val="381911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err="1"/>
              <a:t>ecoBike</a:t>
            </a:r>
            <a:r>
              <a:rPr lang="en-US" dirty="0"/>
              <a:t> application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14</a:t>
            </a:fld>
            <a:endParaRPr lang="en-US" dirty="0"/>
          </a:p>
        </p:txBody>
      </p:sp>
      <p:sp>
        <p:nvSpPr>
          <p:cNvPr id="6" name="TextBox 5">
            <a:extLst>
              <a:ext uri="{FF2B5EF4-FFF2-40B4-BE49-F238E27FC236}">
                <a16:creationId xmlns:a16="http://schemas.microsoft.com/office/drawing/2014/main" id="{2CFFEFD2-DC7B-FC4A-9186-1F5AA7650133}"/>
              </a:ext>
            </a:extLst>
          </p:cNvPr>
          <p:cNvSpPr txBox="1"/>
          <p:nvPr/>
        </p:nvSpPr>
        <p:spPr>
          <a:xfrm>
            <a:off x="1523999" y="862604"/>
            <a:ext cx="5925127" cy="369332"/>
          </a:xfrm>
          <a:prstGeom prst="rect">
            <a:avLst/>
          </a:prstGeom>
          <a:noFill/>
        </p:spPr>
        <p:txBody>
          <a:bodyPr wrap="square">
            <a:spAutoFit/>
          </a:bodyPr>
          <a:lstStyle/>
          <a:p>
            <a:pPr lvl="0">
              <a:spcAft>
                <a:spcPts val="1200"/>
              </a:spcAft>
              <a:buClr>
                <a:schemeClr val="dk1"/>
              </a:buClr>
              <a:buSzPts val="1100"/>
            </a:pPr>
            <a:r>
              <a:rPr lang="vi-VN" sz="1800" dirty="0">
                <a:effectLst/>
                <a:ea typeface="Calibri" panose="020F0502020204030204" pitchFamily="34" charset="0"/>
              </a:rPr>
              <a:t>Sequence Diagram for Deposit UseCase</a:t>
            </a:r>
            <a:endParaRPr lang="en-US" dirty="0"/>
          </a:p>
        </p:txBody>
      </p:sp>
      <p:pic>
        <p:nvPicPr>
          <p:cNvPr id="2" name="image25.png">
            <a:extLst>
              <a:ext uri="{FF2B5EF4-FFF2-40B4-BE49-F238E27FC236}">
                <a16:creationId xmlns:a16="http://schemas.microsoft.com/office/drawing/2014/main" id="{1DE3CB73-49C5-C743-673C-5B25683EB68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505527" y="1321303"/>
            <a:ext cx="9180946" cy="5035047"/>
          </a:xfrm>
          <a:prstGeom prst="rect">
            <a:avLst/>
          </a:prstGeom>
          <a:ln/>
        </p:spPr>
      </p:pic>
    </p:spTree>
    <p:extLst>
      <p:ext uri="{BB962C8B-B14F-4D97-AF65-F5344CB8AC3E}">
        <p14:creationId xmlns:p14="http://schemas.microsoft.com/office/powerpoint/2010/main" val="158905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err="1"/>
              <a:t>ecoBike</a:t>
            </a:r>
            <a:r>
              <a:rPr lang="en-US" dirty="0"/>
              <a:t> application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15</a:t>
            </a:fld>
            <a:endParaRPr lang="en-US" dirty="0"/>
          </a:p>
        </p:txBody>
      </p:sp>
      <p:sp>
        <p:nvSpPr>
          <p:cNvPr id="6" name="TextBox 5">
            <a:extLst>
              <a:ext uri="{FF2B5EF4-FFF2-40B4-BE49-F238E27FC236}">
                <a16:creationId xmlns:a16="http://schemas.microsoft.com/office/drawing/2014/main" id="{2CFFEFD2-DC7B-FC4A-9186-1F5AA7650133}"/>
              </a:ext>
            </a:extLst>
          </p:cNvPr>
          <p:cNvSpPr txBox="1"/>
          <p:nvPr/>
        </p:nvSpPr>
        <p:spPr>
          <a:xfrm>
            <a:off x="1523999" y="862604"/>
            <a:ext cx="6142183" cy="369332"/>
          </a:xfrm>
          <a:prstGeom prst="rect">
            <a:avLst/>
          </a:prstGeom>
          <a:noFill/>
        </p:spPr>
        <p:txBody>
          <a:bodyPr wrap="square">
            <a:spAutoFit/>
          </a:bodyPr>
          <a:lstStyle/>
          <a:p>
            <a:pPr lvl="0">
              <a:spcAft>
                <a:spcPts val="1200"/>
              </a:spcAft>
              <a:buClr>
                <a:schemeClr val="dk1"/>
              </a:buClr>
              <a:buSzPts val="1100"/>
            </a:pPr>
            <a:r>
              <a:rPr lang="vi-VN" sz="1800" dirty="0">
                <a:effectLst/>
                <a:ea typeface="Calibri" panose="020F0502020204030204" pitchFamily="34" charset="0"/>
              </a:rPr>
              <a:t>Sequence Diagram for </a:t>
            </a:r>
            <a:r>
              <a:rPr lang="en-US" sz="1800" dirty="0">
                <a:effectLst/>
                <a:ea typeface="Calibri" panose="020F0502020204030204" pitchFamily="34" charset="0"/>
              </a:rPr>
              <a:t>Setup</a:t>
            </a:r>
            <a:r>
              <a:rPr lang="vi-VN" sz="1800" dirty="0">
                <a:effectLst/>
                <a:ea typeface="Calibri" panose="020F0502020204030204" pitchFamily="34" charset="0"/>
              </a:rPr>
              <a:t>PaymentMethod UseCase</a:t>
            </a:r>
            <a:endParaRPr lang="en-US" dirty="0"/>
          </a:p>
        </p:txBody>
      </p:sp>
      <p:pic>
        <p:nvPicPr>
          <p:cNvPr id="2" name="image27.png">
            <a:extLst>
              <a:ext uri="{FF2B5EF4-FFF2-40B4-BE49-F238E27FC236}">
                <a16:creationId xmlns:a16="http://schemas.microsoft.com/office/drawing/2014/main" id="{F5B22C64-5F15-ED1B-8086-7A24BDF1E646}"/>
              </a:ext>
            </a:extLst>
          </p:cNvPr>
          <p:cNvPicPr/>
          <p:nvPr/>
        </p:nvPicPr>
        <p:blipFill>
          <a:blip r:embed="rId2">
            <a:extLst>
              <a:ext uri="{28A0092B-C50C-407E-A947-70E740481C1C}">
                <a14:useLocalDpi xmlns:a14="http://schemas.microsoft.com/office/drawing/2010/main" val="0"/>
              </a:ext>
            </a:extLst>
          </a:blip>
          <a:stretch>
            <a:fillRect/>
          </a:stretch>
        </p:blipFill>
        <p:spPr>
          <a:xfrm>
            <a:off x="1482436" y="1362039"/>
            <a:ext cx="9227128" cy="4874169"/>
          </a:xfrm>
          <a:prstGeom prst="rect">
            <a:avLst/>
          </a:prstGeom>
          <a:ln/>
        </p:spPr>
      </p:pic>
    </p:spTree>
    <p:extLst>
      <p:ext uri="{BB962C8B-B14F-4D97-AF65-F5344CB8AC3E}">
        <p14:creationId xmlns:p14="http://schemas.microsoft.com/office/powerpoint/2010/main" val="3703774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err="1"/>
              <a:t>ecoBike</a:t>
            </a:r>
            <a:r>
              <a:rPr lang="en-US" dirty="0"/>
              <a:t> application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16</a:t>
            </a:fld>
            <a:endParaRPr lang="en-US" dirty="0"/>
          </a:p>
        </p:txBody>
      </p:sp>
      <p:sp>
        <p:nvSpPr>
          <p:cNvPr id="6" name="TextBox 5">
            <a:extLst>
              <a:ext uri="{FF2B5EF4-FFF2-40B4-BE49-F238E27FC236}">
                <a16:creationId xmlns:a16="http://schemas.microsoft.com/office/drawing/2014/main" id="{2CFFEFD2-DC7B-FC4A-9186-1F5AA7650133}"/>
              </a:ext>
            </a:extLst>
          </p:cNvPr>
          <p:cNvSpPr txBox="1"/>
          <p:nvPr/>
        </p:nvSpPr>
        <p:spPr>
          <a:xfrm>
            <a:off x="1523999" y="862604"/>
            <a:ext cx="5925127" cy="369332"/>
          </a:xfrm>
          <a:prstGeom prst="rect">
            <a:avLst/>
          </a:prstGeom>
          <a:noFill/>
        </p:spPr>
        <p:txBody>
          <a:bodyPr wrap="square">
            <a:spAutoFit/>
          </a:bodyPr>
          <a:lstStyle/>
          <a:p>
            <a:pPr lvl="0">
              <a:spcAft>
                <a:spcPts val="1200"/>
              </a:spcAft>
              <a:buClr>
                <a:schemeClr val="dk1"/>
              </a:buClr>
              <a:buSzPts val="1100"/>
            </a:pPr>
            <a:r>
              <a:rPr lang="vi-VN" sz="1800" dirty="0">
                <a:effectLst/>
                <a:ea typeface="Calibri" panose="020F0502020204030204" pitchFamily="34" charset="0"/>
              </a:rPr>
              <a:t>Sequence Diagram for ReturnBike UseCase</a:t>
            </a:r>
            <a:endParaRPr lang="en-US" dirty="0"/>
          </a:p>
        </p:txBody>
      </p:sp>
      <p:pic>
        <p:nvPicPr>
          <p:cNvPr id="2" name="image33.png">
            <a:extLst>
              <a:ext uri="{FF2B5EF4-FFF2-40B4-BE49-F238E27FC236}">
                <a16:creationId xmlns:a16="http://schemas.microsoft.com/office/drawing/2014/main" id="{F96CB7E4-DC22-0072-301A-04852AEA82D8}"/>
              </a:ext>
            </a:extLst>
          </p:cNvPr>
          <p:cNvPicPr/>
          <p:nvPr/>
        </p:nvPicPr>
        <p:blipFill>
          <a:blip r:embed="rId2">
            <a:extLst>
              <a:ext uri="{28A0092B-C50C-407E-A947-70E740481C1C}">
                <a14:useLocalDpi xmlns:a14="http://schemas.microsoft.com/office/drawing/2010/main" val="0"/>
              </a:ext>
            </a:extLst>
          </a:blip>
          <a:stretch>
            <a:fillRect/>
          </a:stretch>
        </p:blipFill>
        <p:spPr>
          <a:xfrm>
            <a:off x="1536699" y="1392873"/>
            <a:ext cx="9118602" cy="4723332"/>
          </a:xfrm>
          <a:prstGeom prst="rect">
            <a:avLst/>
          </a:prstGeom>
          <a:ln/>
        </p:spPr>
      </p:pic>
    </p:spTree>
    <p:extLst>
      <p:ext uri="{BB962C8B-B14F-4D97-AF65-F5344CB8AC3E}">
        <p14:creationId xmlns:p14="http://schemas.microsoft.com/office/powerpoint/2010/main" val="182014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err="1"/>
              <a:t>ecoBike</a:t>
            </a:r>
            <a:r>
              <a:rPr lang="en-US" dirty="0"/>
              <a:t> application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17</a:t>
            </a:fld>
            <a:endParaRPr lang="en-US" dirty="0"/>
          </a:p>
        </p:txBody>
      </p:sp>
      <p:sp>
        <p:nvSpPr>
          <p:cNvPr id="6" name="TextBox 5">
            <a:extLst>
              <a:ext uri="{FF2B5EF4-FFF2-40B4-BE49-F238E27FC236}">
                <a16:creationId xmlns:a16="http://schemas.microsoft.com/office/drawing/2014/main" id="{2CFFEFD2-DC7B-FC4A-9186-1F5AA7650133}"/>
              </a:ext>
            </a:extLst>
          </p:cNvPr>
          <p:cNvSpPr txBox="1"/>
          <p:nvPr/>
        </p:nvSpPr>
        <p:spPr>
          <a:xfrm>
            <a:off x="1523999" y="862604"/>
            <a:ext cx="5925127" cy="369332"/>
          </a:xfrm>
          <a:prstGeom prst="rect">
            <a:avLst/>
          </a:prstGeom>
          <a:noFill/>
        </p:spPr>
        <p:txBody>
          <a:bodyPr wrap="square">
            <a:spAutoFit/>
          </a:bodyPr>
          <a:lstStyle/>
          <a:p>
            <a:pPr lvl="0">
              <a:spcAft>
                <a:spcPts val="1200"/>
              </a:spcAft>
              <a:buClr>
                <a:schemeClr val="dk1"/>
              </a:buClr>
              <a:buSzPts val="1100"/>
            </a:pPr>
            <a:r>
              <a:rPr lang="vi-VN" sz="1800" dirty="0">
                <a:effectLst/>
                <a:ea typeface="Calibri" panose="020F0502020204030204" pitchFamily="34" charset="0"/>
              </a:rPr>
              <a:t>Sequence Diagram for ReturnDeposit UseCase</a:t>
            </a:r>
            <a:endParaRPr lang="en-US" dirty="0"/>
          </a:p>
        </p:txBody>
      </p:sp>
      <p:pic>
        <p:nvPicPr>
          <p:cNvPr id="2" name="image22.png">
            <a:extLst>
              <a:ext uri="{FF2B5EF4-FFF2-40B4-BE49-F238E27FC236}">
                <a16:creationId xmlns:a16="http://schemas.microsoft.com/office/drawing/2014/main" id="{132AA4FB-4D5D-04B2-6728-D8E92109CCAD}"/>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483273" y="1301750"/>
            <a:ext cx="9225453" cy="5054600"/>
          </a:xfrm>
          <a:prstGeom prst="rect">
            <a:avLst/>
          </a:prstGeom>
          <a:ln/>
        </p:spPr>
      </p:pic>
    </p:spTree>
    <p:extLst>
      <p:ext uri="{BB962C8B-B14F-4D97-AF65-F5344CB8AC3E}">
        <p14:creationId xmlns:p14="http://schemas.microsoft.com/office/powerpoint/2010/main" val="352113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err="1"/>
              <a:t>ecoBike</a:t>
            </a:r>
            <a:r>
              <a:rPr lang="en-US" dirty="0"/>
              <a:t> application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18</a:t>
            </a:fld>
            <a:endParaRPr lang="en-US" dirty="0"/>
          </a:p>
        </p:txBody>
      </p:sp>
      <p:sp>
        <p:nvSpPr>
          <p:cNvPr id="6" name="TextBox 5">
            <a:extLst>
              <a:ext uri="{FF2B5EF4-FFF2-40B4-BE49-F238E27FC236}">
                <a16:creationId xmlns:a16="http://schemas.microsoft.com/office/drawing/2014/main" id="{2CFFEFD2-DC7B-FC4A-9186-1F5AA7650133}"/>
              </a:ext>
            </a:extLst>
          </p:cNvPr>
          <p:cNvSpPr txBox="1"/>
          <p:nvPr/>
        </p:nvSpPr>
        <p:spPr>
          <a:xfrm>
            <a:off x="1523999" y="862604"/>
            <a:ext cx="5925127" cy="369332"/>
          </a:xfrm>
          <a:prstGeom prst="rect">
            <a:avLst/>
          </a:prstGeom>
          <a:noFill/>
        </p:spPr>
        <p:txBody>
          <a:bodyPr wrap="square">
            <a:spAutoFit/>
          </a:bodyPr>
          <a:lstStyle/>
          <a:p>
            <a:pPr lvl="0">
              <a:spcAft>
                <a:spcPts val="1200"/>
              </a:spcAft>
              <a:buClr>
                <a:schemeClr val="dk1"/>
              </a:buClr>
              <a:buSzPts val="1100"/>
            </a:pPr>
            <a:r>
              <a:rPr lang="vi-VN" sz="1800" dirty="0">
                <a:effectLst/>
                <a:ea typeface="Calibri" panose="020F0502020204030204" pitchFamily="34" charset="0"/>
              </a:rPr>
              <a:t>Sequence Diagram for PayForRental UseCase</a:t>
            </a:r>
            <a:endParaRPr lang="en-US" dirty="0"/>
          </a:p>
        </p:txBody>
      </p:sp>
      <p:pic>
        <p:nvPicPr>
          <p:cNvPr id="2" name="image15.png">
            <a:extLst>
              <a:ext uri="{FF2B5EF4-FFF2-40B4-BE49-F238E27FC236}">
                <a16:creationId xmlns:a16="http://schemas.microsoft.com/office/drawing/2014/main" id="{B03273D3-2D02-0F83-0A46-F92E1A5425E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510145" y="1343891"/>
            <a:ext cx="9171710" cy="4892317"/>
          </a:xfrm>
          <a:prstGeom prst="rect">
            <a:avLst/>
          </a:prstGeom>
          <a:ln/>
        </p:spPr>
      </p:pic>
    </p:spTree>
    <p:extLst>
      <p:ext uri="{BB962C8B-B14F-4D97-AF65-F5344CB8AC3E}">
        <p14:creationId xmlns:p14="http://schemas.microsoft.com/office/powerpoint/2010/main" val="249358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70D98BC-16BF-D30F-7E23-1D1DEDBEAB49}"/>
              </a:ext>
            </a:extLst>
          </p:cNvPr>
          <p:cNvSpPr>
            <a:spLocks noGrp="1"/>
          </p:cNvSpPr>
          <p:nvPr>
            <p:ph type="ctrTitle"/>
          </p:nvPr>
        </p:nvSpPr>
        <p:spPr>
          <a:xfrm>
            <a:off x="793159" y="1377146"/>
            <a:ext cx="4076460" cy="3626217"/>
          </a:xfrm>
        </p:spPr>
        <p:txBody>
          <a:bodyPr anchor="b">
            <a:normAutofit/>
          </a:bodyPr>
          <a:lstStyle/>
          <a:p>
            <a:pPr algn="r"/>
            <a:r>
              <a:rPr lang="en-US" sz="4500" dirty="0"/>
              <a:t>Database Design</a:t>
            </a:r>
          </a:p>
        </p:txBody>
      </p:sp>
      <p:pic>
        <p:nvPicPr>
          <p:cNvPr id="7" name="Picture 6">
            <a:extLst>
              <a:ext uri="{FF2B5EF4-FFF2-40B4-BE49-F238E27FC236}">
                <a16:creationId xmlns:a16="http://schemas.microsoft.com/office/drawing/2014/main" id="{AD1AF05B-7B48-A58D-41CC-343B2F5C7BDD}"/>
              </a:ext>
            </a:extLst>
          </p:cNvPr>
          <p:cNvPicPr>
            <a:picLocks noChangeAspect="1"/>
          </p:cNvPicPr>
          <p:nvPr/>
        </p:nvPicPr>
        <p:blipFill rotWithShape="1">
          <a:blip r:embed="rId2">
            <a:duotone>
              <a:schemeClr val="accent2">
                <a:shade val="45000"/>
                <a:satMod val="135000"/>
              </a:schemeClr>
              <a:prstClr val="white"/>
            </a:duotone>
            <a:alphaModFix amt="51000"/>
          </a:blip>
          <a:srcRect l="4542" r="5600" b="2"/>
          <a:stretch/>
        </p:blipFill>
        <p:spPr>
          <a:xfrm>
            <a:off x="5457027" y="10"/>
            <a:ext cx="6734973" cy="6857990"/>
          </a:xfrm>
          <a:prstGeom prst="rect">
            <a:avLst/>
          </a:prstGeom>
        </p:spPr>
      </p:pic>
      <p:sp>
        <p:nvSpPr>
          <p:cNvPr id="23"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7736" y="815001"/>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24"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16516" y="104429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25" name="Straight Connector 1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464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87FE-1EFA-4C15-BFDD-1EE3F2D37BF1}"/>
              </a:ext>
            </a:extLst>
          </p:cNvPr>
          <p:cNvSpPr>
            <a:spLocks noGrp="1"/>
          </p:cNvSpPr>
          <p:nvPr>
            <p:ph type="title"/>
          </p:nvPr>
        </p:nvSpPr>
        <p:spPr>
          <a:xfrm>
            <a:off x="582168" y="277495"/>
            <a:ext cx="10771632" cy="1325563"/>
          </a:xfrm>
        </p:spPr>
        <p:txBody>
          <a:bodyPr/>
          <a:lstStyle/>
          <a:p>
            <a:r>
              <a:rPr lang="en-US" dirty="0"/>
              <a:t>Team 1</a:t>
            </a:r>
          </a:p>
        </p:txBody>
      </p:sp>
      <p:sp>
        <p:nvSpPr>
          <p:cNvPr id="5" name="Footer Placeholder 4">
            <a:extLst>
              <a:ext uri="{FF2B5EF4-FFF2-40B4-BE49-F238E27FC236}">
                <a16:creationId xmlns:a16="http://schemas.microsoft.com/office/drawing/2014/main" id="{63B7C214-9C4B-410D-816A-6B3C8059C7BA}"/>
              </a:ext>
            </a:extLst>
          </p:cNvPr>
          <p:cNvSpPr>
            <a:spLocks noGrp="1"/>
          </p:cNvSpPr>
          <p:nvPr>
            <p:ph type="ftr" sz="quarter" idx="11"/>
          </p:nvPr>
        </p:nvSpPr>
        <p:spPr/>
        <p:txBody>
          <a:bodyPr/>
          <a:lstStyle/>
          <a:p>
            <a:r>
              <a:rPr lang="en-US" dirty="0" err="1"/>
              <a:t>Ecobike</a:t>
            </a:r>
            <a:r>
              <a:rPr lang="en-US" dirty="0"/>
              <a:t> Application</a:t>
            </a:r>
          </a:p>
        </p:txBody>
      </p:sp>
      <p:sp>
        <p:nvSpPr>
          <p:cNvPr id="6" name="Slide Number Placeholder 5">
            <a:extLst>
              <a:ext uri="{FF2B5EF4-FFF2-40B4-BE49-F238E27FC236}">
                <a16:creationId xmlns:a16="http://schemas.microsoft.com/office/drawing/2014/main" id="{8DE31DF2-0419-4016-924C-21929AC1EBFC}"/>
              </a:ext>
            </a:extLst>
          </p:cNvPr>
          <p:cNvSpPr>
            <a:spLocks noGrp="1"/>
          </p:cNvSpPr>
          <p:nvPr>
            <p:ph type="sldNum" sz="quarter" idx="12"/>
          </p:nvPr>
        </p:nvSpPr>
        <p:spPr/>
        <p:txBody>
          <a:bodyPr/>
          <a:lstStyle/>
          <a:p>
            <a:fld id="{D8DA9DAA-006C-4F4B-980E-E3DF019B24E2}" type="slidenum">
              <a:rPr lang="en-US" smtClean="0"/>
              <a:pPr/>
              <a:t>2</a:t>
            </a:fld>
            <a:endParaRPr lang="en-US" dirty="0"/>
          </a:p>
        </p:txBody>
      </p:sp>
      <p:graphicFrame>
        <p:nvGraphicFramePr>
          <p:cNvPr id="12" name="Content Placeholder 11">
            <a:extLst>
              <a:ext uri="{FF2B5EF4-FFF2-40B4-BE49-F238E27FC236}">
                <a16:creationId xmlns:a16="http://schemas.microsoft.com/office/drawing/2014/main" id="{CA5F4144-3A3E-FFB0-FFEB-ADD5402A2946}"/>
              </a:ext>
            </a:extLst>
          </p:cNvPr>
          <p:cNvGraphicFramePr>
            <a:graphicFrameLocks noGrp="1"/>
          </p:cNvGraphicFramePr>
          <p:nvPr>
            <p:ph idx="1"/>
            <p:extLst>
              <p:ext uri="{D42A27DB-BD31-4B8C-83A1-F6EECF244321}">
                <p14:modId xmlns:p14="http://schemas.microsoft.com/office/powerpoint/2010/main" val="4263307276"/>
              </p:ext>
            </p:extLst>
          </p:nvPr>
        </p:nvGraphicFramePr>
        <p:xfrm>
          <a:off x="582168" y="1770126"/>
          <a:ext cx="10990996" cy="4477391"/>
        </p:xfrm>
        <a:graphic>
          <a:graphicData uri="http://schemas.openxmlformats.org/drawingml/2006/table">
            <a:tbl>
              <a:tblPr firstRow="1" bandRow="1"/>
              <a:tblGrid>
                <a:gridCol w="600087">
                  <a:extLst>
                    <a:ext uri="{9D8B030D-6E8A-4147-A177-3AD203B41FA5}">
                      <a16:colId xmlns:a16="http://schemas.microsoft.com/office/drawing/2014/main" val="1409446471"/>
                    </a:ext>
                  </a:extLst>
                </a:gridCol>
                <a:gridCol w="2244436">
                  <a:extLst>
                    <a:ext uri="{9D8B030D-6E8A-4147-A177-3AD203B41FA5}">
                      <a16:colId xmlns:a16="http://schemas.microsoft.com/office/drawing/2014/main" val="3905860729"/>
                    </a:ext>
                  </a:extLst>
                </a:gridCol>
                <a:gridCol w="1659647">
                  <a:extLst>
                    <a:ext uri="{9D8B030D-6E8A-4147-A177-3AD203B41FA5}">
                      <a16:colId xmlns:a16="http://schemas.microsoft.com/office/drawing/2014/main" val="3860633001"/>
                    </a:ext>
                  </a:extLst>
                </a:gridCol>
                <a:gridCol w="4150026">
                  <a:extLst>
                    <a:ext uri="{9D8B030D-6E8A-4147-A177-3AD203B41FA5}">
                      <a16:colId xmlns:a16="http://schemas.microsoft.com/office/drawing/2014/main" val="930234902"/>
                    </a:ext>
                  </a:extLst>
                </a:gridCol>
                <a:gridCol w="2336800">
                  <a:extLst>
                    <a:ext uri="{9D8B030D-6E8A-4147-A177-3AD203B41FA5}">
                      <a16:colId xmlns:a16="http://schemas.microsoft.com/office/drawing/2014/main" val="4261707654"/>
                    </a:ext>
                  </a:extLst>
                </a:gridCol>
              </a:tblGrid>
              <a:tr h="647551">
                <a:tc>
                  <a:txBody>
                    <a:bodyPr/>
                    <a:lstStyle/>
                    <a:p>
                      <a:pPr algn="ctr"/>
                      <a:r>
                        <a:rPr lang="en-US" b="1" dirty="0">
                          <a:solidFill>
                            <a:schemeClr val="bg1">
                              <a:lumMod val="95000"/>
                            </a:schemeClr>
                          </a:solidFill>
                        </a:rPr>
                        <a:t>No.</a:t>
                      </a:r>
                      <a:endParaRPr lang="vi-VN" b="1" dirty="0">
                        <a:solidFill>
                          <a:schemeClr val="bg1">
                            <a:lumMod val="95000"/>
                          </a:schemeClr>
                        </a:solidFill>
                      </a:endParaRPr>
                    </a:p>
                  </a:txBody>
                  <a:tcPr/>
                </a:tc>
                <a:tc>
                  <a:txBody>
                    <a:bodyPr/>
                    <a:lstStyle/>
                    <a:p>
                      <a:pPr algn="ctr"/>
                      <a:r>
                        <a:rPr lang="en-US" b="1" dirty="0">
                          <a:solidFill>
                            <a:schemeClr val="bg1">
                              <a:lumMod val="95000"/>
                            </a:schemeClr>
                          </a:solidFill>
                        </a:rPr>
                        <a:t>Team member</a:t>
                      </a:r>
                      <a:endParaRPr lang="vi-VN" b="1" dirty="0">
                        <a:solidFill>
                          <a:schemeClr val="bg1">
                            <a:lumMod val="95000"/>
                          </a:schemeClr>
                        </a:solidFill>
                      </a:endParaRPr>
                    </a:p>
                  </a:txBody>
                  <a:tcPr/>
                </a:tc>
                <a:tc>
                  <a:txBody>
                    <a:bodyPr/>
                    <a:lstStyle/>
                    <a:p>
                      <a:pPr algn="ctr"/>
                      <a:r>
                        <a:rPr lang="en-US" b="1" dirty="0">
                          <a:solidFill>
                            <a:schemeClr val="bg1">
                              <a:lumMod val="95000"/>
                            </a:schemeClr>
                          </a:solidFill>
                        </a:rPr>
                        <a:t>Student ID</a:t>
                      </a:r>
                      <a:endParaRPr lang="vi-VN" b="1" dirty="0">
                        <a:solidFill>
                          <a:schemeClr val="bg1">
                            <a:lumMod val="95000"/>
                          </a:schemeClr>
                        </a:solidFill>
                      </a:endParaRPr>
                    </a:p>
                  </a:txBody>
                  <a:tcPr/>
                </a:tc>
                <a:tc>
                  <a:txBody>
                    <a:bodyPr/>
                    <a:lstStyle/>
                    <a:p>
                      <a:pPr algn="ctr"/>
                      <a:r>
                        <a:rPr lang="en-US" b="1" dirty="0">
                          <a:solidFill>
                            <a:schemeClr val="bg1">
                              <a:lumMod val="95000"/>
                            </a:schemeClr>
                          </a:solidFill>
                        </a:rPr>
                        <a:t>Assignment</a:t>
                      </a:r>
                      <a:endParaRPr lang="vi-VN" b="1" dirty="0">
                        <a:solidFill>
                          <a:schemeClr val="bg1">
                            <a:lumMod val="95000"/>
                          </a:schemeClr>
                        </a:solidFill>
                      </a:endParaRPr>
                    </a:p>
                  </a:txBody>
                  <a:tcPr/>
                </a:tc>
                <a:tc>
                  <a:txBody>
                    <a:bodyPr/>
                    <a:lstStyle/>
                    <a:p>
                      <a:pPr algn="ctr"/>
                      <a:r>
                        <a:rPr lang="en-US" b="1" dirty="0">
                          <a:solidFill>
                            <a:schemeClr val="bg1">
                              <a:lumMod val="95000"/>
                            </a:schemeClr>
                          </a:solidFill>
                        </a:rPr>
                        <a:t>Contribution</a:t>
                      </a:r>
                      <a:endParaRPr lang="vi-VN" b="1" dirty="0">
                        <a:solidFill>
                          <a:schemeClr val="bg1">
                            <a:lumMod val="95000"/>
                          </a:schemeClr>
                        </a:solidFill>
                      </a:endParaRPr>
                    </a:p>
                  </a:txBody>
                  <a:tcPr/>
                </a:tc>
                <a:extLst>
                  <a:ext uri="{0D108BD9-81ED-4DB2-BD59-A6C34878D82A}">
                    <a16:rowId xmlns:a16="http://schemas.microsoft.com/office/drawing/2014/main" val="2520914026"/>
                  </a:ext>
                </a:extLst>
              </a:tr>
              <a:tr h="1424650">
                <a:tc>
                  <a:txBody>
                    <a:bodyPr/>
                    <a:lstStyle/>
                    <a:p>
                      <a:r>
                        <a:rPr lang="en-US" dirty="0">
                          <a:solidFill>
                            <a:schemeClr val="bg1">
                              <a:lumMod val="95000"/>
                            </a:schemeClr>
                          </a:solidFill>
                        </a:rPr>
                        <a:t>1</a:t>
                      </a:r>
                      <a:endParaRPr lang="vi-VN" dirty="0">
                        <a:solidFill>
                          <a:schemeClr val="bg1">
                            <a:lumMod val="95000"/>
                          </a:schemeClr>
                        </a:solidFill>
                      </a:endParaRPr>
                    </a:p>
                  </a:txBody>
                  <a:tcPr/>
                </a:tc>
                <a:tc>
                  <a:txBody>
                    <a:bodyPr/>
                    <a:lstStyle/>
                    <a:p>
                      <a:r>
                        <a:rPr lang="en-US" dirty="0" err="1">
                          <a:solidFill>
                            <a:schemeClr val="bg1">
                              <a:lumMod val="95000"/>
                            </a:schemeClr>
                          </a:solidFill>
                        </a:rPr>
                        <a:t>Dinh</a:t>
                      </a:r>
                      <a:r>
                        <a:rPr lang="en-US" dirty="0">
                          <a:solidFill>
                            <a:schemeClr val="bg1">
                              <a:lumMod val="95000"/>
                            </a:schemeClr>
                          </a:solidFill>
                        </a:rPr>
                        <a:t> </a:t>
                      </a:r>
                      <a:r>
                        <a:rPr lang="en-US" dirty="0" err="1">
                          <a:solidFill>
                            <a:schemeClr val="bg1">
                              <a:lumMod val="95000"/>
                            </a:schemeClr>
                          </a:solidFill>
                        </a:rPr>
                        <a:t>Huu</a:t>
                      </a:r>
                      <a:r>
                        <a:rPr lang="en-US" dirty="0">
                          <a:solidFill>
                            <a:schemeClr val="bg1">
                              <a:lumMod val="95000"/>
                            </a:schemeClr>
                          </a:solidFill>
                        </a:rPr>
                        <a:t> Dai</a:t>
                      </a:r>
                      <a:endParaRPr lang="vi-VN" dirty="0">
                        <a:solidFill>
                          <a:schemeClr val="bg1">
                            <a:lumMod val="95000"/>
                          </a:schemeClr>
                        </a:solidFill>
                      </a:endParaRPr>
                    </a:p>
                  </a:txBody>
                  <a:tcPr/>
                </a:tc>
                <a:tc>
                  <a:txBody>
                    <a:bodyPr/>
                    <a:lstStyle/>
                    <a:p>
                      <a:r>
                        <a:rPr lang="en-US" dirty="0">
                          <a:solidFill>
                            <a:schemeClr val="bg1">
                              <a:lumMod val="95000"/>
                            </a:schemeClr>
                          </a:solidFill>
                        </a:rPr>
                        <a:t>20194735</a:t>
                      </a:r>
                      <a:endParaRPr lang="vi-VN" dirty="0">
                        <a:solidFill>
                          <a:schemeClr val="bg1">
                            <a:lumMod val="95000"/>
                          </a:schemeClr>
                        </a:solidFill>
                      </a:endParaRPr>
                    </a:p>
                  </a:txBody>
                  <a:tcPr/>
                </a:tc>
                <a:tc>
                  <a:txBody>
                    <a:bodyPr/>
                    <a:lstStyle/>
                    <a:p>
                      <a:r>
                        <a:rPr lang="en-US" dirty="0">
                          <a:solidFill>
                            <a:schemeClr val="bg1">
                              <a:lumMod val="95000"/>
                            </a:schemeClr>
                          </a:solidFill>
                        </a:rPr>
                        <a:t>Team leader, refining documentation, backend implementation</a:t>
                      </a:r>
                      <a:endParaRPr lang="vi-VN" dirty="0">
                        <a:solidFill>
                          <a:schemeClr val="bg1">
                            <a:lumMod val="95000"/>
                          </a:schemeClr>
                        </a:solidFill>
                      </a:endParaRPr>
                    </a:p>
                  </a:txBody>
                  <a:tcPr/>
                </a:tc>
                <a:tc>
                  <a:txBody>
                    <a:bodyPr/>
                    <a:lstStyle/>
                    <a:p>
                      <a:r>
                        <a:rPr lang="en-US" dirty="0">
                          <a:solidFill>
                            <a:schemeClr val="bg1">
                              <a:lumMod val="95000"/>
                            </a:schemeClr>
                          </a:solidFill>
                        </a:rPr>
                        <a:t>35%</a:t>
                      </a:r>
                      <a:endParaRPr lang="vi-VN" dirty="0">
                        <a:solidFill>
                          <a:schemeClr val="bg1">
                            <a:lumMod val="95000"/>
                          </a:schemeClr>
                        </a:solidFill>
                      </a:endParaRPr>
                    </a:p>
                  </a:txBody>
                  <a:tcPr/>
                </a:tc>
                <a:extLst>
                  <a:ext uri="{0D108BD9-81ED-4DB2-BD59-A6C34878D82A}">
                    <a16:rowId xmlns:a16="http://schemas.microsoft.com/office/drawing/2014/main" val="2371926592"/>
                  </a:ext>
                </a:extLst>
              </a:tr>
              <a:tr h="1202595">
                <a:tc>
                  <a:txBody>
                    <a:bodyPr/>
                    <a:lstStyle/>
                    <a:p>
                      <a:r>
                        <a:rPr lang="en-US" dirty="0">
                          <a:solidFill>
                            <a:schemeClr val="bg1">
                              <a:lumMod val="95000"/>
                            </a:schemeClr>
                          </a:solidFill>
                        </a:rPr>
                        <a:t>2</a:t>
                      </a:r>
                      <a:endParaRPr lang="vi-VN" dirty="0">
                        <a:solidFill>
                          <a:schemeClr val="bg1">
                            <a:lumMod val="95000"/>
                          </a:schemeClr>
                        </a:solidFill>
                      </a:endParaRPr>
                    </a:p>
                  </a:txBody>
                  <a:tcPr/>
                </a:tc>
                <a:tc>
                  <a:txBody>
                    <a:bodyPr/>
                    <a:lstStyle/>
                    <a:p>
                      <a:r>
                        <a:rPr lang="en-US" dirty="0">
                          <a:solidFill>
                            <a:schemeClr val="bg1">
                              <a:lumMod val="95000"/>
                            </a:schemeClr>
                          </a:solidFill>
                        </a:rPr>
                        <a:t>Pham Thanh Bien</a:t>
                      </a:r>
                      <a:endParaRPr lang="vi-VN" dirty="0">
                        <a:solidFill>
                          <a:schemeClr val="bg1">
                            <a:lumMod val="95000"/>
                          </a:schemeClr>
                        </a:solidFill>
                      </a:endParaRPr>
                    </a:p>
                  </a:txBody>
                  <a:tcPr/>
                </a:tc>
                <a:tc>
                  <a:txBody>
                    <a:bodyPr/>
                    <a:lstStyle/>
                    <a:p>
                      <a:r>
                        <a:rPr lang="en-US" dirty="0">
                          <a:solidFill>
                            <a:schemeClr val="bg1">
                              <a:lumMod val="95000"/>
                            </a:schemeClr>
                          </a:solidFill>
                        </a:rPr>
                        <a:t>20194731</a:t>
                      </a:r>
                      <a:endParaRPr lang="vi-VN" dirty="0">
                        <a:solidFill>
                          <a:schemeClr val="bg1">
                            <a:lumMod val="95000"/>
                          </a:schemeClr>
                        </a:solidFill>
                      </a:endParaRPr>
                    </a:p>
                  </a:txBody>
                  <a:tcPr/>
                </a:tc>
                <a:tc>
                  <a:txBody>
                    <a:bodyPr/>
                    <a:lstStyle/>
                    <a:p>
                      <a:r>
                        <a:rPr lang="en-US" dirty="0">
                          <a:solidFill>
                            <a:schemeClr val="bg1">
                              <a:lumMod val="95000"/>
                            </a:schemeClr>
                          </a:solidFill>
                        </a:rPr>
                        <a:t>Preparing documentation, implementing backend</a:t>
                      </a:r>
                      <a:endParaRPr lang="vi-VN" dirty="0">
                        <a:solidFill>
                          <a:schemeClr val="bg1">
                            <a:lumMod val="95000"/>
                          </a:schemeClr>
                        </a:solidFill>
                      </a:endParaRPr>
                    </a:p>
                  </a:txBody>
                  <a:tcPr/>
                </a:tc>
                <a:tc>
                  <a:txBody>
                    <a:bodyPr/>
                    <a:lstStyle/>
                    <a:p>
                      <a:r>
                        <a:rPr lang="en-US" dirty="0">
                          <a:solidFill>
                            <a:schemeClr val="bg1">
                              <a:lumMod val="95000"/>
                            </a:schemeClr>
                          </a:solidFill>
                        </a:rPr>
                        <a:t>35%</a:t>
                      </a:r>
                      <a:endParaRPr lang="vi-VN" dirty="0">
                        <a:solidFill>
                          <a:schemeClr val="bg1">
                            <a:lumMod val="95000"/>
                          </a:schemeClr>
                        </a:solidFill>
                      </a:endParaRPr>
                    </a:p>
                  </a:txBody>
                  <a:tcPr/>
                </a:tc>
                <a:extLst>
                  <a:ext uri="{0D108BD9-81ED-4DB2-BD59-A6C34878D82A}">
                    <a16:rowId xmlns:a16="http://schemas.microsoft.com/office/drawing/2014/main" val="3965417878"/>
                  </a:ext>
                </a:extLst>
              </a:tr>
              <a:tr h="1202595">
                <a:tc>
                  <a:txBody>
                    <a:bodyPr/>
                    <a:lstStyle/>
                    <a:p>
                      <a:r>
                        <a:rPr lang="en-US" dirty="0">
                          <a:solidFill>
                            <a:schemeClr val="bg1">
                              <a:lumMod val="95000"/>
                            </a:schemeClr>
                          </a:solidFill>
                        </a:rPr>
                        <a:t>3</a:t>
                      </a:r>
                      <a:endParaRPr lang="vi-VN" dirty="0">
                        <a:solidFill>
                          <a:schemeClr val="bg1">
                            <a:lumMod val="95000"/>
                          </a:schemeClr>
                        </a:solidFill>
                      </a:endParaRPr>
                    </a:p>
                  </a:txBody>
                  <a:tcPr/>
                </a:tc>
                <a:tc>
                  <a:txBody>
                    <a:bodyPr/>
                    <a:lstStyle/>
                    <a:p>
                      <a:r>
                        <a:rPr lang="en-US" dirty="0">
                          <a:solidFill>
                            <a:schemeClr val="bg1">
                              <a:lumMod val="95000"/>
                            </a:schemeClr>
                          </a:solidFill>
                        </a:rPr>
                        <a:t>Nguyen Quoc Anh</a:t>
                      </a:r>
                      <a:endParaRPr lang="vi-VN" dirty="0">
                        <a:solidFill>
                          <a:schemeClr val="bg1">
                            <a:lumMod val="95000"/>
                          </a:schemeClr>
                        </a:solidFill>
                      </a:endParaRPr>
                    </a:p>
                  </a:txBody>
                  <a:tcPr/>
                </a:tc>
                <a:tc>
                  <a:txBody>
                    <a:bodyPr/>
                    <a:lstStyle/>
                    <a:p>
                      <a:r>
                        <a:rPr lang="en-US" dirty="0">
                          <a:solidFill>
                            <a:schemeClr val="bg1">
                              <a:lumMod val="95000"/>
                            </a:schemeClr>
                          </a:solidFill>
                        </a:rPr>
                        <a:t>20194726</a:t>
                      </a:r>
                      <a:endParaRPr lang="vi-VN" dirty="0">
                        <a:solidFill>
                          <a:schemeClr val="bg1">
                            <a:lumMod val="95000"/>
                          </a:schemeClr>
                        </a:solidFill>
                      </a:endParaRPr>
                    </a:p>
                  </a:txBody>
                  <a:tcPr/>
                </a:tc>
                <a:tc>
                  <a:txBody>
                    <a:bodyPr/>
                    <a:lstStyle/>
                    <a:p>
                      <a:r>
                        <a:rPr lang="en-US" dirty="0">
                          <a:solidFill>
                            <a:schemeClr val="bg1">
                              <a:lumMod val="95000"/>
                            </a:schemeClr>
                          </a:solidFill>
                        </a:rPr>
                        <a:t>Preparing documentation, implementing frontend</a:t>
                      </a:r>
                      <a:endParaRPr lang="vi-VN" dirty="0">
                        <a:solidFill>
                          <a:schemeClr val="bg1">
                            <a:lumMod val="95000"/>
                          </a:schemeClr>
                        </a:solidFill>
                      </a:endParaRPr>
                    </a:p>
                  </a:txBody>
                  <a:tcPr/>
                </a:tc>
                <a:tc>
                  <a:txBody>
                    <a:bodyPr/>
                    <a:lstStyle/>
                    <a:p>
                      <a:r>
                        <a:rPr lang="en-US" dirty="0">
                          <a:solidFill>
                            <a:schemeClr val="bg1">
                              <a:lumMod val="95000"/>
                            </a:schemeClr>
                          </a:solidFill>
                        </a:rPr>
                        <a:t>30%</a:t>
                      </a:r>
                      <a:endParaRPr lang="vi-VN" dirty="0">
                        <a:solidFill>
                          <a:schemeClr val="bg1">
                            <a:lumMod val="95000"/>
                          </a:schemeClr>
                        </a:solidFill>
                      </a:endParaRPr>
                    </a:p>
                  </a:txBody>
                  <a:tcPr/>
                </a:tc>
                <a:extLst>
                  <a:ext uri="{0D108BD9-81ED-4DB2-BD59-A6C34878D82A}">
                    <a16:rowId xmlns:a16="http://schemas.microsoft.com/office/drawing/2014/main" val="4054976085"/>
                  </a:ext>
                </a:extLst>
              </a:tr>
            </a:tbl>
          </a:graphicData>
        </a:graphic>
      </p:graphicFrame>
    </p:spTree>
    <p:extLst>
      <p:ext uri="{BB962C8B-B14F-4D97-AF65-F5344CB8AC3E}">
        <p14:creationId xmlns:p14="http://schemas.microsoft.com/office/powerpoint/2010/main" val="227002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err="1"/>
              <a:t>ecoBike</a:t>
            </a:r>
            <a:r>
              <a:rPr lang="en-US" dirty="0"/>
              <a:t> application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20</a:t>
            </a:fld>
            <a:endParaRPr lang="en-US" dirty="0"/>
          </a:p>
        </p:txBody>
      </p:sp>
      <p:sp>
        <p:nvSpPr>
          <p:cNvPr id="6" name="TextBox 5">
            <a:extLst>
              <a:ext uri="{FF2B5EF4-FFF2-40B4-BE49-F238E27FC236}">
                <a16:creationId xmlns:a16="http://schemas.microsoft.com/office/drawing/2014/main" id="{2CFFEFD2-DC7B-FC4A-9186-1F5AA7650133}"/>
              </a:ext>
            </a:extLst>
          </p:cNvPr>
          <p:cNvSpPr txBox="1"/>
          <p:nvPr/>
        </p:nvSpPr>
        <p:spPr>
          <a:xfrm>
            <a:off x="1523999" y="862604"/>
            <a:ext cx="5925127" cy="369332"/>
          </a:xfrm>
          <a:prstGeom prst="rect">
            <a:avLst/>
          </a:prstGeom>
          <a:noFill/>
        </p:spPr>
        <p:txBody>
          <a:bodyPr wrap="square">
            <a:spAutoFit/>
          </a:bodyPr>
          <a:lstStyle/>
          <a:p>
            <a:pPr marL="0" lvl="0" indent="0" rtl="0">
              <a:spcBef>
                <a:spcPts val="0"/>
              </a:spcBef>
              <a:spcAft>
                <a:spcPts val="1200"/>
              </a:spcAft>
              <a:buClr>
                <a:schemeClr val="dk1"/>
              </a:buClr>
              <a:buSzPts val="1100"/>
              <a:buFont typeface="Arial"/>
              <a:buNone/>
            </a:pPr>
            <a:r>
              <a:rPr lang="en-US" dirty="0"/>
              <a:t>Database Design</a:t>
            </a:r>
          </a:p>
        </p:txBody>
      </p:sp>
      <p:pic>
        <p:nvPicPr>
          <p:cNvPr id="2" name="Picture 1">
            <a:extLst>
              <a:ext uri="{FF2B5EF4-FFF2-40B4-BE49-F238E27FC236}">
                <a16:creationId xmlns:a16="http://schemas.microsoft.com/office/drawing/2014/main" id="{5847F9D9-821D-B373-6B0D-A37D194F70D8}"/>
              </a:ext>
            </a:extLst>
          </p:cNvPr>
          <p:cNvPicPr>
            <a:picLocks noChangeAspect="1"/>
          </p:cNvPicPr>
          <p:nvPr/>
        </p:nvPicPr>
        <p:blipFill>
          <a:blip r:embed="rId2"/>
          <a:stretch>
            <a:fillRect/>
          </a:stretch>
        </p:blipFill>
        <p:spPr>
          <a:xfrm>
            <a:off x="1673661" y="1396076"/>
            <a:ext cx="8844677" cy="4840132"/>
          </a:xfrm>
          <a:prstGeom prst="rect">
            <a:avLst/>
          </a:prstGeom>
        </p:spPr>
      </p:pic>
    </p:spTree>
    <p:extLst>
      <p:ext uri="{BB962C8B-B14F-4D97-AF65-F5344CB8AC3E}">
        <p14:creationId xmlns:p14="http://schemas.microsoft.com/office/powerpoint/2010/main" val="182885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 dirty="0"/>
              <a:t>Design Considerations</a:t>
            </a: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pPr marL="0" lvl="0" indent="0" algn="ctr" rtl="0">
              <a:spcBef>
                <a:spcPts val="0"/>
              </a:spcBef>
              <a:spcAft>
                <a:spcPts val="1200"/>
              </a:spcAft>
              <a:buClr>
                <a:schemeClr val="dk1"/>
              </a:buClr>
              <a:buSzPts val="1100"/>
              <a:buFont typeface="Arial"/>
              <a:buNone/>
            </a:pPr>
            <a:r>
              <a:rPr lang="en-US" dirty="0"/>
              <a:t>Problems we met in our design</a:t>
            </a:r>
            <a:br>
              <a:rPr lang="en-US" dirty="0"/>
            </a:br>
            <a:r>
              <a:rPr lang="en-US" dirty="0"/>
              <a:t>and how we tackle them</a:t>
            </a:r>
          </a:p>
          <a:p>
            <a:endParaRPr lang="en-US" dirty="0"/>
          </a:p>
        </p:txBody>
      </p:sp>
    </p:spTree>
    <p:extLst>
      <p:ext uri="{BB962C8B-B14F-4D97-AF65-F5344CB8AC3E}">
        <p14:creationId xmlns:p14="http://schemas.microsoft.com/office/powerpoint/2010/main" val="291918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ctrTitle"/>
          </p:nvPr>
        </p:nvSpPr>
        <p:spPr>
          <a:xfrm>
            <a:off x="676656" y="2992581"/>
            <a:ext cx="4434840" cy="1095167"/>
          </a:xfrm>
        </p:spPr>
        <p:txBody>
          <a:bodyPr>
            <a:normAutofit/>
          </a:bodyPr>
          <a:lstStyle/>
          <a:p>
            <a:pPr algn="ctr"/>
            <a:r>
              <a:rPr lang="en" sz="4000" dirty="0">
                <a:solidFill>
                  <a:schemeClr val="bg1">
                    <a:lumMod val="95000"/>
                  </a:schemeClr>
                </a:solidFill>
              </a:rPr>
              <a:t>Coupling</a:t>
            </a:r>
            <a:r>
              <a:rPr lang="en-US" sz="5400" dirty="0">
                <a:solidFill>
                  <a:schemeClr val="bg1">
                    <a:lumMod val="95000"/>
                  </a:schemeClr>
                </a:solidFill>
              </a:rPr>
              <a:t> </a:t>
            </a:r>
          </a:p>
        </p:txBody>
      </p:sp>
      <p:sp>
        <p:nvSpPr>
          <p:cNvPr id="23" name="Subtitle 22">
            <a:extLst>
              <a:ext uri="{FF2B5EF4-FFF2-40B4-BE49-F238E27FC236}">
                <a16:creationId xmlns:a16="http://schemas.microsoft.com/office/drawing/2014/main" id="{7BA8C474-1A07-8278-E3A7-5C69B33E7CE3}"/>
              </a:ext>
            </a:extLst>
          </p:cNvPr>
          <p:cNvSpPr>
            <a:spLocks noGrp="1"/>
          </p:cNvSpPr>
          <p:nvPr>
            <p:ph type="subTitle" idx="1"/>
          </p:nvPr>
        </p:nvSpPr>
        <p:spPr>
          <a:xfrm>
            <a:off x="6363945" y="593620"/>
            <a:ext cx="4507254" cy="5670760"/>
          </a:xfrm>
        </p:spPr>
        <p:txBody>
          <a:bodyPr>
            <a:noAutofit/>
          </a:bodyPr>
          <a:lstStyle/>
          <a:p>
            <a:pPr marL="342900" lvl="0" algn="l" rtl="0">
              <a:spcBef>
                <a:spcPts val="0"/>
              </a:spcBef>
              <a:spcAft>
                <a:spcPts val="0"/>
              </a:spcAft>
              <a:buFont typeface="Wingdings" panose="05000000000000000000" pitchFamily="2" charset="2"/>
              <a:buChar char="v"/>
            </a:pPr>
            <a:r>
              <a:rPr lang="en-US" sz="1600" dirty="0"/>
              <a:t>Content coupling: </a:t>
            </a:r>
            <a:r>
              <a:rPr lang="vi-VN" sz="1600" dirty="0">
                <a:effectLst/>
                <a:ea typeface="Calibri" panose="020F0502020204030204" pitchFamily="34" charset="0"/>
              </a:rPr>
              <a:t>Our modules are self-contained and don’t rely on other modules to operate</a:t>
            </a:r>
            <a:endParaRPr lang="en-US" sz="1600" dirty="0"/>
          </a:p>
          <a:p>
            <a:pPr marL="342900">
              <a:spcBef>
                <a:spcPts val="0"/>
              </a:spcBef>
              <a:buFont typeface="Wingdings" panose="05000000000000000000" pitchFamily="2" charset="2"/>
              <a:buChar char="v"/>
            </a:pPr>
            <a:r>
              <a:rPr lang="en-US" sz="1600" dirty="0"/>
              <a:t> Common coupling: We only use static with Singleton pattern to share the controller instance between boundaries to control the flow of the programs. Some constants exist in the system, but only with careful usage shared between the related modules</a:t>
            </a:r>
          </a:p>
          <a:p>
            <a:pPr marL="342900" lvl="0" algn="l" rtl="0">
              <a:spcBef>
                <a:spcPts val="0"/>
              </a:spcBef>
              <a:spcAft>
                <a:spcPts val="0"/>
              </a:spcAft>
              <a:buFont typeface="Wingdings" panose="05000000000000000000" pitchFamily="2" charset="2"/>
              <a:buChar char="v"/>
            </a:pPr>
            <a:r>
              <a:rPr lang="en-US" sz="1600" dirty="0"/>
              <a:t>Control coupling: </a:t>
            </a:r>
            <a:r>
              <a:rPr lang="vi-VN" sz="1600" dirty="0">
                <a:effectLst/>
                <a:ea typeface="Calibri" panose="020F0502020204030204" pitchFamily="34" charset="0"/>
              </a:rPr>
              <a:t>Our methods are designed to carry out only one specific task, so no control coupling existed</a:t>
            </a:r>
            <a:endParaRPr lang="en-US" sz="1600" dirty="0"/>
          </a:p>
          <a:p>
            <a:pPr marL="342900">
              <a:spcBef>
                <a:spcPts val="0"/>
              </a:spcBef>
              <a:buFont typeface="Wingdings" panose="05000000000000000000" pitchFamily="2" charset="2"/>
              <a:buChar char="v"/>
            </a:pPr>
            <a:r>
              <a:rPr lang="en-US" sz="1600" dirty="0"/>
              <a:t>Stamp coupling: </a:t>
            </a:r>
            <a:r>
              <a:rPr lang="vi-VN" sz="1600" dirty="0">
                <a:effectLst/>
                <a:ea typeface="Calibri" panose="020F0502020204030204" pitchFamily="34" charset="0"/>
              </a:rPr>
              <a:t>In module RentBikeServiceController, the Bike entities was used as an argument for the calculateFee method, which only need bikeType and totalRentTime as arguments</a:t>
            </a:r>
            <a:endParaRPr lang="en-US" sz="1600" dirty="0">
              <a:effectLst/>
              <a:ea typeface="Calibri" panose="020F0502020204030204" pitchFamily="34" charset="0"/>
            </a:endParaRPr>
          </a:p>
          <a:p>
            <a:pPr marL="342900">
              <a:spcBef>
                <a:spcPts val="0"/>
              </a:spcBef>
              <a:buFont typeface="Wingdings" panose="05000000000000000000" pitchFamily="2" charset="2"/>
              <a:buChar char="v"/>
            </a:pPr>
            <a:r>
              <a:rPr lang="en-US" sz="1600" dirty="0">
                <a:effectLst/>
                <a:ea typeface="Calibri" panose="020F0502020204030204" pitchFamily="34" charset="0"/>
              </a:rPr>
              <a:t>Data coupling: </a:t>
            </a:r>
            <a:r>
              <a:rPr lang="vi-VN" sz="1600" dirty="0">
                <a:effectLst/>
                <a:ea typeface="Calibri" panose="020F0502020204030204" pitchFamily="34" charset="0"/>
              </a:rPr>
              <a:t>Boundaries need data to render GUI, which is acceptable</a:t>
            </a:r>
            <a:endParaRPr lang="en-US" sz="1600" dirty="0">
              <a:ea typeface="Calibri" panose="020F0502020204030204" pitchFamily="34" charset="0"/>
            </a:endParaRPr>
          </a:p>
          <a:p>
            <a:endParaRPr lang="en-US" sz="1600" dirty="0"/>
          </a:p>
        </p:txBody>
      </p:sp>
    </p:spTree>
    <p:extLst>
      <p:ext uri="{BB962C8B-B14F-4D97-AF65-F5344CB8AC3E}">
        <p14:creationId xmlns:p14="http://schemas.microsoft.com/office/powerpoint/2010/main" val="140345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xEl>
                                              <p:pRg st="0" end="0"/>
                                            </p:txEl>
                                          </p:spTgt>
                                        </p:tgtEl>
                                        <p:attrNameLst>
                                          <p:attrName>style.visibility</p:attrName>
                                        </p:attrNameLst>
                                      </p:cBhvr>
                                      <p:to>
                                        <p:strVal val="visible"/>
                                      </p:to>
                                    </p:set>
                                    <p:animEffect transition="in" filter="fade">
                                      <p:cBhvr>
                                        <p:cTn id="12" dur="500"/>
                                        <p:tgtEl>
                                          <p:spTgt spid="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xEl>
                                              <p:pRg st="1" end="1"/>
                                            </p:txEl>
                                          </p:spTgt>
                                        </p:tgtEl>
                                        <p:attrNameLst>
                                          <p:attrName>style.visibility</p:attrName>
                                        </p:attrNameLst>
                                      </p:cBhvr>
                                      <p:to>
                                        <p:strVal val="visible"/>
                                      </p:to>
                                    </p:set>
                                    <p:animEffect transition="in" filter="fade">
                                      <p:cBhvr>
                                        <p:cTn id="17" dur="500"/>
                                        <p:tgtEl>
                                          <p:spTgt spid="2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xEl>
                                              <p:pRg st="2" end="2"/>
                                            </p:txEl>
                                          </p:spTgt>
                                        </p:tgtEl>
                                        <p:attrNameLst>
                                          <p:attrName>style.visibility</p:attrName>
                                        </p:attrNameLst>
                                      </p:cBhvr>
                                      <p:to>
                                        <p:strVal val="visible"/>
                                      </p:to>
                                    </p:set>
                                    <p:animEffect transition="in" filter="fade">
                                      <p:cBhvr>
                                        <p:cTn id="22" dur="500"/>
                                        <p:tgtEl>
                                          <p:spTgt spid="2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
                                            <p:txEl>
                                              <p:pRg st="3" end="3"/>
                                            </p:txEl>
                                          </p:spTgt>
                                        </p:tgtEl>
                                        <p:attrNameLst>
                                          <p:attrName>style.visibility</p:attrName>
                                        </p:attrNameLst>
                                      </p:cBhvr>
                                      <p:to>
                                        <p:strVal val="visible"/>
                                      </p:to>
                                    </p:set>
                                    <p:animEffect transition="in" filter="fade">
                                      <p:cBhvr>
                                        <p:cTn id="27" dur="500"/>
                                        <p:tgtEl>
                                          <p:spTgt spid="2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
                                            <p:txEl>
                                              <p:pRg st="4" end="4"/>
                                            </p:txEl>
                                          </p:spTgt>
                                        </p:tgtEl>
                                        <p:attrNameLst>
                                          <p:attrName>style.visibility</p:attrName>
                                        </p:attrNameLst>
                                      </p:cBhvr>
                                      <p:to>
                                        <p:strVal val="visible"/>
                                      </p:to>
                                    </p:set>
                                    <p:animEffect transition="in" filter="fade">
                                      <p:cBhvr>
                                        <p:cTn id="32" dur="500"/>
                                        <p:tgtEl>
                                          <p:spTgt spid="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ctrTitle"/>
          </p:nvPr>
        </p:nvSpPr>
        <p:spPr>
          <a:xfrm>
            <a:off x="676656" y="2992581"/>
            <a:ext cx="4434840" cy="1095167"/>
          </a:xfrm>
        </p:spPr>
        <p:txBody>
          <a:bodyPr>
            <a:normAutofit/>
          </a:bodyPr>
          <a:lstStyle/>
          <a:p>
            <a:pPr algn="ctr"/>
            <a:r>
              <a:rPr lang="en" sz="4000" dirty="0">
                <a:solidFill>
                  <a:schemeClr val="bg1">
                    <a:lumMod val="95000"/>
                  </a:schemeClr>
                </a:solidFill>
              </a:rPr>
              <a:t>Cohesion</a:t>
            </a:r>
            <a:r>
              <a:rPr lang="en-US" sz="5400" dirty="0">
                <a:solidFill>
                  <a:schemeClr val="bg1">
                    <a:lumMod val="95000"/>
                  </a:schemeClr>
                </a:solidFill>
              </a:rPr>
              <a:t> </a:t>
            </a:r>
          </a:p>
        </p:txBody>
      </p:sp>
      <p:sp>
        <p:nvSpPr>
          <p:cNvPr id="23" name="Subtitle 22">
            <a:extLst>
              <a:ext uri="{FF2B5EF4-FFF2-40B4-BE49-F238E27FC236}">
                <a16:creationId xmlns:a16="http://schemas.microsoft.com/office/drawing/2014/main" id="{7BA8C474-1A07-8278-E3A7-5C69B33E7CE3}"/>
              </a:ext>
            </a:extLst>
          </p:cNvPr>
          <p:cNvSpPr>
            <a:spLocks noGrp="1"/>
          </p:cNvSpPr>
          <p:nvPr>
            <p:ph type="subTitle" idx="1"/>
          </p:nvPr>
        </p:nvSpPr>
        <p:spPr>
          <a:xfrm>
            <a:off x="6096000" y="919017"/>
            <a:ext cx="4775110" cy="5019965"/>
          </a:xfrm>
        </p:spPr>
        <p:txBody>
          <a:bodyPr>
            <a:noAutofit/>
          </a:bodyPr>
          <a:lstStyle/>
          <a:p>
            <a:pPr marL="342900" lvl="0" algn="l" rtl="0">
              <a:spcBef>
                <a:spcPts val="0"/>
              </a:spcBef>
              <a:spcAft>
                <a:spcPts val="0"/>
              </a:spcAft>
              <a:buFont typeface="Wingdings" panose="05000000000000000000" pitchFamily="2" charset="2"/>
              <a:buChar char="v"/>
            </a:pPr>
            <a:r>
              <a:rPr lang="en-US" sz="1600" dirty="0"/>
              <a:t>Sequential cohesion: Mainly; output of this element is input of another element (E.g. Controllers vs Boundaries)</a:t>
            </a:r>
          </a:p>
          <a:p>
            <a:pPr marL="342900" lvl="0" algn="l" rtl="0">
              <a:spcBef>
                <a:spcPts val="0"/>
              </a:spcBef>
              <a:spcAft>
                <a:spcPts val="0"/>
              </a:spcAft>
              <a:buFont typeface="Wingdings" panose="05000000000000000000" pitchFamily="2" charset="2"/>
              <a:buChar char="v"/>
            </a:pPr>
            <a:r>
              <a:rPr lang="en-US" sz="1600" dirty="0"/>
              <a:t>Logical cohesion: There are some specific classes used for reading information (E.g. Class for reading database)</a:t>
            </a:r>
          </a:p>
          <a:p>
            <a:pPr marL="342900" lvl="0" algn="l" rtl="0">
              <a:spcBef>
                <a:spcPts val="0"/>
              </a:spcBef>
              <a:spcAft>
                <a:spcPts val="0"/>
              </a:spcAft>
              <a:buFont typeface="Wingdings" panose="05000000000000000000" pitchFamily="2" charset="2"/>
              <a:buChar char="v"/>
            </a:pPr>
            <a:r>
              <a:rPr lang="en-US" sz="1600" dirty="0"/>
              <a:t>Coincidental cohesion: </a:t>
            </a:r>
            <a:r>
              <a:rPr lang="vi-VN" sz="1600" dirty="0">
                <a:effectLst/>
                <a:ea typeface="Calibri" panose="020F0502020204030204" pitchFamily="34" charset="0"/>
              </a:rPr>
              <a:t>The only visible coincidental cohesion in our project might be the class Configs, which contains some constant share between some controllers and entities</a:t>
            </a:r>
            <a:endParaRPr lang="en-US" sz="1600" dirty="0">
              <a:effectLst/>
              <a:ea typeface="Calibri" panose="020F0502020204030204" pitchFamily="34" charset="0"/>
            </a:endParaRPr>
          </a:p>
          <a:p>
            <a:pPr marL="342900" lvl="0" algn="l" rtl="0">
              <a:spcBef>
                <a:spcPts val="0"/>
              </a:spcBef>
              <a:spcAft>
                <a:spcPts val="0"/>
              </a:spcAft>
              <a:buFont typeface="Wingdings" panose="05000000000000000000" pitchFamily="2" charset="2"/>
              <a:buChar char="v"/>
            </a:pPr>
            <a:r>
              <a:rPr lang="en-US" sz="1600" dirty="0"/>
              <a:t>Temporal cohesion: </a:t>
            </a:r>
            <a:r>
              <a:rPr lang="vi-VN" sz="1600" dirty="0">
                <a:effectLst/>
                <a:ea typeface="Calibri" panose="020F0502020204030204" pitchFamily="34" charset="0"/>
              </a:rPr>
              <a:t>In our project, we put all controllers into a Controller package, screen handlers into a View package, which might be considered temporal cohesion</a:t>
            </a:r>
            <a:endParaRPr lang="en-US" sz="1600" dirty="0">
              <a:effectLst/>
              <a:ea typeface="Calibri" panose="020F0502020204030204" pitchFamily="34" charset="0"/>
            </a:endParaRPr>
          </a:p>
          <a:p>
            <a:pPr marL="342900" lvl="0" algn="l" rtl="0">
              <a:spcBef>
                <a:spcPts val="0"/>
              </a:spcBef>
              <a:spcAft>
                <a:spcPts val="0"/>
              </a:spcAft>
              <a:buFont typeface="Wingdings" panose="05000000000000000000" pitchFamily="2" charset="2"/>
              <a:buChar char="v"/>
            </a:pPr>
            <a:r>
              <a:rPr lang="en-US" sz="1600" dirty="0"/>
              <a:t>Information cohesion: </a:t>
            </a:r>
            <a:r>
              <a:rPr lang="vi-VN" sz="1600" dirty="0">
                <a:effectLst/>
                <a:ea typeface="Calibri" panose="020F0502020204030204" pitchFamily="34" charset="0"/>
              </a:rPr>
              <a:t>All methods are to perform database queries or manipulate json string</a:t>
            </a:r>
            <a:endParaRPr lang="en-US" sz="1600" dirty="0"/>
          </a:p>
        </p:txBody>
      </p:sp>
    </p:spTree>
    <p:extLst>
      <p:ext uri="{BB962C8B-B14F-4D97-AF65-F5344CB8AC3E}">
        <p14:creationId xmlns:p14="http://schemas.microsoft.com/office/powerpoint/2010/main" val="231697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xEl>
                                              <p:pRg st="0" end="0"/>
                                            </p:txEl>
                                          </p:spTgt>
                                        </p:tgtEl>
                                        <p:attrNameLst>
                                          <p:attrName>style.visibility</p:attrName>
                                        </p:attrNameLst>
                                      </p:cBhvr>
                                      <p:to>
                                        <p:strVal val="visible"/>
                                      </p:to>
                                    </p:set>
                                    <p:animEffect transition="in" filter="fade">
                                      <p:cBhvr>
                                        <p:cTn id="12" dur="500"/>
                                        <p:tgtEl>
                                          <p:spTgt spid="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xEl>
                                              <p:pRg st="1" end="1"/>
                                            </p:txEl>
                                          </p:spTgt>
                                        </p:tgtEl>
                                        <p:attrNameLst>
                                          <p:attrName>style.visibility</p:attrName>
                                        </p:attrNameLst>
                                      </p:cBhvr>
                                      <p:to>
                                        <p:strVal val="visible"/>
                                      </p:to>
                                    </p:set>
                                    <p:animEffect transition="in" filter="fade">
                                      <p:cBhvr>
                                        <p:cTn id="17" dur="500"/>
                                        <p:tgtEl>
                                          <p:spTgt spid="2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xEl>
                                              <p:pRg st="2" end="2"/>
                                            </p:txEl>
                                          </p:spTgt>
                                        </p:tgtEl>
                                        <p:attrNameLst>
                                          <p:attrName>style.visibility</p:attrName>
                                        </p:attrNameLst>
                                      </p:cBhvr>
                                      <p:to>
                                        <p:strVal val="visible"/>
                                      </p:to>
                                    </p:set>
                                    <p:animEffect transition="in" filter="fade">
                                      <p:cBhvr>
                                        <p:cTn id="22" dur="500"/>
                                        <p:tgtEl>
                                          <p:spTgt spid="2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
                                            <p:txEl>
                                              <p:pRg st="3" end="3"/>
                                            </p:txEl>
                                          </p:spTgt>
                                        </p:tgtEl>
                                        <p:attrNameLst>
                                          <p:attrName>style.visibility</p:attrName>
                                        </p:attrNameLst>
                                      </p:cBhvr>
                                      <p:to>
                                        <p:strVal val="visible"/>
                                      </p:to>
                                    </p:set>
                                    <p:animEffect transition="in" filter="fade">
                                      <p:cBhvr>
                                        <p:cTn id="27" dur="500"/>
                                        <p:tgtEl>
                                          <p:spTgt spid="2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
                                            <p:txEl>
                                              <p:pRg st="4" end="4"/>
                                            </p:txEl>
                                          </p:spTgt>
                                        </p:tgtEl>
                                        <p:attrNameLst>
                                          <p:attrName>style.visibility</p:attrName>
                                        </p:attrNameLst>
                                      </p:cBhvr>
                                      <p:to>
                                        <p:strVal val="visible"/>
                                      </p:to>
                                    </p:set>
                                    <p:animEffect transition="in" filter="fade">
                                      <p:cBhvr>
                                        <p:cTn id="32" dur="500"/>
                                        <p:tgtEl>
                                          <p:spTgt spid="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87FE-1EFA-4C15-BFDD-1EE3F2D37BF1}"/>
              </a:ext>
            </a:extLst>
          </p:cNvPr>
          <p:cNvSpPr>
            <a:spLocks noGrp="1"/>
          </p:cNvSpPr>
          <p:nvPr>
            <p:ph type="title"/>
          </p:nvPr>
        </p:nvSpPr>
        <p:spPr/>
        <p:txBody>
          <a:bodyPr/>
          <a:lstStyle/>
          <a:p>
            <a:r>
              <a:rPr lang="en-US" dirty="0"/>
              <a:t>Tech stack</a:t>
            </a:r>
          </a:p>
        </p:txBody>
      </p:sp>
      <p:sp>
        <p:nvSpPr>
          <p:cNvPr id="5" name="Footer Placeholder 4">
            <a:extLst>
              <a:ext uri="{FF2B5EF4-FFF2-40B4-BE49-F238E27FC236}">
                <a16:creationId xmlns:a16="http://schemas.microsoft.com/office/drawing/2014/main" id="{63B7C214-9C4B-410D-816A-6B3C8059C7BA}"/>
              </a:ext>
            </a:extLst>
          </p:cNvPr>
          <p:cNvSpPr>
            <a:spLocks noGrp="1"/>
          </p:cNvSpPr>
          <p:nvPr>
            <p:ph type="ftr" sz="quarter" idx="11"/>
          </p:nvPr>
        </p:nvSpPr>
        <p:spPr/>
        <p:txBody>
          <a:bodyPr/>
          <a:lstStyle/>
          <a:p>
            <a:r>
              <a:rPr lang="en-US" dirty="0" err="1"/>
              <a:t>Ecobike</a:t>
            </a:r>
            <a:r>
              <a:rPr lang="en-US" dirty="0"/>
              <a:t> application</a:t>
            </a:r>
          </a:p>
        </p:txBody>
      </p:sp>
      <p:graphicFrame>
        <p:nvGraphicFramePr>
          <p:cNvPr id="7" name="Content Placeholder 2" descr="Team SmartArt graphic">
            <a:extLst>
              <a:ext uri="{FF2B5EF4-FFF2-40B4-BE49-F238E27FC236}">
                <a16:creationId xmlns:a16="http://schemas.microsoft.com/office/drawing/2014/main" id="{03C6056F-38E4-47B4-87B7-F1F7D129B648}"/>
              </a:ext>
            </a:extLst>
          </p:cNvPr>
          <p:cNvGraphicFramePr>
            <a:graphicFrameLocks noGrp="1"/>
          </p:cNvGraphicFramePr>
          <p:nvPr>
            <p:ph idx="1"/>
            <p:extLst>
              <p:ext uri="{D42A27DB-BD31-4B8C-83A1-F6EECF244321}">
                <p14:modId xmlns:p14="http://schemas.microsoft.com/office/powerpoint/2010/main" val="3057997418"/>
              </p:ext>
            </p:extLst>
          </p:nvPr>
        </p:nvGraphicFramePr>
        <p:xfrm>
          <a:off x="576263" y="1825625"/>
          <a:ext cx="107711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8DE31DF2-0419-4016-924C-21929AC1EBFC}"/>
              </a:ext>
            </a:extLst>
          </p:cNvPr>
          <p:cNvSpPr>
            <a:spLocks noGrp="1"/>
          </p:cNvSpPr>
          <p:nvPr>
            <p:ph type="sldNum" sz="quarter" idx="12"/>
          </p:nvPr>
        </p:nvSpPr>
        <p:spPr/>
        <p:txBody>
          <a:bodyPr/>
          <a:lstStyle/>
          <a:p>
            <a:fld id="{D8DA9DAA-006C-4F4B-980E-E3DF019B24E2}" type="slidenum">
              <a:rPr lang="en-US" smtClean="0"/>
              <a:pPr/>
              <a:t>24</a:t>
            </a:fld>
            <a:endParaRPr lang="en-US" dirty="0"/>
          </a:p>
        </p:txBody>
      </p:sp>
    </p:spTree>
    <p:extLst>
      <p:ext uri="{BB962C8B-B14F-4D97-AF65-F5344CB8AC3E}">
        <p14:creationId xmlns:p14="http://schemas.microsoft.com/office/powerpoint/2010/main" val="384489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 dirty="0"/>
              <a:t>Design Patterns</a:t>
            </a: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pPr marL="0" lvl="0" indent="0" algn="ctr" rtl="0">
              <a:spcBef>
                <a:spcPts val="0"/>
              </a:spcBef>
              <a:spcAft>
                <a:spcPts val="1200"/>
              </a:spcAft>
              <a:buClr>
                <a:schemeClr val="dk1"/>
              </a:buClr>
              <a:buSzPts val="1100"/>
              <a:buFont typeface="Arial"/>
              <a:buNone/>
            </a:pPr>
            <a:r>
              <a:rPr lang="en-US" dirty="0"/>
              <a:t>Software design patterns we have applied</a:t>
            </a:r>
            <a:br>
              <a:rPr lang="en-US" dirty="0"/>
            </a:br>
            <a:r>
              <a:rPr lang="en-US" dirty="0"/>
              <a:t>in the application</a:t>
            </a:r>
          </a:p>
          <a:p>
            <a:endParaRPr lang="en-US" dirty="0"/>
          </a:p>
        </p:txBody>
      </p:sp>
    </p:spTree>
    <p:extLst>
      <p:ext uri="{BB962C8B-B14F-4D97-AF65-F5344CB8AC3E}">
        <p14:creationId xmlns:p14="http://schemas.microsoft.com/office/powerpoint/2010/main" val="222438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ctrTitle"/>
          </p:nvPr>
        </p:nvSpPr>
        <p:spPr>
          <a:xfrm>
            <a:off x="676656" y="2992581"/>
            <a:ext cx="4434840" cy="1095167"/>
          </a:xfrm>
        </p:spPr>
        <p:txBody>
          <a:bodyPr>
            <a:noAutofit/>
          </a:bodyPr>
          <a:lstStyle/>
          <a:p>
            <a:pPr algn="ctr"/>
            <a:r>
              <a:rPr lang="en" sz="4000" dirty="0">
                <a:solidFill>
                  <a:schemeClr val="bg1">
                    <a:lumMod val="95000"/>
                  </a:schemeClr>
                </a:solidFill>
              </a:rPr>
              <a:t>Design pattern used</a:t>
            </a:r>
            <a:r>
              <a:rPr lang="en-US" sz="4000" dirty="0">
                <a:solidFill>
                  <a:schemeClr val="bg1">
                    <a:lumMod val="95000"/>
                  </a:schemeClr>
                </a:solidFill>
              </a:rPr>
              <a:t> </a:t>
            </a:r>
          </a:p>
        </p:txBody>
      </p:sp>
      <p:sp>
        <p:nvSpPr>
          <p:cNvPr id="23" name="Subtitle 22">
            <a:extLst>
              <a:ext uri="{FF2B5EF4-FFF2-40B4-BE49-F238E27FC236}">
                <a16:creationId xmlns:a16="http://schemas.microsoft.com/office/drawing/2014/main" id="{7BA8C474-1A07-8278-E3A7-5C69B33E7CE3}"/>
              </a:ext>
            </a:extLst>
          </p:cNvPr>
          <p:cNvSpPr>
            <a:spLocks noGrp="1"/>
          </p:cNvSpPr>
          <p:nvPr>
            <p:ph type="subTitle" idx="1"/>
          </p:nvPr>
        </p:nvSpPr>
        <p:spPr>
          <a:xfrm>
            <a:off x="6243873" y="699838"/>
            <a:ext cx="4645800" cy="5458324"/>
          </a:xfrm>
        </p:spPr>
        <p:txBody>
          <a:bodyPr>
            <a:noAutofit/>
          </a:bodyPr>
          <a:lstStyle/>
          <a:p>
            <a:pPr marL="342900" lvl="0" algn="l" rtl="0">
              <a:spcBef>
                <a:spcPts val="0"/>
              </a:spcBef>
              <a:spcAft>
                <a:spcPts val="0"/>
              </a:spcAft>
              <a:buFont typeface="Wingdings" panose="05000000000000000000" pitchFamily="2" charset="2"/>
              <a:buChar char="v"/>
            </a:pPr>
            <a:r>
              <a:rPr lang="en-US" dirty="0"/>
              <a:t>Façade : </a:t>
            </a:r>
            <a:r>
              <a:rPr lang="vi-VN" dirty="0">
                <a:effectLst/>
                <a:ea typeface="Calibri" panose="020F0502020204030204" pitchFamily="34" charset="0"/>
              </a:rPr>
              <a:t>We use InterbankInterface for communication between software and interbank subsystem. It decrease the overall complexity of our application and provides an easier interface for </a:t>
            </a:r>
            <a:r>
              <a:rPr lang="en-US" dirty="0">
                <a:effectLst/>
                <a:ea typeface="Calibri" panose="020F0502020204030204" pitchFamily="34" charset="0"/>
              </a:rPr>
              <a:t>communication</a:t>
            </a:r>
            <a:endParaRPr lang="en-US" dirty="0"/>
          </a:p>
          <a:p>
            <a:pPr marL="342900" lvl="0" algn="l" rtl="0">
              <a:spcBef>
                <a:spcPts val="0"/>
              </a:spcBef>
              <a:spcAft>
                <a:spcPts val="0"/>
              </a:spcAft>
              <a:buFont typeface="Wingdings" panose="05000000000000000000" pitchFamily="2" charset="2"/>
              <a:buChar char="v"/>
            </a:pPr>
            <a:r>
              <a:rPr lang="vi-VN" b="0" i="0" dirty="0">
                <a:solidFill>
                  <a:srgbClr val="000000"/>
                </a:solidFill>
                <a:effectLst/>
                <a:ea typeface="Arial" panose="020B0604020202020204" pitchFamily="34" charset="0"/>
                <a:cs typeface="Calibri" panose="020F0502020204030204" pitchFamily="34" charset="0"/>
              </a:rPr>
              <a:t> </a:t>
            </a:r>
            <a:r>
              <a:rPr lang="en-US" dirty="0"/>
              <a:t>Singleton: </a:t>
            </a:r>
            <a:r>
              <a:rPr lang="vi-VN" dirty="0">
                <a:effectLst/>
                <a:ea typeface="Calibri" panose="020F0502020204030204" pitchFamily="34" charset="0"/>
              </a:rPr>
              <a:t>We use </a:t>
            </a:r>
            <a:r>
              <a:rPr lang="en-US" dirty="0">
                <a:effectLst/>
                <a:ea typeface="Calibri" panose="020F0502020204030204" pitchFamily="34" charset="0"/>
              </a:rPr>
              <a:t>Singleton pattern for screen handler so that we  do not need to create a new instance of screen handler each time </a:t>
            </a:r>
            <a:r>
              <a:rPr lang="en-US" dirty="0">
                <a:ea typeface="Calibri" panose="020F0502020204030204" pitchFamily="34" charset="0"/>
              </a:rPr>
              <a:t>we change the screen</a:t>
            </a:r>
            <a:endParaRPr lang="en-US" dirty="0">
              <a:effectLst/>
              <a:ea typeface="Calibri" panose="020F0502020204030204" pitchFamily="34" charset="0"/>
            </a:endParaRPr>
          </a:p>
          <a:p>
            <a:pPr marL="342900" lvl="0" algn="l" rtl="0">
              <a:spcBef>
                <a:spcPts val="0"/>
              </a:spcBef>
              <a:spcAft>
                <a:spcPts val="0"/>
              </a:spcAft>
              <a:buFont typeface="Wingdings" panose="05000000000000000000" pitchFamily="2" charset="2"/>
              <a:buChar char="v"/>
            </a:pPr>
            <a:r>
              <a:rPr lang="en-US" dirty="0"/>
              <a:t>Observer: </a:t>
            </a:r>
            <a:r>
              <a:rPr lang="vi-VN" b="0" i="0" dirty="0">
                <a:solidFill>
                  <a:srgbClr val="000000"/>
                </a:solidFill>
                <a:effectLst/>
                <a:ea typeface="Arial" panose="020B0604020202020204" pitchFamily="34" charset="0"/>
                <a:cs typeface="Calibri" panose="020F0502020204030204" pitchFamily="34" charset="0"/>
              </a:rPr>
              <a:t>The observer pattern is used to observe the change in the dock so each time a bike is rented</a:t>
            </a:r>
            <a:r>
              <a:rPr lang="en-US" b="0" i="0" dirty="0">
                <a:solidFill>
                  <a:srgbClr val="000000"/>
                </a:solidFill>
                <a:ea typeface="Arial" panose="020B0604020202020204" pitchFamily="34" charset="0"/>
                <a:cs typeface="Calibri" panose="020F0502020204030204" pitchFamily="34" charset="0"/>
              </a:rPr>
              <a:t> </a:t>
            </a:r>
            <a:r>
              <a:rPr lang="vi-VN" b="0" i="0" dirty="0">
                <a:solidFill>
                  <a:srgbClr val="000000"/>
                </a:solidFill>
                <a:effectLst/>
                <a:ea typeface="Arial" panose="020B0604020202020204" pitchFamily="34" charset="0"/>
                <a:cs typeface="Calibri" panose="020F0502020204030204" pitchFamily="34" charset="0"/>
              </a:rPr>
              <a:t>or returned, the GUI can be updated accordingly without having to query the database. We</a:t>
            </a:r>
            <a:r>
              <a:rPr lang="en-US" dirty="0">
                <a:solidFill>
                  <a:srgbClr val="000000"/>
                </a:solidFill>
                <a:ea typeface="Arial" panose="020B0604020202020204" pitchFamily="34" charset="0"/>
                <a:cs typeface="Calibri" panose="020F0502020204030204" pitchFamily="34" charset="0"/>
              </a:rPr>
              <a:t> only need to store the status back to the database</a:t>
            </a:r>
            <a:endParaRPr lang="en-US" b="0" i="0" dirty="0">
              <a:solidFill>
                <a:srgbClr val="000000"/>
              </a:solidFill>
              <a:effectLst/>
              <a:ea typeface="Arial" panose="020B0604020202020204" pitchFamily="34" charset="0"/>
              <a:cs typeface="Calibri" panose="020F0502020204030204" pitchFamily="34" charset="0"/>
            </a:endParaRPr>
          </a:p>
        </p:txBody>
      </p:sp>
    </p:spTree>
    <p:extLst>
      <p:ext uri="{BB962C8B-B14F-4D97-AF65-F5344CB8AC3E}">
        <p14:creationId xmlns:p14="http://schemas.microsoft.com/office/powerpoint/2010/main" val="338778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xEl>
                                              <p:pRg st="0" end="0"/>
                                            </p:txEl>
                                          </p:spTgt>
                                        </p:tgtEl>
                                        <p:attrNameLst>
                                          <p:attrName>style.visibility</p:attrName>
                                        </p:attrNameLst>
                                      </p:cBhvr>
                                      <p:to>
                                        <p:strVal val="visible"/>
                                      </p:to>
                                    </p:set>
                                    <p:animEffect transition="in" filter="fade">
                                      <p:cBhvr>
                                        <p:cTn id="12" dur="500"/>
                                        <p:tgtEl>
                                          <p:spTgt spid="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xEl>
                                              <p:pRg st="1" end="1"/>
                                            </p:txEl>
                                          </p:spTgt>
                                        </p:tgtEl>
                                        <p:attrNameLst>
                                          <p:attrName>style.visibility</p:attrName>
                                        </p:attrNameLst>
                                      </p:cBhvr>
                                      <p:to>
                                        <p:strVal val="visible"/>
                                      </p:to>
                                    </p:set>
                                    <p:animEffect transition="in" filter="fade">
                                      <p:cBhvr>
                                        <p:cTn id="17" dur="500"/>
                                        <p:tgtEl>
                                          <p:spTgt spid="2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xEl>
                                              <p:pRg st="2" end="2"/>
                                            </p:txEl>
                                          </p:spTgt>
                                        </p:tgtEl>
                                        <p:attrNameLst>
                                          <p:attrName>style.visibility</p:attrName>
                                        </p:attrNameLst>
                                      </p:cBhvr>
                                      <p:to>
                                        <p:strVal val="visible"/>
                                      </p:to>
                                    </p:set>
                                    <p:animEffect transition="in" filter="fade">
                                      <p:cBhvr>
                                        <p:cTn id="22" dur="500"/>
                                        <p:tgtEl>
                                          <p:spTgt spid="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 dirty="0"/>
              <a:t>Demo</a:t>
            </a: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pPr marL="0" lvl="0" indent="0" algn="ctr" rtl="0">
              <a:spcBef>
                <a:spcPts val="0"/>
              </a:spcBef>
              <a:spcAft>
                <a:spcPts val="1200"/>
              </a:spcAft>
              <a:buClr>
                <a:schemeClr val="dk1"/>
              </a:buClr>
              <a:buSzPts val="1100"/>
              <a:buFont typeface="Arial"/>
              <a:buNone/>
            </a:pPr>
            <a:r>
              <a:rPr lang="en-US" dirty="0"/>
              <a:t>How our application functions</a:t>
            </a:r>
          </a:p>
          <a:p>
            <a:endParaRPr lang="en-US" dirty="0"/>
          </a:p>
        </p:txBody>
      </p:sp>
    </p:spTree>
    <p:extLst>
      <p:ext uri="{BB962C8B-B14F-4D97-AF65-F5344CB8AC3E}">
        <p14:creationId xmlns:p14="http://schemas.microsoft.com/office/powerpoint/2010/main" val="409712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28</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a:lstStyle/>
          <a:p>
            <a:r>
              <a:rPr lang="en-US" dirty="0" err="1"/>
              <a:t>ecobike</a:t>
            </a:r>
            <a:r>
              <a:rPr lang="en-US" dirty="0"/>
              <a:t> application</a:t>
            </a:r>
          </a:p>
        </p:txBody>
      </p:sp>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pic>
        <p:nvPicPr>
          <p:cNvPr id="16" name="Picture 15" descr="Icon&#10;&#10;Description automatically generated">
            <a:extLst>
              <a:ext uri="{FF2B5EF4-FFF2-40B4-BE49-F238E27FC236}">
                <a16:creationId xmlns:a16="http://schemas.microsoft.com/office/drawing/2014/main" id="{044E7D1E-B079-567A-8FE5-246A7CC4D72C}"/>
              </a:ext>
            </a:extLst>
          </p:cNvPr>
          <p:cNvPicPr>
            <a:picLocks noChangeAspect="1"/>
          </p:cNvPicPr>
          <p:nvPr/>
        </p:nvPicPr>
        <p:blipFill>
          <a:blip r:embed="rId2"/>
          <a:stretch>
            <a:fillRect/>
          </a:stretch>
        </p:blipFill>
        <p:spPr>
          <a:xfrm>
            <a:off x="1488611" y="2862072"/>
            <a:ext cx="3778714" cy="3800487"/>
          </a:xfrm>
          <a:prstGeom prst="rect">
            <a:avLst/>
          </a:prstGeom>
        </p:spPr>
      </p:pic>
    </p:spTree>
    <p:extLst>
      <p:ext uri="{BB962C8B-B14F-4D97-AF65-F5344CB8AC3E}">
        <p14:creationId xmlns:p14="http://schemas.microsoft.com/office/powerpoint/2010/main" val="92731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p:txBody>
          <a:bodyPr>
            <a:normAutofit/>
          </a:bodyPr>
          <a:lstStyle/>
          <a:p>
            <a:r>
              <a:rPr lang="en-US" sz="4800" b="1" cap="all" spc="400" dirty="0">
                <a:solidFill>
                  <a:schemeClr val="bg1"/>
                </a:solidFill>
                <a:latin typeface="+mn-lt"/>
              </a:rPr>
              <a:t>Content of presentation</a:t>
            </a:r>
            <a:endParaRPr lang="en-US" sz="4800"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p:txBody>
          <a:bodyPr/>
          <a:lstStyle/>
          <a:p>
            <a:pPr algn="r"/>
            <a:r>
              <a:rPr lang="en-US" sz="1800" dirty="0">
                <a:solidFill>
                  <a:schemeClr val="bg1"/>
                </a:solidFill>
              </a:rPr>
              <a:t>1. </a:t>
            </a:r>
            <a:r>
              <a:rPr lang="en-US" dirty="0"/>
              <a:t>R</a:t>
            </a:r>
            <a:r>
              <a:rPr lang="en-US" sz="1800" dirty="0">
                <a:solidFill>
                  <a:schemeClr val="bg1"/>
                </a:solidFill>
              </a:rPr>
              <a:t>equirements Analysis</a:t>
            </a:r>
          </a:p>
          <a:p>
            <a:pPr algn="r"/>
            <a:r>
              <a:rPr lang="en-US" dirty="0"/>
              <a:t>2</a:t>
            </a:r>
            <a:r>
              <a:rPr lang="en-US" sz="1800" dirty="0">
                <a:solidFill>
                  <a:schemeClr val="bg1"/>
                </a:solidFill>
              </a:rPr>
              <a:t>. Design</a:t>
            </a:r>
          </a:p>
          <a:p>
            <a:pPr marL="0" indent="0">
              <a:buNone/>
            </a:pPr>
            <a:r>
              <a:rPr lang="en-US" dirty="0"/>
              <a:t>3</a:t>
            </a:r>
            <a:r>
              <a:rPr lang="en-US" sz="1800" dirty="0"/>
              <a:t>. Design considerations</a:t>
            </a:r>
          </a:p>
          <a:p>
            <a:pPr marL="0" indent="0">
              <a:buNone/>
            </a:pPr>
            <a:r>
              <a:rPr lang="en-US" dirty="0"/>
              <a:t>4</a:t>
            </a:r>
            <a:r>
              <a:rPr lang="en-US" sz="1800" dirty="0"/>
              <a:t>. Design pattern</a:t>
            </a:r>
          </a:p>
          <a:p>
            <a:pPr marL="0" indent="0">
              <a:buNone/>
            </a:pPr>
            <a:r>
              <a:rPr lang="en-US" dirty="0"/>
              <a:t>5</a:t>
            </a:r>
            <a:r>
              <a:rPr lang="en-US" sz="1800" dirty="0"/>
              <a:t>. Demo</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p:txBody>
          <a:bodyPr/>
          <a:lstStyle/>
          <a:p>
            <a:r>
              <a:rPr lang="en-US" dirty="0" err="1"/>
              <a:t>EcoBike</a:t>
            </a:r>
            <a:r>
              <a:rPr lang="en-US" dirty="0"/>
              <a:t> Application</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3</a:t>
            </a:fld>
            <a:endParaRPr lang="en-US" dirty="0"/>
          </a:p>
        </p:txBody>
      </p:sp>
      <p:pic>
        <p:nvPicPr>
          <p:cNvPr id="10" name="Picture Placeholder 9" descr="Icon&#10;&#10;Description automatically generated">
            <a:extLst>
              <a:ext uri="{FF2B5EF4-FFF2-40B4-BE49-F238E27FC236}">
                <a16:creationId xmlns:a16="http://schemas.microsoft.com/office/drawing/2014/main" id="{18613FF7-EB53-A06F-C983-666388FC7CFA}"/>
              </a:ext>
            </a:extLst>
          </p:cNvPr>
          <p:cNvPicPr>
            <a:picLocks noGrp="1" noChangeAspect="1"/>
          </p:cNvPicPr>
          <p:nvPr>
            <p:ph type="pic" sz="quarter" idx="14"/>
          </p:nvPr>
        </p:nvPicPr>
        <p:blipFill>
          <a:blip r:embed="rId2"/>
          <a:srcRect t="286" b="286"/>
          <a:stretch>
            <a:fillRect/>
          </a:stretch>
        </p:blipFill>
        <p:spPr/>
      </p:pic>
    </p:spTree>
    <p:extLst>
      <p:ext uri="{BB962C8B-B14F-4D97-AF65-F5344CB8AC3E}">
        <p14:creationId xmlns:p14="http://schemas.microsoft.com/office/powerpoint/2010/main" val="161359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fade">
                                      <p:cBhvr>
                                        <p:cTn id="32" dur="500"/>
                                        <p:tgtEl>
                                          <p:spTgt spid="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fade">
                                      <p:cBhvr>
                                        <p:cTn id="3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2258568"/>
            <a:ext cx="9144000" cy="2340864"/>
          </a:xfrm>
        </p:spPr>
        <p:txBody>
          <a:bodyPr/>
          <a:lstStyle/>
          <a:p>
            <a:r>
              <a:rPr lang="en-US" sz="6000" dirty="0">
                <a:solidFill>
                  <a:schemeClr val="bg1"/>
                </a:solidFill>
              </a:rPr>
              <a:t> </a:t>
            </a:r>
            <a:r>
              <a:rPr lang="en-US" dirty="0"/>
              <a:t>R</a:t>
            </a:r>
            <a:r>
              <a:rPr lang="en-US" sz="6000" dirty="0">
                <a:solidFill>
                  <a:schemeClr val="bg1"/>
                </a:solidFill>
              </a:rPr>
              <a:t>equirements Analysis</a:t>
            </a:r>
          </a:p>
        </p:txBody>
      </p:sp>
    </p:spTree>
    <p:extLst>
      <p:ext uri="{BB962C8B-B14F-4D97-AF65-F5344CB8AC3E}">
        <p14:creationId xmlns:p14="http://schemas.microsoft.com/office/powerpoint/2010/main" val="2227882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err="1"/>
              <a:t>ecoBike</a:t>
            </a:r>
            <a:r>
              <a:rPr lang="en-US" dirty="0"/>
              <a:t> application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5</a:t>
            </a:fld>
            <a:endParaRPr lang="en-US" dirty="0"/>
          </a:p>
        </p:txBody>
      </p:sp>
      <p:sp>
        <p:nvSpPr>
          <p:cNvPr id="6" name="TextBox 5">
            <a:extLst>
              <a:ext uri="{FF2B5EF4-FFF2-40B4-BE49-F238E27FC236}">
                <a16:creationId xmlns:a16="http://schemas.microsoft.com/office/drawing/2014/main" id="{2CFFEFD2-DC7B-FC4A-9186-1F5AA7650133}"/>
              </a:ext>
            </a:extLst>
          </p:cNvPr>
          <p:cNvSpPr txBox="1"/>
          <p:nvPr/>
        </p:nvSpPr>
        <p:spPr>
          <a:xfrm>
            <a:off x="1523999" y="862604"/>
            <a:ext cx="5925127" cy="369332"/>
          </a:xfrm>
          <a:prstGeom prst="rect">
            <a:avLst/>
          </a:prstGeom>
          <a:noFill/>
        </p:spPr>
        <p:txBody>
          <a:bodyPr wrap="square">
            <a:spAutoFit/>
          </a:bodyPr>
          <a:lstStyle/>
          <a:p>
            <a:pPr marL="0" lvl="0" indent="0" rtl="0">
              <a:spcBef>
                <a:spcPts val="0"/>
              </a:spcBef>
              <a:spcAft>
                <a:spcPts val="1200"/>
              </a:spcAft>
              <a:buClr>
                <a:schemeClr val="dk1"/>
              </a:buClr>
              <a:buSzPts val="1100"/>
              <a:buFont typeface="Arial"/>
              <a:buNone/>
            </a:pPr>
            <a:r>
              <a:rPr lang="en-US" dirty="0" err="1"/>
              <a:t>Usecase</a:t>
            </a:r>
            <a:r>
              <a:rPr lang="en-US" dirty="0"/>
              <a:t> Diagram</a:t>
            </a:r>
          </a:p>
        </p:txBody>
      </p:sp>
      <p:pic>
        <p:nvPicPr>
          <p:cNvPr id="4" name="Picture 3">
            <a:extLst>
              <a:ext uri="{FF2B5EF4-FFF2-40B4-BE49-F238E27FC236}">
                <a16:creationId xmlns:a16="http://schemas.microsoft.com/office/drawing/2014/main" id="{DA005DC8-44B8-225A-7DDE-243598636843}"/>
              </a:ext>
            </a:extLst>
          </p:cNvPr>
          <p:cNvPicPr>
            <a:picLocks noChangeAspect="1"/>
          </p:cNvPicPr>
          <p:nvPr/>
        </p:nvPicPr>
        <p:blipFill>
          <a:blip r:embed="rId2"/>
          <a:stretch>
            <a:fillRect/>
          </a:stretch>
        </p:blipFill>
        <p:spPr>
          <a:xfrm>
            <a:off x="2078180" y="1234815"/>
            <a:ext cx="7712365" cy="5304097"/>
          </a:xfrm>
          <a:prstGeom prst="rect">
            <a:avLst/>
          </a:prstGeom>
        </p:spPr>
      </p:pic>
    </p:spTree>
    <p:extLst>
      <p:ext uri="{BB962C8B-B14F-4D97-AF65-F5344CB8AC3E}">
        <p14:creationId xmlns:p14="http://schemas.microsoft.com/office/powerpoint/2010/main" val="198408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 dirty="0"/>
              <a:t>Design</a:t>
            </a: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pPr marL="0" lvl="0" indent="0" algn="ctr" rtl="0">
              <a:spcBef>
                <a:spcPts val="0"/>
              </a:spcBef>
              <a:spcAft>
                <a:spcPts val="1200"/>
              </a:spcAft>
              <a:buClr>
                <a:schemeClr val="dk1"/>
              </a:buClr>
              <a:buSzPts val="1100"/>
              <a:buFont typeface="Arial"/>
              <a:buNone/>
            </a:pPr>
            <a:r>
              <a:rPr lang="en-US" dirty="0"/>
              <a:t>How we design the architecture of application</a:t>
            </a:r>
          </a:p>
          <a:p>
            <a:endParaRPr lang="en-US" dirty="0"/>
          </a:p>
        </p:txBody>
      </p:sp>
    </p:spTree>
    <p:extLst>
      <p:ext uri="{BB962C8B-B14F-4D97-AF65-F5344CB8AC3E}">
        <p14:creationId xmlns:p14="http://schemas.microsoft.com/office/powerpoint/2010/main" val="4146212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70D98BC-16BF-D30F-7E23-1D1DEDBEAB49}"/>
              </a:ext>
            </a:extLst>
          </p:cNvPr>
          <p:cNvSpPr>
            <a:spLocks noGrp="1"/>
          </p:cNvSpPr>
          <p:nvPr>
            <p:ph type="ctrTitle"/>
          </p:nvPr>
        </p:nvSpPr>
        <p:spPr>
          <a:xfrm>
            <a:off x="793159" y="1377146"/>
            <a:ext cx="4076460" cy="3626217"/>
          </a:xfrm>
        </p:spPr>
        <p:txBody>
          <a:bodyPr anchor="b">
            <a:normAutofit/>
          </a:bodyPr>
          <a:lstStyle/>
          <a:p>
            <a:pPr algn="r"/>
            <a:r>
              <a:rPr lang="en-US" sz="4500" dirty="0"/>
              <a:t>Class Diagram</a:t>
            </a:r>
          </a:p>
        </p:txBody>
      </p:sp>
      <p:pic>
        <p:nvPicPr>
          <p:cNvPr id="7" name="Picture 6">
            <a:extLst>
              <a:ext uri="{FF2B5EF4-FFF2-40B4-BE49-F238E27FC236}">
                <a16:creationId xmlns:a16="http://schemas.microsoft.com/office/drawing/2014/main" id="{AD1AF05B-7B48-A58D-41CC-343B2F5C7BDD}"/>
              </a:ext>
            </a:extLst>
          </p:cNvPr>
          <p:cNvPicPr>
            <a:picLocks noChangeAspect="1"/>
          </p:cNvPicPr>
          <p:nvPr/>
        </p:nvPicPr>
        <p:blipFill rotWithShape="1">
          <a:blip r:embed="rId2">
            <a:duotone>
              <a:schemeClr val="accent2">
                <a:shade val="45000"/>
                <a:satMod val="135000"/>
              </a:schemeClr>
              <a:prstClr val="white"/>
            </a:duotone>
            <a:alphaModFix amt="51000"/>
          </a:blip>
          <a:srcRect l="8160" r="1983" b="2"/>
          <a:stretch/>
        </p:blipFill>
        <p:spPr>
          <a:xfrm>
            <a:off x="5457027" y="10"/>
            <a:ext cx="6734973" cy="6857990"/>
          </a:xfrm>
          <a:prstGeom prst="rect">
            <a:avLst/>
          </a:prstGeom>
        </p:spPr>
      </p:pic>
      <p:sp>
        <p:nvSpPr>
          <p:cNvPr id="13"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7736" y="815001"/>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16516" y="104429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7" name="Straight Connector 16">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33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err="1"/>
              <a:t>ecoBike</a:t>
            </a:r>
            <a:r>
              <a:rPr lang="en-US" dirty="0"/>
              <a:t> application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8</a:t>
            </a:fld>
            <a:endParaRPr lang="en-US" dirty="0"/>
          </a:p>
        </p:txBody>
      </p:sp>
      <p:sp>
        <p:nvSpPr>
          <p:cNvPr id="6" name="TextBox 5">
            <a:extLst>
              <a:ext uri="{FF2B5EF4-FFF2-40B4-BE49-F238E27FC236}">
                <a16:creationId xmlns:a16="http://schemas.microsoft.com/office/drawing/2014/main" id="{2CFFEFD2-DC7B-FC4A-9186-1F5AA7650133}"/>
              </a:ext>
            </a:extLst>
          </p:cNvPr>
          <p:cNvSpPr txBox="1"/>
          <p:nvPr/>
        </p:nvSpPr>
        <p:spPr>
          <a:xfrm>
            <a:off x="1523999" y="862604"/>
            <a:ext cx="5925127" cy="369332"/>
          </a:xfrm>
          <a:prstGeom prst="rect">
            <a:avLst/>
          </a:prstGeom>
          <a:noFill/>
        </p:spPr>
        <p:txBody>
          <a:bodyPr wrap="square">
            <a:spAutoFit/>
          </a:bodyPr>
          <a:lstStyle/>
          <a:p>
            <a:pPr marL="0" lvl="0" indent="0" rtl="0">
              <a:spcBef>
                <a:spcPts val="0"/>
              </a:spcBef>
              <a:spcAft>
                <a:spcPts val="1200"/>
              </a:spcAft>
              <a:buClr>
                <a:schemeClr val="dk1"/>
              </a:buClr>
              <a:buSzPts val="1100"/>
              <a:buFont typeface="Arial"/>
              <a:buNone/>
            </a:pPr>
            <a:r>
              <a:rPr lang="en-US" dirty="0"/>
              <a:t>General Class Diagram</a:t>
            </a:r>
          </a:p>
        </p:txBody>
      </p:sp>
      <p:pic>
        <p:nvPicPr>
          <p:cNvPr id="4" name="Picture 3">
            <a:extLst>
              <a:ext uri="{FF2B5EF4-FFF2-40B4-BE49-F238E27FC236}">
                <a16:creationId xmlns:a16="http://schemas.microsoft.com/office/drawing/2014/main" id="{00CF0691-3E0A-8C52-A7D3-52A61C21248E}"/>
              </a:ext>
            </a:extLst>
          </p:cNvPr>
          <p:cNvPicPr>
            <a:picLocks noChangeAspect="1"/>
          </p:cNvPicPr>
          <p:nvPr/>
        </p:nvPicPr>
        <p:blipFill>
          <a:blip r:embed="rId2"/>
          <a:stretch>
            <a:fillRect/>
          </a:stretch>
        </p:blipFill>
        <p:spPr>
          <a:xfrm>
            <a:off x="1014341" y="1422400"/>
            <a:ext cx="10163317" cy="4572996"/>
          </a:xfrm>
          <a:prstGeom prst="rect">
            <a:avLst/>
          </a:prstGeom>
        </p:spPr>
      </p:pic>
    </p:spTree>
    <p:extLst>
      <p:ext uri="{BB962C8B-B14F-4D97-AF65-F5344CB8AC3E}">
        <p14:creationId xmlns:p14="http://schemas.microsoft.com/office/powerpoint/2010/main" val="332028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err="1"/>
              <a:t>ecoBike</a:t>
            </a:r>
            <a:r>
              <a:rPr lang="en-US" dirty="0"/>
              <a:t> application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9</a:t>
            </a:fld>
            <a:endParaRPr lang="en-US" dirty="0"/>
          </a:p>
        </p:txBody>
      </p:sp>
      <p:sp>
        <p:nvSpPr>
          <p:cNvPr id="6" name="TextBox 5">
            <a:extLst>
              <a:ext uri="{FF2B5EF4-FFF2-40B4-BE49-F238E27FC236}">
                <a16:creationId xmlns:a16="http://schemas.microsoft.com/office/drawing/2014/main" id="{2CFFEFD2-DC7B-FC4A-9186-1F5AA7650133}"/>
              </a:ext>
            </a:extLst>
          </p:cNvPr>
          <p:cNvSpPr txBox="1"/>
          <p:nvPr/>
        </p:nvSpPr>
        <p:spPr>
          <a:xfrm>
            <a:off x="1523999" y="862604"/>
            <a:ext cx="5925127" cy="369332"/>
          </a:xfrm>
          <a:prstGeom prst="rect">
            <a:avLst/>
          </a:prstGeom>
          <a:noFill/>
        </p:spPr>
        <p:txBody>
          <a:bodyPr wrap="square">
            <a:spAutoFit/>
          </a:bodyPr>
          <a:lstStyle/>
          <a:p>
            <a:pPr marL="0" lvl="0" indent="0" rtl="0">
              <a:spcBef>
                <a:spcPts val="0"/>
              </a:spcBef>
              <a:spcAft>
                <a:spcPts val="1200"/>
              </a:spcAft>
              <a:buClr>
                <a:schemeClr val="dk1"/>
              </a:buClr>
              <a:buSzPts val="1100"/>
              <a:buFont typeface="Arial"/>
              <a:buNone/>
            </a:pPr>
            <a:r>
              <a:rPr lang="vi-VN" sz="1800" dirty="0">
                <a:effectLst/>
                <a:ea typeface="Arial" panose="020B0604020202020204" pitchFamily="34" charset="0"/>
              </a:rPr>
              <a:t>Class Diagram for Package BikeInformation</a:t>
            </a:r>
            <a:endParaRPr lang="en-US" dirty="0"/>
          </a:p>
        </p:txBody>
      </p:sp>
      <p:pic>
        <p:nvPicPr>
          <p:cNvPr id="3" name="Picture 2">
            <a:extLst>
              <a:ext uri="{FF2B5EF4-FFF2-40B4-BE49-F238E27FC236}">
                <a16:creationId xmlns:a16="http://schemas.microsoft.com/office/drawing/2014/main" id="{7B1B2FC5-47FE-C6E0-01AE-1A69AD5DFC9B}"/>
              </a:ext>
            </a:extLst>
          </p:cNvPr>
          <p:cNvPicPr>
            <a:picLocks noChangeAspect="1"/>
          </p:cNvPicPr>
          <p:nvPr/>
        </p:nvPicPr>
        <p:blipFill>
          <a:blip r:embed="rId2"/>
          <a:stretch>
            <a:fillRect/>
          </a:stretch>
        </p:blipFill>
        <p:spPr>
          <a:xfrm>
            <a:off x="221683" y="1231936"/>
            <a:ext cx="11585897" cy="5124414"/>
          </a:xfrm>
          <a:prstGeom prst="rect">
            <a:avLst/>
          </a:prstGeom>
        </p:spPr>
      </p:pic>
    </p:spTree>
    <p:extLst>
      <p:ext uri="{BB962C8B-B14F-4D97-AF65-F5344CB8AC3E}">
        <p14:creationId xmlns:p14="http://schemas.microsoft.com/office/powerpoint/2010/main" val="366212153"/>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{84B34BFA-81A2-43C5-A776-577F1CF5DD57}tf89338750_win32</Template>
  <TotalTime>231</TotalTime>
  <Words>584</Words>
  <Application>Microsoft Office PowerPoint</Application>
  <PresentationFormat>Widescreen</PresentationFormat>
  <Paragraphs>108</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Univers</vt:lpstr>
      <vt:lpstr>Wingdings</vt:lpstr>
      <vt:lpstr>GradientUnivers</vt:lpstr>
      <vt:lpstr>Itss software development</vt:lpstr>
      <vt:lpstr>Team 1</vt:lpstr>
      <vt:lpstr>Content of presentation</vt:lpstr>
      <vt:lpstr> Requirements Analysis</vt:lpstr>
      <vt:lpstr>PowerPoint Presentation</vt:lpstr>
      <vt:lpstr>Design</vt:lpstr>
      <vt:lpstr>Class Diagram</vt:lpstr>
      <vt:lpstr>PowerPoint Presentation</vt:lpstr>
      <vt:lpstr>PowerPoint Presentation</vt:lpstr>
      <vt:lpstr>PowerPoint Presentation</vt:lpstr>
      <vt:lpstr>PowerPoint Presentation</vt:lpstr>
      <vt:lpstr>Interaction diagram</vt:lpstr>
      <vt:lpstr>PowerPoint Presentation</vt:lpstr>
      <vt:lpstr>PowerPoint Presentation</vt:lpstr>
      <vt:lpstr>PowerPoint Presentation</vt:lpstr>
      <vt:lpstr>PowerPoint Presentation</vt:lpstr>
      <vt:lpstr>PowerPoint Presentation</vt:lpstr>
      <vt:lpstr>PowerPoint Presentation</vt:lpstr>
      <vt:lpstr>Database Design</vt:lpstr>
      <vt:lpstr>PowerPoint Presentation</vt:lpstr>
      <vt:lpstr>Design Considerations</vt:lpstr>
      <vt:lpstr>Coupling </vt:lpstr>
      <vt:lpstr>Cohesion </vt:lpstr>
      <vt:lpstr>Tech stack</vt:lpstr>
      <vt:lpstr>Design Patterns</vt:lpstr>
      <vt:lpstr>Design pattern used </vt:lpstr>
      <vt:lpstr>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Itss software development</dc:title>
  <dc:creator>NGUYEN QUOC ANH 20194726</dc:creator>
  <cp:lastModifiedBy>DINH HUU DAI 20194735</cp:lastModifiedBy>
  <cp:revision>14</cp:revision>
  <dcterms:created xsi:type="dcterms:W3CDTF">2023-02-13T17:56:07Z</dcterms:created>
  <dcterms:modified xsi:type="dcterms:W3CDTF">2023-02-21T15:05:28Z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