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3" r:id="rId4"/>
    <p:sldId id="261" r:id="rId5"/>
    <p:sldId id="262"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vi-VN" sz="7200" dirty="0"/>
              <a:t>GROUP 1</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flipV="1">
            <a:off x="1370693" y="5308600"/>
            <a:ext cx="9440034" cy="249518"/>
          </a:xfrm>
        </p:spPr>
        <p:txBody>
          <a:bodyPr>
            <a:normAutofit fontScale="40000" lnSpcReduction="20000"/>
          </a:bodyPr>
          <a:lstStyle/>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061B-B17F-D890-A735-B52427CE63AB}"/>
              </a:ext>
            </a:extLst>
          </p:cNvPr>
          <p:cNvSpPr>
            <a:spLocks noGrp="1"/>
          </p:cNvSpPr>
          <p:nvPr>
            <p:ph type="title"/>
          </p:nvPr>
        </p:nvSpPr>
        <p:spPr>
          <a:xfrm>
            <a:off x="1030336" y="681317"/>
            <a:ext cx="10353762" cy="1257300"/>
          </a:xfrm>
        </p:spPr>
        <p:txBody>
          <a:bodyPr/>
          <a:lstStyle/>
          <a:p>
            <a:r>
              <a:rPr lang="vi-VN" dirty="0">
                <a:latin typeface="Söhne"/>
              </a:rPr>
              <a:t>Đề Tài </a:t>
            </a:r>
            <a:endParaRPr lang="en-US" dirty="0">
              <a:latin typeface="Söhne"/>
            </a:endParaRPr>
          </a:p>
        </p:txBody>
      </p:sp>
      <p:sp>
        <p:nvSpPr>
          <p:cNvPr id="3" name="Content Placeholder 2">
            <a:extLst>
              <a:ext uri="{FF2B5EF4-FFF2-40B4-BE49-F238E27FC236}">
                <a16:creationId xmlns:a16="http://schemas.microsoft.com/office/drawing/2014/main" id="{F44B46CE-C39E-DD51-83D2-52643E84AAF2}"/>
              </a:ext>
            </a:extLst>
          </p:cNvPr>
          <p:cNvSpPr>
            <a:spLocks noGrp="1"/>
          </p:cNvSpPr>
          <p:nvPr>
            <p:ph idx="1"/>
          </p:nvPr>
        </p:nvSpPr>
        <p:spPr>
          <a:xfrm>
            <a:off x="913795" y="1739154"/>
            <a:ext cx="10353762" cy="4052046"/>
          </a:xfrm>
        </p:spPr>
        <p:txBody>
          <a:bodyPr/>
          <a:lstStyle/>
          <a:p>
            <a:r>
              <a:rPr lang="vi-VN" dirty="0">
                <a:latin typeface=".VnArial" panose="020B7200000000000000" pitchFamily="34" charset="0"/>
              </a:rPr>
              <a:t>- shop coffe’</a:t>
            </a:r>
          </a:p>
          <a:p>
            <a:endParaRPr lang="en-US" dirty="0">
              <a:latin typeface=".VnArial" panose="020B7200000000000000" pitchFamily="34" charset="0"/>
            </a:endParaRPr>
          </a:p>
        </p:txBody>
      </p:sp>
      <p:pic>
        <p:nvPicPr>
          <p:cNvPr id="6" name="Picture 5">
            <a:extLst>
              <a:ext uri="{FF2B5EF4-FFF2-40B4-BE49-F238E27FC236}">
                <a16:creationId xmlns:a16="http://schemas.microsoft.com/office/drawing/2014/main" id="{DF4EC90B-AE6D-8B1B-5C81-B860B7660D13}"/>
              </a:ext>
            </a:extLst>
          </p:cNvPr>
          <p:cNvPicPr>
            <a:picLocks noChangeAspect="1"/>
          </p:cNvPicPr>
          <p:nvPr/>
        </p:nvPicPr>
        <p:blipFill>
          <a:blip r:embed="rId2"/>
          <a:stretch>
            <a:fillRect/>
          </a:stretch>
        </p:blipFill>
        <p:spPr>
          <a:xfrm>
            <a:off x="2495829" y="2354357"/>
            <a:ext cx="7189694" cy="3714749"/>
          </a:xfrm>
          <a:prstGeom prst="rect">
            <a:avLst/>
          </a:prstGeom>
        </p:spPr>
      </p:pic>
    </p:spTree>
    <p:extLst>
      <p:ext uri="{BB962C8B-B14F-4D97-AF65-F5344CB8AC3E}">
        <p14:creationId xmlns:p14="http://schemas.microsoft.com/office/powerpoint/2010/main" val="400601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AB05-DC79-7764-75FA-1E7A66AEF9AD}"/>
              </a:ext>
            </a:extLst>
          </p:cNvPr>
          <p:cNvSpPr>
            <a:spLocks noGrp="1"/>
          </p:cNvSpPr>
          <p:nvPr>
            <p:ph type="title"/>
          </p:nvPr>
        </p:nvSpPr>
        <p:spPr/>
        <p:txBody>
          <a:bodyPr/>
          <a:lstStyle/>
          <a:p>
            <a:r>
              <a:rPr lang="vi-VN" dirty="0">
                <a:latin typeface="Segoe UI Semibold" panose="020B0702040204020203" pitchFamily="34" charset="0"/>
                <a:cs typeface="Segoe UI Semibold" panose="020B0702040204020203" pitchFamily="34" charset="0"/>
              </a:rPr>
              <a:t>Lựa chọn đề tài này bởi :</a:t>
            </a:r>
            <a:endParaRPr lang="en-US"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21FEF94E-D5C3-FC38-A250-5BE4A9597107}"/>
              </a:ext>
            </a:extLst>
          </p:cNvPr>
          <p:cNvSpPr>
            <a:spLocks noGrp="1"/>
          </p:cNvSpPr>
          <p:nvPr>
            <p:ph idx="1"/>
          </p:nvPr>
        </p:nvSpPr>
        <p:spPr/>
        <p:txBody>
          <a:bodyPr>
            <a:normAutofit fontScale="92500" lnSpcReduction="10000"/>
          </a:bodyPr>
          <a:lstStyle/>
          <a:p>
            <a:pPr algn="l">
              <a:buFont typeface="+mj-lt"/>
              <a:buAutoNum type="arabicPeriod"/>
            </a:pPr>
            <a:r>
              <a:rPr lang="vi-VN" b="0" i="0" dirty="0">
                <a:solidFill>
                  <a:srgbClr val="D1D5DB"/>
                </a:solidFill>
                <a:effectLst/>
                <a:latin typeface="Söhne"/>
              </a:rPr>
              <a:t>Thị trường đang phát triển: Ngành công nghiệp cà phê đang phát triển nhanh chóng với sự gia tăng của người tiêu dùng yêu thích cà phê. Một trang web đặt mua cà phê có thể giúp tận dụng cơ hội kinh doanh trong lĩnh vực này và thu hút khách hàng.</a:t>
            </a:r>
          </a:p>
          <a:p>
            <a:pPr algn="l">
              <a:buFont typeface="+mj-lt"/>
              <a:buAutoNum type="arabicPeriod"/>
            </a:pPr>
            <a:r>
              <a:rPr lang="vi-VN" b="0" i="0" dirty="0">
                <a:solidFill>
                  <a:srgbClr val="D1D5DB"/>
                </a:solidFill>
                <a:effectLst/>
                <a:latin typeface="Söhne"/>
              </a:rPr>
              <a:t>Tiện lợi và linh hoạt: Trang web đặt mua cà phê giúp khách hàng dễ dàng lựa chọn và đặt hàng cà phê mà họ yêu thích từ bất kỳ đâu và vào bất kỳ thời điểm nào. Điều này mang lại tiện lợi và linh hoạt cho người tiêu dùng.</a:t>
            </a:r>
          </a:p>
          <a:p>
            <a:pPr algn="l">
              <a:buFont typeface="+mj-lt"/>
              <a:buAutoNum type="arabicPeriod"/>
            </a:pPr>
            <a:r>
              <a:rPr lang="vi-VN" b="0" i="0" dirty="0">
                <a:solidFill>
                  <a:srgbClr val="D1D5DB"/>
                </a:solidFill>
                <a:effectLst/>
                <a:latin typeface="Söhne"/>
              </a:rPr>
              <a:t>Cạnh tranh và tiềm năng kinh doanh: Mặc dù thị trường cà phê cạnh tranh, nhưng với các phương thức tiếp thị hiện đại và một trang web chuyên nghiệp,có thể tạo ra một thương hiệu độc đáo và thu hút khách hàng. Bên cạnh đó, việc bán cà phê trực tuyến có thể giúp tiếp cận với khách hàng trên diện rộng.</a:t>
            </a:r>
          </a:p>
          <a:p>
            <a:pPr algn="l">
              <a:buFont typeface="+mj-lt"/>
              <a:buAutoNum type="arabicPeriod"/>
            </a:pPr>
            <a:endParaRPr lang="vi-VN"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6446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3107-26B1-BAC2-15F3-95C4356016DB}"/>
              </a:ext>
            </a:extLst>
          </p:cNvPr>
          <p:cNvSpPr>
            <a:spLocks noGrp="1"/>
          </p:cNvSpPr>
          <p:nvPr>
            <p:ph type="title"/>
          </p:nvPr>
        </p:nvSpPr>
        <p:spPr/>
        <p:txBody>
          <a:bodyPr/>
          <a:lstStyle/>
          <a:p>
            <a:r>
              <a:rPr lang="vi-VN" dirty="0"/>
              <a:t>Chức năng chính</a:t>
            </a:r>
            <a:endParaRPr lang="en-US" dirty="0"/>
          </a:p>
        </p:txBody>
      </p:sp>
      <p:sp>
        <p:nvSpPr>
          <p:cNvPr id="3" name="Content Placeholder 2">
            <a:extLst>
              <a:ext uri="{FF2B5EF4-FFF2-40B4-BE49-F238E27FC236}">
                <a16:creationId xmlns:a16="http://schemas.microsoft.com/office/drawing/2014/main" id="{FA2FE3AE-BEF2-ECF8-C00F-4F3A16D18012}"/>
              </a:ext>
            </a:extLst>
          </p:cNvPr>
          <p:cNvSpPr>
            <a:spLocks noGrp="1"/>
          </p:cNvSpPr>
          <p:nvPr>
            <p:ph idx="1"/>
          </p:nvPr>
        </p:nvSpPr>
        <p:spPr/>
        <p:txBody>
          <a:bodyPr>
            <a:normAutofit fontScale="77500" lnSpcReduction="20000"/>
          </a:bodyPr>
          <a:lstStyle/>
          <a:p>
            <a:pPr>
              <a:buFontTx/>
              <a:buChar char="-"/>
            </a:pPr>
            <a:r>
              <a:rPr lang="en-US" dirty="0" err="1">
                <a:latin typeface="Söhne"/>
              </a:rPr>
              <a:t>bạn</a:t>
            </a:r>
            <a:r>
              <a:rPr lang="en-US" dirty="0">
                <a:latin typeface=".VnArial" panose="020B7200000000000000" pitchFamily="34" charset="0"/>
              </a:rPr>
              <a:t> </a:t>
            </a:r>
            <a:r>
              <a:rPr lang="vi-VN" b="0" i="0" dirty="0">
                <a:solidFill>
                  <a:srgbClr val="D1D5DB"/>
                </a:solidFill>
                <a:effectLst/>
                <a:latin typeface="Söhne"/>
              </a:rPr>
              <a:t>có thể đặt bàn </a:t>
            </a:r>
            <a:endParaRPr lang="en-US" dirty="0">
              <a:latin typeface=".VnArial" panose="020B7200000000000000" pitchFamily="34" charset="0"/>
            </a:endParaRPr>
          </a:p>
          <a:p>
            <a:pPr marL="36900" indent="0" algn="l">
              <a:buNone/>
            </a:pPr>
            <a:r>
              <a:rPr lang="en-US" dirty="0">
                <a:latin typeface=".VnArial" panose="020B7200000000000000" pitchFamily="34" charset="0"/>
              </a:rPr>
              <a:t>-  </a:t>
            </a:r>
            <a:r>
              <a:rPr lang="en-US" dirty="0" err="1">
                <a:latin typeface="Söhne"/>
              </a:rPr>
              <a:t>Tác</a:t>
            </a:r>
            <a:r>
              <a:rPr lang="en-US" dirty="0">
                <a:latin typeface="Söhne"/>
              </a:rPr>
              <a:t> </a:t>
            </a:r>
            <a:r>
              <a:rPr lang="en-US" dirty="0" err="1">
                <a:latin typeface="Söhne"/>
              </a:rPr>
              <a:t>dụng</a:t>
            </a:r>
            <a:r>
              <a:rPr lang="en-US" dirty="0">
                <a:latin typeface="Söhne"/>
              </a:rPr>
              <a:t> </a:t>
            </a:r>
            <a:r>
              <a:rPr lang="en-US" dirty="0">
                <a:latin typeface=".VnArial" panose="020B7200000000000000" pitchFamily="34" charset="0"/>
              </a:rPr>
              <a:t>:</a:t>
            </a:r>
          </a:p>
          <a:p>
            <a:pPr algn="l">
              <a:buFont typeface="+mj-lt"/>
              <a:buAutoNum type="arabicPeriod"/>
            </a:pPr>
            <a:r>
              <a:rPr lang="vi-VN" b="0" i="0" dirty="0">
                <a:solidFill>
                  <a:srgbClr val="D1D5DB"/>
                </a:solidFill>
                <a:effectLst/>
                <a:latin typeface="Söhne"/>
              </a:rPr>
              <a:t>Tiện lợi và linh hoạt: Khách hàng có thể đặt bàn cà phê qua trang web mọi lúc, mọi nơi mà không cần phải đến trực tiếp quầy phục vụ hay gọi điện. Điều này mang lại tiện lợi và linh hoạt </a:t>
            </a:r>
            <a:r>
              <a:rPr lang="vi-VN" b="0" i="0" dirty="0">
                <a:solidFill>
                  <a:srgbClr val="D1D5DB"/>
                </a:solidFill>
                <a:effectLst/>
                <a:latin typeface="Sitka Subheading Semibold" pitchFamily="2" charset="0"/>
              </a:rPr>
              <a:t>cho</a:t>
            </a:r>
            <a:r>
              <a:rPr lang="vi-VN" b="0" i="0" dirty="0">
                <a:solidFill>
                  <a:srgbClr val="D1D5DB"/>
                </a:solidFill>
                <a:effectLst/>
                <a:latin typeface="Söhne"/>
              </a:rPr>
              <a:t> khách hàng, đặc biệt khi họ đang bận rộn.</a:t>
            </a:r>
          </a:p>
          <a:p>
            <a:pPr algn="l">
              <a:buFont typeface="+mj-lt"/>
              <a:buAutoNum type="arabicPeriod"/>
            </a:pPr>
            <a:r>
              <a:rPr lang="vi-VN" b="0" i="0" dirty="0">
                <a:solidFill>
                  <a:srgbClr val="D1D5DB"/>
                </a:solidFill>
                <a:effectLst/>
                <a:latin typeface="Söhne"/>
              </a:rPr>
              <a:t>Tiết kiệm thời gian: Việc đặt bàn trực tuyến giúp khách hàng tiết kiệm thời gian so với việc phải đến trực tiếp quầy phục vụ và chờ đợi. Khách hàng có thể lựa chọn thời gian và bàn phù hợp ngay từ trước, giúp họ tránh tình trạng hết chỗ hoặc phải xếp hàng chờ đợi.</a:t>
            </a:r>
          </a:p>
          <a:p>
            <a:pPr algn="l">
              <a:buFont typeface="+mj-lt"/>
              <a:buAutoNum type="arabicPeriod"/>
            </a:pPr>
            <a:r>
              <a:rPr lang="vi-VN" b="0" i="0" dirty="0">
                <a:solidFill>
                  <a:srgbClr val="D1D5DB"/>
                </a:solidFill>
                <a:effectLst/>
                <a:latin typeface="Söhne"/>
              </a:rPr>
              <a:t>Tăng tính chính xác: Hệ thống đặt bàn trực tuyến giúp đảm bảo tính chính xác và tránh nhầm lẫn trong việc ghi nhận thông tin đặt bàn. Khách hàng có thể cung cấp các yêu cầu đặc biệt, số lượng người, và các thông tin khác một cách chính xác, giúp nhà hàng chuẩn bị tốt hơn cho việc phục vụ.</a:t>
            </a:r>
          </a:p>
          <a:p>
            <a:pPr>
              <a:buFontTx/>
              <a:buChar char="-"/>
            </a:pPr>
            <a:endParaRPr lang="en-US" dirty="0">
              <a:latin typeface=".VnArial" panose="020B7200000000000000" pitchFamily="34" charset="0"/>
            </a:endParaRPr>
          </a:p>
        </p:txBody>
      </p:sp>
    </p:spTree>
    <p:extLst>
      <p:ext uri="{BB962C8B-B14F-4D97-AF65-F5344CB8AC3E}">
        <p14:creationId xmlns:p14="http://schemas.microsoft.com/office/powerpoint/2010/main" val="428340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E46B-363B-7EE5-CAA0-8276C699133C}"/>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E9AA5F5-196C-A69E-2CD7-7A9E993DA40E}"/>
              </a:ext>
            </a:extLst>
          </p:cNvPr>
          <p:cNvSpPr>
            <a:spLocks noGrp="1"/>
          </p:cNvSpPr>
          <p:nvPr>
            <p:ph idx="1"/>
          </p:nvPr>
        </p:nvSpPr>
        <p:spPr/>
        <p:txBody>
          <a:bodyPr>
            <a:normAutofit fontScale="92500"/>
          </a:bodyPr>
          <a:lstStyle/>
          <a:p>
            <a:pPr marL="36900" indent="0">
              <a:buNone/>
            </a:pPr>
            <a:br>
              <a:rPr lang="vi-VN" dirty="0"/>
            </a:br>
            <a:r>
              <a:rPr lang="en-US" dirty="0"/>
              <a:t>1)</a:t>
            </a:r>
            <a:r>
              <a:rPr lang="vi-VN" b="0" i="0" dirty="0">
                <a:solidFill>
                  <a:srgbClr val="D1D5DB"/>
                </a:solidFill>
                <a:effectLst/>
                <a:latin typeface="Söhne"/>
              </a:rPr>
              <a:t>Mở rộng sản phẩm: có thể xem xét mở rộng danh mục sản phẩm của mình bằng cách thêm các loại cà phê mới, đồ uống phụ, hoặc sản phẩm phụ trợ như đồ trang trí cà phê, dụng cụ pha cà phê, hay sách về cà phê. Điều này giúp mang lại nhiều lựa chọn hơn cho khách hàng và tăng khả năng bán hàng.</a:t>
            </a:r>
          </a:p>
          <a:p>
            <a:pPr marL="36900" indent="0">
              <a:buNone/>
            </a:pPr>
            <a:r>
              <a:rPr lang="en-US" dirty="0"/>
              <a:t>2)</a:t>
            </a:r>
            <a:r>
              <a:rPr lang="vi-VN" b="0" i="0" dirty="0">
                <a:solidFill>
                  <a:srgbClr val="D1D5DB"/>
                </a:solidFill>
                <a:effectLst/>
                <a:latin typeface="Söhne"/>
              </a:rPr>
              <a:t> Tăng cường trải nghiệm khách hàng: Đặt khách hàng là trung tâm của chiến lược kinh doanh. </a:t>
            </a:r>
            <a:r>
              <a:rPr lang="en-US" b="0" i="0" dirty="0">
                <a:solidFill>
                  <a:srgbClr val="D1D5DB"/>
                </a:solidFill>
                <a:effectLst/>
                <a:latin typeface="Söhne"/>
              </a:rPr>
              <a:t>C</a:t>
            </a:r>
            <a:r>
              <a:rPr lang="vi-VN" b="0" i="0" dirty="0">
                <a:solidFill>
                  <a:srgbClr val="D1D5DB"/>
                </a:solidFill>
                <a:effectLst/>
                <a:latin typeface="Söhne"/>
              </a:rPr>
              <a:t>ó thể cải thiện trải nghiệm khách hàng bằng cách cung cấp dịch vụ chăm sóc khách hàng tốt hơn, cải tiến giao diện và trải nghiệm trang web, tăng tính tương</a:t>
            </a:r>
            <a:r>
              <a:rPr lang="en-US" b="0" i="0" dirty="0">
                <a:solidFill>
                  <a:srgbClr val="D1D5DB"/>
                </a:solidFill>
                <a:effectLst/>
                <a:latin typeface="Söhne"/>
              </a:rPr>
              <a:t> </a:t>
            </a:r>
            <a:r>
              <a:rPr lang="vi-VN" b="0" i="0" dirty="0">
                <a:solidFill>
                  <a:srgbClr val="D1D5DB"/>
                </a:solidFill>
                <a:effectLst/>
                <a:latin typeface="Söhne"/>
              </a:rPr>
              <a:t>hiệu của hình ảnh sản phẩm và mô tả, và tạo ra các chương trình thưởng và khuyến mãi đặc biệt.</a:t>
            </a:r>
          </a:p>
          <a:p>
            <a:pPr marL="36900" indent="0">
              <a:buNone/>
            </a:pPr>
            <a:endParaRPr lang="en-US" dirty="0"/>
          </a:p>
        </p:txBody>
      </p:sp>
    </p:spTree>
    <p:extLst>
      <p:ext uri="{BB962C8B-B14F-4D97-AF65-F5344CB8AC3E}">
        <p14:creationId xmlns:p14="http://schemas.microsoft.com/office/powerpoint/2010/main" val="246694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4DAD-0D3A-F9BD-6AD7-766EDB201644}"/>
              </a:ext>
            </a:extLst>
          </p:cNvPr>
          <p:cNvSpPr>
            <a:spLocks noGrp="1"/>
          </p:cNvSpPr>
          <p:nvPr>
            <p:ph type="title"/>
          </p:nvPr>
        </p:nvSpPr>
        <p:spPr/>
        <p:txBody>
          <a:bodyPr/>
          <a:lstStyle/>
          <a:p>
            <a:r>
              <a:rPr lang="en-US" dirty="0" err="1">
                <a:latin typeface="Bookman Old Style" panose="02050604050505020204" pitchFamily="18" charset="0"/>
              </a:rPr>
              <a:t>Công</a:t>
            </a:r>
            <a:r>
              <a:rPr lang="en-US" dirty="0">
                <a:latin typeface="Bookman Old Style" panose="02050604050505020204" pitchFamily="18" charset="0"/>
              </a:rPr>
              <a:t> </a:t>
            </a:r>
            <a:r>
              <a:rPr lang="en-US" dirty="0" err="1">
                <a:latin typeface="Bookman Old Style" panose="02050604050505020204" pitchFamily="18" charset="0"/>
              </a:rPr>
              <a:t>nghệ</a:t>
            </a:r>
            <a:r>
              <a:rPr lang="en-US" dirty="0">
                <a:latin typeface="Bookman Old Style" panose="02050604050505020204" pitchFamily="18" charset="0"/>
              </a:rPr>
              <a:t> </a:t>
            </a:r>
            <a:r>
              <a:rPr lang="en-US" dirty="0" err="1">
                <a:latin typeface="Bookman Old Style" panose="02050604050505020204" pitchFamily="18" charset="0"/>
              </a:rPr>
              <a:t>được</a:t>
            </a:r>
            <a:r>
              <a:rPr lang="en-US" dirty="0">
                <a:latin typeface="Bookman Old Style" panose="02050604050505020204" pitchFamily="18" charset="0"/>
              </a:rPr>
              <a:t> </a:t>
            </a:r>
            <a:r>
              <a:rPr lang="en-US" dirty="0" err="1">
                <a:latin typeface="Bookman Old Style" panose="02050604050505020204" pitchFamily="18" charset="0"/>
              </a:rPr>
              <a:t>sử</a:t>
            </a:r>
            <a:r>
              <a:rPr lang="en-US" dirty="0">
                <a:latin typeface="Bookman Old Style" panose="02050604050505020204" pitchFamily="18" charset="0"/>
              </a:rPr>
              <a:t> </a:t>
            </a:r>
            <a:r>
              <a:rPr lang="en-US" dirty="0" err="1">
                <a:latin typeface="Bookman Old Style" panose="02050604050505020204" pitchFamily="18" charset="0"/>
              </a:rPr>
              <a:t>dụng</a:t>
            </a:r>
            <a:endParaRPr lang="en-US"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17792EC-CA9B-AF7C-8AE6-B553A7B9374B}"/>
              </a:ext>
            </a:extLst>
          </p:cNvPr>
          <p:cNvSpPr>
            <a:spLocks noGrp="1"/>
          </p:cNvSpPr>
          <p:nvPr>
            <p:ph idx="1"/>
          </p:nvPr>
        </p:nvSpPr>
        <p:spPr/>
        <p:txBody>
          <a:bodyPr>
            <a:normAutofit fontScale="70000" lnSpcReduction="20000"/>
          </a:bodyPr>
          <a:lstStyle/>
          <a:p>
            <a:pPr algn="l">
              <a:buFont typeface="+mj-lt"/>
              <a:buAutoNum type="arabicPeriod"/>
            </a:pPr>
            <a:r>
              <a:rPr lang="vi-VN" b="0" i="0" dirty="0">
                <a:solidFill>
                  <a:srgbClr val="D1D5DB"/>
                </a:solidFill>
                <a:effectLst/>
                <a:latin typeface="Söhne"/>
              </a:rPr>
              <a:t>HTML5: HTML5 là phiên bản mới nhất của ngôn ngữ đánh dấu HTML. Nó cung cấp các phần tử, thuộc tính và tính năng mới giúp tạo ra cấu trúc trang web linh hoạt, hiệu quả và tương thích với các thiết bị và trình duyệt khác nhau. HTML5 cung cấp hỗ trợ tích hợp nội dung đa phương tiện, định vị địa lý, biểu đồ và nhiều tính năng khác cho trang web .</a:t>
            </a:r>
          </a:p>
          <a:p>
            <a:pPr algn="l">
              <a:buFont typeface="+mj-lt"/>
              <a:buAutoNum type="arabicPeriod"/>
            </a:pPr>
            <a:r>
              <a:rPr lang="vi-VN" b="0" i="0" dirty="0">
                <a:solidFill>
                  <a:srgbClr val="D1D5DB"/>
                </a:solidFill>
                <a:effectLst/>
                <a:latin typeface="Söhne"/>
              </a:rPr>
              <a:t>CSS3: CSS3 là phiên bản mới nhất của ngôn ngữ CSS. Nó cung cấp nhiều tính năng mới, hiệu ứng và khả năng tạo kiểu linh hoạt cho trang web. CSS3 giúp bạn tạo giao diện hấp dẫn, điều chỉnh định dạng, màu sắc, độ bóng và độ đổ bóng của các phần tử trên trang web.</a:t>
            </a:r>
          </a:p>
          <a:p>
            <a:pPr algn="l">
              <a:buFont typeface="+mj-lt"/>
              <a:buAutoNum type="arabicPeriod"/>
            </a:pPr>
            <a:r>
              <a:rPr lang="vi-VN" b="0" i="0" dirty="0">
                <a:solidFill>
                  <a:srgbClr val="D1D5DB"/>
                </a:solidFill>
                <a:effectLst/>
                <a:latin typeface="Söhne"/>
              </a:rPr>
              <a:t>JavaScript: JavaScript là một ngôn ngữ lập trình phía client mạnh mẽ. Nó cho phép tạo các tương tác trực tiếp trên trang web, xử lý sự kiện, tạo hiệu ứng động, kiểm tra dữ liệu và thao tác với các phần tử HTML và CSS. JavaScript giúp tạo ra trải nghiệm người dùng tốt hơn và tăng tính tương tác trên trang web.</a:t>
            </a:r>
          </a:p>
          <a:p>
            <a:pPr algn="l">
              <a:buFont typeface="+mj-lt"/>
              <a:buAutoNum type="arabicPeriod"/>
            </a:pPr>
            <a:r>
              <a:rPr lang="vi-VN" b="0" i="0" dirty="0">
                <a:solidFill>
                  <a:srgbClr val="D1D5DB"/>
                </a:solidFill>
                <a:effectLst/>
                <a:latin typeface="Söhne"/>
              </a:rPr>
              <a:t>PHP: PHP là một ngôn ngữ lập trình phía server phổ biến và mạnh mẽ. Với PHP, bạn có thể xử lý và lưu trữ dữ liệu từ cơ sở dữ liệu, xử lý các yêu cầu từ phía client, tạo và quản lý phiên làm việc, xử lý các chức năng logic phức tạp, và tạo ra các trang động. PHP cung cấp tính năng mạnh mẽ và linh hoạt cho phần backend của trang web, giúp bạn xây dựng và quản lý dữ liệu của khách hàng, đơn hàng, và các chức năng kinh doanh khác.</a:t>
            </a:r>
          </a:p>
          <a:p>
            <a:endParaRPr lang="en-US" dirty="0"/>
          </a:p>
        </p:txBody>
      </p:sp>
    </p:spTree>
    <p:extLst>
      <p:ext uri="{BB962C8B-B14F-4D97-AF65-F5344CB8AC3E}">
        <p14:creationId xmlns:p14="http://schemas.microsoft.com/office/powerpoint/2010/main" val="31663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AA85-7E4D-B947-D70A-51881A04949F}"/>
              </a:ext>
            </a:extLst>
          </p:cNvPr>
          <p:cNvSpPr>
            <a:spLocks noGrp="1"/>
          </p:cNvSpPr>
          <p:nvPr>
            <p:ph type="title"/>
          </p:nvPr>
        </p:nvSpPr>
        <p:spPr/>
        <p:txBody>
          <a:bodyPr/>
          <a:lstStyle/>
          <a:p>
            <a:r>
              <a:rPr lang="en-US" dirty="0"/>
              <a:t>Vai </a:t>
            </a:r>
            <a:r>
              <a:rPr lang="en-US" dirty="0" err="1"/>
              <a:t>trò</a:t>
            </a:r>
            <a:r>
              <a:rPr lang="en-US" dirty="0"/>
              <a:t> </a:t>
            </a:r>
            <a:r>
              <a:rPr lang="en-US" dirty="0" err="1"/>
              <a:t>của</a:t>
            </a:r>
            <a:r>
              <a:rPr lang="en-US" dirty="0"/>
              <a:t> </a:t>
            </a:r>
            <a:r>
              <a:rPr lang="en-US" dirty="0" err="1"/>
              <a:t>từng</a:t>
            </a:r>
            <a:r>
              <a:rPr lang="en-US" dirty="0"/>
              <a:t> </a:t>
            </a:r>
            <a:r>
              <a:rPr lang="en-US" dirty="0" err="1"/>
              <a:t>thành</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078C183F-32F7-2E9E-26B7-D3DED0611B0B}"/>
              </a:ext>
            </a:extLst>
          </p:cNvPr>
          <p:cNvSpPr>
            <a:spLocks noGrp="1"/>
          </p:cNvSpPr>
          <p:nvPr>
            <p:ph idx="1"/>
          </p:nvPr>
        </p:nvSpPr>
        <p:spPr/>
        <p:txBody>
          <a:bodyPr/>
          <a:lstStyle/>
          <a:p>
            <a:r>
              <a:rPr lang="en-US" dirty="0"/>
              <a:t>1-Nguyễn Kim </a:t>
            </a:r>
            <a:r>
              <a:rPr lang="en-US" dirty="0" err="1"/>
              <a:t>Hiển</a:t>
            </a:r>
            <a:r>
              <a:rPr lang="en-US" dirty="0"/>
              <a:t> :</a:t>
            </a:r>
            <a:r>
              <a:rPr lang="en-US" dirty="0" err="1"/>
              <a:t>tìm</a:t>
            </a:r>
            <a:r>
              <a:rPr lang="en-US" dirty="0"/>
              <a:t> </a:t>
            </a:r>
            <a:r>
              <a:rPr lang="en-US" dirty="0" err="1"/>
              <a:t>và</a:t>
            </a:r>
            <a:r>
              <a:rPr lang="en-US" dirty="0"/>
              <a:t> </a:t>
            </a:r>
            <a:r>
              <a:rPr lang="en-US" dirty="0" err="1"/>
              <a:t>tạo</a:t>
            </a:r>
            <a:r>
              <a:rPr lang="en-US" dirty="0"/>
              <a:t> menu , </a:t>
            </a:r>
            <a:r>
              <a:rPr lang="en-US" dirty="0" err="1"/>
              <a:t>chỉnh</a:t>
            </a:r>
            <a:r>
              <a:rPr lang="en-US" dirty="0"/>
              <a:t> </a:t>
            </a:r>
            <a:r>
              <a:rPr lang="en-US" dirty="0" err="1"/>
              <a:t>sửa</a:t>
            </a:r>
            <a:r>
              <a:rPr lang="en-US" dirty="0"/>
              <a:t> text </a:t>
            </a:r>
            <a:r>
              <a:rPr lang="en-US" dirty="0" err="1"/>
              <a:t>có</a:t>
            </a:r>
            <a:r>
              <a:rPr lang="en-US" dirty="0"/>
              <a:t> </a:t>
            </a:r>
            <a:r>
              <a:rPr lang="en-US" dirty="0" err="1"/>
              <a:t>trong</a:t>
            </a:r>
            <a:r>
              <a:rPr lang="en-US" dirty="0"/>
              <a:t> code;</a:t>
            </a:r>
          </a:p>
          <a:p>
            <a:r>
              <a:rPr lang="en-US" dirty="0"/>
              <a:t>2-Đỗ Văn </a:t>
            </a:r>
            <a:r>
              <a:rPr lang="en-US" dirty="0" err="1"/>
              <a:t>Bắc</a:t>
            </a:r>
            <a:r>
              <a:rPr lang="en-US" dirty="0"/>
              <a:t>: </a:t>
            </a:r>
            <a:r>
              <a:rPr lang="en-US" dirty="0" err="1"/>
              <a:t>tạo</a:t>
            </a:r>
            <a:r>
              <a:rPr lang="en-US" dirty="0"/>
              <a:t> contact(font-end);</a:t>
            </a:r>
          </a:p>
          <a:p>
            <a:r>
              <a:rPr lang="en-US" dirty="0"/>
              <a:t>3-Hoàng Minh </a:t>
            </a:r>
            <a:r>
              <a:rPr lang="en-US" dirty="0" err="1"/>
              <a:t>Hiếu</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nghiên</a:t>
            </a:r>
            <a:r>
              <a:rPr lang="en-US" dirty="0"/>
              <a:t> </a:t>
            </a:r>
            <a:r>
              <a:rPr lang="en-US" dirty="0" err="1"/>
              <a:t>cứu</a:t>
            </a:r>
            <a:r>
              <a:rPr lang="en-US" dirty="0"/>
              <a:t> </a:t>
            </a:r>
            <a:r>
              <a:rPr lang="en-US" dirty="0" err="1"/>
              <a:t>về</a:t>
            </a:r>
            <a:r>
              <a:rPr lang="en-US" dirty="0"/>
              <a:t> gallery.</a:t>
            </a:r>
          </a:p>
          <a:p>
            <a:r>
              <a:rPr lang="en-US" dirty="0"/>
              <a:t>4-Chu </a:t>
            </a:r>
            <a:r>
              <a:rPr lang="en-US" dirty="0" err="1"/>
              <a:t>Thị</a:t>
            </a:r>
            <a:r>
              <a:rPr lang="en-US" dirty="0"/>
              <a:t> </a:t>
            </a:r>
            <a:r>
              <a:rPr lang="en-US" dirty="0" err="1"/>
              <a:t>Yên</a:t>
            </a:r>
            <a:r>
              <a:rPr lang="en-US" dirty="0"/>
              <a:t>: </a:t>
            </a:r>
            <a:r>
              <a:rPr lang="en-US" dirty="0" err="1"/>
              <a:t>làm</a:t>
            </a:r>
            <a:r>
              <a:rPr lang="en-US" dirty="0"/>
              <a:t> </a:t>
            </a:r>
            <a:r>
              <a:rPr lang="en-US" dirty="0" err="1"/>
              <a:t>về</a:t>
            </a:r>
            <a:r>
              <a:rPr lang="en-US" dirty="0"/>
              <a:t> </a:t>
            </a:r>
            <a:r>
              <a:rPr lang="en-US" dirty="0" err="1"/>
              <a:t>dữ</a:t>
            </a:r>
            <a:r>
              <a:rPr lang="en-US" dirty="0"/>
              <a:t> </a:t>
            </a:r>
            <a:r>
              <a:rPr lang="en-US" dirty="0" err="1"/>
              <a:t>lệu</a:t>
            </a:r>
            <a:r>
              <a:rPr lang="en-US" dirty="0"/>
              <a:t> (</a:t>
            </a:r>
            <a:r>
              <a:rPr lang="en-US" dirty="0" err="1"/>
              <a:t>php</a:t>
            </a:r>
            <a:r>
              <a:rPr lang="en-US" dirty="0"/>
              <a:t> - backend</a:t>
            </a:r>
            <a:r>
              <a:rPr lang="en-US"/>
              <a:t>) </a:t>
            </a:r>
          </a:p>
          <a:p>
            <a:r>
              <a:rPr lang="en-US"/>
              <a:t>5-Nguyễn </a:t>
            </a:r>
            <a:r>
              <a:rPr lang="en-US" dirty="0"/>
              <a:t>Hữu Đạo: Hoàn </a:t>
            </a:r>
            <a:r>
              <a:rPr lang="en-US" dirty="0" err="1"/>
              <a:t>thành</a:t>
            </a:r>
            <a:r>
              <a:rPr lang="en-US" dirty="0"/>
              <a:t>  </a:t>
            </a:r>
            <a:r>
              <a:rPr lang="en-US" dirty="0" err="1"/>
              <a:t>trang</a:t>
            </a:r>
            <a:r>
              <a:rPr lang="en-US" dirty="0"/>
              <a:t> Home ,about , </a:t>
            </a:r>
            <a:r>
              <a:rPr lang="en-US" dirty="0" err="1"/>
              <a:t>gán</a:t>
            </a:r>
            <a:r>
              <a:rPr lang="en-US" dirty="0"/>
              <a:t> </a:t>
            </a:r>
            <a:r>
              <a:rPr lang="en-US" dirty="0" err="1"/>
              <a:t>ghép</a:t>
            </a:r>
            <a:r>
              <a:rPr lang="en-US" dirty="0"/>
              <a:t> code </a:t>
            </a:r>
            <a:r>
              <a:rPr lang="en-US" dirty="0" err="1"/>
              <a:t>của</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lại</a:t>
            </a:r>
            <a:r>
              <a:rPr lang="en-US" dirty="0"/>
              <a:t> </a:t>
            </a:r>
            <a:r>
              <a:rPr lang="en-US" dirty="0" err="1"/>
              <a:t>với</a:t>
            </a:r>
            <a:r>
              <a:rPr lang="en-US" dirty="0"/>
              <a:t> </a:t>
            </a:r>
            <a:r>
              <a:rPr lang="en-US" dirty="0" err="1"/>
              <a:t>nhau</a:t>
            </a:r>
            <a:r>
              <a:rPr lang="en-US" dirty="0"/>
              <a:t>.</a:t>
            </a:r>
          </a:p>
        </p:txBody>
      </p:sp>
    </p:spTree>
    <p:extLst>
      <p:ext uri="{BB962C8B-B14F-4D97-AF65-F5344CB8AC3E}">
        <p14:creationId xmlns:p14="http://schemas.microsoft.com/office/powerpoint/2010/main" val="91813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DB2A-9DC9-B19B-7583-1446028CE339}"/>
              </a:ext>
            </a:extLst>
          </p:cNvPr>
          <p:cNvSpPr>
            <a:spLocks noGrp="1"/>
          </p:cNvSpPr>
          <p:nvPr>
            <p:ph type="title"/>
          </p:nvPr>
        </p:nvSpPr>
        <p:spPr/>
        <p:txBody>
          <a:bodyPr/>
          <a:lstStyle/>
          <a:p>
            <a:r>
              <a:rPr lang="en-US" dirty="0" err="1"/>
              <a:t>Hình</a:t>
            </a:r>
            <a:r>
              <a:rPr lang="en-US" dirty="0"/>
              <a:t> </a:t>
            </a:r>
            <a:r>
              <a:rPr lang="en-US" dirty="0" err="1"/>
              <a:t>thức</a:t>
            </a:r>
            <a:r>
              <a:rPr lang="en-US" dirty="0"/>
              <a:t> </a:t>
            </a:r>
            <a:r>
              <a:rPr lang="en-US" dirty="0" err="1"/>
              <a:t>cộng</a:t>
            </a:r>
            <a:r>
              <a:rPr lang="en-US" dirty="0"/>
              <a:t> </a:t>
            </a:r>
            <a:r>
              <a:rPr lang="en-US" dirty="0" err="1"/>
              <a:t>tác</a:t>
            </a:r>
            <a:r>
              <a:rPr lang="en-US" dirty="0"/>
              <a:t> </a:t>
            </a:r>
            <a:r>
              <a:rPr lang="en-US" dirty="0" err="1"/>
              <a:t>chủ</a:t>
            </a:r>
            <a:r>
              <a:rPr lang="en-US" dirty="0"/>
              <a:t> </a:t>
            </a:r>
            <a:r>
              <a:rPr lang="en-US" dirty="0" err="1"/>
              <a:t>yếu</a:t>
            </a:r>
            <a:endParaRPr lang="en-US" dirty="0"/>
          </a:p>
        </p:txBody>
      </p:sp>
      <p:sp>
        <p:nvSpPr>
          <p:cNvPr id="3" name="Content Placeholder 2">
            <a:extLst>
              <a:ext uri="{FF2B5EF4-FFF2-40B4-BE49-F238E27FC236}">
                <a16:creationId xmlns:a16="http://schemas.microsoft.com/office/drawing/2014/main" id="{72A60289-CA34-0542-D7D0-20A7DC44FB94}"/>
              </a:ext>
            </a:extLst>
          </p:cNvPr>
          <p:cNvSpPr>
            <a:spLocks noGrp="1"/>
          </p:cNvSpPr>
          <p:nvPr>
            <p:ph idx="1"/>
          </p:nvPr>
        </p:nvSpPr>
        <p:spPr/>
        <p:txBody>
          <a:bodyPr/>
          <a:lstStyle/>
          <a:p>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a:t> qua mess</a:t>
            </a:r>
          </a:p>
          <a:p>
            <a:r>
              <a:rPr lang="en-US" dirty="0" err="1"/>
              <a:t>Trao</a:t>
            </a:r>
            <a:r>
              <a:rPr lang="en-US" dirty="0"/>
              <a:t> </a:t>
            </a:r>
            <a:r>
              <a:rPr lang="en-US" dirty="0" err="1"/>
              <a:t>đổi</a:t>
            </a:r>
            <a:r>
              <a:rPr lang="en-US" dirty="0"/>
              <a:t> code qua 1 </a:t>
            </a:r>
            <a:r>
              <a:rPr lang="en-US" dirty="0" err="1"/>
              <a:t>tài</a:t>
            </a:r>
            <a:r>
              <a:rPr lang="en-US" dirty="0"/>
              <a:t> </a:t>
            </a:r>
            <a:r>
              <a:rPr lang="en-US" dirty="0" err="1"/>
              <a:t>khoản</a:t>
            </a:r>
            <a:r>
              <a:rPr lang="en-US" dirty="0"/>
              <a:t> </a:t>
            </a:r>
            <a:r>
              <a:rPr lang="en-US" dirty="0" err="1"/>
              <a:t>gìhub</a:t>
            </a:r>
            <a:r>
              <a:rPr lang="en-US" dirty="0"/>
              <a:t> </a:t>
            </a:r>
            <a:r>
              <a:rPr lang="en-US" dirty="0" err="1"/>
              <a:t>chung</a:t>
            </a:r>
            <a:r>
              <a:rPr lang="en-US" dirty="0"/>
              <a:t> </a:t>
            </a:r>
            <a:r>
              <a:rPr lang="en-US" dirty="0" err="1"/>
              <a:t>của</a:t>
            </a:r>
            <a:r>
              <a:rPr lang="en-US" dirty="0"/>
              <a:t> </a:t>
            </a:r>
            <a:r>
              <a:rPr lang="en-US" dirty="0" err="1"/>
              <a:t>cả</a:t>
            </a:r>
            <a:r>
              <a:rPr lang="en-US" dirty="0"/>
              <a:t> </a:t>
            </a:r>
            <a:r>
              <a:rPr lang="en-US" dirty="0" err="1"/>
              <a:t>nhóm</a:t>
            </a:r>
            <a:endParaRPr lang="en-US" dirty="0"/>
          </a:p>
        </p:txBody>
      </p:sp>
    </p:spTree>
    <p:extLst>
      <p:ext uri="{BB962C8B-B14F-4D97-AF65-F5344CB8AC3E}">
        <p14:creationId xmlns:p14="http://schemas.microsoft.com/office/powerpoint/2010/main" val="4185348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{CF1E83AF-9C17-46F9-9629-4FDCF6E9173B}tf12214701_win32</Template>
  <TotalTime>3051</TotalTime>
  <Words>990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.VnArial</vt:lpstr>
      <vt:lpstr>Arial</vt:lpstr>
      <vt:lpstr>Bookman Old Style</vt:lpstr>
      <vt:lpstr>Goudy Old Style</vt:lpstr>
      <vt:lpstr>Segoe UI Semibold</vt:lpstr>
      <vt:lpstr>Sitka Subheading Semibold</vt:lpstr>
      <vt:lpstr>Söhne</vt:lpstr>
      <vt:lpstr>Wingdings 2</vt:lpstr>
      <vt:lpstr>SlateVTI</vt:lpstr>
      <vt:lpstr>GROUP 1</vt:lpstr>
      <vt:lpstr>Đề Tài </vt:lpstr>
      <vt:lpstr>Lựa chọn đề tài này bởi :</vt:lpstr>
      <vt:lpstr>Chức năng chính</vt:lpstr>
      <vt:lpstr>Kế hoạch cho tương lai sản phẩm</vt:lpstr>
      <vt:lpstr>Công nghệ được sử dụng</vt:lpstr>
      <vt:lpstr>Vai trò của từng thành viên</vt:lpstr>
      <vt:lpstr>Hình thức cộng tác chủ yếu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dc:creator>Đạo</dc:creator>
  <cp:lastModifiedBy>Đạo</cp:lastModifiedBy>
  <cp:revision>3</cp:revision>
  <dcterms:created xsi:type="dcterms:W3CDTF">2023-05-19T09:04:12Z</dcterms:created>
  <dcterms:modified xsi:type="dcterms:W3CDTF">2023-05-21T16:23:38Z</dcterms:modified>
</cp:coreProperties>
</file>