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A215-2611-4AEE-A9CA-9C2A21EF711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D3D9-9BF0-4B9E-B312-4452670D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RPC, which stands for Remote Procedure Calls, is a concept that tries to generalize a regular procedure invocation to a case where caller and receiver do not reside in the same process - and are potentially distributed across separate machines.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essential goal of this approach is to make remote invocation as similar as possible to regular procedure calls and to hide the details of the physical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IDLs describe an interface in a language-independent way, enabling communication between software components that do not share one language, for example, between those written in C++ and those written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3D9-9BF0-4B9E-B312-4452670D0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What is Binder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275605"/>
          </a:xfrm>
        </p:spPr>
        <p:txBody>
          <a:bodyPr>
            <a:normAutofit/>
          </a:bodyPr>
          <a:lstStyle/>
          <a:p>
            <a:r>
              <a:rPr lang="en-US" sz="2300" dirty="0"/>
              <a:t>Comes from </a:t>
            </a:r>
            <a:r>
              <a:rPr lang="en-US" sz="2300" dirty="0" err="1" smtClean="0"/>
              <a:t>OpenBinder</a:t>
            </a:r>
            <a:r>
              <a:rPr lang="en-US" sz="2300" dirty="0" smtClean="0"/>
              <a:t> : </a:t>
            </a:r>
            <a:r>
              <a:rPr lang="en-US" sz="2300" dirty="0"/>
              <a:t> allows processes to present interfaces which may be called by other </a:t>
            </a:r>
            <a:r>
              <a:rPr lang="en-US" sz="2300" dirty="0" smtClean="0"/>
              <a:t>threads.</a:t>
            </a:r>
          </a:p>
          <a:p>
            <a:r>
              <a:rPr lang="en-US" sz="2400" dirty="0"/>
              <a:t>A kernel driver to facilitate </a:t>
            </a:r>
            <a:r>
              <a:rPr lang="en-US" sz="2400" dirty="0" smtClean="0"/>
              <a:t>inter-process communication</a:t>
            </a:r>
            <a:endParaRPr lang="en-US" sz="2300" dirty="0" smtClean="0"/>
          </a:p>
          <a:p>
            <a:r>
              <a:rPr lang="en-US" sz="2300" dirty="0"/>
              <a:t>Lightweight RPC (Remote Procedure Communication) mechanism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Focused on scalability, stability,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flexibility</a:t>
            </a:r>
            <a:r>
              <a:rPr lang="en-US" sz="2300" dirty="0"/>
              <a:t>, low-latency/overhead,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easy </a:t>
            </a:r>
            <a:r>
              <a:rPr lang="en-US" sz="2300" dirty="0"/>
              <a:t>programming model</a:t>
            </a:r>
            <a:endParaRPr lang="en-US" sz="2300" dirty="0" smtClean="0"/>
          </a:p>
          <a:p>
            <a:r>
              <a:rPr lang="en-US" sz="2300" dirty="0" smtClean="0"/>
              <a:t>Essential </a:t>
            </a:r>
            <a:r>
              <a:rPr lang="en-US" sz="2300" dirty="0"/>
              <a:t>to Android</a:t>
            </a:r>
            <a:r>
              <a:rPr lang="en-US" sz="2300" dirty="0" smtClean="0"/>
              <a:t>!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05" y="3718000"/>
            <a:ext cx="4639195" cy="33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Why Binder?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917583"/>
          </a:xfrm>
        </p:spPr>
        <p:txBody>
          <a:bodyPr>
            <a:normAutofit/>
          </a:bodyPr>
          <a:lstStyle/>
          <a:p>
            <a:r>
              <a:rPr lang="en-US" dirty="0"/>
              <a:t>Memory management: “unneeded” processes are removed to free resources (mainly memory) for new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Binder </a:t>
            </a:r>
            <a:r>
              <a:rPr lang="en-US" dirty="0"/>
              <a:t>to the rescue! </a:t>
            </a:r>
            <a:r>
              <a:rPr lang="en-US" dirty="0" smtClean="0"/>
              <a:t> Its </a:t>
            </a:r>
            <a:r>
              <a:rPr lang="en-US" dirty="0"/>
              <a:t>built-in reference-counting of “object” references plus death-notification </a:t>
            </a:r>
            <a:r>
              <a:rPr lang="en-US" dirty="0" smtClean="0"/>
              <a:t>mechanism.</a:t>
            </a:r>
          </a:p>
          <a:p>
            <a:r>
              <a:rPr lang="en-US" dirty="0"/>
              <a:t>Per-process thread pool for processing </a:t>
            </a:r>
            <a:r>
              <a:rPr lang="en-US" dirty="0" smtClean="0"/>
              <a:t>requests</a:t>
            </a:r>
          </a:p>
          <a:p>
            <a:r>
              <a:rPr lang="en-US" dirty="0"/>
              <a:t>Synchronous and asynchronous (</a:t>
            </a:r>
            <a:r>
              <a:rPr lang="en-US" dirty="0" err="1"/>
              <a:t>oneway</a:t>
            </a:r>
            <a:r>
              <a:rPr lang="en-US" dirty="0"/>
              <a:t>) invocation model</a:t>
            </a:r>
          </a:p>
          <a:p>
            <a:r>
              <a:rPr lang="en-US" dirty="0" smtClean="0"/>
              <a:t>Unique </a:t>
            </a:r>
            <a:r>
              <a:rPr lang="en-US" dirty="0"/>
              <a:t>object-mapping across process boundaries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instance Binder objects </a:t>
            </a:r>
            <a:r>
              <a:rPr lang="en-US" dirty="0" smtClean="0"/>
              <a:t> maintains </a:t>
            </a:r>
            <a:r>
              <a:rPr lang="en-US" dirty="0"/>
              <a:t>a unique identity across all processes in the </a:t>
            </a:r>
            <a:r>
              <a:rPr lang="en-US" dirty="0" smtClean="0"/>
              <a:t>system. </a:t>
            </a:r>
            <a:r>
              <a:rPr lang="en-US" dirty="0"/>
              <a:t>This facility is provided by the Binder kernel driver, which analyzes the contents of each Binder transaction and assigns a unique 32-bit integer value to each Binder object it </a:t>
            </a:r>
            <a:r>
              <a:rPr lang="en-US" dirty="0" smtClean="0"/>
              <a:t>see.</a:t>
            </a:r>
          </a:p>
          <a:p>
            <a:pPr lvl="1"/>
            <a:r>
              <a:rPr lang="en-US" dirty="0" smtClean="0"/>
              <a:t>How to mapping: </a:t>
            </a:r>
          </a:p>
          <a:p>
            <a:pPr lvl="2"/>
            <a:r>
              <a:rPr lang="en-US" dirty="0" smtClean="0"/>
              <a:t>1: A </a:t>
            </a:r>
            <a:r>
              <a:rPr lang="en-US" dirty="0"/>
              <a:t>virtual memory address pointing to a Binder object in the same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 A unique 32-bit handle (as assigned by the Binder kernel driver) pointing to the Binder’s virtual memory address in a different process.</a:t>
            </a:r>
          </a:p>
        </p:txBody>
      </p:sp>
    </p:spTree>
    <p:extLst>
      <p:ext uri="{BB962C8B-B14F-4D97-AF65-F5344CB8AC3E}">
        <p14:creationId xmlns:p14="http://schemas.microsoft.com/office/powerpoint/2010/main" val="1186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/>
              <a:t>Binder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917583"/>
          </a:xfrm>
        </p:spPr>
        <p:txBody>
          <a:bodyPr>
            <a:normAutofit/>
          </a:bodyPr>
          <a:lstStyle/>
          <a:p>
            <a:r>
              <a:rPr lang="en-US" b="1" dirty="0" smtClean="0"/>
              <a:t>Binder Object:</a:t>
            </a:r>
            <a:r>
              <a:rPr lang="en-US" dirty="0"/>
              <a:t> is an instance of a class that implements the Binder interface. A Binder object can implement multiple Binders.</a:t>
            </a:r>
          </a:p>
          <a:p>
            <a:r>
              <a:rPr lang="en-US" b="1" dirty="0"/>
              <a:t>Binder </a:t>
            </a:r>
            <a:r>
              <a:rPr lang="en-US" b="1" dirty="0" smtClean="0"/>
              <a:t>Protocol:</a:t>
            </a:r>
            <a:r>
              <a:rPr lang="en-US" dirty="0"/>
              <a:t> The Binder middleware uses a very low-level </a:t>
            </a:r>
            <a:r>
              <a:rPr lang="en-US" dirty="0"/>
              <a:t>protocol (</a:t>
            </a:r>
            <a:r>
              <a:rPr lang="en-US" dirty="0" err="1" smtClean="0"/>
              <a:t>ioctl</a:t>
            </a:r>
            <a:r>
              <a:rPr lang="en-US" dirty="0" smtClean="0"/>
              <a:t>-based)  </a:t>
            </a:r>
            <a:r>
              <a:rPr lang="en-US" dirty="0"/>
              <a:t>to communicate with the driver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err="1"/>
              <a:t>IBinder</a:t>
            </a:r>
            <a:r>
              <a:rPr lang="en-US" b="1" dirty="0"/>
              <a:t> </a:t>
            </a:r>
            <a:r>
              <a:rPr lang="en-US" b="1" dirty="0" smtClean="0"/>
              <a:t>Interface:</a:t>
            </a:r>
            <a:r>
              <a:rPr lang="en-US" dirty="0"/>
              <a:t> A Binder interface is a well-defined set of methods, properties, and events that a Binder can implement. It is usually described by the AIDL1 language.</a:t>
            </a:r>
          </a:p>
          <a:p>
            <a:r>
              <a:rPr lang="en-US" b="1" dirty="0"/>
              <a:t>Binder </a:t>
            </a:r>
            <a:r>
              <a:rPr lang="en-US" b="1" dirty="0" smtClean="0"/>
              <a:t>Token:</a:t>
            </a:r>
            <a:r>
              <a:rPr lang="en-US" dirty="0"/>
              <a:t> A numeric value that uniquely identifies a Binder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Binder Driver</a:t>
            </a:r>
            <a:r>
              <a:rPr lang="en-US" dirty="0"/>
              <a:t>: The kernel-level driver that fascinates the communication across process boundaries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6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How to use Binder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917583"/>
          </a:xfrm>
        </p:spPr>
        <p:txBody>
          <a:bodyPr>
            <a:normAutofit/>
          </a:bodyPr>
          <a:lstStyle/>
          <a:p>
            <a:r>
              <a:rPr lang="en-US" dirty="0"/>
              <a:t>The Binder framework communication is a client server model </a:t>
            </a:r>
            <a:endParaRPr lang="en-US" dirty="0" smtClean="0"/>
          </a:p>
          <a:p>
            <a:pPr lvl="1"/>
            <a:r>
              <a:rPr lang="en-US" dirty="0"/>
              <a:t>Each client initiates communication and waits for response from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client would have a proxy  object for the client side </a:t>
            </a:r>
            <a:r>
              <a:rPr lang="en-US" dirty="0" smtClean="0"/>
              <a:t>communication</a:t>
            </a:r>
          </a:p>
          <a:p>
            <a:r>
              <a:rPr lang="en-US" dirty="0"/>
              <a:t>The server side constitutes </a:t>
            </a:r>
            <a:r>
              <a:rPr lang="en-US" dirty="0" smtClean="0"/>
              <a:t>a thread pool, shall </a:t>
            </a:r>
            <a:r>
              <a:rPr lang="en-US" dirty="0"/>
              <a:t>spawn a new thread for each new Binder request from the client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1" y="3571729"/>
            <a:ext cx="5544185" cy="32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What is AIDL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275605"/>
          </a:xfrm>
        </p:spPr>
        <p:txBody>
          <a:bodyPr>
            <a:normAutofit/>
          </a:bodyPr>
          <a:lstStyle/>
          <a:p>
            <a:r>
              <a:rPr lang="en-US" dirty="0" smtClean="0"/>
              <a:t>AIDL: Android </a:t>
            </a:r>
            <a:r>
              <a:rPr lang="en-US" dirty="0"/>
              <a:t>Interface Definition </a:t>
            </a:r>
            <a:r>
              <a:rPr lang="en-US" dirty="0" smtClean="0"/>
              <a:t>Language , is </a:t>
            </a:r>
            <a:r>
              <a:rPr lang="en-US" dirty="0"/>
              <a:t>similar to other IDLs </a:t>
            </a:r>
            <a:r>
              <a:rPr lang="en-US" dirty="0" smtClean="0"/>
              <a:t>, </a:t>
            </a:r>
            <a:r>
              <a:rPr lang="en-US" dirty="0"/>
              <a:t>you might have worked </a:t>
            </a:r>
            <a:r>
              <a:rPr lang="en-US" dirty="0" smtClean="0"/>
              <a:t>with.</a:t>
            </a:r>
          </a:p>
          <a:p>
            <a:r>
              <a:rPr lang="en-US" dirty="0" smtClean="0"/>
              <a:t>Allow </a:t>
            </a:r>
            <a:r>
              <a:rPr lang="en-US" dirty="0"/>
              <a:t>to define the programming interface that both the client and service agree upon in order to communicate with each other using </a:t>
            </a:r>
            <a:r>
              <a:rPr lang="en-US" dirty="0" smtClean="0"/>
              <a:t>Binder</a:t>
            </a:r>
          </a:p>
          <a:p>
            <a:r>
              <a:rPr lang="en-US" dirty="0" smtClean="0"/>
              <a:t>Possible </a:t>
            </a:r>
            <a:r>
              <a:rPr lang="en-US" dirty="0"/>
              <a:t>to pass custom object,  any primitive data  </a:t>
            </a:r>
            <a:r>
              <a:rPr lang="en-US" dirty="0" smtClean="0"/>
              <a:t>across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Why use AIDL?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917583"/>
          </a:xfrm>
        </p:spPr>
        <p:txBody>
          <a:bodyPr>
            <a:normAutofit/>
          </a:bodyPr>
          <a:lstStyle/>
          <a:p>
            <a:r>
              <a:rPr lang="en-US" dirty="0"/>
              <a:t>AIDL does nothing but lets the system to generate the boilerplate code that hides the binder IPC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Don’t need AIDL when: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need IPC (i.e., your client and server stay in the same process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If you want to write the boilerplate code yourself for 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How to use AIDL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80" y="1788017"/>
            <a:ext cx="8817232" cy="49175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467</Words>
  <Application>Microsoft Office PowerPoint</Application>
  <PresentationFormat>Widescreen</PresentationFormat>
  <Paragraphs>51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PowerPoint Presentation</vt:lpstr>
      <vt:lpstr>What is Binder</vt:lpstr>
      <vt:lpstr>Why Binder?</vt:lpstr>
      <vt:lpstr>Binder Terminology</vt:lpstr>
      <vt:lpstr>How to use Binder</vt:lpstr>
      <vt:lpstr>What is AIDL</vt:lpstr>
      <vt:lpstr>Why use AIDL?</vt:lpstr>
      <vt:lpstr>How to use AIDL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DAT</dc:creator>
  <cp:lastModifiedBy>TRAN HUU DAT</cp:lastModifiedBy>
  <cp:revision>8</cp:revision>
  <dcterms:created xsi:type="dcterms:W3CDTF">2020-06-28T10:37:30Z</dcterms:created>
  <dcterms:modified xsi:type="dcterms:W3CDTF">2020-06-28T11:50:02Z</dcterms:modified>
</cp:coreProperties>
</file>