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1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3" r:id="rId3"/>
    <p:sldId id="328" r:id="rId4"/>
    <p:sldId id="331" r:id="rId5"/>
    <p:sldId id="326" r:id="rId6"/>
    <p:sldId id="329" r:id="rId7"/>
    <p:sldId id="332" r:id="rId8"/>
    <p:sldId id="333" r:id="rId9"/>
    <p:sldId id="334" r:id="rId10"/>
    <p:sldId id="324" r:id="rId11"/>
  </p:sldIdLst>
  <p:sldSz cx="9906000" cy="6858000" type="A4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1D1"/>
    <a:srgbClr val="214369"/>
    <a:srgbClr val="9CBCDA"/>
    <a:srgbClr val="FFF7D5"/>
    <a:srgbClr val="CFDDE9"/>
    <a:srgbClr val="CCECFF"/>
    <a:srgbClr val="295483"/>
    <a:srgbClr val="FF6699"/>
    <a:srgbClr val="6D9DC9"/>
    <a:srgbClr val="1E95A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9813" autoAdjust="0"/>
  </p:normalViewPr>
  <p:slideViewPr>
    <p:cSldViewPr>
      <p:cViewPr varScale="1">
        <p:scale>
          <a:sx n="104" d="100"/>
          <a:sy n="104" d="100"/>
        </p:scale>
        <p:origin x="-1722" y="-126"/>
      </p:cViewPr>
      <p:guideLst>
        <p:guide orient="horz" pos="2160"/>
        <p:guide pos="312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50" y="-96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5350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2D31481-27B6-43B4-97D6-7F57AE923DFB}" type="datetimeFigureOut">
              <a:rPr lang="ja-JP" altLang="en-US"/>
              <a:pPr>
                <a:defRPr/>
              </a:pPr>
              <a:t>2016/5/25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5350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1850E809-4CDE-4E04-82C0-F67474F4D84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7119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350" y="0"/>
            <a:ext cx="2950263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B249168-D4B7-4149-ABE6-E394CB7D331B}" type="datetimeFigureOut">
              <a:rPr lang="ja-JP" altLang="en-US"/>
              <a:pPr>
                <a:defRPr/>
              </a:pPr>
              <a:t>2016/5/25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199" y="4721225"/>
            <a:ext cx="5444806" cy="4471988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350" y="9440864"/>
            <a:ext cx="2950263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5745C9DD-FF9F-4F50-9653-2EF238E6CE6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4765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885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1814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9526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017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69459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5667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8411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8591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7352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45C9DD-FF9F-4F50-9653-2EF238E6CE69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7504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2492378"/>
            <a:ext cx="9906000" cy="7252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5000">
                <a:schemeClr val="accent6"/>
              </a:gs>
              <a:gs pos="85000">
                <a:schemeClr val="accent6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32921" y="6616011"/>
            <a:ext cx="1426738" cy="2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46" y="1628778"/>
            <a:ext cx="9672108" cy="822325"/>
          </a:xfrm>
        </p:spPr>
        <p:txBody>
          <a:bodyPr anchor="b"/>
          <a:lstStyle>
            <a:lvl1pPr algn="ctr">
              <a:defRPr sz="3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2708920"/>
            <a:ext cx="6934200" cy="576262"/>
          </a:xfrm>
        </p:spPr>
        <p:txBody>
          <a:bodyPr/>
          <a:lstStyle>
            <a:lvl1pPr marL="0" indent="0"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267840" cy="4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ja-JP" altLang="en-US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189650" y="6669360"/>
            <a:ext cx="1716352" cy="18864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800"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(c) 2014 HOYU </a:t>
            </a:r>
            <a:r>
              <a:rPr lang="en-US" altLang="ja-JP" dirty="0" err="1" smtClean="0"/>
              <a:t>co.ltd</a:t>
            </a:r>
            <a:r>
              <a:rPr lang="en-US" altLang="ja-JP" dirty="0" smtClean="0"/>
              <a:t>. All Rights Reserved.</a:t>
            </a:r>
            <a:endParaRPr lang="en-US" altLang="ja-JP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" y="6669360"/>
            <a:ext cx="992319" cy="1886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6638400"/>
            <a:ext cx="9906000" cy="1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rgbClr val="00B0F0"/>
              </a:gs>
              <a:gs pos="100000">
                <a:schemeClr val="bg2">
                  <a:lumMod val="90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332656"/>
            <a:ext cx="9906000" cy="36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BABA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746903" y="63798"/>
            <a:ext cx="1159097" cy="19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267840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464" y="476672"/>
            <a:ext cx="9673075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669191" y="6669360"/>
            <a:ext cx="3236810" cy="188640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600">
                <a:latin typeface="Century Gothic" pitchFamily="34" charset="0"/>
                <a:ea typeface="メイリオ" pitchFamily="50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Copyright (c) 2010 HOYU co.ltd. All Rights Reserved.</a:t>
            </a:r>
            <a:endParaRPr lang="en-US" altLang="ja-JP" dirty="0"/>
          </a:p>
        </p:txBody>
      </p:sp>
      <p:sp>
        <p:nvSpPr>
          <p:cNvPr id="8" name="日付プレースホルダ 3"/>
          <p:cNvSpPr txBox="1">
            <a:spLocks/>
          </p:cNvSpPr>
          <p:nvPr/>
        </p:nvSpPr>
        <p:spPr>
          <a:xfrm>
            <a:off x="4094825" y="6669360"/>
            <a:ext cx="1716352" cy="1886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000"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メイリオ" pitchFamily="50" charset="-128"/>
                <a:cs typeface="メイリオ" pitchFamily="50" charset="-128"/>
              </a:rPr>
              <a:t>CONFIDENTIAL</a:t>
            </a:r>
            <a:endParaRPr kumimoji="1" lang="en-US" altLang="ja-JP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" y="6669360"/>
            <a:ext cx="992319" cy="1886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latin typeface="Century Gothic" pitchFamily="34" charset="0"/>
              </a:defRPr>
            </a:lvl1pPr>
          </a:lstStyle>
          <a:p>
            <a:pPr>
              <a:defRPr/>
            </a:pPr>
            <a:fld id="{7E26BBE9-1171-4755-8BA0-6A5F158C4BA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MS UI Gothic" pitchFamily="50" charset="-128"/>
          <a:ea typeface="MS UI 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-OTF じゅん Pro 34" pitchFamily="34" charset="-128"/>
          <a:ea typeface="A-OTF じゅん Pro 3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46" y="1196753"/>
            <a:ext cx="9672108" cy="1295624"/>
          </a:xfrm>
        </p:spPr>
        <p:txBody>
          <a:bodyPr/>
          <a:lstStyle/>
          <a:p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TÀI LIỆU ĐỊNH NGHĨA YÊU CẦU TÍNH NĂNG CỦA D-MATCH</a:t>
            </a:r>
            <a:b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(2-2-1: TÌM KIẾM GIÁ BÁN LẺ (CHỈ ĐỊNH ĐIỀU KIỆN))</a:t>
            </a:r>
            <a:endParaRPr lang="ja-JP" altLang="ja-JP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2480" y="116632"/>
            <a:ext cx="916805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A-OTF じゅん Pro 34" pitchFamily="34" charset="-128"/>
                <a:ea typeface="A-OTF じゅん Pro 34" pitchFamily="34" charset="-128"/>
              </a:defRPr>
            </a:lvl9pPr>
          </a:lstStyle>
          <a:p>
            <a:r>
              <a:rPr lang="en-US" altLang="ja-JP" kern="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altLang="ja-JP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kern="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ja-JP" kern="0" dirty="0" smtClean="0">
                <a:latin typeface="Times New Roman" pitchFamily="18" charset="0"/>
                <a:cs typeface="Times New Roman" pitchFamily="18" charset="0"/>
              </a:rPr>
              <a:t> Recruit Marketing Partners</a:t>
            </a:r>
            <a:endParaRPr lang="ja-JP" altLang="ja-JP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2016/5/13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Transition diagram (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テキスト ボックス 1"/>
          <p:cNvSpPr txBox="1"/>
          <p:nvPr/>
        </p:nvSpPr>
        <p:spPr>
          <a:xfrm>
            <a:off x="5385049" y="4821435"/>
            <a:ext cx="2588444" cy="1631901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80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28" name="テキスト ボックス 2"/>
          <p:cNvSpPr txBox="1"/>
          <p:nvPr/>
        </p:nvSpPr>
        <p:spPr>
          <a:xfrm>
            <a:off x="560512" y="472541"/>
            <a:ext cx="1800200" cy="39645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MATCH】Modal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29" name="テキスト ボックス 3"/>
          <p:cNvSpPr txBox="1"/>
          <p:nvPr/>
        </p:nvSpPr>
        <p:spPr>
          <a:xfrm>
            <a:off x="5601072" y="2531268"/>
            <a:ext cx="2077805" cy="590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【D-MATCH】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2-2-1: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giá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bán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lẻ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chỉ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định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điều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kiện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32" name="テキスト ボックス 6"/>
          <p:cNvSpPr txBox="1"/>
          <p:nvPr/>
        </p:nvSpPr>
        <p:spPr>
          <a:xfrm>
            <a:off x="724081" y="772852"/>
            <a:ext cx="1420607" cy="54169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Map 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vòng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tròn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724079" y="1353328"/>
            <a:ext cx="1420609" cy="51451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Map 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Tỉnh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thành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34" name="テキスト ボックス 8"/>
          <p:cNvSpPr txBox="1"/>
          <p:nvPr/>
        </p:nvSpPr>
        <p:spPr>
          <a:xfrm>
            <a:off x="5545443" y="4985932"/>
            <a:ext cx="2297197" cy="5108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【D-MATCH】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2-2-2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: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giá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bán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lẻ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dữ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liệu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chi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tiết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cxnSp>
        <p:nvCxnSpPr>
          <p:cNvPr id="35" name="直線矢印コネクタ 34"/>
          <p:cNvCxnSpPr>
            <a:stCxn id="29" idx="2"/>
            <a:endCxn id="27" idx="0"/>
          </p:cNvCxnSpPr>
          <p:nvPr/>
        </p:nvCxnSpPr>
        <p:spPr>
          <a:xfrm>
            <a:off x="6639975" y="3121993"/>
            <a:ext cx="39296" cy="169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3"/>
          <p:cNvCxnSpPr>
            <a:stCxn id="29" idx="1"/>
            <a:endCxn id="32" idx="3"/>
          </p:cNvCxnSpPr>
          <p:nvPr/>
        </p:nvCxnSpPr>
        <p:spPr>
          <a:xfrm rot="10800000">
            <a:off x="2144688" y="1043701"/>
            <a:ext cx="3456384" cy="1782930"/>
          </a:xfrm>
          <a:prstGeom prst="bentConnector3">
            <a:avLst>
              <a:gd name="adj1" fmla="val 3875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3"/>
          <p:cNvCxnSpPr>
            <a:stCxn id="29" idx="1"/>
            <a:endCxn id="33" idx="3"/>
          </p:cNvCxnSpPr>
          <p:nvPr/>
        </p:nvCxnSpPr>
        <p:spPr>
          <a:xfrm rot="10800000">
            <a:off x="2144688" y="1610587"/>
            <a:ext cx="3456384" cy="1216044"/>
          </a:xfrm>
          <a:prstGeom prst="bentConnector3">
            <a:avLst>
              <a:gd name="adj1" fmla="val 390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12"/>
          <p:cNvSpPr txBox="1"/>
          <p:nvPr/>
        </p:nvSpPr>
        <p:spPr>
          <a:xfrm>
            <a:off x="4736937" y="515678"/>
            <a:ext cx="1339626" cy="4831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【C-MATCH】</a:t>
            </a:r>
          </a:p>
          <a:p>
            <a:pPr algn="ctr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Global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Navi</a:t>
            </a:r>
            <a:endParaRPr kumimoji="1" lang="ja-JP" altLang="en-US" sz="80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39" name="テキスト ボックス 13"/>
          <p:cNvSpPr txBox="1"/>
          <p:nvPr/>
        </p:nvSpPr>
        <p:spPr>
          <a:xfrm>
            <a:off x="7349309" y="515678"/>
            <a:ext cx="1339625" cy="483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【D-MATCH】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pPr algn="ctr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Navigation tab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cxnSp>
        <p:nvCxnSpPr>
          <p:cNvPr id="40" name="直線矢印コネクタ 12"/>
          <p:cNvCxnSpPr>
            <a:stCxn id="38" idx="3"/>
            <a:endCxn id="47" idx="0"/>
          </p:cNvCxnSpPr>
          <p:nvPr/>
        </p:nvCxnSpPr>
        <p:spPr>
          <a:xfrm>
            <a:off x="6076563" y="757246"/>
            <a:ext cx="375558" cy="1830584"/>
          </a:xfrm>
          <a:prstGeom prst="bentConnector2">
            <a:avLst/>
          </a:prstGeom>
          <a:ln w="19050">
            <a:solidFill>
              <a:sysClr val="windowText" lastClr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12"/>
          <p:cNvCxnSpPr>
            <a:stCxn id="39" idx="1"/>
            <a:endCxn id="29" idx="0"/>
          </p:cNvCxnSpPr>
          <p:nvPr/>
        </p:nvCxnSpPr>
        <p:spPr>
          <a:xfrm rot="10800000" flipV="1">
            <a:off x="6639975" y="757246"/>
            <a:ext cx="709334" cy="17740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16"/>
          <p:cNvSpPr txBox="1"/>
          <p:nvPr/>
        </p:nvSpPr>
        <p:spPr>
          <a:xfrm>
            <a:off x="6636926" y="1061320"/>
            <a:ext cx="2050014" cy="34453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tab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小売相場検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索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43" name="テキスト ボックス 17"/>
          <p:cNvSpPr txBox="1"/>
          <p:nvPr/>
        </p:nvSpPr>
        <p:spPr>
          <a:xfrm>
            <a:off x="4441119" y="1064390"/>
            <a:ext cx="1893475" cy="34408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link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小売相場検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索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44" name="テキスト ボックス 18"/>
          <p:cNvSpPr txBox="1"/>
          <p:nvPr/>
        </p:nvSpPr>
        <p:spPr>
          <a:xfrm>
            <a:off x="6536676" y="3531568"/>
            <a:ext cx="1833562" cy="3588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検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索」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45" name="テキスト ボックス 19"/>
          <p:cNvSpPr txBox="1"/>
          <p:nvPr/>
        </p:nvSpPr>
        <p:spPr>
          <a:xfrm>
            <a:off x="2327350" y="620688"/>
            <a:ext cx="1833562" cy="4778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vào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マップから指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定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Chỉ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định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từ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map)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46" name="テキスト ボックス 20"/>
          <p:cNvSpPr txBox="1"/>
          <p:nvPr/>
        </p:nvSpPr>
        <p:spPr>
          <a:xfrm>
            <a:off x="2327350" y="1196752"/>
            <a:ext cx="1833562" cy="4800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vào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都道府県から指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定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Chỉ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định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từ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tỉnh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thành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21152" y="2587830"/>
            <a:ext cx="261937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線矢印コネクタ 12"/>
          <p:cNvCxnSpPr>
            <a:stCxn id="27" idx="3"/>
            <a:endCxn id="29" idx="3"/>
          </p:cNvCxnSpPr>
          <p:nvPr/>
        </p:nvCxnSpPr>
        <p:spPr>
          <a:xfrm flipH="1" flipV="1">
            <a:off x="7678877" y="2826631"/>
            <a:ext cx="294616" cy="2810755"/>
          </a:xfrm>
          <a:prstGeom prst="bentConnector3">
            <a:avLst>
              <a:gd name="adj1" fmla="val -7759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24"/>
          <p:cNvSpPr txBox="1"/>
          <p:nvPr/>
        </p:nvSpPr>
        <p:spPr>
          <a:xfrm>
            <a:off x="8168972" y="4098612"/>
            <a:ext cx="1139018" cy="49494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tab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再建</a:t>
            </a:r>
            <a:r>
              <a:rPr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策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(Reconstruction plan)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51" name="テキスト ボックス 25"/>
          <p:cNvSpPr txBox="1"/>
          <p:nvPr/>
        </p:nvSpPr>
        <p:spPr>
          <a:xfrm>
            <a:off x="7355391" y="1853880"/>
            <a:ext cx="2357437" cy="42086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・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クリ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ア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(Clear)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・</a:t>
            </a:r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link</a:t>
            </a:r>
            <a:r>
              <a:rPr kumimoji="1" lang="ja-JP" altLang="ja-JP" sz="80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ja-JP" sz="800" dirty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もっと詳細な条</a:t>
            </a:r>
            <a:r>
              <a:rPr kumimoji="1" lang="ja-JP" altLang="ja-JP" sz="80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件</a:t>
            </a:r>
            <a:r>
              <a:rPr kumimoji="1" lang="ja-JP" altLang="ja-JP" sz="80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kumimoji="1" lang="en-US" altLang="ja-JP" sz="800" dirty="0" err="1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Điều</a:t>
            </a:r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kiện</a:t>
            </a:r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chi </a:t>
            </a:r>
            <a:r>
              <a:rPr kumimoji="1" lang="en-US" altLang="ja-JP" sz="800" dirty="0" err="1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tiết</a:t>
            </a:r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hơn</a:t>
            </a:r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lang="ja-JP" altLang="ja-JP" sz="800" dirty="0">
              <a:effectLst/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cxnSp>
        <p:nvCxnSpPr>
          <p:cNvPr id="52" name="直線矢印コネクタ 12"/>
          <p:cNvCxnSpPr>
            <a:stCxn id="53" idx="3"/>
            <a:endCxn id="53" idx="0"/>
          </p:cNvCxnSpPr>
          <p:nvPr/>
        </p:nvCxnSpPr>
        <p:spPr>
          <a:xfrm flipH="1" flipV="1">
            <a:off x="7558335" y="2542803"/>
            <a:ext cx="130969" cy="119063"/>
          </a:xfrm>
          <a:prstGeom prst="bentConnector4">
            <a:avLst>
              <a:gd name="adj1" fmla="val -174545"/>
              <a:gd name="adj2" fmla="val 29199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7427366" y="2542803"/>
            <a:ext cx="261938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直線矢印コネクタ 23"/>
          <p:cNvCxnSpPr>
            <a:stCxn id="67" idx="2"/>
            <a:endCxn id="69" idx="0"/>
          </p:cNvCxnSpPr>
          <p:nvPr/>
        </p:nvCxnSpPr>
        <p:spPr>
          <a:xfrm rot="5400000">
            <a:off x="2612933" y="2018325"/>
            <a:ext cx="2000458" cy="4145930"/>
          </a:xfrm>
          <a:prstGeom prst="bentConnector3">
            <a:avLst>
              <a:gd name="adj1" fmla="val 711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3"/>
          <p:cNvCxnSpPr>
            <a:stCxn id="67" idx="2"/>
            <a:endCxn id="70" idx="0"/>
          </p:cNvCxnSpPr>
          <p:nvPr/>
        </p:nvCxnSpPr>
        <p:spPr>
          <a:xfrm rot="5400000">
            <a:off x="3700981" y="3112351"/>
            <a:ext cx="2006436" cy="1963856"/>
          </a:xfrm>
          <a:prstGeom prst="bentConnector3">
            <a:avLst>
              <a:gd name="adj1" fmla="val 7050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32"/>
          <p:cNvSpPr txBox="1"/>
          <p:nvPr/>
        </p:nvSpPr>
        <p:spPr>
          <a:xfrm>
            <a:off x="3752620" y="4766831"/>
            <a:ext cx="1200380" cy="3966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お気に入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り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(My favorites)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59" name="テキスト ボックス 33"/>
          <p:cNvSpPr txBox="1"/>
          <p:nvPr/>
        </p:nvSpPr>
        <p:spPr>
          <a:xfrm>
            <a:off x="1579849" y="4677386"/>
            <a:ext cx="911593" cy="3540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検索履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歴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(LS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8085557" y="5744319"/>
            <a:ext cx="1741130" cy="836242"/>
            <a:chOff x="13620750" y="4048203"/>
            <a:chExt cx="2151533" cy="1176621"/>
          </a:xfrm>
        </p:grpSpPr>
        <p:sp>
          <p:nvSpPr>
            <p:cNvPr id="71" name="テキスト ボックス 36"/>
            <p:cNvSpPr txBox="1"/>
            <p:nvPr/>
          </p:nvSpPr>
          <p:spPr>
            <a:xfrm>
              <a:off x="13620750" y="4048203"/>
              <a:ext cx="2151531" cy="117662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 dirty="0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【</a:t>
              </a:r>
              <a:r>
                <a:rPr kumimoji="1" lang="en-US" altLang="ja-JP" sz="800" dirty="0" err="1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Giải</a:t>
              </a:r>
              <a:r>
                <a:rPr kumimoji="1" lang="en-US" altLang="ja-JP" sz="800" dirty="0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 </a:t>
              </a:r>
              <a:r>
                <a:rPr kumimoji="1" lang="en-US" altLang="ja-JP" sz="800" dirty="0" err="1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thích</a:t>
              </a:r>
              <a:r>
                <a:rPr kumimoji="1" lang="en-US" altLang="ja-JP" sz="800" dirty="0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】</a:t>
              </a:r>
              <a:endParaRPr kumimoji="1" lang="en-US" altLang="ja-JP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endParaRPr>
            </a:p>
            <a:p>
              <a:pPr algn="l"/>
              <a:endParaRPr kumimoji="1" lang="en-US" altLang="ja-JP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endParaRPr>
            </a:p>
          </p:txBody>
        </p:sp>
        <p:cxnSp>
          <p:nvCxnSpPr>
            <p:cNvPr id="72" name="直線矢印コネクタ 71"/>
            <p:cNvCxnSpPr/>
            <p:nvPr/>
          </p:nvCxnSpPr>
          <p:spPr>
            <a:xfrm>
              <a:off x="13889692" y="4518852"/>
              <a:ext cx="268942" cy="0"/>
            </a:xfrm>
            <a:prstGeom prst="straightConnector1">
              <a:avLst/>
            </a:prstGeom>
            <a:ln w="19050">
              <a:solidFill>
                <a:sysClr val="windowText" lastClr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38"/>
            <p:cNvSpPr txBox="1"/>
            <p:nvPr/>
          </p:nvSpPr>
          <p:spPr>
            <a:xfrm>
              <a:off x="14427576" y="4283528"/>
              <a:ext cx="1344707" cy="47064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800" dirty="0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Window </a:t>
              </a:r>
              <a:r>
                <a:rPr lang="en-US" altLang="ja-JP" sz="800" dirty="0" err="1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khác</a:t>
              </a:r>
              <a:endPara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endParaRPr>
            </a:p>
          </p:txBody>
        </p:sp>
        <p:cxnSp>
          <p:nvCxnSpPr>
            <p:cNvPr id="74" name="直線矢印コネクタ 73"/>
            <p:cNvCxnSpPr/>
            <p:nvPr/>
          </p:nvCxnSpPr>
          <p:spPr>
            <a:xfrm>
              <a:off x="13889691" y="4989501"/>
              <a:ext cx="268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テキスト ボックス 40"/>
            <p:cNvSpPr txBox="1"/>
            <p:nvPr/>
          </p:nvSpPr>
          <p:spPr>
            <a:xfrm>
              <a:off x="14427575" y="4754176"/>
              <a:ext cx="1344707" cy="47064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 dirty="0" err="1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Cùng</a:t>
              </a:r>
              <a:r>
                <a:rPr kumimoji="1" lang="en-US" altLang="ja-JP" sz="800" dirty="0" smtClean="0">
                  <a:latin typeface="Times New Roman" pitchFamily="18" charset="0"/>
                  <a:ea typeface="メイリオ" panose="020B0604030504040204" pitchFamily="50" charset="-128"/>
                  <a:cs typeface="Times New Roman" pitchFamily="18" charset="0"/>
                </a:rPr>
                <a:t> Window</a:t>
              </a:r>
              <a:endParaRPr kumimoji="1"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endParaRPr>
            </a:p>
          </p:txBody>
        </p:sp>
      </p:grpSp>
      <p:cxnSp>
        <p:nvCxnSpPr>
          <p:cNvPr id="61" name="直線矢印コネクタ 23"/>
          <p:cNvCxnSpPr>
            <a:stCxn id="70" idx="2"/>
            <a:endCxn id="34" idx="1"/>
          </p:cNvCxnSpPr>
          <p:nvPr/>
        </p:nvCxnSpPr>
        <p:spPr>
          <a:xfrm rot="5400000" flipH="1" flipV="1">
            <a:off x="4348611" y="4615040"/>
            <a:ext cx="570492" cy="1823172"/>
          </a:xfrm>
          <a:prstGeom prst="bentConnector4">
            <a:avLst>
              <a:gd name="adj1" fmla="val -40071"/>
              <a:gd name="adj2" fmla="val 749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3"/>
          <p:cNvCxnSpPr>
            <a:stCxn id="69" idx="2"/>
            <a:endCxn id="34" idx="1"/>
          </p:cNvCxnSpPr>
          <p:nvPr/>
        </p:nvCxnSpPr>
        <p:spPr>
          <a:xfrm rot="5400000" flipH="1" flipV="1">
            <a:off x="3258261" y="3523316"/>
            <a:ext cx="569118" cy="4005246"/>
          </a:xfrm>
          <a:prstGeom prst="bentConnector4">
            <a:avLst>
              <a:gd name="adj1" fmla="val -40167"/>
              <a:gd name="adj2" fmla="val 885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45"/>
          <p:cNvSpPr txBox="1"/>
          <p:nvPr/>
        </p:nvSpPr>
        <p:spPr>
          <a:xfrm>
            <a:off x="2485638" y="6326110"/>
            <a:ext cx="1833563" cy="2544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link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kumimoji="1"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選択</a:t>
            </a:r>
            <a:r>
              <a:rPr kumimoji="1"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64" name="テキスト ボックス 47"/>
          <p:cNvSpPr txBox="1"/>
          <p:nvPr/>
        </p:nvSpPr>
        <p:spPr>
          <a:xfrm>
            <a:off x="5530253" y="5752632"/>
            <a:ext cx="2298035" cy="551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【D-MATCH】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2-2-3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: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giá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bán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lẻ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dữ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liệu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chi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tiết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(graph))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※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Trường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hợp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chuyển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từ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màn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hình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echo</a:t>
            </a:r>
            <a:endParaRPr kumimoji="1" lang="ja-JP" altLang="en-US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5046841" y="5840376"/>
            <a:ext cx="261938" cy="451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テキスト ボックス 51"/>
          <p:cNvSpPr txBox="1"/>
          <p:nvPr/>
        </p:nvSpPr>
        <p:spPr>
          <a:xfrm>
            <a:off x="5497113" y="5501666"/>
            <a:ext cx="2183112" cy="2733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or</a:t>
            </a:r>
            <a:endParaRPr kumimoji="1" lang="ja-JP" altLang="en-US" sz="80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69" name="テキスト ボックス 52"/>
          <p:cNvSpPr txBox="1"/>
          <p:nvPr/>
        </p:nvSpPr>
        <p:spPr>
          <a:xfrm>
            <a:off x="644378" y="5091519"/>
            <a:ext cx="1791637" cy="718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【D-MATCH】</a:t>
            </a:r>
            <a:endParaRPr lang="ja-JP" altLang="ja-JP" sz="800" dirty="0">
              <a:effectLst/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2-2-1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: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giá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bán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lẻ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chỉ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định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điều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kiện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lang="ja-JP" altLang="ja-JP" sz="800" dirty="0">
              <a:effectLst/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※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Danh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sách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My favorites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70" name="テキスト ボックス 53"/>
          <p:cNvSpPr txBox="1"/>
          <p:nvPr/>
        </p:nvSpPr>
        <p:spPr>
          <a:xfrm>
            <a:off x="2811984" y="5097497"/>
            <a:ext cx="1820574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【D-MATCH】</a:t>
            </a:r>
            <a:endParaRPr lang="ja-JP" altLang="ja-JP" sz="800" dirty="0">
              <a:effectLst/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r>
              <a:rPr kumimoji="1" lang="en-US" altLang="ja-JP" sz="800" dirty="0" smtClean="0">
                <a:solidFill>
                  <a:schemeClr val="dk1"/>
                </a:solidFill>
                <a:effectLst/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2-2-1: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giá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bán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lẻ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chỉ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định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điều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kiện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</a:t>
            </a:r>
            <a:endParaRPr lang="ja-JP" altLang="ja-JP" sz="800" dirty="0">
              <a:effectLst/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  <a:p>
            <a:pPr algn="l"/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※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Danh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sách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lịch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sử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tìm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kiếm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5555158" y="2852936"/>
            <a:ext cx="261938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テキスト ボックス 6"/>
          <p:cNvSpPr txBox="1"/>
          <p:nvPr/>
        </p:nvSpPr>
        <p:spPr>
          <a:xfrm>
            <a:off x="724081" y="1906693"/>
            <a:ext cx="1420607" cy="54169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Maker/ Car model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77" name="テキスト ボックス 6"/>
          <p:cNvSpPr txBox="1"/>
          <p:nvPr/>
        </p:nvSpPr>
        <p:spPr>
          <a:xfrm>
            <a:off x="727319" y="2499120"/>
            <a:ext cx="1420607" cy="54169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FMC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78" name="テキスト ボックス 6"/>
          <p:cNvSpPr txBox="1"/>
          <p:nvPr/>
        </p:nvSpPr>
        <p:spPr>
          <a:xfrm>
            <a:off x="724079" y="3100366"/>
            <a:ext cx="1420607" cy="54169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Model code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79" name="テキスト ボックス 6"/>
          <p:cNvSpPr txBox="1"/>
          <p:nvPr/>
        </p:nvSpPr>
        <p:spPr>
          <a:xfrm>
            <a:off x="721704" y="3719982"/>
            <a:ext cx="1420607" cy="54169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Grade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80" name="テキスト ボックス 19"/>
          <p:cNvSpPr txBox="1"/>
          <p:nvPr/>
        </p:nvSpPr>
        <p:spPr>
          <a:xfrm>
            <a:off x="2346902" y="1690669"/>
            <a:ext cx="1833562" cy="4778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vào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「選択する」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của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mục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Maker/ Car model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hoặc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link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メーカー・車</a:t>
            </a:r>
            <a:r>
              <a:rPr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種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81" name="テキスト ボックス 19"/>
          <p:cNvSpPr txBox="1"/>
          <p:nvPr/>
        </p:nvSpPr>
        <p:spPr>
          <a:xfrm>
            <a:off x="2299753" y="2392107"/>
            <a:ext cx="1833562" cy="4778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vào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「選択する」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của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mục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FMC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kumimoji="1"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hoặc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link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FMC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82" name="テキスト ボックス 19"/>
          <p:cNvSpPr txBox="1"/>
          <p:nvPr/>
        </p:nvSpPr>
        <p:spPr>
          <a:xfrm>
            <a:off x="2319641" y="2965869"/>
            <a:ext cx="1833562" cy="4778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vào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「選択する」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của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mục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Model code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hoặc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link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lang="ja-JP" altLang="en-US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型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式」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sp>
        <p:nvSpPr>
          <p:cNvPr id="83" name="テキスト ボックス 19"/>
          <p:cNvSpPr txBox="1"/>
          <p:nvPr/>
        </p:nvSpPr>
        <p:spPr>
          <a:xfrm>
            <a:off x="2299753" y="3503818"/>
            <a:ext cx="1833562" cy="4778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Click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vào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nút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「選択する」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(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Lựa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chọn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)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của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mục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Grade </a:t>
            </a:r>
            <a:r>
              <a:rPr lang="en-US" altLang="ja-JP" sz="800" dirty="0" err="1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hoặc</a:t>
            </a:r>
            <a:r>
              <a:rPr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link</a:t>
            </a:r>
            <a:r>
              <a:rPr kumimoji="1" lang="en-US" altLang="ja-JP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 </a:t>
            </a:r>
            <a:r>
              <a:rPr lang="ja-JP" altLang="en-US" sz="800" dirty="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「</a:t>
            </a:r>
            <a:r>
              <a:rPr lang="ja-JP" altLang="en-US" sz="800" dirty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グレー</a:t>
            </a:r>
            <a:r>
              <a:rPr lang="ja-JP" altLang="en-US" sz="80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ド</a:t>
            </a:r>
            <a:r>
              <a:rPr lang="ja-JP" altLang="en-US" sz="800" smtClean="0">
                <a:latin typeface="Times New Roman" pitchFamily="18" charset="0"/>
                <a:ea typeface="メイリオ" panose="020B0604030504040204" pitchFamily="50" charset="-128"/>
                <a:cs typeface="Times New Roman" pitchFamily="18" charset="0"/>
              </a:rPr>
              <a:t>」</a:t>
            </a:r>
            <a:endParaRPr kumimoji="1" lang="en-US" altLang="ja-JP" sz="800" dirty="0">
              <a:latin typeface="Times New Roman" pitchFamily="18" charset="0"/>
              <a:ea typeface="メイリオ" panose="020B0604030504040204" pitchFamily="50" charset="-128"/>
              <a:cs typeface="Times New Roman" pitchFamily="18" charset="0"/>
            </a:endParaRPr>
          </a:p>
        </p:txBody>
      </p:sp>
      <p:cxnSp>
        <p:nvCxnSpPr>
          <p:cNvPr id="84" name="直線矢印コネクタ 23"/>
          <p:cNvCxnSpPr>
            <a:stCxn id="29" idx="1"/>
            <a:endCxn id="76" idx="3"/>
          </p:cNvCxnSpPr>
          <p:nvPr/>
        </p:nvCxnSpPr>
        <p:spPr>
          <a:xfrm rot="10800000">
            <a:off x="2144688" y="2177543"/>
            <a:ext cx="3456384" cy="649089"/>
          </a:xfrm>
          <a:prstGeom prst="bentConnector3">
            <a:avLst>
              <a:gd name="adj1" fmla="val 3941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23"/>
          <p:cNvCxnSpPr>
            <a:stCxn id="29" idx="1"/>
            <a:endCxn id="77" idx="3"/>
          </p:cNvCxnSpPr>
          <p:nvPr/>
        </p:nvCxnSpPr>
        <p:spPr>
          <a:xfrm rot="10800000">
            <a:off x="2147926" y="2769969"/>
            <a:ext cx="3453146" cy="56662"/>
          </a:xfrm>
          <a:prstGeom prst="bentConnector3">
            <a:avLst>
              <a:gd name="adj1" fmla="val 390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23"/>
          <p:cNvCxnSpPr>
            <a:stCxn id="29" idx="1"/>
            <a:endCxn id="78" idx="3"/>
          </p:cNvCxnSpPr>
          <p:nvPr/>
        </p:nvCxnSpPr>
        <p:spPr>
          <a:xfrm rot="10800000" flipV="1">
            <a:off x="2144686" y="2826631"/>
            <a:ext cx="3456386" cy="544584"/>
          </a:xfrm>
          <a:prstGeom prst="bentConnector3">
            <a:avLst>
              <a:gd name="adj1" fmla="val 390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23"/>
          <p:cNvCxnSpPr>
            <a:stCxn id="29" idx="1"/>
            <a:endCxn id="79" idx="3"/>
          </p:cNvCxnSpPr>
          <p:nvPr/>
        </p:nvCxnSpPr>
        <p:spPr>
          <a:xfrm rot="10800000" flipV="1">
            <a:off x="2142312" y="2826631"/>
            <a:ext cx="3458761" cy="1164200"/>
          </a:xfrm>
          <a:prstGeom prst="bentConnector3">
            <a:avLst>
              <a:gd name="adj1" fmla="val 38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3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(1/8)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128464" y="471056"/>
            <a:ext cx="9401352" cy="36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272480" y="861368"/>
            <a:ext cx="925733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○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(button)/ link</a:t>
            </a:r>
          </a:p>
          <a:p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１．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マップから指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定」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map)</a:t>
            </a:r>
          </a:p>
          <a:p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area (map 1)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都道府県から指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定」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“Map 1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”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ja-JP" altLang="en-US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２．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都道府県から指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定」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b="1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(map 2)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※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マップから</a:t>
            </a:r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map).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※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“Map 2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”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ja-JP" altLang="en-US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３．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もっと詳細な条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件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Panel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４．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検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索」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check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panel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check,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ID: 2-2-2)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５．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クリ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ア」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(Clear)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panel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matrix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６．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お気に入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り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(My Favorites)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My Favorites</a:t>
            </a:r>
            <a:r>
              <a:rPr lang="ja-JP" altLang="en-US" sz="12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ja-JP" altLang="en-US" sz="12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ja-JP" altLang="en-US" sz="1200" ker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※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○お気に入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り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(My Favorites)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8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(2/8)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272480" y="471056"/>
            <a:ext cx="9257336" cy="60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７．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検索履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歴」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ja-JP" altLang="en-US" sz="12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ja-JP" altLang="en-US" sz="12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ja-JP" altLang="en-US" sz="12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※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○検索履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歴」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b="1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８．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選択す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る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(Maker/ Car model), link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メーカー・車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種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(Maker/ Car model)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Maker/ Car model (Modal)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 「輸入車中古車すべて」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body type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maker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“0”)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９．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「選択する」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(FMC), Link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en-US" altLang="ja-JP" sz="1200" kern="0" dirty="0">
                <a:latin typeface="Times New Roman" pitchFamily="18" charset="0"/>
                <a:cs typeface="Times New Roman" pitchFamily="18" charset="0"/>
              </a:rPr>
              <a:t>FMC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」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model/ grade (Modal)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Maker/ Car model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alert message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１０．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「選択する」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(Model code), Link “Model code “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model code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(Modal)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FMC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alert message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１１．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「選択する」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(Grade), Link “Grade”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grade (Modal)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FMC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alert message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4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(3/8)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71062" y="476672"/>
            <a:ext cx="9401352" cy="82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○ 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My Favorites</a:t>
            </a:r>
            <a:r>
              <a:rPr lang="ja-JP" altLang="en-US" sz="1200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200" b="1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My favorites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(ID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2-2-2)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graph) (ID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2-2-3).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488504" y="1371040"/>
            <a:ext cx="9041312" cy="155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/ Link</a:t>
            </a:r>
          </a:p>
          <a:p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１．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選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択」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(ID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2-2-2)</a:t>
            </a: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「削除」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My favorites.</a:t>
            </a: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488504" y="3212976"/>
            <a:ext cx="92573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My favorites</a:t>
            </a: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Car sensor.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Area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１．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Area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２．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20.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My favorites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My favorite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C-MATCH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5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(4/8)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271062" y="620688"/>
            <a:ext cx="9401352" cy="82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○ 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200" b="1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(ID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2-2-2)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graph) (ID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2-2-3).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488504" y="1515056"/>
            <a:ext cx="9041312" cy="169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/ Link</a:t>
            </a:r>
          </a:p>
          <a:p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１．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「選択」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(ID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2-2-2)</a:t>
            </a:r>
          </a:p>
          <a:p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．「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Link 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「削除」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488504" y="3573016"/>
            <a:ext cx="925733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endParaRPr lang="en-US" altLang="ja-JP" sz="1200" b="1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Car sensor.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Area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１．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Area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tròn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　　２．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dần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endParaRPr lang="en-US" altLang="ja-JP" sz="1200" kern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20.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ja-JP" altLang="en-US" sz="1200" kern="0" smtClean="0">
                <a:latin typeface="Times New Roman" pitchFamily="18" charset="0"/>
                <a:cs typeface="Times New Roman" pitchFamily="18" charset="0"/>
              </a:rPr>
              <a:t>　・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C-MATCH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ja-JP" sz="1200" kern="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altLang="ja-JP" sz="1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7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(5/8)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3013374"/>
              </p:ext>
            </p:extLst>
          </p:nvPr>
        </p:nvGraphicFramePr>
        <p:xfrm>
          <a:off x="304175" y="836712"/>
          <a:ext cx="948247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99"/>
                <a:gridCol w="1612846"/>
                <a:gridCol w="1452880"/>
                <a:gridCol w="556486"/>
                <a:gridCol w="872927"/>
                <a:gridCol w="1935009"/>
                <a:gridCol w="2536632"/>
              </a:tblGrid>
              <a:tr h="2889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ボディタ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イプ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(Body type)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メーカー・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車種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(Maker/ Car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model)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Button, text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link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nội dung danh sách </a:t>
                      </a: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modal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FMC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Button, text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link</a:t>
                      </a:r>
                      <a:endParaRPr kumimoji="1" lang="ja-JP" alt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bằng modal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型式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(Model code)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Button, text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link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Kuruma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(ô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bằng modal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グレ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ード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(Grade)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Button, text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link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Kuruma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(ô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modal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本</a:t>
                      </a:r>
                      <a:r>
                        <a:rPr kumimoji="1" lang="ja-JP" altLang="en-US" sz="1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体色 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(Body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color)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修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復歴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(Repair history)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年式（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(Model year)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H01</a:t>
                      </a:r>
                      <a:r>
                        <a:rPr kumimoji="1" lang="ja-JP" alt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1989)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年式（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(Model year)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H01</a:t>
                      </a:r>
                      <a:r>
                        <a:rPr kumimoji="1" lang="ja-JP" altLang="en-US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1989)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走行距離（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1" lang="ja-JP" altLang="en-US" sz="1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(Mileage)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nội dung danh sách </a:t>
                      </a: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走行距離（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(Mileage)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304176" y="476672"/>
            <a:ext cx="9097176" cy="3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smtClean="0">
                <a:latin typeface="Times New Roman" pitchFamily="18" charset="0"/>
                <a:cs typeface="Times New Roman" pitchFamily="18" charset="0"/>
              </a:rPr>
              <a:t>●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2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(6/8)</a:t>
            </a:r>
            <a:endParaRPr kumimoji="1" lang="ja-JP" alt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176" y="476672"/>
            <a:ext cx="9097176" cy="3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smtClean="0"/>
              <a:t>●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200" kern="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9479200"/>
              </p:ext>
            </p:extLst>
          </p:nvPr>
        </p:nvGraphicFramePr>
        <p:xfrm>
          <a:off x="304176" y="755288"/>
          <a:ext cx="949713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04"/>
                <a:gridCol w="1674741"/>
                <a:gridCol w="1444159"/>
                <a:gridCol w="553146"/>
                <a:gridCol w="867687"/>
                <a:gridCol w="2332791"/>
                <a:gridCol w="21120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国産輸入</a:t>
                      </a:r>
                      <a:endParaRPr kumimoji="1" lang="ja-JP" altLang="en-US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Check</a:t>
                      </a:r>
                      <a:r>
                        <a:rPr kumimoji="1" lang="en-US" altLang="ja-JP" sz="1200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box</a:t>
                      </a:r>
                      <a:endParaRPr kumimoji="1" lang="ja-JP" altLang="en-US" sz="1200" strike="sng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strike="sng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strike="sng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国産、輸入</a:t>
                      </a:r>
                      <a:endParaRPr kumimoji="1" lang="en-US" altLang="ja-JP" sz="1200" strike="sng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200" strike="sngStrik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駆動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(Drive: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2WD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ミッシ</a:t>
                      </a:r>
                      <a:r>
                        <a:rPr kumimoji="1" lang="ja-JP" altLang="en-US" sz="1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ョン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(Mission)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CVT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排気量（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nội dung danh sách </a:t>
                      </a: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排気量（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ハン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ドル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(Handle)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trái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304176" y="3660264"/>
            <a:ext cx="9097176" cy="3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smtClean="0"/>
              <a:t>●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200" kern="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1992416"/>
              </p:ext>
            </p:extLst>
          </p:nvPr>
        </p:nvGraphicFramePr>
        <p:xfrm>
          <a:off x="304176" y="3930352"/>
          <a:ext cx="949713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04"/>
                <a:gridCol w="1674741"/>
                <a:gridCol w="1444159"/>
                <a:gridCol w="553146"/>
                <a:gridCol w="867687"/>
                <a:gridCol w="1828735"/>
                <a:gridCol w="2616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マ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ップ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(Map)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Button, text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link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modal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set up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thiết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(ID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2-6)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thì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set up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đó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text link.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都道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府県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tỉnh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Button, text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link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●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modal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set up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thiết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(ID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2-6)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thì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sẽ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 set up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đó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text link.</a:t>
                      </a:r>
                      <a:endParaRPr kumimoji="1" lang="ja-JP" altLang="en-US" sz="120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※</a:t>
                      </a:r>
                      <a:r>
                        <a:rPr kumimoji="1" lang="en-US" altLang="ja-JP" sz="1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kumimoji="1" lang="en-US" altLang="ja-JP" sz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map </a:t>
                      </a:r>
                      <a:r>
                        <a:rPr kumimoji="1" lang="en-US" altLang="ja-JP" sz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kumimoji="1" lang="en-US" altLang="ja-JP" sz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kumimoji="1" lang="en-US" altLang="ja-JP" sz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set up.</a:t>
                      </a:r>
                      <a:endParaRPr kumimoji="1" lang="ja-JP" altLang="en-US" sz="12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DLR/</a:t>
                      </a: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専業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DLR, DLR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専業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77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(7/8)</a:t>
            </a:r>
            <a:endParaRPr kumimoji="1" lang="ja-JP" alt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176" y="4601512"/>
            <a:ext cx="9097176" cy="3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200" b="1" kern="0" smtClean="0"/>
              <a:t>●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ẩn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200" b="1" kern="0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altLang="ja-JP" sz="1200" b="1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200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95656342"/>
              </p:ext>
            </p:extLst>
          </p:nvPr>
        </p:nvGraphicFramePr>
        <p:xfrm>
          <a:off x="304176" y="476672"/>
          <a:ext cx="949713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73"/>
                <a:gridCol w="1907803"/>
                <a:gridCol w="1080120"/>
                <a:gridCol w="576064"/>
                <a:gridCol w="864096"/>
                <a:gridCol w="2376264"/>
                <a:gridCol w="21840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掲載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期間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(FROM) (Post period)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Default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掲載期間（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(Post period)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ngày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Default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là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本体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価格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(FROM)(Base price)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memory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本体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価格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(TO)(Base price)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Giống memory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trong danh sách </a:t>
                      </a: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支払総額（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(Total to pay)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Giống memory</a:t>
                      </a:r>
                      <a:r>
                        <a:rPr kumimoji="1" lang="en-US" altLang="ja-JP" sz="1200" baseline="0" smtClean="0">
                          <a:latin typeface="Times New Roman" pitchFamily="18" charset="0"/>
                          <a:cs typeface="Times New Roman" pitchFamily="18" charset="0"/>
                        </a:rPr>
                        <a:t> trong danh sách </a:t>
                      </a: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支払総額（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(Total to pay)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memory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Csnet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削除日（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(Deletion date)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…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削</a:t>
                      </a:r>
                      <a:r>
                        <a:rPr kumimoji="1" lang="ja-JP" altLang="en-US" sz="1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除日</a:t>
                      </a:r>
                      <a:r>
                        <a:rPr kumimoji="1" lang="ja-JP" altLang="en-US" sz="12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TO)(Deletion date)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tuần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…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6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tháng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成約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状況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(Contract situation)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trống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đồng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1404634"/>
              </p:ext>
            </p:extLst>
          </p:nvPr>
        </p:nvGraphicFramePr>
        <p:xfrm>
          <a:off x="304176" y="4889544"/>
          <a:ext cx="949713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04"/>
                <a:gridCol w="1674741"/>
                <a:gridCol w="1444159"/>
                <a:gridCol w="553146"/>
                <a:gridCol w="867687"/>
                <a:gridCol w="2116767"/>
                <a:gridCol w="2328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車検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(Car inspection)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kèm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còn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評価（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(Evaluation)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評価（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(Evaluation)</a:t>
                      </a: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54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GIỚI THIỆU TỔNG QUÁT (8/8)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8039915"/>
              </p:ext>
            </p:extLst>
          </p:nvPr>
        </p:nvGraphicFramePr>
        <p:xfrm>
          <a:off x="304176" y="476672"/>
          <a:ext cx="9497137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04"/>
                <a:gridCol w="1674741"/>
                <a:gridCol w="1444159"/>
                <a:gridCol w="553146"/>
                <a:gridCol w="867687"/>
                <a:gridCol w="1923394"/>
                <a:gridCol w="25214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Lựa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nhiều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thích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輸入車</a:t>
                      </a:r>
                      <a:r>
                        <a:rPr kumimoji="1" lang="ja-JP" altLang="en-US" sz="1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属性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Thuộc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pull-down list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正規輸入</a:t>
                      </a:r>
                      <a:r>
                        <a:rPr kumimoji="1" lang="ja-JP" alt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kumimoji="1" lang="zh-TW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並行輸入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革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ナビ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(CD Navigation)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DVD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ナビ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(DVD</a:t>
                      </a:r>
                      <a:r>
                        <a:rPr kumimoji="1" lang="en-US" altLang="ja-JP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Navigation)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HDD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ナビ 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(HDD Navigation)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AW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エ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アロ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(Aero)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PSE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ABS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AC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キー</a:t>
                      </a:r>
                      <a:r>
                        <a:rPr kumimoji="1" lang="ja-JP" altLang="en-US" sz="1200" smtClean="0">
                          <a:latin typeface="Times New Roman" pitchFamily="18" charset="0"/>
                          <a:cs typeface="Times New Roman" pitchFamily="18" charset="0"/>
                        </a:rPr>
                        <a:t>レス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(Keyless)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BM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Check box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113240" y="6669360"/>
            <a:ext cx="26848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200" kern="0" dirty="0" smtClean="0">
                <a:solidFill>
                  <a:srgbClr val="FF0000"/>
                </a:solidFill>
              </a:rPr>
              <a:t>※WF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（</a:t>
            </a:r>
            <a:r>
              <a:rPr lang="en-US" altLang="ja-JP" sz="1200" kern="0" dirty="0" smtClean="0">
                <a:solidFill>
                  <a:srgbClr val="FF0000"/>
                </a:solidFill>
              </a:rPr>
              <a:t>2016/05/13</a:t>
            </a:r>
            <a:r>
              <a:rPr lang="ja-JP" altLang="en-US" sz="1200" kern="0" dirty="0">
                <a:solidFill>
                  <a:srgbClr val="FF0000"/>
                </a:solidFill>
              </a:rPr>
              <a:t>版</a:t>
            </a:r>
            <a:r>
              <a:rPr lang="ja-JP" altLang="en-US" sz="1200" kern="0" dirty="0" smtClean="0">
                <a:solidFill>
                  <a:srgbClr val="FF0000"/>
                </a:solidFill>
              </a:rPr>
              <a:t>）で作成。</a:t>
            </a: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☣NEW HOYU theme">
  <a:themeElements>
    <a:clrScheme name="NEW HOYU">
      <a:dk1>
        <a:srgbClr val="000000"/>
      </a:dk1>
      <a:lt1>
        <a:srgbClr val="FFFFFF"/>
      </a:lt1>
      <a:dk2>
        <a:srgbClr val="3F3F3F"/>
      </a:dk2>
      <a:lt2>
        <a:srgbClr val="D8D8D8"/>
      </a:lt2>
      <a:accent1>
        <a:srgbClr val="00BAE6"/>
      </a:accent1>
      <a:accent2>
        <a:srgbClr val="FABB0A"/>
      </a:accent2>
      <a:accent3>
        <a:srgbClr val="667ECC"/>
      </a:accent3>
      <a:accent4>
        <a:srgbClr val="973F4E"/>
      </a:accent4>
      <a:accent5>
        <a:srgbClr val="C4D331"/>
      </a:accent5>
      <a:accent6>
        <a:srgbClr val="00BAE6"/>
      </a:accent6>
      <a:hlink>
        <a:srgbClr val="C22424"/>
      </a:hlink>
      <a:folHlink>
        <a:srgbClr val="87B9C3"/>
      </a:folHlink>
    </a:clrScheme>
    <a:fontScheme name="HOYUデザインレイアウトテンプレート">
      <a:majorFont>
        <a:latin typeface="A-OTF じゅん Pro 34"/>
        <a:ea typeface="A-OTF じゅん Pro 34"/>
        <a:cs typeface=""/>
      </a:majorFont>
      <a:minorFont>
        <a:latin typeface="A-OTF じゅん Pro 201"/>
        <a:ea typeface="A-OTF じゅん Pro 20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lumMod val="90000"/>
              </a:schemeClr>
            </a:gs>
            <a:gs pos="50000">
              <a:srgbClr val="00B0F0"/>
            </a:gs>
            <a:gs pos="100000">
              <a:schemeClr val="bg2">
                <a:lumMod val="90000"/>
              </a:schemeClr>
            </a:gs>
          </a:gsLst>
          <a:lin ang="10800000" scaled="1"/>
          <a:tileRect/>
        </a:gra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200" dirty="0" smtClean="0">
            <a:latin typeface="MS UI Gothic" pitchFamily="50" charset="-128"/>
            <a:ea typeface="MS UI Gothic" pitchFamily="50" charset="-128"/>
          </a:defRPr>
        </a:defPPr>
      </a:lstStyle>
    </a:txDef>
  </a:objectDefaults>
  <a:extraClrSchemeLst>
    <a:extraClrScheme>
      <a:clrScheme name="HOYUデザインレイアウト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YUデザインレイアウトテンプレー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YUデザインレイアウトテンプレー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☣NEW HOYU theme</Template>
  <TotalTime>29848</TotalTime>
  <Words>1571</Words>
  <Application>Microsoft Office PowerPoint</Application>
  <PresentationFormat>A4 Paper (210x297 mm)</PresentationFormat>
  <Paragraphs>389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☣NEW HOYU theme</vt:lpstr>
      <vt:lpstr>TÀI LIỆU ĐỊNH NGHĨA YÊU CẦU TÍNH NĂNG CỦA D-MATCH (2-2-1: TÌM KIẾM GIÁ BÁN LẺ (CHỈ ĐỊNH ĐIỀU KIỆN))</vt:lpstr>
      <vt:lpstr>GIỚI THIỆU TỔNG QUÁT (1/8)</vt:lpstr>
      <vt:lpstr>GIỚI THIỆU TỔNG QUÁT (2/8)</vt:lpstr>
      <vt:lpstr>GIỚI THIỆU TỔNG QUÁT (3/8)</vt:lpstr>
      <vt:lpstr>GIỚI THIỆU TỔNG QUÁT (4/8)</vt:lpstr>
      <vt:lpstr>GIỚI THIỆU TỔNG QUÁT (5/8)</vt:lpstr>
      <vt:lpstr>GIỚI THIỆU TỔNG QUÁT (6/8)</vt:lpstr>
      <vt:lpstr>GIỚI THIỆU TỔNG QUÁT (7/8)</vt:lpstr>
      <vt:lpstr>GIỚI THIỆU TỔNG QUÁT (8/8)</vt:lpstr>
      <vt:lpstr>Transition diagram (trong màn hình)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HOYU70</dc:creator>
  <cp:lastModifiedBy>nguyen.thai.binh</cp:lastModifiedBy>
  <cp:revision>2730</cp:revision>
  <cp:lastPrinted>2015-09-16T04:25:41Z</cp:lastPrinted>
  <dcterms:created xsi:type="dcterms:W3CDTF">2010-04-07T02:08:55Z</dcterms:created>
  <dcterms:modified xsi:type="dcterms:W3CDTF">2016-05-25T03:08:36Z</dcterms:modified>
</cp:coreProperties>
</file>