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9" r:id="rId1"/>
  </p:sldMasterIdLst>
  <p:notesMasterIdLst>
    <p:notesMasterId r:id="rId12"/>
  </p:notesMasterIdLst>
  <p:handoutMasterIdLst>
    <p:handoutMasterId r:id="rId13"/>
  </p:handoutMasterIdLst>
  <p:sldIdLst>
    <p:sldId id="256" r:id="rId2"/>
    <p:sldId id="323" r:id="rId3"/>
    <p:sldId id="328" r:id="rId4"/>
    <p:sldId id="331" r:id="rId5"/>
    <p:sldId id="326" r:id="rId6"/>
    <p:sldId id="329" r:id="rId7"/>
    <p:sldId id="332" r:id="rId8"/>
    <p:sldId id="333" r:id="rId9"/>
    <p:sldId id="334" r:id="rId10"/>
    <p:sldId id="324" r:id="rId11"/>
  </p:sldIdLst>
  <p:sldSz cx="9906000" cy="6858000" type="A4"/>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D1"/>
    <a:srgbClr val="214369"/>
    <a:srgbClr val="9CBCDA"/>
    <a:srgbClr val="FFF7D5"/>
    <a:srgbClr val="CFDDE9"/>
    <a:srgbClr val="CCECFF"/>
    <a:srgbClr val="295483"/>
    <a:srgbClr val="FF6699"/>
    <a:srgbClr val="6D9DC9"/>
    <a:srgbClr val="1E9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89813" autoAdjust="0"/>
  </p:normalViewPr>
  <p:slideViewPr>
    <p:cSldViewPr>
      <p:cViewPr varScale="1">
        <p:scale>
          <a:sx n="84" d="100"/>
          <a:sy n="84" d="100"/>
        </p:scale>
        <p:origin x="1110" y="6"/>
      </p:cViewPr>
      <p:guideLst>
        <p:guide orient="horz" pos="2160"/>
        <p:guide pos="3120"/>
      </p:guideLst>
    </p:cSldViewPr>
  </p:slideViewPr>
  <p:notesTextViewPr>
    <p:cViewPr>
      <p:scale>
        <a:sx n="50" d="100"/>
        <a:sy n="50" d="100"/>
      </p:scale>
      <p:origin x="0" y="0"/>
    </p:cViewPr>
  </p:notesTextViewPr>
  <p:notesViewPr>
    <p:cSldViewPr>
      <p:cViewPr varScale="1">
        <p:scale>
          <a:sx n="62" d="100"/>
          <a:sy n="62" d="100"/>
        </p:scale>
        <p:origin x="-3450" y="-96"/>
      </p:cViewPr>
      <p:guideLst>
        <p:guide orient="horz" pos="3130"/>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50263" cy="496888"/>
          </a:xfrm>
          <a:prstGeom prst="rect">
            <a:avLst/>
          </a:prstGeom>
        </p:spPr>
        <p:txBody>
          <a:bodyPr vert="horz" lIns="91431" tIns="45715" rIns="91431" bIns="45715" rtlCol="0"/>
          <a:lstStyle>
            <a:lvl1pPr algn="l">
              <a:defRPr sz="120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5350" y="0"/>
            <a:ext cx="2950263" cy="496888"/>
          </a:xfrm>
          <a:prstGeom prst="rect">
            <a:avLst/>
          </a:prstGeom>
        </p:spPr>
        <p:txBody>
          <a:bodyPr vert="horz" lIns="91431" tIns="45715" rIns="91431" bIns="45715" rtlCol="0"/>
          <a:lstStyle>
            <a:lvl1pPr algn="r">
              <a:defRPr sz="1200">
                <a:ea typeface="ＭＳ Ｐゴシック" charset="-128"/>
              </a:defRPr>
            </a:lvl1pPr>
          </a:lstStyle>
          <a:p>
            <a:pPr>
              <a:defRPr/>
            </a:pPr>
            <a:fld id="{52D31481-27B6-43B4-97D6-7F57AE923DFB}" type="datetimeFigureOut">
              <a:rPr lang="ja-JP" altLang="en-US"/>
              <a:pPr>
                <a:defRPr/>
              </a:pPr>
              <a:t>2016/5/13</a:t>
            </a:fld>
            <a:endParaRPr lang="ja-JP" altLang="en-US"/>
          </a:p>
        </p:txBody>
      </p:sp>
      <p:sp>
        <p:nvSpPr>
          <p:cNvPr id="4" name="フッター プレースホルダ 3"/>
          <p:cNvSpPr>
            <a:spLocks noGrp="1"/>
          </p:cNvSpPr>
          <p:nvPr>
            <p:ph type="ftr" sz="quarter" idx="2"/>
          </p:nvPr>
        </p:nvSpPr>
        <p:spPr>
          <a:xfrm>
            <a:off x="1" y="9440864"/>
            <a:ext cx="2950263" cy="496887"/>
          </a:xfrm>
          <a:prstGeom prst="rect">
            <a:avLst/>
          </a:prstGeom>
        </p:spPr>
        <p:txBody>
          <a:bodyPr vert="horz" lIns="91431" tIns="45715" rIns="91431" bIns="45715" rtlCol="0" anchor="b"/>
          <a:lstStyle>
            <a:lvl1pPr algn="l">
              <a:defRPr sz="120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5350" y="9440864"/>
            <a:ext cx="2950263" cy="496887"/>
          </a:xfrm>
          <a:prstGeom prst="rect">
            <a:avLst/>
          </a:prstGeom>
        </p:spPr>
        <p:txBody>
          <a:bodyPr vert="horz" lIns="91431" tIns="45715" rIns="91431" bIns="45715" rtlCol="0" anchor="b"/>
          <a:lstStyle>
            <a:lvl1pPr algn="r">
              <a:defRPr sz="1200">
                <a:ea typeface="ＭＳ Ｐゴシック" charset="-128"/>
              </a:defRPr>
            </a:lvl1pPr>
          </a:lstStyle>
          <a:p>
            <a:pPr>
              <a:defRPr/>
            </a:pPr>
            <a:fld id="{1850E809-4CDE-4E04-82C0-F67474F4D849}" type="slidenum">
              <a:rPr lang="ja-JP" altLang="en-US"/>
              <a:pPr>
                <a:defRPr/>
              </a:pPr>
              <a:t>‹#›</a:t>
            </a:fld>
            <a:endParaRPr lang="ja-JP" altLang="en-US"/>
          </a:p>
        </p:txBody>
      </p:sp>
    </p:spTree>
    <p:extLst>
      <p:ext uri="{BB962C8B-B14F-4D97-AF65-F5344CB8AC3E}">
        <p14:creationId xmlns:p14="http://schemas.microsoft.com/office/powerpoint/2010/main" val="247119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50263" cy="496888"/>
          </a:xfrm>
          <a:prstGeom prst="rect">
            <a:avLst/>
          </a:prstGeom>
        </p:spPr>
        <p:txBody>
          <a:bodyPr vert="horz" lIns="91431" tIns="45715" rIns="91431" bIns="45715" rtlCol="0"/>
          <a:lstStyle>
            <a:lvl1pPr algn="l">
              <a:defRPr sz="1200">
                <a:ea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55350" y="0"/>
            <a:ext cx="2950263" cy="496888"/>
          </a:xfrm>
          <a:prstGeom prst="rect">
            <a:avLst/>
          </a:prstGeom>
        </p:spPr>
        <p:txBody>
          <a:bodyPr vert="horz" lIns="91431" tIns="45715" rIns="91431" bIns="45715" rtlCol="0"/>
          <a:lstStyle>
            <a:lvl1pPr algn="r">
              <a:defRPr sz="1200">
                <a:ea typeface="ＭＳ Ｐゴシック" charset="-128"/>
              </a:defRPr>
            </a:lvl1pPr>
          </a:lstStyle>
          <a:p>
            <a:pPr>
              <a:defRPr/>
            </a:pPr>
            <a:fld id="{3B249168-D4B7-4149-ABE6-E394CB7D331B}" type="datetimeFigureOut">
              <a:rPr lang="ja-JP" altLang="en-US"/>
              <a:pPr>
                <a:defRPr/>
              </a:pPr>
              <a:t>2016/5/13</a:t>
            </a:fld>
            <a:endParaRPr lang="ja-JP" altLang="en-US"/>
          </a:p>
        </p:txBody>
      </p:sp>
      <p:sp>
        <p:nvSpPr>
          <p:cNvPr id="4" name="スライド イメージ プレースホルダ 3"/>
          <p:cNvSpPr>
            <a:spLocks noGrp="1" noRot="1" noChangeAspect="1"/>
          </p:cNvSpPr>
          <p:nvPr>
            <p:ph type="sldImg" idx="2"/>
          </p:nvPr>
        </p:nvSpPr>
        <p:spPr>
          <a:xfrm>
            <a:off x="714375" y="746125"/>
            <a:ext cx="5380038" cy="3725863"/>
          </a:xfrm>
          <a:prstGeom prst="rect">
            <a:avLst/>
          </a:prstGeom>
          <a:noFill/>
          <a:ln w="12700">
            <a:solidFill>
              <a:prstClr val="black"/>
            </a:solidFill>
          </a:ln>
        </p:spPr>
        <p:txBody>
          <a:bodyPr vert="horz" lIns="91431" tIns="45715" rIns="91431" bIns="45715" rtlCol="0" anchor="ctr"/>
          <a:lstStyle/>
          <a:p>
            <a:pPr lvl="0"/>
            <a:endParaRPr lang="ja-JP" altLang="en-US" noProof="0"/>
          </a:p>
        </p:txBody>
      </p:sp>
      <p:sp>
        <p:nvSpPr>
          <p:cNvPr id="5" name="ノート プレースホルダ 4"/>
          <p:cNvSpPr>
            <a:spLocks noGrp="1"/>
          </p:cNvSpPr>
          <p:nvPr>
            <p:ph type="body" sz="quarter" idx="3"/>
          </p:nvPr>
        </p:nvSpPr>
        <p:spPr>
          <a:xfrm>
            <a:off x="681199" y="4721225"/>
            <a:ext cx="5444806" cy="4471988"/>
          </a:xfrm>
          <a:prstGeom prst="rect">
            <a:avLst/>
          </a:prstGeom>
        </p:spPr>
        <p:txBody>
          <a:bodyPr vert="horz" lIns="91431" tIns="45715" rIns="91431" bIns="45715"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1" y="9440864"/>
            <a:ext cx="2950263" cy="496887"/>
          </a:xfrm>
          <a:prstGeom prst="rect">
            <a:avLst/>
          </a:prstGeom>
        </p:spPr>
        <p:txBody>
          <a:bodyPr vert="horz" lIns="91431" tIns="45715" rIns="91431" bIns="45715" rtlCol="0" anchor="b"/>
          <a:lstStyle>
            <a:lvl1pPr algn="l">
              <a:defRPr sz="1200">
                <a:ea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5350" y="9440864"/>
            <a:ext cx="2950263" cy="496887"/>
          </a:xfrm>
          <a:prstGeom prst="rect">
            <a:avLst/>
          </a:prstGeom>
        </p:spPr>
        <p:txBody>
          <a:bodyPr vert="horz" lIns="91431" tIns="45715" rIns="91431" bIns="45715" rtlCol="0" anchor="b"/>
          <a:lstStyle>
            <a:lvl1pPr algn="r">
              <a:defRPr sz="1200">
                <a:ea typeface="ＭＳ Ｐゴシック" charset="-128"/>
              </a:defRPr>
            </a:lvl1pPr>
          </a:lstStyle>
          <a:p>
            <a:pPr>
              <a:defRPr/>
            </a:pPr>
            <a:fld id="{5745C9DD-FF9F-4F50-9653-2EF238E6CE69}" type="slidenum">
              <a:rPr lang="ja-JP" altLang="en-US"/>
              <a:pPr>
                <a:defRPr/>
              </a:pPr>
              <a:t>‹#›</a:t>
            </a:fld>
            <a:endParaRPr lang="ja-JP" altLang="en-US"/>
          </a:p>
        </p:txBody>
      </p:sp>
    </p:spTree>
    <p:extLst>
      <p:ext uri="{BB962C8B-B14F-4D97-AF65-F5344CB8AC3E}">
        <p14:creationId xmlns:p14="http://schemas.microsoft.com/office/powerpoint/2010/main" val="27476503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1</a:t>
            </a:fld>
            <a:endParaRPr lang="ja-JP" altLang="en-US"/>
          </a:p>
        </p:txBody>
      </p:sp>
    </p:spTree>
    <p:extLst>
      <p:ext uri="{BB962C8B-B14F-4D97-AF65-F5344CB8AC3E}">
        <p14:creationId xmlns:p14="http://schemas.microsoft.com/office/powerpoint/2010/main" val="688524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10</a:t>
            </a:fld>
            <a:endParaRPr lang="ja-JP" altLang="en-US"/>
          </a:p>
        </p:txBody>
      </p:sp>
    </p:spTree>
    <p:extLst>
      <p:ext uri="{BB962C8B-B14F-4D97-AF65-F5344CB8AC3E}">
        <p14:creationId xmlns:p14="http://schemas.microsoft.com/office/powerpoint/2010/main" val="19181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2</a:t>
            </a:fld>
            <a:endParaRPr lang="ja-JP" altLang="en-US"/>
          </a:p>
        </p:txBody>
      </p:sp>
    </p:spTree>
    <p:extLst>
      <p:ext uri="{BB962C8B-B14F-4D97-AF65-F5344CB8AC3E}">
        <p14:creationId xmlns:p14="http://schemas.microsoft.com/office/powerpoint/2010/main" val="289526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3</a:t>
            </a:fld>
            <a:endParaRPr lang="ja-JP" altLang="en-US"/>
          </a:p>
        </p:txBody>
      </p:sp>
    </p:spTree>
    <p:extLst>
      <p:ext uri="{BB962C8B-B14F-4D97-AF65-F5344CB8AC3E}">
        <p14:creationId xmlns:p14="http://schemas.microsoft.com/office/powerpoint/2010/main" val="7017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4</a:t>
            </a:fld>
            <a:endParaRPr lang="ja-JP" altLang="en-US"/>
          </a:p>
        </p:txBody>
      </p:sp>
    </p:spTree>
    <p:extLst>
      <p:ext uri="{BB962C8B-B14F-4D97-AF65-F5344CB8AC3E}">
        <p14:creationId xmlns:p14="http://schemas.microsoft.com/office/powerpoint/2010/main" val="6945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5</a:t>
            </a:fld>
            <a:endParaRPr lang="ja-JP" altLang="en-US"/>
          </a:p>
        </p:txBody>
      </p:sp>
    </p:spTree>
    <p:extLst>
      <p:ext uri="{BB962C8B-B14F-4D97-AF65-F5344CB8AC3E}">
        <p14:creationId xmlns:p14="http://schemas.microsoft.com/office/powerpoint/2010/main" val="225667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6</a:t>
            </a:fld>
            <a:endParaRPr lang="ja-JP" altLang="en-US"/>
          </a:p>
        </p:txBody>
      </p:sp>
    </p:spTree>
    <p:extLst>
      <p:ext uri="{BB962C8B-B14F-4D97-AF65-F5344CB8AC3E}">
        <p14:creationId xmlns:p14="http://schemas.microsoft.com/office/powerpoint/2010/main" val="258411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7</a:t>
            </a:fld>
            <a:endParaRPr lang="ja-JP" altLang="en-US"/>
          </a:p>
        </p:txBody>
      </p:sp>
    </p:spTree>
    <p:extLst>
      <p:ext uri="{BB962C8B-B14F-4D97-AF65-F5344CB8AC3E}">
        <p14:creationId xmlns:p14="http://schemas.microsoft.com/office/powerpoint/2010/main" val="3185919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8</a:t>
            </a:fld>
            <a:endParaRPr lang="ja-JP" altLang="en-US"/>
          </a:p>
        </p:txBody>
      </p:sp>
    </p:spTree>
    <p:extLst>
      <p:ext uri="{BB962C8B-B14F-4D97-AF65-F5344CB8AC3E}">
        <p14:creationId xmlns:p14="http://schemas.microsoft.com/office/powerpoint/2010/main" val="397352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5745C9DD-FF9F-4F50-9653-2EF238E6CE69}" type="slidenum">
              <a:rPr lang="ja-JP" altLang="en-US" smtClean="0"/>
              <a:pPr>
                <a:defRPr/>
              </a:pPr>
              <a:t>9</a:t>
            </a:fld>
            <a:endParaRPr lang="ja-JP" altLang="en-US"/>
          </a:p>
        </p:txBody>
      </p:sp>
    </p:spTree>
    <p:extLst>
      <p:ext uri="{BB962C8B-B14F-4D97-AF65-F5344CB8AC3E}">
        <p14:creationId xmlns:p14="http://schemas.microsoft.com/office/powerpoint/2010/main" val="2075044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Rectangle 5"/>
          <p:cNvSpPr>
            <a:spLocks noChangeArrowheads="1"/>
          </p:cNvSpPr>
          <p:nvPr/>
        </p:nvSpPr>
        <p:spPr bwMode="auto">
          <a:xfrm>
            <a:off x="0" y="2492378"/>
            <a:ext cx="9906000" cy="72529"/>
          </a:xfrm>
          <a:prstGeom prst="rect">
            <a:avLst/>
          </a:prstGeom>
          <a:gradFill rotWithShape="1">
            <a:gsLst>
              <a:gs pos="0">
                <a:schemeClr val="bg1"/>
              </a:gs>
              <a:gs pos="15000">
                <a:schemeClr val="accent6"/>
              </a:gs>
              <a:gs pos="85000">
                <a:schemeClr val="accent6"/>
              </a:gs>
              <a:gs pos="100000">
                <a:schemeClr val="bg1"/>
              </a:gs>
            </a:gsLst>
            <a:lin ang="0" scaled="1"/>
          </a:gradFill>
          <a:ln w="9525">
            <a:noFill/>
            <a:miter lim="800000"/>
            <a:headEnd/>
            <a:tailEnd/>
          </a:ln>
          <a:effectLst/>
        </p:spPr>
        <p:txBody>
          <a:bodyPr wrap="none" anchor="ctr"/>
          <a:lstStyle/>
          <a:p>
            <a:pPr>
              <a:defRPr/>
            </a:pPr>
            <a:endParaRPr lang="ja-JP" altLang="en-US"/>
          </a:p>
        </p:txBody>
      </p:sp>
      <p:pic>
        <p:nvPicPr>
          <p:cNvPr id="5" name="Picture 3"/>
          <p:cNvPicPr>
            <a:picLocks noChangeAspect="1" noChangeArrowheads="1"/>
          </p:cNvPicPr>
          <p:nvPr/>
        </p:nvPicPr>
        <p:blipFill>
          <a:blip r:embed="rId2" cstate="print"/>
          <a:stretch>
            <a:fillRect/>
          </a:stretch>
        </p:blipFill>
        <p:spPr bwMode="auto">
          <a:xfrm>
            <a:off x="4232921" y="6616011"/>
            <a:ext cx="1426738" cy="241991"/>
          </a:xfrm>
          <a:prstGeom prst="rect">
            <a:avLst/>
          </a:prstGeom>
          <a:noFill/>
          <a:ln>
            <a:noFill/>
          </a:ln>
        </p:spPr>
      </p:pic>
      <p:sp>
        <p:nvSpPr>
          <p:cNvPr id="5122" name="Rectangle 2"/>
          <p:cNvSpPr>
            <a:spLocks noGrp="1" noChangeArrowheads="1"/>
          </p:cNvSpPr>
          <p:nvPr>
            <p:ph type="ctrTitle"/>
          </p:nvPr>
        </p:nvSpPr>
        <p:spPr>
          <a:xfrm>
            <a:off x="116946" y="1628778"/>
            <a:ext cx="9672108" cy="822325"/>
          </a:xfrm>
        </p:spPr>
        <p:txBody>
          <a:bodyPr anchor="b"/>
          <a:lstStyle>
            <a:lvl1pPr algn="ctr">
              <a:defRPr sz="3200">
                <a:latin typeface="メイリオ" pitchFamily="50" charset="-128"/>
                <a:ea typeface="メイリオ" pitchFamily="50" charset="-128"/>
                <a:cs typeface="メイリオ" pitchFamily="50" charset="-128"/>
              </a:defRPr>
            </a:lvl1pPr>
          </a:lstStyle>
          <a:p>
            <a:r>
              <a:rPr lang="ja-JP" altLang="en-US" smtClean="0"/>
              <a:t>マスタ タイトルの書式設定</a:t>
            </a:r>
            <a:endParaRPr lang="ja-JP" altLang="en-US" dirty="0"/>
          </a:p>
        </p:txBody>
      </p:sp>
      <p:sp>
        <p:nvSpPr>
          <p:cNvPr id="5123" name="Rectangle 3"/>
          <p:cNvSpPr>
            <a:spLocks noGrp="1" noChangeArrowheads="1"/>
          </p:cNvSpPr>
          <p:nvPr>
            <p:ph type="subTitle" idx="1"/>
          </p:nvPr>
        </p:nvSpPr>
        <p:spPr>
          <a:xfrm>
            <a:off x="1485900" y="2708920"/>
            <a:ext cx="6934200" cy="576262"/>
          </a:xfrm>
        </p:spPr>
        <p:txBody>
          <a:bodyPr/>
          <a:lstStyle>
            <a:lvl1pPr marL="0" indent="0" algn="ctr">
              <a:defRPr sz="1800">
                <a:solidFill>
                  <a:schemeClr val="tx1">
                    <a:lumMod val="50000"/>
                    <a:lumOff val="50000"/>
                  </a:schemeClr>
                </a:solidFill>
                <a:latin typeface="メイリオ" pitchFamily="50" charset="-128"/>
                <a:ea typeface="メイリオ" pitchFamily="50" charset="-128"/>
                <a:cs typeface="メイリオ" pitchFamily="50" charset="-128"/>
              </a:defRPr>
            </a:lvl1pPr>
          </a:lstStyle>
          <a:p>
            <a:r>
              <a:rPr lang="ja-JP" altLang="en-US" smtClean="0"/>
              <a:t>マスタ サブタイトルの書式設定</a:t>
            </a:r>
            <a:endParaRPr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7" name="Rectangle 2"/>
          <p:cNvSpPr>
            <a:spLocks noGrp="1" noChangeArrowheads="1"/>
          </p:cNvSpPr>
          <p:nvPr>
            <p:ph type="title"/>
          </p:nvPr>
        </p:nvSpPr>
        <p:spPr bwMode="auto">
          <a:xfrm>
            <a:off x="0" y="0"/>
            <a:ext cx="7267840" cy="44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ja-JP" altLang="en-US" smtClean="0"/>
              <a:t>マスタ タイトルの書式設定</a:t>
            </a:r>
            <a:endParaRPr lang="ja-JP" altLang="en-US" dirty="0" smtClean="0"/>
          </a:p>
        </p:txBody>
      </p:sp>
      <p:sp>
        <p:nvSpPr>
          <p:cNvPr id="4" name="日付プレースホルダ 3"/>
          <p:cNvSpPr>
            <a:spLocks noGrp="1"/>
          </p:cNvSpPr>
          <p:nvPr>
            <p:ph type="dt" sz="half" idx="2"/>
          </p:nvPr>
        </p:nvSpPr>
        <p:spPr>
          <a:xfrm>
            <a:off x="8189650" y="6669360"/>
            <a:ext cx="1716352" cy="188640"/>
          </a:xfrm>
          <a:prstGeom prst="rect">
            <a:avLst/>
          </a:prstGeom>
        </p:spPr>
        <p:txBody>
          <a:bodyPr lIns="0" tIns="0" rIns="0" bIns="0" anchor="b"/>
          <a:lstStyle>
            <a:lvl1pPr algn="r">
              <a:defRPr sz="800">
                <a:latin typeface="Century Gothic" pitchFamily="34" charset="0"/>
                <a:ea typeface="メイリオ" pitchFamily="50" charset="-128"/>
                <a:cs typeface="メイリオ" pitchFamily="50" charset="-128"/>
              </a:defRPr>
            </a:lvl1pPr>
          </a:lstStyle>
          <a:p>
            <a:pPr>
              <a:defRPr/>
            </a:pPr>
            <a:r>
              <a:rPr lang="en-US" altLang="ja-JP" dirty="0" smtClean="0"/>
              <a:t>Copyright (c) 2014 HOYU </a:t>
            </a:r>
            <a:r>
              <a:rPr lang="en-US" altLang="ja-JP" dirty="0" err="1" smtClean="0"/>
              <a:t>co.ltd</a:t>
            </a:r>
            <a:r>
              <a:rPr lang="en-US" altLang="ja-JP" dirty="0" smtClean="0"/>
              <a:t>. All Rights Reserved.</a:t>
            </a:r>
            <a:endParaRPr lang="en-US" altLang="ja-JP" dirty="0"/>
          </a:p>
        </p:txBody>
      </p:sp>
      <p:sp>
        <p:nvSpPr>
          <p:cNvPr id="5" name="スライド番号プレースホルダ 5"/>
          <p:cNvSpPr>
            <a:spLocks noGrp="1"/>
          </p:cNvSpPr>
          <p:nvPr>
            <p:ph type="sldNum" sz="quarter" idx="4"/>
          </p:nvPr>
        </p:nvSpPr>
        <p:spPr>
          <a:xfrm>
            <a:off x="2" y="6669360"/>
            <a:ext cx="992319" cy="188640"/>
          </a:xfrm>
          <a:prstGeom prst="rect">
            <a:avLst/>
          </a:prstGeom>
        </p:spPr>
        <p:txBody>
          <a:bodyPr lIns="0" tIns="0" rIns="0" bIns="0" anchor="b"/>
          <a:lstStyle>
            <a:lvl1pPr>
              <a:defRPr sz="800">
                <a:latin typeface="Century Gothic" pitchFamily="34" charset="0"/>
              </a:defRPr>
            </a:lvl1pPr>
          </a:lstStyle>
          <a:p>
            <a:pPr>
              <a:defRPr/>
            </a:pPr>
            <a:endParaRPr lang="en-US" altLang="ja-JP" dirty="0"/>
          </a:p>
        </p:txBody>
      </p:sp>
      <p:sp>
        <p:nvSpPr>
          <p:cNvPr id="9" name="Rectangle 6"/>
          <p:cNvSpPr>
            <a:spLocks noChangeArrowheads="1"/>
          </p:cNvSpPr>
          <p:nvPr userDrawn="1"/>
        </p:nvSpPr>
        <p:spPr bwMode="auto">
          <a:xfrm>
            <a:off x="0" y="6638400"/>
            <a:ext cx="9906000" cy="18000"/>
          </a:xfrm>
          <a:prstGeom prst="rect">
            <a:avLst/>
          </a:prstGeom>
          <a:gradFill flip="none" rotWithShape="1">
            <a:gsLst>
              <a:gs pos="0">
                <a:schemeClr val="bg2">
                  <a:lumMod val="90000"/>
                </a:schemeClr>
              </a:gs>
              <a:gs pos="50000">
                <a:srgbClr val="00B0F0"/>
              </a:gs>
              <a:gs pos="100000">
                <a:schemeClr val="bg2">
                  <a:lumMod val="90000"/>
                </a:schemeClr>
              </a:gs>
            </a:gsLst>
            <a:lin ang="10800000" scaled="1"/>
            <a:tileRect/>
          </a:gradFill>
          <a:ln w="9525">
            <a:noFill/>
            <a:miter lim="800000"/>
            <a:headEnd/>
            <a:tailEnd/>
          </a:ln>
          <a:effectLst/>
        </p:spPr>
        <p:txBody>
          <a:bodyPr wrap="none" anchor="ctr"/>
          <a:lstStyle/>
          <a:p>
            <a:pPr>
              <a:defRPr/>
            </a:pPr>
            <a:endParaRPr lang="ja-JP" altLang="en-US"/>
          </a:p>
        </p:txBody>
      </p:sp>
      <p:sp>
        <p:nvSpPr>
          <p:cNvPr id="10" name="Rectangle 6"/>
          <p:cNvSpPr>
            <a:spLocks noChangeArrowheads="1"/>
          </p:cNvSpPr>
          <p:nvPr userDrawn="1"/>
        </p:nvSpPr>
        <p:spPr bwMode="auto">
          <a:xfrm>
            <a:off x="0" y="332656"/>
            <a:ext cx="9906000" cy="36000"/>
          </a:xfrm>
          <a:prstGeom prst="rect">
            <a:avLst/>
          </a:prstGeom>
          <a:gradFill flip="none" rotWithShape="1">
            <a:gsLst>
              <a:gs pos="0">
                <a:srgbClr val="00B0F0"/>
              </a:gs>
              <a:gs pos="100000">
                <a:srgbClr val="ABABAB"/>
              </a:gs>
            </a:gsLst>
            <a:lin ang="0" scaled="1"/>
            <a:tileRect/>
          </a:gradFill>
          <a:ln w="9525">
            <a:noFill/>
            <a:miter lim="800000"/>
            <a:headEnd/>
            <a:tailEnd/>
          </a:ln>
          <a:effectLst/>
        </p:spPr>
        <p:txBody>
          <a:bodyPr wrap="none" anchor="ctr"/>
          <a:lstStyle/>
          <a:p>
            <a:pPr>
              <a:defRPr/>
            </a:pPr>
            <a:endParaRPr lang="ja-JP" altLang="en-US"/>
          </a:p>
        </p:txBody>
      </p:sp>
      <p:pic>
        <p:nvPicPr>
          <p:cNvPr id="11" name="Picture 2"/>
          <p:cNvPicPr>
            <a:picLocks noChangeAspect="1" noChangeArrowheads="1"/>
          </p:cNvPicPr>
          <p:nvPr userDrawn="1"/>
        </p:nvPicPr>
        <p:blipFill>
          <a:blip r:embed="rId2" cstate="print"/>
          <a:stretch>
            <a:fillRect/>
          </a:stretch>
        </p:blipFill>
        <p:spPr bwMode="auto">
          <a:xfrm>
            <a:off x="8746903" y="63798"/>
            <a:ext cx="1159097" cy="196596"/>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267840" cy="3326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ja-JP" altLang="en-US" dirty="0" smtClean="0"/>
              <a:t>マスタ タイトルの書式設定</a:t>
            </a:r>
          </a:p>
        </p:txBody>
      </p:sp>
      <p:sp>
        <p:nvSpPr>
          <p:cNvPr id="1029" name="Rectangle 7"/>
          <p:cNvSpPr>
            <a:spLocks noGrp="1" noChangeArrowheads="1"/>
          </p:cNvSpPr>
          <p:nvPr>
            <p:ph type="body" idx="1"/>
          </p:nvPr>
        </p:nvSpPr>
        <p:spPr bwMode="auto">
          <a:xfrm>
            <a:off x="116464" y="476672"/>
            <a:ext cx="9673075" cy="5904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7" name="日付プレースホルダ 3"/>
          <p:cNvSpPr>
            <a:spLocks noGrp="1"/>
          </p:cNvSpPr>
          <p:nvPr>
            <p:ph type="dt" sz="half" idx="2"/>
          </p:nvPr>
        </p:nvSpPr>
        <p:spPr>
          <a:xfrm>
            <a:off x="6669191" y="6669360"/>
            <a:ext cx="3236810" cy="188640"/>
          </a:xfrm>
          <a:prstGeom prst="rect">
            <a:avLst/>
          </a:prstGeom>
        </p:spPr>
        <p:txBody>
          <a:bodyPr lIns="0" tIns="0" rIns="0" bIns="0" anchor="b"/>
          <a:lstStyle>
            <a:lvl1pPr algn="r">
              <a:defRPr sz="600">
                <a:latin typeface="Century Gothic" pitchFamily="34" charset="0"/>
                <a:ea typeface="メイリオ" pitchFamily="50" charset="-128"/>
                <a:cs typeface="Arial" pitchFamily="34" charset="0"/>
              </a:defRPr>
            </a:lvl1pPr>
          </a:lstStyle>
          <a:p>
            <a:pPr>
              <a:defRPr/>
            </a:pPr>
            <a:r>
              <a:rPr lang="en-US" altLang="ja-JP" dirty="0" smtClean="0"/>
              <a:t>Copyright (c) 2010 HOYU co.ltd. All Rights Reserved.</a:t>
            </a:r>
            <a:endParaRPr lang="en-US" altLang="ja-JP" dirty="0"/>
          </a:p>
        </p:txBody>
      </p:sp>
      <p:sp>
        <p:nvSpPr>
          <p:cNvPr id="8" name="日付プレースホルダ 3"/>
          <p:cNvSpPr txBox="1">
            <a:spLocks/>
          </p:cNvSpPr>
          <p:nvPr/>
        </p:nvSpPr>
        <p:spPr>
          <a:xfrm>
            <a:off x="4094825" y="6669360"/>
            <a:ext cx="1716352" cy="188640"/>
          </a:xfrm>
          <a:prstGeom prst="rect">
            <a:avLst/>
          </a:prstGeom>
        </p:spPr>
        <p:txBody>
          <a:bodyPr lIns="0" tIns="0" rIns="0" bIns="0" anchor="b" anchorCtr="0"/>
          <a:lstStyle>
            <a:lvl1pPr algn="r">
              <a:defRPr sz="1000">
                <a:latin typeface="Century Gothic" pitchFamily="34" charset="0"/>
                <a:ea typeface="メイリオ" pitchFamily="50" charset="-128"/>
                <a:cs typeface="メイリオ" pitchFamily="50" charset="-128"/>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700" b="0" i="0" u="none" strike="noStrike" kern="1200" cap="none" spc="0" normalizeH="0" baseline="0" noProof="0" dirty="0" smtClean="0">
                <a:ln>
                  <a:noFill/>
                </a:ln>
                <a:solidFill>
                  <a:schemeClr val="tx1"/>
                </a:solidFill>
                <a:effectLst/>
                <a:uLnTx/>
                <a:uFillTx/>
                <a:latin typeface="Century Gothic" pitchFamily="34" charset="0"/>
                <a:ea typeface="メイリオ" pitchFamily="50" charset="-128"/>
                <a:cs typeface="メイリオ" pitchFamily="50" charset="-128"/>
              </a:rPr>
              <a:t>CONFIDENTIAL</a:t>
            </a:r>
            <a:endParaRPr kumimoji="1" lang="en-US" altLang="ja-JP" sz="700" b="0" i="0" u="none" strike="noStrike" kern="1200" cap="none" spc="0" normalizeH="0" baseline="0" noProof="0" dirty="0">
              <a:ln>
                <a:noFill/>
              </a:ln>
              <a:solidFill>
                <a:schemeClr val="tx1"/>
              </a:solidFill>
              <a:effectLst/>
              <a:uLnTx/>
              <a:uFillTx/>
              <a:latin typeface="Century Gothic" pitchFamily="34" charset="0"/>
              <a:ea typeface="メイリオ" pitchFamily="50" charset="-128"/>
              <a:cs typeface="メイリオ" pitchFamily="50" charset="-128"/>
            </a:endParaRPr>
          </a:p>
        </p:txBody>
      </p:sp>
      <p:sp>
        <p:nvSpPr>
          <p:cNvPr id="9" name="スライド番号プレースホルダ 5"/>
          <p:cNvSpPr>
            <a:spLocks noGrp="1"/>
          </p:cNvSpPr>
          <p:nvPr>
            <p:ph type="sldNum" sz="quarter" idx="4"/>
          </p:nvPr>
        </p:nvSpPr>
        <p:spPr>
          <a:xfrm>
            <a:off x="2" y="6669360"/>
            <a:ext cx="992319" cy="188640"/>
          </a:xfrm>
          <a:prstGeom prst="rect">
            <a:avLst/>
          </a:prstGeom>
        </p:spPr>
        <p:txBody>
          <a:bodyPr lIns="0" tIns="0" rIns="0" bIns="0" anchor="b"/>
          <a:lstStyle>
            <a:lvl1pPr>
              <a:defRPr sz="800">
                <a:latin typeface="Century Gothic" pitchFamily="34" charset="0"/>
              </a:defRPr>
            </a:lvl1pPr>
          </a:lstStyle>
          <a:p>
            <a:pPr>
              <a:defRPr/>
            </a:pPr>
            <a:fld id="{7E26BBE9-1171-4755-8BA0-6A5F158C4BA5}" type="slidenum">
              <a:rPr lang="en-US" altLang="ja-JP" smtClean="0"/>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4420" r:id="rId1"/>
    <p:sldLayoutId id="2147484421" r:id="rId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2000">
          <a:solidFill>
            <a:schemeClr val="tx1"/>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2pPr>
      <a:lvl3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3pPr>
      <a:lvl4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4pPr>
      <a:lvl5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5pPr>
      <a:lvl6pPr marL="4572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6pPr>
      <a:lvl7pPr marL="9144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7pPr>
      <a:lvl8pPr marL="13716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8pPr>
      <a:lvl9pPr marL="18288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9pPr>
    </p:titleStyle>
    <p:body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16946" y="1196753"/>
            <a:ext cx="9672108" cy="1295624"/>
          </a:xfrm>
        </p:spPr>
        <p:txBody>
          <a:bodyPr/>
          <a:lstStyle/>
          <a:p>
            <a:pPr eaLnBrk="1" hangingPunct="1"/>
            <a:r>
              <a:rPr lang="en-US" altLang="ja-JP" b="1" dirty="0" smtClean="0"/>
              <a:t>D-MATCH</a:t>
            </a:r>
            <a:r>
              <a:rPr lang="ja-JP" altLang="en-US" b="1" dirty="0" smtClean="0"/>
              <a:t>機能要件定義書</a:t>
            </a:r>
            <a:r>
              <a:rPr lang="en-US" altLang="ja-JP" b="1" dirty="0" smtClean="0"/>
              <a:t/>
            </a:r>
            <a:br>
              <a:rPr lang="en-US" altLang="ja-JP" b="1" dirty="0" smtClean="0"/>
            </a:br>
            <a:r>
              <a:rPr lang="ja-JP" altLang="en-US" sz="1800" b="1" dirty="0" smtClean="0"/>
              <a:t>（</a:t>
            </a:r>
            <a:r>
              <a:rPr lang="en-US" altLang="ja-JP" sz="1800" b="1" dirty="0" smtClean="0"/>
              <a:t>2-2-1</a:t>
            </a:r>
            <a:r>
              <a:rPr lang="ja-JP" altLang="en-US" sz="1800" b="1" dirty="0" smtClean="0"/>
              <a:t>：小売相場検索</a:t>
            </a:r>
            <a:r>
              <a:rPr lang="en-US" altLang="ja-JP" sz="1800" b="1" dirty="0" smtClean="0"/>
              <a:t>[</a:t>
            </a:r>
            <a:r>
              <a:rPr lang="ja-JP" altLang="en-US" sz="1800" b="1" dirty="0" smtClean="0"/>
              <a:t>条件指定</a:t>
            </a:r>
            <a:r>
              <a:rPr lang="en-US" altLang="ja-JP" sz="1800" b="1" dirty="0" smtClean="0"/>
              <a:t>]</a:t>
            </a:r>
            <a:r>
              <a:rPr lang="ja-JP" altLang="en-US" sz="1800" b="1" dirty="0" smtClean="0"/>
              <a:t>）</a:t>
            </a:r>
            <a:endParaRPr lang="ja-JP" altLang="ja-JP" sz="1800" b="1" dirty="0" smtClean="0"/>
          </a:p>
        </p:txBody>
      </p:sp>
      <p:sp>
        <p:nvSpPr>
          <p:cNvPr id="4" name="Rectangle 2"/>
          <p:cNvSpPr txBox="1">
            <a:spLocks noChangeArrowheads="1"/>
          </p:cNvSpPr>
          <p:nvPr/>
        </p:nvSpPr>
        <p:spPr bwMode="auto">
          <a:xfrm>
            <a:off x="272480" y="116632"/>
            <a:ext cx="9168052" cy="8223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ctr" rtl="0" eaLnBrk="1" fontAlgn="base" hangingPunct="1">
              <a:spcBef>
                <a:spcPct val="0"/>
              </a:spcBef>
              <a:spcAft>
                <a:spcPct val="0"/>
              </a:spcAft>
              <a:defRPr kumimoji="1" sz="3200">
                <a:solidFill>
                  <a:schemeClr val="tx1"/>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2pPr>
            <a:lvl3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3pPr>
            <a:lvl4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4pPr>
            <a:lvl5pPr algn="l" rtl="0" eaLnBrk="1" fontAlgn="base" hangingPunct="1">
              <a:spcBef>
                <a:spcPct val="0"/>
              </a:spcBef>
              <a:spcAft>
                <a:spcPct val="0"/>
              </a:spcAft>
              <a:defRPr kumimoji="1" sz="2400">
                <a:solidFill>
                  <a:schemeClr val="tx2"/>
                </a:solidFill>
                <a:latin typeface="MS UI Gothic" pitchFamily="50" charset="-128"/>
                <a:ea typeface="MS UI Gothic" pitchFamily="50" charset="-128"/>
              </a:defRPr>
            </a:lvl5pPr>
            <a:lvl6pPr marL="4572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6pPr>
            <a:lvl7pPr marL="9144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7pPr>
            <a:lvl8pPr marL="13716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8pPr>
            <a:lvl9pPr marL="1828800" algn="l" rtl="0" eaLnBrk="1" fontAlgn="base" hangingPunct="1">
              <a:spcBef>
                <a:spcPct val="0"/>
              </a:spcBef>
              <a:spcAft>
                <a:spcPct val="0"/>
              </a:spcAft>
              <a:defRPr kumimoji="1" sz="3200">
                <a:solidFill>
                  <a:schemeClr val="tx2"/>
                </a:solidFill>
                <a:latin typeface="A-OTF じゅん Pro 34" pitchFamily="34" charset="-128"/>
                <a:ea typeface="A-OTF じゅん Pro 34" pitchFamily="34" charset="-128"/>
              </a:defRPr>
            </a:lvl9pPr>
          </a:lstStyle>
          <a:p>
            <a:r>
              <a:rPr lang="ja-JP" altLang="en-US" kern="0" dirty="0" smtClean="0"/>
              <a:t>リクルートマーケティングパートナーズ様向け</a:t>
            </a:r>
            <a:endParaRPr lang="ja-JP" altLang="ja-JP" kern="0" dirty="0" smtClean="0"/>
          </a:p>
        </p:txBody>
      </p:sp>
      <p:sp>
        <p:nvSpPr>
          <p:cNvPr id="2" name="サブタイトル 1"/>
          <p:cNvSpPr>
            <a:spLocks noGrp="1"/>
          </p:cNvSpPr>
          <p:nvPr>
            <p:ph type="subTitle" idx="1"/>
          </p:nvPr>
        </p:nvSpPr>
        <p:spPr/>
        <p:txBody>
          <a:bodyPr/>
          <a:lstStyle/>
          <a:p>
            <a:r>
              <a:rPr kumimoji="1" lang="en-US" altLang="ja-JP" dirty="0" smtClean="0"/>
              <a:t>2016/5/13</a:t>
            </a:r>
            <a:endParaRPr kumimoji="1" lang="ja-JP" altLang="en-US" dirty="0"/>
          </a:p>
        </p:txBody>
      </p:sp>
      <p:sp>
        <p:nvSpPr>
          <p:cNvPr id="8"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遷移図（画面内）</a:t>
            </a:r>
            <a:endParaRPr kumimoji="1" lang="ja-JP" altLang="en-US" dirty="0"/>
          </a:p>
        </p:txBody>
      </p:sp>
      <p:sp>
        <p:nvSpPr>
          <p:cNvPr id="27" name="テキスト ボックス 1"/>
          <p:cNvSpPr txBox="1"/>
          <p:nvPr/>
        </p:nvSpPr>
        <p:spPr>
          <a:xfrm>
            <a:off x="5385049" y="4821435"/>
            <a:ext cx="2588444" cy="1631901"/>
          </a:xfrm>
          <a:prstGeom prst="rect">
            <a:avLst/>
          </a:prstGeom>
          <a:solidFill>
            <a:sysClr val="window" lastClr="FFFFFF"/>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
          <p:cNvSpPr txBox="1"/>
          <p:nvPr/>
        </p:nvSpPr>
        <p:spPr>
          <a:xfrm>
            <a:off x="560512" y="472541"/>
            <a:ext cx="1800200" cy="3964571"/>
          </a:xfrm>
          <a:prstGeom prst="rect">
            <a:avLst/>
          </a:prstGeom>
          <a:solidFill>
            <a:schemeClr val="bg1">
              <a:lumMod val="8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【D-MATCH】</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モーダル</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3"/>
          <p:cNvSpPr txBox="1"/>
          <p:nvPr/>
        </p:nvSpPr>
        <p:spPr>
          <a:xfrm>
            <a:off x="5601072" y="2531268"/>
            <a:ext cx="2077805" cy="590725"/>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【D-MATCH】</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2-2-1</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：小売相場検索（条件指定）</a:t>
            </a:r>
          </a:p>
        </p:txBody>
      </p:sp>
      <p:sp>
        <p:nvSpPr>
          <p:cNvPr id="32" name="テキスト ボックス 6"/>
          <p:cNvSpPr txBox="1"/>
          <p:nvPr/>
        </p:nvSpPr>
        <p:spPr>
          <a:xfrm>
            <a:off x="724081" y="772852"/>
            <a:ext cx="1420607" cy="54169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マップ</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（円）</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7"/>
          <p:cNvSpPr txBox="1"/>
          <p:nvPr/>
        </p:nvSpPr>
        <p:spPr>
          <a:xfrm>
            <a:off x="724079" y="1353328"/>
            <a:ext cx="1420609" cy="51451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マップ</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（都道府県）</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8"/>
          <p:cNvSpPr txBox="1"/>
          <p:nvPr/>
        </p:nvSpPr>
        <p:spPr>
          <a:xfrm>
            <a:off x="5545443" y="4985932"/>
            <a:ext cx="2297197" cy="510895"/>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【D-MATCH】</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2-2-2</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：小売相場検索（詳細データ）</a:t>
            </a:r>
          </a:p>
        </p:txBody>
      </p:sp>
      <p:cxnSp>
        <p:nvCxnSpPr>
          <p:cNvPr id="35" name="直線矢印コネクタ 34"/>
          <p:cNvCxnSpPr>
            <a:stCxn id="29" idx="2"/>
            <a:endCxn id="27" idx="0"/>
          </p:cNvCxnSpPr>
          <p:nvPr/>
        </p:nvCxnSpPr>
        <p:spPr>
          <a:xfrm>
            <a:off x="6639975" y="3121993"/>
            <a:ext cx="39296" cy="16994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直線矢印コネクタ 23"/>
          <p:cNvCxnSpPr>
            <a:stCxn id="29" idx="1"/>
            <a:endCxn id="32" idx="3"/>
          </p:cNvCxnSpPr>
          <p:nvPr/>
        </p:nvCxnSpPr>
        <p:spPr>
          <a:xfrm rot="10800000">
            <a:off x="2144688" y="1043701"/>
            <a:ext cx="3456384" cy="1782930"/>
          </a:xfrm>
          <a:prstGeom prst="bentConnector3">
            <a:avLst>
              <a:gd name="adj1" fmla="val 3875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直線矢印コネクタ 23"/>
          <p:cNvCxnSpPr>
            <a:stCxn id="29" idx="1"/>
            <a:endCxn id="33" idx="3"/>
          </p:cNvCxnSpPr>
          <p:nvPr/>
        </p:nvCxnSpPr>
        <p:spPr>
          <a:xfrm rot="10800000">
            <a:off x="2144688" y="1610587"/>
            <a:ext cx="3456384" cy="1216044"/>
          </a:xfrm>
          <a:prstGeom prst="bentConnector3">
            <a:avLst>
              <a:gd name="adj1" fmla="val 39087"/>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テキスト ボックス 12"/>
          <p:cNvSpPr txBox="1"/>
          <p:nvPr/>
        </p:nvSpPr>
        <p:spPr>
          <a:xfrm>
            <a:off x="4736937" y="515678"/>
            <a:ext cx="1339626" cy="48313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latin typeface="メイリオ" panose="020B0604030504040204" pitchFamily="50" charset="-128"/>
                <a:ea typeface="メイリオ" panose="020B0604030504040204" pitchFamily="50" charset="-128"/>
                <a:cs typeface="メイリオ" panose="020B0604030504040204" pitchFamily="50" charset="-128"/>
              </a:rPr>
              <a:t>【C-MATCH】</a:t>
            </a:r>
          </a:p>
          <a:p>
            <a:pPr algn="ctr"/>
            <a:r>
              <a:rPr kumimoji="1" lang="ja-JP" altLang="en-US" sz="800">
                <a:latin typeface="メイリオ" panose="020B0604030504040204" pitchFamily="50" charset="-128"/>
                <a:ea typeface="メイリオ" panose="020B0604030504040204" pitchFamily="50" charset="-128"/>
                <a:cs typeface="メイリオ" panose="020B0604030504040204" pitchFamily="50" charset="-128"/>
              </a:rPr>
              <a:t>グローバルナビ</a:t>
            </a:r>
          </a:p>
        </p:txBody>
      </p:sp>
      <p:sp>
        <p:nvSpPr>
          <p:cNvPr id="39" name="テキスト ボックス 13"/>
          <p:cNvSpPr txBox="1"/>
          <p:nvPr/>
        </p:nvSpPr>
        <p:spPr>
          <a:xfrm>
            <a:off x="7349309" y="515678"/>
            <a:ext cx="1339625" cy="483136"/>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【D-MATCH】</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ナビゲーションタブ</a:t>
            </a:r>
          </a:p>
        </p:txBody>
      </p:sp>
      <p:cxnSp>
        <p:nvCxnSpPr>
          <p:cNvPr id="40" name="直線矢印コネクタ 12"/>
          <p:cNvCxnSpPr>
            <a:stCxn id="38" idx="3"/>
            <a:endCxn id="47" idx="0"/>
          </p:cNvCxnSpPr>
          <p:nvPr/>
        </p:nvCxnSpPr>
        <p:spPr>
          <a:xfrm>
            <a:off x="6076563" y="757246"/>
            <a:ext cx="375558" cy="1830584"/>
          </a:xfrm>
          <a:prstGeom prst="bentConnector2">
            <a:avLst/>
          </a:prstGeom>
          <a:ln w="19050">
            <a:solidFill>
              <a:sysClr val="windowText" lastClr="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12"/>
          <p:cNvCxnSpPr>
            <a:stCxn id="39" idx="1"/>
            <a:endCxn id="29" idx="0"/>
          </p:cNvCxnSpPr>
          <p:nvPr/>
        </p:nvCxnSpPr>
        <p:spPr>
          <a:xfrm rot="10800000" flipV="1">
            <a:off x="6639975" y="757246"/>
            <a:ext cx="709334" cy="177402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16"/>
          <p:cNvSpPr txBox="1"/>
          <p:nvPr/>
        </p:nvSpPr>
        <p:spPr>
          <a:xfrm>
            <a:off x="6636926" y="1061320"/>
            <a:ext cx="2050014" cy="34453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「小売相場検索」タブをクリック</a:t>
            </a:r>
          </a:p>
        </p:txBody>
      </p:sp>
      <p:sp>
        <p:nvSpPr>
          <p:cNvPr id="43" name="テキスト ボックス 17"/>
          <p:cNvSpPr txBox="1"/>
          <p:nvPr/>
        </p:nvSpPr>
        <p:spPr>
          <a:xfrm>
            <a:off x="4441119" y="1064390"/>
            <a:ext cx="1893475" cy="34408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「小売相場検索」リンクをクリック</a:t>
            </a:r>
          </a:p>
        </p:txBody>
      </p:sp>
      <p:sp>
        <p:nvSpPr>
          <p:cNvPr id="44" name="テキスト ボックス 18"/>
          <p:cNvSpPr txBox="1"/>
          <p:nvPr/>
        </p:nvSpPr>
        <p:spPr>
          <a:xfrm>
            <a:off x="6536676" y="3531568"/>
            <a:ext cx="1833562" cy="35885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「検索」</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ボタンをクリック</a:t>
            </a:r>
          </a:p>
        </p:txBody>
      </p:sp>
      <p:sp>
        <p:nvSpPr>
          <p:cNvPr id="45" name="テキスト ボックス 19"/>
          <p:cNvSpPr txBox="1"/>
          <p:nvPr/>
        </p:nvSpPr>
        <p:spPr>
          <a:xfrm>
            <a:off x="2327350" y="620688"/>
            <a:ext cx="1833562" cy="47783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「マップから指定」ボタン</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をクリック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テキスト ボックス 20"/>
          <p:cNvSpPr txBox="1"/>
          <p:nvPr/>
        </p:nvSpPr>
        <p:spPr>
          <a:xfrm>
            <a:off x="2327350" y="1196752"/>
            <a:ext cx="1833562" cy="4800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「都道府県から指定」ボタン</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をクリック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正方形/長方形 46"/>
          <p:cNvSpPr/>
          <p:nvPr/>
        </p:nvSpPr>
        <p:spPr>
          <a:xfrm>
            <a:off x="6321152" y="2587830"/>
            <a:ext cx="261937"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800"/>
          </a:p>
        </p:txBody>
      </p:sp>
      <p:cxnSp>
        <p:nvCxnSpPr>
          <p:cNvPr id="49" name="直線矢印コネクタ 12"/>
          <p:cNvCxnSpPr>
            <a:stCxn id="27" idx="3"/>
            <a:endCxn id="29" idx="3"/>
          </p:cNvCxnSpPr>
          <p:nvPr/>
        </p:nvCxnSpPr>
        <p:spPr>
          <a:xfrm flipH="1" flipV="1">
            <a:off x="7678877" y="2826631"/>
            <a:ext cx="294616" cy="2810755"/>
          </a:xfrm>
          <a:prstGeom prst="bentConnector3">
            <a:avLst>
              <a:gd name="adj1" fmla="val -77593"/>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テキスト ボックス 24"/>
          <p:cNvSpPr txBox="1"/>
          <p:nvPr/>
        </p:nvSpPr>
        <p:spPr>
          <a:xfrm>
            <a:off x="8168972" y="4098612"/>
            <a:ext cx="1139018" cy="4949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再建策</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タブをクリック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テキスト ボックス 25"/>
          <p:cNvSpPr txBox="1"/>
          <p:nvPr/>
        </p:nvSpPr>
        <p:spPr>
          <a:xfrm>
            <a:off x="7355391" y="1853880"/>
            <a:ext cx="2357437" cy="42086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・「クリア」ボタンをクリック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eaLnBrk="1" fontAlgn="auto" latinLnBrk="0" hangingPunct="1">
              <a:lnSpc>
                <a:spcPct val="100000"/>
              </a:lnSpc>
              <a:spcBef>
                <a:spcPts val="0"/>
              </a:spcBef>
              <a:spcAft>
                <a:spcPts val="0"/>
              </a:spcAft>
              <a:buClrTx/>
              <a:buSzTx/>
              <a:buFontTx/>
              <a:buNone/>
              <a:tabLst/>
              <a:defRPr/>
            </a:pPr>
            <a:r>
              <a:rPr kumimoji="1" lang="ja-JP" altLang="en-US" sz="800" dirty="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ja-JP" sz="800" dirty="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「もっと詳細な条件」リンクを</a:t>
            </a:r>
            <a:r>
              <a:rPr kumimoji="1" lang="ja-JP" altLang="ja-JP" sz="800" dirty="0" smtClean="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クリック</a:t>
            </a:r>
            <a:endParaRPr lang="ja-JP" altLang="ja-JP" sz="8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2" name="直線矢印コネクタ 12"/>
          <p:cNvCxnSpPr>
            <a:stCxn id="53" idx="3"/>
            <a:endCxn id="53" idx="0"/>
          </p:cNvCxnSpPr>
          <p:nvPr/>
        </p:nvCxnSpPr>
        <p:spPr>
          <a:xfrm flipH="1" flipV="1">
            <a:off x="7558335" y="2542803"/>
            <a:ext cx="130969" cy="119063"/>
          </a:xfrm>
          <a:prstGeom prst="bentConnector4">
            <a:avLst>
              <a:gd name="adj1" fmla="val -174545"/>
              <a:gd name="adj2" fmla="val 291999"/>
            </a:avLst>
          </a:prstGeom>
          <a:ln>
            <a:tailEnd type="triangle"/>
          </a:ln>
        </p:spPr>
        <p:style>
          <a:lnRef idx="3">
            <a:schemeClr val="accent1"/>
          </a:lnRef>
          <a:fillRef idx="0">
            <a:schemeClr val="accent1"/>
          </a:fillRef>
          <a:effectRef idx="2">
            <a:schemeClr val="accent1"/>
          </a:effectRef>
          <a:fontRef idx="minor">
            <a:schemeClr val="tx1"/>
          </a:fontRef>
        </p:style>
      </p:cxnSp>
      <p:sp>
        <p:nvSpPr>
          <p:cNvPr id="53" name="正方形/長方形 52"/>
          <p:cNvSpPr/>
          <p:nvPr/>
        </p:nvSpPr>
        <p:spPr>
          <a:xfrm>
            <a:off x="7427366" y="2542803"/>
            <a:ext cx="261938"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800"/>
          </a:p>
        </p:txBody>
      </p:sp>
      <p:cxnSp>
        <p:nvCxnSpPr>
          <p:cNvPr id="56" name="直線矢印コネクタ 23"/>
          <p:cNvCxnSpPr>
            <a:stCxn id="67" idx="2"/>
            <a:endCxn id="69" idx="0"/>
          </p:cNvCxnSpPr>
          <p:nvPr/>
        </p:nvCxnSpPr>
        <p:spPr>
          <a:xfrm rot="5400000">
            <a:off x="2612933" y="2018325"/>
            <a:ext cx="2000458" cy="4145930"/>
          </a:xfrm>
          <a:prstGeom prst="bentConnector3">
            <a:avLst>
              <a:gd name="adj1" fmla="val 7114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直線矢印コネクタ 23"/>
          <p:cNvCxnSpPr>
            <a:stCxn id="67" idx="2"/>
            <a:endCxn id="70" idx="0"/>
          </p:cNvCxnSpPr>
          <p:nvPr/>
        </p:nvCxnSpPr>
        <p:spPr>
          <a:xfrm rot="5400000">
            <a:off x="3700981" y="3112351"/>
            <a:ext cx="2006436" cy="1963856"/>
          </a:xfrm>
          <a:prstGeom prst="bentConnector3">
            <a:avLst>
              <a:gd name="adj1" fmla="val 70508"/>
            </a:avLst>
          </a:prstGeom>
          <a:ln>
            <a:tailEnd type="triangle"/>
          </a:ln>
        </p:spPr>
        <p:style>
          <a:lnRef idx="3">
            <a:schemeClr val="accent1"/>
          </a:lnRef>
          <a:fillRef idx="0">
            <a:schemeClr val="accent1"/>
          </a:fillRef>
          <a:effectRef idx="2">
            <a:schemeClr val="accent1"/>
          </a:effectRef>
          <a:fontRef idx="minor">
            <a:schemeClr val="tx1"/>
          </a:fontRef>
        </p:style>
      </p:cxnSp>
      <p:sp>
        <p:nvSpPr>
          <p:cNvPr id="58" name="テキスト ボックス 32"/>
          <p:cNvSpPr txBox="1"/>
          <p:nvPr/>
        </p:nvSpPr>
        <p:spPr>
          <a:xfrm>
            <a:off x="3752620" y="4766831"/>
            <a:ext cx="1050088" cy="3966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「お気に入り」</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ボタンを</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33"/>
          <p:cNvSpPr txBox="1"/>
          <p:nvPr/>
        </p:nvSpPr>
        <p:spPr>
          <a:xfrm>
            <a:off x="1579849" y="4677386"/>
            <a:ext cx="911593" cy="35402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「検索履歴」</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ボタンを</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8085557" y="5744319"/>
            <a:ext cx="1741130" cy="836242"/>
            <a:chOff x="13620750" y="4048203"/>
            <a:chExt cx="2151533" cy="1176621"/>
          </a:xfrm>
        </p:grpSpPr>
        <p:sp>
          <p:nvSpPr>
            <p:cNvPr id="71" name="テキスト ボックス 36"/>
            <p:cNvSpPr txBox="1"/>
            <p:nvPr/>
          </p:nvSpPr>
          <p:spPr>
            <a:xfrm>
              <a:off x="13620750" y="4048203"/>
              <a:ext cx="2151531" cy="117662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a:latin typeface="メイリオ" panose="020B0604030504040204" pitchFamily="50" charset="-128"/>
                  <a:ea typeface="メイリオ" panose="020B0604030504040204" pitchFamily="50" charset="-128"/>
                  <a:cs typeface="メイリオ" panose="020B0604030504040204" pitchFamily="50" charset="-128"/>
                </a:rPr>
                <a:t>判例</a:t>
              </a:r>
              <a:r>
                <a:rPr kumimoji="1" lang="en-US" altLang="ja-JP" sz="800">
                  <a:latin typeface="メイリオ" panose="020B0604030504040204" pitchFamily="50" charset="-128"/>
                  <a:ea typeface="メイリオ" panose="020B0604030504040204" pitchFamily="50" charset="-128"/>
                  <a:cs typeface="メイリオ" panose="020B0604030504040204" pitchFamily="50" charset="-128"/>
                </a:rPr>
                <a:t>】</a:t>
              </a:r>
            </a:p>
            <a:p>
              <a:pPr algn="l"/>
              <a:endParaRPr kumimoji="1" lang="en-US" altLang="ja-JP" sz="80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2" name="直線矢印コネクタ 71"/>
            <p:cNvCxnSpPr/>
            <p:nvPr/>
          </p:nvCxnSpPr>
          <p:spPr>
            <a:xfrm>
              <a:off x="13889692" y="4518852"/>
              <a:ext cx="268942" cy="0"/>
            </a:xfrm>
            <a:prstGeom prst="straightConnector1">
              <a:avLst/>
            </a:prstGeom>
            <a:ln w="19050">
              <a:solidFill>
                <a:sysClr val="windowText" lastClr="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38"/>
            <p:cNvSpPr txBox="1"/>
            <p:nvPr/>
          </p:nvSpPr>
          <p:spPr>
            <a:xfrm>
              <a:off x="14427576" y="4283528"/>
              <a:ext cx="1344707" cy="47064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別ウィンドウ</a:t>
              </a:r>
            </a:p>
          </p:txBody>
        </p:sp>
        <p:cxnSp>
          <p:nvCxnSpPr>
            <p:cNvPr id="74" name="直線矢印コネクタ 73"/>
            <p:cNvCxnSpPr/>
            <p:nvPr/>
          </p:nvCxnSpPr>
          <p:spPr>
            <a:xfrm>
              <a:off x="13889691" y="4989501"/>
              <a:ext cx="26894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5" name="テキスト ボックス 40"/>
            <p:cNvSpPr txBox="1"/>
            <p:nvPr/>
          </p:nvSpPr>
          <p:spPr>
            <a:xfrm>
              <a:off x="14427575" y="4754176"/>
              <a:ext cx="1344707" cy="47064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同ウィンドウ</a:t>
              </a:r>
            </a:p>
          </p:txBody>
        </p:sp>
      </p:grpSp>
      <p:cxnSp>
        <p:nvCxnSpPr>
          <p:cNvPr id="61" name="直線矢印コネクタ 23"/>
          <p:cNvCxnSpPr>
            <a:stCxn id="70" idx="2"/>
            <a:endCxn id="34" idx="1"/>
          </p:cNvCxnSpPr>
          <p:nvPr/>
        </p:nvCxnSpPr>
        <p:spPr>
          <a:xfrm rot="5400000" flipH="1" flipV="1">
            <a:off x="4348611" y="4615040"/>
            <a:ext cx="570492" cy="1823172"/>
          </a:xfrm>
          <a:prstGeom prst="bentConnector4">
            <a:avLst>
              <a:gd name="adj1" fmla="val -40071"/>
              <a:gd name="adj2" fmla="val 74964"/>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直線矢印コネクタ 23"/>
          <p:cNvCxnSpPr>
            <a:stCxn id="69" idx="2"/>
            <a:endCxn id="34" idx="1"/>
          </p:cNvCxnSpPr>
          <p:nvPr/>
        </p:nvCxnSpPr>
        <p:spPr>
          <a:xfrm rot="5400000" flipH="1" flipV="1">
            <a:off x="3258261" y="3523316"/>
            <a:ext cx="569118" cy="4005246"/>
          </a:xfrm>
          <a:prstGeom prst="bentConnector4">
            <a:avLst>
              <a:gd name="adj1" fmla="val -40167"/>
              <a:gd name="adj2" fmla="val 88579"/>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テキスト ボックス 45"/>
          <p:cNvSpPr txBox="1"/>
          <p:nvPr/>
        </p:nvSpPr>
        <p:spPr>
          <a:xfrm>
            <a:off x="2485638" y="6326110"/>
            <a:ext cx="1833563" cy="25445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a:latin typeface="メイリオ" panose="020B0604030504040204" pitchFamily="50" charset="-128"/>
                <a:ea typeface="メイリオ" panose="020B0604030504040204" pitchFamily="50" charset="-128"/>
                <a:cs typeface="メイリオ" panose="020B0604030504040204" pitchFamily="50" charset="-128"/>
              </a:rPr>
              <a:t>「選択」リンクをクリック</a:t>
            </a:r>
            <a:endParaRPr kumimoji="1" lang="en-US" altLang="ja-JP" sz="8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47"/>
          <p:cNvSpPr txBox="1"/>
          <p:nvPr/>
        </p:nvSpPr>
        <p:spPr>
          <a:xfrm>
            <a:off x="5530253" y="5752632"/>
            <a:ext cx="2298035" cy="551687"/>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【D-MATCH】</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2-2-3</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：小売相場検索（詳細データ</a:t>
            </a: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グラフ</a:t>
            </a: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反響画面から遷移している場合</a:t>
            </a:r>
          </a:p>
        </p:txBody>
      </p:sp>
      <p:sp>
        <p:nvSpPr>
          <p:cNvPr id="65" name="正方形/長方形 64"/>
          <p:cNvSpPr/>
          <p:nvPr/>
        </p:nvSpPr>
        <p:spPr>
          <a:xfrm>
            <a:off x="5046841" y="5840376"/>
            <a:ext cx="261938" cy="451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800"/>
          </a:p>
        </p:txBody>
      </p:sp>
      <p:sp>
        <p:nvSpPr>
          <p:cNvPr id="68" name="テキスト ボックス 51"/>
          <p:cNvSpPr txBox="1"/>
          <p:nvPr/>
        </p:nvSpPr>
        <p:spPr>
          <a:xfrm>
            <a:off x="5497113" y="5501666"/>
            <a:ext cx="2183112" cy="2733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latin typeface="メイリオ" panose="020B0604030504040204" pitchFamily="50" charset="-128"/>
                <a:ea typeface="メイリオ" panose="020B0604030504040204" pitchFamily="50" charset="-128"/>
                <a:cs typeface="メイリオ" panose="020B0604030504040204" pitchFamily="50" charset="-128"/>
              </a:rPr>
              <a:t>or</a:t>
            </a:r>
            <a:endParaRPr kumimoji="1" lang="ja-JP" altLang="en-US" sz="8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テキスト ボックス 52"/>
          <p:cNvSpPr txBox="1"/>
          <p:nvPr/>
        </p:nvSpPr>
        <p:spPr>
          <a:xfrm>
            <a:off x="644378" y="5091519"/>
            <a:ext cx="1791637" cy="718979"/>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dirty="0" smtClean="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【D-MATCH】</a:t>
            </a:r>
            <a:endParaRPr lang="ja-JP" altLang="ja-JP" sz="800"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2-2-1</a:t>
            </a:r>
            <a:r>
              <a:rPr kumimoji="1" lang="ja-JP" altLang="ja-JP" sz="800" dirty="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：小売相場検索（条件指定）</a:t>
            </a:r>
            <a:endParaRPr lang="ja-JP" altLang="ja-JP" sz="800"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お気に入り一覧</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テキスト ボックス 53"/>
          <p:cNvSpPr txBox="1"/>
          <p:nvPr/>
        </p:nvSpPr>
        <p:spPr>
          <a:xfrm>
            <a:off x="2811984" y="5097497"/>
            <a:ext cx="1820574" cy="714375"/>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800" dirty="0" smtClean="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【D-MATCH】</a:t>
            </a:r>
            <a:endParaRPr lang="ja-JP" altLang="ja-JP" sz="800"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2-2-1</a:t>
            </a:r>
            <a:r>
              <a:rPr kumimoji="1" lang="ja-JP" altLang="ja-JP" sz="800" dirty="0">
                <a:solidFill>
                  <a:schemeClr val="dk1"/>
                </a:solidFill>
                <a:effectLst/>
                <a:latin typeface="メイリオ" panose="020B0604030504040204" pitchFamily="50" charset="-128"/>
                <a:ea typeface="メイリオ" panose="020B0604030504040204" pitchFamily="50" charset="-128"/>
                <a:cs typeface="メイリオ" panose="020B0604030504040204" pitchFamily="50" charset="-128"/>
              </a:rPr>
              <a:t>：小売相場検索（条件指定）</a:t>
            </a:r>
            <a:endParaRPr lang="ja-JP" altLang="ja-JP" sz="800"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l"/>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検索履歴一覧</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5555158" y="2852936"/>
            <a:ext cx="261938"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800" dirty="0"/>
          </a:p>
        </p:txBody>
      </p:sp>
      <p:sp>
        <p:nvSpPr>
          <p:cNvPr id="76" name="テキスト ボックス 6"/>
          <p:cNvSpPr txBox="1"/>
          <p:nvPr/>
        </p:nvSpPr>
        <p:spPr>
          <a:xfrm>
            <a:off x="724081" y="1906693"/>
            <a:ext cx="1420607" cy="54169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メーカー・車種</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選択</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テキスト ボックス 6"/>
          <p:cNvSpPr txBox="1"/>
          <p:nvPr/>
        </p:nvSpPr>
        <p:spPr>
          <a:xfrm>
            <a:off x="727319" y="2499120"/>
            <a:ext cx="1420607" cy="54169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FMC</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選択</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テキスト ボックス 6"/>
          <p:cNvSpPr txBox="1"/>
          <p:nvPr/>
        </p:nvSpPr>
        <p:spPr>
          <a:xfrm>
            <a:off x="724079" y="3100366"/>
            <a:ext cx="1420607" cy="54169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型式</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選択</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テキスト ボックス 6"/>
          <p:cNvSpPr txBox="1"/>
          <p:nvPr/>
        </p:nvSpPr>
        <p:spPr>
          <a:xfrm>
            <a:off x="721704" y="3719982"/>
            <a:ext cx="1420607" cy="54169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グレード</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選択</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テキスト ボックス 19"/>
          <p:cNvSpPr txBox="1"/>
          <p:nvPr/>
        </p:nvSpPr>
        <p:spPr>
          <a:xfrm>
            <a:off x="2346902" y="1690669"/>
            <a:ext cx="1833562" cy="47783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メーカー・車種項目の「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」ボタン </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「メーカー・車種」リンク</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テキスト ボックス 19"/>
          <p:cNvSpPr txBox="1"/>
          <p:nvPr/>
        </p:nvSpPr>
        <p:spPr>
          <a:xfrm>
            <a:off x="2299753" y="2392107"/>
            <a:ext cx="1833562" cy="47783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FMC</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項目の「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」ボタン </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FMC</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リンク</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テキスト ボックス 19"/>
          <p:cNvSpPr txBox="1"/>
          <p:nvPr/>
        </p:nvSpPr>
        <p:spPr>
          <a:xfrm>
            <a:off x="2319641" y="2965869"/>
            <a:ext cx="1833562" cy="47783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型式</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項目の「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」ボタン </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「型式」</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リンク</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テキスト ボックス 19"/>
          <p:cNvSpPr txBox="1"/>
          <p:nvPr/>
        </p:nvSpPr>
        <p:spPr>
          <a:xfrm>
            <a:off x="2299753" y="3503818"/>
            <a:ext cx="1833562" cy="47783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グレード</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項目の「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」ボタン </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グレード</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リンク</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クリック</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84" name="直線矢印コネクタ 23"/>
          <p:cNvCxnSpPr>
            <a:stCxn id="29" idx="1"/>
            <a:endCxn id="76" idx="3"/>
          </p:cNvCxnSpPr>
          <p:nvPr/>
        </p:nvCxnSpPr>
        <p:spPr>
          <a:xfrm rot="10800000">
            <a:off x="2144688" y="2177543"/>
            <a:ext cx="3456384" cy="649089"/>
          </a:xfrm>
          <a:prstGeom prst="bentConnector3">
            <a:avLst>
              <a:gd name="adj1" fmla="val 3941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直線矢印コネクタ 23"/>
          <p:cNvCxnSpPr>
            <a:stCxn id="29" idx="1"/>
            <a:endCxn id="77" idx="3"/>
          </p:cNvCxnSpPr>
          <p:nvPr/>
        </p:nvCxnSpPr>
        <p:spPr>
          <a:xfrm rot="10800000">
            <a:off x="2147926" y="2769969"/>
            <a:ext cx="3453146" cy="56662"/>
          </a:xfrm>
          <a:prstGeom prst="bentConnector3">
            <a:avLst>
              <a:gd name="adj1" fmla="val 3907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直線矢印コネクタ 23"/>
          <p:cNvCxnSpPr>
            <a:stCxn id="29" idx="1"/>
            <a:endCxn id="78" idx="3"/>
          </p:cNvCxnSpPr>
          <p:nvPr/>
        </p:nvCxnSpPr>
        <p:spPr>
          <a:xfrm rot="10800000" flipV="1">
            <a:off x="2144686" y="2826631"/>
            <a:ext cx="3456386" cy="544584"/>
          </a:xfrm>
          <a:prstGeom prst="bentConnector3">
            <a:avLst>
              <a:gd name="adj1" fmla="val 3908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4" name="直線矢印コネクタ 23"/>
          <p:cNvCxnSpPr>
            <a:stCxn id="29" idx="1"/>
            <a:endCxn id="79" idx="3"/>
          </p:cNvCxnSpPr>
          <p:nvPr/>
        </p:nvCxnSpPr>
        <p:spPr>
          <a:xfrm rot="10800000" flipV="1">
            <a:off x="2142312" y="2826631"/>
            <a:ext cx="3458761" cy="1164200"/>
          </a:xfrm>
          <a:prstGeom prst="bentConnector3">
            <a:avLst>
              <a:gd name="adj1" fmla="val 38433"/>
            </a:avLst>
          </a:prstGeom>
          <a:ln>
            <a:tailEnd type="triangle"/>
          </a:ln>
        </p:spPr>
        <p:style>
          <a:lnRef idx="3">
            <a:schemeClr val="accent1"/>
          </a:lnRef>
          <a:fillRef idx="0">
            <a:schemeClr val="accent1"/>
          </a:fillRef>
          <a:effectRef idx="2">
            <a:schemeClr val="accent1"/>
          </a:effectRef>
          <a:fontRef idx="minor">
            <a:schemeClr val="tx1"/>
          </a:fontRef>
        </p:style>
      </p:cxnSp>
      <p:sp>
        <p:nvSpPr>
          <p:cNvPr id="66"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2467362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kumimoji="1" lang="en-US" altLang="ja-JP" dirty="0" smtClean="0"/>
              <a:t>1/8</a:t>
            </a:r>
            <a:r>
              <a:rPr kumimoji="1" lang="ja-JP" altLang="en-US" dirty="0" smtClean="0"/>
              <a:t>）</a:t>
            </a:r>
            <a:endParaRPr kumimoji="1" lang="ja-JP" altLang="en-US" dirty="0"/>
          </a:p>
        </p:txBody>
      </p:sp>
      <p:sp>
        <p:nvSpPr>
          <p:cNvPr id="8" name="Rectangle 9"/>
          <p:cNvSpPr txBox="1">
            <a:spLocks noChangeArrowheads="1"/>
          </p:cNvSpPr>
          <p:nvPr/>
        </p:nvSpPr>
        <p:spPr bwMode="auto">
          <a:xfrm>
            <a:off x="128464" y="471056"/>
            <a:ext cx="9401352" cy="3656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kern="0" dirty="0" smtClean="0"/>
              <a:t>・仕入物件の小売価格の決定するために、小売</a:t>
            </a:r>
            <a:r>
              <a:rPr lang="ja-JP" altLang="en-US" sz="1200" kern="0" dirty="0"/>
              <a:t>の</a:t>
            </a:r>
            <a:r>
              <a:rPr lang="ja-JP" altLang="en-US" sz="1200" kern="0" dirty="0" smtClean="0"/>
              <a:t>相場を検索する条件を設定する。</a:t>
            </a:r>
            <a:endParaRPr lang="en-US" altLang="ja-JP" sz="1200" kern="0" dirty="0" smtClean="0"/>
          </a:p>
        </p:txBody>
      </p:sp>
      <p:sp>
        <p:nvSpPr>
          <p:cNvPr id="5" name="Rectangle 9"/>
          <p:cNvSpPr txBox="1">
            <a:spLocks noChangeArrowheads="1"/>
          </p:cNvSpPr>
          <p:nvPr/>
        </p:nvSpPr>
        <p:spPr bwMode="auto">
          <a:xfrm>
            <a:off x="272480" y="861368"/>
            <a:ext cx="9257336" cy="57606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kern="0" dirty="0" smtClean="0"/>
              <a:t>○</a:t>
            </a:r>
            <a:r>
              <a:rPr lang="ja-JP" altLang="en-US" sz="1200" b="1" kern="0" dirty="0" smtClean="0"/>
              <a:t>各種ボタン／リンク</a:t>
            </a:r>
            <a:endParaRPr lang="en-US" altLang="ja-JP" sz="1200" b="1" kern="0" dirty="0" smtClean="0"/>
          </a:p>
          <a:p>
            <a:r>
              <a:rPr lang="ja-JP" altLang="en-US" sz="1200" b="1" kern="0" dirty="0" smtClean="0"/>
              <a:t>　</a:t>
            </a:r>
            <a:r>
              <a:rPr lang="ja-JP" altLang="en-US" sz="1200" kern="0" dirty="0" smtClean="0"/>
              <a:t>１．「マップから指定」ボタン</a:t>
            </a:r>
            <a:endParaRPr lang="en-US" altLang="ja-JP" sz="1200" kern="0" dirty="0" smtClean="0"/>
          </a:p>
          <a:p>
            <a:r>
              <a:rPr lang="ja-JP" altLang="en-US" sz="1200" kern="0" dirty="0" smtClean="0"/>
              <a:t>　　・エリア設定（マップ</a:t>
            </a:r>
            <a:r>
              <a:rPr lang="en-US" altLang="ja-JP" sz="1200" kern="0" dirty="0" smtClean="0"/>
              <a:t>1</a:t>
            </a:r>
            <a:r>
              <a:rPr lang="ja-JP" altLang="en-US" sz="1200" kern="0" dirty="0" smtClean="0"/>
              <a:t>）の画面を表示する。</a:t>
            </a:r>
            <a:endParaRPr lang="en-US" altLang="ja-JP" sz="1200" kern="0" dirty="0" smtClean="0"/>
          </a:p>
          <a:p>
            <a:r>
              <a:rPr lang="ja-JP" altLang="en-US" sz="1200" kern="0" dirty="0"/>
              <a:t>　</a:t>
            </a:r>
            <a:r>
              <a:rPr lang="ja-JP" altLang="en-US" sz="1200" kern="0" dirty="0" smtClean="0"/>
              <a:t>　・</a:t>
            </a:r>
            <a:r>
              <a:rPr lang="ja-JP" altLang="en-US" sz="1200" kern="0" dirty="0"/>
              <a:t>条件を設定</a:t>
            </a:r>
            <a:r>
              <a:rPr lang="ja-JP" altLang="en-US" sz="1200" kern="0" dirty="0" smtClean="0"/>
              <a:t>したら設定内容をリンク</a:t>
            </a:r>
            <a:r>
              <a:rPr lang="ja-JP" altLang="en-US" sz="1200" kern="0" dirty="0"/>
              <a:t>で表示し、条件を解除したらボタンを表示する</a:t>
            </a:r>
            <a:r>
              <a:rPr lang="ja-JP" altLang="en-US" sz="1200" kern="0" dirty="0" smtClean="0"/>
              <a:t>。</a:t>
            </a:r>
            <a:endParaRPr lang="en-US" altLang="ja-JP" sz="1200" kern="0" dirty="0" smtClean="0"/>
          </a:p>
          <a:p>
            <a:r>
              <a:rPr lang="ja-JP" altLang="en-US" sz="1200" kern="0" dirty="0"/>
              <a:t>　</a:t>
            </a:r>
            <a:r>
              <a:rPr lang="ja-JP" altLang="en-US" sz="1200" kern="0" dirty="0" smtClean="0"/>
              <a:t>　</a:t>
            </a:r>
            <a:r>
              <a:rPr lang="en-US" altLang="ja-JP" sz="1200" kern="0" dirty="0" smtClean="0"/>
              <a:t>※</a:t>
            </a:r>
            <a:r>
              <a:rPr lang="ja-JP" altLang="en-US" sz="1200" kern="0" dirty="0" smtClean="0"/>
              <a:t>「都道府県から指定」が指定されている場合は反映されない。</a:t>
            </a:r>
            <a:endParaRPr lang="en-US" altLang="ja-JP" sz="1200" kern="0" dirty="0" smtClean="0"/>
          </a:p>
          <a:p>
            <a:r>
              <a:rPr lang="ja-JP" altLang="en-US" sz="1200" kern="0" dirty="0"/>
              <a:t>　</a:t>
            </a:r>
            <a:r>
              <a:rPr lang="ja-JP" altLang="en-US" sz="1200" kern="0" dirty="0" smtClean="0"/>
              <a:t>　</a:t>
            </a:r>
            <a:r>
              <a:rPr lang="en-US" altLang="ja-JP" sz="1200" kern="0" dirty="0"/>
              <a:t>※</a:t>
            </a:r>
            <a:r>
              <a:rPr lang="ja-JP" altLang="en-US" sz="1200" kern="0" dirty="0"/>
              <a:t>動作などは「機能要件定義書</a:t>
            </a:r>
            <a:r>
              <a:rPr lang="ja-JP" altLang="en-US" sz="1200" kern="0" dirty="0" smtClean="0"/>
              <a:t>（その他）</a:t>
            </a:r>
            <a:r>
              <a:rPr lang="ja-JP" altLang="en-US" sz="1200" kern="0" dirty="0"/>
              <a:t>の</a:t>
            </a:r>
            <a:r>
              <a:rPr lang="ja-JP" altLang="en-US" sz="1200" kern="0" dirty="0" smtClean="0"/>
              <a:t>マップ</a:t>
            </a:r>
            <a:r>
              <a:rPr lang="en-US" altLang="ja-JP" sz="1200" kern="0" dirty="0" smtClean="0"/>
              <a:t>1</a:t>
            </a:r>
            <a:r>
              <a:rPr lang="ja-JP" altLang="en-US" sz="1200" kern="0" dirty="0" smtClean="0"/>
              <a:t>」</a:t>
            </a:r>
            <a:r>
              <a:rPr lang="ja-JP" altLang="en-US" sz="1200" kern="0" dirty="0"/>
              <a:t>を</a:t>
            </a:r>
            <a:r>
              <a:rPr lang="ja-JP" altLang="en-US" sz="1200" kern="0" dirty="0" smtClean="0"/>
              <a:t>参照。</a:t>
            </a:r>
            <a:endParaRPr lang="ja-JP" altLang="en-US" sz="1200" kern="0" dirty="0"/>
          </a:p>
          <a:p>
            <a:endParaRPr lang="en-US" altLang="ja-JP" sz="1200" kern="0" dirty="0"/>
          </a:p>
          <a:p>
            <a:r>
              <a:rPr lang="ja-JP" altLang="en-US" sz="1200" kern="0" dirty="0" smtClean="0"/>
              <a:t>　２．「都道府県から指定」ボタン</a:t>
            </a:r>
            <a:endParaRPr lang="en-US" altLang="ja-JP" sz="1200" kern="0" dirty="0" smtClean="0"/>
          </a:p>
          <a:p>
            <a:r>
              <a:rPr lang="ja-JP" altLang="en-US" sz="1200" b="1" kern="0" dirty="0"/>
              <a:t>　</a:t>
            </a:r>
            <a:r>
              <a:rPr lang="ja-JP" altLang="en-US" sz="1200" b="1" kern="0" dirty="0" smtClean="0"/>
              <a:t>　</a:t>
            </a:r>
            <a:r>
              <a:rPr lang="ja-JP" altLang="en-US" sz="1200" kern="0" dirty="0" smtClean="0"/>
              <a:t>・都道府県設定（マップ</a:t>
            </a:r>
            <a:r>
              <a:rPr lang="en-US" altLang="ja-JP" sz="1200" kern="0" dirty="0" smtClean="0"/>
              <a:t>2</a:t>
            </a:r>
            <a:r>
              <a:rPr lang="ja-JP" altLang="en-US" sz="1200" kern="0" dirty="0" smtClean="0"/>
              <a:t>）</a:t>
            </a:r>
            <a:r>
              <a:rPr lang="ja-JP" altLang="en-US" sz="1200" kern="0" dirty="0"/>
              <a:t>の画面を表示する</a:t>
            </a:r>
            <a:r>
              <a:rPr lang="ja-JP" altLang="en-US" sz="1200" kern="0" dirty="0" smtClean="0"/>
              <a:t>。</a:t>
            </a:r>
            <a:endParaRPr lang="en-US" altLang="ja-JP" sz="1200" kern="0" dirty="0" smtClean="0"/>
          </a:p>
          <a:p>
            <a:r>
              <a:rPr lang="ja-JP" altLang="en-US" sz="1200" kern="0" dirty="0"/>
              <a:t>　</a:t>
            </a:r>
            <a:r>
              <a:rPr lang="ja-JP" altLang="en-US" sz="1200" kern="0" dirty="0" smtClean="0"/>
              <a:t>　・条件</a:t>
            </a:r>
            <a:r>
              <a:rPr lang="ja-JP" altLang="en-US" sz="1200" kern="0" dirty="0"/>
              <a:t>を設定</a:t>
            </a:r>
            <a:r>
              <a:rPr lang="ja-JP" altLang="en-US" sz="1200" kern="0" dirty="0" smtClean="0"/>
              <a:t>したら設定内容をリンク</a:t>
            </a:r>
            <a:r>
              <a:rPr lang="ja-JP" altLang="en-US" sz="1200" kern="0" dirty="0"/>
              <a:t>で表示し、条件を解除したらボタンを表示する</a:t>
            </a:r>
            <a:r>
              <a:rPr lang="ja-JP" altLang="en-US" sz="1200" kern="0" dirty="0" smtClean="0"/>
              <a:t>。</a:t>
            </a:r>
            <a:endParaRPr lang="en-US" altLang="ja-JP" sz="1200" kern="0" dirty="0" smtClean="0"/>
          </a:p>
          <a:p>
            <a:r>
              <a:rPr lang="ja-JP" altLang="en-US" sz="1200" kern="0" dirty="0"/>
              <a:t>　</a:t>
            </a:r>
            <a:r>
              <a:rPr lang="ja-JP" altLang="en-US" sz="1200" kern="0" dirty="0" smtClean="0"/>
              <a:t>　</a:t>
            </a:r>
            <a:r>
              <a:rPr lang="en-US" altLang="ja-JP" sz="1200" kern="0" dirty="0"/>
              <a:t>※</a:t>
            </a:r>
            <a:r>
              <a:rPr lang="ja-JP" altLang="en-US" sz="1200" kern="0" dirty="0" smtClean="0"/>
              <a:t>「マップから</a:t>
            </a:r>
            <a:r>
              <a:rPr lang="ja-JP" altLang="en-US" sz="1200" kern="0" dirty="0"/>
              <a:t>指定」が指定されている場合</a:t>
            </a:r>
            <a:r>
              <a:rPr lang="ja-JP" altLang="en-US" sz="1200" kern="0" dirty="0" smtClean="0"/>
              <a:t>は反映</a:t>
            </a:r>
            <a:r>
              <a:rPr lang="ja-JP" altLang="en-US" sz="1200" kern="0" dirty="0"/>
              <a:t>されない</a:t>
            </a:r>
            <a:r>
              <a:rPr lang="ja-JP" altLang="en-US" sz="1200" kern="0" dirty="0" smtClean="0"/>
              <a:t>。</a:t>
            </a:r>
            <a:endParaRPr lang="en-US" altLang="ja-JP" sz="1200" kern="0" dirty="0" smtClean="0"/>
          </a:p>
          <a:p>
            <a:r>
              <a:rPr lang="ja-JP" altLang="en-US" sz="1200" kern="0" dirty="0"/>
              <a:t>　</a:t>
            </a:r>
            <a:r>
              <a:rPr lang="ja-JP" altLang="en-US" sz="1200" kern="0" dirty="0" smtClean="0"/>
              <a:t>　</a:t>
            </a:r>
            <a:r>
              <a:rPr lang="en-US" altLang="ja-JP" sz="1200" kern="0" dirty="0"/>
              <a:t>※</a:t>
            </a:r>
            <a:r>
              <a:rPr lang="ja-JP" altLang="en-US" sz="1200" kern="0" dirty="0"/>
              <a:t>動作などは「機能要件定義書</a:t>
            </a:r>
            <a:r>
              <a:rPr lang="ja-JP" altLang="en-US" sz="1200" kern="0" dirty="0" smtClean="0"/>
              <a:t>（その</a:t>
            </a:r>
            <a:r>
              <a:rPr lang="ja-JP" altLang="en-US" sz="1200" kern="0" dirty="0"/>
              <a:t>他</a:t>
            </a:r>
            <a:r>
              <a:rPr lang="ja-JP" altLang="en-US" sz="1200" kern="0" dirty="0" smtClean="0"/>
              <a:t>）</a:t>
            </a:r>
            <a:r>
              <a:rPr lang="ja-JP" altLang="en-US" sz="1200" kern="0" dirty="0"/>
              <a:t>のマップ</a:t>
            </a:r>
            <a:r>
              <a:rPr lang="en-US" altLang="ja-JP" sz="1200" kern="0" dirty="0"/>
              <a:t>2</a:t>
            </a:r>
            <a:r>
              <a:rPr lang="ja-JP" altLang="en-US" sz="1200" kern="0" dirty="0"/>
              <a:t>」を</a:t>
            </a:r>
            <a:r>
              <a:rPr lang="ja-JP" altLang="en-US" sz="1200" kern="0" dirty="0" smtClean="0"/>
              <a:t>参照。</a:t>
            </a:r>
            <a:endParaRPr lang="ja-JP" altLang="en-US" sz="1200" kern="0" dirty="0"/>
          </a:p>
          <a:p>
            <a:endParaRPr lang="en-US" altLang="ja-JP" sz="1200" kern="0" dirty="0" smtClean="0"/>
          </a:p>
          <a:p>
            <a:r>
              <a:rPr lang="ja-JP" altLang="en-US" sz="1200" kern="0" dirty="0" smtClean="0"/>
              <a:t>　３．「</a:t>
            </a:r>
            <a:r>
              <a:rPr lang="ja-JP" altLang="en-US" sz="1200" kern="0" dirty="0"/>
              <a:t>もっと詳細な条件」</a:t>
            </a:r>
            <a:r>
              <a:rPr lang="ja-JP" altLang="en-US" sz="1200" kern="0" dirty="0" smtClean="0"/>
              <a:t>リンク</a:t>
            </a:r>
            <a:endParaRPr lang="en-US" altLang="ja-JP" sz="1200" kern="0" dirty="0" smtClean="0"/>
          </a:p>
          <a:p>
            <a:r>
              <a:rPr lang="ja-JP" altLang="en-US" sz="1200" kern="0" dirty="0"/>
              <a:t>　</a:t>
            </a:r>
            <a:r>
              <a:rPr lang="ja-JP" altLang="en-US" sz="1200" kern="0" dirty="0" smtClean="0"/>
              <a:t>　・詳細</a:t>
            </a:r>
            <a:r>
              <a:rPr lang="ja-JP" altLang="en-US" sz="1200" kern="0" dirty="0"/>
              <a:t>パネル</a:t>
            </a:r>
            <a:r>
              <a:rPr lang="ja-JP" altLang="en-US" sz="1200" kern="0" dirty="0" smtClean="0"/>
              <a:t>が開閉し、より詳細な条件を指定する。</a:t>
            </a:r>
            <a:endParaRPr lang="en-US" altLang="ja-JP" sz="1200" kern="0" dirty="0" smtClean="0"/>
          </a:p>
          <a:p>
            <a:endParaRPr lang="en-US" altLang="ja-JP" sz="1200" kern="0" dirty="0"/>
          </a:p>
          <a:p>
            <a:r>
              <a:rPr lang="ja-JP" altLang="en-US" sz="1200" kern="0" dirty="0" smtClean="0"/>
              <a:t>　４．「検索」ボタン</a:t>
            </a:r>
            <a:endParaRPr lang="en-US" altLang="ja-JP" sz="1200" kern="0" dirty="0" smtClean="0"/>
          </a:p>
          <a:p>
            <a:r>
              <a:rPr lang="ja-JP" altLang="en-US" sz="1200" kern="0" dirty="0"/>
              <a:t>　</a:t>
            </a:r>
            <a:r>
              <a:rPr lang="ja-JP" altLang="en-US" sz="1200" kern="0" dirty="0" smtClean="0"/>
              <a:t>　・検索フォームと詳細パネルで指定した内容の入力チェックを行う。</a:t>
            </a:r>
            <a:endParaRPr lang="en-US" altLang="ja-JP" sz="1200" kern="0" dirty="0" smtClean="0"/>
          </a:p>
          <a:p>
            <a:r>
              <a:rPr lang="ja-JP" altLang="en-US" sz="1200" kern="0" dirty="0"/>
              <a:t>　</a:t>
            </a:r>
            <a:r>
              <a:rPr lang="ja-JP" altLang="en-US" sz="1200" kern="0" dirty="0" smtClean="0"/>
              <a:t>　・入力チェック後、</a:t>
            </a:r>
            <a:r>
              <a:rPr lang="ja-JP" altLang="en-US" sz="1200" kern="0" dirty="0"/>
              <a:t>小売相場検索（詳細データ）画面（画面</a:t>
            </a:r>
            <a:r>
              <a:rPr lang="en-US" altLang="ja-JP" sz="1200" kern="0" dirty="0"/>
              <a:t>ID</a:t>
            </a:r>
            <a:r>
              <a:rPr lang="ja-JP" altLang="en-US" sz="1200" kern="0" dirty="0"/>
              <a:t>：</a:t>
            </a:r>
            <a:r>
              <a:rPr lang="en-US" altLang="ja-JP" sz="1200" kern="0" dirty="0"/>
              <a:t>2-2-2</a:t>
            </a:r>
            <a:r>
              <a:rPr lang="ja-JP" altLang="en-US" sz="1200" kern="0" dirty="0"/>
              <a:t>）へ遷移する。</a:t>
            </a:r>
            <a:endParaRPr lang="en-US" altLang="ja-JP" sz="1200" kern="0" dirty="0"/>
          </a:p>
          <a:p>
            <a:endParaRPr lang="en-US" altLang="ja-JP" sz="1200" kern="0" dirty="0" smtClean="0"/>
          </a:p>
          <a:p>
            <a:r>
              <a:rPr lang="ja-JP" altLang="en-US" sz="1200" kern="0" dirty="0"/>
              <a:t>　</a:t>
            </a:r>
            <a:r>
              <a:rPr lang="ja-JP" altLang="en-US" sz="1200" kern="0" dirty="0" smtClean="0"/>
              <a:t>５．「クリア」ボタン</a:t>
            </a:r>
            <a:endParaRPr lang="en-US" altLang="ja-JP" sz="1200" kern="0" dirty="0" smtClean="0"/>
          </a:p>
          <a:p>
            <a:r>
              <a:rPr lang="ja-JP" altLang="en-US" sz="1200" kern="0" dirty="0"/>
              <a:t>　</a:t>
            </a:r>
            <a:r>
              <a:rPr lang="ja-JP" altLang="en-US" sz="1200" kern="0" dirty="0" smtClean="0"/>
              <a:t>　・検索フォーム、詳細パネル・マトリックス表の内容をすべて初期化（画面遷移直後）にする。</a:t>
            </a:r>
            <a:endParaRPr lang="en-US" altLang="ja-JP" sz="1200" kern="0" dirty="0" smtClean="0"/>
          </a:p>
          <a:p>
            <a:endParaRPr lang="en-US" altLang="ja-JP" sz="1200" kern="0" dirty="0"/>
          </a:p>
          <a:p>
            <a:r>
              <a:rPr lang="ja-JP" altLang="en-US" sz="1200" kern="0" dirty="0"/>
              <a:t>　６．「お気に入り」ボタン</a:t>
            </a:r>
            <a:endParaRPr lang="en-US" altLang="ja-JP" sz="1200" kern="0" dirty="0"/>
          </a:p>
          <a:p>
            <a:r>
              <a:rPr lang="ja-JP" altLang="en-US" sz="1200" kern="0" dirty="0"/>
              <a:t>　　・お気に入り一覧を表示する</a:t>
            </a:r>
            <a:r>
              <a:rPr lang="ja-JP" altLang="en-US" sz="1200" kern="0" dirty="0" smtClean="0"/>
              <a:t>。</a:t>
            </a:r>
            <a:r>
              <a:rPr lang="ja-JP" altLang="en-US" sz="1200" kern="0" dirty="0">
                <a:solidFill>
                  <a:srgbClr val="FF0000"/>
                </a:solidFill>
              </a:rPr>
              <a:t>（表示方法は検討中</a:t>
            </a:r>
            <a:r>
              <a:rPr lang="ja-JP" altLang="en-US" sz="1200" kern="0" dirty="0" smtClean="0">
                <a:solidFill>
                  <a:srgbClr val="FF0000"/>
                </a:solidFill>
              </a:rPr>
              <a:t>）</a:t>
            </a:r>
            <a:endParaRPr lang="en-US" altLang="ja-JP" sz="1200" kern="0" dirty="0"/>
          </a:p>
          <a:p>
            <a:r>
              <a:rPr lang="ja-JP" altLang="en-US" sz="1200" kern="0" dirty="0">
                <a:solidFill>
                  <a:srgbClr val="FF0000"/>
                </a:solidFill>
              </a:rPr>
              <a:t>　　　</a:t>
            </a:r>
            <a:r>
              <a:rPr lang="en-US" altLang="ja-JP" sz="1200" kern="0" dirty="0"/>
              <a:t>※</a:t>
            </a:r>
            <a:r>
              <a:rPr lang="ja-JP" altLang="en-US" sz="1200" kern="0" dirty="0"/>
              <a:t>詳細は「○お気に入り」を参照。</a:t>
            </a:r>
            <a:endParaRPr lang="en-US" altLang="ja-JP" sz="1200" kern="0" dirty="0"/>
          </a:p>
          <a:p>
            <a:endParaRPr lang="en-US" altLang="ja-JP" sz="1200" kern="0" dirty="0" smtClean="0"/>
          </a:p>
        </p:txBody>
      </p:sp>
      <p:sp>
        <p:nvSpPr>
          <p:cNvPr id="7"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3186808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kumimoji="1" lang="en-US" altLang="ja-JP" dirty="0" smtClean="0"/>
              <a:t>2/8</a:t>
            </a:r>
            <a:r>
              <a:rPr kumimoji="1" lang="ja-JP" altLang="en-US" dirty="0" smtClean="0"/>
              <a:t>）</a:t>
            </a:r>
            <a:endParaRPr kumimoji="1" lang="ja-JP" altLang="en-US" dirty="0"/>
          </a:p>
        </p:txBody>
      </p:sp>
      <p:sp>
        <p:nvSpPr>
          <p:cNvPr id="8" name="Rectangle 9"/>
          <p:cNvSpPr txBox="1">
            <a:spLocks noChangeArrowheads="1"/>
          </p:cNvSpPr>
          <p:nvPr/>
        </p:nvSpPr>
        <p:spPr bwMode="auto">
          <a:xfrm>
            <a:off x="272480" y="471056"/>
            <a:ext cx="9257336" cy="6054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kern="0" dirty="0" smtClean="0"/>
              <a:t>　７．「検索履歴」ボタン</a:t>
            </a:r>
            <a:endParaRPr lang="en-US" altLang="ja-JP" sz="1200" kern="0" dirty="0" smtClean="0"/>
          </a:p>
          <a:p>
            <a:r>
              <a:rPr lang="ja-JP" altLang="en-US" sz="1200" kern="0" dirty="0"/>
              <a:t>　</a:t>
            </a:r>
            <a:r>
              <a:rPr lang="ja-JP" altLang="en-US" sz="1200" kern="0" dirty="0" smtClean="0"/>
              <a:t>　・検索</a:t>
            </a:r>
            <a:r>
              <a:rPr lang="ja-JP" altLang="en-US" sz="1200" kern="0" dirty="0"/>
              <a:t>履歴一覧を表示する</a:t>
            </a:r>
            <a:r>
              <a:rPr lang="ja-JP" altLang="en-US" sz="1200" kern="0" dirty="0" smtClean="0"/>
              <a:t>。</a:t>
            </a:r>
            <a:r>
              <a:rPr lang="ja-JP" altLang="en-US" sz="1200" kern="0" dirty="0">
                <a:solidFill>
                  <a:srgbClr val="FF0000"/>
                </a:solidFill>
              </a:rPr>
              <a:t>（表示方法は検討中</a:t>
            </a:r>
            <a:r>
              <a:rPr lang="ja-JP" altLang="en-US" sz="1200" kern="0" dirty="0" smtClean="0">
                <a:solidFill>
                  <a:srgbClr val="FF0000"/>
                </a:solidFill>
              </a:rPr>
              <a:t>）</a:t>
            </a:r>
            <a:endParaRPr lang="en-US" altLang="ja-JP" sz="1200" kern="0" dirty="0" smtClean="0"/>
          </a:p>
          <a:p>
            <a:r>
              <a:rPr lang="ja-JP" altLang="en-US" sz="1200" kern="0" dirty="0" smtClean="0">
                <a:solidFill>
                  <a:srgbClr val="FF0000"/>
                </a:solidFill>
              </a:rPr>
              <a:t>　　　</a:t>
            </a:r>
            <a:r>
              <a:rPr lang="en-US" altLang="ja-JP" sz="1200" kern="0" dirty="0"/>
              <a:t>※</a:t>
            </a:r>
            <a:r>
              <a:rPr lang="ja-JP" altLang="en-US" sz="1200" kern="0" dirty="0"/>
              <a:t>詳細</a:t>
            </a:r>
            <a:r>
              <a:rPr lang="ja-JP" altLang="en-US" sz="1200" kern="0" dirty="0" smtClean="0"/>
              <a:t>は「○検索履歴」</a:t>
            </a:r>
            <a:r>
              <a:rPr lang="ja-JP" altLang="en-US" sz="1200" kern="0" dirty="0"/>
              <a:t>を参照。</a:t>
            </a:r>
            <a:endParaRPr lang="en-US" altLang="ja-JP" sz="1200" kern="0" dirty="0"/>
          </a:p>
          <a:p>
            <a:endParaRPr lang="en-US" altLang="ja-JP" sz="1200" kern="0" dirty="0" smtClean="0"/>
          </a:p>
          <a:p>
            <a:r>
              <a:rPr lang="ja-JP" altLang="en-US" sz="1200" b="1" kern="0" dirty="0"/>
              <a:t>　</a:t>
            </a:r>
            <a:r>
              <a:rPr lang="ja-JP" altLang="en-US" sz="1200" kern="0" dirty="0" smtClean="0"/>
              <a:t>８．</a:t>
            </a:r>
            <a:r>
              <a:rPr lang="ja-JP" altLang="en-US" sz="1200" kern="0" dirty="0"/>
              <a:t>「選択する」ボタン（メーカー・車種）、設定した「メーカー・車種」リンク</a:t>
            </a:r>
            <a:endParaRPr lang="en-US" altLang="ja-JP" sz="1200" kern="0" dirty="0"/>
          </a:p>
          <a:p>
            <a:r>
              <a:rPr lang="ja-JP" altLang="en-US" sz="1200" kern="0" dirty="0"/>
              <a:t>　　・メーカー／車種を設定する画面を表示する。</a:t>
            </a:r>
            <a:r>
              <a:rPr lang="ja-JP" altLang="en-US" sz="1200" kern="0" dirty="0" smtClean="0"/>
              <a:t>（モーダル）</a:t>
            </a:r>
            <a:endParaRPr lang="en-US" altLang="ja-JP" sz="1200" kern="0" dirty="0"/>
          </a:p>
          <a:p>
            <a:r>
              <a:rPr lang="ja-JP" altLang="en-US" sz="1200" kern="0" dirty="0"/>
              <a:t>　　・該当件数は他の検索条件と連動する。</a:t>
            </a:r>
            <a:endParaRPr lang="en-US" altLang="ja-JP" sz="1200" kern="0" dirty="0"/>
          </a:p>
          <a:p>
            <a:r>
              <a:rPr lang="ja-JP" altLang="en-US" sz="1200" kern="0" dirty="0"/>
              <a:t>　　（例：ボディタイプで「輸入車中古車すべて」を選択している場合、国産車メーカーに表示する該当件数が「</a:t>
            </a:r>
            <a:r>
              <a:rPr lang="en-US" altLang="ja-JP" sz="1200" kern="0" dirty="0"/>
              <a:t>0</a:t>
            </a:r>
            <a:r>
              <a:rPr lang="ja-JP" altLang="en-US" sz="1200" kern="0" dirty="0"/>
              <a:t>」になる）</a:t>
            </a:r>
            <a:endParaRPr lang="en-US" altLang="ja-JP" sz="1200" kern="0" dirty="0"/>
          </a:p>
          <a:p>
            <a:r>
              <a:rPr lang="ja-JP" altLang="en-US" sz="1200" kern="0" dirty="0"/>
              <a:t>　　・条件を設定したらリンクで表示し、条件を解除したらボタンを表示する。</a:t>
            </a:r>
            <a:endParaRPr lang="en-US" altLang="ja-JP" sz="1200" kern="0" dirty="0"/>
          </a:p>
          <a:p>
            <a:r>
              <a:rPr lang="ja-JP" altLang="en-US" sz="1200" kern="0" dirty="0"/>
              <a:t>　</a:t>
            </a:r>
            <a:endParaRPr lang="en-US" altLang="ja-JP" sz="1200" kern="0" dirty="0" smtClean="0"/>
          </a:p>
          <a:p>
            <a:r>
              <a:rPr lang="ja-JP" altLang="en-US" sz="1200" kern="0" dirty="0"/>
              <a:t>　</a:t>
            </a:r>
            <a:r>
              <a:rPr lang="ja-JP" altLang="en-US" sz="1200" kern="0" dirty="0" smtClean="0"/>
              <a:t>９．</a:t>
            </a:r>
            <a:r>
              <a:rPr lang="ja-JP" altLang="en-US" sz="1200" kern="0" dirty="0"/>
              <a:t>「選択する」ボタン（</a:t>
            </a:r>
            <a:r>
              <a:rPr lang="en-US" altLang="ja-JP" sz="1200" kern="0" dirty="0"/>
              <a:t>FMC</a:t>
            </a:r>
            <a:r>
              <a:rPr lang="ja-JP" altLang="en-US" sz="1200" kern="0" dirty="0"/>
              <a:t>）、設定した「</a:t>
            </a:r>
            <a:r>
              <a:rPr lang="en-US" altLang="ja-JP" sz="1200" kern="0" dirty="0"/>
              <a:t>FMC</a:t>
            </a:r>
            <a:r>
              <a:rPr lang="ja-JP" altLang="en-US" sz="1200" kern="0" dirty="0"/>
              <a:t>」リンク</a:t>
            </a:r>
            <a:endParaRPr lang="en-US" altLang="ja-JP" sz="1200" kern="0" dirty="0"/>
          </a:p>
          <a:p>
            <a:r>
              <a:rPr lang="ja-JP" altLang="en-US" sz="1200" kern="0" dirty="0"/>
              <a:t>　　・モデル／グレードを設定する画面を表示する。</a:t>
            </a:r>
            <a:r>
              <a:rPr lang="ja-JP" altLang="en-US" sz="1200" kern="0" dirty="0" smtClean="0"/>
              <a:t>（モーダル）</a:t>
            </a:r>
            <a:endParaRPr lang="en-US" altLang="ja-JP" sz="1200" kern="0" dirty="0"/>
          </a:p>
          <a:p>
            <a:r>
              <a:rPr lang="ja-JP" altLang="en-US" sz="1200" kern="0" dirty="0"/>
              <a:t>　　・メーカー／車種が設定されていない状態でボタンをクリックした場合は、アラートメッセージを表示する。</a:t>
            </a:r>
            <a:endParaRPr lang="en-US" altLang="ja-JP" sz="1200" kern="0" dirty="0"/>
          </a:p>
          <a:p>
            <a:r>
              <a:rPr lang="ja-JP" altLang="en-US" sz="1200" kern="0" dirty="0"/>
              <a:t>　　・条件を設定したらリンクで表示し、条件を解除したらボタンを表示する。</a:t>
            </a:r>
            <a:endParaRPr lang="en-US" altLang="ja-JP" sz="1200" kern="0" dirty="0"/>
          </a:p>
          <a:p>
            <a:endParaRPr lang="en-US" altLang="ja-JP" sz="1200" kern="0" dirty="0"/>
          </a:p>
          <a:p>
            <a:r>
              <a:rPr lang="ja-JP" altLang="en-US" sz="1200" kern="0" dirty="0"/>
              <a:t>　</a:t>
            </a:r>
            <a:r>
              <a:rPr lang="ja-JP" altLang="en-US" sz="1200" kern="0" dirty="0" smtClean="0"/>
              <a:t>１０．</a:t>
            </a:r>
            <a:r>
              <a:rPr lang="ja-JP" altLang="en-US" sz="1200" kern="0" dirty="0"/>
              <a:t>「選択する」ボタン（型式）、設定した「型式」リンク</a:t>
            </a:r>
            <a:endParaRPr lang="en-US" altLang="ja-JP" sz="1200" kern="0" dirty="0"/>
          </a:p>
          <a:p>
            <a:r>
              <a:rPr lang="ja-JP" altLang="en-US" sz="1200" kern="0" dirty="0"/>
              <a:t>　　・型式を設定する画面を表示する。</a:t>
            </a:r>
            <a:r>
              <a:rPr lang="ja-JP" altLang="en-US" sz="1200" kern="0" dirty="0" smtClean="0"/>
              <a:t>（モーダル）</a:t>
            </a:r>
            <a:endParaRPr lang="en-US" altLang="ja-JP" sz="1200" kern="0" dirty="0" smtClean="0"/>
          </a:p>
          <a:p>
            <a:r>
              <a:rPr lang="ja-JP" altLang="en-US" sz="1200" kern="0" dirty="0"/>
              <a:t>　</a:t>
            </a:r>
            <a:r>
              <a:rPr lang="ja-JP" altLang="en-US" sz="1200" kern="0" dirty="0" smtClean="0"/>
              <a:t>　・</a:t>
            </a:r>
            <a:r>
              <a:rPr lang="en-US" altLang="ja-JP" sz="1200" kern="0" dirty="0" smtClean="0"/>
              <a:t>FMC</a:t>
            </a:r>
            <a:r>
              <a:rPr lang="ja-JP" altLang="en-US" sz="1200" kern="0" dirty="0" smtClean="0"/>
              <a:t>が</a:t>
            </a:r>
            <a:r>
              <a:rPr lang="ja-JP" altLang="en-US" sz="1200" kern="0" dirty="0"/>
              <a:t>設定されていない状態でボタンをクリックした場合は、アラートメッセージを表示する</a:t>
            </a:r>
            <a:r>
              <a:rPr lang="ja-JP" altLang="en-US" sz="1200" kern="0" dirty="0" smtClean="0"/>
              <a:t>。</a:t>
            </a:r>
            <a:endParaRPr lang="en-US" altLang="ja-JP" sz="1200" kern="0" dirty="0"/>
          </a:p>
          <a:p>
            <a:r>
              <a:rPr lang="ja-JP" altLang="en-US" sz="1200" kern="0" dirty="0"/>
              <a:t>　　・条件を設定したらリンクで表示し、条件を解除したらボタンを表示する</a:t>
            </a:r>
            <a:r>
              <a:rPr lang="ja-JP" altLang="en-US" sz="1200" kern="0" dirty="0" smtClean="0"/>
              <a:t>。</a:t>
            </a:r>
            <a:endParaRPr lang="en-US" altLang="ja-JP" sz="1200" kern="0" dirty="0" smtClean="0"/>
          </a:p>
          <a:p>
            <a:endParaRPr lang="en-US" altLang="ja-JP" sz="1200" kern="0" dirty="0"/>
          </a:p>
          <a:p>
            <a:r>
              <a:rPr lang="ja-JP" altLang="en-US" sz="1200" kern="0" dirty="0"/>
              <a:t>　</a:t>
            </a:r>
            <a:r>
              <a:rPr lang="ja-JP" altLang="en-US" sz="1200" kern="0" dirty="0" smtClean="0"/>
              <a:t>１１．</a:t>
            </a:r>
            <a:r>
              <a:rPr lang="ja-JP" altLang="en-US" sz="1200" kern="0" dirty="0"/>
              <a:t>「選択する」ボタン（グレード）、設定した「グレード」リンク</a:t>
            </a:r>
            <a:endParaRPr lang="en-US" altLang="ja-JP" sz="1200" kern="0" dirty="0"/>
          </a:p>
          <a:p>
            <a:r>
              <a:rPr lang="ja-JP" altLang="en-US" sz="1200" kern="0" dirty="0"/>
              <a:t>　　・グレードを設定する画面を表示する。（モーダル）</a:t>
            </a:r>
            <a:endParaRPr lang="en-US" altLang="ja-JP" sz="1200" kern="0" dirty="0"/>
          </a:p>
          <a:p>
            <a:r>
              <a:rPr lang="ja-JP" altLang="en-US" sz="1200" kern="0" dirty="0"/>
              <a:t>　　・</a:t>
            </a:r>
            <a:r>
              <a:rPr lang="en-US" altLang="ja-JP" sz="1200" kern="0" dirty="0"/>
              <a:t>FMC</a:t>
            </a:r>
            <a:r>
              <a:rPr lang="ja-JP" altLang="en-US" sz="1200" kern="0" dirty="0"/>
              <a:t>が設定されていない状態でボタンをクリックした場合は、アラートメッセージを表示する。</a:t>
            </a:r>
            <a:endParaRPr lang="en-US" altLang="ja-JP" sz="1200" kern="0" dirty="0"/>
          </a:p>
          <a:p>
            <a:r>
              <a:rPr lang="ja-JP" altLang="en-US" sz="1200" kern="0" dirty="0"/>
              <a:t>　　・条件を設定したらリンクで表示し、条件を解除したらボタンを表示する。</a:t>
            </a:r>
            <a:endParaRPr lang="en-US" altLang="ja-JP" sz="1200" kern="0" dirty="0"/>
          </a:p>
          <a:p>
            <a:endParaRPr lang="en-US" altLang="ja-JP" sz="1200" kern="0" dirty="0"/>
          </a:p>
        </p:txBody>
      </p:sp>
      <p:sp>
        <p:nvSpPr>
          <p:cNvPr id="5"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1879406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kumimoji="1" lang="en-US" altLang="ja-JP" dirty="0" smtClean="0"/>
              <a:t>3/8</a:t>
            </a:r>
            <a:r>
              <a:rPr kumimoji="1" lang="ja-JP" altLang="en-US" dirty="0" smtClean="0"/>
              <a:t>）</a:t>
            </a:r>
            <a:endParaRPr kumimoji="1" lang="ja-JP" altLang="en-US" dirty="0"/>
          </a:p>
        </p:txBody>
      </p:sp>
      <p:sp>
        <p:nvSpPr>
          <p:cNvPr id="6" name="Rectangle 9"/>
          <p:cNvSpPr txBox="1">
            <a:spLocks noChangeArrowheads="1"/>
          </p:cNvSpPr>
          <p:nvPr/>
        </p:nvSpPr>
        <p:spPr bwMode="auto">
          <a:xfrm>
            <a:off x="271062" y="476672"/>
            <a:ext cx="9401352" cy="822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kern="0" dirty="0"/>
              <a:t>○</a:t>
            </a:r>
            <a:r>
              <a:rPr lang="ja-JP" altLang="en-US" sz="1200" b="1" kern="0" dirty="0"/>
              <a:t>お気に入り</a:t>
            </a:r>
            <a:r>
              <a:rPr lang="ja-JP" altLang="en-US" sz="1200" kern="0" dirty="0">
                <a:solidFill>
                  <a:srgbClr val="FF0000"/>
                </a:solidFill>
              </a:rPr>
              <a:t>（表示方法は検討中）</a:t>
            </a:r>
            <a:endParaRPr lang="en-US" altLang="ja-JP" sz="1200" b="1" kern="0" dirty="0"/>
          </a:p>
          <a:p>
            <a:r>
              <a:rPr lang="ja-JP" altLang="en-US" sz="1200" kern="0" dirty="0"/>
              <a:t>　・小売相場検索（詳細データ）画面（画面</a:t>
            </a:r>
            <a:r>
              <a:rPr lang="en-US" altLang="ja-JP" sz="1200" kern="0" dirty="0"/>
              <a:t>ID</a:t>
            </a:r>
            <a:r>
              <a:rPr lang="ja-JP" altLang="en-US" sz="1200" kern="0" dirty="0"/>
              <a:t>：</a:t>
            </a:r>
            <a:r>
              <a:rPr lang="en-US" altLang="ja-JP" sz="1200" kern="0" dirty="0"/>
              <a:t>2-2-2</a:t>
            </a:r>
            <a:r>
              <a:rPr lang="ja-JP" altLang="en-US" sz="1200" kern="0" dirty="0"/>
              <a:t>）や小売相場検索（詳細データ</a:t>
            </a:r>
            <a:r>
              <a:rPr lang="en-US" altLang="ja-JP" sz="1200" kern="0" dirty="0"/>
              <a:t>[</a:t>
            </a:r>
            <a:r>
              <a:rPr lang="ja-JP" altLang="en-US" sz="1200" kern="0" dirty="0"/>
              <a:t>グラフ</a:t>
            </a:r>
            <a:r>
              <a:rPr lang="en-US" altLang="ja-JP" sz="1200" kern="0" dirty="0"/>
              <a:t>]</a:t>
            </a:r>
            <a:r>
              <a:rPr lang="ja-JP" altLang="en-US" sz="1200" kern="0" dirty="0"/>
              <a:t>）画面（画面</a:t>
            </a:r>
            <a:r>
              <a:rPr lang="en-US" altLang="ja-JP" sz="1200" kern="0" dirty="0"/>
              <a:t>ID</a:t>
            </a:r>
            <a:r>
              <a:rPr lang="ja-JP" altLang="en-US" sz="1200" kern="0" dirty="0"/>
              <a:t>：</a:t>
            </a:r>
            <a:r>
              <a:rPr lang="en-US" altLang="ja-JP" sz="1200" kern="0" dirty="0"/>
              <a:t>2-2-3</a:t>
            </a:r>
            <a:r>
              <a:rPr lang="ja-JP" altLang="en-US" sz="1200" kern="0" dirty="0"/>
              <a:t>）で</a:t>
            </a:r>
            <a:endParaRPr lang="en-US" altLang="ja-JP" sz="1200" kern="0" dirty="0"/>
          </a:p>
          <a:p>
            <a:r>
              <a:rPr lang="ja-JP" altLang="en-US" sz="1200" kern="0" dirty="0"/>
              <a:t>　　登録したお気に入りデータを一覧で表示する</a:t>
            </a:r>
            <a:r>
              <a:rPr lang="ja-JP" altLang="en-US" sz="1200" kern="0" dirty="0" smtClean="0"/>
              <a:t>。</a:t>
            </a:r>
            <a:endParaRPr lang="en-US" altLang="ja-JP" sz="1200" kern="0" dirty="0"/>
          </a:p>
        </p:txBody>
      </p:sp>
      <p:sp>
        <p:nvSpPr>
          <p:cNvPr id="7" name="Rectangle 9"/>
          <p:cNvSpPr txBox="1">
            <a:spLocks noChangeArrowheads="1"/>
          </p:cNvSpPr>
          <p:nvPr/>
        </p:nvSpPr>
        <p:spPr bwMode="auto">
          <a:xfrm>
            <a:off x="488504" y="1371040"/>
            <a:ext cx="9041312" cy="15539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kern="0" dirty="0" smtClean="0"/>
              <a:t>●</a:t>
            </a:r>
            <a:r>
              <a:rPr lang="ja-JP" altLang="en-US" sz="1200" b="1" kern="0" dirty="0" smtClean="0"/>
              <a:t>各種ボタン／リンク</a:t>
            </a:r>
            <a:endParaRPr lang="en-US" altLang="ja-JP" sz="1200" b="1" kern="0" dirty="0" smtClean="0"/>
          </a:p>
          <a:p>
            <a:r>
              <a:rPr lang="ja-JP" altLang="en-US" sz="1200" b="1" kern="0" dirty="0" smtClean="0"/>
              <a:t>　</a:t>
            </a:r>
            <a:r>
              <a:rPr lang="ja-JP" altLang="en-US" sz="1200" kern="0" dirty="0" smtClean="0"/>
              <a:t>１．「選択」リンク</a:t>
            </a:r>
            <a:endParaRPr lang="en-US" altLang="ja-JP" sz="1200" kern="0" dirty="0" smtClean="0"/>
          </a:p>
          <a:p>
            <a:r>
              <a:rPr lang="ja-JP" altLang="en-US" sz="1200" kern="0" dirty="0" smtClean="0"/>
              <a:t>　　・小売相場検索（詳細データ）画面（画面</a:t>
            </a:r>
            <a:r>
              <a:rPr lang="en-US" altLang="ja-JP" sz="1200" kern="0" dirty="0" smtClean="0"/>
              <a:t>ID</a:t>
            </a:r>
            <a:r>
              <a:rPr lang="ja-JP" altLang="en-US" sz="1200" kern="0" dirty="0" smtClean="0"/>
              <a:t>：</a:t>
            </a:r>
            <a:r>
              <a:rPr lang="en-US" altLang="ja-JP" sz="1200" kern="0" dirty="0" smtClean="0"/>
              <a:t>2-2-2</a:t>
            </a:r>
            <a:r>
              <a:rPr lang="ja-JP" altLang="en-US" sz="1200" kern="0" dirty="0" smtClean="0"/>
              <a:t>）へ遷移する。</a:t>
            </a:r>
            <a:endParaRPr lang="en-US" altLang="ja-JP" sz="1200" kern="0" dirty="0" smtClean="0"/>
          </a:p>
          <a:p>
            <a:endParaRPr lang="en-US" altLang="ja-JP" sz="1200" kern="0" dirty="0"/>
          </a:p>
          <a:p>
            <a:r>
              <a:rPr lang="ja-JP" altLang="en-US" sz="1200" kern="0" dirty="0" smtClean="0"/>
              <a:t>　</a:t>
            </a:r>
            <a:r>
              <a:rPr lang="en-US" altLang="ja-JP" sz="1200" kern="0" dirty="0" smtClean="0"/>
              <a:t>2</a:t>
            </a:r>
            <a:r>
              <a:rPr lang="ja-JP" altLang="en-US" sz="1200" kern="0" dirty="0" err="1" smtClean="0"/>
              <a:t>．</a:t>
            </a:r>
            <a:r>
              <a:rPr lang="ja-JP" altLang="en-US" sz="1200" kern="0" dirty="0" smtClean="0"/>
              <a:t>「削除」リンク</a:t>
            </a:r>
            <a:endParaRPr lang="en-US" altLang="ja-JP" sz="1200" kern="0" dirty="0" smtClean="0"/>
          </a:p>
          <a:p>
            <a:r>
              <a:rPr lang="ja-JP" altLang="en-US" sz="1200" kern="0" dirty="0"/>
              <a:t>　</a:t>
            </a:r>
            <a:r>
              <a:rPr lang="ja-JP" altLang="en-US" sz="1200" kern="0" dirty="0" smtClean="0"/>
              <a:t>　・お気に入り一覧から、該当データを削除する。</a:t>
            </a:r>
            <a:endParaRPr lang="en-US" altLang="ja-JP" sz="1200" kern="0" dirty="0" smtClean="0"/>
          </a:p>
        </p:txBody>
      </p:sp>
      <p:sp>
        <p:nvSpPr>
          <p:cNvPr id="11" name="Rectangle 9"/>
          <p:cNvSpPr txBox="1">
            <a:spLocks noChangeArrowheads="1"/>
          </p:cNvSpPr>
          <p:nvPr/>
        </p:nvSpPr>
        <p:spPr bwMode="auto">
          <a:xfrm>
            <a:off x="488504" y="3212976"/>
            <a:ext cx="9257336" cy="2160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b="1" kern="0" dirty="0" smtClean="0"/>
              <a:t>●お</a:t>
            </a:r>
            <a:r>
              <a:rPr lang="ja-JP" altLang="en-US" sz="1200" b="1" kern="0" dirty="0"/>
              <a:t>気に入</a:t>
            </a:r>
            <a:r>
              <a:rPr lang="ja-JP" altLang="en-US" sz="1200" b="1" kern="0" dirty="0" smtClean="0"/>
              <a:t>り一覧</a:t>
            </a:r>
            <a:endParaRPr lang="en-US" altLang="ja-JP" sz="1200" b="1" kern="0" dirty="0" smtClean="0"/>
          </a:p>
          <a:p>
            <a:r>
              <a:rPr lang="ja-JP" altLang="en-US" sz="1200" kern="0" dirty="0"/>
              <a:t>　・一覧の表示イメージは、カーセンサーの検索履歴。</a:t>
            </a:r>
            <a:endParaRPr lang="en-US" altLang="ja-JP" sz="1200" kern="0" dirty="0"/>
          </a:p>
          <a:p>
            <a:r>
              <a:rPr lang="ja-JP" altLang="en-US" sz="1200" kern="0" dirty="0"/>
              <a:t>　</a:t>
            </a:r>
            <a:r>
              <a:rPr lang="ja-JP" altLang="en-US" sz="1200" kern="0" dirty="0" smtClean="0"/>
              <a:t>・エリア項目は、条件で指定した内容によって異なる。</a:t>
            </a:r>
            <a:endParaRPr lang="en-US" altLang="ja-JP" sz="1200" kern="0" dirty="0" smtClean="0"/>
          </a:p>
          <a:p>
            <a:r>
              <a:rPr lang="ja-JP" altLang="en-US" sz="1200" kern="0" dirty="0"/>
              <a:t>　</a:t>
            </a:r>
            <a:r>
              <a:rPr lang="ja-JP" altLang="en-US" sz="1200" kern="0" dirty="0" smtClean="0"/>
              <a:t>　　</a:t>
            </a:r>
            <a:r>
              <a:rPr lang="ja-JP" altLang="en-US" sz="1200" kern="0" dirty="0"/>
              <a:t>１</a:t>
            </a:r>
            <a:r>
              <a:rPr lang="ja-JP" altLang="en-US" sz="1200" kern="0" dirty="0" smtClean="0"/>
              <a:t>．エリア</a:t>
            </a:r>
            <a:r>
              <a:rPr lang="ja-JP" altLang="en-US" sz="1200" kern="0" dirty="0"/>
              <a:t>（円</a:t>
            </a:r>
            <a:r>
              <a:rPr lang="ja-JP" altLang="en-US" sz="1200" kern="0" dirty="0" smtClean="0"/>
              <a:t>）を設定　：　円</a:t>
            </a:r>
            <a:r>
              <a:rPr lang="ja-JP" altLang="en-US" sz="1200" kern="0" dirty="0"/>
              <a:t>の距離（半径の距離）を</a:t>
            </a:r>
            <a:r>
              <a:rPr lang="ja-JP" altLang="en-US" sz="1200" kern="0" dirty="0" smtClean="0"/>
              <a:t>表示</a:t>
            </a:r>
            <a:endParaRPr lang="en-US" altLang="ja-JP" sz="1200" kern="0" dirty="0" smtClean="0"/>
          </a:p>
          <a:p>
            <a:r>
              <a:rPr lang="ja-JP" altLang="en-US" sz="1200" kern="0" dirty="0"/>
              <a:t>　</a:t>
            </a:r>
            <a:r>
              <a:rPr lang="ja-JP" altLang="en-US" sz="1200" kern="0" dirty="0" smtClean="0"/>
              <a:t>　　２．都道府県を指定　：　選択した都道府県全てを表示</a:t>
            </a:r>
            <a:endParaRPr lang="en-US" altLang="ja-JP" sz="1200" kern="0" dirty="0"/>
          </a:p>
          <a:p>
            <a:r>
              <a:rPr lang="ja-JP" altLang="en-US" sz="1200" kern="0" dirty="0" smtClean="0"/>
              <a:t>　・一覧の並びは登録日時（昇順）の順。</a:t>
            </a:r>
            <a:endParaRPr lang="en-US" altLang="ja-JP" sz="1200" kern="0" dirty="0" smtClean="0"/>
          </a:p>
          <a:p>
            <a:r>
              <a:rPr lang="ja-JP" altLang="en-US" sz="1200" kern="0" dirty="0" smtClean="0"/>
              <a:t>　・</a:t>
            </a:r>
            <a:r>
              <a:rPr lang="en-US" altLang="ja-JP" sz="1200" kern="0" dirty="0" smtClean="0"/>
              <a:t>1</a:t>
            </a:r>
            <a:r>
              <a:rPr lang="ja-JP" altLang="en-US" sz="1200" kern="0" dirty="0" smtClean="0"/>
              <a:t>ページに表示するデータ件数は</a:t>
            </a:r>
            <a:r>
              <a:rPr lang="en-US" altLang="ja-JP" sz="1200" kern="0" dirty="0" smtClean="0"/>
              <a:t>20</a:t>
            </a:r>
            <a:r>
              <a:rPr lang="ja-JP" altLang="en-US" sz="1200" kern="0" dirty="0" smtClean="0"/>
              <a:t>件。</a:t>
            </a:r>
            <a:endParaRPr lang="en-US" altLang="ja-JP" sz="1200" kern="0" dirty="0" smtClean="0"/>
          </a:p>
          <a:p>
            <a:r>
              <a:rPr lang="ja-JP" altLang="en-US" sz="1200" kern="0" dirty="0" smtClean="0"/>
              <a:t>　・お気に入りが</a:t>
            </a:r>
            <a:r>
              <a:rPr lang="en-US" altLang="ja-JP" sz="1200" kern="0" dirty="0" smtClean="0"/>
              <a:t>20</a:t>
            </a:r>
            <a:r>
              <a:rPr lang="ja-JP" altLang="en-US" sz="1200" kern="0" dirty="0" smtClean="0"/>
              <a:t>件登録している状態で新しくお気に入りを登録した場合、登録日時が古いお気に入りデータを削除する。</a:t>
            </a:r>
            <a:endParaRPr lang="en-US" altLang="ja-JP" sz="1200" kern="0" dirty="0" smtClean="0"/>
          </a:p>
          <a:p>
            <a:r>
              <a:rPr lang="ja-JP" altLang="en-US" sz="1200" kern="0" dirty="0" smtClean="0"/>
              <a:t>　・</a:t>
            </a:r>
            <a:r>
              <a:rPr lang="en-US" altLang="ja-JP" sz="1200" kern="0" dirty="0"/>
              <a:t>C-MATCH</a:t>
            </a:r>
            <a:r>
              <a:rPr lang="ja-JP" altLang="en-US" sz="1200" kern="0" dirty="0"/>
              <a:t>退会ユーザーが登録したお気に入りデータは</a:t>
            </a:r>
            <a:r>
              <a:rPr lang="en-US" altLang="ja-JP" sz="1200" kern="0" dirty="0"/>
              <a:t>1</a:t>
            </a:r>
            <a:r>
              <a:rPr lang="ja-JP" altLang="en-US" sz="1200" kern="0" dirty="0"/>
              <a:t>ヵ月間保持しておく。</a:t>
            </a:r>
            <a:endParaRPr lang="en-US" altLang="ja-JP" sz="1200" kern="0" dirty="0"/>
          </a:p>
          <a:p>
            <a:endParaRPr lang="en-US" altLang="ja-JP" sz="1200" kern="0" dirty="0" smtClean="0"/>
          </a:p>
        </p:txBody>
      </p:sp>
      <p:sp>
        <p:nvSpPr>
          <p:cNvPr id="8"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2373560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kumimoji="1" lang="en-US" altLang="ja-JP" dirty="0" smtClean="0"/>
              <a:t>4/8</a:t>
            </a:r>
            <a:r>
              <a:rPr kumimoji="1" lang="ja-JP" altLang="en-US" dirty="0" smtClean="0"/>
              <a:t>）</a:t>
            </a:r>
            <a:endParaRPr kumimoji="1" lang="ja-JP" altLang="en-US" dirty="0"/>
          </a:p>
        </p:txBody>
      </p:sp>
      <p:sp>
        <p:nvSpPr>
          <p:cNvPr id="8" name="Rectangle 9"/>
          <p:cNvSpPr txBox="1">
            <a:spLocks noChangeArrowheads="1"/>
          </p:cNvSpPr>
          <p:nvPr/>
        </p:nvSpPr>
        <p:spPr bwMode="auto">
          <a:xfrm>
            <a:off x="271062" y="620688"/>
            <a:ext cx="9401352" cy="822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kern="0" dirty="0" smtClean="0"/>
              <a:t>○</a:t>
            </a:r>
            <a:r>
              <a:rPr lang="ja-JP" altLang="en-US" sz="1200" b="1" kern="0" dirty="0" smtClean="0"/>
              <a:t>検索履歴</a:t>
            </a:r>
            <a:r>
              <a:rPr lang="ja-JP" altLang="en-US" sz="1200" kern="0" dirty="0" smtClean="0">
                <a:solidFill>
                  <a:srgbClr val="FF0000"/>
                </a:solidFill>
              </a:rPr>
              <a:t>（</a:t>
            </a:r>
            <a:r>
              <a:rPr lang="ja-JP" altLang="en-US" sz="1200" kern="0" dirty="0">
                <a:solidFill>
                  <a:srgbClr val="FF0000"/>
                </a:solidFill>
              </a:rPr>
              <a:t>表示方法は検討中）</a:t>
            </a:r>
            <a:endParaRPr lang="en-US" altLang="ja-JP" sz="1200" b="1" kern="0" dirty="0"/>
          </a:p>
          <a:p>
            <a:r>
              <a:rPr lang="ja-JP" altLang="en-US" sz="1200" kern="0" dirty="0"/>
              <a:t>　</a:t>
            </a:r>
            <a:r>
              <a:rPr lang="ja-JP" altLang="en-US" sz="1200" kern="0" dirty="0" smtClean="0"/>
              <a:t>・</a:t>
            </a:r>
            <a:r>
              <a:rPr lang="ja-JP" altLang="en-US" sz="1200" kern="0" dirty="0"/>
              <a:t>小売相場検索（詳細データ）画面（画面</a:t>
            </a:r>
            <a:r>
              <a:rPr lang="en-US" altLang="ja-JP" sz="1200" kern="0" dirty="0"/>
              <a:t>ID</a:t>
            </a:r>
            <a:r>
              <a:rPr lang="ja-JP" altLang="en-US" sz="1200" kern="0" dirty="0"/>
              <a:t>：</a:t>
            </a:r>
            <a:r>
              <a:rPr lang="en-US" altLang="ja-JP" sz="1200" kern="0" dirty="0"/>
              <a:t>2-2-2</a:t>
            </a:r>
            <a:r>
              <a:rPr lang="ja-JP" altLang="en-US" sz="1200" kern="0" dirty="0"/>
              <a:t>）や小売相場検索（詳細データ</a:t>
            </a:r>
            <a:r>
              <a:rPr lang="en-US" altLang="ja-JP" sz="1200" kern="0" dirty="0"/>
              <a:t>[</a:t>
            </a:r>
            <a:r>
              <a:rPr lang="ja-JP" altLang="en-US" sz="1200" kern="0" dirty="0"/>
              <a:t>グラフ</a:t>
            </a:r>
            <a:r>
              <a:rPr lang="en-US" altLang="ja-JP" sz="1200" kern="0" dirty="0"/>
              <a:t>]</a:t>
            </a:r>
            <a:r>
              <a:rPr lang="ja-JP" altLang="en-US" sz="1200" kern="0" dirty="0"/>
              <a:t>）画面（画面</a:t>
            </a:r>
            <a:r>
              <a:rPr lang="en-US" altLang="ja-JP" sz="1200" kern="0" dirty="0"/>
              <a:t>ID</a:t>
            </a:r>
            <a:r>
              <a:rPr lang="ja-JP" altLang="en-US" sz="1200" kern="0" dirty="0"/>
              <a:t>：</a:t>
            </a:r>
            <a:r>
              <a:rPr lang="en-US" altLang="ja-JP" sz="1200" kern="0" dirty="0"/>
              <a:t>2-2-3</a:t>
            </a:r>
            <a:r>
              <a:rPr lang="ja-JP" altLang="en-US" sz="1200" kern="0" dirty="0"/>
              <a:t>）を</a:t>
            </a:r>
            <a:endParaRPr lang="en-US" altLang="ja-JP" sz="1200" kern="0" dirty="0"/>
          </a:p>
          <a:p>
            <a:r>
              <a:rPr lang="ja-JP" altLang="en-US" sz="1200" kern="0" dirty="0"/>
              <a:t>　　表示するときにシステムが自動で登録した検索条件を一覧で表示する。</a:t>
            </a:r>
            <a:endParaRPr lang="en-US" altLang="ja-JP" sz="1200" kern="0" dirty="0"/>
          </a:p>
        </p:txBody>
      </p:sp>
      <p:sp>
        <p:nvSpPr>
          <p:cNvPr id="10" name="Rectangle 9"/>
          <p:cNvSpPr txBox="1">
            <a:spLocks noChangeArrowheads="1"/>
          </p:cNvSpPr>
          <p:nvPr/>
        </p:nvSpPr>
        <p:spPr bwMode="auto">
          <a:xfrm>
            <a:off x="488504" y="1515056"/>
            <a:ext cx="9041312" cy="16979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kern="0" dirty="0" smtClean="0"/>
              <a:t>●</a:t>
            </a:r>
            <a:r>
              <a:rPr lang="ja-JP" altLang="en-US" sz="1200" b="1" kern="0" dirty="0" smtClean="0"/>
              <a:t>各種ボタン／リンク</a:t>
            </a:r>
            <a:endParaRPr lang="en-US" altLang="ja-JP" sz="1200" b="1" kern="0" dirty="0" smtClean="0"/>
          </a:p>
          <a:p>
            <a:r>
              <a:rPr lang="ja-JP" altLang="en-US" sz="1200" b="1" kern="0" dirty="0" smtClean="0"/>
              <a:t>　</a:t>
            </a:r>
            <a:r>
              <a:rPr lang="ja-JP" altLang="en-US" sz="1200" kern="0" dirty="0" smtClean="0"/>
              <a:t>１．「選択」リンク</a:t>
            </a:r>
            <a:endParaRPr lang="en-US" altLang="ja-JP" sz="1200" kern="0" dirty="0" smtClean="0"/>
          </a:p>
          <a:p>
            <a:r>
              <a:rPr lang="ja-JP" altLang="en-US" sz="1200" kern="0" dirty="0" smtClean="0"/>
              <a:t>　　・小売相場検索（詳細データ）画面（画面</a:t>
            </a:r>
            <a:r>
              <a:rPr lang="en-US" altLang="ja-JP" sz="1200" kern="0" dirty="0" smtClean="0"/>
              <a:t>ID</a:t>
            </a:r>
            <a:r>
              <a:rPr lang="ja-JP" altLang="en-US" sz="1200" kern="0" dirty="0" smtClean="0"/>
              <a:t>：</a:t>
            </a:r>
            <a:r>
              <a:rPr lang="en-US" altLang="ja-JP" sz="1200" kern="0" dirty="0" smtClean="0"/>
              <a:t>2-2-2</a:t>
            </a:r>
            <a:r>
              <a:rPr lang="ja-JP" altLang="en-US" sz="1200" kern="0" dirty="0" smtClean="0"/>
              <a:t>）へ遷移する。</a:t>
            </a:r>
            <a:endParaRPr lang="en-US" altLang="ja-JP" sz="1200" kern="0" dirty="0" smtClean="0"/>
          </a:p>
          <a:p>
            <a:endParaRPr lang="en-US" altLang="ja-JP" sz="1200" kern="0" dirty="0"/>
          </a:p>
          <a:p>
            <a:r>
              <a:rPr lang="ja-JP" altLang="en-US" sz="1200" kern="0" dirty="0" smtClean="0"/>
              <a:t>　</a:t>
            </a:r>
            <a:r>
              <a:rPr lang="en-US" altLang="ja-JP" sz="1200" kern="0" dirty="0" smtClean="0"/>
              <a:t>2</a:t>
            </a:r>
            <a:r>
              <a:rPr lang="ja-JP" altLang="en-US" sz="1200" kern="0" dirty="0" err="1" smtClean="0"/>
              <a:t>．</a:t>
            </a:r>
            <a:r>
              <a:rPr lang="ja-JP" altLang="en-US" sz="1200" kern="0" dirty="0" smtClean="0"/>
              <a:t>「削除」リンク</a:t>
            </a:r>
            <a:endParaRPr lang="en-US" altLang="ja-JP" sz="1200" kern="0" dirty="0" smtClean="0"/>
          </a:p>
          <a:p>
            <a:r>
              <a:rPr lang="ja-JP" altLang="en-US" sz="1200" kern="0" dirty="0"/>
              <a:t>　</a:t>
            </a:r>
            <a:r>
              <a:rPr lang="ja-JP" altLang="en-US" sz="1200" kern="0" dirty="0" smtClean="0"/>
              <a:t>　・検索履歴一覧から、該当データを削除する。</a:t>
            </a:r>
            <a:endParaRPr lang="en-US" altLang="ja-JP" sz="1200" kern="0" dirty="0" smtClean="0"/>
          </a:p>
        </p:txBody>
      </p:sp>
      <p:sp>
        <p:nvSpPr>
          <p:cNvPr id="11" name="Rectangle 9"/>
          <p:cNvSpPr txBox="1">
            <a:spLocks noChangeArrowheads="1"/>
          </p:cNvSpPr>
          <p:nvPr/>
        </p:nvSpPr>
        <p:spPr bwMode="auto">
          <a:xfrm>
            <a:off x="488504" y="3573016"/>
            <a:ext cx="9257336" cy="2160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b="1" kern="0" dirty="0" smtClean="0"/>
              <a:t>●検索履歴一覧</a:t>
            </a:r>
            <a:endParaRPr lang="en-US" altLang="ja-JP" sz="1200" b="1" kern="0" dirty="0" smtClean="0"/>
          </a:p>
          <a:p>
            <a:r>
              <a:rPr lang="ja-JP" altLang="en-US" sz="1200" kern="0" dirty="0"/>
              <a:t>　・一覧の表示イメージは、カーセンサーの検索履歴。</a:t>
            </a:r>
            <a:endParaRPr lang="en-US" altLang="ja-JP" sz="1200" kern="0" dirty="0"/>
          </a:p>
          <a:p>
            <a:r>
              <a:rPr lang="ja-JP" altLang="en-US" sz="1200" kern="0" dirty="0"/>
              <a:t>　</a:t>
            </a:r>
            <a:r>
              <a:rPr lang="ja-JP" altLang="en-US" sz="1200" kern="0" dirty="0" smtClean="0"/>
              <a:t>・エリア項目は、条件で指定した内容によって異なる。</a:t>
            </a:r>
            <a:endParaRPr lang="en-US" altLang="ja-JP" sz="1200" kern="0" dirty="0" smtClean="0"/>
          </a:p>
          <a:p>
            <a:r>
              <a:rPr lang="ja-JP" altLang="en-US" sz="1200" kern="0" dirty="0"/>
              <a:t>　</a:t>
            </a:r>
            <a:r>
              <a:rPr lang="ja-JP" altLang="en-US" sz="1200" kern="0" dirty="0" smtClean="0"/>
              <a:t>　　</a:t>
            </a:r>
            <a:r>
              <a:rPr lang="ja-JP" altLang="en-US" sz="1200" kern="0" dirty="0"/>
              <a:t>１</a:t>
            </a:r>
            <a:r>
              <a:rPr lang="ja-JP" altLang="en-US" sz="1200" kern="0" dirty="0" smtClean="0"/>
              <a:t>．エリア</a:t>
            </a:r>
            <a:r>
              <a:rPr lang="ja-JP" altLang="en-US" sz="1200" kern="0" dirty="0"/>
              <a:t>（円</a:t>
            </a:r>
            <a:r>
              <a:rPr lang="ja-JP" altLang="en-US" sz="1200" kern="0" dirty="0" smtClean="0"/>
              <a:t>）を設定　：　円</a:t>
            </a:r>
            <a:r>
              <a:rPr lang="ja-JP" altLang="en-US" sz="1200" kern="0" dirty="0"/>
              <a:t>の距離（半径の距離）を</a:t>
            </a:r>
            <a:r>
              <a:rPr lang="ja-JP" altLang="en-US" sz="1200" kern="0" dirty="0" smtClean="0"/>
              <a:t>表示</a:t>
            </a:r>
            <a:endParaRPr lang="en-US" altLang="ja-JP" sz="1200" kern="0" dirty="0" smtClean="0"/>
          </a:p>
          <a:p>
            <a:r>
              <a:rPr lang="ja-JP" altLang="en-US" sz="1200" kern="0" dirty="0"/>
              <a:t>　</a:t>
            </a:r>
            <a:r>
              <a:rPr lang="ja-JP" altLang="en-US" sz="1200" kern="0" dirty="0" smtClean="0"/>
              <a:t>　　２．都道府県を指定　：　選択した都道府県全てを表示</a:t>
            </a:r>
            <a:endParaRPr lang="en-US" altLang="ja-JP" sz="1200" kern="0" dirty="0"/>
          </a:p>
          <a:p>
            <a:r>
              <a:rPr lang="ja-JP" altLang="en-US" sz="1200" kern="0" dirty="0" smtClean="0"/>
              <a:t>　・一覧の並びは登録日時（昇順）の順。</a:t>
            </a:r>
            <a:endParaRPr lang="en-US" altLang="ja-JP" sz="1200" kern="0" dirty="0" smtClean="0"/>
          </a:p>
          <a:p>
            <a:r>
              <a:rPr lang="ja-JP" altLang="en-US" sz="1200" kern="0" dirty="0" smtClean="0"/>
              <a:t>　・</a:t>
            </a:r>
            <a:r>
              <a:rPr lang="en-US" altLang="ja-JP" sz="1200" kern="0" dirty="0" smtClean="0"/>
              <a:t>1</a:t>
            </a:r>
            <a:r>
              <a:rPr lang="ja-JP" altLang="en-US" sz="1200" kern="0" dirty="0" smtClean="0"/>
              <a:t>ページに表示するデータ件数は</a:t>
            </a:r>
            <a:r>
              <a:rPr lang="en-US" altLang="ja-JP" sz="1200" kern="0" dirty="0" smtClean="0"/>
              <a:t>20</a:t>
            </a:r>
            <a:r>
              <a:rPr lang="ja-JP" altLang="en-US" sz="1200" kern="0" dirty="0" smtClean="0"/>
              <a:t>件。</a:t>
            </a:r>
            <a:endParaRPr lang="en-US" altLang="ja-JP" sz="1200" kern="0" dirty="0" smtClean="0"/>
          </a:p>
          <a:p>
            <a:r>
              <a:rPr lang="ja-JP" altLang="en-US" sz="1200" kern="0" dirty="0" smtClean="0"/>
              <a:t>　・検索履歴が</a:t>
            </a:r>
            <a:r>
              <a:rPr lang="en-US" altLang="ja-JP" sz="1200" kern="0" dirty="0" smtClean="0"/>
              <a:t>20</a:t>
            </a:r>
            <a:r>
              <a:rPr lang="ja-JP" altLang="en-US" sz="1200" kern="0" dirty="0" smtClean="0"/>
              <a:t>件登録している状態で新しく検索履歴を登録した場合、登録日時が古い履歴データを削除する。</a:t>
            </a:r>
            <a:endParaRPr lang="en-US" altLang="ja-JP" sz="1200" kern="0" dirty="0" smtClean="0"/>
          </a:p>
          <a:p>
            <a:r>
              <a:rPr lang="ja-JP" altLang="en-US" sz="1200" kern="0" dirty="0" smtClean="0"/>
              <a:t>　・</a:t>
            </a:r>
            <a:r>
              <a:rPr lang="en-US" altLang="ja-JP" sz="1200" kern="0" dirty="0" smtClean="0"/>
              <a:t>C-MATCH</a:t>
            </a:r>
            <a:r>
              <a:rPr lang="ja-JP" altLang="en-US" sz="1200" kern="0" dirty="0" smtClean="0"/>
              <a:t>退会ユーザーが登録した検索履歴データは</a:t>
            </a:r>
            <a:r>
              <a:rPr lang="en-US" altLang="ja-JP" sz="1200" kern="0" dirty="0" smtClean="0"/>
              <a:t>1</a:t>
            </a:r>
            <a:r>
              <a:rPr lang="ja-JP" altLang="en-US" sz="1200" kern="0" dirty="0" smtClean="0"/>
              <a:t>ヵ月間保持しておく。</a:t>
            </a:r>
            <a:endParaRPr lang="en-US" altLang="ja-JP" sz="1200" kern="0" dirty="0" smtClean="0"/>
          </a:p>
        </p:txBody>
      </p:sp>
      <p:sp>
        <p:nvSpPr>
          <p:cNvPr id="9"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931797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lang="en-US" altLang="ja-JP" dirty="0" smtClean="0"/>
              <a:t>5</a:t>
            </a:r>
            <a:r>
              <a:rPr kumimoji="1" lang="en-US" altLang="ja-JP" dirty="0" smtClean="0"/>
              <a:t>/8</a:t>
            </a:r>
            <a:r>
              <a:rPr kumimoji="1" lang="ja-JP" altLang="en-US" dirty="0" smtClean="0"/>
              <a:t>）</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3583013374"/>
              </p:ext>
            </p:extLst>
          </p:nvPr>
        </p:nvGraphicFramePr>
        <p:xfrm>
          <a:off x="304175" y="836712"/>
          <a:ext cx="9482479" cy="4896544"/>
        </p:xfrm>
        <a:graphic>
          <a:graphicData uri="http://schemas.openxmlformats.org/drawingml/2006/table">
            <a:tbl>
              <a:tblPr firstRow="1" bandRow="1">
                <a:tableStyleId>{5C22544A-7EE6-4342-B048-85BDC9FD1C3A}</a:tableStyleId>
              </a:tblPr>
              <a:tblGrid>
                <a:gridCol w="515699"/>
                <a:gridCol w="1612846"/>
                <a:gridCol w="1452880"/>
                <a:gridCol w="556486"/>
                <a:gridCol w="872927"/>
                <a:gridCol w="1935009"/>
                <a:gridCol w="2536632"/>
              </a:tblGrid>
              <a:tr h="288984">
                <a:tc>
                  <a:txBody>
                    <a:bodyPr/>
                    <a:lstStyle/>
                    <a:p>
                      <a:pPr algn="ctr"/>
                      <a:r>
                        <a:rPr kumimoji="1" lang="en-US" altLang="ja-JP" sz="1200" dirty="0" smtClean="0"/>
                        <a:t>No.</a:t>
                      </a:r>
                      <a:endParaRPr kumimoji="1" lang="ja-JP" altLang="en-US" sz="1200" dirty="0"/>
                    </a:p>
                  </a:txBody>
                  <a:tcPr/>
                </a:tc>
                <a:tc>
                  <a:txBody>
                    <a:bodyPr/>
                    <a:lstStyle/>
                    <a:p>
                      <a:pPr algn="ctr"/>
                      <a:r>
                        <a:rPr kumimoji="1" lang="ja-JP" altLang="en-US" sz="1200" dirty="0" smtClean="0"/>
                        <a:t>項目名</a:t>
                      </a:r>
                      <a:endParaRPr kumimoji="1" lang="ja-JP" altLang="en-US" sz="1200" dirty="0"/>
                    </a:p>
                  </a:txBody>
                  <a:tcPr/>
                </a:tc>
                <a:tc>
                  <a:txBody>
                    <a:bodyPr/>
                    <a:lstStyle/>
                    <a:p>
                      <a:pPr algn="ctr"/>
                      <a:r>
                        <a:rPr kumimoji="1" lang="ja-JP" altLang="en-US" sz="1200" dirty="0" smtClean="0"/>
                        <a:t>エレメント</a:t>
                      </a:r>
                      <a:endParaRPr kumimoji="1" lang="ja-JP" altLang="en-US" sz="1200" dirty="0"/>
                    </a:p>
                  </a:txBody>
                  <a:tcPr/>
                </a:tc>
                <a:tc>
                  <a:txBody>
                    <a:bodyPr/>
                    <a:lstStyle/>
                    <a:p>
                      <a:pPr algn="ctr"/>
                      <a:r>
                        <a:rPr kumimoji="1" lang="ja-JP" altLang="en-US" sz="1200" dirty="0" smtClean="0"/>
                        <a:t>必須</a:t>
                      </a:r>
                      <a:endParaRPr kumimoji="1" lang="ja-JP" altLang="en-US" sz="1200" dirty="0"/>
                    </a:p>
                  </a:txBody>
                  <a:tcPr/>
                </a:tc>
                <a:tc>
                  <a:txBody>
                    <a:bodyPr/>
                    <a:lstStyle/>
                    <a:p>
                      <a:pPr algn="ctr"/>
                      <a:r>
                        <a:rPr kumimoji="1" lang="ja-JP" altLang="en-US" sz="1200" dirty="0" smtClean="0"/>
                        <a:t>複数選択</a:t>
                      </a:r>
                      <a:endParaRPr kumimoji="1" lang="ja-JP" altLang="en-US" sz="1200" dirty="0"/>
                    </a:p>
                  </a:txBody>
                  <a:tcPr/>
                </a:tc>
                <a:tc>
                  <a:txBody>
                    <a:bodyPr/>
                    <a:lstStyle/>
                    <a:p>
                      <a:pPr algn="ctr"/>
                      <a:r>
                        <a:rPr kumimoji="1" lang="ja-JP" altLang="en-US" sz="1200" dirty="0" smtClean="0"/>
                        <a:t>内容</a:t>
                      </a:r>
                      <a:endParaRPr kumimoji="1" lang="ja-JP" altLang="en-US" sz="1200" dirty="0"/>
                    </a:p>
                  </a:txBody>
                  <a:tcPr/>
                </a:tc>
                <a:tc>
                  <a:txBody>
                    <a:bodyPr/>
                    <a:lstStyle/>
                    <a:p>
                      <a:pPr algn="ctr"/>
                      <a:r>
                        <a:rPr kumimoji="1" lang="ja-JP" altLang="en-US" sz="1200" dirty="0" smtClean="0"/>
                        <a:t>備考</a:t>
                      </a:r>
                      <a:endParaRPr kumimoji="1" lang="ja-JP" altLang="en-US" sz="1200" dirty="0"/>
                    </a:p>
                  </a:txBody>
                  <a:tcPr/>
                </a:tc>
              </a:tr>
              <a:tr h="370840">
                <a:tc>
                  <a:txBody>
                    <a:bodyPr/>
                    <a:lstStyle/>
                    <a:p>
                      <a:pPr algn="ctr"/>
                      <a:r>
                        <a:rPr kumimoji="1" lang="en-US" altLang="ja-JP" sz="1200" dirty="0" smtClean="0"/>
                        <a:t>1</a:t>
                      </a:r>
                      <a:endParaRPr kumimoji="1" lang="ja-JP" altLang="en-US" sz="1200" dirty="0"/>
                    </a:p>
                  </a:txBody>
                  <a:tcPr/>
                </a:tc>
                <a:tc>
                  <a:txBody>
                    <a:bodyPr/>
                    <a:lstStyle/>
                    <a:p>
                      <a:r>
                        <a:rPr kumimoji="1" lang="ja-JP" altLang="en-US" sz="1200" dirty="0" smtClean="0"/>
                        <a:t>ボディタイプ</a:t>
                      </a:r>
                      <a:endParaRPr kumimoji="1" lang="ja-JP" altLang="en-US" sz="1200" dirty="0"/>
                    </a:p>
                  </a:txBody>
                  <a:tcPr/>
                </a:tc>
                <a:tc>
                  <a:txBody>
                    <a:bodyPr/>
                    <a:lstStyle/>
                    <a:p>
                      <a:r>
                        <a:rPr kumimoji="1" lang="ja-JP" altLang="en-US" sz="1200" dirty="0" smtClean="0"/>
                        <a:t>プルダウンリスト</a:t>
                      </a:r>
                      <a:endParaRPr kumimoji="1" lang="ja-JP" altLang="en-US" sz="1200" dirty="0"/>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endParaRPr kumimoji="1" lang="en-US" altLang="ja-JP" sz="1200" dirty="0" smtClean="0"/>
                    </a:p>
                  </a:txBody>
                  <a:tcPr/>
                </a:tc>
              </a:tr>
              <a:tr h="370840">
                <a:tc>
                  <a:txBody>
                    <a:bodyPr/>
                    <a:lstStyle/>
                    <a:p>
                      <a:pPr algn="ctr"/>
                      <a:r>
                        <a:rPr kumimoji="1" lang="en-US" altLang="ja-JP" sz="1200" dirty="0" smtClean="0"/>
                        <a:t>2</a:t>
                      </a:r>
                      <a:endParaRPr kumimoji="1" lang="ja-JP" altLang="en-US" sz="1200" dirty="0"/>
                    </a:p>
                  </a:txBody>
                  <a:tcPr/>
                </a:tc>
                <a:tc>
                  <a:txBody>
                    <a:bodyPr/>
                    <a:lstStyle/>
                    <a:p>
                      <a:r>
                        <a:rPr kumimoji="1" lang="ja-JP" altLang="en-US" sz="1200" dirty="0" smtClean="0"/>
                        <a:t>メーカー・車種</a:t>
                      </a:r>
                      <a:endParaRPr kumimoji="1" lang="ja-JP" altLang="en-US" sz="1200" dirty="0"/>
                    </a:p>
                  </a:txBody>
                  <a:tcPr/>
                </a:tc>
                <a:tc>
                  <a:txBody>
                    <a:bodyPr/>
                    <a:lstStyle/>
                    <a:p>
                      <a:r>
                        <a:rPr kumimoji="1" lang="ja-JP" altLang="en-US" sz="1200" dirty="0" smtClean="0"/>
                        <a:t>ボタン、</a:t>
                      </a:r>
                      <a:endParaRPr kumimoji="1" lang="en-US" altLang="ja-JP" sz="1200" dirty="0" smtClean="0"/>
                    </a:p>
                    <a:p>
                      <a:r>
                        <a:rPr kumimoji="1" lang="ja-JP" altLang="en-US" sz="1200" dirty="0" smtClean="0"/>
                        <a:t>テキストリンク</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モーダルで選択する。</a:t>
                      </a:r>
                      <a:endParaRPr kumimoji="1" lang="en-US" altLang="ja-JP" sz="1200" dirty="0" smtClean="0"/>
                    </a:p>
                  </a:txBody>
                  <a:tcPr/>
                </a:tc>
              </a:tr>
              <a:tr h="370840">
                <a:tc>
                  <a:txBody>
                    <a:bodyPr/>
                    <a:lstStyle/>
                    <a:p>
                      <a:pPr algn="ctr"/>
                      <a:r>
                        <a:rPr kumimoji="1" lang="en-US" altLang="ja-JP" sz="1200" dirty="0" smtClean="0"/>
                        <a:t>3</a:t>
                      </a:r>
                      <a:endParaRPr kumimoji="1" lang="ja-JP" altLang="en-US" sz="1200" dirty="0"/>
                    </a:p>
                  </a:txBody>
                  <a:tcPr/>
                </a:tc>
                <a:tc>
                  <a:txBody>
                    <a:bodyPr/>
                    <a:lstStyle/>
                    <a:p>
                      <a:r>
                        <a:rPr kumimoji="1" lang="en-US" altLang="ja-JP" sz="1200" dirty="0" smtClean="0"/>
                        <a:t>FMC</a:t>
                      </a:r>
                      <a:endParaRPr kumimoji="1" lang="ja-JP" altLang="en-US" sz="1200" dirty="0"/>
                    </a:p>
                  </a:txBody>
                  <a:tcPr/>
                </a:tc>
                <a:tc>
                  <a:txBody>
                    <a:bodyPr/>
                    <a:lstStyle/>
                    <a:p>
                      <a:r>
                        <a:rPr kumimoji="1" lang="ja-JP" altLang="en-US" sz="1200" dirty="0" smtClean="0"/>
                        <a:t>ボタン、</a:t>
                      </a:r>
                      <a:endParaRPr kumimoji="1" lang="en-US" altLang="ja-JP" sz="1200" dirty="0" smtClean="0"/>
                    </a:p>
                    <a:p>
                      <a:r>
                        <a:rPr kumimoji="1" lang="ja-JP" altLang="en-US" sz="1200" dirty="0" smtClean="0"/>
                        <a:t>テキストリンク</a:t>
                      </a:r>
                    </a:p>
                    <a:p>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endParaRPr kumimoji="1" lang="en-US" altLang="ja-JP" sz="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モーダルで選択する。</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4</a:t>
                      </a:r>
                      <a:endParaRPr kumimoji="1" lang="ja-JP" altLang="en-US" sz="1200" dirty="0"/>
                    </a:p>
                  </a:txBody>
                  <a:tcPr/>
                </a:tc>
                <a:tc>
                  <a:txBody>
                    <a:bodyPr/>
                    <a:lstStyle/>
                    <a:p>
                      <a:r>
                        <a:rPr kumimoji="1" lang="ja-JP" altLang="en-US" sz="1200" dirty="0" smtClean="0"/>
                        <a:t>型式</a:t>
                      </a:r>
                      <a:endParaRPr kumimoji="1" lang="ja-JP" altLang="en-US" sz="1200" dirty="0"/>
                    </a:p>
                  </a:txBody>
                  <a:tcPr/>
                </a:tc>
                <a:tc>
                  <a:txBody>
                    <a:bodyPr/>
                    <a:lstStyle/>
                    <a:p>
                      <a:r>
                        <a:rPr kumimoji="1" lang="ja-JP" altLang="en-US" sz="1200" dirty="0" smtClean="0"/>
                        <a:t>ボタン、</a:t>
                      </a:r>
                      <a:endParaRPr kumimoji="1" lang="en-US" altLang="ja-JP" sz="1200" dirty="0" smtClean="0"/>
                    </a:p>
                    <a:p>
                      <a:r>
                        <a:rPr kumimoji="1" lang="ja-JP" altLang="en-US" sz="1200" dirty="0" smtClean="0"/>
                        <a:t>テキストリンク</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endParaRPr kumimoji="1" lang="en-US" altLang="ja-JP" sz="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クルママスタ</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モーダルで選択する。</a:t>
                      </a:r>
                      <a:endParaRPr kumimoji="1" lang="en-US" altLang="ja-JP" sz="1200" dirty="0" smtClean="0"/>
                    </a:p>
                  </a:txBody>
                  <a:tcPr/>
                </a:tc>
              </a:tr>
              <a:tr h="370840">
                <a:tc>
                  <a:txBody>
                    <a:bodyPr/>
                    <a:lstStyle/>
                    <a:p>
                      <a:pPr algn="ctr"/>
                      <a:r>
                        <a:rPr kumimoji="1" lang="en-US" altLang="ja-JP" sz="1200" dirty="0" smtClean="0"/>
                        <a:t>5</a:t>
                      </a:r>
                      <a:endParaRPr kumimoji="1" lang="ja-JP" altLang="en-US" sz="1200" dirty="0"/>
                    </a:p>
                  </a:txBody>
                  <a:tcPr/>
                </a:tc>
                <a:tc>
                  <a:txBody>
                    <a:bodyPr/>
                    <a:lstStyle/>
                    <a:p>
                      <a:r>
                        <a:rPr kumimoji="1" lang="ja-JP" altLang="en-US" sz="1200" dirty="0" smtClean="0"/>
                        <a:t>グレード</a:t>
                      </a:r>
                      <a:endParaRPr kumimoji="1" lang="ja-JP" altLang="en-US" sz="1200" dirty="0"/>
                    </a:p>
                  </a:txBody>
                  <a:tcPr/>
                </a:tc>
                <a:tc>
                  <a:txBody>
                    <a:bodyPr/>
                    <a:lstStyle/>
                    <a:p>
                      <a:r>
                        <a:rPr kumimoji="1" lang="ja-JP" altLang="en-US" sz="1200" dirty="0" smtClean="0"/>
                        <a:t>ボタン、</a:t>
                      </a:r>
                      <a:endParaRPr kumimoji="1" lang="en-US" altLang="ja-JP" sz="1200" dirty="0" smtClean="0"/>
                    </a:p>
                    <a:p>
                      <a:r>
                        <a:rPr kumimoji="1" lang="ja-JP" altLang="en-US" sz="1200" dirty="0" smtClean="0"/>
                        <a:t>テキストリンク</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endParaRPr kumimoji="1" lang="en-US" altLang="ja-JP" sz="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クルママスタ</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モーダルで選択する。</a:t>
                      </a:r>
                      <a:endParaRPr kumimoji="1" lang="en-US" altLang="ja-JP" sz="1200" dirty="0" smtClean="0"/>
                    </a:p>
                  </a:txBody>
                  <a:tcPr/>
                </a:tc>
              </a:tr>
              <a:tr h="370840">
                <a:tc>
                  <a:txBody>
                    <a:bodyPr/>
                    <a:lstStyle/>
                    <a:p>
                      <a:pPr algn="ctr"/>
                      <a:r>
                        <a:rPr kumimoji="1" lang="en-US" altLang="ja-JP" sz="1200" dirty="0" smtClean="0"/>
                        <a:t>6</a:t>
                      </a:r>
                    </a:p>
                  </a:txBody>
                  <a:tcPr/>
                </a:tc>
                <a:tc>
                  <a:txBody>
                    <a:bodyPr/>
                    <a:lstStyle/>
                    <a:p>
                      <a:r>
                        <a:rPr kumimoji="1" lang="ja-JP" altLang="en-US" sz="1200" dirty="0" smtClean="0">
                          <a:solidFill>
                            <a:schemeClr val="tx1"/>
                          </a:solidFill>
                        </a:rPr>
                        <a:t>本体色</a:t>
                      </a:r>
                      <a:endParaRPr kumimoji="1" lang="ja-JP" altLang="en-US" sz="1200" dirty="0">
                        <a:solidFill>
                          <a:schemeClr val="tx1"/>
                        </a:solidFill>
                      </a:endParaRPr>
                    </a:p>
                  </a:txBody>
                  <a:tcPr/>
                </a:tc>
                <a:tc>
                  <a:txBody>
                    <a:bodyPr/>
                    <a:lstStyle/>
                    <a:p>
                      <a:r>
                        <a:rPr kumimoji="1" lang="ja-JP" altLang="en-US" sz="1200" dirty="0" smtClean="0"/>
                        <a:t>プルダウンリスト</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7</a:t>
                      </a:r>
                      <a:endParaRPr kumimoji="1" lang="ja-JP" altLang="en-US" sz="1200" dirty="0"/>
                    </a:p>
                  </a:txBody>
                  <a:tcPr/>
                </a:tc>
                <a:tc>
                  <a:txBody>
                    <a:bodyPr/>
                    <a:lstStyle/>
                    <a:p>
                      <a:r>
                        <a:rPr kumimoji="1" lang="ja-JP" altLang="en-US" sz="1200" dirty="0" smtClean="0"/>
                        <a:t>修復歴</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r>
                        <a:rPr kumimoji="1" lang="ja-JP" altLang="en-US" sz="1200" dirty="0" smtClean="0"/>
                        <a:t>あり、なし</a:t>
                      </a:r>
                      <a:endParaRPr kumimoji="1" lang="en-US" altLang="ja-JP" sz="1200" dirty="0" smtClean="0"/>
                    </a:p>
                  </a:txBody>
                  <a:tcPr/>
                </a:tc>
                <a:tc>
                  <a:txBody>
                    <a:bodyPr/>
                    <a:lstStyle/>
                    <a:p>
                      <a:endParaRPr kumimoji="1" lang="en-US" altLang="ja-JP" sz="1200" dirty="0" smtClean="0"/>
                    </a:p>
                  </a:txBody>
                  <a:tcPr/>
                </a:tc>
              </a:tr>
              <a:tr h="370840">
                <a:tc>
                  <a:txBody>
                    <a:bodyPr/>
                    <a:lstStyle/>
                    <a:p>
                      <a:pPr algn="ctr"/>
                      <a:r>
                        <a:rPr kumimoji="1" lang="en-US" altLang="ja-JP" sz="1200" dirty="0" smtClean="0"/>
                        <a:t>8</a:t>
                      </a:r>
                      <a:endParaRPr kumimoji="1" lang="ja-JP" altLang="en-US" sz="1200" dirty="0"/>
                    </a:p>
                  </a:txBody>
                  <a:tcPr/>
                </a:tc>
                <a:tc>
                  <a:txBody>
                    <a:bodyPr/>
                    <a:lstStyle/>
                    <a:p>
                      <a:r>
                        <a:rPr kumimoji="1" lang="ja-JP" altLang="en-US" sz="1200" dirty="0" smtClean="0"/>
                        <a:t>年式（</a:t>
                      </a:r>
                      <a:r>
                        <a:rPr kumimoji="1" lang="en-US" altLang="ja-JP" sz="1200" dirty="0" smtClean="0"/>
                        <a:t>FROM</a:t>
                      </a:r>
                      <a:r>
                        <a:rPr kumimoji="1" lang="ja-JP" altLang="en-US" sz="1200" dirty="0" smtClean="0"/>
                        <a:t>）</a:t>
                      </a:r>
                      <a:endParaRPr kumimoji="1" lang="ja-JP" altLang="en-US" sz="1200" dirty="0"/>
                    </a:p>
                  </a:txBody>
                  <a:tcPr/>
                </a:tc>
                <a:tc>
                  <a:txBody>
                    <a:bodyPr/>
                    <a:lstStyle/>
                    <a:p>
                      <a:r>
                        <a:rPr kumimoji="1" lang="ja-JP" altLang="en-US" sz="1200" dirty="0" smtClean="0"/>
                        <a:t>プルダウンリスト</a:t>
                      </a:r>
                      <a:endParaRPr kumimoji="1" lang="ja-JP" altLang="en-US" sz="1200" dirty="0"/>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H01</a:t>
                      </a:r>
                      <a:r>
                        <a:rPr kumimoji="1" lang="ja-JP" altLang="en-US" sz="1200" dirty="0" smtClean="0"/>
                        <a:t>（</a:t>
                      </a:r>
                      <a:r>
                        <a:rPr kumimoji="1" lang="en-US" altLang="ja-JP" sz="1200" dirty="0" smtClean="0"/>
                        <a:t>1989</a:t>
                      </a:r>
                      <a:r>
                        <a:rPr kumimoji="1" lang="ja-JP" altLang="en-US" sz="1200" dirty="0" smtClean="0"/>
                        <a:t>）年～</a:t>
                      </a:r>
                      <a:endParaRPr kumimoji="1" lang="en-US" altLang="ja-JP" sz="1200" dirty="0" smtClean="0"/>
                    </a:p>
                  </a:txBody>
                  <a:tcPr/>
                </a:tc>
                <a:tc>
                  <a:txBody>
                    <a:bodyPr/>
                    <a:lstStyle/>
                    <a:p>
                      <a:endParaRPr kumimoji="1" lang="en-US" altLang="ja-JP" sz="1200" dirty="0" smtClean="0"/>
                    </a:p>
                  </a:txBody>
                  <a:tcPr/>
                </a:tc>
              </a:tr>
              <a:tr h="370840">
                <a:tc>
                  <a:txBody>
                    <a:bodyPr/>
                    <a:lstStyle/>
                    <a:p>
                      <a:pPr algn="ctr"/>
                      <a:r>
                        <a:rPr kumimoji="1" lang="en-US" altLang="ja-JP" sz="1200" dirty="0" smtClean="0"/>
                        <a:t>9</a:t>
                      </a:r>
                      <a:endParaRPr kumimoji="1" lang="ja-JP" altLang="en-US" sz="1200" dirty="0"/>
                    </a:p>
                  </a:txBody>
                  <a:tcPr/>
                </a:tc>
                <a:tc>
                  <a:txBody>
                    <a:bodyPr/>
                    <a:lstStyle/>
                    <a:p>
                      <a:r>
                        <a:rPr kumimoji="1" lang="ja-JP" altLang="en-US" sz="1200" dirty="0" smtClean="0"/>
                        <a:t>年式（</a:t>
                      </a:r>
                      <a:r>
                        <a:rPr kumimoji="1" lang="en-US" altLang="ja-JP" sz="1200" dirty="0" smtClean="0"/>
                        <a:t>TO</a:t>
                      </a:r>
                      <a:r>
                        <a:rPr kumimoji="1" lang="ja-JP" altLang="en-US" sz="1200" dirty="0" smtClean="0"/>
                        <a:t>）</a:t>
                      </a:r>
                      <a:endParaRPr kumimoji="1" lang="ja-JP" altLang="en-US" sz="1200" dirty="0"/>
                    </a:p>
                  </a:txBody>
                  <a:tcPr/>
                </a:tc>
                <a:tc>
                  <a:txBody>
                    <a:bodyPr/>
                    <a:lstStyle/>
                    <a:p>
                      <a:r>
                        <a:rPr kumimoji="1" lang="ja-JP" altLang="en-US" sz="1200" dirty="0" smtClean="0"/>
                        <a:t>プルダウンリスト</a:t>
                      </a:r>
                      <a:endParaRPr kumimoji="1" lang="ja-JP" altLang="en-US" sz="1200" dirty="0"/>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H01</a:t>
                      </a:r>
                      <a:r>
                        <a:rPr kumimoji="1" lang="ja-JP" altLang="en-US" sz="1200" dirty="0" smtClean="0"/>
                        <a:t>（</a:t>
                      </a:r>
                      <a:r>
                        <a:rPr kumimoji="1" lang="en-US" altLang="ja-JP" sz="1200" dirty="0" smtClean="0"/>
                        <a:t>1989</a:t>
                      </a:r>
                      <a:r>
                        <a:rPr kumimoji="1" lang="ja-JP" altLang="en-US" sz="1200" dirty="0" smtClean="0"/>
                        <a:t>）年～</a:t>
                      </a:r>
                      <a:endParaRPr kumimoji="1" lang="en-US" altLang="ja-JP" sz="1200" dirty="0" smtClean="0"/>
                    </a:p>
                  </a:txBody>
                  <a:tcPr/>
                </a:tc>
                <a:tc>
                  <a:txBody>
                    <a:bodyPr/>
                    <a:lstStyle/>
                    <a:p>
                      <a:endParaRPr kumimoji="1" lang="en-US" altLang="ja-JP" sz="1200" dirty="0" smtClean="0"/>
                    </a:p>
                  </a:txBody>
                  <a:tcPr/>
                </a:tc>
              </a:tr>
              <a:tr h="370840">
                <a:tc>
                  <a:txBody>
                    <a:bodyPr/>
                    <a:lstStyle/>
                    <a:p>
                      <a:pPr algn="ctr"/>
                      <a:r>
                        <a:rPr kumimoji="1" lang="en-US" altLang="ja-JP" sz="1200" dirty="0" smtClean="0"/>
                        <a:t>10</a:t>
                      </a:r>
                      <a:endParaRPr kumimoji="1" lang="ja-JP" altLang="en-US" sz="1200" dirty="0"/>
                    </a:p>
                  </a:txBody>
                  <a:tcPr/>
                </a:tc>
                <a:tc>
                  <a:txBody>
                    <a:bodyPr/>
                    <a:lstStyle/>
                    <a:p>
                      <a:r>
                        <a:rPr kumimoji="1" lang="ja-JP" altLang="en-US" sz="1200" dirty="0" smtClean="0">
                          <a:solidFill>
                            <a:schemeClr val="tx1"/>
                          </a:solidFill>
                        </a:rPr>
                        <a:t>走行距離（</a:t>
                      </a:r>
                      <a:r>
                        <a:rPr kumimoji="1" lang="en-US" altLang="ja-JP" sz="1200" dirty="0" smtClean="0">
                          <a:solidFill>
                            <a:schemeClr val="tx1"/>
                          </a:solidFill>
                        </a:rPr>
                        <a:t>FROM</a:t>
                      </a:r>
                      <a:r>
                        <a:rPr kumimoji="1" lang="ja-JP" altLang="en-US" sz="1200" dirty="0" smtClean="0">
                          <a:solidFill>
                            <a:schemeClr val="tx1"/>
                          </a:solidFill>
                        </a:rPr>
                        <a:t>）</a:t>
                      </a:r>
                      <a:endParaRPr kumimoji="1" lang="ja-JP" alt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endParaRPr kumimoji="1" lang="en-US" altLang="ja-JP" sz="1200" dirty="0" smtClean="0"/>
                    </a:p>
                  </a:txBody>
                  <a:tcPr/>
                </a:tc>
              </a:tr>
              <a:tr h="370840">
                <a:tc>
                  <a:txBody>
                    <a:bodyPr/>
                    <a:lstStyle/>
                    <a:p>
                      <a:pPr algn="ctr"/>
                      <a:r>
                        <a:rPr kumimoji="1" lang="en-US" altLang="ja-JP" sz="1200" dirty="0" smtClean="0"/>
                        <a:t>11</a:t>
                      </a:r>
                      <a:endParaRPr kumimoji="1" lang="ja-JP" altLang="en-US" sz="1200" dirty="0"/>
                    </a:p>
                  </a:txBody>
                  <a:tcPr/>
                </a:tc>
                <a:tc>
                  <a:txBody>
                    <a:bodyPr/>
                    <a:lstStyle/>
                    <a:p>
                      <a:r>
                        <a:rPr kumimoji="1" lang="ja-JP" altLang="en-US" sz="1200" dirty="0" smtClean="0"/>
                        <a:t>走行距離（</a:t>
                      </a:r>
                      <a:r>
                        <a:rPr kumimoji="1" lang="en-US" altLang="ja-JP" sz="1200" dirty="0" smtClean="0"/>
                        <a:t>TO</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endParaRPr kumimoji="1" lang="en-US" altLang="ja-JP" sz="1200" dirty="0" smtClean="0"/>
                    </a:p>
                  </a:txBody>
                  <a:tcPr/>
                </a:tc>
              </a:tr>
            </a:tbl>
          </a:graphicData>
        </a:graphic>
      </p:graphicFrame>
      <p:sp>
        <p:nvSpPr>
          <p:cNvPr id="9" name="Rectangle 9"/>
          <p:cNvSpPr txBox="1">
            <a:spLocks noChangeArrowheads="1"/>
          </p:cNvSpPr>
          <p:nvPr/>
        </p:nvSpPr>
        <p:spPr bwMode="auto">
          <a:xfrm>
            <a:off x="304176" y="476672"/>
            <a:ext cx="9097176" cy="335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b="1" kern="0" dirty="0" smtClean="0"/>
              <a:t>●検索フォーム（共通項目）</a:t>
            </a:r>
            <a:endParaRPr lang="en-US" altLang="ja-JP" sz="1200" kern="0" dirty="0"/>
          </a:p>
        </p:txBody>
      </p:sp>
      <p:sp>
        <p:nvSpPr>
          <p:cNvPr id="7"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3575779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kumimoji="1" lang="en-US" altLang="ja-JP" dirty="0" smtClean="0"/>
              <a:t>6/8</a:t>
            </a:r>
            <a:r>
              <a:rPr kumimoji="1" lang="ja-JP" altLang="en-US" dirty="0" smtClean="0"/>
              <a:t>）</a:t>
            </a:r>
            <a:endParaRPr kumimoji="1" lang="ja-JP" altLang="en-US" dirty="0"/>
          </a:p>
        </p:txBody>
      </p:sp>
      <p:sp>
        <p:nvSpPr>
          <p:cNvPr id="7" name="Rectangle 9"/>
          <p:cNvSpPr txBox="1">
            <a:spLocks noChangeArrowheads="1"/>
          </p:cNvSpPr>
          <p:nvPr/>
        </p:nvSpPr>
        <p:spPr bwMode="auto">
          <a:xfrm>
            <a:off x="304176" y="476672"/>
            <a:ext cx="9097176" cy="335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b="1" kern="0" dirty="0" smtClean="0"/>
              <a:t>●検索フォーム（共通隠し項目）</a:t>
            </a:r>
            <a:endParaRPr lang="en-US" altLang="ja-JP" sz="1200" kern="0" dirty="0"/>
          </a:p>
        </p:txBody>
      </p:sp>
      <p:graphicFrame>
        <p:nvGraphicFramePr>
          <p:cNvPr id="9" name="表 8"/>
          <p:cNvGraphicFramePr>
            <a:graphicFrameLocks noGrp="1"/>
          </p:cNvGraphicFramePr>
          <p:nvPr>
            <p:extLst>
              <p:ext uri="{D42A27DB-BD31-4B8C-83A1-F6EECF244321}">
                <p14:modId xmlns:p14="http://schemas.microsoft.com/office/powerpoint/2010/main" val="2689479200"/>
              </p:ext>
            </p:extLst>
          </p:nvPr>
        </p:nvGraphicFramePr>
        <p:xfrm>
          <a:off x="304176" y="755288"/>
          <a:ext cx="9497137" cy="2682240"/>
        </p:xfrm>
        <a:graphic>
          <a:graphicData uri="http://schemas.openxmlformats.org/drawingml/2006/table">
            <a:tbl>
              <a:tblPr firstRow="1" bandRow="1">
                <a:tableStyleId>{5C22544A-7EE6-4342-B048-85BDC9FD1C3A}</a:tableStyleId>
              </a:tblPr>
              <a:tblGrid>
                <a:gridCol w="512604"/>
                <a:gridCol w="1674741"/>
                <a:gridCol w="1444159"/>
                <a:gridCol w="553146"/>
                <a:gridCol w="867687"/>
                <a:gridCol w="1923394"/>
                <a:gridCol w="2521406"/>
              </a:tblGrid>
              <a:tr h="370840">
                <a:tc>
                  <a:txBody>
                    <a:bodyPr/>
                    <a:lstStyle/>
                    <a:p>
                      <a:pPr algn="ctr"/>
                      <a:r>
                        <a:rPr kumimoji="1" lang="en-US" altLang="ja-JP" sz="1200" dirty="0" smtClean="0"/>
                        <a:t>No.</a:t>
                      </a:r>
                      <a:endParaRPr kumimoji="1" lang="ja-JP" altLang="en-US" sz="1200" dirty="0"/>
                    </a:p>
                  </a:txBody>
                  <a:tcPr/>
                </a:tc>
                <a:tc>
                  <a:txBody>
                    <a:bodyPr/>
                    <a:lstStyle/>
                    <a:p>
                      <a:pPr algn="ctr"/>
                      <a:r>
                        <a:rPr kumimoji="1" lang="ja-JP" altLang="en-US" sz="1200" dirty="0" smtClean="0"/>
                        <a:t>項目名</a:t>
                      </a:r>
                      <a:endParaRPr kumimoji="1" lang="ja-JP" altLang="en-US" sz="1200" dirty="0"/>
                    </a:p>
                  </a:txBody>
                  <a:tcPr/>
                </a:tc>
                <a:tc>
                  <a:txBody>
                    <a:bodyPr/>
                    <a:lstStyle/>
                    <a:p>
                      <a:pPr algn="ctr"/>
                      <a:r>
                        <a:rPr kumimoji="1" lang="ja-JP" altLang="en-US" sz="1200" dirty="0" smtClean="0"/>
                        <a:t>エレメント</a:t>
                      </a:r>
                      <a:endParaRPr kumimoji="1" lang="ja-JP" altLang="en-US" sz="1200" dirty="0"/>
                    </a:p>
                  </a:txBody>
                  <a:tcPr/>
                </a:tc>
                <a:tc>
                  <a:txBody>
                    <a:bodyPr/>
                    <a:lstStyle/>
                    <a:p>
                      <a:pPr algn="ctr"/>
                      <a:r>
                        <a:rPr kumimoji="1" lang="ja-JP" altLang="en-US" sz="1200" dirty="0" smtClean="0"/>
                        <a:t>必須</a:t>
                      </a:r>
                      <a:endParaRPr kumimoji="1" lang="ja-JP" altLang="en-US" sz="1200" dirty="0"/>
                    </a:p>
                  </a:txBody>
                  <a:tcPr/>
                </a:tc>
                <a:tc>
                  <a:txBody>
                    <a:bodyPr/>
                    <a:lstStyle/>
                    <a:p>
                      <a:pPr algn="ctr"/>
                      <a:r>
                        <a:rPr kumimoji="1" lang="ja-JP" altLang="en-US" sz="1200" dirty="0" smtClean="0"/>
                        <a:t>複数選択</a:t>
                      </a:r>
                      <a:endParaRPr kumimoji="1" lang="ja-JP" altLang="en-US" sz="1200" dirty="0"/>
                    </a:p>
                  </a:txBody>
                  <a:tcPr/>
                </a:tc>
                <a:tc>
                  <a:txBody>
                    <a:bodyPr/>
                    <a:lstStyle/>
                    <a:p>
                      <a:pPr algn="ctr"/>
                      <a:r>
                        <a:rPr kumimoji="1" lang="ja-JP" altLang="en-US" sz="1200" dirty="0" smtClean="0"/>
                        <a:t>内容</a:t>
                      </a:r>
                      <a:endParaRPr kumimoji="1" lang="ja-JP" altLang="en-US" sz="1200" dirty="0"/>
                    </a:p>
                  </a:txBody>
                  <a:tcPr/>
                </a:tc>
                <a:tc>
                  <a:txBody>
                    <a:bodyPr/>
                    <a:lstStyle/>
                    <a:p>
                      <a:pPr algn="ctr"/>
                      <a:r>
                        <a:rPr kumimoji="1" lang="ja-JP" altLang="en-US" sz="1200" dirty="0" smtClean="0"/>
                        <a:t>備考</a:t>
                      </a:r>
                      <a:endParaRPr kumimoji="1" lang="ja-JP" altLang="en-US" sz="1200" dirty="0"/>
                    </a:p>
                  </a:txBody>
                  <a:tcPr/>
                </a:tc>
              </a:tr>
              <a:tr h="370840">
                <a:tc>
                  <a:txBody>
                    <a:bodyPr/>
                    <a:lstStyle/>
                    <a:p>
                      <a:pPr algn="ctr"/>
                      <a:r>
                        <a:rPr kumimoji="1" lang="en-US" altLang="ja-JP" sz="1200" strike="sngStrike" dirty="0" smtClean="0">
                          <a:solidFill>
                            <a:schemeClr val="bg1">
                              <a:lumMod val="50000"/>
                            </a:schemeClr>
                          </a:solidFill>
                        </a:rPr>
                        <a:t>1</a:t>
                      </a:r>
                      <a:endParaRPr kumimoji="1" lang="ja-JP" altLang="en-US" sz="1200" strike="sngStrike" dirty="0">
                        <a:solidFill>
                          <a:schemeClr val="bg1">
                            <a:lumMod val="50000"/>
                          </a:schemeClr>
                        </a:solidFill>
                      </a:endParaRPr>
                    </a:p>
                  </a:txBody>
                  <a:tcPr/>
                </a:tc>
                <a:tc>
                  <a:txBody>
                    <a:bodyPr/>
                    <a:lstStyle/>
                    <a:p>
                      <a:r>
                        <a:rPr kumimoji="1" lang="ja-JP" altLang="en-US" sz="1200" strike="sngStrike" dirty="0" smtClean="0">
                          <a:solidFill>
                            <a:schemeClr val="bg1">
                              <a:lumMod val="50000"/>
                            </a:schemeClr>
                          </a:solidFill>
                        </a:rPr>
                        <a:t>国産輸入</a:t>
                      </a:r>
                      <a:endParaRPr kumimoji="1" lang="ja-JP" altLang="en-US" sz="1200" strike="sngStrike" dirty="0">
                        <a:solidFill>
                          <a:schemeClr val="bg1">
                            <a:lumMod val="50000"/>
                          </a:schemeClr>
                        </a:solidFill>
                      </a:endParaRPr>
                    </a:p>
                  </a:txBody>
                  <a:tcPr/>
                </a:tc>
                <a:tc>
                  <a:txBody>
                    <a:bodyPr/>
                    <a:lstStyle/>
                    <a:p>
                      <a:r>
                        <a:rPr kumimoji="1" lang="ja-JP" altLang="en-US" sz="1200" strike="sngStrike" dirty="0" smtClean="0">
                          <a:solidFill>
                            <a:schemeClr val="bg1">
                              <a:lumMod val="50000"/>
                            </a:schemeClr>
                          </a:solidFill>
                        </a:rPr>
                        <a:t>チェックボックス</a:t>
                      </a:r>
                      <a:endParaRPr kumimoji="1" lang="ja-JP" altLang="en-US" sz="1200" strike="sngStrike" dirty="0">
                        <a:solidFill>
                          <a:schemeClr val="bg1">
                            <a:lumMod val="50000"/>
                          </a:schemeClr>
                        </a:solidFill>
                      </a:endParaRPr>
                    </a:p>
                  </a:txBody>
                  <a:tcPr/>
                </a:tc>
                <a:tc>
                  <a:txBody>
                    <a:bodyPr/>
                    <a:lstStyle/>
                    <a:p>
                      <a:pPr algn="ctr"/>
                      <a:endParaRPr kumimoji="1" lang="en-US" altLang="ja-JP" sz="1200" strike="sngStrike" dirty="0" smtClean="0">
                        <a:solidFill>
                          <a:schemeClr val="bg1">
                            <a:lumMod val="50000"/>
                          </a:schemeClr>
                        </a:solidFill>
                      </a:endParaRPr>
                    </a:p>
                  </a:txBody>
                  <a:tcPr/>
                </a:tc>
                <a:tc>
                  <a:txBody>
                    <a:bodyPr/>
                    <a:lstStyle/>
                    <a:p>
                      <a:pPr algn="ctr"/>
                      <a:endParaRPr kumimoji="1" lang="en-US" altLang="ja-JP" sz="1200" strike="sngStrike" dirty="0" smtClean="0">
                        <a:solidFill>
                          <a:schemeClr val="bg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strike="sngStrike" dirty="0" smtClean="0">
                          <a:solidFill>
                            <a:schemeClr val="bg1">
                              <a:lumMod val="50000"/>
                            </a:schemeClr>
                          </a:solidFill>
                        </a:rPr>
                        <a:t>国産、輸入</a:t>
                      </a:r>
                      <a:endParaRPr kumimoji="1" lang="en-US" altLang="ja-JP" sz="1200" strike="sngStrike" dirty="0" smtClean="0">
                        <a:solidFill>
                          <a:schemeClr val="bg1">
                            <a:lumMod val="50000"/>
                          </a:schemeClr>
                        </a:solidFill>
                      </a:endParaRPr>
                    </a:p>
                  </a:txBody>
                  <a:tcPr/>
                </a:tc>
                <a:tc>
                  <a:txBody>
                    <a:bodyPr/>
                    <a:lstStyle/>
                    <a:p>
                      <a:endParaRPr kumimoji="1" lang="en-US" altLang="ja-JP" sz="1200" strike="sngStrike" dirty="0" smtClean="0">
                        <a:solidFill>
                          <a:schemeClr val="bg1">
                            <a:lumMod val="50000"/>
                          </a:schemeClr>
                        </a:solidFill>
                      </a:endParaRPr>
                    </a:p>
                  </a:txBody>
                  <a:tcPr/>
                </a:tc>
              </a:tr>
              <a:tr h="370840">
                <a:tc>
                  <a:txBody>
                    <a:bodyPr/>
                    <a:lstStyle/>
                    <a:p>
                      <a:pPr algn="ctr"/>
                      <a:r>
                        <a:rPr kumimoji="1" lang="en-US" altLang="ja-JP" sz="1200" dirty="0" smtClean="0"/>
                        <a:t>2</a:t>
                      </a:r>
                      <a:endParaRPr kumimoji="1" lang="ja-JP" altLang="en-US" sz="1200" dirty="0"/>
                    </a:p>
                  </a:txBody>
                  <a:tcPr/>
                </a:tc>
                <a:tc>
                  <a:txBody>
                    <a:bodyPr/>
                    <a:lstStyle/>
                    <a:p>
                      <a:r>
                        <a:rPr kumimoji="1" lang="ja-JP" altLang="en-US" sz="1200" dirty="0" smtClean="0"/>
                        <a:t>駆動</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2WD</a:t>
                      </a:r>
                      <a:r>
                        <a:rPr kumimoji="1" lang="ja-JP" altLang="en-US" sz="1200" dirty="0" err="1" smtClean="0"/>
                        <a:t>、</a:t>
                      </a:r>
                      <a:r>
                        <a:rPr kumimoji="1" lang="en-US" altLang="ja-JP" sz="1200" dirty="0" smtClean="0"/>
                        <a:t>4WD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3</a:t>
                      </a:r>
                      <a:endParaRPr kumimoji="1" lang="ja-JP" altLang="en-US" sz="1200" dirty="0"/>
                    </a:p>
                  </a:txBody>
                  <a:tcPr/>
                </a:tc>
                <a:tc>
                  <a:txBody>
                    <a:bodyPr/>
                    <a:lstStyle/>
                    <a:p>
                      <a:r>
                        <a:rPr kumimoji="1" lang="ja-JP" altLang="en-US" sz="1200" dirty="0" smtClean="0">
                          <a:solidFill>
                            <a:schemeClr val="tx1"/>
                          </a:solidFill>
                        </a:rPr>
                        <a:t>ミッション</a:t>
                      </a:r>
                      <a:endParaRPr kumimoji="1" lang="ja-JP" altLang="en-US" sz="1200" dirty="0">
                        <a:solidFill>
                          <a:schemeClr val="tx1"/>
                        </a:solidFill>
                      </a:endParaRPr>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a:t>
                      </a:r>
                      <a:r>
                        <a:rPr kumimoji="1" lang="ja-JP" altLang="en-US" sz="1200" dirty="0" smtClean="0"/>
                        <a:t> </a:t>
                      </a:r>
                      <a:r>
                        <a:rPr kumimoji="1" lang="en-US" altLang="ja-JP" sz="1200" dirty="0" smtClean="0"/>
                        <a:t>CVT</a:t>
                      </a:r>
                      <a:r>
                        <a:rPr kumimoji="1" lang="ja-JP" altLang="en-US" sz="1200" dirty="0" err="1" smtClean="0"/>
                        <a:t>、</a:t>
                      </a:r>
                      <a:r>
                        <a:rPr kumimoji="1" lang="en-US" altLang="ja-JP" sz="1200" dirty="0" smtClean="0"/>
                        <a:t>MT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4</a:t>
                      </a:r>
                      <a:endParaRPr kumimoji="1" lang="ja-JP" altLang="en-US" sz="1200" dirty="0"/>
                    </a:p>
                  </a:txBody>
                  <a:tcPr/>
                </a:tc>
                <a:tc>
                  <a:txBody>
                    <a:bodyPr/>
                    <a:lstStyle/>
                    <a:p>
                      <a:r>
                        <a:rPr kumimoji="1" lang="ja-JP" altLang="en-US" sz="1200" dirty="0" smtClean="0">
                          <a:solidFill>
                            <a:schemeClr val="tx1"/>
                          </a:solidFill>
                        </a:rPr>
                        <a:t>排気量（</a:t>
                      </a:r>
                      <a:r>
                        <a:rPr kumimoji="1" lang="en-US" altLang="ja-JP" sz="1200" dirty="0" smtClean="0">
                          <a:solidFill>
                            <a:schemeClr val="tx1"/>
                          </a:solidFill>
                        </a:rPr>
                        <a:t>FROM</a:t>
                      </a:r>
                      <a:r>
                        <a:rPr kumimoji="1" lang="ja-JP" altLang="en-US" sz="1200" dirty="0" smtClean="0">
                          <a:solidFill>
                            <a:schemeClr val="tx1"/>
                          </a:solidFill>
                        </a:rPr>
                        <a:t>）</a:t>
                      </a:r>
                      <a:endParaRPr kumimoji="1" lang="ja-JP" alt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5</a:t>
                      </a:r>
                      <a:endParaRPr kumimoji="1" lang="ja-JP" altLang="en-US" sz="1200" dirty="0"/>
                    </a:p>
                  </a:txBody>
                  <a:tcPr/>
                </a:tc>
                <a:tc>
                  <a:txBody>
                    <a:bodyPr/>
                    <a:lstStyle/>
                    <a:p>
                      <a:r>
                        <a:rPr kumimoji="1" lang="ja-JP" altLang="en-US" sz="1200" dirty="0" smtClean="0"/>
                        <a:t>排気量（</a:t>
                      </a:r>
                      <a:r>
                        <a:rPr kumimoji="1" lang="en-US" altLang="ja-JP" sz="1200" dirty="0" smtClean="0"/>
                        <a:t>TO</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の一覧内容と同じ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6</a:t>
                      </a:r>
                      <a:endParaRPr kumimoji="1" lang="ja-JP" altLang="en-US" sz="1200" dirty="0"/>
                    </a:p>
                  </a:txBody>
                  <a:tcPr/>
                </a:tc>
                <a:tc>
                  <a:txBody>
                    <a:bodyPr/>
                    <a:lstStyle/>
                    <a:p>
                      <a:r>
                        <a:rPr kumimoji="1" lang="ja-JP" altLang="en-US" sz="1200" dirty="0" smtClean="0"/>
                        <a:t>ハンドル</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右、左</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bl>
          </a:graphicData>
        </a:graphic>
      </p:graphicFrame>
      <p:sp>
        <p:nvSpPr>
          <p:cNvPr id="11" name="Rectangle 9"/>
          <p:cNvSpPr txBox="1">
            <a:spLocks noChangeArrowheads="1"/>
          </p:cNvSpPr>
          <p:nvPr/>
        </p:nvSpPr>
        <p:spPr bwMode="auto">
          <a:xfrm>
            <a:off x="304176" y="3660264"/>
            <a:ext cx="9097176" cy="335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b="1" kern="0" dirty="0" smtClean="0"/>
              <a:t>●検索フォーム（独自項目）</a:t>
            </a:r>
            <a:endParaRPr lang="en-US" altLang="ja-JP" sz="1200" kern="0" dirty="0"/>
          </a:p>
        </p:txBody>
      </p:sp>
      <p:graphicFrame>
        <p:nvGraphicFramePr>
          <p:cNvPr id="12" name="表 11"/>
          <p:cNvGraphicFramePr>
            <a:graphicFrameLocks noGrp="1"/>
          </p:cNvGraphicFramePr>
          <p:nvPr>
            <p:extLst>
              <p:ext uri="{D42A27DB-BD31-4B8C-83A1-F6EECF244321}">
                <p14:modId xmlns:p14="http://schemas.microsoft.com/office/powerpoint/2010/main" val="2961992416"/>
              </p:ext>
            </p:extLst>
          </p:nvPr>
        </p:nvGraphicFramePr>
        <p:xfrm>
          <a:off x="304176" y="3930352"/>
          <a:ext cx="9497137" cy="2570480"/>
        </p:xfrm>
        <a:graphic>
          <a:graphicData uri="http://schemas.openxmlformats.org/drawingml/2006/table">
            <a:tbl>
              <a:tblPr firstRow="1" bandRow="1">
                <a:tableStyleId>{5C22544A-7EE6-4342-B048-85BDC9FD1C3A}</a:tableStyleId>
              </a:tblPr>
              <a:tblGrid>
                <a:gridCol w="512604"/>
                <a:gridCol w="1674741"/>
                <a:gridCol w="1444159"/>
                <a:gridCol w="553146"/>
                <a:gridCol w="867687"/>
                <a:gridCol w="1923394"/>
                <a:gridCol w="2521406"/>
              </a:tblGrid>
              <a:tr h="370840">
                <a:tc>
                  <a:txBody>
                    <a:bodyPr/>
                    <a:lstStyle/>
                    <a:p>
                      <a:pPr algn="ctr"/>
                      <a:r>
                        <a:rPr kumimoji="1" lang="en-US" altLang="ja-JP" sz="1200" dirty="0" smtClean="0"/>
                        <a:t>No.</a:t>
                      </a:r>
                      <a:endParaRPr kumimoji="1" lang="ja-JP" altLang="en-US" sz="1200" dirty="0"/>
                    </a:p>
                  </a:txBody>
                  <a:tcPr/>
                </a:tc>
                <a:tc>
                  <a:txBody>
                    <a:bodyPr/>
                    <a:lstStyle/>
                    <a:p>
                      <a:pPr algn="ctr"/>
                      <a:r>
                        <a:rPr kumimoji="1" lang="ja-JP" altLang="en-US" sz="1200" dirty="0" smtClean="0"/>
                        <a:t>項目名</a:t>
                      </a:r>
                      <a:endParaRPr kumimoji="1" lang="ja-JP" altLang="en-US" sz="1200" dirty="0"/>
                    </a:p>
                  </a:txBody>
                  <a:tcPr/>
                </a:tc>
                <a:tc>
                  <a:txBody>
                    <a:bodyPr/>
                    <a:lstStyle/>
                    <a:p>
                      <a:pPr algn="ctr"/>
                      <a:r>
                        <a:rPr kumimoji="1" lang="ja-JP" altLang="en-US" sz="1200" dirty="0" smtClean="0"/>
                        <a:t>エレメント</a:t>
                      </a:r>
                      <a:endParaRPr kumimoji="1" lang="ja-JP" altLang="en-US" sz="1200" dirty="0"/>
                    </a:p>
                  </a:txBody>
                  <a:tcPr/>
                </a:tc>
                <a:tc>
                  <a:txBody>
                    <a:bodyPr/>
                    <a:lstStyle/>
                    <a:p>
                      <a:pPr algn="ctr"/>
                      <a:r>
                        <a:rPr kumimoji="1" lang="ja-JP" altLang="en-US" sz="1200" dirty="0" smtClean="0"/>
                        <a:t>必須</a:t>
                      </a:r>
                      <a:endParaRPr kumimoji="1" lang="ja-JP" altLang="en-US" sz="1200" dirty="0"/>
                    </a:p>
                  </a:txBody>
                  <a:tcPr/>
                </a:tc>
                <a:tc>
                  <a:txBody>
                    <a:bodyPr/>
                    <a:lstStyle/>
                    <a:p>
                      <a:pPr algn="ctr"/>
                      <a:r>
                        <a:rPr kumimoji="1" lang="ja-JP" altLang="en-US" sz="1200" dirty="0" smtClean="0"/>
                        <a:t>複数選択</a:t>
                      </a:r>
                      <a:endParaRPr kumimoji="1" lang="ja-JP" altLang="en-US" sz="1200" dirty="0"/>
                    </a:p>
                  </a:txBody>
                  <a:tcPr/>
                </a:tc>
                <a:tc>
                  <a:txBody>
                    <a:bodyPr/>
                    <a:lstStyle/>
                    <a:p>
                      <a:pPr algn="ctr"/>
                      <a:r>
                        <a:rPr kumimoji="1" lang="ja-JP" altLang="en-US" sz="1200" dirty="0" smtClean="0"/>
                        <a:t>内容</a:t>
                      </a:r>
                      <a:endParaRPr kumimoji="1" lang="ja-JP" altLang="en-US" sz="1200" dirty="0"/>
                    </a:p>
                  </a:txBody>
                  <a:tcPr/>
                </a:tc>
                <a:tc>
                  <a:txBody>
                    <a:bodyPr/>
                    <a:lstStyle/>
                    <a:p>
                      <a:pPr algn="ctr"/>
                      <a:r>
                        <a:rPr kumimoji="1" lang="ja-JP" altLang="en-US" sz="1200" dirty="0" smtClean="0"/>
                        <a:t>備考</a:t>
                      </a:r>
                      <a:endParaRPr kumimoji="1" lang="ja-JP" altLang="en-US" sz="1200" dirty="0"/>
                    </a:p>
                  </a:txBody>
                  <a:tcPr/>
                </a:tc>
              </a:tr>
              <a:tr h="370840">
                <a:tc>
                  <a:txBody>
                    <a:bodyPr/>
                    <a:lstStyle/>
                    <a:p>
                      <a:pPr algn="ctr"/>
                      <a:r>
                        <a:rPr kumimoji="1" lang="en-US" altLang="ja-JP" sz="1200" dirty="0" smtClean="0"/>
                        <a:t>1</a:t>
                      </a:r>
                      <a:endParaRPr kumimoji="1" lang="ja-JP" altLang="en-US" sz="1200" dirty="0"/>
                    </a:p>
                  </a:txBody>
                  <a:tcPr/>
                </a:tc>
                <a:tc>
                  <a:txBody>
                    <a:bodyPr/>
                    <a:lstStyle/>
                    <a:p>
                      <a:r>
                        <a:rPr kumimoji="1" lang="ja-JP" altLang="en-US" sz="1200" dirty="0" smtClean="0"/>
                        <a:t>マップ</a:t>
                      </a:r>
                      <a:endParaRPr kumimoji="1" lang="ja-JP" altLang="en-US" sz="1200" dirty="0"/>
                    </a:p>
                  </a:txBody>
                  <a:tcPr/>
                </a:tc>
                <a:tc>
                  <a:txBody>
                    <a:bodyPr/>
                    <a:lstStyle/>
                    <a:p>
                      <a:r>
                        <a:rPr kumimoji="1" lang="ja-JP" altLang="en-US" sz="1200" dirty="0" smtClean="0"/>
                        <a:t>ボタン、</a:t>
                      </a:r>
                      <a:endParaRPr kumimoji="1" lang="en-US" altLang="ja-JP" sz="1200" dirty="0" smtClean="0"/>
                    </a:p>
                    <a:p>
                      <a:r>
                        <a:rPr kumimoji="1" lang="ja-JP" altLang="en-US" sz="1200" dirty="0" smtClean="0"/>
                        <a:t>テキストリンク</a:t>
                      </a:r>
                    </a:p>
                  </a:txBody>
                  <a:tcPr/>
                </a:tc>
                <a:tc>
                  <a:txBody>
                    <a:bodyPr/>
                    <a:lstStyle/>
                    <a:p>
                      <a:pPr algn="ct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モーダルで選択する。</a:t>
                      </a:r>
                      <a:endParaRPr kumimoji="1" lang="en-US" altLang="ja-JP" sz="120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設定</a:t>
                      </a:r>
                      <a:r>
                        <a:rPr kumimoji="1" lang="ja-JP" altLang="en-US" sz="1200" dirty="0" smtClean="0"/>
                        <a:t>画面（画面</a:t>
                      </a:r>
                      <a:r>
                        <a:rPr kumimoji="1" lang="en-US" altLang="ja-JP" sz="1200" dirty="0" smtClean="0"/>
                        <a:t>ID</a:t>
                      </a:r>
                      <a:r>
                        <a:rPr kumimoji="1" lang="ja-JP" altLang="en-US" sz="1200" dirty="0" smtClean="0"/>
                        <a:t>：</a:t>
                      </a:r>
                      <a:r>
                        <a:rPr kumimoji="1" lang="en-US" altLang="ja-JP" sz="1200" dirty="0" smtClean="0"/>
                        <a:t>2-6</a:t>
                      </a:r>
                      <a:r>
                        <a:rPr kumimoji="1" lang="ja-JP" altLang="en-US" sz="1200" dirty="0" smtClean="0"/>
                        <a:t>）で設定済みの場合、その設定内容をテキストリンクで表示。</a:t>
                      </a:r>
                    </a:p>
                  </a:txBody>
                  <a:tcPr/>
                </a:tc>
              </a:tr>
              <a:tr h="370840">
                <a:tc>
                  <a:txBody>
                    <a:bodyPr/>
                    <a:lstStyle/>
                    <a:p>
                      <a:pPr algn="ctr"/>
                      <a:r>
                        <a:rPr kumimoji="1" lang="en-US" altLang="ja-JP" sz="1200" dirty="0" smtClean="0"/>
                        <a:t>2</a:t>
                      </a:r>
                      <a:endParaRPr kumimoji="1" lang="ja-JP" altLang="en-US" sz="1200" dirty="0"/>
                    </a:p>
                  </a:txBody>
                  <a:tcPr/>
                </a:tc>
                <a:tc>
                  <a:txBody>
                    <a:bodyPr/>
                    <a:lstStyle/>
                    <a:p>
                      <a:r>
                        <a:rPr kumimoji="1" lang="ja-JP" altLang="en-US" sz="1200" dirty="0" smtClean="0"/>
                        <a:t>都道府県</a:t>
                      </a:r>
                      <a:endParaRPr kumimoji="1" lang="ja-JP" altLang="en-US" sz="1200" dirty="0"/>
                    </a:p>
                  </a:txBody>
                  <a:tcPr/>
                </a:tc>
                <a:tc>
                  <a:txBody>
                    <a:bodyPr/>
                    <a:lstStyle/>
                    <a:p>
                      <a:r>
                        <a:rPr kumimoji="1" lang="ja-JP" altLang="en-US" sz="1200" dirty="0" smtClean="0"/>
                        <a:t>ボタン、</a:t>
                      </a:r>
                      <a:endParaRPr kumimoji="1" lang="en-US" altLang="ja-JP" sz="1200" dirty="0" smtClean="0"/>
                    </a:p>
                    <a:p>
                      <a:r>
                        <a:rPr kumimoji="1" lang="ja-JP" altLang="en-US" sz="1200" dirty="0" smtClean="0"/>
                        <a:t>テキストリンク</a:t>
                      </a:r>
                      <a:endParaRPr kumimoji="1" lang="ja-JP" altLang="en-US" sz="1200" dirty="0"/>
                    </a:p>
                  </a:txBody>
                  <a:tcPr/>
                </a:tc>
                <a:tc>
                  <a:txBody>
                    <a:bodyPr/>
                    <a:lstStyle/>
                    <a:p>
                      <a:pPr algn="ctr"/>
                      <a:endParaRPr kumimoji="1" lang="en-US" altLang="ja-JP" sz="1200" dirty="0" smtClean="0"/>
                    </a:p>
                  </a:txBody>
                  <a:tcPr/>
                </a:tc>
                <a:tc>
                  <a:txBody>
                    <a:bodyPr/>
                    <a:lstStyle/>
                    <a:p>
                      <a:pPr algn="ctr"/>
                      <a:r>
                        <a:rPr kumimoji="1" lang="ja-JP" altLang="en-US" sz="1200" dirty="0" smtClean="0"/>
                        <a:t>●</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モーダルで選択する。</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設定画面（画面</a:t>
                      </a:r>
                      <a:r>
                        <a:rPr kumimoji="1" lang="en-US" altLang="ja-JP" sz="1200" dirty="0" smtClean="0"/>
                        <a:t>ID</a:t>
                      </a:r>
                      <a:r>
                        <a:rPr kumimoji="1" lang="ja-JP" altLang="en-US" sz="1200" dirty="0" smtClean="0"/>
                        <a:t>：</a:t>
                      </a:r>
                      <a:r>
                        <a:rPr kumimoji="1" lang="en-US" altLang="ja-JP" sz="1200" dirty="0" smtClean="0"/>
                        <a:t>2-6</a:t>
                      </a:r>
                      <a:r>
                        <a:rPr kumimoji="1" lang="ja-JP" altLang="en-US" sz="1200" dirty="0" smtClean="0"/>
                        <a:t>）で設定済みの場合、その設定内容をテキストリンクで表示。</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rgbClr val="FF0000"/>
                          </a:solidFill>
                        </a:rPr>
                        <a:t>※</a:t>
                      </a:r>
                      <a:r>
                        <a:rPr kumimoji="1" lang="ja-JP" altLang="en-US" sz="1200" dirty="0" smtClean="0">
                          <a:solidFill>
                            <a:srgbClr val="FF0000"/>
                          </a:solidFill>
                        </a:rPr>
                        <a:t>マップが設定されていない場合</a:t>
                      </a:r>
                    </a:p>
                  </a:txBody>
                  <a:tcPr/>
                </a:tc>
              </a:tr>
              <a:tr h="370840">
                <a:tc>
                  <a:txBody>
                    <a:bodyPr/>
                    <a:lstStyle/>
                    <a:p>
                      <a:pPr algn="ctr"/>
                      <a:r>
                        <a:rPr kumimoji="1" lang="en-US" altLang="ja-JP" sz="1200" dirty="0" smtClean="0"/>
                        <a:t>3</a:t>
                      </a:r>
                      <a:endParaRPr kumimoji="1" lang="ja-JP" altLang="en-US" sz="1200" dirty="0"/>
                    </a:p>
                  </a:txBody>
                  <a:tcPr/>
                </a:tc>
                <a:tc>
                  <a:txBody>
                    <a:bodyPr/>
                    <a:lstStyle/>
                    <a:p>
                      <a:r>
                        <a:rPr kumimoji="1" lang="en-US" altLang="ja-JP" sz="1200" dirty="0" smtClean="0"/>
                        <a:t>DLR/</a:t>
                      </a:r>
                      <a:r>
                        <a:rPr kumimoji="1" lang="ja-JP" altLang="en-US" sz="1200" dirty="0" smtClean="0"/>
                        <a:t>専業</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r>
                        <a:rPr kumimoji="1" lang="en-US" altLang="ja-JP" sz="1200" dirty="0" smtClean="0"/>
                        <a:t>DLR</a:t>
                      </a:r>
                      <a:r>
                        <a:rPr kumimoji="1" lang="ja-JP" altLang="en-US" sz="1200" dirty="0" err="1" smtClean="0"/>
                        <a:t>、</a:t>
                      </a:r>
                      <a:r>
                        <a:rPr kumimoji="1" lang="ja-JP" altLang="en-US" sz="1200" dirty="0" smtClean="0"/>
                        <a:t>専業</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bl>
          </a:graphicData>
        </a:graphic>
      </p:graphicFrame>
      <p:sp>
        <p:nvSpPr>
          <p:cNvPr id="8"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1277765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kumimoji="1" lang="en-US" altLang="ja-JP" dirty="0" smtClean="0"/>
              <a:t>7/8</a:t>
            </a:r>
            <a:r>
              <a:rPr kumimoji="1" lang="ja-JP" altLang="en-US" dirty="0" smtClean="0"/>
              <a:t>）</a:t>
            </a:r>
            <a:endParaRPr kumimoji="1" lang="ja-JP" altLang="en-US" dirty="0"/>
          </a:p>
        </p:txBody>
      </p:sp>
      <p:sp>
        <p:nvSpPr>
          <p:cNvPr id="7" name="Rectangle 9"/>
          <p:cNvSpPr txBox="1">
            <a:spLocks noChangeArrowheads="1"/>
          </p:cNvSpPr>
          <p:nvPr/>
        </p:nvSpPr>
        <p:spPr bwMode="auto">
          <a:xfrm>
            <a:off x="304176" y="4601512"/>
            <a:ext cx="9097176" cy="335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ja-JP" altLang="en-US" sz="1200" b="1" kern="0" dirty="0" smtClean="0"/>
              <a:t>●検索フォーム（</a:t>
            </a:r>
            <a:r>
              <a:rPr lang="ja-JP" altLang="en-US" sz="1200" b="1" kern="0" dirty="0"/>
              <a:t>独自</a:t>
            </a:r>
            <a:r>
              <a:rPr lang="ja-JP" altLang="en-US" sz="1200" b="1" kern="0" dirty="0" smtClean="0"/>
              <a:t>隠し項目）</a:t>
            </a:r>
            <a:endParaRPr lang="en-US" altLang="ja-JP" sz="1200" kern="0" dirty="0"/>
          </a:p>
        </p:txBody>
      </p:sp>
      <p:graphicFrame>
        <p:nvGraphicFramePr>
          <p:cNvPr id="8" name="表 7"/>
          <p:cNvGraphicFramePr>
            <a:graphicFrameLocks noGrp="1"/>
          </p:cNvGraphicFramePr>
          <p:nvPr>
            <p:extLst>
              <p:ext uri="{D42A27DB-BD31-4B8C-83A1-F6EECF244321}">
                <p14:modId xmlns:p14="http://schemas.microsoft.com/office/powerpoint/2010/main" val="2595656342"/>
              </p:ext>
            </p:extLst>
          </p:nvPr>
        </p:nvGraphicFramePr>
        <p:xfrm>
          <a:off x="304176" y="476672"/>
          <a:ext cx="9497137" cy="3881120"/>
        </p:xfrm>
        <a:graphic>
          <a:graphicData uri="http://schemas.openxmlformats.org/drawingml/2006/table">
            <a:tbl>
              <a:tblPr firstRow="1" bandRow="1">
                <a:tableStyleId>{5C22544A-7EE6-4342-B048-85BDC9FD1C3A}</a:tableStyleId>
              </a:tblPr>
              <a:tblGrid>
                <a:gridCol w="508773"/>
                <a:gridCol w="1662223"/>
                <a:gridCol w="1442020"/>
                <a:gridCol w="611342"/>
                <a:gridCol w="861201"/>
                <a:gridCol w="2083545"/>
                <a:gridCol w="2328033"/>
              </a:tblGrid>
              <a:tr h="370840">
                <a:tc>
                  <a:txBody>
                    <a:bodyPr/>
                    <a:lstStyle/>
                    <a:p>
                      <a:pPr algn="ctr"/>
                      <a:r>
                        <a:rPr kumimoji="1" lang="en-US" altLang="ja-JP" sz="1200" dirty="0" smtClean="0"/>
                        <a:t>No.</a:t>
                      </a:r>
                      <a:endParaRPr kumimoji="1" lang="ja-JP" altLang="en-US" sz="1200" dirty="0"/>
                    </a:p>
                  </a:txBody>
                  <a:tcPr/>
                </a:tc>
                <a:tc>
                  <a:txBody>
                    <a:bodyPr/>
                    <a:lstStyle/>
                    <a:p>
                      <a:pPr algn="ctr"/>
                      <a:r>
                        <a:rPr kumimoji="1" lang="ja-JP" altLang="en-US" sz="1200" dirty="0" smtClean="0"/>
                        <a:t>項目名</a:t>
                      </a:r>
                      <a:endParaRPr kumimoji="1" lang="ja-JP" altLang="en-US" sz="1200" dirty="0"/>
                    </a:p>
                  </a:txBody>
                  <a:tcPr/>
                </a:tc>
                <a:tc>
                  <a:txBody>
                    <a:bodyPr/>
                    <a:lstStyle/>
                    <a:p>
                      <a:pPr algn="ctr"/>
                      <a:r>
                        <a:rPr kumimoji="1" lang="ja-JP" altLang="en-US" sz="1200" dirty="0" smtClean="0"/>
                        <a:t>エレメント</a:t>
                      </a:r>
                      <a:endParaRPr kumimoji="1" lang="ja-JP" altLang="en-US" sz="1200" dirty="0"/>
                    </a:p>
                  </a:txBody>
                  <a:tcPr/>
                </a:tc>
                <a:tc>
                  <a:txBody>
                    <a:bodyPr/>
                    <a:lstStyle/>
                    <a:p>
                      <a:pPr algn="ctr"/>
                      <a:r>
                        <a:rPr kumimoji="1" lang="ja-JP" altLang="en-US" sz="1200" dirty="0" smtClean="0"/>
                        <a:t>必須</a:t>
                      </a:r>
                      <a:endParaRPr kumimoji="1" lang="ja-JP" altLang="en-US" sz="1200" dirty="0"/>
                    </a:p>
                  </a:txBody>
                  <a:tcPr/>
                </a:tc>
                <a:tc>
                  <a:txBody>
                    <a:bodyPr/>
                    <a:lstStyle/>
                    <a:p>
                      <a:pPr algn="ctr"/>
                      <a:r>
                        <a:rPr kumimoji="1" lang="ja-JP" altLang="en-US" sz="1200" dirty="0" smtClean="0"/>
                        <a:t>複数選択</a:t>
                      </a:r>
                      <a:endParaRPr kumimoji="1" lang="ja-JP" altLang="en-US" sz="1200" dirty="0"/>
                    </a:p>
                  </a:txBody>
                  <a:tcPr/>
                </a:tc>
                <a:tc>
                  <a:txBody>
                    <a:bodyPr/>
                    <a:lstStyle/>
                    <a:p>
                      <a:pPr algn="ctr"/>
                      <a:r>
                        <a:rPr kumimoji="1" lang="ja-JP" altLang="en-US" sz="1200" dirty="0" smtClean="0"/>
                        <a:t>内容</a:t>
                      </a:r>
                      <a:endParaRPr kumimoji="1" lang="ja-JP" altLang="en-US" sz="1200" dirty="0"/>
                    </a:p>
                  </a:txBody>
                  <a:tcPr/>
                </a:tc>
                <a:tc>
                  <a:txBody>
                    <a:bodyPr/>
                    <a:lstStyle/>
                    <a:p>
                      <a:pPr algn="ctr"/>
                      <a:r>
                        <a:rPr kumimoji="1" lang="ja-JP" altLang="en-US" sz="1200" dirty="0" smtClean="0"/>
                        <a:t>備考</a:t>
                      </a:r>
                      <a:endParaRPr kumimoji="1" lang="ja-JP" altLang="en-US" sz="1200" dirty="0"/>
                    </a:p>
                  </a:txBody>
                  <a:tcPr/>
                </a:tc>
              </a:tr>
              <a:tr h="370840">
                <a:tc>
                  <a:txBody>
                    <a:bodyPr/>
                    <a:lstStyle/>
                    <a:p>
                      <a:pPr algn="ctr"/>
                      <a:r>
                        <a:rPr kumimoji="1" lang="en-US" altLang="ja-JP" sz="1200" dirty="0" smtClean="0"/>
                        <a:t>4</a:t>
                      </a:r>
                      <a:endParaRPr kumimoji="1" lang="ja-JP" altLang="en-US" sz="1200" dirty="0"/>
                    </a:p>
                  </a:txBody>
                  <a:tcPr/>
                </a:tc>
                <a:tc>
                  <a:txBody>
                    <a:bodyPr/>
                    <a:lstStyle/>
                    <a:p>
                      <a:r>
                        <a:rPr kumimoji="1" lang="ja-JP" altLang="en-US" sz="1200" dirty="0" smtClean="0"/>
                        <a:t>掲載期間（</a:t>
                      </a:r>
                      <a:r>
                        <a:rPr kumimoji="1" lang="en-US" altLang="ja-JP" sz="1200" dirty="0" smtClean="0"/>
                        <a:t>FROM</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100</a:t>
                      </a:r>
                      <a:r>
                        <a:rPr kumimoji="1" lang="ja-JP" altLang="en-US" sz="1200" dirty="0" smtClean="0"/>
                        <a:t>日（</a:t>
                      </a:r>
                      <a:r>
                        <a:rPr kumimoji="1" lang="en-US" altLang="ja-JP" sz="1200" dirty="0" smtClean="0"/>
                        <a:t>10</a:t>
                      </a:r>
                      <a:r>
                        <a:rPr kumimoji="1" lang="ja-JP" altLang="en-US" sz="1200" dirty="0" smtClean="0"/>
                        <a:t>日刻み）</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デフォルトは</a:t>
                      </a:r>
                      <a:r>
                        <a:rPr kumimoji="1" lang="en-US" altLang="ja-JP" sz="1200" dirty="0" smtClean="0"/>
                        <a:t>3</a:t>
                      </a:r>
                      <a:r>
                        <a:rPr kumimoji="1" lang="ja-JP" altLang="en-US" sz="1200" dirty="0" smtClean="0"/>
                        <a:t>ヶ月以内</a:t>
                      </a:r>
                    </a:p>
                  </a:txBody>
                  <a:tcPr/>
                </a:tc>
              </a:tr>
              <a:tr h="370840">
                <a:tc>
                  <a:txBody>
                    <a:bodyPr/>
                    <a:lstStyle/>
                    <a:p>
                      <a:pPr algn="ctr"/>
                      <a:r>
                        <a:rPr kumimoji="1" lang="en-US" altLang="ja-JP" sz="1200" dirty="0" smtClean="0"/>
                        <a:t>5</a:t>
                      </a:r>
                      <a:endParaRPr kumimoji="1" lang="ja-JP" altLang="en-US" sz="1200" dirty="0"/>
                    </a:p>
                  </a:txBody>
                  <a:tcPr/>
                </a:tc>
                <a:tc>
                  <a:txBody>
                    <a:bodyPr/>
                    <a:lstStyle/>
                    <a:p>
                      <a:r>
                        <a:rPr kumimoji="1" lang="ja-JP" altLang="en-US" sz="1200" dirty="0" smtClean="0"/>
                        <a:t>掲載期間（</a:t>
                      </a:r>
                      <a:r>
                        <a:rPr kumimoji="1" lang="en-US" altLang="ja-JP" sz="1200" dirty="0" smtClean="0"/>
                        <a:t>TO</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100</a:t>
                      </a:r>
                      <a:r>
                        <a:rPr kumimoji="1" lang="ja-JP" altLang="en-US" sz="1200" dirty="0" smtClean="0"/>
                        <a:t>日（</a:t>
                      </a:r>
                      <a:r>
                        <a:rPr kumimoji="1" lang="en-US" altLang="ja-JP" sz="1200" dirty="0" smtClean="0"/>
                        <a:t>10</a:t>
                      </a:r>
                      <a:r>
                        <a:rPr kumimoji="1" lang="ja-JP" altLang="en-US" sz="1200" dirty="0" smtClean="0"/>
                        <a:t>日刻み）</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デフォルトは</a:t>
                      </a:r>
                      <a:r>
                        <a:rPr kumimoji="1" lang="en-US" altLang="ja-JP" sz="1200" dirty="0" smtClean="0"/>
                        <a:t>3</a:t>
                      </a:r>
                      <a:r>
                        <a:rPr kumimoji="1" lang="ja-JP" altLang="en-US" sz="1200" dirty="0" smtClean="0"/>
                        <a:t>ヶ月以内</a:t>
                      </a:r>
                    </a:p>
                  </a:txBody>
                  <a:tcPr/>
                </a:tc>
              </a:tr>
              <a:tr h="370840">
                <a:tc>
                  <a:txBody>
                    <a:bodyPr/>
                    <a:lstStyle/>
                    <a:p>
                      <a:pPr algn="ctr"/>
                      <a:r>
                        <a:rPr kumimoji="1" lang="en-US" altLang="ja-JP" sz="1200" dirty="0" smtClean="0"/>
                        <a:t>6</a:t>
                      </a:r>
                      <a:endParaRPr kumimoji="1" lang="ja-JP" altLang="en-US" sz="1200" dirty="0"/>
                    </a:p>
                  </a:txBody>
                  <a:tcPr/>
                </a:tc>
                <a:tc>
                  <a:txBody>
                    <a:bodyPr/>
                    <a:lstStyle/>
                    <a:p>
                      <a:r>
                        <a:rPr kumimoji="1" lang="ja-JP" altLang="en-US" sz="1200" dirty="0" smtClean="0"/>
                        <a:t>本体価格（</a:t>
                      </a:r>
                      <a:r>
                        <a:rPr kumimoji="1" lang="en-US" altLang="ja-JP" sz="1200" dirty="0" smtClean="0"/>
                        <a:t>FROM</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一覧の目盛りと同様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7</a:t>
                      </a:r>
                      <a:endParaRPr kumimoji="1" lang="ja-JP" altLang="en-US" sz="1200" dirty="0"/>
                    </a:p>
                  </a:txBody>
                  <a:tcPr/>
                </a:tc>
                <a:tc>
                  <a:txBody>
                    <a:bodyPr/>
                    <a:lstStyle/>
                    <a:p>
                      <a:r>
                        <a:rPr kumimoji="1" lang="ja-JP" altLang="en-US" sz="1200" dirty="0" smtClean="0"/>
                        <a:t>本体価格（</a:t>
                      </a:r>
                      <a:r>
                        <a:rPr kumimoji="1" lang="en-US" altLang="ja-JP" sz="1200" dirty="0" smtClean="0"/>
                        <a:t>TO</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一覧の目盛りと同様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8</a:t>
                      </a:r>
                      <a:endParaRPr kumimoji="1" lang="ja-JP" altLang="en-US" sz="1200" dirty="0"/>
                    </a:p>
                  </a:txBody>
                  <a:tcPr/>
                </a:tc>
                <a:tc>
                  <a:txBody>
                    <a:bodyPr/>
                    <a:lstStyle/>
                    <a:p>
                      <a:r>
                        <a:rPr kumimoji="1" lang="ja-JP" altLang="en-US" sz="1200" dirty="0" smtClean="0"/>
                        <a:t>支払総額（</a:t>
                      </a:r>
                      <a:r>
                        <a:rPr kumimoji="1" lang="en-US" altLang="ja-JP" sz="1200" dirty="0" smtClean="0"/>
                        <a:t>FROM</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Csnet</a:t>
                      </a:r>
                      <a:r>
                        <a:rPr kumimoji="1" lang="ja-JP" altLang="en-US" sz="1200" smtClean="0"/>
                        <a:t>一覧の目盛りと同様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9</a:t>
                      </a:r>
                      <a:endParaRPr kumimoji="1" lang="ja-JP" altLang="en-US" sz="1200" dirty="0"/>
                    </a:p>
                  </a:txBody>
                  <a:tcPr/>
                </a:tc>
                <a:tc>
                  <a:txBody>
                    <a:bodyPr/>
                    <a:lstStyle/>
                    <a:p>
                      <a:r>
                        <a:rPr kumimoji="1" lang="ja-JP" altLang="en-US" sz="1200" dirty="0" smtClean="0"/>
                        <a:t>支払総額（</a:t>
                      </a:r>
                      <a:r>
                        <a:rPr kumimoji="1" lang="en-US" altLang="ja-JP" sz="1200" dirty="0" smtClean="0"/>
                        <a:t>TO</a:t>
                      </a:r>
                      <a:r>
                        <a:rPr kumimoji="1" lang="ja-JP" altLang="en-US" sz="1200" dirty="0" smtClean="0"/>
                        <a:t>）</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プルダウンリスト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Csnet</a:t>
                      </a:r>
                      <a:r>
                        <a:rPr kumimoji="1" lang="ja-JP" altLang="en-US" sz="1200" dirty="0" smtClean="0"/>
                        <a:t>一覧の目盛りと同様</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10</a:t>
                      </a:r>
                      <a:endParaRPr kumimoji="1" lang="ja-JP" altLang="en-US" sz="1200" dirty="0"/>
                    </a:p>
                  </a:txBody>
                  <a:tcPr/>
                </a:tc>
                <a:tc>
                  <a:txBody>
                    <a:bodyPr/>
                    <a:lstStyle/>
                    <a:p>
                      <a:r>
                        <a:rPr kumimoji="1" lang="ja-JP" altLang="en-US" sz="1200" dirty="0" smtClean="0"/>
                        <a:t>削除日（</a:t>
                      </a:r>
                      <a:r>
                        <a:rPr kumimoji="1" lang="en-US" altLang="ja-JP" sz="1200" dirty="0" smtClean="0"/>
                        <a:t>FROM</a:t>
                      </a:r>
                      <a:r>
                        <a:rPr kumimoji="1" lang="ja-JP" altLang="en-US" sz="1200" dirty="0" smtClean="0"/>
                        <a:t>）</a:t>
                      </a:r>
                      <a:endParaRPr kumimoji="1" lang="ja-JP" altLang="en-US" sz="1200" dirty="0"/>
                    </a:p>
                  </a:txBody>
                  <a:tcPr/>
                </a:tc>
                <a:tc>
                  <a:txBody>
                    <a:bodyPr/>
                    <a:lstStyle/>
                    <a:p>
                      <a:r>
                        <a:rPr kumimoji="1" lang="ja-JP" altLang="en-US" sz="1200" dirty="0" smtClean="0"/>
                        <a:t>プルダウンリスト</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r>
                        <a:rPr kumimoji="1" lang="en-US" altLang="ja-JP" sz="1200" dirty="0" smtClean="0"/>
                        <a:t>1</a:t>
                      </a:r>
                      <a:r>
                        <a:rPr kumimoji="1" lang="ja-JP" altLang="en-US" sz="1200" dirty="0" smtClean="0"/>
                        <a:t>週間以内、</a:t>
                      </a:r>
                      <a:r>
                        <a:rPr kumimoji="1" lang="en-US" altLang="ja-JP" sz="1200" dirty="0" smtClean="0"/>
                        <a:t>1</a:t>
                      </a:r>
                      <a:r>
                        <a:rPr kumimoji="1" lang="ja-JP" altLang="en-US" sz="1200" dirty="0" smtClean="0"/>
                        <a:t>ヵ月以内・・・</a:t>
                      </a:r>
                      <a:r>
                        <a:rPr kumimoji="1" lang="en-US" altLang="ja-JP" sz="1200" dirty="0" smtClean="0"/>
                        <a:t>6</a:t>
                      </a:r>
                      <a:r>
                        <a:rPr kumimoji="1" lang="ja-JP" altLang="en-US" sz="1200" dirty="0" smtClean="0"/>
                        <a:t>ヶ月以内</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11</a:t>
                      </a:r>
                      <a:endParaRPr kumimoji="1" lang="ja-JP" altLang="en-US" sz="1200" dirty="0"/>
                    </a:p>
                  </a:txBody>
                  <a:tcPr/>
                </a:tc>
                <a:tc>
                  <a:txBody>
                    <a:bodyPr/>
                    <a:lstStyle/>
                    <a:p>
                      <a:r>
                        <a:rPr kumimoji="1" lang="ja-JP" altLang="en-US" sz="1200" dirty="0" smtClean="0">
                          <a:solidFill>
                            <a:schemeClr val="tx1"/>
                          </a:solidFill>
                        </a:rPr>
                        <a:t>削除日（</a:t>
                      </a:r>
                      <a:r>
                        <a:rPr kumimoji="1" lang="en-US" altLang="ja-JP" sz="1200" dirty="0" smtClean="0">
                          <a:solidFill>
                            <a:schemeClr val="tx1"/>
                          </a:solidFill>
                        </a:rPr>
                        <a:t>TO</a:t>
                      </a:r>
                      <a:r>
                        <a:rPr kumimoji="1" lang="ja-JP" altLang="en-US" sz="1200" dirty="0" smtClean="0">
                          <a:solidFill>
                            <a:schemeClr val="tx1"/>
                          </a:solidFill>
                        </a:rPr>
                        <a:t>）</a:t>
                      </a:r>
                      <a:endParaRPr kumimoji="1" lang="ja-JP" altLang="en-US" sz="1200" dirty="0">
                        <a:solidFill>
                          <a:schemeClr val="tx1"/>
                        </a:solidFill>
                      </a:endParaRPr>
                    </a:p>
                  </a:txBody>
                  <a:tcPr/>
                </a:tc>
                <a:tc>
                  <a:txBody>
                    <a:bodyPr/>
                    <a:lstStyle/>
                    <a:p>
                      <a:r>
                        <a:rPr kumimoji="1" lang="ja-JP" altLang="en-US" sz="1200" dirty="0" smtClean="0"/>
                        <a:t>プルダウンリスト</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r>
                        <a:rPr kumimoji="1" lang="en-US" altLang="ja-JP" sz="1200" dirty="0" smtClean="0"/>
                        <a:t>1</a:t>
                      </a:r>
                      <a:r>
                        <a:rPr kumimoji="1" lang="ja-JP" altLang="en-US" sz="1200" dirty="0" smtClean="0"/>
                        <a:t>週間以内、</a:t>
                      </a:r>
                      <a:r>
                        <a:rPr kumimoji="1" lang="en-US" altLang="ja-JP" sz="1200" dirty="0" smtClean="0"/>
                        <a:t>1</a:t>
                      </a:r>
                      <a:r>
                        <a:rPr kumimoji="1" lang="ja-JP" altLang="en-US" sz="1200" dirty="0" smtClean="0"/>
                        <a:t>ヵ月以内・・・</a:t>
                      </a:r>
                      <a:r>
                        <a:rPr kumimoji="1" lang="en-US" altLang="ja-JP" sz="1200" dirty="0" smtClean="0"/>
                        <a:t>6</a:t>
                      </a:r>
                      <a:r>
                        <a:rPr kumimoji="1" lang="ja-JP" altLang="en-US" sz="1200" dirty="0" smtClean="0"/>
                        <a:t>ヶ月以内</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12</a:t>
                      </a:r>
                      <a:endParaRPr kumimoji="1" lang="ja-JP" altLang="en-US" sz="1200" dirty="0"/>
                    </a:p>
                  </a:txBody>
                  <a:tcPr/>
                </a:tc>
                <a:tc>
                  <a:txBody>
                    <a:bodyPr/>
                    <a:lstStyle/>
                    <a:p>
                      <a:r>
                        <a:rPr kumimoji="1" lang="ja-JP" altLang="en-US" sz="1200" dirty="0" smtClean="0"/>
                        <a:t>成約状況</a:t>
                      </a:r>
                      <a:endParaRPr kumimoji="1" lang="ja-JP" altLang="en-US" sz="1200" dirty="0"/>
                    </a:p>
                  </a:txBody>
                  <a:tcPr/>
                </a:tc>
                <a:tc>
                  <a:txBody>
                    <a:bodyPr/>
                    <a:lstStyle/>
                    <a:p>
                      <a:r>
                        <a:rPr kumimoji="1" lang="ja-JP" altLang="en-US" sz="1200" dirty="0" smtClean="0"/>
                        <a:t>プルダウンリスト</a:t>
                      </a:r>
                      <a:endParaRPr kumimoji="1" lang="ja-JP" altLang="en-US" sz="1200" dirty="0"/>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空白、成約</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4251404634"/>
              </p:ext>
            </p:extLst>
          </p:nvPr>
        </p:nvGraphicFramePr>
        <p:xfrm>
          <a:off x="304176" y="4889544"/>
          <a:ext cx="9497137" cy="1656080"/>
        </p:xfrm>
        <a:graphic>
          <a:graphicData uri="http://schemas.openxmlformats.org/drawingml/2006/table">
            <a:tbl>
              <a:tblPr firstRow="1" bandRow="1">
                <a:tableStyleId>{5C22544A-7EE6-4342-B048-85BDC9FD1C3A}</a:tableStyleId>
              </a:tblPr>
              <a:tblGrid>
                <a:gridCol w="512604"/>
                <a:gridCol w="1674741"/>
                <a:gridCol w="1444159"/>
                <a:gridCol w="553146"/>
                <a:gridCol w="867687"/>
                <a:gridCol w="2116767"/>
                <a:gridCol w="2328033"/>
              </a:tblGrid>
              <a:tr h="370840">
                <a:tc>
                  <a:txBody>
                    <a:bodyPr/>
                    <a:lstStyle/>
                    <a:p>
                      <a:pPr algn="ctr"/>
                      <a:r>
                        <a:rPr kumimoji="1" lang="en-US" altLang="ja-JP" sz="1200" dirty="0" smtClean="0"/>
                        <a:t>No.</a:t>
                      </a:r>
                      <a:endParaRPr kumimoji="1" lang="ja-JP" altLang="en-US" sz="1200" dirty="0"/>
                    </a:p>
                  </a:txBody>
                  <a:tcPr/>
                </a:tc>
                <a:tc>
                  <a:txBody>
                    <a:bodyPr/>
                    <a:lstStyle/>
                    <a:p>
                      <a:pPr algn="ctr"/>
                      <a:r>
                        <a:rPr kumimoji="1" lang="ja-JP" altLang="en-US" sz="1200" dirty="0" smtClean="0"/>
                        <a:t>項目名</a:t>
                      </a:r>
                      <a:endParaRPr kumimoji="1" lang="ja-JP" altLang="en-US" sz="1200" dirty="0"/>
                    </a:p>
                  </a:txBody>
                  <a:tcPr/>
                </a:tc>
                <a:tc>
                  <a:txBody>
                    <a:bodyPr/>
                    <a:lstStyle/>
                    <a:p>
                      <a:pPr algn="ctr"/>
                      <a:r>
                        <a:rPr kumimoji="1" lang="ja-JP" altLang="en-US" sz="1200" dirty="0" smtClean="0"/>
                        <a:t>エレメント</a:t>
                      </a:r>
                      <a:endParaRPr kumimoji="1" lang="ja-JP" altLang="en-US" sz="1200" dirty="0"/>
                    </a:p>
                  </a:txBody>
                  <a:tcPr/>
                </a:tc>
                <a:tc>
                  <a:txBody>
                    <a:bodyPr/>
                    <a:lstStyle/>
                    <a:p>
                      <a:pPr algn="ctr"/>
                      <a:r>
                        <a:rPr kumimoji="1" lang="ja-JP" altLang="en-US" sz="1200" dirty="0" smtClean="0"/>
                        <a:t>必須</a:t>
                      </a:r>
                      <a:endParaRPr kumimoji="1" lang="ja-JP" altLang="en-US" sz="1200" dirty="0"/>
                    </a:p>
                  </a:txBody>
                  <a:tcPr/>
                </a:tc>
                <a:tc>
                  <a:txBody>
                    <a:bodyPr/>
                    <a:lstStyle/>
                    <a:p>
                      <a:pPr algn="ctr"/>
                      <a:r>
                        <a:rPr kumimoji="1" lang="ja-JP" altLang="en-US" sz="1200" dirty="0" smtClean="0"/>
                        <a:t>複数選択</a:t>
                      </a:r>
                      <a:endParaRPr kumimoji="1" lang="ja-JP" altLang="en-US" sz="1200" dirty="0"/>
                    </a:p>
                  </a:txBody>
                  <a:tcPr/>
                </a:tc>
                <a:tc>
                  <a:txBody>
                    <a:bodyPr/>
                    <a:lstStyle/>
                    <a:p>
                      <a:pPr algn="ctr"/>
                      <a:r>
                        <a:rPr kumimoji="1" lang="ja-JP" altLang="en-US" sz="1200" dirty="0" smtClean="0"/>
                        <a:t>内容</a:t>
                      </a:r>
                      <a:endParaRPr kumimoji="1" lang="ja-JP" altLang="en-US" sz="1200" dirty="0"/>
                    </a:p>
                  </a:txBody>
                  <a:tcPr/>
                </a:tc>
                <a:tc>
                  <a:txBody>
                    <a:bodyPr/>
                    <a:lstStyle/>
                    <a:p>
                      <a:pPr algn="ctr"/>
                      <a:r>
                        <a:rPr kumimoji="1" lang="ja-JP" altLang="en-US" sz="1200" dirty="0" smtClean="0"/>
                        <a:t>備考</a:t>
                      </a:r>
                      <a:endParaRPr kumimoji="1" lang="ja-JP" altLang="en-US" sz="1200" dirty="0"/>
                    </a:p>
                  </a:txBody>
                  <a:tcPr/>
                </a:tc>
              </a:tr>
              <a:tr h="370840">
                <a:tc>
                  <a:txBody>
                    <a:bodyPr/>
                    <a:lstStyle/>
                    <a:p>
                      <a:pPr algn="ctr"/>
                      <a:r>
                        <a:rPr kumimoji="1" lang="en-US" altLang="ja-JP" sz="1200" dirty="0" smtClean="0"/>
                        <a:t>1</a:t>
                      </a:r>
                      <a:endParaRPr kumimoji="1" lang="ja-JP" altLang="en-US" sz="1200" dirty="0"/>
                    </a:p>
                  </a:txBody>
                  <a:tcPr/>
                </a:tc>
                <a:tc>
                  <a:txBody>
                    <a:bodyPr/>
                    <a:lstStyle/>
                    <a:p>
                      <a:r>
                        <a:rPr kumimoji="1" lang="ja-JP" altLang="en-US" sz="1200" dirty="0" smtClean="0"/>
                        <a:t>車検</a:t>
                      </a:r>
                      <a:endParaRPr kumimoji="1" lang="ja-JP" altLang="en-US" sz="1200" dirty="0"/>
                    </a:p>
                  </a:txBody>
                  <a:tcPr/>
                </a:tc>
                <a:tc>
                  <a:txBody>
                    <a:bodyPr/>
                    <a:lstStyle/>
                    <a:p>
                      <a:r>
                        <a:rPr kumimoji="1" lang="ja-JP" altLang="en-US" sz="1200" dirty="0" smtClean="0"/>
                        <a:t>プルダウンリスト</a:t>
                      </a:r>
                      <a:endParaRPr kumimoji="1" lang="ja-JP" altLang="en-US" sz="1200" dirty="0"/>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なし、付、残あり</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r>
              <a:tr h="370840">
                <a:tc>
                  <a:txBody>
                    <a:bodyPr/>
                    <a:lstStyle/>
                    <a:p>
                      <a:pPr algn="ctr"/>
                      <a:r>
                        <a:rPr kumimoji="1" lang="en-US" altLang="ja-JP" sz="1200" dirty="0" smtClean="0"/>
                        <a:t>2</a:t>
                      </a:r>
                      <a:endParaRPr kumimoji="1" lang="ja-JP" altLang="en-US" sz="1200" dirty="0"/>
                    </a:p>
                  </a:txBody>
                  <a:tcPr/>
                </a:tc>
                <a:tc>
                  <a:txBody>
                    <a:bodyPr/>
                    <a:lstStyle/>
                    <a:p>
                      <a:r>
                        <a:rPr kumimoji="1" lang="ja-JP" altLang="en-US" sz="1200" dirty="0" smtClean="0"/>
                        <a:t>評価（</a:t>
                      </a:r>
                      <a:r>
                        <a:rPr kumimoji="1" lang="en-US" altLang="ja-JP" sz="1200" dirty="0" smtClean="0"/>
                        <a:t>FROM</a:t>
                      </a:r>
                      <a:r>
                        <a:rPr kumimoji="1" lang="ja-JP" altLang="en-US" sz="1200" dirty="0" smtClean="0"/>
                        <a:t>）</a:t>
                      </a:r>
                      <a:endParaRPr kumimoji="1" lang="ja-JP" altLang="en-US" sz="1200" dirty="0"/>
                    </a:p>
                  </a:txBody>
                  <a:tcPr/>
                </a:tc>
                <a:tc>
                  <a:txBody>
                    <a:bodyPr/>
                    <a:lstStyle/>
                    <a:p>
                      <a:r>
                        <a:rPr kumimoji="1" lang="ja-JP" altLang="en-US" sz="1200" dirty="0" smtClean="0"/>
                        <a:t>プルダウンリスト</a:t>
                      </a: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algn="ctr"/>
                      <a:endParaRPr kumimoji="1" lang="en-US" altLang="ja-JP" sz="1200" dirty="0" smtClean="0"/>
                    </a:p>
                  </a:txBody>
                  <a:tcPr/>
                </a:tc>
                <a:tc>
                  <a:txBody>
                    <a:bodyPr/>
                    <a:lstStyle/>
                    <a:p>
                      <a:r>
                        <a:rPr kumimoji="1" lang="en-US" altLang="ja-JP" sz="1200" dirty="0" smtClean="0"/>
                        <a:t>R</a:t>
                      </a:r>
                      <a:r>
                        <a:rPr kumimoji="1" lang="ja-JP" altLang="en-US" sz="1200" dirty="0" err="1" smtClean="0"/>
                        <a:t>、</a:t>
                      </a:r>
                      <a:r>
                        <a:rPr kumimoji="1" lang="en-US" altLang="ja-JP" sz="1200" dirty="0" smtClean="0"/>
                        <a:t>1</a:t>
                      </a:r>
                      <a:r>
                        <a:rPr kumimoji="1" lang="ja-JP" altLang="en-US" sz="1200" dirty="0" err="1" smtClean="0"/>
                        <a:t>、</a:t>
                      </a:r>
                      <a:r>
                        <a:rPr kumimoji="1" lang="en-US" altLang="ja-JP" sz="1200" dirty="0" smtClean="0"/>
                        <a:t>2</a:t>
                      </a:r>
                      <a:r>
                        <a:rPr kumimoji="1" lang="ja-JP" altLang="en-US" sz="1200" dirty="0" err="1" smtClean="0"/>
                        <a:t>、</a:t>
                      </a:r>
                      <a:r>
                        <a:rPr kumimoji="1" lang="en-US" altLang="ja-JP" sz="1200" dirty="0" smtClean="0"/>
                        <a:t>3</a:t>
                      </a:r>
                      <a:r>
                        <a:rPr kumimoji="1" lang="ja-JP" altLang="en-US" sz="1200" dirty="0" err="1" smtClean="0"/>
                        <a:t>、</a:t>
                      </a:r>
                      <a:r>
                        <a:rPr kumimoji="1" lang="en-US" altLang="ja-JP" sz="1200" dirty="0" smtClean="0"/>
                        <a:t>3.5</a:t>
                      </a:r>
                      <a:r>
                        <a:rPr kumimoji="1" lang="ja-JP" altLang="en-US" sz="1200" dirty="0" err="1" smtClean="0"/>
                        <a:t>、</a:t>
                      </a:r>
                      <a:r>
                        <a:rPr kumimoji="1" lang="en-US" altLang="ja-JP" sz="1200" dirty="0" smtClean="0"/>
                        <a:t>4</a:t>
                      </a:r>
                      <a:r>
                        <a:rPr kumimoji="1" lang="ja-JP" altLang="en-US" sz="1200" dirty="0" err="1" smtClean="0"/>
                        <a:t>、</a:t>
                      </a:r>
                      <a:r>
                        <a:rPr kumimoji="1" lang="en-US" altLang="ja-JP" sz="1200" dirty="0" smtClean="0"/>
                        <a:t>4.5</a:t>
                      </a:r>
                      <a:r>
                        <a:rPr kumimoji="1" lang="ja-JP" altLang="en-US" sz="1200" dirty="0" err="1" smtClean="0"/>
                        <a:t>、</a:t>
                      </a:r>
                      <a:r>
                        <a:rPr kumimoji="1" lang="en-US" altLang="ja-JP" sz="1200" dirty="0" smtClean="0"/>
                        <a:t>5</a:t>
                      </a:r>
                      <a:r>
                        <a:rPr kumimoji="1" lang="ja-JP" altLang="en-US" sz="1200" dirty="0" err="1" smtClean="0"/>
                        <a:t>、</a:t>
                      </a:r>
                      <a:r>
                        <a:rPr kumimoji="1" lang="en-US" altLang="ja-JP" sz="1200" dirty="0" smtClean="0"/>
                        <a:t>6</a:t>
                      </a:r>
                      <a:r>
                        <a:rPr kumimoji="1" lang="ja-JP" altLang="en-US" sz="1200" dirty="0" err="1" smtClean="0"/>
                        <a:t>、</a:t>
                      </a:r>
                      <a:r>
                        <a:rPr kumimoji="1" lang="en-US" altLang="ja-JP" sz="1200" dirty="0" smtClean="0"/>
                        <a:t>S</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3</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評価（</a:t>
                      </a:r>
                      <a:r>
                        <a:rPr kumimoji="1" lang="en-US" altLang="ja-JP" sz="1200" dirty="0" smtClean="0"/>
                        <a:t>TO</a:t>
                      </a:r>
                      <a:r>
                        <a:rPr kumimoji="1" lang="ja-JP" altLang="en-US" sz="1200" dirty="0" smtClean="0"/>
                        <a:t>）</a:t>
                      </a:r>
                    </a:p>
                  </a:txBody>
                  <a:tcPr/>
                </a:tc>
                <a:tc>
                  <a:txBody>
                    <a:bodyPr/>
                    <a:lstStyle/>
                    <a:p>
                      <a:r>
                        <a:rPr kumimoji="1" lang="ja-JP" altLang="en-US" sz="1200" dirty="0" smtClean="0"/>
                        <a:t>プルダウンリスト</a:t>
                      </a: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r>
                        <a:rPr kumimoji="1" lang="en-US" altLang="ja-JP" sz="1200" dirty="0" smtClean="0"/>
                        <a:t>R</a:t>
                      </a:r>
                      <a:r>
                        <a:rPr kumimoji="1" lang="ja-JP" altLang="en-US" sz="1200" dirty="0" err="1" smtClean="0"/>
                        <a:t>、</a:t>
                      </a:r>
                      <a:r>
                        <a:rPr kumimoji="1" lang="en-US" altLang="ja-JP" sz="1200" dirty="0" smtClean="0"/>
                        <a:t>1</a:t>
                      </a:r>
                      <a:r>
                        <a:rPr kumimoji="1" lang="ja-JP" altLang="en-US" sz="1200" dirty="0" err="1" smtClean="0"/>
                        <a:t>、</a:t>
                      </a:r>
                      <a:r>
                        <a:rPr kumimoji="1" lang="en-US" altLang="ja-JP" sz="1200" dirty="0" smtClean="0"/>
                        <a:t>2</a:t>
                      </a:r>
                      <a:r>
                        <a:rPr kumimoji="1" lang="ja-JP" altLang="en-US" sz="1200" dirty="0" err="1" smtClean="0"/>
                        <a:t>、</a:t>
                      </a:r>
                      <a:r>
                        <a:rPr kumimoji="1" lang="en-US" altLang="ja-JP" sz="1200" dirty="0" smtClean="0"/>
                        <a:t>3</a:t>
                      </a:r>
                      <a:r>
                        <a:rPr kumimoji="1" lang="ja-JP" altLang="en-US" sz="1200" dirty="0" err="1" smtClean="0"/>
                        <a:t>、</a:t>
                      </a:r>
                      <a:r>
                        <a:rPr kumimoji="1" lang="en-US" altLang="ja-JP" sz="1200" dirty="0" smtClean="0"/>
                        <a:t>3.5</a:t>
                      </a:r>
                      <a:r>
                        <a:rPr kumimoji="1" lang="ja-JP" altLang="en-US" sz="1200" dirty="0" err="1" smtClean="0"/>
                        <a:t>、</a:t>
                      </a:r>
                      <a:r>
                        <a:rPr kumimoji="1" lang="en-US" altLang="ja-JP" sz="1200" dirty="0" smtClean="0"/>
                        <a:t>4</a:t>
                      </a:r>
                      <a:r>
                        <a:rPr kumimoji="1" lang="ja-JP" altLang="en-US" sz="1200" dirty="0" err="1" smtClean="0"/>
                        <a:t>、</a:t>
                      </a:r>
                      <a:r>
                        <a:rPr kumimoji="1" lang="en-US" altLang="ja-JP" sz="1200" dirty="0" smtClean="0"/>
                        <a:t>4.5</a:t>
                      </a:r>
                      <a:r>
                        <a:rPr kumimoji="1" lang="ja-JP" altLang="en-US" sz="1200" dirty="0" err="1" smtClean="0"/>
                        <a:t>、</a:t>
                      </a:r>
                      <a:r>
                        <a:rPr kumimoji="1" lang="en-US" altLang="ja-JP" sz="1200" dirty="0" smtClean="0"/>
                        <a:t>5</a:t>
                      </a:r>
                      <a:r>
                        <a:rPr kumimoji="1" lang="ja-JP" altLang="en-US" sz="1200" dirty="0" err="1" smtClean="0"/>
                        <a:t>、</a:t>
                      </a:r>
                      <a:r>
                        <a:rPr kumimoji="1" lang="en-US" altLang="ja-JP" sz="1200" dirty="0" smtClean="0"/>
                        <a:t>6</a:t>
                      </a:r>
                      <a:r>
                        <a:rPr kumimoji="1" lang="ja-JP" altLang="en-US" sz="1200" dirty="0" err="1" smtClean="0"/>
                        <a:t>、</a:t>
                      </a:r>
                      <a:r>
                        <a:rPr kumimoji="1" lang="en-US" altLang="ja-JP" sz="1200" dirty="0" smtClean="0"/>
                        <a:t>S</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bl>
          </a:graphicData>
        </a:graphic>
      </p:graphicFrame>
      <p:sp>
        <p:nvSpPr>
          <p:cNvPr id="11"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3865450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概要（</a:t>
            </a:r>
            <a:r>
              <a:rPr lang="en-US" altLang="ja-JP" dirty="0" smtClean="0"/>
              <a:t>8</a:t>
            </a:r>
            <a:r>
              <a:rPr kumimoji="1" lang="en-US" altLang="ja-JP" dirty="0" smtClean="0"/>
              <a:t>/8</a:t>
            </a:r>
            <a:r>
              <a:rPr kumimoji="1" lang="ja-JP" altLang="en-US"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128039915"/>
              </p:ext>
            </p:extLst>
          </p:nvPr>
        </p:nvGraphicFramePr>
        <p:xfrm>
          <a:off x="304176" y="476672"/>
          <a:ext cx="9497137" cy="5191760"/>
        </p:xfrm>
        <a:graphic>
          <a:graphicData uri="http://schemas.openxmlformats.org/drawingml/2006/table">
            <a:tbl>
              <a:tblPr firstRow="1" bandRow="1">
                <a:tableStyleId>{5C22544A-7EE6-4342-B048-85BDC9FD1C3A}</a:tableStyleId>
              </a:tblPr>
              <a:tblGrid>
                <a:gridCol w="512604"/>
                <a:gridCol w="1674741"/>
                <a:gridCol w="1444159"/>
                <a:gridCol w="553146"/>
                <a:gridCol w="867687"/>
                <a:gridCol w="1923394"/>
                <a:gridCol w="2521406"/>
              </a:tblGrid>
              <a:tr h="370840">
                <a:tc>
                  <a:txBody>
                    <a:bodyPr/>
                    <a:lstStyle/>
                    <a:p>
                      <a:pPr algn="ctr"/>
                      <a:r>
                        <a:rPr kumimoji="1" lang="en-US" altLang="ja-JP" sz="1200" dirty="0" smtClean="0"/>
                        <a:t>No.</a:t>
                      </a:r>
                      <a:endParaRPr kumimoji="1" lang="ja-JP" altLang="en-US" sz="1200" dirty="0"/>
                    </a:p>
                  </a:txBody>
                  <a:tcPr/>
                </a:tc>
                <a:tc>
                  <a:txBody>
                    <a:bodyPr/>
                    <a:lstStyle/>
                    <a:p>
                      <a:pPr algn="ctr"/>
                      <a:r>
                        <a:rPr kumimoji="1" lang="ja-JP" altLang="en-US" sz="1200" dirty="0" smtClean="0"/>
                        <a:t>項目名</a:t>
                      </a:r>
                      <a:endParaRPr kumimoji="1" lang="ja-JP" altLang="en-US" sz="1200" dirty="0"/>
                    </a:p>
                  </a:txBody>
                  <a:tcPr/>
                </a:tc>
                <a:tc>
                  <a:txBody>
                    <a:bodyPr/>
                    <a:lstStyle/>
                    <a:p>
                      <a:pPr algn="ctr"/>
                      <a:r>
                        <a:rPr kumimoji="1" lang="ja-JP" altLang="en-US" sz="1200" dirty="0" smtClean="0"/>
                        <a:t>エレメント</a:t>
                      </a:r>
                      <a:endParaRPr kumimoji="1" lang="ja-JP" altLang="en-US" sz="1200" dirty="0"/>
                    </a:p>
                  </a:txBody>
                  <a:tcPr/>
                </a:tc>
                <a:tc>
                  <a:txBody>
                    <a:bodyPr/>
                    <a:lstStyle/>
                    <a:p>
                      <a:pPr algn="ctr"/>
                      <a:r>
                        <a:rPr kumimoji="1" lang="ja-JP" altLang="en-US" sz="1200" dirty="0" smtClean="0"/>
                        <a:t>必須</a:t>
                      </a:r>
                      <a:endParaRPr kumimoji="1" lang="ja-JP" altLang="en-US" sz="1200" dirty="0"/>
                    </a:p>
                  </a:txBody>
                  <a:tcPr/>
                </a:tc>
                <a:tc>
                  <a:txBody>
                    <a:bodyPr/>
                    <a:lstStyle/>
                    <a:p>
                      <a:pPr algn="ctr"/>
                      <a:r>
                        <a:rPr kumimoji="1" lang="ja-JP" altLang="en-US" sz="1200" dirty="0" smtClean="0"/>
                        <a:t>複数選択</a:t>
                      </a:r>
                      <a:endParaRPr kumimoji="1" lang="ja-JP" altLang="en-US" sz="1200" dirty="0"/>
                    </a:p>
                  </a:txBody>
                  <a:tcPr/>
                </a:tc>
                <a:tc>
                  <a:txBody>
                    <a:bodyPr/>
                    <a:lstStyle/>
                    <a:p>
                      <a:pPr algn="ctr"/>
                      <a:r>
                        <a:rPr kumimoji="1" lang="ja-JP" altLang="en-US" sz="1200" dirty="0" smtClean="0"/>
                        <a:t>内容</a:t>
                      </a:r>
                      <a:endParaRPr kumimoji="1" lang="ja-JP" altLang="en-US" sz="1200" dirty="0"/>
                    </a:p>
                  </a:txBody>
                  <a:tcPr/>
                </a:tc>
                <a:tc>
                  <a:txBody>
                    <a:bodyPr/>
                    <a:lstStyle/>
                    <a:p>
                      <a:pPr algn="ctr"/>
                      <a:r>
                        <a:rPr kumimoji="1" lang="ja-JP" altLang="en-US" sz="1200" dirty="0" smtClean="0"/>
                        <a:t>備考</a:t>
                      </a:r>
                      <a:endParaRPr kumimoji="1" lang="ja-JP" altLang="en-US" sz="1200" dirty="0"/>
                    </a:p>
                  </a:txBody>
                  <a:tcPr/>
                </a:tc>
              </a:tr>
              <a:tr h="370840">
                <a:tc>
                  <a:txBody>
                    <a:bodyPr/>
                    <a:lstStyle/>
                    <a:p>
                      <a:pPr algn="ctr"/>
                      <a:r>
                        <a:rPr kumimoji="1" lang="en-US" altLang="ja-JP" sz="1200" dirty="0" smtClean="0"/>
                        <a:t>4</a:t>
                      </a:r>
                      <a:endParaRPr kumimoji="1" lang="ja-JP" altLang="en-US" sz="1200" dirty="0"/>
                    </a:p>
                  </a:txBody>
                  <a:tcPr/>
                </a:tc>
                <a:tc>
                  <a:txBody>
                    <a:bodyPr/>
                    <a:lstStyle/>
                    <a:p>
                      <a:r>
                        <a:rPr kumimoji="1" lang="ja-JP" altLang="en-US" sz="1200" dirty="0" smtClean="0">
                          <a:solidFill>
                            <a:schemeClr val="tx1"/>
                          </a:solidFill>
                        </a:rPr>
                        <a:t>輸入車属性</a:t>
                      </a:r>
                      <a:endParaRPr kumimoji="1" lang="ja-JP" altLang="en-US" sz="1200" dirty="0">
                        <a:solidFill>
                          <a:schemeClr val="tx1"/>
                        </a:solidFill>
                      </a:endParaRPr>
                    </a:p>
                  </a:txBody>
                  <a:tcPr/>
                </a:tc>
                <a:tc>
                  <a:txBody>
                    <a:bodyPr/>
                    <a:lstStyle/>
                    <a:p>
                      <a:r>
                        <a:rPr kumimoji="1" lang="ja-JP" altLang="en-US" sz="1200" dirty="0" smtClean="0"/>
                        <a:t>プルダウンリスト</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smtClean="0"/>
                        <a:t>正規輸入</a:t>
                      </a:r>
                      <a:r>
                        <a:rPr kumimoji="1" lang="ja-JP" altLang="en-US" sz="1200" dirty="0" err="1" smtClean="0"/>
                        <a:t>、</a:t>
                      </a:r>
                      <a:r>
                        <a:rPr kumimoji="1" lang="zh-TW" altLang="en-US" sz="1200" dirty="0" smtClean="0"/>
                        <a:t>並行輸入</a:t>
                      </a: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5</a:t>
                      </a:r>
                      <a:endParaRPr kumimoji="1" lang="ja-JP" altLang="en-US" sz="1200" dirty="0"/>
                    </a:p>
                  </a:txBody>
                  <a:tcPr/>
                </a:tc>
                <a:tc>
                  <a:txBody>
                    <a:bodyPr/>
                    <a:lstStyle/>
                    <a:p>
                      <a:r>
                        <a:rPr kumimoji="1" lang="en-US" altLang="ja-JP" sz="1200" dirty="0" smtClean="0"/>
                        <a:t>SR</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6</a:t>
                      </a:r>
                      <a:endParaRPr kumimoji="1" lang="ja-JP" altLang="en-US" sz="1200" dirty="0"/>
                    </a:p>
                  </a:txBody>
                  <a:tcPr/>
                </a:tc>
                <a:tc>
                  <a:txBody>
                    <a:bodyPr/>
                    <a:lstStyle/>
                    <a:p>
                      <a:r>
                        <a:rPr kumimoji="1" lang="ja-JP" altLang="en-US" sz="1200" dirty="0" smtClean="0"/>
                        <a:t>革</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チェックボックス</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7</a:t>
                      </a:r>
                      <a:endParaRPr kumimoji="1" lang="ja-JP" altLang="en-US" sz="1200" dirty="0"/>
                    </a:p>
                  </a:txBody>
                  <a:tcPr/>
                </a:tc>
                <a:tc>
                  <a:txBody>
                    <a:bodyPr/>
                    <a:lstStyle/>
                    <a:p>
                      <a:r>
                        <a:rPr kumimoji="1" lang="en-US" altLang="ja-JP" sz="1200" dirty="0" smtClean="0"/>
                        <a:t>CD</a:t>
                      </a:r>
                      <a:r>
                        <a:rPr kumimoji="1" lang="ja-JP" altLang="en-US" sz="1200" dirty="0" smtClean="0"/>
                        <a:t>ナビ</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チェックボックス</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8</a:t>
                      </a:r>
                      <a:endParaRPr kumimoji="1" lang="ja-JP" altLang="en-US" sz="1200" dirty="0"/>
                    </a:p>
                  </a:txBody>
                  <a:tcPr/>
                </a:tc>
                <a:tc>
                  <a:txBody>
                    <a:bodyPr/>
                    <a:lstStyle/>
                    <a:p>
                      <a:r>
                        <a:rPr kumimoji="1" lang="en-US" altLang="ja-JP" sz="1200" dirty="0" smtClean="0"/>
                        <a:t>DVD</a:t>
                      </a:r>
                      <a:r>
                        <a:rPr kumimoji="1" lang="ja-JP" altLang="en-US" sz="1200" dirty="0" smtClean="0"/>
                        <a:t>ナビ</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チェックボックス</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9</a:t>
                      </a:r>
                      <a:endParaRPr kumimoji="1" lang="ja-JP" altLang="en-US" sz="1200" dirty="0"/>
                    </a:p>
                  </a:txBody>
                  <a:tcPr/>
                </a:tc>
                <a:tc>
                  <a:txBody>
                    <a:bodyPr/>
                    <a:lstStyle/>
                    <a:p>
                      <a:r>
                        <a:rPr kumimoji="1" lang="en-US" altLang="ja-JP" sz="1200" dirty="0" smtClean="0"/>
                        <a:t>HDD</a:t>
                      </a:r>
                      <a:r>
                        <a:rPr kumimoji="1" lang="ja-JP" altLang="en-US" sz="1200" dirty="0" smtClean="0"/>
                        <a:t>ナビ</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algn="ctr"/>
                      <a:endParaRPr kumimoji="1" lang="en-US" altLang="ja-JP" sz="1200" dirty="0" smtClean="0"/>
                    </a:p>
                  </a:txBody>
                  <a:tcPr/>
                </a:tc>
                <a:tc>
                  <a:txBody>
                    <a:bodyPr/>
                    <a:lstStyle/>
                    <a:p>
                      <a:pPr algn="ct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r>
              <a:tr h="370840">
                <a:tc>
                  <a:txBody>
                    <a:bodyPr/>
                    <a:lstStyle/>
                    <a:p>
                      <a:pPr algn="ctr"/>
                      <a:r>
                        <a:rPr kumimoji="1" lang="en-US" altLang="ja-JP" sz="1200" dirty="0" smtClean="0"/>
                        <a:t>10</a:t>
                      </a:r>
                      <a:endParaRPr kumimoji="1" lang="ja-JP" altLang="en-US" sz="1200" dirty="0"/>
                    </a:p>
                  </a:txBody>
                  <a:tcPr/>
                </a:tc>
                <a:tc>
                  <a:txBody>
                    <a:bodyPr/>
                    <a:lstStyle/>
                    <a:p>
                      <a:r>
                        <a:rPr kumimoji="1" lang="en-US" altLang="ja-JP" sz="1200" dirty="0" smtClean="0"/>
                        <a:t>AW</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11</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エアロ</a:t>
                      </a:r>
                      <a:endParaRPr kumimoji="1" lang="en-US" altLang="ja-JP" sz="1200" dirty="0" smtClean="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12</a:t>
                      </a:r>
                      <a:endParaRPr kumimoji="1" lang="ja-JP" altLang="en-US" sz="1200" dirty="0"/>
                    </a:p>
                  </a:txBody>
                  <a:tcPr/>
                </a:tc>
                <a:tc>
                  <a:txBody>
                    <a:bodyPr/>
                    <a:lstStyle/>
                    <a:p>
                      <a:r>
                        <a:rPr kumimoji="1" lang="en-US" altLang="ja-JP" sz="1200" dirty="0" smtClean="0"/>
                        <a:t>PSE</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13</a:t>
                      </a:r>
                      <a:endParaRPr kumimoji="1" lang="ja-JP" altLang="en-US" sz="1200" dirty="0"/>
                    </a:p>
                  </a:txBody>
                  <a:tcPr/>
                </a:tc>
                <a:tc>
                  <a:txBody>
                    <a:bodyPr/>
                    <a:lstStyle/>
                    <a:p>
                      <a:r>
                        <a:rPr kumimoji="1" lang="en-US" altLang="ja-JP" sz="1200" dirty="0" smtClean="0"/>
                        <a:t>ABS</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14</a:t>
                      </a:r>
                      <a:endParaRPr kumimoji="1" lang="ja-JP" altLang="en-US" sz="1200" dirty="0"/>
                    </a:p>
                  </a:txBody>
                  <a:tcPr/>
                </a:tc>
                <a:tc>
                  <a:txBody>
                    <a:bodyPr/>
                    <a:lstStyle/>
                    <a:p>
                      <a:r>
                        <a:rPr kumimoji="1" lang="en-US" altLang="ja-JP" sz="1200" dirty="0" smtClean="0"/>
                        <a:t>AC</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15</a:t>
                      </a:r>
                      <a:endParaRPr kumimoji="1" lang="ja-JP" altLang="en-US" sz="1200" dirty="0"/>
                    </a:p>
                  </a:txBody>
                  <a:tcPr/>
                </a:tc>
                <a:tc>
                  <a:txBody>
                    <a:bodyPr/>
                    <a:lstStyle/>
                    <a:p>
                      <a:r>
                        <a:rPr kumimoji="1" lang="ja-JP" altLang="en-US" sz="1200" dirty="0" smtClean="0"/>
                        <a:t>キーレス</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r h="370840">
                <a:tc>
                  <a:txBody>
                    <a:bodyPr/>
                    <a:lstStyle/>
                    <a:p>
                      <a:pPr algn="ctr"/>
                      <a:r>
                        <a:rPr kumimoji="1" lang="en-US" altLang="ja-JP" sz="1200" dirty="0" smtClean="0"/>
                        <a:t>16</a:t>
                      </a:r>
                      <a:endParaRPr kumimoji="1" lang="ja-JP" altLang="en-US" sz="1200" dirty="0"/>
                    </a:p>
                  </a:txBody>
                  <a:tcPr/>
                </a:tc>
                <a:tc>
                  <a:txBody>
                    <a:bodyPr/>
                    <a:lstStyle/>
                    <a:p>
                      <a:r>
                        <a:rPr kumimoji="1" lang="en-US" altLang="ja-JP" sz="1200" dirty="0" smtClean="0"/>
                        <a:t>BM</a:t>
                      </a:r>
                      <a:endParaRPr kumimoji="1" lang="ja-JP" altLang="en-US" sz="1200" dirty="0"/>
                    </a:p>
                  </a:txBody>
                  <a:tcPr/>
                </a:tc>
                <a:tc>
                  <a:txBody>
                    <a:bodyPr/>
                    <a:lstStyle/>
                    <a:p>
                      <a:r>
                        <a:rPr kumimoji="1" lang="ja-JP" altLang="en-US" sz="1200" dirty="0" smtClean="0"/>
                        <a:t>チェックボックス</a:t>
                      </a:r>
                      <a:endParaRPr kumimoji="1" lang="ja-JP"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txBody>
                  <a:tcPr/>
                </a:tc>
              </a:tr>
            </a:tbl>
          </a:graphicData>
        </a:graphic>
      </p:graphicFrame>
      <p:sp>
        <p:nvSpPr>
          <p:cNvPr id="5" name="Rectangle 9"/>
          <p:cNvSpPr txBox="1">
            <a:spLocks noChangeArrowheads="1"/>
          </p:cNvSpPr>
          <p:nvPr/>
        </p:nvSpPr>
        <p:spPr bwMode="auto">
          <a:xfrm>
            <a:off x="7113240" y="6669360"/>
            <a:ext cx="2684852" cy="3600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defRPr kumimoji="1" sz="14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defRPr kumimoji="1" sz="1400">
                <a:solidFill>
                  <a:schemeClr val="tx1"/>
                </a:solidFill>
                <a:latin typeface="+mn-lt"/>
                <a:ea typeface="+mn-ea"/>
              </a:defRPr>
            </a:lvl6pPr>
            <a:lvl7pPr marL="2971800" indent="-228600" algn="l" rtl="0" eaLnBrk="1" fontAlgn="base" hangingPunct="1">
              <a:spcBef>
                <a:spcPct val="20000"/>
              </a:spcBef>
              <a:spcAft>
                <a:spcPct val="0"/>
              </a:spcAft>
              <a:defRPr kumimoji="1" sz="1400">
                <a:solidFill>
                  <a:schemeClr val="tx1"/>
                </a:solidFill>
                <a:latin typeface="+mn-lt"/>
                <a:ea typeface="+mn-ea"/>
              </a:defRPr>
            </a:lvl7pPr>
            <a:lvl8pPr marL="3429000" indent="-228600" algn="l" rtl="0" eaLnBrk="1" fontAlgn="base" hangingPunct="1">
              <a:spcBef>
                <a:spcPct val="20000"/>
              </a:spcBef>
              <a:spcAft>
                <a:spcPct val="0"/>
              </a:spcAft>
              <a:defRPr kumimoji="1" sz="1400">
                <a:solidFill>
                  <a:schemeClr val="tx1"/>
                </a:solidFill>
                <a:latin typeface="+mn-lt"/>
                <a:ea typeface="+mn-ea"/>
              </a:defRPr>
            </a:lvl8pPr>
            <a:lvl9pPr marL="3886200" indent="-228600" algn="l" rtl="0" eaLnBrk="1" fontAlgn="base" hangingPunct="1">
              <a:spcBef>
                <a:spcPct val="20000"/>
              </a:spcBef>
              <a:spcAft>
                <a:spcPct val="0"/>
              </a:spcAft>
              <a:defRPr kumimoji="1" sz="1400">
                <a:solidFill>
                  <a:schemeClr val="tx1"/>
                </a:solidFill>
                <a:latin typeface="+mn-lt"/>
                <a:ea typeface="+mn-ea"/>
              </a:defRPr>
            </a:lvl9pPr>
          </a:lstStyle>
          <a:p>
            <a:r>
              <a:rPr lang="en-US" altLang="ja-JP" sz="1200" kern="0" dirty="0" smtClean="0">
                <a:solidFill>
                  <a:srgbClr val="FF0000"/>
                </a:solidFill>
              </a:rPr>
              <a:t>※WF</a:t>
            </a:r>
            <a:r>
              <a:rPr lang="ja-JP" altLang="en-US" sz="1200" kern="0" dirty="0" smtClean="0">
                <a:solidFill>
                  <a:srgbClr val="FF0000"/>
                </a:solidFill>
              </a:rPr>
              <a:t>（</a:t>
            </a:r>
            <a:r>
              <a:rPr lang="en-US" altLang="ja-JP" sz="1200" kern="0" dirty="0" smtClean="0">
                <a:solidFill>
                  <a:srgbClr val="FF0000"/>
                </a:solidFill>
              </a:rPr>
              <a:t>2016/05/13</a:t>
            </a:r>
            <a:r>
              <a:rPr lang="ja-JP" altLang="en-US" sz="1200" kern="0" dirty="0">
                <a:solidFill>
                  <a:srgbClr val="FF0000"/>
                </a:solidFill>
              </a:rPr>
              <a:t>版</a:t>
            </a:r>
            <a:r>
              <a:rPr lang="ja-JP" altLang="en-US" sz="1200" kern="0" dirty="0" smtClean="0">
                <a:solidFill>
                  <a:srgbClr val="FF0000"/>
                </a:solidFill>
              </a:rPr>
              <a:t>）で作成。</a:t>
            </a:r>
            <a:endParaRPr lang="en-US" altLang="ja-JP" sz="1200" kern="0" dirty="0">
              <a:solidFill>
                <a:srgbClr val="FF0000"/>
              </a:solidFill>
            </a:endParaRPr>
          </a:p>
        </p:txBody>
      </p:sp>
    </p:spTree>
    <p:extLst>
      <p:ext uri="{BB962C8B-B14F-4D97-AF65-F5344CB8AC3E}">
        <p14:creationId xmlns:p14="http://schemas.microsoft.com/office/powerpoint/2010/main" val="3355702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HOYU theme">
  <a:themeElements>
    <a:clrScheme name="NEW HOYU">
      <a:dk1>
        <a:srgbClr val="000000"/>
      </a:dk1>
      <a:lt1>
        <a:srgbClr val="FFFFFF"/>
      </a:lt1>
      <a:dk2>
        <a:srgbClr val="3F3F3F"/>
      </a:dk2>
      <a:lt2>
        <a:srgbClr val="D8D8D8"/>
      </a:lt2>
      <a:accent1>
        <a:srgbClr val="00BAE6"/>
      </a:accent1>
      <a:accent2>
        <a:srgbClr val="FABB0A"/>
      </a:accent2>
      <a:accent3>
        <a:srgbClr val="667ECC"/>
      </a:accent3>
      <a:accent4>
        <a:srgbClr val="973F4E"/>
      </a:accent4>
      <a:accent5>
        <a:srgbClr val="C4D331"/>
      </a:accent5>
      <a:accent6>
        <a:srgbClr val="00BAE6"/>
      </a:accent6>
      <a:hlink>
        <a:srgbClr val="C22424"/>
      </a:hlink>
      <a:folHlink>
        <a:srgbClr val="87B9C3"/>
      </a:folHlink>
    </a:clrScheme>
    <a:fontScheme name="HOYUデザインレイアウトテンプレート">
      <a:majorFont>
        <a:latin typeface="A-OTF じゅん Pro 34"/>
        <a:ea typeface="A-OTF じゅん Pro 34"/>
        <a:cs typeface=""/>
      </a:majorFont>
      <a:minorFont>
        <a:latin typeface="A-OTF じゅん Pro 201"/>
        <a:ea typeface="A-OTF じゅん Pro 201"/>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bg2">
                <a:lumMod val="90000"/>
              </a:schemeClr>
            </a:gs>
            <a:gs pos="50000">
              <a:srgbClr val="00B0F0"/>
            </a:gs>
            <a:gs pos="100000">
              <a:schemeClr val="bg2">
                <a:lumMod val="90000"/>
              </a:schemeClr>
            </a:gs>
          </a:gsLst>
          <a:lin ang="10800000" scaled="1"/>
          <a:tileRect/>
        </a:gradFill>
        <a:ln w="9525">
          <a:noFill/>
          <a:miter lim="800000"/>
          <a:headEnd/>
          <a:tailEnd/>
        </a:ln>
        <a:effectLst/>
      </a:spPr>
      <a:bodyPr wrap="none" anchor="ctr"/>
      <a:lstStyle>
        <a:defPPr>
          <a:defRPr/>
        </a:defPPr>
      </a:lstStyle>
    </a:spDef>
    <a:lnDef>
      <a:spPr>
        <a:ln>
          <a:solidFill>
            <a:schemeClr val="accent2"/>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200" dirty="0" smtClean="0">
            <a:latin typeface="MS UI Gothic" pitchFamily="50" charset="-128"/>
            <a:ea typeface="MS UI Gothic" pitchFamily="50" charset="-128"/>
          </a:defRPr>
        </a:defPPr>
      </a:lstStyle>
    </a:txDef>
  </a:objectDefaults>
  <a:extraClrSchemeLst>
    <a:extraClrScheme>
      <a:clrScheme name="HOYUデザインレイアウトテンプレー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OYUデザインレイアウトテンプレー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OYUデザインレイアウトテンプレー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OYUデザインレイアウトテンプレー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OYUデザインレイアウトテンプレー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OYUデザインレイアウトテンプレー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OYUデザインレイアウトテンプレー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OYUデザインレイアウトテンプレー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OYUデザインレイアウトテンプレー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OYUデザインレイアウトテンプレー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OYUデザインレイアウトテンプレー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OYUデザインレイアウトテンプレー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HOYU theme</Template>
  <TotalTime>26759</TotalTime>
  <Words>1060</Words>
  <Application>Microsoft Office PowerPoint</Application>
  <PresentationFormat>A4 210 x 297 mm</PresentationFormat>
  <Paragraphs>399</Paragraphs>
  <Slides>10</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A-OTF じゅん Pro 201</vt:lpstr>
      <vt:lpstr>A-OTF じゅん Pro 34</vt:lpstr>
      <vt:lpstr>ＭＳ Ｐゴシック</vt:lpstr>
      <vt:lpstr>MS UI Gothic</vt:lpstr>
      <vt:lpstr>メイリオ</vt:lpstr>
      <vt:lpstr>Arial</vt:lpstr>
      <vt:lpstr>Calibri</vt:lpstr>
      <vt:lpstr>Century Gothic</vt:lpstr>
      <vt:lpstr>☣NEW HOYU theme</vt:lpstr>
      <vt:lpstr>D-MATCH機能要件定義書 （2-2-1：小売相場検索[条件指定]）</vt:lpstr>
      <vt:lpstr>概要（1/8）</vt:lpstr>
      <vt:lpstr>概要（2/8）</vt:lpstr>
      <vt:lpstr>概要（3/8）</vt:lpstr>
      <vt:lpstr>概要（4/8）</vt:lpstr>
      <vt:lpstr>概要（5/8）</vt:lpstr>
      <vt:lpstr>概要（6/8）</vt:lpstr>
      <vt:lpstr>概要（7/8）</vt:lpstr>
      <vt:lpstr>概要（8/8）</vt:lpstr>
      <vt:lpstr>遷移図（画面内）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HOYU70</dc:creator>
  <cp:lastModifiedBy>hoyu22</cp:lastModifiedBy>
  <cp:revision>2441</cp:revision>
  <cp:lastPrinted>2015-09-16T04:25:41Z</cp:lastPrinted>
  <dcterms:created xsi:type="dcterms:W3CDTF">2010-04-07T02:08:55Z</dcterms:created>
  <dcterms:modified xsi:type="dcterms:W3CDTF">2016-05-13T07:46:51Z</dcterms:modified>
</cp:coreProperties>
</file>