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19" r:id="rId1"/>
  </p:sldMasterIdLst>
  <p:notesMasterIdLst>
    <p:notesMasterId r:id="rId7"/>
  </p:notesMasterIdLst>
  <p:handoutMasterIdLst>
    <p:handoutMasterId r:id="rId8"/>
  </p:handoutMasterIdLst>
  <p:sldIdLst>
    <p:sldId id="256" r:id="rId2"/>
    <p:sldId id="325" r:id="rId3"/>
    <p:sldId id="331" r:id="rId4"/>
    <p:sldId id="326" r:id="rId5"/>
    <p:sldId id="330" r:id="rId6"/>
  </p:sldIdLst>
  <p:sldSz cx="9906000" cy="6858000" type="A4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214369"/>
    <a:srgbClr val="9CBCDA"/>
    <a:srgbClr val="FFF7D5"/>
    <a:srgbClr val="CFDDE9"/>
    <a:srgbClr val="CCECFF"/>
    <a:srgbClr val="295483"/>
    <a:srgbClr val="FF6699"/>
    <a:srgbClr val="6D9DC9"/>
    <a:srgbClr val="1E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9813" autoAdjust="0"/>
  </p:normalViewPr>
  <p:slideViewPr>
    <p:cSldViewPr>
      <p:cViewPr varScale="1">
        <p:scale>
          <a:sx n="84" d="100"/>
          <a:sy n="84" d="100"/>
        </p:scale>
        <p:origin x="1110" y="60"/>
      </p:cViewPr>
      <p:guideLst>
        <p:guide orient="horz" pos="2160"/>
        <p:guide pos="312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5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5350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2D31481-27B6-43B4-97D6-7F57AE923DFB}" type="datetimeFigureOut">
              <a:rPr lang="ja-JP" altLang="en-US"/>
              <a:pPr>
                <a:defRPr/>
              </a:pPr>
              <a:t>2016/5/13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5350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1850E809-4CDE-4E04-82C0-F67474F4D84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19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350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B249168-D4B7-4149-ABE6-E394CB7D331B}" type="datetimeFigureOut">
              <a:rPr lang="ja-JP" altLang="en-US"/>
              <a:pPr>
                <a:defRPr/>
              </a:pPr>
              <a:t>2016/5/13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199" y="4721225"/>
            <a:ext cx="5444806" cy="4471988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350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745C9DD-FF9F-4F50-9653-2EF238E6CE6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765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852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256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381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84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31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2492378"/>
            <a:ext cx="9906000" cy="7252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5000">
                <a:schemeClr val="accent6"/>
              </a:gs>
              <a:gs pos="85000">
                <a:schemeClr val="accent6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32921" y="6616011"/>
            <a:ext cx="1426738" cy="2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46" y="1628778"/>
            <a:ext cx="9672108" cy="822325"/>
          </a:xfrm>
        </p:spPr>
        <p:txBody>
          <a:bodyPr anchor="b"/>
          <a:lstStyle>
            <a:lvl1pPr algn="ctr">
              <a:defRPr sz="3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2708920"/>
            <a:ext cx="6934200" cy="576262"/>
          </a:xfrm>
        </p:spPr>
        <p:txBody>
          <a:bodyPr/>
          <a:lstStyle>
            <a:lvl1pPr marL="0" indent="0"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267840" cy="4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189650" y="6669360"/>
            <a:ext cx="1716352" cy="18864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800"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(c) 2014 HOYU </a:t>
            </a:r>
            <a:r>
              <a:rPr lang="en-US" altLang="ja-JP" dirty="0" err="1" smtClean="0"/>
              <a:t>co.ltd</a:t>
            </a:r>
            <a:r>
              <a:rPr lang="en-US" altLang="ja-JP" dirty="0" smtClean="0"/>
              <a:t>. All Rights Reserved.</a:t>
            </a:r>
            <a:endParaRPr lang="en-US" altLang="ja-JP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" y="6669360"/>
            <a:ext cx="992319" cy="1886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6638400"/>
            <a:ext cx="9906000" cy="1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rgbClr val="00B0F0"/>
              </a:gs>
              <a:gs pos="100000">
                <a:schemeClr val="bg2">
                  <a:lumMod val="90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332656"/>
            <a:ext cx="9906000" cy="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BABA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746903" y="63798"/>
            <a:ext cx="1159097" cy="19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267840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464" y="476672"/>
            <a:ext cx="9673075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669191" y="6669360"/>
            <a:ext cx="3236810" cy="18864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600">
                <a:latin typeface="Century Gothic" pitchFamily="34" charset="0"/>
                <a:ea typeface="メイリオ" pitchFamily="50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(c) 2010 HOYU co.ltd. All Rights Reserved.</a:t>
            </a:r>
            <a:endParaRPr lang="en-US" altLang="ja-JP" dirty="0"/>
          </a:p>
        </p:txBody>
      </p:sp>
      <p:sp>
        <p:nvSpPr>
          <p:cNvPr id="8" name="日付プレースホルダ 3"/>
          <p:cNvSpPr txBox="1">
            <a:spLocks/>
          </p:cNvSpPr>
          <p:nvPr/>
        </p:nvSpPr>
        <p:spPr>
          <a:xfrm>
            <a:off x="4094825" y="6669360"/>
            <a:ext cx="1716352" cy="1886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000"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CONFIDENTIAL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" y="6669360"/>
            <a:ext cx="992319" cy="1886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fld id="{7E26BBE9-1171-4755-8BA0-6A5F158C4BA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46" y="1196753"/>
            <a:ext cx="9672108" cy="1295624"/>
          </a:xfrm>
        </p:spPr>
        <p:txBody>
          <a:bodyPr/>
          <a:lstStyle/>
          <a:p>
            <a:pPr eaLnBrk="1" hangingPunct="1"/>
            <a:r>
              <a:rPr lang="en-US" altLang="ja-JP" b="1" dirty="0" smtClean="0"/>
              <a:t>D-MATCH</a:t>
            </a:r>
            <a:r>
              <a:rPr lang="ja-JP" altLang="en-US" b="1" dirty="0" smtClean="0"/>
              <a:t>機能要件定義書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b="1" dirty="0" smtClean="0"/>
              <a:t>（</a:t>
            </a:r>
            <a:r>
              <a:rPr lang="en-US" altLang="ja-JP" sz="1800" b="1" dirty="0" smtClean="0"/>
              <a:t>2-4-2</a:t>
            </a:r>
            <a:r>
              <a:rPr lang="ja-JP" altLang="en-US" sz="1800" b="1" dirty="0" smtClean="0"/>
              <a:t>：グレード検索</a:t>
            </a:r>
            <a:r>
              <a:rPr lang="en-US" altLang="ja-JP" sz="1800" b="1" dirty="0" smtClean="0"/>
              <a:t>[</a:t>
            </a:r>
            <a:r>
              <a:rPr lang="ja-JP" altLang="en-US" sz="1800" b="1" dirty="0" smtClean="0"/>
              <a:t>検索結果</a:t>
            </a:r>
            <a:r>
              <a:rPr lang="en-US" altLang="ja-JP" sz="1800" b="1" dirty="0" smtClean="0"/>
              <a:t>]</a:t>
            </a:r>
            <a:r>
              <a:rPr lang="ja-JP" altLang="en-US" sz="1800" b="1" dirty="0"/>
              <a:t>）</a:t>
            </a:r>
            <a:endParaRPr lang="ja-JP" altLang="ja-JP" sz="1800" b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2480" y="116632"/>
            <a:ext cx="916805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9pPr>
          </a:lstStyle>
          <a:p>
            <a:r>
              <a:rPr lang="ja-JP" altLang="en-US" kern="0" dirty="0" smtClean="0"/>
              <a:t>リクルートマーケティングパートナーズ様向け</a:t>
            </a:r>
            <a:endParaRPr lang="ja-JP" altLang="ja-JP" kern="0" dirty="0" smtClean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2016/5/13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96769" y="497540"/>
            <a:ext cx="9649071" cy="4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dirty="0"/>
              <a:t>・グレード検索（条件指定）画面（画面</a:t>
            </a:r>
            <a:r>
              <a:rPr lang="en-US" altLang="ja-JP" sz="1200" kern="0" dirty="0"/>
              <a:t>ID</a:t>
            </a:r>
            <a:r>
              <a:rPr lang="ja-JP" altLang="en-US" sz="1200" kern="0" dirty="0"/>
              <a:t>：</a:t>
            </a:r>
            <a:r>
              <a:rPr lang="en-US" altLang="ja-JP" sz="1200" kern="0" dirty="0"/>
              <a:t>2-4-1</a:t>
            </a:r>
            <a:r>
              <a:rPr lang="ja-JP" altLang="en-US" sz="1200" kern="0" dirty="0"/>
              <a:t>）</a:t>
            </a:r>
            <a:r>
              <a:rPr lang="ja-JP" altLang="en-US" sz="1200" kern="0" dirty="0" smtClean="0"/>
              <a:t>から引き継いだ検索条件でグレードの一覧を表示する。</a:t>
            </a:r>
            <a:endParaRPr lang="en-US" altLang="ja-JP" sz="1200" kern="0" dirty="0" smtClean="0"/>
          </a:p>
          <a:p>
            <a:r>
              <a:rPr lang="ja-JP" altLang="en-US" sz="1200" kern="0" dirty="0" smtClean="0"/>
              <a:t>・グレードと装備のデータは、</a:t>
            </a:r>
            <a:r>
              <a:rPr lang="en-US" altLang="ja-JP" sz="1200" kern="0" dirty="0" smtClean="0"/>
              <a:t>HOYU</a:t>
            </a:r>
            <a:r>
              <a:rPr lang="ja-JP" altLang="en-US" sz="1200" kern="0" dirty="0"/>
              <a:t>のデータを使用する</a:t>
            </a:r>
            <a:r>
              <a:rPr lang="ja-JP" altLang="en-US" sz="1200" kern="0" dirty="0" smtClean="0"/>
              <a:t>。</a:t>
            </a:r>
            <a:endParaRPr lang="en-US" altLang="ja-JP" sz="1200" kern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4488" y="1196752"/>
            <a:ext cx="9401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dirty="0" smtClean="0"/>
              <a:t>１．グレード一覧</a:t>
            </a:r>
            <a:endParaRPr lang="en-US" altLang="ja-JP" sz="1200" b="1" kern="0" dirty="0" smtClean="0"/>
          </a:p>
          <a:p>
            <a:r>
              <a:rPr lang="ja-JP" altLang="en-US" sz="1200" kern="0" dirty="0" smtClean="0"/>
              <a:t>　</a:t>
            </a:r>
            <a:r>
              <a:rPr lang="ja-JP" altLang="en-US" sz="1200" kern="0" dirty="0"/>
              <a:t>・グレード検索（条件指定）画面（画面</a:t>
            </a:r>
            <a:r>
              <a:rPr lang="en-US" altLang="ja-JP" sz="1200" kern="0" dirty="0"/>
              <a:t>ID</a:t>
            </a:r>
            <a:r>
              <a:rPr lang="ja-JP" altLang="en-US" sz="1200" kern="0" dirty="0"/>
              <a:t>：</a:t>
            </a:r>
            <a:r>
              <a:rPr lang="en-US" altLang="ja-JP" sz="1200" kern="0" dirty="0"/>
              <a:t>2-4-1</a:t>
            </a:r>
            <a:r>
              <a:rPr lang="ja-JP" altLang="en-US" sz="1200" kern="0" dirty="0"/>
              <a:t>）から引き継いだ</a:t>
            </a:r>
            <a:r>
              <a:rPr lang="ja-JP" altLang="en-US" sz="1200" kern="0" dirty="0" smtClean="0"/>
              <a:t>検索条件でグレードの一覧を作成する。</a:t>
            </a:r>
            <a:endParaRPr lang="en-US" altLang="ja-JP" sz="1200" kern="0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498758" y="1772816"/>
            <a:ext cx="925775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dirty="0" smtClean="0"/>
              <a:t>○</a:t>
            </a:r>
            <a:r>
              <a:rPr lang="ja-JP" altLang="en-US" sz="1200" b="1" kern="0" dirty="0" smtClean="0"/>
              <a:t>各種ボタン／リンク</a:t>
            </a:r>
            <a:endParaRPr lang="en-US" altLang="ja-JP" sz="1200" b="1" kern="0" dirty="0" smtClean="0"/>
          </a:p>
          <a:p>
            <a:r>
              <a:rPr lang="ja-JP" altLang="en-US" sz="1200" b="1" kern="0" dirty="0" smtClean="0"/>
              <a:t>　</a:t>
            </a:r>
            <a:r>
              <a:rPr lang="ja-JP" altLang="en-US" sz="1200" kern="0" dirty="0" smtClean="0"/>
              <a:t>１．</a:t>
            </a:r>
            <a:r>
              <a:rPr lang="ja-JP" altLang="en-US" sz="1200" kern="0" dirty="0"/>
              <a:t>各種「ソート」リンク</a:t>
            </a:r>
            <a:endParaRPr lang="en-US" altLang="ja-JP" sz="1200" kern="0" dirty="0"/>
          </a:p>
          <a:p>
            <a:r>
              <a:rPr lang="ja-JP" altLang="en-US" sz="1200" kern="0" dirty="0"/>
              <a:t>　　・クリックした項目をキーにして、一覧の並びを変更する。</a:t>
            </a:r>
            <a:endParaRPr lang="en-US" altLang="ja-JP" sz="1200" kern="0" dirty="0"/>
          </a:p>
          <a:p>
            <a:endParaRPr lang="en-US" altLang="ja-JP" sz="1200" kern="0" dirty="0"/>
          </a:p>
          <a:p>
            <a:r>
              <a:rPr lang="ja-JP" altLang="en-US" sz="1200" kern="0" dirty="0" smtClean="0"/>
              <a:t>　</a:t>
            </a:r>
            <a:r>
              <a:rPr lang="ja-JP" altLang="en-US" sz="1200" kern="0" dirty="0"/>
              <a:t>２</a:t>
            </a:r>
            <a:r>
              <a:rPr lang="ja-JP" altLang="en-US" sz="1200" kern="0" dirty="0" smtClean="0"/>
              <a:t>．「比較」</a:t>
            </a:r>
            <a:r>
              <a:rPr lang="ja-JP" altLang="en-US" sz="1200" kern="0" dirty="0"/>
              <a:t>の</a:t>
            </a:r>
            <a:r>
              <a:rPr lang="ja-JP" altLang="en-US" sz="1200" kern="0" dirty="0" smtClean="0"/>
              <a:t>チェックボックス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・最大</a:t>
            </a:r>
            <a:r>
              <a:rPr lang="en-US" altLang="ja-JP" sz="1200" kern="0" dirty="0" smtClean="0"/>
              <a:t>4</a:t>
            </a:r>
            <a:r>
              <a:rPr lang="ja-JP" altLang="en-US" sz="1200" kern="0" dirty="0" smtClean="0"/>
              <a:t>件のグレードが選択可能。</a:t>
            </a:r>
            <a:endParaRPr lang="en-US" altLang="ja-JP" sz="1200" kern="0" dirty="0" smtClean="0"/>
          </a:p>
          <a:p>
            <a:endParaRPr lang="en-US" altLang="ja-JP" sz="1200" kern="0" dirty="0" smtClean="0"/>
          </a:p>
          <a:p>
            <a:r>
              <a:rPr lang="ja-JP" altLang="en-US" sz="1200" kern="0" dirty="0"/>
              <a:t>　３</a:t>
            </a:r>
            <a:r>
              <a:rPr lang="ja-JP" altLang="en-US" sz="1200" kern="0" dirty="0" smtClean="0"/>
              <a:t>．「チェックしたグレードの装備を比較」ボタン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・グレード選択のチェックを行う。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・チェック後、装備比較</a:t>
            </a:r>
            <a:r>
              <a:rPr lang="ja-JP" altLang="en-US" sz="1200" kern="0" dirty="0"/>
              <a:t>表</a:t>
            </a:r>
            <a:r>
              <a:rPr lang="ja-JP" altLang="en-US" sz="1200" kern="0" dirty="0" smtClean="0"/>
              <a:t>を同一画面上に表示する。</a:t>
            </a:r>
            <a:endParaRPr lang="en-US" altLang="ja-JP" sz="1200" kern="0" dirty="0" smtClean="0"/>
          </a:p>
          <a:p>
            <a:endParaRPr lang="en-US" altLang="ja-JP" sz="1200" kern="0" dirty="0" smtClean="0"/>
          </a:p>
          <a:p>
            <a:r>
              <a:rPr lang="ja-JP" altLang="en-US" sz="1200" kern="0" dirty="0"/>
              <a:t>　４</a:t>
            </a:r>
            <a:r>
              <a:rPr lang="ja-JP" altLang="en-US" sz="1200" kern="0" dirty="0" smtClean="0"/>
              <a:t>．</a:t>
            </a:r>
            <a:r>
              <a:rPr lang="ja-JP" altLang="en-US" sz="1200" kern="0" dirty="0"/>
              <a:t>「次へ」リンク</a:t>
            </a:r>
            <a:endParaRPr lang="en-US" altLang="ja-JP" sz="1200" kern="0" dirty="0"/>
          </a:p>
          <a:p>
            <a:r>
              <a:rPr lang="ja-JP" altLang="en-US" sz="1200" kern="0" dirty="0"/>
              <a:t>　　・表示しているページの次ページの一覧データ（次データから</a:t>
            </a:r>
            <a:r>
              <a:rPr lang="en-US" altLang="ja-JP" sz="1200" kern="0" dirty="0"/>
              <a:t>50</a:t>
            </a:r>
            <a:r>
              <a:rPr lang="ja-JP" altLang="en-US" sz="1200" kern="0" dirty="0"/>
              <a:t>件分）を表示する。</a:t>
            </a:r>
            <a:endParaRPr lang="en-US" altLang="ja-JP" sz="1200" kern="0" dirty="0"/>
          </a:p>
          <a:p>
            <a:r>
              <a:rPr lang="ja-JP" altLang="en-US" sz="1200" kern="0" dirty="0"/>
              <a:t>　　　例）</a:t>
            </a:r>
            <a:r>
              <a:rPr lang="en-US" altLang="ja-JP" sz="1200" kern="0" dirty="0"/>
              <a:t>2</a:t>
            </a:r>
            <a:r>
              <a:rPr lang="ja-JP" altLang="en-US" sz="1200" kern="0" dirty="0"/>
              <a:t>ページ目のとき、</a:t>
            </a:r>
            <a:r>
              <a:rPr lang="en-US" altLang="ja-JP" sz="1200" kern="0" dirty="0"/>
              <a:t>3</a:t>
            </a:r>
            <a:r>
              <a:rPr lang="ja-JP" altLang="en-US" sz="1200" kern="0" dirty="0"/>
              <a:t>ページ目（</a:t>
            </a:r>
            <a:r>
              <a:rPr lang="en-US" altLang="ja-JP" sz="1200" kern="0" dirty="0"/>
              <a:t>101</a:t>
            </a:r>
            <a:r>
              <a:rPr lang="ja-JP" altLang="en-US" sz="1200" kern="0" dirty="0"/>
              <a:t>～</a:t>
            </a:r>
            <a:r>
              <a:rPr lang="en-US" altLang="ja-JP" sz="1200" kern="0" dirty="0"/>
              <a:t>150</a:t>
            </a:r>
            <a:r>
              <a:rPr lang="ja-JP" altLang="en-US" sz="1200" kern="0" dirty="0"/>
              <a:t>件目）を表示する。</a:t>
            </a:r>
            <a:endParaRPr lang="en-US" altLang="ja-JP" sz="1200" kern="0" dirty="0"/>
          </a:p>
          <a:p>
            <a:r>
              <a:rPr lang="ja-JP" altLang="en-US" sz="1200" kern="0" dirty="0"/>
              <a:t>　　・表示しているページが最終ページ（残りの表示件数が</a:t>
            </a:r>
            <a:r>
              <a:rPr lang="en-US" altLang="ja-JP" sz="1200" kern="0" dirty="0"/>
              <a:t>0</a:t>
            </a:r>
            <a:r>
              <a:rPr lang="ja-JP" altLang="en-US" sz="1200" kern="0" dirty="0"/>
              <a:t>件）の場合、「次へ」リンクはクリックできない。</a:t>
            </a:r>
            <a:endParaRPr lang="en-US" altLang="ja-JP" sz="1200" kern="0" dirty="0"/>
          </a:p>
          <a:p>
            <a:endParaRPr lang="en-US" altLang="ja-JP" sz="1200" kern="0" dirty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５．</a:t>
            </a:r>
            <a:r>
              <a:rPr lang="ja-JP" altLang="en-US" sz="1200" kern="0" dirty="0"/>
              <a:t>「前へ」リンク</a:t>
            </a:r>
            <a:endParaRPr lang="en-US" altLang="ja-JP" sz="1200" kern="0" dirty="0"/>
          </a:p>
          <a:p>
            <a:r>
              <a:rPr lang="ja-JP" altLang="en-US" sz="1200" kern="0" dirty="0"/>
              <a:t>　　・表示しているページの前ページの一覧データ（表示しているページの</a:t>
            </a:r>
            <a:r>
              <a:rPr lang="en-US" altLang="ja-JP" sz="1200" kern="0" dirty="0"/>
              <a:t>1</a:t>
            </a:r>
            <a:r>
              <a:rPr lang="ja-JP" altLang="en-US" sz="1200" kern="0" dirty="0"/>
              <a:t>件目から－</a:t>
            </a:r>
            <a:r>
              <a:rPr lang="en-US" altLang="ja-JP" sz="1200" kern="0" dirty="0"/>
              <a:t>50</a:t>
            </a:r>
            <a:r>
              <a:rPr lang="ja-JP" altLang="en-US" sz="1200" kern="0" dirty="0"/>
              <a:t>件分）を表示する。</a:t>
            </a:r>
            <a:endParaRPr lang="en-US" altLang="ja-JP" sz="1200" kern="0" dirty="0"/>
          </a:p>
          <a:p>
            <a:r>
              <a:rPr lang="ja-JP" altLang="en-US" sz="1200" kern="0" dirty="0"/>
              <a:t>　　　例）</a:t>
            </a:r>
            <a:r>
              <a:rPr lang="en-US" altLang="ja-JP" sz="1200" kern="0" dirty="0"/>
              <a:t>3</a:t>
            </a:r>
            <a:r>
              <a:rPr lang="ja-JP" altLang="en-US" sz="1200" kern="0" dirty="0"/>
              <a:t>ページ目のとき、</a:t>
            </a:r>
            <a:r>
              <a:rPr lang="en-US" altLang="ja-JP" sz="1200" kern="0" dirty="0"/>
              <a:t>2</a:t>
            </a:r>
            <a:r>
              <a:rPr lang="ja-JP" altLang="en-US" sz="1200" kern="0" dirty="0"/>
              <a:t>ページ目（</a:t>
            </a:r>
            <a:r>
              <a:rPr lang="en-US" altLang="ja-JP" sz="1200" kern="0" dirty="0"/>
              <a:t>51</a:t>
            </a:r>
            <a:r>
              <a:rPr lang="ja-JP" altLang="en-US" sz="1200" kern="0" dirty="0"/>
              <a:t>～</a:t>
            </a:r>
            <a:r>
              <a:rPr lang="en-US" altLang="ja-JP" sz="1200" kern="0" dirty="0"/>
              <a:t>100</a:t>
            </a:r>
            <a:r>
              <a:rPr lang="ja-JP" altLang="en-US" sz="1200" kern="0" dirty="0"/>
              <a:t>件目）を表示する。</a:t>
            </a:r>
            <a:endParaRPr lang="en-US" altLang="ja-JP" sz="1200" kern="0" dirty="0"/>
          </a:p>
          <a:p>
            <a:r>
              <a:rPr lang="ja-JP" altLang="en-US" sz="1200" kern="0" dirty="0"/>
              <a:t>　　・表示しているページが</a:t>
            </a:r>
            <a:r>
              <a:rPr lang="en-US" altLang="ja-JP" sz="1200" kern="0" dirty="0"/>
              <a:t>1</a:t>
            </a:r>
            <a:r>
              <a:rPr lang="ja-JP" altLang="en-US" sz="1200" kern="0" dirty="0"/>
              <a:t>ページ目の場合、「前へ」リンクはクリックできない。</a:t>
            </a:r>
            <a:endParaRPr lang="en-US" altLang="ja-JP" sz="1200" kern="0" dirty="0"/>
          </a:p>
          <a:p>
            <a:endParaRPr lang="en-US" altLang="ja-JP" sz="1200" kern="0" dirty="0" smtClean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498758" y="3501008"/>
            <a:ext cx="924708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dirty="0" smtClean="0"/>
              <a:t>○グレード一覧</a:t>
            </a:r>
            <a:endParaRPr lang="en-US" altLang="ja-JP" sz="1200" b="1" kern="0" dirty="0"/>
          </a:p>
          <a:p>
            <a:r>
              <a:rPr lang="ja-JP" altLang="en-US" sz="1200" kern="0" dirty="0" smtClean="0"/>
              <a:t>　・</a:t>
            </a:r>
            <a:r>
              <a:rPr lang="ja-JP" altLang="en-US" sz="1200" kern="0" dirty="0"/>
              <a:t>一覧の並び</a:t>
            </a:r>
            <a:r>
              <a:rPr lang="ja-JP" altLang="en-US" sz="1200" kern="0" dirty="0" smtClean="0"/>
              <a:t>は販売年月（降順）、新車価格（昇順）の順。</a:t>
            </a:r>
            <a:endParaRPr lang="en-US" altLang="ja-JP" sz="1200" kern="0" dirty="0" smtClean="0"/>
          </a:p>
          <a:p>
            <a:r>
              <a:rPr lang="ja-JP" altLang="en-US" sz="1200" kern="0" dirty="0" smtClean="0"/>
              <a:t>　　→通称型式検索で対象となる車種が複数存在する場合は、メーカー・車種毎にまとめる。</a:t>
            </a:r>
            <a:endParaRPr lang="en-US" altLang="ja-JP" sz="1200" kern="0" dirty="0"/>
          </a:p>
          <a:p>
            <a:r>
              <a:rPr lang="ja-JP" altLang="en-US" sz="1200" kern="0" dirty="0"/>
              <a:t>　・</a:t>
            </a:r>
            <a:r>
              <a:rPr lang="en-US" altLang="ja-JP" sz="1200" kern="0" dirty="0"/>
              <a:t>1</a:t>
            </a:r>
            <a:r>
              <a:rPr lang="ja-JP" altLang="en-US" sz="1200" kern="0" dirty="0"/>
              <a:t>ページに表示する検索データ件数は</a:t>
            </a:r>
            <a:r>
              <a:rPr lang="en-US" altLang="ja-JP" sz="1200" kern="0" dirty="0"/>
              <a:t>50</a:t>
            </a:r>
            <a:r>
              <a:rPr lang="ja-JP" altLang="en-US" sz="1200" kern="0" dirty="0" smtClean="0"/>
              <a:t>件。</a:t>
            </a:r>
            <a:endParaRPr lang="en-US" altLang="ja-JP" sz="1200" kern="0" dirty="0"/>
          </a:p>
          <a:p>
            <a:r>
              <a:rPr lang="ja-JP" altLang="en-US" sz="1200" kern="0" dirty="0"/>
              <a:t>　・</a:t>
            </a:r>
            <a:r>
              <a:rPr lang="en-US" altLang="ja-JP" sz="1200" kern="0" dirty="0"/>
              <a:t>50</a:t>
            </a:r>
            <a:r>
              <a:rPr lang="ja-JP" altLang="en-US" sz="1200" kern="0" dirty="0"/>
              <a:t>件以上の場合、ページングを表示する。</a:t>
            </a:r>
            <a:endParaRPr lang="en-US" altLang="ja-JP" sz="1200" kern="0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498758" y="476672"/>
            <a:ext cx="927877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dirty="0" smtClean="0"/>
              <a:t>　６．「最初」</a:t>
            </a:r>
            <a:r>
              <a:rPr lang="ja-JP" altLang="en-US" sz="1200" kern="0" dirty="0"/>
              <a:t>リンク</a:t>
            </a:r>
            <a:endParaRPr lang="en-US" altLang="ja-JP" sz="1200" kern="0" dirty="0"/>
          </a:p>
          <a:p>
            <a:r>
              <a:rPr lang="ja-JP" altLang="en-US" sz="1200" kern="0" dirty="0"/>
              <a:t>　　</a:t>
            </a:r>
            <a:r>
              <a:rPr lang="ja-JP" altLang="en-US" sz="1200" kern="0" dirty="0" smtClean="0"/>
              <a:t>・</a:t>
            </a:r>
            <a:r>
              <a:rPr lang="en-US" altLang="ja-JP" sz="1200" kern="0" dirty="0" smtClean="0"/>
              <a:t>1</a:t>
            </a:r>
            <a:r>
              <a:rPr lang="ja-JP" altLang="en-US" sz="1200" kern="0" dirty="0" smtClean="0"/>
              <a:t>ページ目の一覧データを表示する。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</a:t>
            </a:r>
            <a:r>
              <a:rPr lang="ja-JP" altLang="en-US" sz="1200" kern="0" dirty="0"/>
              <a:t>・表示しているページが</a:t>
            </a:r>
            <a:r>
              <a:rPr lang="en-US" altLang="ja-JP" sz="1200" kern="0" dirty="0"/>
              <a:t>1</a:t>
            </a:r>
            <a:r>
              <a:rPr lang="ja-JP" altLang="en-US" sz="1200" kern="0" dirty="0"/>
              <a:t>ページ目の場合、</a:t>
            </a:r>
            <a:r>
              <a:rPr lang="ja-JP" altLang="en-US" sz="1200" kern="0" dirty="0" smtClean="0"/>
              <a:t>「最初」</a:t>
            </a:r>
            <a:r>
              <a:rPr lang="ja-JP" altLang="en-US" sz="1200" kern="0" dirty="0"/>
              <a:t>リンクはクリックできない</a:t>
            </a:r>
            <a:r>
              <a:rPr lang="ja-JP" altLang="en-US" sz="1200" kern="0" dirty="0" smtClean="0"/>
              <a:t>。</a:t>
            </a:r>
            <a:endParaRPr lang="en-US" altLang="ja-JP" sz="1200" kern="0" dirty="0" smtClean="0"/>
          </a:p>
          <a:p>
            <a:endParaRPr lang="en-US" altLang="ja-JP" sz="1200" kern="0" dirty="0" smtClean="0"/>
          </a:p>
          <a:p>
            <a:r>
              <a:rPr lang="ja-JP" altLang="en-US" sz="1200" kern="0" dirty="0"/>
              <a:t>　７</a:t>
            </a:r>
            <a:r>
              <a:rPr lang="ja-JP" altLang="en-US" sz="1200" kern="0" dirty="0" smtClean="0"/>
              <a:t>．「最後」リンク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・最終ページ目の一覧を表示する。</a:t>
            </a:r>
            <a:endParaRPr lang="en-US" altLang="ja-JP" sz="1200" kern="0" dirty="0" smtClean="0"/>
          </a:p>
          <a:p>
            <a:r>
              <a:rPr lang="ja-JP" altLang="en-US" sz="1200" kern="0" dirty="0" smtClean="0"/>
              <a:t>　　・</a:t>
            </a:r>
            <a:r>
              <a:rPr lang="ja-JP" altLang="en-US" sz="1200" kern="0" dirty="0"/>
              <a:t>表示しているページが最終ページ（残りの表示件数が</a:t>
            </a:r>
            <a:r>
              <a:rPr lang="en-US" altLang="ja-JP" sz="1200" kern="0" dirty="0"/>
              <a:t>0</a:t>
            </a:r>
            <a:r>
              <a:rPr lang="ja-JP" altLang="en-US" sz="1200" kern="0" dirty="0"/>
              <a:t>件）の場合、</a:t>
            </a:r>
            <a:r>
              <a:rPr lang="ja-JP" altLang="en-US" sz="1200" kern="0" dirty="0" smtClean="0"/>
              <a:t>「最後」</a:t>
            </a:r>
            <a:r>
              <a:rPr lang="ja-JP" altLang="en-US" sz="1200" kern="0" dirty="0"/>
              <a:t>リンクはクリックできない。</a:t>
            </a:r>
            <a:endParaRPr lang="en-US" altLang="ja-JP" sz="1200" kern="0" dirty="0"/>
          </a:p>
          <a:p>
            <a:endParaRPr lang="en-US" altLang="ja-JP" sz="1200" kern="0" dirty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８．各「ページ番号」</a:t>
            </a:r>
            <a:r>
              <a:rPr lang="ja-JP" altLang="en-US" sz="1200" kern="0" dirty="0"/>
              <a:t>リンク</a:t>
            </a:r>
            <a:endParaRPr lang="en-US" altLang="ja-JP" sz="1200" kern="0" dirty="0"/>
          </a:p>
          <a:p>
            <a:r>
              <a:rPr lang="ja-JP" altLang="en-US" sz="1200" kern="0" dirty="0"/>
              <a:t>　　</a:t>
            </a:r>
            <a:r>
              <a:rPr lang="ja-JP" altLang="en-US" sz="1200" kern="0" dirty="0" smtClean="0"/>
              <a:t>・クリックしたページ番号の一覧データを表示する。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　例）ページ番号</a:t>
            </a:r>
            <a:r>
              <a:rPr lang="en-US" altLang="ja-JP" sz="1200" kern="0" dirty="0" smtClean="0"/>
              <a:t>5</a:t>
            </a:r>
            <a:r>
              <a:rPr lang="ja-JP" altLang="en-US" sz="1200" kern="0" dirty="0" smtClean="0"/>
              <a:t>をクリックしたとき、</a:t>
            </a:r>
            <a:r>
              <a:rPr lang="en-US" altLang="ja-JP" sz="1200" kern="0" dirty="0" smtClean="0"/>
              <a:t>5</a:t>
            </a:r>
            <a:r>
              <a:rPr lang="ja-JP" altLang="en-US" sz="1200" kern="0" dirty="0" smtClean="0"/>
              <a:t>ページ目（</a:t>
            </a:r>
            <a:r>
              <a:rPr lang="en-US" altLang="ja-JP" sz="1200" kern="0" dirty="0" smtClean="0"/>
              <a:t>201</a:t>
            </a:r>
            <a:r>
              <a:rPr lang="ja-JP" altLang="en-US" sz="1200" kern="0" dirty="0" smtClean="0"/>
              <a:t>～</a:t>
            </a:r>
            <a:r>
              <a:rPr lang="en-US" altLang="ja-JP" sz="1200" kern="0" dirty="0" smtClean="0"/>
              <a:t>250</a:t>
            </a:r>
            <a:r>
              <a:rPr lang="ja-JP" altLang="en-US" sz="1200" kern="0" dirty="0" smtClean="0"/>
              <a:t>件目）を表示する。</a:t>
            </a:r>
            <a:endParaRPr lang="en-US" altLang="ja-JP" sz="1200" kern="0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4488" y="476672"/>
            <a:ext cx="9401352" cy="66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dirty="0"/>
              <a:t>２</a:t>
            </a:r>
            <a:r>
              <a:rPr lang="ja-JP" altLang="en-US" sz="1200" b="1" kern="0" dirty="0" smtClean="0"/>
              <a:t>．装備比較表</a:t>
            </a:r>
            <a:endParaRPr lang="en-US" altLang="ja-JP" sz="1200" b="1" kern="0" dirty="0" smtClean="0"/>
          </a:p>
          <a:p>
            <a:r>
              <a:rPr lang="ja-JP" altLang="en-US" sz="1200" kern="0" dirty="0" smtClean="0"/>
              <a:t>　・グレード一覧で選択したグレードの装備情報で横並びの一覧を作成する。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・</a:t>
            </a:r>
            <a:r>
              <a:rPr lang="ja-JP" altLang="en-US" sz="1200" kern="0" dirty="0"/>
              <a:t> 「チェックしたグレードの装備を比較」</a:t>
            </a:r>
            <a:r>
              <a:rPr lang="ja-JP" altLang="en-US" sz="1200" kern="0" dirty="0" smtClean="0"/>
              <a:t>ボタンがクリックされるまで非表示。</a:t>
            </a:r>
            <a:endParaRPr lang="en-US" altLang="ja-JP" sz="1200" kern="0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76184" y="1340768"/>
            <a:ext cx="94013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dirty="0" smtClean="0"/>
              <a:t>○</a:t>
            </a:r>
            <a:r>
              <a:rPr lang="ja-JP" altLang="en-US" sz="1200" b="1" kern="0" dirty="0" smtClean="0"/>
              <a:t>各種ボタン／リンク</a:t>
            </a:r>
            <a:endParaRPr lang="en-US" altLang="ja-JP" sz="1200" b="1" kern="0" dirty="0" smtClean="0"/>
          </a:p>
          <a:p>
            <a:r>
              <a:rPr lang="ja-JP" altLang="en-US" sz="1200" b="1" kern="0" dirty="0" smtClean="0"/>
              <a:t>　</a:t>
            </a:r>
            <a:r>
              <a:rPr lang="ja-JP" altLang="en-US" sz="1200" kern="0" dirty="0" smtClean="0"/>
              <a:t>１．平均小売相場の「金額」リンク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・対象グレードの全国平均</a:t>
            </a:r>
            <a:r>
              <a:rPr lang="ja-JP" altLang="en-US" sz="1200" kern="0" dirty="0"/>
              <a:t>小売相場の</a:t>
            </a:r>
            <a:r>
              <a:rPr lang="ja-JP" altLang="en-US" sz="1200" kern="0" dirty="0" smtClean="0"/>
              <a:t>金額を</a:t>
            </a:r>
            <a:r>
              <a:rPr lang="ja-JP" altLang="en-US" sz="1200" kern="0" dirty="0"/>
              <a:t>表示する</a:t>
            </a:r>
            <a:r>
              <a:rPr lang="ja-JP" altLang="en-US" sz="1200" kern="0" dirty="0" smtClean="0"/>
              <a:t>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　</a:t>
            </a:r>
            <a:r>
              <a:rPr lang="ja-JP" altLang="en-US" sz="1200" kern="0" dirty="0" smtClean="0"/>
              <a:t>・下記の検索</a:t>
            </a:r>
            <a:r>
              <a:rPr lang="ja-JP" altLang="en-US" sz="1200" kern="0" dirty="0"/>
              <a:t>条件を引き継いで小売相場検索画面（画面</a:t>
            </a:r>
            <a:r>
              <a:rPr lang="en-US" altLang="ja-JP" sz="1200" kern="0" dirty="0"/>
              <a:t>ID</a:t>
            </a:r>
            <a:r>
              <a:rPr lang="ja-JP" altLang="en-US" sz="1200" kern="0" dirty="0"/>
              <a:t>：</a:t>
            </a:r>
            <a:r>
              <a:rPr lang="en-US" altLang="ja-JP" sz="1200" kern="0" dirty="0"/>
              <a:t>2-2-2</a:t>
            </a:r>
            <a:r>
              <a:rPr lang="ja-JP" altLang="en-US" sz="1200" kern="0" dirty="0" smtClean="0"/>
              <a:t>）へ遷移する。（別ウィンドウ）</a:t>
            </a:r>
            <a:endParaRPr lang="en-US" altLang="ja-JP" sz="1200" kern="0" dirty="0"/>
          </a:p>
          <a:p>
            <a:r>
              <a:rPr lang="ja-JP" altLang="en-US" sz="1200" kern="0" dirty="0" smtClean="0"/>
              <a:t>　　　検索条件：メーカー</a:t>
            </a:r>
            <a:r>
              <a:rPr lang="ja-JP" altLang="en-US" sz="1200" kern="0" dirty="0"/>
              <a:t>、車種、型式、グレード</a:t>
            </a:r>
            <a:endParaRPr lang="en-US" altLang="ja-JP" sz="1200" kern="0" dirty="0"/>
          </a:p>
          <a:p>
            <a:endParaRPr lang="en-US" altLang="ja-JP" sz="1200" kern="0" dirty="0" smtClean="0"/>
          </a:p>
          <a:p>
            <a:r>
              <a:rPr lang="ja-JP" altLang="en-US" sz="1200" kern="0" dirty="0"/>
              <a:t>　２．</a:t>
            </a:r>
            <a:r>
              <a:rPr lang="ja-JP" altLang="en-US" sz="1200" kern="0" dirty="0" smtClean="0"/>
              <a:t>平均</a:t>
            </a:r>
            <a:r>
              <a:rPr lang="en-US" altLang="ja-JP" sz="1200" kern="0" dirty="0" smtClean="0"/>
              <a:t>AA</a:t>
            </a:r>
            <a:r>
              <a:rPr lang="ja-JP" altLang="en-US" sz="1200" kern="0" dirty="0" smtClean="0"/>
              <a:t>相場</a:t>
            </a:r>
            <a:r>
              <a:rPr lang="ja-JP" altLang="en-US" sz="1200" kern="0" dirty="0"/>
              <a:t>の「金額」</a:t>
            </a:r>
            <a:r>
              <a:rPr lang="ja-JP" altLang="en-US" sz="1200" kern="0" dirty="0" smtClean="0"/>
              <a:t>リンク</a:t>
            </a:r>
            <a:endParaRPr lang="en-US" altLang="ja-JP" sz="1200" kern="0" dirty="0" smtClean="0"/>
          </a:p>
          <a:p>
            <a:r>
              <a:rPr lang="ja-JP" altLang="en-US" sz="1200" kern="0" dirty="0" smtClean="0"/>
              <a:t>　　・</a:t>
            </a:r>
            <a:r>
              <a:rPr lang="ja-JP" altLang="en-US" sz="1200" kern="0" dirty="0"/>
              <a:t>対象グレードの</a:t>
            </a:r>
            <a:r>
              <a:rPr lang="ja-JP" altLang="en-US" sz="1200" kern="0" dirty="0" smtClean="0"/>
              <a:t>全国</a:t>
            </a:r>
            <a:r>
              <a:rPr lang="en-US" altLang="ja-JP" sz="1200" kern="0" dirty="0" smtClean="0"/>
              <a:t>AA</a:t>
            </a:r>
            <a:r>
              <a:rPr lang="ja-JP" altLang="en-US" sz="1200" kern="0" dirty="0" smtClean="0"/>
              <a:t>小売</a:t>
            </a:r>
            <a:r>
              <a:rPr lang="ja-JP" altLang="en-US" sz="1200" kern="0" dirty="0"/>
              <a:t>相場の金額を表示する</a:t>
            </a:r>
            <a:r>
              <a:rPr lang="ja-JP" altLang="en-US" sz="1200" kern="0" dirty="0" smtClean="0"/>
              <a:t>。</a:t>
            </a:r>
            <a:endParaRPr lang="en-US" altLang="ja-JP" sz="1200" kern="0" dirty="0"/>
          </a:p>
          <a:p>
            <a:r>
              <a:rPr lang="ja-JP" altLang="en-US" sz="1200" kern="0" dirty="0"/>
              <a:t>　　・下記の検索条件を</a:t>
            </a:r>
            <a:r>
              <a:rPr lang="ja-JP" altLang="en-US" sz="1200" kern="0" dirty="0" smtClean="0"/>
              <a:t>引き継いで</a:t>
            </a:r>
            <a:r>
              <a:rPr lang="en-US" altLang="ja-JP" sz="1200" kern="0" dirty="0" smtClean="0"/>
              <a:t>AA</a:t>
            </a:r>
            <a:r>
              <a:rPr lang="ja-JP" altLang="en-US" sz="1200" kern="0" dirty="0" smtClean="0"/>
              <a:t>相場</a:t>
            </a:r>
            <a:r>
              <a:rPr lang="ja-JP" altLang="en-US" sz="1200" kern="0" dirty="0"/>
              <a:t>検索画面（画面</a:t>
            </a:r>
            <a:r>
              <a:rPr lang="en-US" altLang="ja-JP" sz="1200" kern="0" dirty="0"/>
              <a:t>ID</a:t>
            </a:r>
            <a:r>
              <a:rPr lang="ja-JP" altLang="en-US" sz="1200" kern="0" dirty="0"/>
              <a:t>：</a:t>
            </a:r>
            <a:r>
              <a:rPr lang="en-US" altLang="ja-JP" sz="1200" kern="0" dirty="0" smtClean="0"/>
              <a:t>2-3-2</a:t>
            </a:r>
            <a:r>
              <a:rPr lang="ja-JP" altLang="en-US" sz="1200" kern="0" dirty="0"/>
              <a:t>）へ遷移する。（別ウィンドウ）</a:t>
            </a:r>
            <a:endParaRPr lang="en-US" altLang="ja-JP" sz="1200" kern="0" dirty="0"/>
          </a:p>
          <a:p>
            <a:r>
              <a:rPr lang="ja-JP" altLang="en-US" sz="1200" kern="0" dirty="0"/>
              <a:t>　　　検索条件：メーカー、車種、型式、</a:t>
            </a:r>
            <a:r>
              <a:rPr lang="ja-JP" altLang="en-US" sz="1200" kern="0" dirty="0" smtClean="0"/>
              <a:t>グレード</a:t>
            </a:r>
            <a:endParaRPr lang="en-US" altLang="ja-JP" sz="1200" kern="0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45734" y="4005064"/>
            <a:ext cx="94013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dirty="0" smtClean="0"/>
              <a:t>○比較表一覧</a:t>
            </a:r>
            <a:endParaRPr lang="en-US" altLang="ja-JP" sz="1200" b="1" kern="0" dirty="0"/>
          </a:p>
          <a:p>
            <a:r>
              <a:rPr lang="ja-JP" altLang="en-US" sz="1200" kern="0" dirty="0" smtClean="0"/>
              <a:t>・選択したグレードは、グレード一覧と同じ順（販売</a:t>
            </a:r>
            <a:r>
              <a:rPr lang="ja-JP" altLang="en-US" sz="1200" kern="0" dirty="0"/>
              <a:t>年月（降順）、新車価格（昇順</a:t>
            </a:r>
            <a:r>
              <a:rPr lang="ja-JP" altLang="en-US" sz="1200" kern="0" dirty="0" smtClean="0"/>
              <a:t>））で左から右に並ぶ。</a:t>
            </a:r>
            <a:endParaRPr lang="en-US" altLang="ja-JP" sz="1200" kern="0" dirty="0" smtClean="0"/>
          </a:p>
          <a:p>
            <a:r>
              <a:rPr lang="ja-JP" altLang="en-US" sz="1200" kern="0" dirty="0" smtClean="0"/>
              <a:t>・</a:t>
            </a:r>
            <a:r>
              <a:rPr lang="ja-JP" altLang="en-US" sz="1200" kern="0" dirty="0"/>
              <a:t>「チェックしたグレードの装備を比較する</a:t>
            </a:r>
            <a:r>
              <a:rPr lang="ja-JP" altLang="en-US" sz="1200" kern="0" dirty="0" smtClean="0"/>
              <a:t>」ボタンのクリック時に、「装備の差分だけを表示する」項目の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チェック有無で比較表</a:t>
            </a:r>
            <a:r>
              <a:rPr lang="ja-JP" altLang="en-US" sz="1200" kern="0" dirty="0"/>
              <a:t>の表示内容が異なる</a:t>
            </a:r>
            <a:r>
              <a:rPr lang="ja-JP" altLang="en-US" sz="1200" kern="0" dirty="0" smtClean="0"/>
              <a:t>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１．チェック有　：　比較グレード内で</a:t>
            </a:r>
            <a:r>
              <a:rPr lang="en-US" altLang="ja-JP" sz="1200" kern="0" dirty="0" smtClean="0"/>
              <a:t>1</a:t>
            </a:r>
            <a:r>
              <a:rPr lang="ja-JP" altLang="en-US" sz="1200" kern="0" dirty="0" smtClean="0"/>
              <a:t>グレードでも差異がある項目のみで比較表を表示する。</a:t>
            </a:r>
            <a:endParaRPr lang="en-US" altLang="ja-JP" sz="1200" kern="0" dirty="0" smtClean="0"/>
          </a:p>
          <a:p>
            <a:r>
              <a:rPr lang="ja-JP" altLang="en-US" sz="1200" kern="0" dirty="0" smtClean="0"/>
              <a:t>　　２．チェック無　：　比較表の全項目を表示</a:t>
            </a:r>
            <a:r>
              <a:rPr lang="ja-JP" altLang="en-US" sz="1200" kern="0" dirty="0"/>
              <a:t>するが、比較グレード内で</a:t>
            </a:r>
            <a:r>
              <a:rPr lang="en-US" altLang="ja-JP" sz="1200" kern="0" dirty="0"/>
              <a:t>1</a:t>
            </a:r>
            <a:r>
              <a:rPr lang="ja-JP" altLang="en-US" sz="1200" kern="0" dirty="0"/>
              <a:t>グレードでも差異がある項目のみ背景色を変える</a:t>
            </a:r>
            <a:r>
              <a:rPr lang="ja-JP" altLang="en-US" sz="1200" kern="0" dirty="0" smtClean="0"/>
              <a:t>。</a:t>
            </a:r>
            <a:endParaRPr lang="en-US" altLang="ja-JP" sz="1200" kern="0" dirty="0" smtClean="0"/>
          </a:p>
          <a:p>
            <a:endParaRPr lang="en-US" altLang="ja-JP" sz="1200" kern="0" dirty="0" smtClean="0"/>
          </a:p>
          <a:p>
            <a:r>
              <a:rPr lang="ja-JP" altLang="en-US" sz="1200" kern="0" dirty="0" smtClean="0"/>
              <a:t>・選択したグレードによって、装備表の表示内容が異なる。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１．</a:t>
            </a:r>
            <a:r>
              <a:rPr lang="en-US" altLang="ja-JP" sz="1200" kern="0" dirty="0" smtClean="0"/>
              <a:t>2012</a:t>
            </a:r>
            <a:r>
              <a:rPr lang="ja-JP" altLang="en-US" sz="1200" kern="0" dirty="0" smtClean="0"/>
              <a:t>年以降に販売されたグレード：標準装備に「●」、メーカーオプションに「</a:t>
            </a:r>
            <a:r>
              <a:rPr lang="en-US" altLang="ja-JP" sz="1200" kern="0" dirty="0" smtClean="0"/>
              <a:t>M</a:t>
            </a:r>
            <a:r>
              <a:rPr lang="ja-JP" altLang="en-US" sz="1200" kern="0" dirty="0" smtClean="0"/>
              <a:t>」、ディーラーオプションに「</a:t>
            </a:r>
            <a:r>
              <a:rPr lang="en-US" altLang="ja-JP" sz="1200" kern="0" dirty="0" smtClean="0"/>
              <a:t>D</a:t>
            </a:r>
            <a:r>
              <a:rPr lang="ja-JP" altLang="en-US" sz="1200" kern="0" dirty="0" smtClean="0"/>
              <a:t>」を表示。</a:t>
            </a:r>
            <a:endParaRPr lang="en-US" altLang="ja-JP" sz="1200" kern="0" dirty="0" smtClean="0"/>
          </a:p>
          <a:p>
            <a:r>
              <a:rPr lang="ja-JP" altLang="en-US" sz="1200" kern="0" dirty="0"/>
              <a:t>　</a:t>
            </a:r>
            <a:r>
              <a:rPr lang="ja-JP" altLang="en-US" sz="1200" kern="0" dirty="0" smtClean="0"/>
              <a:t>　２．</a:t>
            </a:r>
            <a:r>
              <a:rPr lang="en-US" altLang="ja-JP" sz="1200" kern="0" dirty="0" smtClean="0"/>
              <a:t>2012</a:t>
            </a:r>
            <a:r>
              <a:rPr lang="ja-JP" altLang="en-US" sz="1200" kern="0" dirty="0" smtClean="0"/>
              <a:t>年以前に販売されたグレード：標準装備のみ「●」を表示。</a:t>
            </a:r>
            <a:endParaRPr lang="en-US" altLang="ja-JP" sz="1200" kern="0" dirty="0" smtClean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遷移図</a:t>
            </a:r>
            <a:r>
              <a:rPr kumimoji="1" lang="ja-JP" altLang="en-US" dirty="0" smtClean="0"/>
              <a:t>（画面内）</a:t>
            </a:r>
            <a:endParaRPr kumimoji="1" lang="ja-JP" altLang="en-US" dirty="0"/>
          </a:p>
        </p:txBody>
      </p:sp>
      <p:sp>
        <p:nvSpPr>
          <p:cNvPr id="7" name="テキスト ボックス 1"/>
          <p:cNvSpPr txBox="1"/>
          <p:nvPr/>
        </p:nvSpPr>
        <p:spPr>
          <a:xfrm>
            <a:off x="1915066" y="1960500"/>
            <a:ext cx="5357680" cy="276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【D-MATCH】</a:t>
            </a:r>
          </a:p>
          <a:p>
            <a:pPr algn="l"/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2-4-2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：グレード検索（結果確認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" name="直線矢印コネクタ 12"/>
          <p:cNvCxnSpPr>
            <a:stCxn id="26" idx="2"/>
            <a:endCxn id="23" idx="0"/>
          </p:cNvCxnSpPr>
          <p:nvPr/>
        </p:nvCxnSpPr>
        <p:spPr>
          <a:xfrm rot="16200000" flipH="1">
            <a:off x="4933715" y="4038192"/>
            <a:ext cx="842093" cy="1683937"/>
          </a:xfrm>
          <a:prstGeom prst="bentConnector3">
            <a:avLst>
              <a:gd name="adj1" fmla="val 50000"/>
            </a:avLst>
          </a:prstGeom>
          <a:ln w="19050">
            <a:solidFill>
              <a:sysClr val="windowText" lastClr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19" idx="2"/>
            <a:endCxn id="25" idx="0"/>
          </p:cNvCxnSpPr>
          <p:nvPr/>
        </p:nvCxnSpPr>
        <p:spPr>
          <a:xfrm>
            <a:off x="4512793" y="1282544"/>
            <a:ext cx="0" cy="128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4"/>
          <p:cNvSpPr txBox="1"/>
          <p:nvPr/>
        </p:nvSpPr>
        <p:spPr>
          <a:xfrm>
            <a:off x="1395517" y="5301208"/>
            <a:ext cx="2857501" cy="976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【D-MATCH】</a:t>
            </a:r>
          </a:p>
          <a:p>
            <a:pPr algn="l"/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2-2-2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：小売相場検索（詳細データ）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l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検索して一覧を表示した状態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l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ナビゲーションタブあり</a:t>
            </a:r>
          </a:p>
        </p:txBody>
      </p:sp>
      <p:cxnSp>
        <p:nvCxnSpPr>
          <p:cNvPr id="15" name="直線矢印コネクタ 12"/>
          <p:cNvCxnSpPr>
            <a:stCxn id="27" idx="2"/>
            <a:endCxn id="10" idx="0"/>
          </p:cNvCxnSpPr>
          <p:nvPr/>
        </p:nvCxnSpPr>
        <p:spPr>
          <a:xfrm rot="5400000">
            <a:off x="3183481" y="4097198"/>
            <a:ext cx="844797" cy="1563222"/>
          </a:xfrm>
          <a:prstGeom prst="bentConnector3">
            <a:avLst>
              <a:gd name="adj1" fmla="val 50000"/>
            </a:avLst>
          </a:prstGeom>
          <a:ln w="19050">
            <a:solidFill>
              <a:sysClr val="windowText" lastClr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6"/>
          <p:cNvSpPr txBox="1"/>
          <p:nvPr/>
        </p:nvSpPr>
        <p:spPr>
          <a:xfrm>
            <a:off x="616202" y="4869160"/>
            <a:ext cx="2078182" cy="3117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平均小売相場項目の「金額」のリンクをクリック</a:t>
            </a:r>
            <a:endParaRPr kumimoji="1" lang="en-US" altLang="ja-JP" sz="9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759418" y="562312"/>
            <a:ext cx="2075945" cy="1043547"/>
            <a:chOff x="9094282" y="2909454"/>
            <a:chExt cx="2151532" cy="1176618"/>
          </a:xfrm>
        </p:grpSpPr>
        <p:sp>
          <p:nvSpPr>
            <p:cNvPr id="34" name="テキスト ボックス 8"/>
            <p:cNvSpPr txBox="1"/>
            <p:nvPr/>
          </p:nvSpPr>
          <p:spPr>
            <a:xfrm>
              <a:off x="9094282" y="2909454"/>
              <a:ext cx="2151530" cy="117661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1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kumimoji="1" lang="ja-JP" altLang="en-US" sz="11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判例</a:t>
              </a:r>
              <a:r>
                <a:rPr kumimoji="1" lang="en-US" altLang="ja-JP" sz="11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l"/>
              <a:endPara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9363224" y="3380102"/>
              <a:ext cx="268942" cy="0"/>
            </a:xfrm>
            <a:prstGeom prst="straightConnector1">
              <a:avLst/>
            </a:prstGeom>
            <a:ln w="19050">
              <a:solidFill>
                <a:sysClr val="windowText" lastClr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10"/>
            <p:cNvSpPr txBox="1"/>
            <p:nvPr/>
          </p:nvSpPr>
          <p:spPr>
            <a:xfrm>
              <a:off x="9901108" y="3144778"/>
              <a:ext cx="1344706" cy="4706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別ウィンドウ</a:t>
              </a: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9363223" y="3850749"/>
              <a:ext cx="268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12"/>
            <p:cNvSpPr txBox="1"/>
            <p:nvPr/>
          </p:nvSpPr>
          <p:spPr>
            <a:xfrm>
              <a:off x="9901107" y="3615425"/>
              <a:ext cx="1344706" cy="47064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同ウィンドウ</a:t>
              </a:r>
            </a:p>
          </p:txBody>
        </p:sp>
      </p:grpSp>
      <p:sp>
        <p:nvSpPr>
          <p:cNvPr id="18" name="テキスト ボックス 13"/>
          <p:cNvSpPr txBox="1"/>
          <p:nvPr/>
        </p:nvSpPr>
        <p:spPr>
          <a:xfrm>
            <a:off x="2694384" y="1408199"/>
            <a:ext cx="1827576" cy="4366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「条件指定」タブをクリック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4"/>
          <p:cNvSpPr txBox="1"/>
          <p:nvPr/>
        </p:nvSpPr>
        <p:spPr>
          <a:xfrm>
            <a:off x="3218513" y="562313"/>
            <a:ext cx="2588560" cy="720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【D-MATCH】</a:t>
            </a:r>
          </a:p>
          <a:p>
            <a:pPr algn="l"/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2-4-1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：グレード検索（条件指定）</a:t>
            </a:r>
          </a:p>
        </p:txBody>
      </p:sp>
      <p:sp>
        <p:nvSpPr>
          <p:cNvPr id="20" name="テキスト ボックス 15"/>
          <p:cNvSpPr txBox="1"/>
          <p:nvPr/>
        </p:nvSpPr>
        <p:spPr>
          <a:xfrm>
            <a:off x="4772564" y="1401069"/>
            <a:ext cx="2078183" cy="44090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「検索」ボタンをクリック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253020" y="1026307"/>
            <a:ext cx="259773" cy="242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22" name="直線矢印コネクタ 21"/>
          <p:cNvCxnSpPr>
            <a:stCxn id="29" idx="0"/>
            <a:endCxn id="21" idx="2"/>
          </p:cNvCxnSpPr>
          <p:nvPr/>
        </p:nvCxnSpPr>
        <p:spPr>
          <a:xfrm flipV="1">
            <a:off x="4382907" y="1268760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18"/>
          <p:cNvSpPr txBox="1"/>
          <p:nvPr/>
        </p:nvSpPr>
        <p:spPr>
          <a:xfrm>
            <a:off x="4772564" y="5301208"/>
            <a:ext cx="2848332" cy="976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【D-MATCH】</a:t>
            </a:r>
          </a:p>
          <a:p>
            <a:pPr algn="l"/>
            <a:r>
              <a:rPr kumimoji="1" lang="en-US" altLang="ja-JP" sz="11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2-3-2</a:t>
            </a:r>
            <a:r>
              <a:rPr kumimoji="1" lang="ja-JP" altLang="en-US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AA</a:t>
            </a:r>
            <a:r>
              <a:rPr kumimoji="1" lang="ja-JP" altLang="en-US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相場検索（詳細データ）</a:t>
            </a:r>
            <a:endParaRPr kumimoji="1" lang="en-US" altLang="ja-JP" sz="11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l"/>
            <a:r>
              <a:rPr kumimoji="1" lang="en-US" altLang="ja-JP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検索して一覧を表示した状態</a:t>
            </a:r>
            <a:endParaRPr kumimoji="1" lang="en-US" altLang="ja-JP" sz="11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l"/>
            <a:r>
              <a:rPr kumimoji="1" lang="en-US" altLang="ja-JP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ナビゲーションタブあり</a:t>
            </a:r>
            <a:endParaRPr kumimoji="1" lang="en-US" altLang="ja-JP" sz="11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19"/>
          <p:cNvSpPr txBox="1"/>
          <p:nvPr/>
        </p:nvSpPr>
        <p:spPr>
          <a:xfrm>
            <a:off x="6331202" y="4869160"/>
            <a:ext cx="2078182" cy="3117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AA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相場項目の「金額」のリンクをクリック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0"/>
          <p:cNvSpPr txBox="1"/>
          <p:nvPr/>
        </p:nvSpPr>
        <p:spPr>
          <a:xfrm>
            <a:off x="3733475" y="2569331"/>
            <a:ext cx="1558636" cy="72736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グレード一覧</a:t>
            </a:r>
          </a:p>
        </p:txBody>
      </p:sp>
      <p:sp>
        <p:nvSpPr>
          <p:cNvPr id="26" name="テキスト ボックス 21"/>
          <p:cNvSpPr txBox="1"/>
          <p:nvPr/>
        </p:nvSpPr>
        <p:spPr>
          <a:xfrm>
            <a:off x="3733475" y="3731751"/>
            <a:ext cx="1558636" cy="727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グレード詳細比較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4253020" y="4221088"/>
            <a:ext cx="268940" cy="23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28" name="直線矢印コネクタ 27"/>
          <p:cNvCxnSpPr>
            <a:stCxn id="25" idx="2"/>
            <a:endCxn id="26" idx="0"/>
          </p:cNvCxnSpPr>
          <p:nvPr/>
        </p:nvCxnSpPr>
        <p:spPr>
          <a:xfrm>
            <a:off x="4512793" y="3296696"/>
            <a:ext cx="0" cy="43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253020" y="2564904"/>
            <a:ext cx="259773" cy="24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0" name="テキスト ボックス 25"/>
          <p:cNvSpPr txBox="1"/>
          <p:nvPr/>
        </p:nvSpPr>
        <p:spPr>
          <a:xfrm>
            <a:off x="4521959" y="3356992"/>
            <a:ext cx="2597728" cy="7273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「チェックしたグレードの装備を比較」ボタンをクリック</a:t>
            </a:r>
            <a:endParaRPr kumimoji="1" lang="en-US" altLang="ja-JP" sz="9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26"/>
          <p:cNvSpPr txBox="1"/>
          <p:nvPr/>
        </p:nvSpPr>
        <p:spPr>
          <a:xfrm>
            <a:off x="5333597" y="1991974"/>
            <a:ext cx="1939148" cy="6723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dirty="0" smtClean="0">
                <a:solidFill>
                  <a:schemeClr val="dk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ja-JP" altLang="ja-JP" sz="900" dirty="0">
                <a:solidFill>
                  <a:schemeClr val="dk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一覧の各項目にある「ソート」のリンクを</a:t>
            </a:r>
            <a:r>
              <a:rPr kumimoji="1" lang="ja-JP" altLang="ja-JP" sz="900" dirty="0" smtClean="0">
                <a:solidFill>
                  <a:schemeClr val="dk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</a:t>
            </a:r>
            <a:endParaRPr lang="ja-JP" altLang="ja-JP" sz="9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l"/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772566" y="2564904"/>
            <a:ext cx="519546" cy="24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3" name="直線矢印コネクタ 12"/>
          <p:cNvCxnSpPr>
            <a:stCxn id="25" idx="3"/>
            <a:endCxn id="32" idx="0"/>
          </p:cNvCxnSpPr>
          <p:nvPr/>
        </p:nvCxnSpPr>
        <p:spPr>
          <a:xfrm flipH="1" flipV="1">
            <a:off x="5032339" y="2564904"/>
            <a:ext cx="259772" cy="368110"/>
          </a:xfrm>
          <a:prstGeom prst="bentConnector4">
            <a:avLst>
              <a:gd name="adj1" fmla="val -88001"/>
              <a:gd name="adj2" fmla="val 1621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☣NEW HOYU theme">
  <a:themeElements>
    <a:clrScheme name="NEW HOYU">
      <a:dk1>
        <a:srgbClr val="000000"/>
      </a:dk1>
      <a:lt1>
        <a:srgbClr val="FFFFFF"/>
      </a:lt1>
      <a:dk2>
        <a:srgbClr val="3F3F3F"/>
      </a:dk2>
      <a:lt2>
        <a:srgbClr val="D8D8D8"/>
      </a:lt2>
      <a:accent1>
        <a:srgbClr val="00BAE6"/>
      </a:accent1>
      <a:accent2>
        <a:srgbClr val="FABB0A"/>
      </a:accent2>
      <a:accent3>
        <a:srgbClr val="667ECC"/>
      </a:accent3>
      <a:accent4>
        <a:srgbClr val="973F4E"/>
      </a:accent4>
      <a:accent5>
        <a:srgbClr val="C4D331"/>
      </a:accent5>
      <a:accent6>
        <a:srgbClr val="00BAE6"/>
      </a:accent6>
      <a:hlink>
        <a:srgbClr val="C22424"/>
      </a:hlink>
      <a:folHlink>
        <a:srgbClr val="87B9C3"/>
      </a:folHlink>
    </a:clrScheme>
    <a:fontScheme name="HOYUデザインレイアウトテンプレート">
      <a:majorFont>
        <a:latin typeface="A-OTF じゅん Pro 34"/>
        <a:ea typeface="A-OTF じゅん Pro 34"/>
        <a:cs typeface=""/>
      </a:majorFont>
      <a:minorFont>
        <a:latin typeface="A-OTF じゅん Pro 201"/>
        <a:ea typeface="A-OTF じゅん Pro 20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lumMod val="90000"/>
              </a:schemeClr>
            </a:gs>
            <a:gs pos="50000">
              <a:srgbClr val="00B0F0"/>
            </a:gs>
            <a:gs pos="100000">
              <a:schemeClr val="bg2">
                <a:lumMod val="90000"/>
              </a:schemeClr>
            </a:gs>
          </a:gsLst>
          <a:lin ang="10800000" scaled="1"/>
          <a:tileRect/>
        </a:gra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200" dirty="0" smtClean="0">
            <a:latin typeface="MS UI Gothic" pitchFamily="50" charset="-128"/>
            <a:ea typeface="MS UI Gothic" pitchFamily="50" charset="-128"/>
          </a:defRPr>
        </a:defPPr>
      </a:lstStyle>
    </a:txDef>
  </a:objectDefaults>
  <a:extraClrSchemeLst>
    <a:extraClrScheme>
      <a:clrScheme name="HOYUデザインレイアウト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☣NEW HOYU theme</Template>
  <TotalTime>26388</TotalTime>
  <Words>339</Words>
  <Application>Microsoft Office PowerPoint</Application>
  <PresentationFormat>A4 210 x 297 mm</PresentationFormat>
  <Paragraphs>103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A-OTF じゅん Pro 201</vt:lpstr>
      <vt:lpstr>A-OTF じゅん Pro 34</vt:lpstr>
      <vt:lpstr>ＭＳ Ｐゴシック</vt:lpstr>
      <vt:lpstr>MS UI Gothic</vt:lpstr>
      <vt:lpstr>メイリオ</vt:lpstr>
      <vt:lpstr>Arial</vt:lpstr>
      <vt:lpstr>Calibri</vt:lpstr>
      <vt:lpstr>Century Gothic</vt:lpstr>
      <vt:lpstr>☣NEW HOYU theme</vt:lpstr>
      <vt:lpstr>D-MATCH機能要件定義書 （2-4-2：グレード検索[検索結果]）</vt:lpstr>
      <vt:lpstr>概要（1/3）</vt:lpstr>
      <vt:lpstr>概要（2/3）</vt:lpstr>
      <vt:lpstr>概要（3/3）</vt:lpstr>
      <vt:lpstr>遷移図（画面内）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HOYU70</dc:creator>
  <cp:lastModifiedBy>hoyu22</cp:lastModifiedBy>
  <cp:revision>2416</cp:revision>
  <cp:lastPrinted>2015-09-16T04:25:41Z</cp:lastPrinted>
  <dcterms:created xsi:type="dcterms:W3CDTF">2010-04-07T02:08:55Z</dcterms:created>
  <dcterms:modified xsi:type="dcterms:W3CDTF">2016-05-13T07:50:39Z</dcterms:modified>
</cp:coreProperties>
</file>