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1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</p:sldIdLst>
  <p:sldSz cx="9906000" cy="6858000" type="A4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1"/>
    <a:srgbClr val="214369"/>
    <a:srgbClr val="9CBCDA"/>
    <a:srgbClr val="FFF7D5"/>
    <a:srgbClr val="CFDDE9"/>
    <a:srgbClr val="CCECFF"/>
    <a:srgbClr val="295483"/>
    <a:srgbClr val="FF6699"/>
    <a:srgbClr val="6D9DC9"/>
    <a:srgbClr val="1E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9813" autoAdjust="0"/>
  </p:normalViewPr>
  <p:slideViewPr>
    <p:cSldViewPr>
      <p:cViewPr varScale="1">
        <p:scale>
          <a:sx n="68" d="100"/>
          <a:sy n="68" d="100"/>
        </p:scale>
        <p:origin x="1404" y="54"/>
      </p:cViewPr>
      <p:guideLst>
        <p:guide orient="horz" pos="2160"/>
        <p:guide pos="312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450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5350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52D31481-27B6-43B4-97D6-7F57AE923DFB}" type="datetimeFigureOut">
              <a:rPr lang="ja-JP" altLang="en-US"/>
              <a:pPr>
                <a:defRPr/>
              </a:pPr>
              <a:t>2016/5/2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5350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1850E809-4CDE-4E04-82C0-F67474F4D84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119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5350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3B249168-D4B7-4149-ABE6-E394CB7D331B}" type="datetimeFigureOut">
              <a:rPr lang="ja-JP" altLang="en-US"/>
              <a:pPr>
                <a:defRPr/>
              </a:pPr>
              <a:t>2016/5/2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8003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199" y="4721225"/>
            <a:ext cx="5444806" cy="4471988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5350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5745C9DD-FF9F-4F50-9653-2EF238E6CE6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7650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852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1904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95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418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697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900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7094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6818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7935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450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2492378"/>
            <a:ext cx="9906000" cy="72529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5000">
                <a:schemeClr val="accent6"/>
              </a:gs>
              <a:gs pos="85000">
                <a:schemeClr val="accent6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232921" y="6616011"/>
            <a:ext cx="1426738" cy="2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946" y="1628778"/>
            <a:ext cx="9672108" cy="822325"/>
          </a:xfrm>
        </p:spPr>
        <p:txBody>
          <a:bodyPr anchor="b"/>
          <a:lstStyle>
            <a:lvl1pPr algn="ctr">
              <a:defRPr sz="3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2708920"/>
            <a:ext cx="6934200" cy="576262"/>
          </a:xfrm>
        </p:spPr>
        <p:txBody>
          <a:bodyPr/>
          <a:lstStyle>
            <a:lvl1pPr marL="0" indent="0"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267840" cy="4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ja-JP" altLang="en-US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8189650" y="6669360"/>
            <a:ext cx="1716352" cy="18864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800"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dirty="0" smtClean="0"/>
              <a:t>Copyright (c) 2014 HOYU </a:t>
            </a:r>
            <a:r>
              <a:rPr lang="en-US" altLang="ja-JP" dirty="0" err="1" smtClean="0"/>
              <a:t>co.ltd</a:t>
            </a:r>
            <a:r>
              <a:rPr lang="en-US" altLang="ja-JP" dirty="0" smtClean="0"/>
              <a:t>. All Rights Reserved.</a:t>
            </a:r>
            <a:endParaRPr lang="en-US" altLang="ja-JP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" y="6669360"/>
            <a:ext cx="992319" cy="18864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6638400"/>
            <a:ext cx="9906000" cy="1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50000">
                <a:srgbClr val="00B0F0"/>
              </a:gs>
              <a:gs pos="100000">
                <a:schemeClr val="bg2">
                  <a:lumMod val="9000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332656"/>
            <a:ext cx="9906000" cy="3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BABA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746903" y="63798"/>
            <a:ext cx="1159097" cy="19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267840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464" y="476672"/>
            <a:ext cx="9673075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669191" y="6669360"/>
            <a:ext cx="3236810" cy="18864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600">
                <a:latin typeface="Century Gothic" pitchFamily="34" charset="0"/>
                <a:ea typeface="メイリオ" pitchFamily="50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Copyright (c) 2010 HOYU co.ltd. All Rights Reserved.</a:t>
            </a:r>
            <a:endParaRPr lang="en-US" altLang="ja-JP" dirty="0"/>
          </a:p>
        </p:txBody>
      </p:sp>
      <p:sp>
        <p:nvSpPr>
          <p:cNvPr id="8" name="日付プレースホルダ 3"/>
          <p:cNvSpPr txBox="1">
            <a:spLocks/>
          </p:cNvSpPr>
          <p:nvPr/>
        </p:nvSpPr>
        <p:spPr>
          <a:xfrm>
            <a:off x="4094825" y="6669360"/>
            <a:ext cx="1716352" cy="1886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000"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CONFIDENTIAL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" y="6669360"/>
            <a:ext cx="992319" cy="18864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00">
                <a:latin typeface="Century Gothic" pitchFamily="34" charset="0"/>
              </a:defRPr>
            </a:lvl1pPr>
          </a:lstStyle>
          <a:p>
            <a:pPr>
              <a:defRPr/>
            </a:pPr>
            <a:fld id="{7E26BBE9-1171-4755-8BA0-6A5F158C4BA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946" y="1196753"/>
            <a:ext cx="9672108" cy="1295624"/>
          </a:xfrm>
        </p:spPr>
        <p:txBody>
          <a:bodyPr/>
          <a:lstStyle/>
          <a:p>
            <a:pPr eaLnBrk="1" hangingPunct="1"/>
            <a:r>
              <a:rPr lang="en-US" altLang="ja-JP" b="1" dirty="0" smtClean="0"/>
              <a:t>WEB</a:t>
            </a:r>
            <a:r>
              <a:rPr lang="ja-JP" altLang="en-US" b="1" dirty="0" smtClean="0"/>
              <a:t>サイトセキュリティ要件定義書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endParaRPr lang="ja-JP" altLang="ja-JP" sz="1800" b="1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72480" y="116632"/>
            <a:ext cx="916805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9pPr>
          </a:lstStyle>
          <a:p>
            <a:r>
              <a:rPr lang="ja-JP" altLang="en-US" kern="0" dirty="0" smtClean="0"/>
              <a:t>リクルートマーケティングパートナーズ様向け</a:t>
            </a:r>
            <a:endParaRPr lang="ja-JP" altLang="ja-JP" kern="0" dirty="0" smtClean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2016/4/21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８</a:t>
            </a:r>
            <a:r>
              <a:rPr kumimoji="1" lang="ja-JP" altLang="en-US" dirty="0" smtClean="0"/>
              <a:t>．その他</a:t>
            </a:r>
            <a:endParaRPr kumimoji="1" lang="ja-JP" alt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28464" y="501794"/>
            <a:ext cx="9617376" cy="59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800" kern="0" dirty="0" smtClean="0"/>
              <a:t>■その他</a:t>
            </a:r>
            <a:endParaRPr lang="en-US" altLang="ja-JP" sz="1800" kern="0" dirty="0" smtClean="0"/>
          </a:p>
          <a:p>
            <a:r>
              <a:rPr lang="ja-JP" altLang="en-US" kern="0" dirty="0" smtClean="0"/>
              <a:t>   ・</a:t>
            </a:r>
            <a:endParaRPr lang="en-US" altLang="ja-JP" kern="0" dirty="0"/>
          </a:p>
          <a:p>
            <a:endParaRPr lang="en-US" altLang="ja-JP" kern="0" dirty="0"/>
          </a:p>
          <a:p>
            <a:r>
              <a:rPr lang="en-US" altLang="ja-JP" kern="0" dirty="0" smtClean="0"/>
              <a:t>       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15551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96769" y="497540"/>
            <a:ext cx="9649071" cy="35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000" b="1" kern="0" dirty="0" smtClean="0"/>
              <a:t>★ </a:t>
            </a:r>
            <a:r>
              <a:rPr lang="en-US" altLang="ja-JP" sz="2000" b="1" kern="0" dirty="0" smtClean="0"/>
              <a:t>D-MATCH </a:t>
            </a:r>
            <a:r>
              <a:rPr lang="ja-JP" altLang="en-US" sz="2000" b="1" kern="0" dirty="0" smtClean="0"/>
              <a:t>サイト内におけるセキュリティ定義を記載致します。</a:t>
            </a:r>
            <a:endParaRPr lang="en-US" altLang="ja-JP" sz="2000" b="1" kern="0" dirty="0" smtClean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632520" y="1828742"/>
            <a:ext cx="9113320" cy="462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ja-JP" altLang="en-US" sz="1200" b="1" kern="0" dirty="0" smtClean="0"/>
              <a:t>認証について</a:t>
            </a:r>
            <a:endParaRPr lang="en-US" altLang="ja-JP" sz="1200" b="1" kern="0" dirty="0" smtClean="0"/>
          </a:p>
          <a:p>
            <a:pPr marL="400050" lvl="1" indent="0"/>
            <a:r>
              <a:rPr lang="ja-JP" altLang="en-US" sz="1200" b="1" kern="0" dirty="0" smtClean="0"/>
              <a:t>ログイン周りについて</a:t>
            </a:r>
            <a:endParaRPr lang="en-US" altLang="ja-JP" sz="1200" b="1" kern="0" dirty="0" smtClean="0"/>
          </a:p>
          <a:p>
            <a:pPr>
              <a:buFont typeface="+mj-lt"/>
              <a:buAutoNum type="arabicPeriod"/>
            </a:pPr>
            <a:r>
              <a:rPr lang="ja-JP" altLang="en-US" sz="1200" b="1" kern="0" dirty="0"/>
              <a:t>認可</a:t>
            </a:r>
            <a:r>
              <a:rPr lang="ja-JP" altLang="en-US" sz="1200" b="1" kern="0" dirty="0" smtClean="0"/>
              <a:t>について</a:t>
            </a:r>
            <a:endParaRPr lang="en-US" altLang="ja-JP" sz="1200" b="1" kern="0" dirty="0" smtClean="0"/>
          </a:p>
          <a:p>
            <a:pPr marL="400050" lvl="1" indent="0"/>
            <a:r>
              <a:rPr lang="ja-JP" altLang="en-US" sz="1200" b="1" kern="0" dirty="0" smtClean="0"/>
              <a:t>アクセス制限について</a:t>
            </a:r>
            <a:endParaRPr lang="en-US" altLang="ja-JP" sz="1200" b="1" kern="0" dirty="0" smtClean="0"/>
          </a:p>
          <a:p>
            <a:pPr>
              <a:buFont typeface="+mj-lt"/>
              <a:buAutoNum type="arabicPeriod"/>
            </a:pPr>
            <a:r>
              <a:rPr lang="ja-JP" altLang="en-US" sz="1200" b="1" kern="0" dirty="0" smtClean="0"/>
              <a:t>セッション管理</a:t>
            </a:r>
            <a:endParaRPr lang="en-US" altLang="ja-JP" sz="1200" b="1" kern="0" dirty="0"/>
          </a:p>
          <a:p>
            <a:pPr marL="400050" lvl="1" indent="0"/>
            <a:r>
              <a:rPr lang="ja-JP" altLang="en-US" sz="1200" b="1" kern="0" dirty="0" smtClean="0"/>
              <a:t>セション管理方法について</a:t>
            </a:r>
            <a:endParaRPr lang="en-US" altLang="ja-JP" sz="1200" b="1" kern="0" dirty="0" smtClean="0"/>
          </a:p>
          <a:p>
            <a:pPr>
              <a:buFont typeface="+mj-lt"/>
              <a:buAutoNum type="arabicPeriod"/>
            </a:pPr>
            <a:r>
              <a:rPr lang="ja-JP" altLang="en-US" sz="1200" b="1" kern="0" dirty="0" smtClean="0"/>
              <a:t>パラメータ</a:t>
            </a:r>
            <a:endParaRPr lang="en-US" altLang="ja-JP" sz="1200" b="1" kern="0" dirty="0" smtClean="0"/>
          </a:p>
          <a:p>
            <a:pPr marL="400050" lvl="1" indent="0"/>
            <a:r>
              <a:rPr lang="en-US" altLang="ja-JP" sz="1200" b="1" kern="0" dirty="0" smtClean="0"/>
              <a:t>URL</a:t>
            </a:r>
            <a:r>
              <a:rPr lang="ja-JP" altLang="en-US" sz="1200" b="1" kern="0" dirty="0" smtClean="0"/>
              <a:t>パラメータの扱いについて</a:t>
            </a:r>
            <a:endParaRPr lang="en-US" altLang="ja-JP" sz="1200" b="1" kern="0" dirty="0" smtClean="0"/>
          </a:p>
          <a:p>
            <a:pPr>
              <a:buFont typeface="+mj-lt"/>
              <a:buAutoNum type="arabicPeriod"/>
            </a:pPr>
            <a:r>
              <a:rPr lang="ja-JP" altLang="en-US" sz="1200" b="1" kern="0" dirty="0" smtClean="0"/>
              <a:t>文字列（ファイルアップロードなど）</a:t>
            </a:r>
            <a:endParaRPr lang="en-US" altLang="ja-JP" sz="1200" b="1" kern="0" dirty="0" smtClean="0"/>
          </a:p>
          <a:p>
            <a:pPr marL="400050" lvl="1" indent="0"/>
            <a:r>
              <a:rPr lang="en-US" altLang="ja-JP" sz="1200" b="1" kern="0" dirty="0" smtClean="0"/>
              <a:t>D-MATCH</a:t>
            </a:r>
            <a:r>
              <a:rPr lang="ja-JP" altLang="en-US" sz="1200" b="1" kern="0" dirty="0" smtClean="0"/>
              <a:t>サイト内で入力された文字列の扱いについて</a:t>
            </a:r>
            <a:endParaRPr lang="en-US" altLang="ja-JP" sz="1200" b="1" kern="0" dirty="0" smtClean="0"/>
          </a:p>
          <a:p>
            <a:pPr>
              <a:buFont typeface="+mj-lt"/>
              <a:buAutoNum type="arabicPeriod"/>
            </a:pPr>
            <a:r>
              <a:rPr lang="en-US" altLang="ja-JP" sz="1200" b="1" kern="0" dirty="0" smtClean="0"/>
              <a:t>HTTPS</a:t>
            </a:r>
          </a:p>
          <a:p>
            <a:pPr marL="400050" lvl="1" indent="0"/>
            <a:r>
              <a:rPr lang="ja-JP" altLang="en-US" sz="1200" b="1" kern="0" dirty="0" smtClean="0"/>
              <a:t>セキュアなページに対する取扱について</a:t>
            </a:r>
            <a:endParaRPr lang="en-US" altLang="ja-JP" sz="1200" b="1" kern="0" dirty="0" smtClean="0"/>
          </a:p>
          <a:p>
            <a:pPr>
              <a:buFont typeface="+mj-lt"/>
              <a:buAutoNum type="arabicPeriod"/>
            </a:pPr>
            <a:r>
              <a:rPr lang="en-US" altLang="ja-JP" sz="1200" b="1" kern="0" dirty="0" smtClean="0"/>
              <a:t>Cookie</a:t>
            </a:r>
          </a:p>
          <a:p>
            <a:pPr marL="400050" lvl="1" indent="0"/>
            <a:r>
              <a:rPr lang="en-US" altLang="ja-JP" sz="1200" b="1" kern="0" dirty="0" smtClean="0"/>
              <a:t>Cookie</a:t>
            </a:r>
            <a:r>
              <a:rPr lang="ja-JP" altLang="en-US" sz="1200" b="1" kern="0" dirty="0" smtClean="0"/>
              <a:t>利用時の制限について</a:t>
            </a:r>
            <a:endParaRPr lang="en-US" altLang="ja-JP" sz="1200" b="1" kern="0" dirty="0" smtClean="0"/>
          </a:p>
          <a:p>
            <a:pPr>
              <a:buFont typeface="+mj-lt"/>
              <a:buAutoNum type="arabicPeriod"/>
            </a:pPr>
            <a:r>
              <a:rPr lang="ja-JP" altLang="en-US" sz="1200" b="1" kern="0" dirty="0" smtClean="0"/>
              <a:t>その他</a:t>
            </a:r>
            <a:endParaRPr lang="en-US" altLang="ja-JP" sz="1200" b="1" kern="0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344488" y="1052735"/>
            <a:ext cx="9401352" cy="57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ja-JP" altLang="en-US" sz="1600" kern="0" dirty="0" smtClean="0"/>
              <a:t>■ 以下の項目について、</a:t>
            </a:r>
            <a:r>
              <a:rPr lang="en-US" altLang="ja-JP" sz="1600" kern="0" dirty="0" smtClean="0"/>
              <a:t>WEB</a:t>
            </a:r>
            <a:r>
              <a:rPr lang="ja-JP" altLang="en-US" sz="1600" kern="0" dirty="0" smtClean="0"/>
              <a:t>アプリケーションとしてどの様にセキュリティ確保をおこなっているか</a:t>
            </a:r>
            <a:endParaRPr lang="en-US" altLang="ja-JP" sz="1600" kern="0" dirty="0" smtClean="0"/>
          </a:p>
          <a:p>
            <a:pPr marL="0" indent="0"/>
            <a:r>
              <a:rPr lang="ja-JP" altLang="en-US" sz="1600" kern="0" dirty="0" smtClean="0"/>
              <a:t>    纏め、</a:t>
            </a:r>
            <a:r>
              <a:rPr lang="en-US" altLang="ja-JP" sz="1600" kern="0" dirty="0" smtClean="0"/>
              <a:t>D-MATCH</a:t>
            </a:r>
            <a:r>
              <a:rPr lang="ja-JP" altLang="en-US" sz="1600" kern="0" dirty="0" smtClean="0"/>
              <a:t>サイトのセキュリティ要件定義とします。</a:t>
            </a:r>
            <a:endParaRPr lang="en-US" altLang="ja-JP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18211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１．認証について</a:t>
            </a:r>
            <a:endParaRPr kumimoji="1" lang="ja-JP" alt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28464" y="501794"/>
            <a:ext cx="9617376" cy="59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800" kern="0" dirty="0" smtClean="0"/>
              <a:t>■ ログインについて</a:t>
            </a:r>
            <a:endParaRPr lang="en-US" altLang="ja-JP" sz="1800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C-MATCH</a:t>
            </a:r>
            <a:r>
              <a:rPr lang="ja-JP" altLang="en-US" kern="0" dirty="0" smtClean="0"/>
              <a:t>サイトからの自動認証方式（</a:t>
            </a:r>
            <a:r>
              <a:rPr lang="en-US" altLang="ja-JP" kern="0" dirty="0" smtClean="0"/>
              <a:t>SSO</a:t>
            </a:r>
            <a:r>
              <a:rPr lang="ja-JP" altLang="en-US" kern="0" dirty="0" smtClean="0"/>
              <a:t>を想定）を採用するため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本サイト（</a:t>
            </a:r>
            <a:r>
              <a:rPr lang="en-US" altLang="ja-JP" kern="0" dirty="0" smtClean="0"/>
              <a:t>D-MATCH </a:t>
            </a:r>
            <a:r>
              <a:rPr lang="ja-JP" altLang="en-US" kern="0" dirty="0" smtClean="0"/>
              <a:t>以下「本サイト」とする）では、画面から手入力による認証方式は取らない。</a:t>
            </a:r>
            <a:endParaRPr lang="en-US" altLang="ja-JP" kern="0" dirty="0" smtClean="0"/>
          </a:p>
          <a:p>
            <a:r>
              <a:rPr lang="ja-JP" altLang="en-US" kern="0" dirty="0" smtClean="0"/>
              <a:t>    よって認証に必要な「ユーザ</a:t>
            </a:r>
            <a:r>
              <a:rPr lang="en-US" altLang="ja-JP" kern="0" dirty="0" smtClean="0"/>
              <a:t>ID</a:t>
            </a:r>
            <a:r>
              <a:rPr lang="ja-JP" altLang="en-US" kern="0" dirty="0" smtClean="0"/>
              <a:t>」「パスワード」桁数、文字の組み合についてのセキュリティ的妥当性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は記載しない。</a:t>
            </a:r>
            <a:endParaRPr lang="en-US" altLang="ja-JP" kern="0" dirty="0" smtClean="0"/>
          </a:p>
          <a:p>
            <a:endParaRPr lang="en-US" altLang="ja-JP" kern="0" dirty="0"/>
          </a:p>
          <a:p>
            <a:r>
              <a:rPr lang="en-US" altLang="ja-JP" kern="0" dirty="0" smtClean="0"/>
              <a:t>    </a:t>
            </a:r>
            <a:r>
              <a:rPr lang="ja-JP" altLang="en-US" kern="0" dirty="0" smtClean="0"/>
              <a:t>認証方式は以下とする。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① </a:t>
            </a:r>
            <a:r>
              <a:rPr lang="en-US" altLang="ja-JP" kern="0" dirty="0" smtClean="0"/>
              <a:t>C-MATCH</a:t>
            </a:r>
            <a:r>
              <a:rPr lang="ja-JP" altLang="en-US" kern="0" dirty="0" smtClean="0"/>
              <a:t>より、本サイトと連携を取る際に</a:t>
            </a:r>
            <a:r>
              <a:rPr lang="en-US" altLang="ja-JP" kern="0" dirty="0" smtClean="0"/>
              <a:t>C-MATCH</a:t>
            </a:r>
            <a:r>
              <a:rPr lang="ja-JP" altLang="en-US" kern="0" dirty="0" smtClean="0"/>
              <a:t>側より本サイト</a:t>
            </a:r>
            <a:r>
              <a:rPr lang="en-US" altLang="ja-JP" kern="0" dirty="0" smtClean="0"/>
              <a:t>URL</a:t>
            </a:r>
            <a:r>
              <a:rPr lang="ja-JP" altLang="en-US" kern="0" dirty="0" smtClean="0"/>
              <a:t>のリクエストパラメータに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r>
              <a:rPr lang="ja-JP" altLang="en-US" kern="0" dirty="0" smtClean="0"/>
              <a:t>「認証キー」を付与して</a:t>
            </a:r>
            <a:r>
              <a:rPr lang="en-US" altLang="ja-JP" kern="0" dirty="0" smtClean="0"/>
              <a:t>POST</a:t>
            </a:r>
            <a:r>
              <a:rPr lang="ja-JP" altLang="en-US" kern="0" dirty="0" smtClean="0"/>
              <a:t>送信が行われれる。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② 本サイトサーバサイドにて「認証キー」取得し、</a:t>
            </a:r>
            <a:r>
              <a:rPr lang="en-US" altLang="ja-JP" kern="0" dirty="0" smtClean="0"/>
              <a:t>C-MATCH</a:t>
            </a:r>
            <a:r>
              <a:rPr lang="ja-JP" altLang="en-US" kern="0" dirty="0" smtClean="0"/>
              <a:t>側認証用</a:t>
            </a:r>
            <a:r>
              <a:rPr lang="en-US" altLang="ja-JP" kern="0" dirty="0" smtClean="0"/>
              <a:t>API</a:t>
            </a:r>
            <a:r>
              <a:rPr lang="ja-JP" altLang="en-US" kern="0" dirty="0" smtClean="0"/>
              <a:t>をコール、コール時のパラメータとして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 </a:t>
            </a:r>
            <a:r>
              <a:rPr lang="ja-JP" altLang="en-US" kern="0" dirty="0" smtClean="0"/>
              <a:t>取得した「認証キー」を使用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③ </a:t>
            </a:r>
            <a:r>
              <a:rPr lang="en-US" altLang="ja-JP" kern="0" dirty="0" smtClean="0"/>
              <a:t>API</a:t>
            </a:r>
            <a:r>
              <a:rPr lang="ja-JP" altLang="en-US" kern="0" dirty="0"/>
              <a:t>から</a:t>
            </a:r>
            <a:r>
              <a:rPr lang="ja-JP" altLang="en-US" kern="0" dirty="0" smtClean="0"/>
              <a:t>の認証応答にて「認証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」時のみ、本サイトを閲覧する。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④ </a:t>
            </a:r>
            <a:r>
              <a:rPr lang="en-US" altLang="ja-JP" kern="0" dirty="0" smtClean="0"/>
              <a:t>API</a:t>
            </a:r>
            <a:r>
              <a:rPr lang="ja-JP" altLang="en-US" kern="0" dirty="0" smtClean="0"/>
              <a:t>について「</a:t>
            </a:r>
            <a:r>
              <a:rPr lang="en-US" altLang="ja-JP" kern="0" dirty="0" smtClean="0"/>
              <a:t>Web API</a:t>
            </a:r>
            <a:r>
              <a:rPr lang="ja-JP" altLang="en-US" kern="0" dirty="0" smtClean="0"/>
              <a:t>」として、通信はすべてサーバ間「</a:t>
            </a:r>
            <a:r>
              <a:rPr lang="en-US" altLang="ja-JP" kern="0" dirty="0" smtClean="0"/>
              <a:t>HTTPS</a:t>
            </a:r>
            <a:r>
              <a:rPr lang="ja-JP" altLang="en-US" kern="0" dirty="0" smtClean="0"/>
              <a:t>」とする。</a:t>
            </a:r>
            <a:endParaRPr lang="en-US" altLang="ja-JP" kern="0" dirty="0" smtClean="0"/>
          </a:p>
          <a:p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この認証はすべて「サーバサイド」で行われるため、クライアント側より意図的な改ざんが出来ないことにより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認証時のセキュリティについて担保します。</a:t>
            </a:r>
            <a:endParaRPr lang="en-US" altLang="ja-JP" kern="0" dirty="0" smtClean="0"/>
          </a:p>
        </p:txBody>
      </p:sp>
    </p:spTree>
    <p:extLst>
      <p:ext uri="{BB962C8B-B14F-4D97-AF65-F5344CB8AC3E}">
        <p14:creationId xmlns:p14="http://schemas.microsoft.com/office/powerpoint/2010/main" val="41287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２．認可について</a:t>
            </a:r>
            <a:endParaRPr kumimoji="1" lang="ja-JP" alt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28464" y="501794"/>
            <a:ext cx="9617376" cy="59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800" kern="0" dirty="0" smtClean="0"/>
              <a:t>■ 認可（アクセス制限）</a:t>
            </a:r>
            <a:endParaRPr lang="en-US" altLang="ja-JP" sz="1800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・「１．認証」にて認証が取れているユーザに対しては本サイト全てのアクセス権限が付与される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</a:t>
            </a:r>
            <a:r>
              <a:rPr lang="ja-JP" altLang="en-US" kern="0" dirty="0" smtClean="0"/>
              <a:t>（制限なし）</a:t>
            </a:r>
            <a:endParaRPr lang="en-US" altLang="ja-JP" kern="0" dirty="0" smtClean="0"/>
          </a:p>
          <a:p>
            <a:endParaRPr lang="en-US" altLang="ja-JP" kern="0" dirty="0"/>
          </a:p>
          <a:p>
            <a:r>
              <a:rPr lang="ja-JP" altLang="en-US" kern="0" dirty="0" smtClean="0"/>
              <a:t>    ・アクセス権限の有効時間は、認証</a:t>
            </a:r>
            <a:r>
              <a:rPr lang="en-US" altLang="ja-JP" kern="0" dirty="0" smtClean="0"/>
              <a:t>API</a:t>
            </a:r>
            <a:r>
              <a:rPr lang="ja-JP" altLang="en-US" kern="0" dirty="0" smtClean="0"/>
              <a:t>にて「認証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」後から</a:t>
            </a:r>
            <a:r>
              <a:rPr lang="en-US" altLang="ja-JP" kern="0" dirty="0" smtClean="0"/>
              <a:t>24</a:t>
            </a:r>
            <a:r>
              <a:rPr lang="ja-JP" altLang="en-US" kern="0" dirty="0"/>
              <a:t>時間と</a:t>
            </a:r>
            <a:r>
              <a:rPr lang="ja-JP" altLang="en-US" kern="0" dirty="0" smtClean="0"/>
              <a:t>する。</a:t>
            </a:r>
            <a:endParaRPr lang="en-US" altLang="ja-JP" kern="0" dirty="0" smtClean="0"/>
          </a:p>
          <a:p>
            <a:r>
              <a:rPr lang="en-US" altLang="ja-JP" kern="0" dirty="0" smtClean="0"/>
              <a:t>     </a:t>
            </a:r>
          </a:p>
          <a:p>
            <a:r>
              <a:rPr lang="ja-JP" altLang="en-US" kern="0" dirty="0" smtClean="0"/>
              <a:t>    ・有効時間が経過した、認証についてはタイムアウトとして、本サイト閲覧時に</a:t>
            </a:r>
            <a:r>
              <a:rPr lang="en-US" altLang="ja-JP" kern="0" dirty="0" smtClean="0"/>
              <a:t>HTTP</a:t>
            </a:r>
            <a:r>
              <a:rPr lang="ja-JP" altLang="en-US" kern="0" dirty="0" smtClean="0"/>
              <a:t>ステータス「４０８」</a:t>
            </a:r>
            <a:endParaRPr lang="en-US" altLang="ja-JP" kern="0" dirty="0" smtClean="0"/>
          </a:p>
          <a:p>
            <a:r>
              <a:rPr lang="en-US" altLang="ja-JP" kern="0" dirty="0" smtClean="0"/>
              <a:t>      </a:t>
            </a:r>
            <a:r>
              <a:rPr lang="ja-JP" altLang="en-US" kern="0" dirty="0" smtClean="0"/>
              <a:t>（リクエストタイムアウト）および、「認証タイムアウト」旨を伝える画面を、対象ブラウザに返却します。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</a:t>
            </a:r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・認証</a:t>
            </a:r>
            <a:r>
              <a:rPr lang="ja-JP" altLang="en-US" kern="0" dirty="0" smtClean="0"/>
              <a:t>を行わず本サイトへアクセスした場合は、認証エラーとして</a:t>
            </a:r>
            <a:r>
              <a:rPr lang="en-US" altLang="ja-JP" kern="0" dirty="0" smtClean="0"/>
              <a:t>HTTP</a:t>
            </a:r>
            <a:r>
              <a:rPr lang="ja-JP" altLang="en-US" kern="0" dirty="0" smtClean="0"/>
              <a:t>ステータス「４０３」（権限なし）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r>
              <a:rPr lang="ja-JP" altLang="en-US" kern="0" dirty="0" smtClean="0"/>
              <a:t>および、「権限が無い」旨を伝える画面を対象ブラウザに返却します</a:t>
            </a:r>
            <a:r>
              <a:rPr lang="ja-JP" altLang="en-US" kern="0" dirty="0" smtClean="0"/>
              <a:t>。</a:t>
            </a:r>
            <a:endParaRPr lang="en-US" altLang="ja-JP" kern="0" dirty="0" smtClean="0"/>
          </a:p>
          <a:p>
            <a:endParaRPr lang="en-US" altLang="ja-JP" kern="0" dirty="0"/>
          </a:p>
          <a:p>
            <a:r>
              <a:rPr lang="en-US" altLang="ja-JP" kern="0" dirty="0" smtClean="0"/>
              <a:t>    </a:t>
            </a:r>
            <a:r>
              <a:rPr lang="ja-JP" altLang="en-US" kern="0" dirty="0"/>
              <a:t>・又</a:t>
            </a:r>
            <a:r>
              <a:rPr lang="ja-JP" altLang="en-US" kern="0" dirty="0" smtClean="0"/>
              <a:t>、認可が必要な、画像・リソースについては公開ディレクトリには配置せず、適切な認証・認可を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r>
              <a:rPr lang="ja-JP" altLang="en-US" kern="0" dirty="0" smtClean="0"/>
              <a:t>行った後に閲覧する。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2762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３．セッション管理について</a:t>
            </a:r>
            <a:endParaRPr kumimoji="1" lang="ja-JP" alt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28464" y="501794"/>
            <a:ext cx="9617376" cy="59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800" kern="0" dirty="0" smtClean="0"/>
              <a:t>■ セッション管理方法</a:t>
            </a:r>
            <a:endParaRPr lang="en-US" altLang="ja-JP" sz="1800" kern="0" dirty="0" smtClean="0"/>
          </a:p>
          <a:p>
            <a:r>
              <a:rPr lang="ja-JP" altLang="en-US" kern="0" dirty="0" smtClean="0"/>
              <a:t>   ・本サイトにアクセスした時にセッション</a:t>
            </a:r>
            <a:r>
              <a:rPr lang="en-US" altLang="ja-JP" kern="0" dirty="0" smtClean="0"/>
              <a:t>ID</a:t>
            </a:r>
            <a:r>
              <a:rPr lang="ja-JP" altLang="en-US" kern="0" dirty="0" smtClean="0"/>
              <a:t>を作成し、</a:t>
            </a:r>
            <a:r>
              <a:rPr lang="en-US" altLang="ja-JP" kern="0" dirty="0" smtClean="0"/>
              <a:t>C-MATCH</a:t>
            </a:r>
            <a:r>
              <a:rPr lang="ja-JP" altLang="en-US" kern="0" dirty="0" smtClean="0"/>
              <a:t>より取得した「認証キー」と共に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</a:t>
            </a:r>
            <a:r>
              <a:rPr lang="ja-JP" altLang="en-US" kern="0" dirty="0" smtClean="0"/>
              <a:t>本サイトのデータベースにて格納し管理します。</a:t>
            </a:r>
            <a:endParaRPr lang="en-US" altLang="ja-JP" kern="0" dirty="0" smtClean="0"/>
          </a:p>
          <a:p>
            <a:endParaRPr lang="en-US" altLang="ja-JP" kern="0" dirty="0"/>
          </a:p>
          <a:p>
            <a:r>
              <a:rPr lang="en-US" altLang="ja-JP" kern="0" dirty="0" smtClean="0"/>
              <a:t>    </a:t>
            </a:r>
            <a:r>
              <a:rPr lang="ja-JP" altLang="en-US" kern="0" dirty="0" smtClean="0"/>
              <a:t>・セッション</a:t>
            </a:r>
            <a:r>
              <a:rPr lang="en-US" altLang="ja-JP" kern="0" dirty="0" smtClean="0"/>
              <a:t>ID</a:t>
            </a:r>
            <a:r>
              <a:rPr lang="ja-JP" altLang="en-US" kern="0" dirty="0" smtClean="0"/>
              <a:t>については</a:t>
            </a:r>
            <a:r>
              <a:rPr lang="en-US" altLang="ja-JP" kern="0" dirty="0" smtClean="0"/>
              <a:t>PHP Framework </a:t>
            </a:r>
            <a:r>
              <a:rPr lang="ja-JP" altLang="en-US" kern="0" dirty="0" smtClean="0"/>
              <a:t>「</a:t>
            </a:r>
            <a:r>
              <a:rPr lang="en-US" altLang="ja-JP" kern="0" dirty="0" smtClean="0"/>
              <a:t>Fuel PHP</a:t>
            </a:r>
            <a:r>
              <a:rPr lang="ja-JP" altLang="en-US" kern="0" dirty="0" smtClean="0"/>
              <a:t>」にて自動生成をおこないます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</a:t>
            </a:r>
            <a:r>
              <a:rPr lang="ja-JP" altLang="en-US" kern="0" dirty="0" smtClean="0"/>
              <a:t>（</a:t>
            </a:r>
            <a:r>
              <a:rPr lang="en-US" altLang="ja-JP" kern="0" dirty="0" smtClean="0"/>
              <a:t>40</a:t>
            </a:r>
            <a:r>
              <a:rPr lang="ja-JP" altLang="en-US" kern="0" dirty="0" smtClean="0"/>
              <a:t>バイト ランダムトークン）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※ </a:t>
            </a:r>
            <a:r>
              <a:rPr lang="ja-JP" altLang="en-US" kern="0" dirty="0" smtClean="0"/>
              <a:t>セッション</a:t>
            </a:r>
            <a:r>
              <a:rPr lang="en-US" altLang="ja-JP" kern="0" dirty="0" smtClean="0"/>
              <a:t>ID</a:t>
            </a:r>
            <a:r>
              <a:rPr lang="ja-JP" altLang="en-US" kern="0" dirty="0" smtClean="0"/>
              <a:t>の生成については「認証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」となった場合のみ行います。</a:t>
            </a:r>
            <a:endParaRPr lang="en-US" altLang="ja-JP" kern="0" dirty="0" smtClean="0"/>
          </a:p>
          <a:p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・生成された「セッション</a:t>
            </a:r>
            <a:r>
              <a:rPr lang="en-US" altLang="ja-JP" kern="0" dirty="0" smtClean="0"/>
              <a:t>ID</a:t>
            </a:r>
            <a:r>
              <a:rPr lang="ja-JP" altLang="en-US" kern="0" dirty="0" smtClean="0"/>
              <a:t>」および、「認証キー」をデータベースに格納し、「セッション</a:t>
            </a:r>
            <a:r>
              <a:rPr lang="en-US" altLang="ja-JP" kern="0" dirty="0" smtClean="0"/>
              <a:t>ID</a:t>
            </a:r>
            <a:r>
              <a:rPr lang="ja-JP" altLang="en-US" kern="0" dirty="0" smtClean="0"/>
              <a:t>」「認証キー」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r>
              <a:rPr lang="ja-JP" altLang="en-US" kern="0" dirty="0" smtClean="0"/>
              <a:t>をクライアントに受け渡す際は、「</a:t>
            </a:r>
            <a:r>
              <a:rPr lang="en-US" altLang="ja-JP" kern="0" dirty="0" smtClean="0"/>
              <a:t>Cookie</a:t>
            </a:r>
            <a:r>
              <a:rPr lang="ja-JP" altLang="en-US" kern="0" dirty="0" smtClean="0"/>
              <a:t>」を使用します。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・「</a:t>
            </a:r>
            <a:r>
              <a:rPr lang="ja-JP" altLang="en-US" kern="0" dirty="0"/>
              <a:t>認証キー</a:t>
            </a:r>
            <a:r>
              <a:rPr lang="ja-JP" altLang="en-US" kern="0" dirty="0" smtClean="0"/>
              <a:t>」、「</a:t>
            </a:r>
            <a:r>
              <a:rPr lang="ja-JP" altLang="en-US" kern="0" dirty="0"/>
              <a:t>セッション</a:t>
            </a:r>
            <a:r>
              <a:rPr lang="en-US" altLang="ja-JP" kern="0" dirty="0"/>
              <a:t>ID </a:t>
            </a:r>
            <a:r>
              <a:rPr lang="ja-JP" altLang="en-US" kern="0" dirty="0" smtClean="0"/>
              <a:t>」を持ってセッション管理を行います。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 </a:t>
            </a:r>
            <a:r>
              <a:rPr lang="ja-JP" altLang="en-US" kern="0" dirty="0" smtClean="0"/>
              <a:t>上記２つが一致しない場合は不正なセッションとして、サービス提供の停止を行う。</a:t>
            </a:r>
            <a:endParaRPr lang="en-US" altLang="ja-JP" kern="0" dirty="0" smtClean="0"/>
          </a:p>
          <a:p>
            <a:r>
              <a:rPr lang="en-US" altLang="ja-JP" kern="0" dirty="0" smtClean="0"/>
              <a:t>      </a:t>
            </a:r>
            <a:r>
              <a:rPr lang="ja-JP" altLang="en-US" kern="0" dirty="0"/>
              <a:t>（認証エラーとします</a:t>
            </a:r>
            <a:r>
              <a:rPr lang="ja-JP" altLang="en-US" kern="0" dirty="0" smtClean="0"/>
              <a:t>）</a:t>
            </a:r>
            <a:endParaRPr lang="en-US" altLang="ja-JP" kern="0" dirty="0" smtClean="0"/>
          </a:p>
          <a:p>
            <a:r>
              <a:rPr lang="en-US" altLang="ja-JP" kern="0" dirty="0" smtClean="0"/>
              <a:t>        </a:t>
            </a:r>
            <a:r>
              <a:rPr lang="en-US" altLang="ja-JP" kern="0" dirty="0" smtClean="0"/>
              <a:t>※ </a:t>
            </a:r>
            <a:r>
              <a:rPr lang="ja-JP" altLang="en-US" kern="0" dirty="0" smtClean="0"/>
              <a:t>成りすまし、セッションハイジャック防止のため</a:t>
            </a:r>
            <a:endParaRPr lang="en-US" altLang="ja-JP" kern="0" dirty="0" smtClean="0"/>
          </a:p>
          <a:p>
            <a:endParaRPr lang="en-US" altLang="ja-JP" kern="0" dirty="0" smtClean="0"/>
          </a:p>
          <a:p>
            <a:r>
              <a:rPr lang="en-US" altLang="ja-JP" kern="0" dirty="0" smtClean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・又、</a:t>
            </a:r>
            <a:r>
              <a:rPr lang="en-US" altLang="ja-JP" kern="0" dirty="0" smtClean="0"/>
              <a:t>POST</a:t>
            </a:r>
            <a:r>
              <a:rPr lang="ja-JP" altLang="en-US" kern="0" dirty="0" smtClean="0"/>
              <a:t>送信が発生する画面については、ワンタイムトークンを発行し、正規の画面遷移にて</a:t>
            </a:r>
            <a:endParaRPr lang="en-US" altLang="ja-JP" kern="0" dirty="0"/>
          </a:p>
          <a:p>
            <a:r>
              <a:rPr lang="en-US" altLang="ja-JP" kern="0" dirty="0" smtClean="0"/>
              <a:t>       </a:t>
            </a:r>
            <a:r>
              <a:rPr lang="ja-JP" altLang="en-US" kern="0" dirty="0" smtClean="0"/>
              <a:t>送信されているか確認します。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r>
              <a:rPr lang="ja-JP" altLang="en-US" kern="0" dirty="0" smtClean="0"/>
              <a:t>（ワンタイムトークンの発行、および</a:t>
            </a:r>
            <a:r>
              <a:rPr lang="en-US" altLang="ja-JP" kern="0" dirty="0" smtClean="0"/>
              <a:t>HTML</a:t>
            </a:r>
            <a:r>
              <a:rPr lang="ja-JP" altLang="en-US" kern="0" dirty="0" smtClean="0"/>
              <a:t>タグ設定・</a:t>
            </a:r>
            <a:r>
              <a:rPr lang="en-US" altLang="ja-JP" kern="0" dirty="0" smtClean="0"/>
              <a:t>Cookie</a:t>
            </a:r>
            <a:r>
              <a:rPr lang="ja-JP" altLang="en-US" kern="0" dirty="0" smtClean="0"/>
              <a:t>の設定は</a:t>
            </a:r>
            <a:r>
              <a:rPr lang="en-US" altLang="ja-JP" kern="0" dirty="0" smtClean="0"/>
              <a:t>PHP Framework </a:t>
            </a:r>
            <a:r>
              <a:rPr lang="ja-JP" altLang="en-US" kern="0" dirty="0" smtClean="0"/>
              <a:t>「</a:t>
            </a:r>
            <a:r>
              <a:rPr lang="en-US" altLang="ja-JP" kern="0" dirty="0" smtClean="0"/>
              <a:t>Fuel PHP</a:t>
            </a:r>
            <a:r>
              <a:rPr lang="ja-JP" altLang="en-US" kern="0" dirty="0" smtClean="0"/>
              <a:t>」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   </a:t>
            </a:r>
            <a:r>
              <a:rPr lang="ja-JP" altLang="en-US" kern="0" dirty="0" smtClean="0"/>
              <a:t>で行います）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※ </a:t>
            </a:r>
            <a:r>
              <a:rPr lang="ja-JP" altLang="en-US" kern="0" dirty="0" smtClean="0"/>
              <a:t>クロスサイトリクエストフォージ対策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endParaRPr lang="en-US" altLang="ja-JP" kern="0" dirty="0" smtClean="0"/>
          </a:p>
        </p:txBody>
      </p:sp>
    </p:spTree>
    <p:extLst>
      <p:ext uri="{BB962C8B-B14F-4D97-AF65-F5344CB8AC3E}">
        <p14:creationId xmlns:p14="http://schemas.microsoft.com/office/powerpoint/2010/main" val="27259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４．パラメーターについて</a:t>
            </a:r>
            <a:endParaRPr kumimoji="1" lang="ja-JP" alt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28464" y="501794"/>
            <a:ext cx="9617376" cy="59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800" kern="0" dirty="0" smtClean="0"/>
              <a:t>■ </a:t>
            </a:r>
            <a:r>
              <a:rPr lang="en-US" altLang="ja-JP" sz="1800" kern="0" dirty="0"/>
              <a:t>URL</a:t>
            </a:r>
            <a:r>
              <a:rPr lang="ja-JP" altLang="en-US" sz="1800" kern="0" dirty="0"/>
              <a:t>パラメーターの扱いに</a:t>
            </a:r>
            <a:r>
              <a:rPr lang="ja-JP" altLang="en-US" sz="1800" kern="0" dirty="0" smtClean="0"/>
              <a:t>ついて</a:t>
            </a:r>
            <a:endParaRPr lang="en-US" altLang="ja-JP" sz="1800" kern="0" dirty="0" smtClean="0"/>
          </a:p>
          <a:p>
            <a:r>
              <a:rPr lang="ja-JP" altLang="en-US" kern="0" dirty="0" smtClean="0"/>
              <a:t>    ・ユーザ情報、認証情報に関わる情報をパラメーターとして扱わない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・サーバ内</a:t>
            </a:r>
            <a:r>
              <a:rPr lang="ja-JP" altLang="en-US" kern="0" dirty="0"/>
              <a:t>の</a:t>
            </a:r>
            <a:r>
              <a:rPr lang="ja-JP" altLang="en-US" kern="0" dirty="0" smtClean="0"/>
              <a:t>ディレクトリ構成を連想させる「パス名」などは使用しない。</a:t>
            </a:r>
            <a:endParaRPr lang="en-US" altLang="ja-JP" kern="0" dirty="0" smtClean="0"/>
          </a:p>
          <a:p>
            <a:r>
              <a:rPr lang="ja-JP" altLang="en-US" kern="0" dirty="0" smtClean="0"/>
              <a:t>       類似するパラメーターがあった場合は、「プレースホルダ」などを使用して行う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※ </a:t>
            </a:r>
            <a:r>
              <a:rPr lang="ja-JP" altLang="en-US" kern="0" dirty="0" smtClean="0"/>
              <a:t>ディレクトリトラバーサル、</a:t>
            </a:r>
            <a:r>
              <a:rPr lang="en-US" altLang="ja-JP" kern="0" dirty="0" smtClean="0"/>
              <a:t>OS</a:t>
            </a:r>
            <a:r>
              <a:rPr lang="ja-JP" altLang="en-US" kern="0" dirty="0" smtClean="0"/>
              <a:t>インジェクション対策として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・リクエストされたパラメーターに対して適切な検証を行う。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r>
              <a:rPr lang="ja-JP" altLang="en-US" kern="0" dirty="0" smtClean="0"/>
              <a:t>想定外のパラメーターについては破棄（使用しない）、有効パラメーターについては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r>
              <a:rPr lang="ja-JP" altLang="en-US" kern="0" dirty="0" smtClean="0"/>
              <a:t>妥当性のあるエスケープ処理、レングスチェック、値・属性チェックを行う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r>
              <a:rPr lang="ja-JP" altLang="en-US" kern="0" dirty="0" smtClean="0"/>
              <a:t>また、パラメーターを使用して</a:t>
            </a:r>
            <a:r>
              <a:rPr lang="en-US" altLang="ja-JP" kern="0" dirty="0" smtClean="0"/>
              <a:t>SQL</a:t>
            </a:r>
            <a:r>
              <a:rPr lang="ja-JP" altLang="en-US" kern="0" dirty="0" smtClean="0"/>
              <a:t>などのコマンドを組み立てる場合は、上記同様「プレースホルダ」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r>
              <a:rPr lang="ja-JP" altLang="en-US" kern="0" dirty="0" smtClean="0"/>
              <a:t>などを使用する。</a:t>
            </a:r>
            <a:endParaRPr lang="en-US" altLang="ja-JP" kern="0" dirty="0" smtClean="0"/>
          </a:p>
          <a:p>
            <a:r>
              <a:rPr lang="en-US" altLang="ja-JP" kern="0" dirty="0" smtClean="0"/>
              <a:t>       ※ SQL</a:t>
            </a:r>
            <a:r>
              <a:rPr lang="ja-JP" altLang="en-US" kern="0" dirty="0" smtClean="0"/>
              <a:t>インジェクション対策として</a:t>
            </a:r>
            <a:endParaRPr lang="en-US" altLang="ja-JP" kern="0" dirty="0" smtClean="0"/>
          </a:p>
          <a:p>
            <a:r>
              <a:rPr lang="en-US" altLang="ja-JP" kern="0" dirty="0" smtClean="0"/>
              <a:t>       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39280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</a:t>
            </a:r>
            <a:r>
              <a:rPr kumimoji="1" lang="ja-JP" altLang="en-US" dirty="0" smtClean="0"/>
              <a:t>文字列について</a:t>
            </a:r>
            <a:endParaRPr kumimoji="1" lang="ja-JP" alt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28464" y="501794"/>
            <a:ext cx="9617376" cy="59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800" kern="0" dirty="0" smtClean="0"/>
              <a:t>■ </a:t>
            </a:r>
            <a:r>
              <a:rPr lang="en-US" altLang="ja-JP" sz="1800" kern="0" dirty="0"/>
              <a:t>D-MATCH</a:t>
            </a:r>
            <a:r>
              <a:rPr lang="ja-JP" altLang="en-US" sz="1800" kern="0" dirty="0"/>
              <a:t>サイト内で入力された文字列の扱いについて</a:t>
            </a:r>
            <a:endParaRPr lang="en-US" altLang="ja-JP" sz="1800" kern="0" dirty="0" smtClean="0"/>
          </a:p>
          <a:p>
            <a:r>
              <a:rPr lang="ja-JP" altLang="en-US" kern="0" dirty="0" smtClean="0"/>
              <a:t>    ・</a:t>
            </a:r>
            <a:r>
              <a:rPr lang="en-US" altLang="ja-JP" kern="0" dirty="0" smtClean="0"/>
              <a:t>XSS</a:t>
            </a:r>
            <a:r>
              <a:rPr lang="ja-JP" altLang="en-US" kern="0" dirty="0" smtClean="0"/>
              <a:t>（クロスサイトスクリプティング）が発生しないよう、全ての</a:t>
            </a:r>
            <a:r>
              <a:rPr lang="en-US" altLang="ja-JP" kern="0" dirty="0" smtClean="0"/>
              <a:t>HTML</a:t>
            </a:r>
            <a:r>
              <a:rPr lang="ja-JP" altLang="en-US" kern="0" dirty="0" smtClean="0"/>
              <a:t>文字列については</a:t>
            </a:r>
            <a:endParaRPr lang="en-US" altLang="ja-JP" kern="0" dirty="0" smtClean="0"/>
          </a:p>
          <a:p>
            <a:r>
              <a:rPr lang="en-US" altLang="ja-JP" kern="0" dirty="0" smtClean="0"/>
              <a:t>       </a:t>
            </a:r>
            <a:r>
              <a:rPr lang="ja-JP" altLang="en-US" kern="0" dirty="0" smtClean="0"/>
              <a:t>エスケープを行う。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r>
              <a:rPr lang="ja-JP" altLang="en-US" kern="0" dirty="0" smtClean="0"/>
              <a:t>（</a:t>
            </a:r>
            <a:r>
              <a:rPr lang="en-US" altLang="ja-JP" kern="0" dirty="0"/>
              <a:t> PHP Framework </a:t>
            </a:r>
            <a:r>
              <a:rPr lang="ja-JP" altLang="en-US" kern="0" dirty="0"/>
              <a:t>「</a:t>
            </a:r>
            <a:r>
              <a:rPr lang="en-US" altLang="ja-JP" kern="0" dirty="0"/>
              <a:t>Fuel PHP</a:t>
            </a:r>
            <a:r>
              <a:rPr lang="ja-JP" altLang="en-US" kern="0" dirty="0" smtClean="0"/>
              <a:t>」にて対策済み）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・</a:t>
            </a:r>
            <a:r>
              <a:rPr lang="en-US" altLang="ja-JP" kern="0" dirty="0" smtClean="0"/>
              <a:t>HTML</a:t>
            </a:r>
            <a:r>
              <a:rPr lang="ja-JP" altLang="en-US" kern="0" dirty="0" smtClean="0"/>
              <a:t>タグ属性については「</a:t>
            </a:r>
            <a:r>
              <a:rPr lang="en-US" altLang="ja-JP" kern="0" dirty="0" smtClean="0"/>
              <a:t>”</a:t>
            </a:r>
            <a:r>
              <a:rPr lang="ja-JP" altLang="en-US" kern="0" dirty="0" smtClean="0"/>
              <a:t>」で囲む</a:t>
            </a:r>
            <a:endParaRPr lang="en-US" altLang="ja-JP" kern="0" dirty="0" smtClean="0"/>
          </a:p>
          <a:p>
            <a:r>
              <a:rPr lang="en-US" altLang="ja-JP" kern="0" dirty="0" smtClean="0"/>
              <a:t>       </a:t>
            </a:r>
            <a:r>
              <a:rPr lang="ja-JP" altLang="en-US" kern="0" dirty="0" smtClean="0"/>
              <a:t>不正な属性値および、属性追加を防止する為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</a:t>
            </a:r>
            <a:endParaRPr lang="en-US" altLang="ja-JP" kern="0" dirty="0" smtClean="0"/>
          </a:p>
          <a:p>
            <a:r>
              <a:rPr lang="en-US" altLang="ja-JP" kern="0" dirty="0" smtClean="0"/>
              <a:t>     </a:t>
            </a:r>
            <a:r>
              <a:rPr lang="ja-JP" altLang="en-US" kern="0" dirty="0" smtClean="0"/>
              <a:t>・</a:t>
            </a:r>
            <a:r>
              <a:rPr lang="en-US" altLang="ja-JP" kern="0" dirty="0" smtClean="0"/>
              <a:t>HTTP</a:t>
            </a:r>
            <a:r>
              <a:rPr lang="ja-JP" altLang="en-US" kern="0" dirty="0" smtClean="0"/>
              <a:t>レスポンスヘッダーの「</a:t>
            </a:r>
            <a:r>
              <a:rPr lang="en-US" altLang="ja-JP" kern="0" dirty="0" smtClean="0"/>
              <a:t>Contents-Type</a:t>
            </a:r>
            <a:r>
              <a:rPr lang="ja-JP" altLang="en-US" kern="0" dirty="0" smtClean="0"/>
              <a:t>」に適切な文字コードを設定する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 </a:t>
            </a:r>
            <a:r>
              <a:rPr lang="ja-JP" altLang="en-US" kern="0" dirty="0" smtClean="0"/>
              <a:t>文字コード改ざんによる不正操作防止のため</a:t>
            </a:r>
            <a:endParaRPr lang="en-US" altLang="ja-JP" kern="0" dirty="0"/>
          </a:p>
          <a:p>
            <a:r>
              <a:rPr lang="en-US" altLang="ja-JP" kern="0" dirty="0" smtClean="0"/>
              <a:t>     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</a:t>
            </a:r>
            <a:r>
              <a:rPr lang="ja-JP" altLang="en-US" kern="0" dirty="0" smtClean="0"/>
              <a:t>・入力された値を使用して、</a:t>
            </a:r>
            <a:r>
              <a:rPr lang="en-US" altLang="ja-JP" kern="0" dirty="0" smtClean="0"/>
              <a:t>SQL</a:t>
            </a:r>
            <a:r>
              <a:rPr lang="ja-JP" altLang="en-US" kern="0" dirty="0"/>
              <a:t>コマンド</a:t>
            </a:r>
            <a:r>
              <a:rPr lang="ja-JP" altLang="en-US" kern="0" dirty="0" smtClean="0"/>
              <a:t>を作成する場合は、予約語などは適切なエスケープを行う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</a:t>
            </a:r>
            <a:r>
              <a:rPr lang="ja-JP" altLang="en-US" kern="0" dirty="0" smtClean="0"/>
              <a:t>エスケープおよび、コマンド組み立ての「プレースホルダ」については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/>
              <a:t>      PHP Framework </a:t>
            </a:r>
            <a:r>
              <a:rPr lang="ja-JP" altLang="en-US" kern="0" dirty="0"/>
              <a:t>「</a:t>
            </a:r>
            <a:r>
              <a:rPr lang="en-US" altLang="ja-JP" kern="0" dirty="0"/>
              <a:t>Fuel PHP</a:t>
            </a:r>
            <a:r>
              <a:rPr lang="ja-JP" altLang="en-US" kern="0" dirty="0" smtClean="0"/>
              <a:t>」のモデルクラスを適切に使用して対策する。</a:t>
            </a:r>
            <a:endParaRPr lang="en-US" altLang="ja-JP" kern="0" dirty="0" smtClean="0"/>
          </a:p>
          <a:p>
            <a:r>
              <a:rPr lang="en-US" altLang="ja-JP" kern="0" dirty="0" smtClean="0"/>
              <a:t>       ※ </a:t>
            </a:r>
            <a:r>
              <a:rPr lang="en-US" altLang="ja-JP" kern="0" dirty="0" smtClean="0"/>
              <a:t>SQL</a:t>
            </a:r>
            <a:r>
              <a:rPr lang="ja-JP" altLang="en-US" kern="0" dirty="0" smtClean="0"/>
              <a:t>インジェクション対策と</a:t>
            </a:r>
            <a:r>
              <a:rPr lang="ja-JP" altLang="en-US" kern="0" dirty="0" smtClean="0"/>
              <a:t>して「</a:t>
            </a:r>
            <a:r>
              <a:rPr lang="en-US" altLang="ja-JP" kern="0" dirty="0" smtClean="0"/>
              <a:t>4. </a:t>
            </a:r>
            <a:r>
              <a:rPr lang="ja-JP" altLang="en-US" kern="0" dirty="0" smtClean="0"/>
              <a:t>パラメーターについて」同様</a:t>
            </a:r>
            <a:endParaRPr lang="en-US" altLang="ja-JP" kern="0" dirty="0" smtClean="0"/>
          </a:p>
          <a:p>
            <a:r>
              <a:rPr lang="en-US" altLang="ja-JP" kern="0" dirty="0" smtClean="0"/>
              <a:t>       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9562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６．</a:t>
            </a:r>
            <a:r>
              <a:rPr kumimoji="1" lang="en-US" altLang="ja-JP" dirty="0" smtClean="0"/>
              <a:t>HTTPS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28464" y="501794"/>
            <a:ext cx="9617376" cy="59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800" kern="0" dirty="0" smtClean="0"/>
              <a:t>■ </a:t>
            </a:r>
            <a:r>
              <a:rPr lang="en-US" altLang="ja-JP" sz="1800" kern="0" dirty="0" smtClean="0"/>
              <a:t>D-MATCH</a:t>
            </a:r>
            <a:r>
              <a:rPr lang="ja-JP" altLang="en-US" sz="1800" kern="0" dirty="0"/>
              <a:t>サイト内でセキュアなページに対する取扱に</a:t>
            </a:r>
            <a:r>
              <a:rPr lang="ja-JP" altLang="en-US" sz="1800" kern="0" dirty="0" smtClean="0"/>
              <a:t>ついて</a:t>
            </a:r>
            <a:endParaRPr lang="en-US" altLang="ja-JP" sz="1800" kern="0" dirty="0" smtClean="0"/>
          </a:p>
          <a:p>
            <a:r>
              <a:rPr lang="ja-JP" altLang="en-US" kern="0" dirty="0" smtClean="0"/>
              <a:t>    ・登録・更新などを行うページについては「</a:t>
            </a:r>
            <a:r>
              <a:rPr lang="en-US" altLang="ja-JP" kern="0" dirty="0" smtClean="0"/>
              <a:t>HTTPS</a:t>
            </a:r>
            <a:r>
              <a:rPr lang="ja-JP" altLang="en-US" kern="0" dirty="0" smtClean="0"/>
              <a:t>」を使用する</a:t>
            </a:r>
            <a:endParaRPr lang="en-US" altLang="ja-JP" kern="0" dirty="0" smtClean="0"/>
          </a:p>
          <a:p>
            <a:endParaRPr lang="en-US" altLang="ja-JP" kern="0" dirty="0"/>
          </a:p>
          <a:p>
            <a:r>
              <a:rPr lang="en-US" altLang="ja-JP" kern="0" dirty="0" smtClean="0"/>
              <a:t>       </a:t>
            </a:r>
            <a:r>
              <a:rPr lang="en-US" altLang="ja-JP" kern="0" dirty="0" smtClean="0">
                <a:solidFill>
                  <a:srgbClr val="FF0000"/>
                </a:solidFill>
              </a:rPr>
              <a:t>※ </a:t>
            </a:r>
            <a:r>
              <a:rPr lang="ja-JP" altLang="en-US" kern="0" dirty="0" smtClean="0">
                <a:solidFill>
                  <a:srgbClr val="FF0000"/>
                </a:solidFill>
              </a:rPr>
              <a:t>今回はどこが対象か？すべて「</a:t>
            </a:r>
            <a:r>
              <a:rPr lang="en-US" altLang="ja-JP" kern="0" dirty="0" smtClean="0">
                <a:solidFill>
                  <a:srgbClr val="FF0000"/>
                </a:solidFill>
              </a:rPr>
              <a:t>HTTPS</a:t>
            </a:r>
            <a:r>
              <a:rPr lang="ja-JP" altLang="en-US" kern="0" dirty="0" smtClean="0">
                <a:solidFill>
                  <a:srgbClr val="FF0000"/>
                </a:solidFill>
              </a:rPr>
              <a:t>」とするのか？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r>
              <a:rPr lang="en-US" altLang="ja-JP" kern="0" dirty="0" smtClean="0"/>
              <a:t>       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37478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７．</a:t>
            </a:r>
            <a:r>
              <a:rPr kumimoji="1" lang="en-US" altLang="ja-JP" dirty="0" smtClean="0"/>
              <a:t>Cookie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28464" y="501794"/>
            <a:ext cx="9617376" cy="59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800" kern="0" dirty="0" smtClean="0"/>
              <a:t>■ </a:t>
            </a:r>
            <a:r>
              <a:rPr lang="en-US" altLang="ja-JP" sz="1800" kern="0" dirty="0"/>
              <a:t>Cookie</a:t>
            </a:r>
            <a:r>
              <a:rPr lang="ja-JP" altLang="en-US" sz="1800" kern="0" dirty="0"/>
              <a:t>利用時の制限について</a:t>
            </a:r>
            <a:endParaRPr lang="en-US" altLang="ja-JP" sz="1800" kern="0" dirty="0" smtClean="0"/>
          </a:p>
          <a:p>
            <a:r>
              <a:rPr lang="ja-JP" altLang="en-US" kern="0" dirty="0" smtClean="0"/>
              <a:t>    ・「</a:t>
            </a:r>
            <a:r>
              <a:rPr lang="en-US" altLang="ja-JP" kern="0" dirty="0" smtClean="0"/>
              <a:t>HTTPS</a:t>
            </a:r>
            <a:r>
              <a:rPr lang="ja-JP" altLang="en-US" kern="0" dirty="0" smtClean="0"/>
              <a:t>」を使用</a:t>
            </a:r>
            <a:r>
              <a:rPr lang="ja-JP" altLang="en-US" kern="0" dirty="0" smtClean="0"/>
              <a:t>を使用する場合は、</a:t>
            </a:r>
            <a:r>
              <a:rPr lang="en-US" altLang="ja-JP" kern="0" dirty="0" smtClean="0"/>
              <a:t>Secure</a:t>
            </a:r>
            <a:r>
              <a:rPr lang="ja-JP" altLang="en-US" kern="0" dirty="0" smtClean="0"/>
              <a:t>属性を付与する。</a:t>
            </a:r>
            <a:endParaRPr lang="en-US" altLang="ja-JP" kern="0" dirty="0" smtClean="0"/>
          </a:p>
          <a:p>
            <a:endParaRPr lang="en-US" altLang="ja-JP" kern="0" dirty="0"/>
          </a:p>
          <a:p>
            <a:r>
              <a:rPr lang="en-US" altLang="ja-JP" kern="0" dirty="0" smtClean="0"/>
              <a:t>       </a:t>
            </a:r>
            <a:r>
              <a:rPr lang="en-US" altLang="ja-JP" kern="0" dirty="0" smtClean="0">
                <a:solidFill>
                  <a:srgbClr val="FF0000"/>
                </a:solidFill>
              </a:rPr>
              <a:t>※ </a:t>
            </a:r>
            <a:r>
              <a:rPr lang="ja-JP" altLang="en-US" kern="0" dirty="0" smtClean="0">
                <a:solidFill>
                  <a:srgbClr val="FF0000"/>
                </a:solidFill>
              </a:rPr>
              <a:t>今回はどこが対象か？すべて「</a:t>
            </a:r>
            <a:r>
              <a:rPr lang="en-US" altLang="ja-JP" kern="0" dirty="0" smtClean="0">
                <a:solidFill>
                  <a:srgbClr val="FF0000"/>
                </a:solidFill>
              </a:rPr>
              <a:t>HTTPS</a:t>
            </a:r>
            <a:r>
              <a:rPr lang="ja-JP" altLang="en-US" kern="0" dirty="0" smtClean="0">
                <a:solidFill>
                  <a:srgbClr val="FF0000"/>
                </a:solidFill>
              </a:rPr>
              <a:t>」とするのか？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r>
              <a:rPr lang="en-US" altLang="ja-JP" kern="0" dirty="0" smtClean="0"/>
              <a:t> </a:t>
            </a:r>
          </a:p>
          <a:p>
            <a:r>
              <a:rPr lang="ja-JP" altLang="en-US" kern="0" dirty="0" smtClean="0"/>
              <a:t>    ・</a:t>
            </a:r>
            <a:r>
              <a:rPr lang="ja-JP" altLang="en-US" kern="0" dirty="0" smtClean="0"/>
              <a:t>「セッション</a:t>
            </a:r>
            <a:r>
              <a:rPr lang="en-US" altLang="ja-JP" kern="0" dirty="0" smtClean="0"/>
              <a:t>ID</a:t>
            </a:r>
            <a:r>
              <a:rPr lang="ja-JP" altLang="en-US" kern="0" dirty="0" smtClean="0"/>
              <a:t>」「承認キー」以外の機密性の高い情報は格納しない。</a:t>
            </a:r>
            <a:endParaRPr lang="en-US" altLang="ja-JP" kern="0" dirty="0" smtClean="0"/>
          </a:p>
          <a:p>
            <a:r>
              <a:rPr lang="ja-JP" altLang="en-US" kern="0" dirty="0" smtClean="0"/>
              <a:t>       「</a:t>
            </a:r>
            <a:r>
              <a:rPr lang="ja-JP" altLang="en-US" kern="0" dirty="0"/>
              <a:t>セッション</a:t>
            </a:r>
            <a:r>
              <a:rPr lang="en-US" altLang="ja-JP" kern="0" dirty="0"/>
              <a:t>ID </a:t>
            </a:r>
            <a:r>
              <a:rPr lang="ja-JP" altLang="en-US" kern="0" dirty="0" smtClean="0"/>
              <a:t>」「</a:t>
            </a:r>
            <a:r>
              <a:rPr lang="ja-JP" altLang="en-US" kern="0" dirty="0"/>
              <a:t>承認キー</a:t>
            </a:r>
            <a:r>
              <a:rPr lang="ja-JP" altLang="en-US" kern="0" dirty="0" smtClean="0"/>
              <a:t>」については暗号化を施す。</a:t>
            </a:r>
            <a:endParaRPr lang="en-US" altLang="ja-JP" kern="0" dirty="0" smtClean="0"/>
          </a:p>
          <a:p>
            <a:r>
              <a:rPr lang="en-US" altLang="ja-JP" kern="0" dirty="0" smtClean="0"/>
              <a:t>     </a:t>
            </a:r>
          </a:p>
          <a:p>
            <a:r>
              <a:rPr lang="ja-JP" altLang="en-US" kern="0" dirty="0" smtClean="0"/>
              <a:t>    ・</a:t>
            </a:r>
            <a:r>
              <a:rPr lang="en-US" altLang="ja-JP" kern="0" dirty="0" err="1" smtClean="0"/>
              <a:t>HttpOnly</a:t>
            </a:r>
            <a:r>
              <a:rPr lang="ja-JP" altLang="en-US" kern="0" dirty="0" smtClean="0"/>
              <a:t>属性</a:t>
            </a:r>
            <a:r>
              <a:rPr lang="ja-JP" altLang="en-US" kern="0" dirty="0" smtClean="0"/>
              <a:t>を付与する。</a:t>
            </a:r>
            <a:endParaRPr lang="en-US" altLang="ja-JP" kern="0" dirty="0" smtClean="0"/>
          </a:p>
          <a:p>
            <a:r>
              <a:rPr lang="en-US" altLang="ja-JP" kern="0" dirty="0"/>
              <a:t> </a:t>
            </a:r>
            <a:r>
              <a:rPr lang="en-US" altLang="ja-JP" kern="0" dirty="0" smtClean="0"/>
              <a:t>      Cookie</a:t>
            </a:r>
            <a:r>
              <a:rPr lang="ja-JP" altLang="en-US" kern="0" dirty="0" smtClean="0"/>
              <a:t>の盗聴防止の為</a:t>
            </a:r>
            <a:r>
              <a:rPr lang="en-US" altLang="ja-JP" kern="0" dirty="0" smtClean="0"/>
              <a:t>     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10113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☣NEW HOYU theme">
  <a:themeElements>
    <a:clrScheme name="NEW HOYU">
      <a:dk1>
        <a:srgbClr val="000000"/>
      </a:dk1>
      <a:lt1>
        <a:srgbClr val="FFFFFF"/>
      </a:lt1>
      <a:dk2>
        <a:srgbClr val="3F3F3F"/>
      </a:dk2>
      <a:lt2>
        <a:srgbClr val="D8D8D8"/>
      </a:lt2>
      <a:accent1>
        <a:srgbClr val="00BAE6"/>
      </a:accent1>
      <a:accent2>
        <a:srgbClr val="FABB0A"/>
      </a:accent2>
      <a:accent3>
        <a:srgbClr val="667ECC"/>
      </a:accent3>
      <a:accent4>
        <a:srgbClr val="973F4E"/>
      </a:accent4>
      <a:accent5>
        <a:srgbClr val="C4D331"/>
      </a:accent5>
      <a:accent6>
        <a:srgbClr val="00BAE6"/>
      </a:accent6>
      <a:hlink>
        <a:srgbClr val="C22424"/>
      </a:hlink>
      <a:folHlink>
        <a:srgbClr val="87B9C3"/>
      </a:folHlink>
    </a:clrScheme>
    <a:fontScheme name="HOYUデザインレイアウトテンプレート">
      <a:majorFont>
        <a:latin typeface="A-OTF じゅん Pro 34"/>
        <a:ea typeface="A-OTF じゅん Pro 34"/>
        <a:cs typeface=""/>
      </a:majorFont>
      <a:minorFont>
        <a:latin typeface="A-OTF じゅん Pro 201"/>
        <a:ea typeface="A-OTF じゅん Pro 20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bg2">
                <a:lumMod val="90000"/>
              </a:schemeClr>
            </a:gs>
            <a:gs pos="50000">
              <a:srgbClr val="00B0F0"/>
            </a:gs>
            <a:gs pos="100000">
              <a:schemeClr val="bg2">
                <a:lumMod val="90000"/>
              </a:schemeClr>
            </a:gs>
          </a:gsLst>
          <a:lin ang="10800000" scaled="1"/>
          <a:tileRect/>
        </a:gra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200" dirty="0" smtClean="0">
            <a:latin typeface="MS UI Gothic" pitchFamily="50" charset="-128"/>
            <a:ea typeface="MS UI Gothic" pitchFamily="50" charset="-128"/>
          </a:defRPr>
        </a:defPPr>
      </a:lstStyle>
    </a:txDef>
  </a:objectDefaults>
  <a:extraClrSchemeLst>
    <a:extraClrScheme>
      <a:clrScheme name="HOYUデザインレイアウトテンプレー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☣NEW HOYU theme</Template>
  <TotalTime>27305</TotalTime>
  <Words>1285</Words>
  <Application>Microsoft Office PowerPoint</Application>
  <PresentationFormat>A4 210 x 297 mm</PresentationFormat>
  <Paragraphs>146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A-OTF じゅん Pro 34</vt:lpstr>
      <vt:lpstr>ＭＳ Ｐゴシック</vt:lpstr>
      <vt:lpstr>MS UI Gothic</vt:lpstr>
      <vt:lpstr>メイリオ</vt:lpstr>
      <vt:lpstr>Arial</vt:lpstr>
      <vt:lpstr>Calibri</vt:lpstr>
      <vt:lpstr>Century Gothic</vt:lpstr>
      <vt:lpstr>☣NEW HOYU theme</vt:lpstr>
      <vt:lpstr>WEBサイトセキュリティ要件定義書 </vt:lpstr>
      <vt:lpstr>概要</vt:lpstr>
      <vt:lpstr>１．認証について</vt:lpstr>
      <vt:lpstr>２．認可について</vt:lpstr>
      <vt:lpstr>３．セッション管理について</vt:lpstr>
      <vt:lpstr>４．パラメーターについて</vt:lpstr>
      <vt:lpstr>５．文字列について</vt:lpstr>
      <vt:lpstr>６．HTTPSについて</vt:lpstr>
      <vt:lpstr>７．Cookieについて</vt:lpstr>
      <vt:lpstr>８．その他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HOYU70</dc:creator>
  <cp:lastModifiedBy>ucc</cp:lastModifiedBy>
  <cp:revision>2521</cp:revision>
  <cp:lastPrinted>2015-09-16T04:25:41Z</cp:lastPrinted>
  <dcterms:created xsi:type="dcterms:W3CDTF">2010-04-07T02:08:55Z</dcterms:created>
  <dcterms:modified xsi:type="dcterms:W3CDTF">2016-05-02T08:26:25Z</dcterms:modified>
</cp:coreProperties>
</file>