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8.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9.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0.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1.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12.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13.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14.xml" ContentType="application/vnd.openxmlformats-officedocument.presentationml.notesSlide+xml"/>
  <Override PartName="/ppt/tags/tag135.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handoutMasterIdLst>
    <p:handoutMasterId r:id="rId26"/>
  </p:handoutMasterIdLst>
  <p:sldIdLst>
    <p:sldId id="295" r:id="rId5"/>
    <p:sldId id="297" r:id="rId6"/>
    <p:sldId id="326" r:id="rId7"/>
    <p:sldId id="325" r:id="rId8"/>
    <p:sldId id="324" r:id="rId9"/>
    <p:sldId id="314" r:id="rId10"/>
    <p:sldId id="298" r:id="rId11"/>
    <p:sldId id="305" r:id="rId12"/>
    <p:sldId id="313" r:id="rId13"/>
    <p:sldId id="331" r:id="rId14"/>
    <p:sldId id="308" r:id="rId15"/>
    <p:sldId id="332" r:id="rId16"/>
    <p:sldId id="333" r:id="rId17"/>
    <p:sldId id="334" r:id="rId18"/>
    <p:sldId id="322" r:id="rId19"/>
    <p:sldId id="323" r:id="rId20"/>
    <p:sldId id="306" r:id="rId21"/>
    <p:sldId id="328" r:id="rId22"/>
    <p:sldId id="335" r:id="rId23"/>
    <p:sldId id="329" r:id="rId24"/>
  </p:sldIdLst>
  <p:sldSz cx="9144000" cy="5143500" type="screen16x9"/>
  <p:notesSz cx="7010400" cy="9296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66">
          <p15:clr>
            <a:srgbClr val="A4A3A4"/>
          </p15:clr>
        </p15:guide>
        <p15:guide id="2" pos="295">
          <p15:clr>
            <a:srgbClr val="A4A3A4"/>
          </p15:clr>
        </p15:guide>
      </p15:sldGuideLst>
    </p:ext>
    <p:ext uri="{2D200454-40CA-4A62-9FC3-DE9A4176ACB9}">
      <p15:notesGuideLst xmlns:p15="http://schemas.microsoft.com/office/powerpoint/2012/main" xmlns="">
        <p15:guide id="1" orient="horz" pos="2957" userDrawn="1">
          <p15:clr>
            <a:srgbClr val="A4A3A4"/>
          </p15:clr>
        </p15:guide>
        <p15:guide id="2" pos="2237" userDrawn="1">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yfe Micheline" initials="FM" lastIdx="2" clrIdx="0"/>
  <p:cmAuthor id="1" name="Dominic Auclair " initials="DA" lastIdx="1" clrIdx="1"/>
  <p:cmAuthor id="2" name="Choquette Dominic" initials="C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2D"/>
    <a:srgbClr val="FF4B4B"/>
    <a:srgbClr val="00DE64"/>
    <a:srgbClr val="8BFFBF"/>
    <a:srgbClr val="FFFD9B"/>
    <a:srgbClr val="B40000"/>
    <a:srgbClr val="F8F200"/>
    <a:srgbClr val="00F66F"/>
    <a:srgbClr val="FF2D2D"/>
    <a:srgbClr val="FFFD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5" autoAdjust="0"/>
    <p:restoredTop sz="81637" autoAdjust="0"/>
  </p:normalViewPr>
  <p:slideViewPr>
    <p:cSldViewPr>
      <p:cViewPr varScale="1">
        <p:scale>
          <a:sx n="124" d="100"/>
          <a:sy n="124" d="100"/>
        </p:scale>
        <p:origin x="-780" y="-90"/>
      </p:cViewPr>
      <p:guideLst>
        <p:guide orient="horz" pos="1166"/>
        <p:guide pos="295"/>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108" y="-78"/>
      </p:cViewPr>
      <p:guideLst>
        <p:guide orient="horz" pos="2957"/>
        <p:guide orient="horz" pos="2928"/>
        <p:guide pos="2237"/>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04C7282-5CF2-4367-B8EF-8118AE7B6709}" type="datetimeFigureOut">
              <a:rPr lang="fr-CA" smtClean="0"/>
              <a:t>2019-05-07</a:t>
            </a:fld>
            <a:endParaRPr lang="fr-CA"/>
          </a:p>
        </p:txBody>
      </p:sp>
      <p:sp>
        <p:nvSpPr>
          <p:cNvPr id="4" name="Espace réservé du pied de page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7057123-221F-4A4F-9607-2EE1325983A7}" type="slidenum">
              <a:rPr lang="fr-CA" smtClean="0"/>
              <a:t>‹N°›</a:t>
            </a:fld>
            <a:endParaRPr lang="fr-CA"/>
          </a:p>
        </p:txBody>
      </p:sp>
    </p:spTree>
    <p:extLst>
      <p:ext uri="{BB962C8B-B14F-4D97-AF65-F5344CB8AC3E}">
        <p14:creationId xmlns:p14="http://schemas.microsoft.com/office/powerpoint/2010/main" val="2671435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7840" cy="464820"/>
          </a:xfrm>
          <a:prstGeom prst="rect">
            <a:avLst/>
          </a:prstGeom>
        </p:spPr>
        <p:txBody>
          <a:bodyPr vert="horz" lIns="93166" tIns="46583" rIns="93166" bIns="46583" rtlCol="0"/>
          <a:lstStyle>
            <a:lvl1pPr algn="l">
              <a:defRPr sz="1200"/>
            </a:lvl1pPr>
          </a:lstStyle>
          <a:p>
            <a:endParaRPr lang="fr-CA"/>
          </a:p>
        </p:txBody>
      </p:sp>
      <p:sp>
        <p:nvSpPr>
          <p:cNvPr id="3" name="Espace réservé de la date 2"/>
          <p:cNvSpPr>
            <a:spLocks noGrp="1"/>
          </p:cNvSpPr>
          <p:nvPr>
            <p:ph type="dt" idx="1"/>
          </p:nvPr>
        </p:nvSpPr>
        <p:spPr>
          <a:xfrm>
            <a:off x="3970939" y="0"/>
            <a:ext cx="3037840" cy="464820"/>
          </a:xfrm>
          <a:prstGeom prst="rect">
            <a:avLst/>
          </a:prstGeom>
        </p:spPr>
        <p:txBody>
          <a:bodyPr vert="horz" lIns="93166" tIns="46583" rIns="93166" bIns="46583" rtlCol="0"/>
          <a:lstStyle>
            <a:lvl1pPr algn="r">
              <a:defRPr sz="1200"/>
            </a:lvl1pPr>
          </a:lstStyle>
          <a:p>
            <a:fld id="{7648178B-3EFE-459A-A1B2-DD08C4AF9DD3}" type="datetimeFigureOut">
              <a:rPr lang="fr-CA" smtClean="0"/>
              <a:t>2019-05-07</a:t>
            </a:fld>
            <a:endParaRPr lang="fr-CA"/>
          </a:p>
        </p:txBody>
      </p:sp>
      <p:sp>
        <p:nvSpPr>
          <p:cNvPr id="4" name="Espace réservé de l'image des diapositives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66" tIns="46583" rIns="93166" bIns="46583" rtlCol="0" anchor="ctr"/>
          <a:lstStyle/>
          <a:p>
            <a:endParaRPr lang="fr-CA"/>
          </a:p>
        </p:txBody>
      </p:sp>
      <p:sp>
        <p:nvSpPr>
          <p:cNvPr id="5" name="Espace réservé des commentaires 4"/>
          <p:cNvSpPr>
            <a:spLocks noGrp="1"/>
          </p:cNvSpPr>
          <p:nvPr>
            <p:ph type="body" sz="quarter" idx="3"/>
          </p:nvPr>
        </p:nvSpPr>
        <p:spPr>
          <a:xfrm>
            <a:off x="701040" y="4415790"/>
            <a:ext cx="5608320" cy="4183380"/>
          </a:xfrm>
          <a:prstGeom prst="rect">
            <a:avLst/>
          </a:prstGeom>
        </p:spPr>
        <p:txBody>
          <a:bodyPr vert="horz" lIns="93166" tIns="46583" rIns="93166" bIns="46583"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829967"/>
            <a:ext cx="3037840" cy="464820"/>
          </a:xfrm>
          <a:prstGeom prst="rect">
            <a:avLst/>
          </a:prstGeom>
        </p:spPr>
        <p:txBody>
          <a:bodyPr vert="horz" lIns="93166" tIns="46583" rIns="93166" bIns="46583"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970939" y="8829967"/>
            <a:ext cx="3037840" cy="464820"/>
          </a:xfrm>
          <a:prstGeom prst="rect">
            <a:avLst/>
          </a:prstGeom>
        </p:spPr>
        <p:txBody>
          <a:bodyPr vert="horz" lIns="93166" tIns="46583" rIns="93166" bIns="46583" rtlCol="0" anchor="b"/>
          <a:lstStyle>
            <a:lvl1pPr algn="r">
              <a:defRPr sz="1200"/>
            </a:lvl1pPr>
          </a:lstStyle>
          <a:p>
            <a:fld id="{D13BFCD8-5D8B-428B-B2F1-AC5AAE46E4FA}" type="slidenum">
              <a:rPr lang="fr-CA" smtClean="0"/>
              <a:t>‹N°›</a:t>
            </a:fld>
            <a:endParaRPr lang="fr-CA"/>
          </a:p>
        </p:txBody>
      </p:sp>
    </p:spTree>
    <p:extLst>
      <p:ext uri="{BB962C8B-B14F-4D97-AF65-F5344CB8AC3E}">
        <p14:creationId xmlns:p14="http://schemas.microsoft.com/office/powerpoint/2010/main" val="27435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06400" y="696913"/>
            <a:ext cx="6197600" cy="3486150"/>
          </a:xfrm>
        </p:spPr>
      </p:sp>
      <p:sp>
        <p:nvSpPr>
          <p:cNvPr id="3" name="Espace réservé des commentaires 2"/>
          <p:cNvSpPr>
            <a:spLocks noGrp="1"/>
          </p:cNvSpPr>
          <p:nvPr>
            <p:ph type="body" idx="1"/>
          </p:nvPr>
        </p:nvSpPr>
        <p:spPr/>
        <p:txBody>
          <a:bodyPr/>
          <a:lstStyle/>
          <a:p>
            <a:endParaRPr lang="fr-CA" sz="1100" dirty="0"/>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solidFill>
                  <a:prstClr val="black"/>
                </a:solidFill>
              </a:rPr>
              <a:pPr/>
              <a:t>1</a:t>
            </a:fld>
            <a:endParaRPr lang="fr-CA">
              <a:solidFill>
                <a:prstClr val="black"/>
              </a:solidFill>
            </a:endParaRPr>
          </a:p>
        </p:txBody>
      </p:sp>
    </p:spTree>
    <p:extLst>
      <p:ext uri="{BB962C8B-B14F-4D97-AF65-F5344CB8AC3E}">
        <p14:creationId xmlns:p14="http://schemas.microsoft.com/office/powerpoint/2010/main" val="183474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smtClean="0"/>
              <a:t>Sécurité : Il faut établir un</a:t>
            </a:r>
            <a:r>
              <a:rPr lang="fr-CA" baseline="0" dirty="0" smtClean="0"/>
              <a:t> cadre de référence générique afin d’évaluer les composantes pouvant adopter le modèle de livraison infonuagique.</a:t>
            </a:r>
            <a:endParaRPr lang="fr-CA" dirty="0"/>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15</a:t>
            </a:fld>
            <a:endParaRPr lang="fr-CA"/>
          </a:p>
        </p:txBody>
      </p:sp>
    </p:spTree>
    <p:extLst>
      <p:ext uri="{BB962C8B-B14F-4D97-AF65-F5344CB8AC3E}">
        <p14:creationId xmlns:p14="http://schemas.microsoft.com/office/powerpoint/2010/main" val="2889694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u="sng" dirty="0" smtClean="0"/>
              <a:t>Gartner PACE-</a:t>
            </a:r>
            <a:r>
              <a:rPr lang="fr-CA" u="sng" dirty="0" err="1" smtClean="0"/>
              <a:t>Layered</a:t>
            </a:r>
            <a:r>
              <a:rPr lang="fr-CA" u="sng" dirty="0" smtClean="0"/>
              <a:t> Applications</a:t>
            </a:r>
            <a:r>
              <a:rPr lang="fr-CA" u="sng" baseline="0" dirty="0" smtClean="0"/>
              <a:t> :</a:t>
            </a:r>
          </a:p>
          <a:p>
            <a:endParaRPr lang="fr-CA" baseline="0" dirty="0" smtClean="0"/>
          </a:p>
          <a:p>
            <a:r>
              <a:rPr lang="en-US" sz="1200" b="0" i="0" u="none" strike="noStrike" kern="1200" baseline="0" dirty="0" smtClean="0">
                <a:solidFill>
                  <a:schemeClr val="tx1"/>
                </a:solidFill>
                <a:latin typeface="+mn-lt"/>
                <a:ea typeface="+mn-ea"/>
                <a:cs typeface="+mn-cs"/>
              </a:rPr>
              <a:t>Gartner's Pace-Layered Application Strategy enables IT organizations to build some systems for rapid change and others for stability, depending on </a:t>
            </a:r>
            <a:r>
              <a:rPr lang="fr-CA" sz="1200" b="0" i="0" u="none" strike="noStrike" kern="1200" baseline="0" dirty="0" smtClean="0">
                <a:solidFill>
                  <a:schemeClr val="tx1"/>
                </a:solidFill>
                <a:latin typeface="+mn-lt"/>
                <a:ea typeface="+mn-ea"/>
                <a:cs typeface="+mn-cs"/>
              </a:rPr>
              <a:t>the business </a:t>
            </a:r>
            <a:r>
              <a:rPr lang="fr-CA" sz="1200" b="0" i="0" u="none" strike="noStrike" kern="1200" baseline="0" dirty="0" err="1" smtClean="0">
                <a:solidFill>
                  <a:schemeClr val="tx1"/>
                </a:solidFill>
                <a:latin typeface="+mn-lt"/>
                <a:ea typeface="+mn-ea"/>
                <a:cs typeface="+mn-cs"/>
              </a:rPr>
              <a:t>need</a:t>
            </a:r>
            <a:r>
              <a:rPr lang="fr-CA" sz="1200" b="0" i="0" u="none" strike="noStrike" kern="1200" baseline="0" dirty="0" smtClean="0">
                <a:solidFill>
                  <a:schemeClr val="tx1"/>
                </a:solidFill>
                <a:latin typeface="+mn-lt"/>
                <a:ea typeface="+mn-ea"/>
                <a:cs typeface="+mn-cs"/>
              </a:rPr>
              <a:t>.</a:t>
            </a:r>
            <a:endParaRPr lang="fr-CA" baseline="0" dirty="0" smtClean="0"/>
          </a:p>
          <a:p>
            <a:endParaRPr lang="fr-CA" baseline="0" dirty="0" smtClean="0"/>
          </a:p>
          <a:p>
            <a:r>
              <a:rPr lang="fr-CA" dirty="0" smtClean="0"/>
              <a:t>https://portailvpcti.loto-quebec.com/arch/ent/DevOps/Cloud/pace-layered-applications-research-report.pdf?Web=1  </a:t>
            </a:r>
            <a:endParaRPr lang="fr-CA" dirty="0"/>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16</a:t>
            </a:fld>
            <a:endParaRPr lang="fr-CA"/>
          </a:p>
        </p:txBody>
      </p:sp>
    </p:spTree>
    <p:extLst>
      <p:ext uri="{BB962C8B-B14F-4D97-AF65-F5344CB8AC3E}">
        <p14:creationId xmlns:p14="http://schemas.microsoft.com/office/powerpoint/2010/main" val="2889694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smtClean="0"/>
              <a:t>Replace = </a:t>
            </a:r>
            <a:r>
              <a:rPr lang="fr-CA" dirty="0" err="1" smtClean="0"/>
              <a:t>SaaS</a:t>
            </a:r>
            <a:endParaRPr lang="fr-CA" dirty="0"/>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17</a:t>
            </a:fld>
            <a:endParaRPr lang="fr-CA"/>
          </a:p>
        </p:txBody>
      </p:sp>
    </p:spTree>
    <p:extLst>
      <p:ext uri="{BB962C8B-B14F-4D97-AF65-F5344CB8AC3E}">
        <p14:creationId xmlns:p14="http://schemas.microsoft.com/office/powerpoint/2010/main" val="2923649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smtClean="0"/>
              <a:t>S.M.A.R.T. = </a:t>
            </a:r>
            <a:r>
              <a:rPr lang="fr-CA" b="1" dirty="0" smtClean="0"/>
              <a:t>S</a:t>
            </a:r>
            <a:r>
              <a:rPr lang="fr-CA" dirty="0" smtClean="0"/>
              <a:t>pécifique </a:t>
            </a:r>
            <a:r>
              <a:rPr lang="fr-CA" b="1" dirty="0" smtClean="0"/>
              <a:t>M</a:t>
            </a:r>
            <a:r>
              <a:rPr lang="fr-CA" dirty="0" smtClean="0"/>
              <a:t>esurable</a:t>
            </a:r>
            <a:r>
              <a:rPr lang="fr-CA" baseline="0" dirty="0" smtClean="0"/>
              <a:t> </a:t>
            </a:r>
            <a:r>
              <a:rPr lang="fr-CA" b="1" baseline="0" dirty="0" smtClean="0"/>
              <a:t>A</a:t>
            </a:r>
            <a:r>
              <a:rPr lang="fr-CA" baseline="0" dirty="0" smtClean="0"/>
              <a:t>tteignable </a:t>
            </a:r>
            <a:r>
              <a:rPr lang="fr-CA" b="1" baseline="0" dirty="0" smtClean="0"/>
              <a:t>R</a:t>
            </a:r>
            <a:r>
              <a:rPr lang="fr-CA" baseline="0" dirty="0" smtClean="0"/>
              <a:t>éaliste </a:t>
            </a:r>
            <a:r>
              <a:rPr lang="fr-CA" b="1" baseline="0" dirty="0" smtClean="0"/>
              <a:t>T</a:t>
            </a:r>
            <a:r>
              <a:rPr lang="fr-CA" baseline="0" dirty="0" smtClean="0"/>
              <a:t>emps</a:t>
            </a:r>
            <a:endParaRPr lang="fr-CA" dirty="0"/>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18</a:t>
            </a:fld>
            <a:endParaRPr lang="fr-CA"/>
          </a:p>
        </p:txBody>
      </p:sp>
    </p:spTree>
    <p:extLst>
      <p:ext uri="{BB962C8B-B14F-4D97-AF65-F5344CB8AC3E}">
        <p14:creationId xmlns:p14="http://schemas.microsoft.com/office/powerpoint/2010/main" val="1348067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smtClean="0"/>
              <a:t>S.M.A.R.T. = </a:t>
            </a:r>
            <a:r>
              <a:rPr lang="fr-CA" b="1" dirty="0" smtClean="0"/>
              <a:t>S</a:t>
            </a:r>
            <a:r>
              <a:rPr lang="fr-CA" dirty="0" smtClean="0"/>
              <a:t>pécifique </a:t>
            </a:r>
            <a:r>
              <a:rPr lang="fr-CA" b="1" dirty="0" smtClean="0"/>
              <a:t>M</a:t>
            </a:r>
            <a:r>
              <a:rPr lang="fr-CA" dirty="0" smtClean="0"/>
              <a:t>esurable</a:t>
            </a:r>
            <a:r>
              <a:rPr lang="fr-CA" baseline="0" dirty="0" smtClean="0"/>
              <a:t> </a:t>
            </a:r>
            <a:r>
              <a:rPr lang="fr-CA" b="1" baseline="0" dirty="0" smtClean="0"/>
              <a:t>A</a:t>
            </a:r>
            <a:r>
              <a:rPr lang="fr-CA" baseline="0" dirty="0" smtClean="0"/>
              <a:t>tteignable </a:t>
            </a:r>
            <a:r>
              <a:rPr lang="fr-CA" b="1" baseline="0" dirty="0" smtClean="0"/>
              <a:t>R</a:t>
            </a:r>
            <a:r>
              <a:rPr lang="fr-CA" baseline="0" dirty="0" smtClean="0"/>
              <a:t>éaliste </a:t>
            </a:r>
            <a:r>
              <a:rPr lang="fr-CA" b="1" baseline="0" dirty="0" smtClean="0"/>
              <a:t>T</a:t>
            </a:r>
            <a:r>
              <a:rPr lang="fr-CA" baseline="0" dirty="0" smtClean="0"/>
              <a:t>emps</a:t>
            </a:r>
            <a:endParaRPr lang="fr-CA" dirty="0"/>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19</a:t>
            </a:fld>
            <a:endParaRPr lang="fr-CA"/>
          </a:p>
        </p:txBody>
      </p:sp>
    </p:spTree>
    <p:extLst>
      <p:ext uri="{BB962C8B-B14F-4D97-AF65-F5344CB8AC3E}">
        <p14:creationId xmlns:p14="http://schemas.microsoft.com/office/powerpoint/2010/main" val="1348067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06400" y="696913"/>
            <a:ext cx="6197600" cy="3486150"/>
          </a:xfrm>
        </p:spPr>
      </p:sp>
      <p:sp>
        <p:nvSpPr>
          <p:cNvPr id="3" name="Espace réservé des commentaires 2"/>
          <p:cNvSpPr>
            <a:spLocks noGrp="1"/>
          </p:cNvSpPr>
          <p:nvPr>
            <p:ph type="body" idx="1"/>
          </p:nvPr>
        </p:nvSpPr>
        <p:spPr/>
        <p:txBody>
          <a:bodyPr/>
          <a:lstStyle/>
          <a:p>
            <a:endParaRPr lang="fr-CA" dirty="0">
              <a:solidFill>
                <a:schemeClr val="tx1"/>
              </a:solidFill>
            </a:endParaRPr>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20</a:t>
            </a:fld>
            <a:endParaRPr lang="fr-CA"/>
          </a:p>
        </p:txBody>
      </p:sp>
    </p:spTree>
    <p:extLst>
      <p:ext uri="{BB962C8B-B14F-4D97-AF65-F5344CB8AC3E}">
        <p14:creationId xmlns:p14="http://schemas.microsoft.com/office/powerpoint/2010/main" val="18347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06400" y="696913"/>
            <a:ext cx="6197600" cy="3486150"/>
          </a:xfrm>
        </p:spPr>
      </p:sp>
      <p:sp>
        <p:nvSpPr>
          <p:cNvPr id="3" name="Espace réservé des commentaires 2"/>
          <p:cNvSpPr>
            <a:spLocks noGrp="1"/>
          </p:cNvSpPr>
          <p:nvPr>
            <p:ph type="body" idx="1"/>
          </p:nvPr>
        </p:nvSpPr>
        <p:spPr/>
        <p:txBody>
          <a:bodyPr/>
          <a:lstStyle/>
          <a:p>
            <a:endParaRPr lang="fr-CA" sz="1100" dirty="0"/>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2</a:t>
            </a:fld>
            <a:endParaRPr lang="fr-CA"/>
          </a:p>
        </p:txBody>
      </p:sp>
    </p:spTree>
    <p:extLst>
      <p:ext uri="{BB962C8B-B14F-4D97-AF65-F5344CB8AC3E}">
        <p14:creationId xmlns:p14="http://schemas.microsoft.com/office/powerpoint/2010/main" val="4228488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8</a:t>
            </a:fld>
            <a:endParaRPr lang="fr-CA"/>
          </a:p>
        </p:txBody>
      </p:sp>
    </p:spTree>
    <p:extLst>
      <p:ext uri="{BB962C8B-B14F-4D97-AF65-F5344CB8AC3E}">
        <p14:creationId xmlns:p14="http://schemas.microsoft.com/office/powerpoint/2010/main" val="1286758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9</a:t>
            </a:fld>
            <a:endParaRPr lang="fr-CA"/>
          </a:p>
        </p:txBody>
      </p:sp>
    </p:spTree>
    <p:extLst>
      <p:ext uri="{BB962C8B-B14F-4D97-AF65-F5344CB8AC3E}">
        <p14:creationId xmlns:p14="http://schemas.microsoft.com/office/powerpoint/2010/main" val="309895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baseline="0" dirty="0" smtClean="0"/>
              <a:t>Le </a:t>
            </a:r>
            <a:r>
              <a:rPr lang="fr-CA" baseline="0" dirty="0" err="1" smtClean="0"/>
              <a:t>PaaS</a:t>
            </a:r>
            <a:r>
              <a:rPr lang="fr-CA" baseline="0" dirty="0" smtClean="0"/>
              <a:t> doit être </a:t>
            </a:r>
            <a:r>
              <a:rPr lang="fr-CA" baseline="0" smtClean="0"/>
              <a:t>un </a:t>
            </a:r>
            <a:r>
              <a:rPr lang="fr-CA" baseline="0" smtClean="0"/>
              <a:t>réflexe…</a:t>
            </a:r>
            <a:endParaRPr lang="fr-CA" baseline="0" dirty="0" smtClean="0"/>
          </a:p>
          <a:p>
            <a:r>
              <a:rPr lang="fr-CA" baseline="0" dirty="0" smtClean="0"/>
              <a:t>La gestion du </a:t>
            </a:r>
            <a:r>
              <a:rPr lang="fr-CA" baseline="0" dirty="0" err="1" smtClean="0"/>
              <a:t>workload</a:t>
            </a:r>
            <a:r>
              <a:rPr lang="fr-CA" baseline="0" dirty="0" smtClean="0"/>
              <a:t> est notre future…</a:t>
            </a:r>
          </a:p>
          <a:p>
            <a:pPr marL="0" marR="0" indent="0" algn="l" defTabSz="914400" rtl="0" eaLnBrk="1" fontAlgn="auto" latinLnBrk="0" hangingPunct="1">
              <a:lnSpc>
                <a:spcPct val="100000"/>
              </a:lnSpc>
              <a:spcBef>
                <a:spcPts val="0"/>
              </a:spcBef>
              <a:spcAft>
                <a:spcPts val="0"/>
              </a:spcAft>
              <a:buClrTx/>
              <a:buSzTx/>
              <a:buFontTx/>
              <a:buNone/>
              <a:tabLst/>
              <a:defRPr/>
            </a:pPr>
            <a:r>
              <a:rPr lang="fr-CA" sz="1200" dirty="0" smtClean="0"/>
              <a:t>* Comme le </a:t>
            </a:r>
            <a:r>
              <a:rPr lang="fr-CA" sz="1200" dirty="0" err="1" smtClean="0"/>
              <a:t>SaaS</a:t>
            </a:r>
            <a:r>
              <a:rPr lang="fr-CA" sz="1200" dirty="0" smtClean="0"/>
              <a:t> présentement</a:t>
            </a:r>
          </a:p>
          <a:p>
            <a:r>
              <a:rPr lang="fr-CA" baseline="0" dirty="0" smtClean="0"/>
              <a:t>Plateforme interne permet aussi d’héberger des applications qui ne sont pas éligibles pour le cloud public.</a:t>
            </a:r>
          </a:p>
          <a:p>
            <a:r>
              <a:rPr lang="fr-CA" baseline="0" dirty="0" smtClean="0"/>
              <a:t>Fascicule de sécurité de la DCSI: </a:t>
            </a:r>
            <a:r>
              <a:rPr lang="fr-CA" sz="1200" b="0" i="0" u="none" strike="noStrike" kern="1200" baseline="0" dirty="0" smtClean="0">
                <a:solidFill>
                  <a:schemeClr val="tx1"/>
                </a:solidFill>
                <a:latin typeface="+mn-lt"/>
                <a:ea typeface="+mn-ea"/>
                <a:cs typeface="+mn-cs"/>
              </a:rPr>
              <a:t>Le contrôle opérationnel, qu’on peut définir comme l’absence d’incertitude sur</a:t>
            </a:r>
          </a:p>
          <a:p>
            <a:r>
              <a:rPr lang="fr-CA" sz="1200" b="0" i="0" u="none" strike="noStrike" kern="1200" baseline="0" dirty="0" smtClean="0">
                <a:solidFill>
                  <a:schemeClr val="tx1"/>
                </a:solidFill>
                <a:latin typeface="+mn-lt"/>
                <a:ea typeface="+mn-ea"/>
                <a:cs typeface="+mn-cs"/>
              </a:rPr>
              <a:t>le déroulement des opérations …  En effet, l’aspect</a:t>
            </a:r>
          </a:p>
          <a:p>
            <a:r>
              <a:rPr lang="fr-CA" sz="1200" b="0" i="0" u="none" strike="noStrike" kern="1200" baseline="0" dirty="0" smtClean="0">
                <a:solidFill>
                  <a:schemeClr val="tx1"/>
                </a:solidFill>
                <a:latin typeface="+mn-lt"/>
                <a:ea typeface="+mn-ea"/>
                <a:cs typeface="+mn-cs"/>
              </a:rPr>
              <a:t>aléatoire du jeu, son imprévisibilité, dépend entièrement du contrôle opérationnel. Il est</a:t>
            </a:r>
          </a:p>
          <a:p>
            <a:r>
              <a:rPr lang="fr-CA" sz="1200" b="0" i="0" u="none" strike="noStrike" kern="1200" baseline="0" dirty="0" smtClean="0">
                <a:solidFill>
                  <a:schemeClr val="tx1"/>
                </a:solidFill>
                <a:latin typeface="+mn-lt"/>
                <a:ea typeface="+mn-ea"/>
                <a:cs typeface="+mn-cs"/>
              </a:rPr>
              <a:t>théoriquement possible d’exercer ce contrôle opérationnel malgré la présence de tiers,</a:t>
            </a:r>
          </a:p>
          <a:p>
            <a:r>
              <a:rPr lang="fr-CA" sz="1200" b="0" i="0" u="none" strike="noStrike" kern="1200" baseline="0" dirty="0" smtClean="0">
                <a:solidFill>
                  <a:schemeClr val="tx1"/>
                </a:solidFill>
                <a:latin typeface="+mn-lt"/>
                <a:ea typeface="+mn-ea"/>
                <a:cs typeface="+mn-cs"/>
              </a:rPr>
              <a:t>mais pas avec l’architecture logicielle actuelle. </a:t>
            </a:r>
            <a:r>
              <a:rPr lang="fr-CA" sz="1200" b="1" i="0" u="none" strike="noStrike" kern="1200" baseline="0" dirty="0" smtClean="0">
                <a:solidFill>
                  <a:schemeClr val="tx1"/>
                </a:solidFill>
                <a:latin typeface="+mn-lt"/>
                <a:ea typeface="+mn-ea"/>
                <a:cs typeface="+mn-cs"/>
              </a:rPr>
              <a:t>Sans un changement aux applications, il</a:t>
            </a:r>
          </a:p>
          <a:p>
            <a:r>
              <a:rPr lang="fr-CA" sz="1200" b="1" i="0" u="none" strike="noStrike" kern="1200" baseline="0" dirty="0" smtClean="0">
                <a:solidFill>
                  <a:schemeClr val="tx1"/>
                </a:solidFill>
                <a:latin typeface="+mn-lt"/>
                <a:ea typeface="+mn-ea"/>
                <a:cs typeface="+mn-cs"/>
              </a:rPr>
              <a:t>est impossible d’assurer le contrôle opérationnel des jeux externalisés en modes </a:t>
            </a:r>
            <a:r>
              <a:rPr lang="fr-CA" sz="1200" b="1" i="0" u="none" strike="noStrike" kern="1200" baseline="0" dirty="0" err="1" smtClean="0">
                <a:solidFill>
                  <a:schemeClr val="tx1"/>
                </a:solidFill>
                <a:latin typeface="+mn-lt"/>
                <a:ea typeface="+mn-ea"/>
                <a:cs typeface="+mn-cs"/>
              </a:rPr>
              <a:t>IaaS</a:t>
            </a:r>
            <a:endParaRPr lang="fr-CA" sz="1200" b="1" i="0" u="none" strike="noStrike" kern="1200" baseline="0" dirty="0" smtClean="0">
              <a:solidFill>
                <a:schemeClr val="tx1"/>
              </a:solidFill>
              <a:latin typeface="+mn-lt"/>
              <a:ea typeface="+mn-ea"/>
              <a:cs typeface="+mn-cs"/>
            </a:endParaRPr>
          </a:p>
          <a:p>
            <a:r>
              <a:rPr lang="fr-CA" sz="1200" b="1" i="0" u="none" strike="noStrike" kern="1200" baseline="0" dirty="0" smtClean="0">
                <a:solidFill>
                  <a:schemeClr val="tx1"/>
                </a:solidFill>
                <a:latin typeface="+mn-lt"/>
                <a:ea typeface="+mn-ea"/>
                <a:cs typeface="+mn-cs"/>
              </a:rPr>
              <a:t>ou </a:t>
            </a:r>
            <a:r>
              <a:rPr lang="fr-CA" sz="1200" b="1" i="0" u="none" strike="noStrike" kern="1200" baseline="0" dirty="0" err="1" smtClean="0">
                <a:solidFill>
                  <a:schemeClr val="tx1"/>
                </a:solidFill>
                <a:latin typeface="+mn-lt"/>
                <a:ea typeface="+mn-ea"/>
                <a:cs typeface="+mn-cs"/>
              </a:rPr>
              <a:t>PaaS</a:t>
            </a:r>
            <a:r>
              <a:rPr lang="fr-CA" sz="1200" b="1" i="0" u="none" strike="noStrike" kern="1200" baseline="0" dirty="0" smtClean="0">
                <a:solidFill>
                  <a:schemeClr val="tx1"/>
                </a:solidFill>
                <a:latin typeface="+mn-lt"/>
                <a:ea typeface="+mn-ea"/>
                <a:cs typeface="+mn-cs"/>
              </a:rPr>
              <a:t> public.</a:t>
            </a:r>
            <a:endParaRPr lang="fr-CA" b="1" baseline="0" dirty="0" smtClean="0"/>
          </a:p>
          <a:p>
            <a:endParaRPr lang="fr-CA" baseline="0" dirty="0" smtClean="0"/>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10</a:t>
            </a:fld>
            <a:endParaRPr lang="fr-CA"/>
          </a:p>
        </p:txBody>
      </p:sp>
    </p:spTree>
    <p:extLst>
      <p:ext uri="{BB962C8B-B14F-4D97-AF65-F5344CB8AC3E}">
        <p14:creationId xmlns:p14="http://schemas.microsoft.com/office/powerpoint/2010/main" val="102693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11</a:t>
            </a:fld>
            <a:endParaRPr lang="fr-CA"/>
          </a:p>
        </p:txBody>
      </p:sp>
    </p:spTree>
    <p:extLst>
      <p:ext uri="{BB962C8B-B14F-4D97-AF65-F5344CB8AC3E}">
        <p14:creationId xmlns:p14="http://schemas.microsoft.com/office/powerpoint/2010/main" val="923933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12</a:t>
            </a:fld>
            <a:endParaRPr lang="fr-CA"/>
          </a:p>
        </p:txBody>
      </p:sp>
    </p:spTree>
    <p:extLst>
      <p:ext uri="{BB962C8B-B14F-4D97-AF65-F5344CB8AC3E}">
        <p14:creationId xmlns:p14="http://schemas.microsoft.com/office/powerpoint/2010/main" val="1281957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13</a:t>
            </a:fld>
            <a:endParaRPr lang="fr-CA"/>
          </a:p>
        </p:txBody>
      </p:sp>
    </p:spTree>
    <p:extLst>
      <p:ext uri="{BB962C8B-B14F-4D97-AF65-F5344CB8AC3E}">
        <p14:creationId xmlns:p14="http://schemas.microsoft.com/office/powerpoint/2010/main" val="2574562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fld id="{D13BFCD8-5D8B-428B-B2F1-AC5AAE46E4FA}" type="slidenum">
              <a:rPr lang="fr-CA" smtClean="0"/>
              <a:t>14</a:t>
            </a:fld>
            <a:endParaRPr lang="fr-CA"/>
          </a:p>
        </p:txBody>
      </p:sp>
    </p:spTree>
    <p:extLst>
      <p:ext uri="{BB962C8B-B14F-4D97-AF65-F5344CB8AC3E}">
        <p14:creationId xmlns:p14="http://schemas.microsoft.com/office/powerpoint/2010/main" val="2574562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3851920" y="699542"/>
            <a:ext cx="4606280" cy="1678583"/>
          </a:xfrm>
        </p:spPr>
        <p:txBody>
          <a:bodyPr/>
          <a:lstStyle>
            <a:lvl1pPr>
              <a:defRPr b="1">
                <a:latin typeface="Arial" panose="020B0604020202020204" pitchFamily="34" charset="0"/>
                <a:cs typeface="Arial" panose="020B0604020202020204" pitchFamily="34" charset="0"/>
              </a:defRPr>
            </a:lvl1pPr>
          </a:lstStyle>
          <a:p>
            <a:r>
              <a:rPr lang="fr-FR" dirty="0"/>
              <a:t>Modifiez le style du titre</a:t>
            </a:r>
            <a:endParaRPr lang="fr-CA" dirty="0"/>
          </a:p>
        </p:txBody>
      </p:sp>
      <p:sp>
        <p:nvSpPr>
          <p:cNvPr id="3" name="Sous-titre 2"/>
          <p:cNvSpPr>
            <a:spLocks noGrp="1"/>
          </p:cNvSpPr>
          <p:nvPr>
            <p:ph type="subTitle" idx="1"/>
          </p:nvPr>
        </p:nvSpPr>
        <p:spPr>
          <a:xfrm>
            <a:off x="3852984" y="2571750"/>
            <a:ext cx="4607448" cy="66521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fr-CA" dirty="0"/>
          </a:p>
        </p:txBody>
      </p:sp>
      <p:sp>
        <p:nvSpPr>
          <p:cNvPr id="4" name="Espace réservé de la date 3"/>
          <p:cNvSpPr>
            <a:spLocks noGrp="1"/>
          </p:cNvSpPr>
          <p:nvPr>
            <p:ph type="dt" sz="half" idx="10"/>
          </p:nvPr>
        </p:nvSpPr>
        <p:spPr/>
        <p:txBody>
          <a:bodyPr/>
          <a:lstStyle/>
          <a:p>
            <a:fld id="{CA6F8B98-BB55-4438-8DFD-E1F57F4B0898}" type="datetime1">
              <a:rPr lang="fr-CA" smtClean="0"/>
              <a:t>2019-05-07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60BD1817-06BD-42D8-B130-511194FE18B0}" type="slidenum">
              <a:rPr lang="fr-CA" smtClean="0"/>
              <a:t>‹N°›</a:t>
            </a:fld>
            <a:endParaRPr lang="fr-CA"/>
          </a:p>
        </p:txBody>
      </p:sp>
    </p:spTree>
    <p:extLst>
      <p:ext uri="{BB962C8B-B14F-4D97-AF65-F5344CB8AC3E}">
        <p14:creationId xmlns:p14="http://schemas.microsoft.com/office/powerpoint/2010/main" val="322115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3EC40828-6B36-4B56-816D-7E1FF0B5D223}" type="datetime1">
              <a:rPr lang="fr-CA" smtClean="0"/>
              <a:t>2019-05-07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60BD1817-06BD-42D8-B130-511194FE18B0}" type="slidenum">
              <a:rPr lang="fr-CA" smtClean="0"/>
              <a:t>‹N°›</a:t>
            </a:fld>
            <a:endParaRPr lang="fr-CA"/>
          </a:p>
        </p:txBody>
      </p:sp>
    </p:spTree>
    <p:extLst>
      <p:ext uri="{BB962C8B-B14F-4D97-AF65-F5344CB8AC3E}">
        <p14:creationId xmlns:p14="http://schemas.microsoft.com/office/powerpoint/2010/main" val="2910577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79"/>
            <a:ext cx="2057400" cy="4388644"/>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457200" y="205979"/>
            <a:ext cx="6019800" cy="438864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D51DFC64-8C67-43F0-9B7A-4BE7190A9CFD}" type="datetime1">
              <a:rPr lang="fr-CA" smtClean="0"/>
              <a:t>2019-05-07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60BD1817-06BD-42D8-B130-511194FE18B0}" type="slidenum">
              <a:rPr lang="fr-CA" smtClean="0"/>
              <a:t>‹N°›</a:t>
            </a:fld>
            <a:endParaRPr lang="fr-CA"/>
          </a:p>
        </p:txBody>
      </p:sp>
    </p:spTree>
    <p:extLst>
      <p:ext uri="{BB962C8B-B14F-4D97-AF65-F5344CB8AC3E}">
        <p14:creationId xmlns:p14="http://schemas.microsoft.com/office/powerpoint/2010/main" val="83117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695896"/>
            <a:ext cx="8229600" cy="507702"/>
          </a:xfrm>
        </p:spPr>
        <p:txBody>
          <a:bodyPr>
            <a:noAutofit/>
          </a:bodyPr>
          <a:lstStyle>
            <a:lvl1pPr algn="l">
              <a:defRPr sz="3600" b="1">
                <a:latin typeface="Arial" panose="020B0604020202020204" pitchFamily="34" charset="0"/>
                <a:cs typeface="Arial" panose="020B0604020202020204" pitchFamily="34" charset="0"/>
              </a:defRPr>
            </a:lvl1pPr>
          </a:lstStyle>
          <a:p>
            <a:r>
              <a:rPr lang="fr-FR" dirty="0"/>
              <a:t>Modifiez le style du titre</a:t>
            </a:r>
            <a:endParaRPr lang="fr-CA" dirty="0"/>
          </a:p>
        </p:txBody>
      </p:sp>
      <p:sp>
        <p:nvSpPr>
          <p:cNvPr id="3" name="Espace réservé du contenu 2"/>
          <p:cNvSpPr>
            <a:spLocks noGrp="1"/>
          </p:cNvSpPr>
          <p:nvPr>
            <p:ph idx="1"/>
          </p:nvPr>
        </p:nvSpPr>
        <p:spPr>
          <a:xfrm>
            <a:off x="457200" y="1419621"/>
            <a:ext cx="8229600" cy="3175001"/>
          </a:xfrm>
        </p:spPr>
        <p:txBody>
          <a:bodyPr/>
          <a:lstStyle>
            <a:lvl1pPr marL="457200" indent="-457200">
              <a:spcBef>
                <a:spcPts val="400"/>
              </a:spcBef>
              <a:buFont typeface="Arial" panose="020B0604020202020204" pitchFamily="34" charset="0"/>
              <a:buChar char="•"/>
              <a:defRPr sz="2800"/>
            </a:lvl1pPr>
            <a:lvl2pPr marL="914400" indent="-457200">
              <a:spcBef>
                <a:spcPts val="400"/>
              </a:spcBef>
              <a:buFont typeface="Calibri" panose="020F0502020204030204" pitchFamily="34" charset="0"/>
              <a:buChar char="–"/>
              <a:defRPr sz="2400"/>
            </a:lvl2pPr>
            <a:lvl3pPr marL="1143000" indent="-228600">
              <a:buFont typeface="Wingdings" panose="05000000000000000000" pitchFamily="2" charset="2"/>
              <a:buChar char="§"/>
              <a:defRPr/>
            </a:lvl3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4" name="Espace réservé de la date 3"/>
          <p:cNvSpPr>
            <a:spLocks noGrp="1"/>
          </p:cNvSpPr>
          <p:nvPr>
            <p:ph type="dt" sz="half" idx="10"/>
          </p:nvPr>
        </p:nvSpPr>
        <p:spPr/>
        <p:txBody>
          <a:bodyPr/>
          <a:lstStyle/>
          <a:p>
            <a:fld id="{164BBBD8-F1E6-4818-AF6A-8D70B26276F9}" type="datetime1">
              <a:rPr lang="fr-CA" smtClean="0"/>
              <a:t>2019-05-07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a:xfrm>
            <a:off x="6830888" y="4767263"/>
            <a:ext cx="2133600" cy="273844"/>
          </a:xfrm>
        </p:spPr>
        <p:txBody>
          <a:bodyPr/>
          <a:lstStyle/>
          <a:p>
            <a:fld id="{60BD1817-06BD-42D8-B130-511194FE18B0}" type="slidenum">
              <a:rPr lang="fr-CA" smtClean="0"/>
              <a:t>‹N°›</a:t>
            </a:fld>
            <a:endParaRPr lang="fr-CA"/>
          </a:p>
        </p:txBody>
      </p:sp>
    </p:spTree>
    <p:extLst>
      <p:ext uri="{BB962C8B-B14F-4D97-AF65-F5344CB8AC3E}">
        <p14:creationId xmlns:p14="http://schemas.microsoft.com/office/powerpoint/2010/main" val="38361854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5800" y="3435846"/>
            <a:ext cx="7772400" cy="1021556"/>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lang="fr-FR" dirty="0"/>
              <a:t>Modifiez le style du titre</a:t>
            </a:r>
            <a:endParaRPr lang="fr-CA" dirty="0"/>
          </a:p>
        </p:txBody>
      </p:sp>
      <p:sp>
        <p:nvSpPr>
          <p:cNvPr id="3" name="Espace réservé du texte 2"/>
          <p:cNvSpPr>
            <a:spLocks noGrp="1"/>
          </p:cNvSpPr>
          <p:nvPr>
            <p:ph type="body" idx="1"/>
          </p:nvPr>
        </p:nvSpPr>
        <p:spPr>
          <a:xfrm>
            <a:off x="685800" y="2211710"/>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BF0AA429-8341-4050-8660-52408986ABD4}" type="datetime1">
              <a:rPr lang="fr-CA" smtClean="0"/>
              <a:t>2019-05-07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60BD1817-06BD-42D8-B130-511194FE18B0}" type="slidenum">
              <a:rPr lang="fr-CA" smtClean="0"/>
              <a:t>‹N°›</a:t>
            </a:fld>
            <a:endParaRPr lang="fr-CA"/>
          </a:p>
        </p:txBody>
      </p:sp>
    </p:spTree>
    <p:extLst>
      <p:ext uri="{BB962C8B-B14F-4D97-AF65-F5344CB8AC3E}">
        <p14:creationId xmlns:p14="http://schemas.microsoft.com/office/powerpoint/2010/main" val="96427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1E2A62BF-5EDD-4C06-8388-1431E1F786A6}" type="datetime1">
              <a:rPr lang="fr-CA" smtClean="0"/>
              <a:t>2019-05-07</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60BD1817-06BD-42D8-B130-511194FE18B0}" type="slidenum">
              <a:rPr lang="fr-CA" smtClean="0"/>
              <a:t>‹N°›</a:t>
            </a:fld>
            <a:endParaRPr lang="fr-CA"/>
          </a:p>
        </p:txBody>
      </p:sp>
    </p:spTree>
    <p:extLst>
      <p:ext uri="{BB962C8B-B14F-4D97-AF65-F5344CB8AC3E}">
        <p14:creationId xmlns:p14="http://schemas.microsoft.com/office/powerpoint/2010/main" val="2645248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E6593F84-F338-44B3-BEBE-268C1B3E4BC0}" type="datetime1">
              <a:rPr lang="fr-CA" smtClean="0"/>
              <a:t>2019-05-07</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60BD1817-06BD-42D8-B130-511194FE18B0}" type="slidenum">
              <a:rPr lang="fr-CA" smtClean="0"/>
              <a:t>‹N°›</a:t>
            </a:fld>
            <a:endParaRPr lang="fr-CA"/>
          </a:p>
        </p:txBody>
      </p:sp>
    </p:spTree>
    <p:extLst>
      <p:ext uri="{BB962C8B-B14F-4D97-AF65-F5344CB8AC3E}">
        <p14:creationId xmlns:p14="http://schemas.microsoft.com/office/powerpoint/2010/main" val="102401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025A7A26-7889-47C4-9F67-275A274AAC48}" type="datetime1">
              <a:rPr lang="fr-CA" smtClean="0"/>
              <a:t>2019-05-07</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60BD1817-06BD-42D8-B130-511194FE18B0}" type="slidenum">
              <a:rPr lang="fr-CA" smtClean="0"/>
              <a:t>‹N°›</a:t>
            </a:fld>
            <a:endParaRPr lang="fr-CA"/>
          </a:p>
        </p:txBody>
      </p:sp>
    </p:spTree>
    <p:extLst>
      <p:ext uri="{BB962C8B-B14F-4D97-AF65-F5344CB8AC3E}">
        <p14:creationId xmlns:p14="http://schemas.microsoft.com/office/powerpoint/2010/main" val="2822340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B83E0E0-B792-4D35-9CA3-E8290D859D43}" type="datetime1">
              <a:rPr lang="fr-CA" smtClean="0"/>
              <a:t>2019-05-07</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60BD1817-06BD-42D8-B130-511194FE18B0}" type="slidenum">
              <a:rPr lang="fr-CA" smtClean="0"/>
              <a:t>‹N°›</a:t>
            </a:fld>
            <a:endParaRPr lang="fr-CA"/>
          </a:p>
        </p:txBody>
      </p:sp>
    </p:spTree>
    <p:extLst>
      <p:ext uri="{BB962C8B-B14F-4D97-AF65-F5344CB8AC3E}">
        <p14:creationId xmlns:p14="http://schemas.microsoft.com/office/powerpoint/2010/main" val="322406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04787"/>
            <a:ext cx="3008313" cy="871538"/>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94912883-2213-473F-A472-CC74EA0E1E2E}" type="datetime1">
              <a:rPr lang="fr-CA" smtClean="0"/>
              <a:t>2019-05-07</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60BD1817-06BD-42D8-B130-511194FE18B0}" type="slidenum">
              <a:rPr lang="fr-CA" smtClean="0"/>
              <a:t>‹N°›</a:t>
            </a:fld>
            <a:endParaRPr lang="fr-CA"/>
          </a:p>
        </p:txBody>
      </p:sp>
    </p:spTree>
    <p:extLst>
      <p:ext uri="{BB962C8B-B14F-4D97-AF65-F5344CB8AC3E}">
        <p14:creationId xmlns:p14="http://schemas.microsoft.com/office/powerpoint/2010/main" val="415536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0"/>
            <a:ext cx="5486400" cy="425054"/>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CEB64CE6-CD40-40D4-9DFA-C46832536BDF}" type="datetime1">
              <a:rPr lang="fr-CA" smtClean="0"/>
              <a:t>2019-05-07</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60BD1817-06BD-42D8-B130-511194FE18B0}" type="slidenum">
              <a:rPr lang="fr-CA" smtClean="0"/>
              <a:t>‹N°›</a:t>
            </a:fld>
            <a:endParaRPr lang="fr-CA"/>
          </a:p>
        </p:txBody>
      </p:sp>
    </p:spTree>
    <p:extLst>
      <p:ext uri="{BB962C8B-B14F-4D97-AF65-F5344CB8AC3E}">
        <p14:creationId xmlns:p14="http://schemas.microsoft.com/office/powerpoint/2010/main" val="204055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4752A8B-9B54-4FB6-8469-66C6908E867C}" type="datetime1">
              <a:rPr lang="fr-CA" smtClean="0"/>
              <a:t>2019-05-07</a:t>
            </a:fld>
            <a:endParaRPr lang="fr-CA"/>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0BD1817-06BD-42D8-B130-511194FE18B0}" type="slidenum">
              <a:rPr lang="fr-CA" smtClean="0"/>
              <a:t>‹N°›</a:t>
            </a:fld>
            <a:endParaRPr lang="fr-CA"/>
          </a:p>
        </p:txBody>
      </p:sp>
    </p:spTree>
    <p:extLst>
      <p:ext uri="{BB962C8B-B14F-4D97-AF65-F5344CB8AC3E}">
        <p14:creationId xmlns:p14="http://schemas.microsoft.com/office/powerpoint/2010/main" val="922911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notesSlide" Target="../notesSlides/notesSlide5.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slideLayout" Target="../slideLayouts/slideLayout2.xml"/><Relationship Id="rId17" Type="http://schemas.openxmlformats.org/officeDocument/2006/relationships/image" Target="../media/image16.png"/><Relationship Id="rId2" Type="http://schemas.openxmlformats.org/officeDocument/2006/relationships/tags" Target="../tags/tag57.xml"/><Relationship Id="rId16" Type="http://schemas.openxmlformats.org/officeDocument/2006/relationships/image" Target="../media/image15.jpeg"/><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image" Target="../media/image14.png"/><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tags" Target="../tags/tag74.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image" Target="../media/image17.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notesSlide" Target="../notesSlides/notesSlide6.xml"/><Relationship Id="rId5" Type="http://schemas.openxmlformats.org/officeDocument/2006/relationships/tags" Target="../tags/tag71.xml"/><Relationship Id="rId10" Type="http://schemas.openxmlformats.org/officeDocument/2006/relationships/slideLayout" Target="../slideLayouts/slideLayout2.xml"/><Relationship Id="rId4" Type="http://schemas.openxmlformats.org/officeDocument/2006/relationships/tags" Target="../tags/tag70.xml"/><Relationship Id="rId9" Type="http://schemas.openxmlformats.org/officeDocument/2006/relationships/tags" Target="../tags/tag75.xml"/></Relationships>
</file>

<file path=ppt/slides/_rels/slide12.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79.xml"/></Relationships>
</file>

<file path=ppt/slides/_rels/slide13.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83.xml"/></Relationships>
</file>

<file path=ppt/slides/_rels/slide14.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87.xml"/></Relationships>
</file>

<file path=ppt/slides/_rels/slide15.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tags" Target="../tags/tag105.xml"/><Relationship Id="rId26" Type="http://schemas.openxmlformats.org/officeDocument/2006/relationships/slideLayout" Target="../slideLayouts/slideLayout2.xml"/><Relationship Id="rId3" Type="http://schemas.openxmlformats.org/officeDocument/2006/relationships/tags" Target="../tags/tag90.xml"/><Relationship Id="rId21" Type="http://schemas.openxmlformats.org/officeDocument/2006/relationships/tags" Target="../tags/tag108.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5" Type="http://schemas.openxmlformats.org/officeDocument/2006/relationships/tags" Target="../tags/tag112.xml"/><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tags" Target="../tags/tag107.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tags" Target="../tags/tag111.xml"/><Relationship Id="rId5" Type="http://schemas.openxmlformats.org/officeDocument/2006/relationships/tags" Target="../tags/tag92.xml"/><Relationship Id="rId15" Type="http://schemas.openxmlformats.org/officeDocument/2006/relationships/tags" Target="../tags/tag102.xml"/><Relationship Id="rId23" Type="http://schemas.openxmlformats.org/officeDocument/2006/relationships/tags" Target="../tags/tag110.xml"/><Relationship Id="rId10" Type="http://schemas.openxmlformats.org/officeDocument/2006/relationships/tags" Target="../tags/tag97.xml"/><Relationship Id="rId19" Type="http://schemas.openxmlformats.org/officeDocument/2006/relationships/tags" Target="../tags/tag106.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tags" Target="../tags/tag109.xml"/><Relationship Id="rId27"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image" Target="../media/image11.png"/><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notesSlide" Target="../notesSlides/notesSlide11.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slideLayout" Target="../slideLayouts/slideLayout2.xml"/><Relationship Id="rId5" Type="http://schemas.openxmlformats.org/officeDocument/2006/relationships/tags" Target="../tags/tag117.xml"/><Relationship Id="rId15" Type="http://schemas.openxmlformats.org/officeDocument/2006/relationships/image" Target="../media/image18.png"/><Relationship Id="rId10" Type="http://schemas.openxmlformats.org/officeDocument/2006/relationships/tags" Target="../tags/tag122.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image" Target="../media/image19.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126.xml"/></Relationships>
</file>

<file path=ppt/slides/_rels/slide18.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130.xml"/></Relationships>
</file>

<file path=ppt/slides/_rels/slide19.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134.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35.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tags" Target="../tags/tag10.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xml"/><Relationship Id="rId7"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hyperlink" Target="https://portailvpcti.loto-quebec.com/arch/ent/DevOps/Cloud/2019-Planning-Guide-for-Cloud-Computing.pdf?Web=1"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0.xml"/><Relationship Id="rId7"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hyperlink" Target="https://portailvpcti.loto-quebec.com/arch/ent/DevOps/Cloud/2019-Planning-Guide-for-Cloud-Computing.pdf?Web=1"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6.xml"/><Relationship Id="rId7"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hyperlink" Target="https://portailvpcti.loto-quebec.com/arch/ent/DevOps/Cloud/2019-Planning-Guide-for-Cloud-Computing.pdf?Web=1" TargetMode="External"/></Relationships>
</file>

<file path=ppt/slides/_rels/slide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hyperlink" Target="https://whatis.ciowhitepapersreview.com/definition/cloud-enabler/" TargetMode="Externa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s>
</file>

<file path=ppt/slides/_rels/slide8.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8.jpe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7.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6.jpeg"/><Relationship Id="rId5" Type="http://schemas.openxmlformats.org/officeDocument/2006/relationships/tags" Target="../tags/tag39.xml"/><Relationship Id="rId10" Type="http://schemas.openxmlformats.org/officeDocument/2006/relationships/notesSlide" Target="../notesSlides/notesSlide3.xml"/><Relationship Id="rId4" Type="http://schemas.openxmlformats.org/officeDocument/2006/relationships/tags" Target="../tags/tag38.xml"/><Relationship Id="rId9" Type="http://schemas.openxmlformats.org/officeDocument/2006/relationships/slideLayout" Target="../slideLayouts/slideLayout2.xml"/><Relationship Id="rId14" Type="http://schemas.openxmlformats.org/officeDocument/2006/relationships/image" Target="../media/image9.jpeg"/></Relationships>
</file>

<file path=ppt/slides/_rels/slide9.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image" Target="../media/image1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11.png"/><Relationship Id="rId2" Type="http://schemas.openxmlformats.org/officeDocument/2006/relationships/tags" Target="../tags/tag44.xml"/><Relationship Id="rId16" Type="http://schemas.openxmlformats.org/officeDocument/2006/relationships/image" Target="../media/image10.png"/><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notesSlide" Target="../notesSlides/notesSlide4.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1872208" y="1491632"/>
            <a:ext cx="7236296" cy="1152126"/>
          </a:xfrm>
        </p:spPr>
        <p:txBody>
          <a:bodyPr>
            <a:normAutofit fontScale="90000"/>
          </a:bodyPr>
          <a:lstStyle/>
          <a:p>
            <a:r>
              <a:rPr lang="fr-CA" dirty="0" smtClean="0"/>
              <a:t>Programme de </a:t>
            </a:r>
            <a:r>
              <a:rPr lang="fr-CA" dirty="0"/>
              <a:t/>
            </a:r>
            <a:br>
              <a:rPr lang="fr-CA" dirty="0"/>
            </a:br>
            <a:r>
              <a:rPr lang="fr-CA" dirty="0"/>
              <a:t>Transformation des </a:t>
            </a:r>
            <a:r>
              <a:rPr lang="fr-CA" dirty="0" smtClean="0"/>
              <a:t>TI</a:t>
            </a:r>
            <a:br>
              <a:rPr lang="fr-CA" dirty="0" smtClean="0"/>
            </a:br>
            <a:r>
              <a:rPr lang="fr-CA" sz="2700" dirty="0" smtClean="0"/>
              <a:t> </a:t>
            </a:r>
            <a:r>
              <a:rPr lang="fr-CA" dirty="0"/>
              <a:t/>
            </a:r>
            <a:br>
              <a:rPr lang="fr-CA" dirty="0"/>
            </a:br>
            <a:r>
              <a:rPr lang="fr-CA" dirty="0" smtClean="0"/>
              <a:t>Stratégie infonuagique </a:t>
            </a:r>
            <a:r>
              <a:rPr lang="fr-CA" dirty="0"/>
              <a:t/>
            </a:r>
            <a:br>
              <a:rPr lang="fr-CA" dirty="0"/>
            </a:br>
            <a:r>
              <a:rPr lang="fr-CA" sz="3600" dirty="0" smtClean="0">
                <a:solidFill>
                  <a:schemeClr val="accent1">
                    <a:lumMod val="75000"/>
                  </a:schemeClr>
                </a:solidFill>
              </a:rPr>
              <a:t>Axe technologies</a:t>
            </a:r>
            <a:endParaRPr lang="fr-CA" sz="4900" dirty="0">
              <a:solidFill>
                <a:schemeClr val="accent1">
                  <a:lumMod val="75000"/>
                </a:schemeClr>
              </a:solidFill>
            </a:endParaRPr>
          </a:p>
        </p:txBody>
      </p:sp>
    </p:spTree>
    <p:extLst>
      <p:ext uri="{BB962C8B-B14F-4D97-AF65-F5344CB8AC3E}">
        <p14:creationId xmlns:p14="http://schemas.microsoft.com/office/powerpoint/2010/main" val="3160204021"/>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251520" y="1275606"/>
            <a:ext cx="8748464" cy="2448273"/>
          </a:xfrm>
        </p:spPr>
        <p:txBody>
          <a:bodyPr>
            <a:noAutofit/>
          </a:bodyPr>
          <a:lstStyle/>
          <a:p>
            <a:pPr>
              <a:buFont typeface="Wingdings" panose="05000000000000000000" pitchFamily="2" charset="2"/>
              <a:buChar char="q"/>
            </a:pPr>
            <a:r>
              <a:rPr lang="fr-CA" sz="1800" dirty="0" smtClean="0"/>
              <a:t>Le modèle de déploiement </a:t>
            </a:r>
            <a:r>
              <a:rPr lang="fr-CA" sz="1800" dirty="0" err="1" smtClean="0"/>
              <a:t>PaaS</a:t>
            </a:r>
            <a:r>
              <a:rPr lang="fr-CA" sz="1800" dirty="0" smtClean="0"/>
              <a:t> doit devenir un réflexe naturel pour l’organisation.</a:t>
            </a:r>
          </a:p>
          <a:p>
            <a:pPr>
              <a:buFont typeface="Wingdings" panose="05000000000000000000" pitchFamily="2" charset="2"/>
              <a:buChar char="q"/>
            </a:pPr>
            <a:r>
              <a:rPr lang="fr-CA" sz="1800" dirty="0" smtClean="0"/>
              <a:t>La gestion des « </a:t>
            </a:r>
            <a:r>
              <a:rPr lang="fr-CA" sz="1800" dirty="0" err="1" smtClean="0"/>
              <a:t>workload</a:t>
            </a:r>
            <a:r>
              <a:rPr lang="fr-CA" sz="1800" dirty="0" smtClean="0"/>
              <a:t> » au sein d’une plateforme </a:t>
            </a:r>
            <a:r>
              <a:rPr lang="fr-CA" sz="1800" dirty="0" err="1" smtClean="0"/>
              <a:t>PaaS</a:t>
            </a:r>
            <a:r>
              <a:rPr lang="fr-CA" sz="1800" dirty="0" smtClean="0"/>
              <a:t> est notre futur.</a:t>
            </a:r>
          </a:p>
          <a:p>
            <a:pPr>
              <a:buFont typeface="Wingdings" panose="05000000000000000000" pitchFamily="2" charset="2"/>
              <a:buChar char="q"/>
            </a:pPr>
            <a:r>
              <a:rPr lang="fr-CA" sz="1800" dirty="0" smtClean="0"/>
              <a:t>Nous devons privilégier l’infonuagique tout en mitigeant les risques qui y sont associés.</a:t>
            </a:r>
          </a:p>
          <a:p>
            <a:pPr>
              <a:buFont typeface="Wingdings" panose="05000000000000000000" pitchFamily="2" charset="2"/>
              <a:buChar char="q"/>
            </a:pPr>
            <a:r>
              <a:rPr lang="fr-CA" sz="1800" dirty="0" smtClean="0"/>
              <a:t>Une approche infonuagique hybride est préconisée dans un contexte « multi-cloud ».</a:t>
            </a:r>
          </a:p>
          <a:p>
            <a:pPr>
              <a:buFont typeface="Wingdings" panose="05000000000000000000" pitchFamily="2" charset="2"/>
              <a:buChar char="q"/>
            </a:pPr>
            <a:r>
              <a:rPr lang="fr-CA" sz="1800" dirty="0" smtClean="0"/>
              <a:t>La plateforme de conteneurisation interne nous permettra de pallier à notre capacité d’intégrer (médiation) nos systèmes patrimoniaux. </a:t>
            </a:r>
          </a:p>
          <a:p>
            <a:pPr>
              <a:buFont typeface="Wingdings" panose="05000000000000000000" pitchFamily="2" charset="2"/>
              <a:buChar char="q"/>
            </a:pPr>
            <a:r>
              <a:rPr lang="fr-CA" sz="1800" dirty="0" smtClean="0"/>
              <a:t>L’approche hybride et « multi-cloud » nous permettra de mitiger </a:t>
            </a:r>
            <a:r>
              <a:rPr lang="fr-CA" sz="1800" dirty="0"/>
              <a:t>l</a:t>
            </a:r>
            <a:r>
              <a:rPr lang="fr-CA" sz="1800" dirty="0" smtClean="0"/>
              <a:t>es risques budgétaires </a:t>
            </a:r>
            <a:r>
              <a:rPr lang="fr-CA" sz="1800" dirty="0"/>
              <a:t>(</a:t>
            </a:r>
            <a:r>
              <a:rPr lang="fr-CA" sz="1800" dirty="0" smtClean="0"/>
              <a:t>CAPEX et OPEX).</a:t>
            </a:r>
            <a:endParaRPr lang="fr-CA" sz="1800" dirty="0"/>
          </a:p>
        </p:txBody>
      </p:sp>
      <p:sp>
        <p:nvSpPr>
          <p:cNvPr id="4" name="Espace réservé du numéro de diapositive 3"/>
          <p:cNvSpPr>
            <a:spLocks noGrp="1"/>
          </p:cNvSpPr>
          <p:nvPr>
            <p:ph type="sldNum" sz="quarter" idx="12"/>
            <p:custDataLst>
              <p:tags r:id="rId2"/>
            </p:custDataLst>
          </p:nvPr>
        </p:nvSpPr>
        <p:spPr/>
        <p:txBody>
          <a:bodyPr/>
          <a:lstStyle/>
          <a:p>
            <a:fld id="{60BD1817-06BD-42D8-B130-511194FE18B0}" type="slidenum">
              <a:rPr lang="fr-CA" smtClean="0"/>
              <a:t>10</a:t>
            </a:fld>
            <a:endParaRPr lang="fr-CA"/>
          </a:p>
        </p:txBody>
      </p:sp>
      <p:sp>
        <p:nvSpPr>
          <p:cNvPr id="6" name="Titre 1"/>
          <p:cNvSpPr txBox="1">
            <a:spLocks/>
          </p:cNvSpPr>
          <p:nvPr>
            <p:custDataLst>
              <p:tags r:id="rId3"/>
            </p:custDataLst>
          </p:nvPr>
        </p:nvSpPr>
        <p:spPr>
          <a:xfrm>
            <a:off x="460375" y="627534"/>
            <a:ext cx="8229600" cy="50770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a:solidFill>
                  <a:schemeClr val="tx1"/>
                </a:solidFill>
                <a:latin typeface="Arial" panose="020B0604020202020204" pitchFamily="34" charset="0"/>
                <a:ea typeface="+mj-ea"/>
                <a:cs typeface="Arial" panose="020B0604020202020204" pitchFamily="34" charset="0"/>
              </a:defRPr>
            </a:lvl1pPr>
          </a:lstStyle>
          <a:p>
            <a:r>
              <a:rPr lang="fr-CA" dirty="0" smtClean="0"/>
              <a:t>Feuille de route conteneurisation </a:t>
            </a:r>
            <a:r>
              <a:rPr lang="fr-CA" sz="1800" dirty="0" smtClean="0"/>
              <a:t>(2/2)</a:t>
            </a:r>
            <a:endParaRPr lang="fr-CA" sz="1000" dirty="0"/>
          </a:p>
        </p:txBody>
      </p:sp>
      <p:pic>
        <p:nvPicPr>
          <p:cNvPr id="1030" name="Picture 6" descr="Image associée"/>
          <p:cNvPicPr>
            <a:picLocks noChangeAspect="1" noChangeArrowheads="1"/>
          </p:cNvPicPr>
          <p:nvPr>
            <p:custDataLst>
              <p:tags r:id="rId4"/>
            </p:custDataLst>
          </p:nvPr>
        </p:nvPicPr>
        <p:blipFill>
          <a:blip r:embed="rId14">
            <a:extLst>
              <a:ext uri="{28A0092B-C50C-407E-A947-70E740481C1C}">
                <a14:useLocalDpi xmlns:a14="http://schemas.microsoft.com/office/drawing/2010/main" val="0"/>
              </a:ext>
            </a:extLst>
          </a:blip>
          <a:srcRect/>
          <a:stretch>
            <a:fillRect/>
          </a:stretch>
        </p:blipFill>
        <p:spPr bwMode="auto">
          <a:xfrm>
            <a:off x="2127582" y="3333905"/>
            <a:ext cx="5044553" cy="18095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s de recherche d'images pour « kubernetes »"/>
          <p:cNvPicPr>
            <a:picLocks noChangeAspect="1" noChangeArrowheads="1"/>
          </p:cNvPicPr>
          <p:nvPr>
            <p:custDataLst>
              <p:tags r:id="rId5"/>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307975" y="3939902"/>
            <a:ext cx="678552" cy="65880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0" descr="Résultats de recherche d'images pour « capex opex »"/>
          <p:cNvSpPr>
            <a:spLocks noChangeAspect="1" noChangeArrowheads="1"/>
          </p:cNvSpPr>
          <p:nvPr>
            <p:custDataLst>
              <p:tags r:id="rId6"/>
            </p:custDataLst>
          </p:nvPr>
        </p:nvSpPr>
        <p:spPr bwMode="auto">
          <a:xfrm>
            <a:off x="155575" y="-1325563"/>
            <a:ext cx="5829300" cy="2762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9" name="AutoShape 12" descr="Résultats de recherche d'images pour « capex opex »"/>
          <p:cNvSpPr>
            <a:spLocks noChangeAspect="1" noChangeArrowheads="1"/>
          </p:cNvSpPr>
          <p:nvPr>
            <p:custDataLst>
              <p:tags r:id="rId7"/>
            </p:custDataLst>
          </p:nvPr>
        </p:nvSpPr>
        <p:spPr bwMode="auto">
          <a:xfrm>
            <a:off x="307975" y="-1173163"/>
            <a:ext cx="5829300" cy="2762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0" name="AutoShape 14" descr="Résultats de recherche d'images pour « capex opex »"/>
          <p:cNvSpPr>
            <a:spLocks noChangeAspect="1" noChangeArrowheads="1"/>
          </p:cNvSpPr>
          <p:nvPr>
            <p:custDataLst>
              <p:tags r:id="rId8"/>
            </p:custDataLst>
          </p:nvPr>
        </p:nvSpPr>
        <p:spPr bwMode="auto">
          <a:xfrm>
            <a:off x="460375" y="-1020763"/>
            <a:ext cx="5829300" cy="2762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pic>
        <p:nvPicPr>
          <p:cNvPr id="1040" name="Picture 16" descr="Résultats de recherche d'images pour « capex opex »"/>
          <p:cNvPicPr>
            <a:picLocks noChangeAspect="1" noChangeArrowheads="1"/>
          </p:cNvPicPr>
          <p:nvPr>
            <p:custDataLst>
              <p:tags r:id="rId9"/>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6732240" y="3824532"/>
            <a:ext cx="1877233" cy="8895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ésultats de recherche d'images pour « openshift »"/>
          <p:cNvPicPr>
            <a:picLocks noChangeAspect="1" noChangeArrowheads="1"/>
          </p:cNvPicPr>
          <p:nvPr>
            <p:custDataLst>
              <p:tags r:id="rId10"/>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1115616" y="3911261"/>
            <a:ext cx="680242" cy="726622"/>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custDataLst>
              <p:tags r:id="rId11"/>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381222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hared Responsibility Model: The Division of Security Responsibility/Risk Alignment in the Cloud"/>
          <p:cNvPicPr>
            <a:picLocks noChangeAspect="1" noChangeArrowheads="1"/>
          </p:cNvPicPr>
          <p:nvPr>
            <p:custDataLst>
              <p:tags r:id="rId1"/>
            </p:custDataLst>
          </p:nvPr>
        </p:nvPicPr>
        <p:blipFill rotWithShape="1">
          <a:blip r:embed="rId12">
            <a:extLst>
              <a:ext uri="{28A0092B-C50C-407E-A947-70E740481C1C}">
                <a14:useLocalDpi xmlns:a14="http://schemas.microsoft.com/office/drawing/2010/main" val="0"/>
              </a:ext>
            </a:extLst>
          </a:blip>
          <a:srcRect t="7149"/>
          <a:stretch/>
        </p:blipFill>
        <p:spPr bwMode="auto">
          <a:xfrm>
            <a:off x="1331640" y="1363081"/>
            <a:ext cx="6234592" cy="3767369"/>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custDataLst>
              <p:tags r:id="rId2"/>
            </p:custDataLst>
          </p:nvPr>
        </p:nvSpPr>
        <p:spPr/>
        <p:txBody>
          <a:bodyPr/>
          <a:lstStyle/>
          <a:p>
            <a:r>
              <a:rPr lang="fr-CA" dirty="0" smtClean="0"/>
              <a:t>Modèle de responsabilité partagée</a:t>
            </a:r>
            <a:endParaRPr lang="fr-CA" dirty="0"/>
          </a:p>
        </p:txBody>
      </p:sp>
      <p:sp>
        <p:nvSpPr>
          <p:cNvPr id="4" name="Espace réservé du numéro de diapositive 3"/>
          <p:cNvSpPr>
            <a:spLocks noGrp="1"/>
          </p:cNvSpPr>
          <p:nvPr>
            <p:ph type="sldNum" sz="quarter" idx="12"/>
            <p:custDataLst>
              <p:tags r:id="rId3"/>
            </p:custDataLst>
          </p:nvPr>
        </p:nvSpPr>
        <p:spPr/>
        <p:txBody>
          <a:bodyPr/>
          <a:lstStyle/>
          <a:p>
            <a:fld id="{60BD1817-06BD-42D8-B130-511194FE18B0}" type="slidenum">
              <a:rPr lang="fr-CA" smtClean="0"/>
              <a:t>11</a:t>
            </a:fld>
            <a:endParaRPr lang="fr-CA"/>
          </a:p>
        </p:txBody>
      </p:sp>
      <p:grpSp>
        <p:nvGrpSpPr>
          <p:cNvPr id="12" name="Groupe 11"/>
          <p:cNvGrpSpPr/>
          <p:nvPr>
            <p:custDataLst>
              <p:tags r:id="rId4"/>
            </p:custDataLst>
          </p:nvPr>
        </p:nvGrpSpPr>
        <p:grpSpPr>
          <a:xfrm>
            <a:off x="6058264" y="1674066"/>
            <a:ext cx="1188000" cy="2458865"/>
            <a:chOff x="6058264" y="1635646"/>
            <a:chExt cx="1188000" cy="2458865"/>
          </a:xfrm>
        </p:grpSpPr>
        <p:sp>
          <p:nvSpPr>
            <p:cNvPr id="6" name="Rectangle 5"/>
            <p:cNvSpPr/>
            <p:nvPr/>
          </p:nvSpPr>
          <p:spPr>
            <a:xfrm>
              <a:off x="6058264" y="2078511"/>
              <a:ext cx="1188000" cy="2016000"/>
            </a:xfrm>
            <a:prstGeom prst="rect">
              <a:avLst/>
            </a:prstGeom>
            <a:noFill/>
            <a:ln w="38100">
              <a:solidFill>
                <a:srgbClr val="0064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ZoneTexte 7"/>
            <p:cNvSpPr txBox="1"/>
            <p:nvPr/>
          </p:nvSpPr>
          <p:spPr>
            <a:xfrm>
              <a:off x="6058264" y="1635646"/>
              <a:ext cx="1188000" cy="400110"/>
            </a:xfrm>
            <a:prstGeom prst="rect">
              <a:avLst/>
            </a:prstGeom>
            <a:noFill/>
          </p:spPr>
          <p:txBody>
            <a:bodyPr wrap="square" rtlCol="0">
              <a:spAutoFit/>
            </a:bodyPr>
            <a:lstStyle/>
            <a:p>
              <a:pPr algn="ctr"/>
              <a:r>
                <a:rPr lang="fr-CA" sz="2000" b="1" u="sng" dirty="0" smtClean="0">
                  <a:effectLst>
                    <a:outerShdw blurRad="38100" dist="38100" dir="2700000" algn="tl">
                      <a:srgbClr val="000000">
                        <a:alpha val="43137"/>
                      </a:srgbClr>
                    </a:outerShdw>
                  </a:effectLst>
                </a:rPr>
                <a:t>An 1</a:t>
              </a:r>
              <a:endParaRPr lang="fr-CA" sz="2000" b="1" u="sng" dirty="0">
                <a:effectLst>
                  <a:outerShdw blurRad="38100" dist="38100" dir="2700000" algn="tl">
                    <a:srgbClr val="000000">
                      <a:alpha val="43137"/>
                    </a:srgbClr>
                  </a:outerShdw>
                </a:effectLst>
              </a:endParaRPr>
            </a:p>
          </p:txBody>
        </p:sp>
      </p:grpSp>
      <p:grpSp>
        <p:nvGrpSpPr>
          <p:cNvPr id="14" name="Groupe 13"/>
          <p:cNvGrpSpPr/>
          <p:nvPr>
            <p:custDataLst>
              <p:tags r:id="rId5"/>
            </p:custDataLst>
          </p:nvPr>
        </p:nvGrpSpPr>
        <p:grpSpPr>
          <a:xfrm>
            <a:off x="4752152" y="1674066"/>
            <a:ext cx="1188000" cy="2458865"/>
            <a:chOff x="6058264" y="1635646"/>
            <a:chExt cx="1188000" cy="2458865"/>
          </a:xfrm>
        </p:grpSpPr>
        <p:sp>
          <p:nvSpPr>
            <p:cNvPr id="15" name="Rectangle 14"/>
            <p:cNvSpPr/>
            <p:nvPr/>
          </p:nvSpPr>
          <p:spPr>
            <a:xfrm>
              <a:off x="6058264" y="2078511"/>
              <a:ext cx="1188000" cy="2016000"/>
            </a:xfrm>
            <a:prstGeom prst="rect">
              <a:avLst/>
            </a:prstGeom>
            <a:noFill/>
            <a:ln w="38100">
              <a:solidFill>
                <a:srgbClr val="0064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ZoneTexte 15"/>
            <p:cNvSpPr txBox="1"/>
            <p:nvPr/>
          </p:nvSpPr>
          <p:spPr>
            <a:xfrm>
              <a:off x="6058264" y="1635646"/>
              <a:ext cx="1188000" cy="400110"/>
            </a:xfrm>
            <a:prstGeom prst="rect">
              <a:avLst/>
            </a:prstGeom>
            <a:noFill/>
          </p:spPr>
          <p:txBody>
            <a:bodyPr wrap="square" rtlCol="0">
              <a:spAutoFit/>
            </a:bodyPr>
            <a:lstStyle/>
            <a:p>
              <a:pPr algn="ctr"/>
              <a:r>
                <a:rPr lang="fr-CA" sz="2000" b="1" u="sng" dirty="0" smtClean="0">
                  <a:effectLst>
                    <a:outerShdw blurRad="38100" dist="38100" dir="2700000" algn="tl">
                      <a:srgbClr val="000000">
                        <a:alpha val="43137"/>
                      </a:srgbClr>
                    </a:outerShdw>
                  </a:effectLst>
                </a:rPr>
                <a:t>An 2</a:t>
              </a:r>
              <a:endParaRPr lang="fr-CA" sz="2000" b="1" u="sng" dirty="0">
                <a:effectLst>
                  <a:outerShdw blurRad="38100" dist="38100" dir="2700000" algn="tl">
                    <a:srgbClr val="000000">
                      <a:alpha val="43137"/>
                    </a:srgbClr>
                  </a:outerShdw>
                </a:effectLst>
              </a:endParaRPr>
            </a:p>
          </p:txBody>
        </p:sp>
      </p:grpSp>
      <p:grpSp>
        <p:nvGrpSpPr>
          <p:cNvPr id="17" name="Groupe 16"/>
          <p:cNvGrpSpPr/>
          <p:nvPr>
            <p:custDataLst>
              <p:tags r:id="rId6"/>
            </p:custDataLst>
          </p:nvPr>
        </p:nvGrpSpPr>
        <p:grpSpPr>
          <a:xfrm>
            <a:off x="3440640" y="1663473"/>
            <a:ext cx="1188000" cy="2458865"/>
            <a:chOff x="6058264" y="1635646"/>
            <a:chExt cx="1188000" cy="2458865"/>
          </a:xfrm>
        </p:grpSpPr>
        <p:sp>
          <p:nvSpPr>
            <p:cNvPr id="18" name="Rectangle 17"/>
            <p:cNvSpPr/>
            <p:nvPr/>
          </p:nvSpPr>
          <p:spPr>
            <a:xfrm>
              <a:off x="6058264" y="2078511"/>
              <a:ext cx="1188000" cy="2016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9" name="ZoneTexte 18"/>
            <p:cNvSpPr txBox="1"/>
            <p:nvPr/>
          </p:nvSpPr>
          <p:spPr>
            <a:xfrm>
              <a:off x="6058264" y="1635646"/>
              <a:ext cx="1188000" cy="400110"/>
            </a:xfrm>
            <a:prstGeom prst="rect">
              <a:avLst/>
            </a:prstGeom>
            <a:noFill/>
          </p:spPr>
          <p:txBody>
            <a:bodyPr wrap="square" rtlCol="0">
              <a:spAutoFit/>
            </a:bodyPr>
            <a:lstStyle/>
            <a:p>
              <a:pPr algn="ctr"/>
              <a:r>
                <a:rPr lang="fr-CA" sz="2000" b="1" u="sng" dirty="0" smtClean="0">
                  <a:solidFill>
                    <a:srgbClr val="C00000"/>
                  </a:solidFill>
                  <a:effectLst>
                    <a:outerShdw blurRad="38100" dist="38100" dir="2700000" algn="tl">
                      <a:srgbClr val="000000">
                        <a:alpha val="43137"/>
                      </a:srgbClr>
                    </a:outerShdw>
                  </a:effectLst>
                </a:rPr>
                <a:t>An X ?</a:t>
              </a:r>
              <a:endParaRPr lang="fr-CA" sz="2000" b="1" u="sng" dirty="0">
                <a:solidFill>
                  <a:srgbClr val="C00000"/>
                </a:solidFill>
                <a:effectLst>
                  <a:outerShdw blurRad="38100" dist="38100" dir="2700000" algn="tl">
                    <a:srgbClr val="000000">
                      <a:alpha val="43137"/>
                    </a:srgbClr>
                  </a:outerShdw>
                </a:effectLst>
              </a:endParaRPr>
            </a:p>
          </p:txBody>
        </p:sp>
      </p:grpSp>
      <p:sp>
        <p:nvSpPr>
          <p:cNvPr id="21" name="ZoneTexte 20"/>
          <p:cNvSpPr txBox="1"/>
          <p:nvPr>
            <p:custDataLst>
              <p:tags r:id="rId7"/>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
        <p:nvSpPr>
          <p:cNvPr id="10" name="Rectangle à coins arrondis 9"/>
          <p:cNvSpPr/>
          <p:nvPr>
            <p:custDataLst>
              <p:tags r:id="rId8"/>
            </p:custDataLst>
          </p:nvPr>
        </p:nvSpPr>
        <p:spPr>
          <a:xfrm rot="19949899">
            <a:off x="4773366" y="2953613"/>
            <a:ext cx="1135557" cy="602766"/>
          </a:xfrm>
          <a:prstGeom prst="roundRect">
            <a:avLst/>
          </a:prstGeom>
          <a:solidFill>
            <a:srgbClr val="00642D"/>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CA" sz="1400" b="1" dirty="0" smtClean="0"/>
              <a:t>Standard d’entreprise?</a:t>
            </a:r>
            <a:endParaRPr lang="fr-CA" sz="1400" b="1" dirty="0"/>
          </a:p>
        </p:txBody>
      </p:sp>
      <p:sp>
        <p:nvSpPr>
          <p:cNvPr id="27" name="Rectangle à coins arrondis 26"/>
          <p:cNvSpPr/>
          <p:nvPr>
            <p:custDataLst>
              <p:tags r:id="rId9"/>
            </p:custDataLst>
          </p:nvPr>
        </p:nvSpPr>
        <p:spPr>
          <a:xfrm rot="19949899">
            <a:off x="3445346" y="3015178"/>
            <a:ext cx="1135557" cy="615595"/>
          </a:xfrm>
          <a:prstGeom prst="roundRect">
            <a:avLst/>
          </a:prstGeom>
          <a:solidFill>
            <a:srgbClr val="C0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CA" sz="1400" b="1" dirty="0" smtClean="0"/>
              <a:t>Exception</a:t>
            </a:r>
          </a:p>
          <a:p>
            <a:pPr algn="ctr"/>
            <a:r>
              <a:rPr lang="fr-CA" sz="1400" b="1" dirty="0" smtClean="0"/>
              <a:t>?</a:t>
            </a:r>
            <a:endParaRPr lang="fr-CA" sz="1400" b="1" dirty="0"/>
          </a:p>
        </p:txBody>
      </p:sp>
    </p:spTree>
    <p:extLst>
      <p:ext uri="{BB962C8B-B14F-4D97-AF65-F5344CB8AC3E}">
        <p14:creationId xmlns:p14="http://schemas.microsoft.com/office/powerpoint/2010/main" val="32064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transition="in" filter="fade">
                                      <p:cBhvr>
                                        <p:cTn id="9" dur="500"/>
                                        <p:tgtEl>
                                          <p:spTgt spid="819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randombar(horizontal)">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 calcmode="lin" valueType="num">
                                      <p:cBhvr>
                                        <p:cTn id="31" dur="1000" fill="hold"/>
                                        <p:tgtEl>
                                          <p:spTgt spid="10"/>
                                        </p:tgtEl>
                                        <p:attrNameLst>
                                          <p:attrName>style.rotation</p:attrName>
                                        </p:attrNameLst>
                                      </p:cBhvr>
                                      <p:tavLst>
                                        <p:tav tm="0">
                                          <p:val>
                                            <p:fltVal val="90"/>
                                          </p:val>
                                        </p:tav>
                                        <p:tav tm="100000">
                                          <p:val>
                                            <p:fltVal val="0"/>
                                          </p:val>
                                        </p:tav>
                                      </p:tavLst>
                                    </p:anim>
                                    <p:animEffect transition="in" filter="fade">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1000" fill="hold"/>
                                        <p:tgtEl>
                                          <p:spTgt spid="27"/>
                                        </p:tgtEl>
                                        <p:attrNameLst>
                                          <p:attrName>ppt_w</p:attrName>
                                        </p:attrNameLst>
                                      </p:cBhvr>
                                      <p:tavLst>
                                        <p:tav tm="0">
                                          <p:val>
                                            <p:fltVal val="0"/>
                                          </p:val>
                                        </p:tav>
                                        <p:tav tm="100000">
                                          <p:val>
                                            <p:strVal val="#ppt_w"/>
                                          </p:val>
                                        </p:tav>
                                      </p:tavLst>
                                    </p:anim>
                                    <p:anim calcmode="lin" valueType="num">
                                      <p:cBhvr>
                                        <p:cTn id="38" dur="1000" fill="hold"/>
                                        <p:tgtEl>
                                          <p:spTgt spid="27"/>
                                        </p:tgtEl>
                                        <p:attrNameLst>
                                          <p:attrName>ppt_h</p:attrName>
                                        </p:attrNameLst>
                                      </p:cBhvr>
                                      <p:tavLst>
                                        <p:tav tm="0">
                                          <p:val>
                                            <p:fltVal val="0"/>
                                          </p:val>
                                        </p:tav>
                                        <p:tav tm="100000">
                                          <p:val>
                                            <p:strVal val="#ppt_h"/>
                                          </p:val>
                                        </p:tav>
                                      </p:tavLst>
                                    </p:anim>
                                    <p:anim calcmode="lin" valueType="num">
                                      <p:cBhvr>
                                        <p:cTn id="39" dur="1000" fill="hold"/>
                                        <p:tgtEl>
                                          <p:spTgt spid="27"/>
                                        </p:tgtEl>
                                        <p:attrNameLst>
                                          <p:attrName>style.rotation</p:attrName>
                                        </p:attrNameLst>
                                      </p:cBhvr>
                                      <p:tavLst>
                                        <p:tav tm="0">
                                          <p:val>
                                            <p:fltVal val="90"/>
                                          </p:val>
                                        </p:tav>
                                        <p:tav tm="100000">
                                          <p:val>
                                            <p:fltVal val="0"/>
                                          </p:val>
                                        </p:tav>
                                      </p:tavLst>
                                    </p:anim>
                                    <p:animEffect transition="in" filter="fade">
                                      <p:cBhvr>
                                        <p:cTn id="4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smtClean="0"/>
              <a:t>Points de réflexion </a:t>
            </a:r>
            <a:r>
              <a:rPr lang="fr-CA" sz="1800" dirty="0" smtClean="0"/>
              <a:t>(1/3)</a:t>
            </a:r>
            <a:endParaRPr lang="fr-CA" sz="1800" dirty="0"/>
          </a:p>
        </p:txBody>
      </p:sp>
      <p:sp>
        <p:nvSpPr>
          <p:cNvPr id="3" name="Espace réservé du contenu 2"/>
          <p:cNvSpPr>
            <a:spLocks noGrp="1"/>
          </p:cNvSpPr>
          <p:nvPr>
            <p:ph idx="1"/>
            <p:custDataLst>
              <p:tags r:id="rId2"/>
            </p:custDataLst>
          </p:nvPr>
        </p:nvSpPr>
        <p:spPr>
          <a:xfrm>
            <a:off x="251520" y="1275606"/>
            <a:ext cx="8784976" cy="3168353"/>
          </a:xfrm>
        </p:spPr>
        <p:txBody>
          <a:bodyPr>
            <a:noAutofit/>
          </a:bodyPr>
          <a:lstStyle/>
          <a:p>
            <a:pPr>
              <a:buFont typeface="Wingdings" panose="05000000000000000000" pitchFamily="2" charset="2"/>
              <a:buChar char="q"/>
            </a:pPr>
            <a:r>
              <a:rPr lang="fr-CA" sz="2400" dirty="0" smtClean="0"/>
              <a:t>Sur le long terme, à quel niveau du modèle de responsabilité partagée l’entreprise veut-elle s’investir?</a:t>
            </a:r>
          </a:p>
          <a:p>
            <a:pPr lvl="1">
              <a:buClr>
                <a:srgbClr val="00642D"/>
              </a:buClr>
              <a:buFont typeface="Wingdings" panose="05000000000000000000" pitchFamily="2" charset="2"/>
              <a:buChar char="ü"/>
            </a:pPr>
            <a:r>
              <a:rPr lang="fr-CA" sz="2000" dirty="0" smtClean="0">
                <a:effectLst>
                  <a:outerShdw blurRad="38100" dist="38100" dir="2700000" algn="tl">
                    <a:srgbClr val="000000">
                      <a:alpha val="43137"/>
                    </a:srgbClr>
                  </a:outerShdw>
                </a:effectLst>
              </a:rPr>
              <a:t>Le </a:t>
            </a:r>
            <a:r>
              <a:rPr lang="fr-CA" sz="2000" dirty="0" err="1" smtClean="0">
                <a:effectLst>
                  <a:outerShdw blurRad="38100" dist="38100" dir="2700000" algn="tl">
                    <a:srgbClr val="000000">
                      <a:alpha val="43137"/>
                    </a:srgbClr>
                  </a:outerShdw>
                </a:effectLst>
              </a:rPr>
              <a:t>PaaS</a:t>
            </a:r>
            <a:r>
              <a:rPr lang="fr-CA" sz="2000" dirty="0" smtClean="0">
                <a:effectLst>
                  <a:outerShdw blurRad="38100" dist="38100" dir="2700000" algn="tl">
                    <a:srgbClr val="000000">
                      <a:alpha val="43137"/>
                    </a:srgbClr>
                  </a:outerShdw>
                </a:effectLst>
              </a:rPr>
              <a:t> doit devenir le modèle de déploiement standardisé pour l’entreprise.</a:t>
            </a:r>
          </a:p>
          <a:p>
            <a:pPr>
              <a:buFont typeface="Wingdings" panose="05000000000000000000" pitchFamily="2" charset="2"/>
              <a:buChar char="q"/>
            </a:pPr>
            <a:r>
              <a:rPr lang="fr-CA" sz="2400" dirty="0"/>
              <a:t>Avons-nous un appétit pour l’externalisation de certaines </a:t>
            </a:r>
            <a:r>
              <a:rPr lang="fr-CA" sz="2400" dirty="0" smtClean="0"/>
              <a:t>opérations TI (ex. : plateforme, base de données, stockage, etc..)?</a:t>
            </a:r>
          </a:p>
          <a:p>
            <a:pPr lvl="1">
              <a:buClr>
                <a:srgbClr val="00642D"/>
              </a:buClr>
              <a:buFont typeface="Wingdings" panose="05000000000000000000" pitchFamily="2" charset="2"/>
              <a:buChar char="ü"/>
            </a:pPr>
            <a:r>
              <a:rPr lang="fr-CA" sz="2000" dirty="0">
                <a:effectLst>
                  <a:outerShdw blurRad="38100" dist="38100" dir="2700000" algn="tl">
                    <a:srgbClr val="000000">
                      <a:alpha val="43137"/>
                    </a:srgbClr>
                  </a:outerShdw>
                </a:effectLst>
              </a:rPr>
              <a:t>C’est un chemin obligatoire là où l’industrie va nous mener tel que l’a fait, dans le passé, la virtualisation ainsi que Office 365. Nous devons développer cet appétit et saisir les opportunités du modèle infonuagique afin de nous concentrer sur les activités « cœur métier </a:t>
            </a:r>
            <a:r>
              <a:rPr lang="fr-CA" sz="2000" dirty="0" smtClean="0">
                <a:effectLst>
                  <a:outerShdw blurRad="38100" dist="38100" dir="2700000" algn="tl">
                    <a:srgbClr val="000000">
                      <a:alpha val="43137"/>
                    </a:srgbClr>
                  </a:outerShdw>
                </a:effectLst>
              </a:rPr>
              <a:t>».</a:t>
            </a:r>
            <a:endParaRPr lang="fr-CA" sz="2000" dirty="0">
              <a:effectLst>
                <a:outerShdw blurRad="38100" dist="38100" dir="2700000" algn="tl">
                  <a:srgbClr val="000000">
                    <a:alpha val="43137"/>
                  </a:srgbClr>
                </a:outerShdw>
              </a:effectLst>
            </a:endParaRPr>
          </a:p>
        </p:txBody>
      </p:sp>
      <p:sp>
        <p:nvSpPr>
          <p:cNvPr id="4" name="Espace réservé du numéro de diapositive 3"/>
          <p:cNvSpPr>
            <a:spLocks noGrp="1"/>
          </p:cNvSpPr>
          <p:nvPr>
            <p:ph type="sldNum" sz="quarter" idx="12"/>
            <p:custDataLst>
              <p:tags r:id="rId3"/>
            </p:custDataLst>
          </p:nvPr>
        </p:nvSpPr>
        <p:spPr/>
        <p:txBody>
          <a:bodyPr/>
          <a:lstStyle/>
          <a:p>
            <a:fld id="{60BD1817-06BD-42D8-B130-511194FE18B0}" type="slidenum">
              <a:rPr lang="fr-CA" smtClean="0"/>
              <a:t>12</a:t>
            </a:fld>
            <a:endParaRPr lang="fr-CA" dirty="0"/>
          </a:p>
        </p:txBody>
      </p:sp>
      <p:sp>
        <p:nvSpPr>
          <p:cNvPr id="6" name="ZoneTexte 5"/>
          <p:cNvSpPr txBox="1"/>
          <p:nvPr>
            <p:custDataLst>
              <p:tags r:id="rId4"/>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40593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smtClean="0"/>
              <a:t>Points de </a:t>
            </a:r>
            <a:r>
              <a:rPr lang="fr-CA" dirty="0"/>
              <a:t>réflexion </a:t>
            </a:r>
            <a:r>
              <a:rPr lang="fr-CA" sz="1800" dirty="0" smtClean="0"/>
              <a:t>(2/3)</a:t>
            </a:r>
            <a:endParaRPr lang="fr-CA" sz="1800" dirty="0"/>
          </a:p>
        </p:txBody>
      </p:sp>
      <p:sp>
        <p:nvSpPr>
          <p:cNvPr id="3" name="Espace réservé du contenu 2"/>
          <p:cNvSpPr>
            <a:spLocks noGrp="1"/>
          </p:cNvSpPr>
          <p:nvPr>
            <p:ph idx="1"/>
            <p:custDataLst>
              <p:tags r:id="rId2"/>
            </p:custDataLst>
          </p:nvPr>
        </p:nvSpPr>
        <p:spPr>
          <a:xfrm>
            <a:off x="251520" y="1275606"/>
            <a:ext cx="8530340" cy="3384377"/>
          </a:xfrm>
        </p:spPr>
        <p:txBody>
          <a:bodyPr>
            <a:noAutofit/>
          </a:bodyPr>
          <a:lstStyle/>
          <a:p>
            <a:pPr>
              <a:buFont typeface="Wingdings" panose="05000000000000000000" pitchFamily="2" charset="2"/>
              <a:buChar char="q"/>
            </a:pPr>
            <a:r>
              <a:rPr lang="fr-CA" sz="2400" dirty="0"/>
              <a:t>Comment allons-nous gouverner les données dans un modèle infonuagique (ex. : pérennité des données, stratégie de sortie)?</a:t>
            </a:r>
          </a:p>
          <a:p>
            <a:pPr lvl="1">
              <a:buClr>
                <a:srgbClr val="00642D"/>
              </a:buClr>
              <a:buFont typeface="Wingdings" panose="05000000000000000000" pitchFamily="2" charset="2"/>
              <a:buChar char="ü"/>
            </a:pPr>
            <a:r>
              <a:rPr lang="fr-CA" sz="2000" dirty="0">
                <a:effectLst>
                  <a:outerShdw blurRad="38100" dist="38100" dir="2700000" algn="tl">
                    <a:srgbClr val="000000">
                      <a:alpha val="43137"/>
                    </a:srgbClr>
                  </a:outerShdw>
                </a:effectLst>
              </a:rPr>
              <a:t>Les données sont une ressource stratégique de l’organisation, la VPCTI doit se doter d'une gouvernance afin d’assurer leurs pérennités. Les clauses contractuelles des ententes avec les fournisseurs sont la clé principale</a:t>
            </a:r>
            <a:r>
              <a:rPr lang="fr-CA" sz="2000" dirty="0" smtClean="0">
                <a:effectLst>
                  <a:outerShdw blurRad="38100" dist="38100" dir="2700000" algn="tl">
                    <a:srgbClr val="000000">
                      <a:alpha val="43137"/>
                    </a:srgbClr>
                  </a:outerShdw>
                </a:effectLst>
              </a:rPr>
              <a:t>.</a:t>
            </a:r>
            <a:endParaRPr lang="fr-CA" dirty="0" smtClean="0"/>
          </a:p>
          <a:p>
            <a:pPr>
              <a:buFont typeface="Wingdings" panose="05000000000000000000" pitchFamily="2" charset="2"/>
              <a:buChar char="q"/>
            </a:pPr>
            <a:r>
              <a:rPr lang="fr-CA" sz="2400" dirty="0" smtClean="0"/>
              <a:t>Comment allons-nous procéder avec la migration applicative infonuagique, avons-nous une stratégie de migration?</a:t>
            </a:r>
          </a:p>
          <a:p>
            <a:pPr lvl="1">
              <a:buClr>
                <a:srgbClr val="00642D"/>
              </a:buClr>
              <a:buFont typeface="Wingdings" panose="05000000000000000000" pitchFamily="2" charset="2"/>
              <a:buChar char="ü"/>
            </a:pPr>
            <a:r>
              <a:rPr lang="fr-CA" sz="2000" dirty="0" smtClean="0">
                <a:effectLst>
                  <a:outerShdw blurRad="38100" dist="38100" dir="2700000" algn="tl">
                    <a:srgbClr val="000000">
                      <a:alpha val="43137"/>
                    </a:srgbClr>
                  </a:outerShdw>
                </a:effectLst>
              </a:rPr>
              <a:t>Nous devons élaborer une stratégie de migration infonuagique couvrant l’ensemble des axes de la transformation. </a:t>
            </a:r>
            <a:r>
              <a:rPr lang="fr-CA" sz="2000" dirty="0">
                <a:effectLst>
                  <a:outerShdw blurRad="38100" dist="38100" dir="2700000" algn="tl">
                    <a:srgbClr val="000000">
                      <a:alpha val="43137"/>
                    </a:srgbClr>
                  </a:outerShdw>
                </a:effectLst>
              </a:rPr>
              <a:t>La migration basée sur la désuétude de notre écosystème apparait toujours la plus </a:t>
            </a:r>
            <a:r>
              <a:rPr lang="fr-CA" sz="2000" dirty="0" smtClean="0">
                <a:effectLst>
                  <a:outerShdw blurRad="38100" dist="38100" dir="2700000" algn="tl">
                    <a:srgbClr val="000000">
                      <a:alpha val="43137"/>
                    </a:srgbClr>
                  </a:outerShdw>
                </a:effectLst>
              </a:rPr>
              <a:t>réaliste.</a:t>
            </a:r>
            <a:endParaRPr lang="fr-CA" sz="2000" dirty="0">
              <a:effectLst>
                <a:outerShdw blurRad="38100" dist="38100" dir="2700000" algn="tl">
                  <a:srgbClr val="000000">
                    <a:alpha val="43137"/>
                  </a:srgbClr>
                </a:outerShdw>
              </a:effectLst>
            </a:endParaRPr>
          </a:p>
          <a:p>
            <a:pPr lvl="1">
              <a:buClr>
                <a:srgbClr val="00642D"/>
              </a:buClr>
              <a:buFont typeface="Wingdings" panose="05000000000000000000" pitchFamily="2" charset="2"/>
              <a:buChar char="ü"/>
            </a:pPr>
            <a:endParaRPr lang="fr-CA" sz="2000" dirty="0" smtClean="0">
              <a:effectLst>
                <a:outerShdw blurRad="38100" dist="38100" dir="2700000" algn="tl">
                  <a:srgbClr val="000000">
                    <a:alpha val="43137"/>
                  </a:srgbClr>
                </a:outerShdw>
              </a:effectLst>
            </a:endParaRPr>
          </a:p>
        </p:txBody>
      </p:sp>
      <p:sp>
        <p:nvSpPr>
          <p:cNvPr id="4" name="Espace réservé du numéro de diapositive 3"/>
          <p:cNvSpPr>
            <a:spLocks noGrp="1"/>
          </p:cNvSpPr>
          <p:nvPr>
            <p:ph type="sldNum" sz="quarter" idx="12"/>
            <p:custDataLst>
              <p:tags r:id="rId3"/>
            </p:custDataLst>
          </p:nvPr>
        </p:nvSpPr>
        <p:spPr/>
        <p:txBody>
          <a:bodyPr/>
          <a:lstStyle/>
          <a:p>
            <a:fld id="{60BD1817-06BD-42D8-B130-511194FE18B0}" type="slidenum">
              <a:rPr lang="fr-CA" smtClean="0"/>
              <a:t>13</a:t>
            </a:fld>
            <a:endParaRPr lang="fr-CA" dirty="0"/>
          </a:p>
        </p:txBody>
      </p:sp>
      <p:sp>
        <p:nvSpPr>
          <p:cNvPr id="6" name="ZoneTexte 5"/>
          <p:cNvSpPr txBox="1"/>
          <p:nvPr>
            <p:custDataLst>
              <p:tags r:id="rId4"/>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65405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smtClean="0"/>
              <a:t>Points de </a:t>
            </a:r>
            <a:r>
              <a:rPr lang="fr-CA" dirty="0"/>
              <a:t>réflexion </a:t>
            </a:r>
            <a:r>
              <a:rPr lang="fr-CA" sz="1800" dirty="0" smtClean="0"/>
              <a:t>(3/3)</a:t>
            </a:r>
            <a:endParaRPr lang="fr-CA" sz="1800" dirty="0"/>
          </a:p>
        </p:txBody>
      </p:sp>
      <p:sp>
        <p:nvSpPr>
          <p:cNvPr id="3" name="Espace réservé du contenu 2"/>
          <p:cNvSpPr>
            <a:spLocks noGrp="1"/>
          </p:cNvSpPr>
          <p:nvPr>
            <p:ph idx="1"/>
            <p:custDataLst>
              <p:tags r:id="rId2"/>
            </p:custDataLst>
          </p:nvPr>
        </p:nvSpPr>
        <p:spPr>
          <a:xfrm>
            <a:off x="251520" y="1419622"/>
            <a:ext cx="8530340" cy="3096344"/>
          </a:xfrm>
        </p:spPr>
        <p:txBody>
          <a:bodyPr>
            <a:noAutofit/>
          </a:bodyPr>
          <a:lstStyle/>
          <a:p>
            <a:pPr>
              <a:buFont typeface="Wingdings" panose="05000000000000000000" pitchFamily="2" charset="2"/>
              <a:buChar char="q"/>
            </a:pPr>
            <a:r>
              <a:rPr lang="fr-CA" sz="2400" dirty="0" smtClean="0"/>
              <a:t>Comment allons-nous mitiger les risques associés à cette nouveauté?</a:t>
            </a:r>
          </a:p>
          <a:p>
            <a:pPr lvl="1">
              <a:buClr>
                <a:srgbClr val="00642D"/>
              </a:buClr>
              <a:buFont typeface="Wingdings" panose="05000000000000000000" pitchFamily="2" charset="2"/>
              <a:buChar char="ü"/>
            </a:pPr>
            <a:r>
              <a:rPr lang="fr-CA" sz="2000" dirty="0" smtClean="0">
                <a:effectLst>
                  <a:outerShdw blurRad="38100" dist="38100" dir="2700000" algn="tl">
                    <a:srgbClr val="000000">
                      <a:alpha val="43137"/>
                    </a:srgbClr>
                  </a:outerShdw>
                </a:effectLst>
              </a:rPr>
              <a:t>En élaborant des architectures agiles, modulaires et flexibles s’appuyant sur les services infonuagiques, tout en ayant recourt à une expertise d’accompagnement selon le besoin.</a:t>
            </a:r>
          </a:p>
        </p:txBody>
      </p:sp>
      <p:sp>
        <p:nvSpPr>
          <p:cNvPr id="4" name="Espace réservé du numéro de diapositive 3"/>
          <p:cNvSpPr>
            <a:spLocks noGrp="1"/>
          </p:cNvSpPr>
          <p:nvPr>
            <p:ph type="sldNum" sz="quarter" idx="12"/>
            <p:custDataLst>
              <p:tags r:id="rId3"/>
            </p:custDataLst>
          </p:nvPr>
        </p:nvSpPr>
        <p:spPr/>
        <p:txBody>
          <a:bodyPr/>
          <a:lstStyle/>
          <a:p>
            <a:fld id="{60BD1817-06BD-42D8-B130-511194FE18B0}" type="slidenum">
              <a:rPr lang="fr-CA" smtClean="0"/>
              <a:t>14</a:t>
            </a:fld>
            <a:endParaRPr lang="fr-CA"/>
          </a:p>
        </p:txBody>
      </p:sp>
      <p:sp>
        <p:nvSpPr>
          <p:cNvPr id="6" name="ZoneTexte 5"/>
          <p:cNvSpPr txBox="1"/>
          <p:nvPr>
            <p:custDataLst>
              <p:tags r:id="rId4"/>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23752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lipse 6"/>
          <p:cNvSpPr/>
          <p:nvPr>
            <p:custDataLst>
              <p:tags r:id="rId1"/>
            </p:custDataLst>
          </p:nvPr>
        </p:nvSpPr>
        <p:spPr>
          <a:xfrm>
            <a:off x="1732144" y="555587"/>
            <a:ext cx="5655040" cy="4026988"/>
          </a:xfrm>
          <a:prstGeom prst="ellipse">
            <a:avLst/>
          </a:prstGeom>
          <a:solidFill>
            <a:srgbClr val="00B050"/>
          </a:solidFill>
          <a:ln w="28575">
            <a:solidFill>
              <a:schemeClr val="tx1"/>
            </a:solidFill>
            <a:prstDash val="lgDash"/>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fr-CA"/>
          </a:p>
        </p:txBody>
      </p:sp>
      <p:sp>
        <p:nvSpPr>
          <p:cNvPr id="8" name="Ellipse 7"/>
          <p:cNvSpPr/>
          <p:nvPr>
            <p:custDataLst>
              <p:tags r:id="rId2"/>
            </p:custDataLst>
          </p:nvPr>
        </p:nvSpPr>
        <p:spPr>
          <a:xfrm>
            <a:off x="2270243" y="1074061"/>
            <a:ext cx="4594721" cy="2980979"/>
          </a:xfrm>
          <a:prstGeom prst="ellipse">
            <a:avLst/>
          </a:prstGeom>
          <a:solidFill>
            <a:srgbClr val="F8F200"/>
          </a:solidFill>
          <a:ln w="28575">
            <a:noFill/>
            <a:prstDash val="dash"/>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fr-CA"/>
          </a:p>
        </p:txBody>
      </p:sp>
      <p:sp>
        <p:nvSpPr>
          <p:cNvPr id="9" name="Organigramme : Connecteur 8"/>
          <p:cNvSpPr/>
          <p:nvPr>
            <p:custDataLst>
              <p:tags r:id="rId3"/>
            </p:custDataLst>
          </p:nvPr>
        </p:nvSpPr>
        <p:spPr>
          <a:xfrm>
            <a:off x="2795012" y="1693836"/>
            <a:ext cx="3534401" cy="1750863"/>
          </a:xfrm>
          <a:prstGeom prst="flowChartConnector">
            <a:avLst/>
          </a:prstGeom>
          <a:solidFill>
            <a:srgbClr val="B40000"/>
          </a:solidFill>
          <a:ln w="28575">
            <a:noFill/>
            <a:prstDash val="sysDash"/>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CA"/>
          </a:p>
        </p:txBody>
      </p:sp>
      <p:sp>
        <p:nvSpPr>
          <p:cNvPr id="42" name="Espace réservé du numéro de diapositive 3"/>
          <p:cNvSpPr>
            <a:spLocks noGrp="1"/>
          </p:cNvSpPr>
          <p:nvPr>
            <p:ph type="sldNum" sz="quarter" idx="12"/>
            <p:custDataLst>
              <p:tags r:id="rId4"/>
            </p:custDataLst>
          </p:nvPr>
        </p:nvSpPr>
        <p:spPr>
          <a:xfrm>
            <a:off x="6830888" y="4767263"/>
            <a:ext cx="2133600" cy="273844"/>
          </a:xfrm>
        </p:spPr>
        <p:txBody>
          <a:bodyPr/>
          <a:lstStyle/>
          <a:p>
            <a:fld id="{60BD1817-06BD-42D8-B130-511194FE18B0}" type="slidenum">
              <a:rPr lang="fr-CA" smtClean="0"/>
              <a:t>15</a:t>
            </a:fld>
            <a:endParaRPr lang="fr-CA"/>
          </a:p>
        </p:txBody>
      </p:sp>
      <p:sp>
        <p:nvSpPr>
          <p:cNvPr id="20" name="Rectangle 19"/>
          <p:cNvSpPr/>
          <p:nvPr>
            <p:custDataLst>
              <p:tags r:id="rId5"/>
            </p:custDataLst>
          </p:nvPr>
        </p:nvSpPr>
        <p:spPr>
          <a:xfrm>
            <a:off x="1732144" y="538334"/>
            <a:ext cx="5709797" cy="20359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Capa</a:t>
            </a:r>
            <a:endParaRPr lang="fr-CA" dirty="0"/>
          </a:p>
        </p:txBody>
      </p:sp>
      <p:grpSp>
        <p:nvGrpSpPr>
          <p:cNvPr id="57" name="Groupe 56"/>
          <p:cNvGrpSpPr/>
          <p:nvPr>
            <p:custDataLst>
              <p:tags r:id="rId6"/>
            </p:custDataLst>
          </p:nvPr>
        </p:nvGrpSpPr>
        <p:grpSpPr>
          <a:xfrm>
            <a:off x="1732144" y="1667584"/>
            <a:ext cx="5709797" cy="3249652"/>
            <a:chOff x="692558" y="1667584"/>
            <a:chExt cx="7343228" cy="3249652"/>
          </a:xfrm>
        </p:grpSpPr>
        <p:sp>
          <p:nvSpPr>
            <p:cNvPr id="43" name="ZoneTexte 42"/>
            <p:cNvSpPr txBox="1"/>
            <p:nvPr/>
          </p:nvSpPr>
          <p:spPr>
            <a:xfrm>
              <a:off x="692558" y="1667584"/>
              <a:ext cx="3699422" cy="369332"/>
            </a:xfrm>
            <a:prstGeom prst="rect">
              <a:avLst/>
            </a:prstGeom>
            <a:noFill/>
          </p:spPr>
          <p:txBody>
            <a:bodyPr wrap="square" rtlCol="0">
              <a:spAutoFit/>
            </a:bodyPr>
            <a:lstStyle/>
            <a:p>
              <a:r>
                <a:rPr lang="fr-CA" b="1" dirty="0" smtClean="0"/>
                <a:t>Approvisionnement</a:t>
              </a:r>
              <a:endParaRPr lang="fr-CA" b="1" dirty="0"/>
            </a:p>
          </p:txBody>
        </p:sp>
        <p:sp>
          <p:nvSpPr>
            <p:cNvPr id="44" name="ZoneTexte 43"/>
            <p:cNvSpPr txBox="1"/>
            <p:nvPr/>
          </p:nvSpPr>
          <p:spPr>
            <a:xfrm>
              <a:off x="4416732" y="1667584"/>
              <a:ext cx="3619054" cy="369332"/>
            </a:xfrm>
            <a:prstGeom prst="rect">
              <a:avLst/>
            </a:prstGeom>
            <a:noFill/>
          </p:spPr>
          <p:txBody>
            <a:bodyPr wrap="square" rtlCol="0">
              <a:spAutoFit/>
            </a:bodyPr>
            <a:lstStyle/>
            <a:p>
              <a:pPr algn="r"/>
              <a:r>
                <a:rPr lang="fr-CA" b="1" dirty="0" smtClean="0"/>
                <a:t>Finances</a:t>
              </a:r>
              <a:endParaRPr lang="fr-CA" b="1" dirty="0"/>
            </a:p>
          </p:txBody>
        </p:sp>
        <p:sp>
          <p:nvSpPr>
            <p:cNvPr id="45" name="ZoneTexte 44"/>
            <p:cNvSpPr txBox="1"/>
            <p:nvPr/>
          </p:nvSpPr>
          <p:spPr>
            <a:xfrm>
              <a:off x="692558" y="4547904"/>
              <a:ext cx="3709549" cy="369332"/>
            </a:xfrm>
            <a:prstGeom prst="rect">
              <a:avLst/>
            </a:prstGeom>
            <a:noFill/>
          </p:spPr>
          <p:txBody>
            <a:bodyPr wrap="square" rtlCol="0">
              <a:spAutoFit/>
            </a:bodyPr>
            <a:lstStyle/>
            <a:p>
              <a:r>
                <a:rPr lang="fr-CA" b="1" dirty="0" smtClean="0"/>
                <a:t>Technologies</a:t>
              </a:r>
              <a:endParaRPr lang="fr-CA" b="1" dirty="0"/>
            </a:p>
          </p:txBody>
        </p:sp>
        <p:sp>
          <p:nvSpPr>
            <p:cNvPr id="46" name="ZoneTexte 45"/>
            <p:cNvSpPr txBox="1"/>
            <p:nvPr/>
          </p:nvSpPr>
          <p:spPr>
            <a:xfrm>
              <a:off x="4402105" y="4547904"/>
              <a:ext cx="3633681" cy="369332"/>
            </a:xfrm>
            <a:prstGeom prst="rect">
              <a:avLst/>
            </a:prstGeom>
            <a:noFill/>
          </p:spPr>
          <p:txBody>
            <a:bodyPr wrap="square" rtlCol="0">
              <a:spAutoFit/>
            </a:bodyPr>
            <a:lstStyle/>
            <a:p>
              <a:pPr algn="r"/>
              <a:r>
                <a:rPr lang="fr-CA" b="1" dirty="0" smtClean="0"/>
                <a:t>Organisationnel</a:t>
              </a:r>
              <a:endParaRPr lang="fr-CA" b="1" dirty="0"/>
            </a:p>
          </p:txBody>
        </p:sp>
      </p:grpSp>
      <p:sp>
        <p:nvSpPr>
          <p:cNvPr id="41" name="Titre 1"/>
          <p:cNvSpPr>
            <a:spLocks noGrp="1"/>
          </p:cNvSpPr>
          <p:nvPr>
            <p:ph type="title"/>
            <p:custDataLst>
              <p:tags r:id="rId7"/>
            </p:custDataLst>
          </p:nvPr>
        </p:nvSpPr>
        <p:spPr>
          <a:xfrm>
            <a:off x="251520" y="627534"/>
            <a:ext cx="8229600" cy="507702"/>
          </a:xfrm>
        </p:spPr>
        <p:txBody>
          <a:bodyPr/>
          <a:lstStyle/>
          <a:p>
            <a:r>
              <a:rPr lang="fr-CA" dirty="0" smtClean="0"/>
              <a:t>Axes de transformation</a:t>
            </a:r>
            <a:endParaRPr lang="fr-CA" dirty="0"/>
          </a:p>
        </p:txBody>
      </p:sp>
      <p:grpSp>
        <p:nvGrpSpPr>
          <p:cNvPr id="62" name="Groupe 61"/>
          <p:cNvGrpSpPr/>
          <p:nvPr>
            <p:custDataLst>
              <p:tags r:id="rId8"/>
            </p:custDataLst>
          </p:nvPr>
        </p:nvGrpSpPr>
        <p:grpSpPr>
          <a:xfrm>
            <a:off x="3710864" y="2087946"/>
            <a:ext cx="1724088" cy="360040"/>
            <a:chOff x="3274402" y="1900922"/>
            <a:chExt cx="2233702" cy="494185"/>
          </a:xfrm>
        </p:grpSpPr>
        <p:sp>
          <p:nvSpPr>
            <p:cNvPr id="59" name="Ellipse 58"/>
            <p:cNvSpPr/>
            <p:nvPr/>
          </p:nvSpPr>
          <p:spPr>
            <a:xfrm>
              <a:off x="3274402" y="1900922"/>
              <a:ext cx="504056" cy="4941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800" b="1" dirty="0" smtClean="0"/>
                <a:t>?</a:t>
              </a:r>
              <a:endParaRPr lang="fr-CA" sz="2800" b="1" dirty="0"/>
            </a:p>
          </p:txBody>
        </p:sp>
        <p:sp>
          <p:nvSpPr>
            <p:cNvPr id="61" name="Ellipse 60"/>
            <p:cNvSpPr/>
            <p:nvPr/>
          </p:nvSpPr>
          <p:spPr>
            <a:xfrm>
              <a:off x="5004048" y="1900922"/>
              <a:ext cx="504056" cy="4941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800" b="1" dirty="0" smtClean="0"/>
                <a:t>?</a:t>
              </a:r>
              <a:endParaRPr lang="fr-CA" sz="2800" b="1" dirty="0"/>
            </a:p>
          </p:txBody>
        </p:sp>
      </p:grpSp>
      <p:sp>
        <p:nvSpPr>
          <p:cNvPr id="29" name="Ellipse 28"/>
          <p:cNvSpPr/>
          <p:nvPr>
            <p:custDataLst>
              <p:tags r:id="rId9"/>
            </p:custDataLst>
          </p:nvPr>
        </p:nvSpPr>
        <p:spPr>
          <a:xfrm>
            <a:off x="3564392" y="3004302"/>
            <a:ext cx="287528" cy="287528"/>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dirty="0" smtClean="0"/>
              <a:t>3</a:t>
            </a:r>
            <a:endParaRPr lang="fr-CA" sz="2400" dirty="0"/>
          </a:p>
        </p:txBody>
      </p:sp>
      <p:sp>
        <p:nvSpPr>
          <p:cNvPr id="30" name="Ellipse 29"/>
          <p:cNvSpPr/>
          <p:nvPr>
            <p:custDataLst>
              <p:tags r:id="rId10"/>
            </p:custDataLst>
          </p:nvPr>
        </p:nvSpPr>
        <p:spPr>
          <a:xfrm>
            <a:off x="2988328" y="3220326"/>
            <a:ext cx="287528" cy="287528"/>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dirty="0"/>
              <a:t>2</a:t>
            </a:r>
          </a:p>
        </p:txBody>
      </p:sp>
      <p:sp>
        <p:nvSpPr>
          <p:cNvPr id="31" name="Ellipse 30"/>
          <p:cNvSpPr/>
          <p:nvPr>
            <p:custDataLst>
              <p:tags r:id="rId11"/>
            </p:custDataLst>
          </p:nvPr>
        </p:nvSpPr>
        <p:spPr>
          <a:xfrm>
            <a:off x="3077084" y="2652384"/>
            <a:ext cx="287528" cy="287528"/>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dirty="0" smtClean="0"/>
              <a:t>4</a:t>
            </a:r>
            <a:endParaRPr lang="fr-CA" sz="2400" dirty="0"/>
          </a:p>
        </p:txBody>
      </p:sp>
      <p:sp>
        <p:nvSpPr>
          <p:cNvPr id="33" name="Ellipse 32"/>
          <p:cNvSpPr/>
          <p:nvPr>
            <p:custDataLst>
              <p:tags r:id="rId12"/>
            </p:custDataLst>
          </p:nvPr>
        </p:nvSpPr>
        <p:spPr>
          <a:xfrm>
            <a:off x="5047178" y="3078806"/>
            <a:ext cx="287528" cy="287528"/>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dirty="0"/>
              <a:t>8</a:t>
            </a:r>
          </a:p>
        </p:txBody>
      </p:sp>
      <p:sp>
        <p:nvSpPr>
          <p:cNvPr id="34" name="Ellipse 33"/>
          <p:cNvSpPr/>
          <p:nvPr>
            <p:custDataLst>
              <p:tags r:id="rId13"/>
            </p:custDataLst>
          </p:nvPr>
        </p:nvSpPr>
        <p:spPr>
          <a:xfrm>
            <a:off x="3779912" y="2669636"/>
            <a:ext cx="287528" cy="287528"/>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dirty="0"/>
              <a:t>5</a:t>
            </a:r>
          </a:p>
        </p:txBody>
      </p:sp>
      <p:sp>
        <p:nvSpPr>
          <p:cNvPr id="35" name="ZoneTexte 34"/>
          <p:cNvSpPr txBox="1"/>
          <p:nvPr>
            <p:custDataLst>
              <p:tags r:id="rId14"/>
            </p:custDataLst>
          </p:nvPr>
        </p:nvSpPr>
        <p:spPr>
          <a:xfrm>
            <a:off x="107504" y="2762220"/>
            <a:ext cx="2265736" cy="1969770"/>
          </a:xfrm>
          <a:prstGeom prst="rect">
            <a:avLst/>
          </a:prstGeom>
          <a:noFill/>
        </p:spPr>
        <p:txBody>
          <a:bodyPr wrap="square" rtlCol="0">
            <a:spAutoFit/>
          </a:bodyPr>
          <a:lstStyle/>
          <a:p>
            <a:pPr marL="180000" indent="-288000">
              <a:spcAft>
                <a:spcPts val="200"/>
              </a:spcAft>
              <a:buFont typeface="Calibri" panose="020F0502020204030204" pitchFamily="34" charset="0"/>
              <a:buChar char="❶"/>
            </a:pPr>
            <a:r>
              <a:rPr lang="fr-CA" sz="1600" b="1" dirty="0" smtClean="0"/>
              <a:t>Architecture</a:t>
            </a:r>
          </a:p>
          <a:p>
            <a:pPr marL="180000" indent="-288000">
              <a:spcAft>
                <a:spcPts val="200"/>
              </a:spcAft>
              <a:buFont typeface="Calibri" panose="020F0502020204030204" pitchFamily="34" charset="0"/>
              <a:buChar char="❷"/>
            </a:pPr>
            <a:r>
              <a:rPr lang="fr-CA" sz="1600" b="1" dirty="0" err="1" smtClean="0"/>
              <a:t>DevOps</a:t>
            </a:r>
            <a:endParaRPr lang="fr-CA" sz="1600" b="1" dirty="0" smtClean="0"/>
          </a:p>
          <a:p>
            <a:pPr marL="180000" indent="-288000">
              <a:spcAft>
                <a:spcPts val="200"/>
              </a:spcAft>
              <a:buFont typeface="Calibri" panose="020F0502020204030204" pitchFamily="34" charset="0"/>
              <a:buChar char="❸"/>
            </a:pPr>
            <a:r>
              <a:rPr lang="fr-CA" sz="1600" b="1" dirty="0" smtClean="0"/>
              <a:t>Conteneurisation</a:t>
            </a:r>
          </a:p>
          <a:p>
            <a:pPr marL="180000" indent="-288000">
              <a:spcAft>
                <a:spcPts val="200"/>
              </a:spcAft>
              <a:buFont typeface="Calibri" panose="020F0502020204030204" pitchFamily="34" charset="0"/>
              <a:buChar char="❹"/>
            </a:pPr>
            <a:r>
              <a:rPr lang="fr-CA" sz="1600" b="1" dirty="0" smtClean="0"/>
              <a:t>Intégration</a:t>
            </a:r>
          </a:p>
          <a:p>
            <a:pPr marL="180000" indent="-288000">
              <a:spcAft>
                <a:spcPts val="200"/>
              </a:spcAft>
              <a:buFont typeface="Calibri" panose="020F0502020204030204" pitchFamily="34" charset="0"/>
              <a:buChar char="❺"/>
            </a:pPr>
            <a:r>
              <a:rPr lang="fr-CA" sz="1600" b="1" dirty="0" smtClean="0"/>
              <a:t>Observabilité</a:t>
            </a:r>
          </a:p>
          <a:p>
            <a:pPr marL="180000" indent="-288000">
              <a:spcAft>
                <a:spcPts val="200"/>
              </a:spcAft>
              <a:buFont typeface="Calibri" panose="020F0502020204030204" pitchFamily="34" charset="0"/>
              <a:buChar char="❻"/>
            </a:pPr>
            <a:r>
              <a:rPr lang="fr-CA" sz="1600" b="1" dirty="0" smtClean="0"/>
              <a:t>Données</a:t>
            </a:r>
          </a:p>
          <a:p>
            <a:pPr marL="180000" indent="-288000">
              <a:spcAft>
                <a:spcPts val="200"/>
              </a:spcAft>
              <a:buFont typeface="Calibri" panose="020F0502020204030204" pitchFamily="34" charset="0"/>
              <a:buChar char="❼"/>
            </a:pPr>
            <a:r>
              <a:rPr lang="fr-CA" sz="1600" b="1" dirty="0" smtClean="0"/>
              <a:t>GIA</a:t>
            </a:r>
          </a:p>
        </p:txBody>
      </p:sp>
      <p:sp>
        <p:nvSpPr>
          <p:cNvPr id="36" name="ZoneTexte 35"/>
          <p:cNvSpPr txBox="1"/>
          <p:nvPr>
            <p:custDataLst>
              <p:tags r:id="rId15"/>
            </p:custDataLst>
          </p:nvPr>
        </p:nvSpPr>
        <p:spPr>
          <a:xfrm>
            <a:off x="7387184" y="2890073"/>
            <a:ext cx="1656184" cy="882293"/>
          </a:xfrm>
          <a:prstGeom prst="rect">
            <a:avLst/>
          </a:prstGeom>
          <a:noFill/>
        </p:spPr>
        <p:txBody>
          <a:bodyPr wrap="square" rtlCol="0">
            <a:spAutoFit/>
          </a:bodyPr>
          <a:lstStyle/>
          <a:p>
            <a:pPr marL="180000" indent="-288000">
              <a:spcAft>
                <a:spcPts val="200"/>
              </a:spcAft>
              <a:buFont typeface="Calibri" panose="020F0502020204030204" pitchFamily="34" charset="0"/>
              <a:buChar char="❽"/>
            </a:pPr>
            <a:r>
              <a:rPr lang="fr-CA" sz="1600" b="1" dirty="0" smtClean="0"/>
              <a:t>Capacité</a:t>
            </a:r>
          </a:p>
          <a:p>
            <a:pPr marL="180000" indent="-288000">
              <a:spcAft>
                <a:spcPts val="200"/>
              </a:spcAft>
              <a:buFont typeface="Calibri" panose="020F0502020204030204" pitchFamily="34" charset="0"/>
              <a:buChar char="❾"/>
            </a:pPr>
            <a:r>
              <a:rPr lang="fr-CA" sz="1600" b="1" dirty="0" smtClean="0"/>
              <a:t>Expertise</a:t>
            </a:r>
          </a:p>
          <a:p>
            <a:pPr marL="180000" indent="-288000">
              <a:spcAft>
                <a:spcPts val="200"/>
              </a:spcAft>
              <a:buFont typeface="Calibri" panose="020F0502020204030204" pitchFamily="34" charset="0"/>
              <a:buChar char="❿"/>
            </a:pPr>
            <a:r>
              <a:rPr lang="fr-CA" sz="1600" b="1" dirty="0" smtClean="0"/>
              <a:t>Sécurité</a:t>
            </a:r>
          </a:p>
        </p:txBody>
      </p:sp>
      <p:sp>
        <p:nvSpPr>
          <p:cNvPr id="38" name="Ellipse 37"/>
          <p:cNvSpPr/>
          <p:nvPr>
            <p:custDataLst>
              <p:tags r:id="rId16"/>
            </p:custDataLst>
          </p:nvPr>
        </p:nvSpPr>
        <p:spPr>
          <a:xfrm>
            <a:off x="2988328" y="3580366"/>
            <a:ext cx="287528" cy="287528"/>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dirty="0" smtClean="0"/>
              <a:t>1</a:t>
            </a:r>
            <a:endParaRPr lang="fr-CA" sz="2400" dirty="0"/>
          </a:p>
        </p:txBody>
      </p:sp>
      <p:sp>
        <p:nvSpPr>
          <p:cNvPr id="39" name="Ellipse 38"/>
          <p:cNvSpPr/>
          <p:nvPr>
            <p:custDataLst>
              <p:tags r:id="rId17"/>
            </p:custDataLst>
          </p:nvPr>
        </p:nvSpPr>
        <p:spPr>
          <a:xfrm>
            <a:off x="5669372" y="2940416"/>
            <a:ext cx="287528" cy="287528"/>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dirty="0" smtClean="0"/>
              <a:t>9</a:t>
            </a:r>
            <a:endParaRPr lang="fr-CA" sz="2400" dirty="0"/>
          </a:p>
        </p:txBody>
      </p:sp>
      <p:grpSp>
        <p:nvGrpSpPr>
          <p:cNvPr id="5" name="Groupe 4"/>
          <p:cNvGrpSpPr/>
          <p:nvPr>
            <p:custDataLst>
              <p:tags r:id="rId18"/>
            </p:custDataLst>
          </p:nvPr>
        </p:nvGrpSpPr>
        <p:grpSpPr>
          <a:xfrm>
            <a:off x="1455404" y="1502663"/>
            <a:ext cx="6933020" cy="3393823"/>
            <a:chOff x="1455404" y="1502663"/>
            <a:chExt cx="6933020" cy="3393823"/>
          </a:xfrm>
        </p:grpSpPr>
        <p:grpSp>
          <p:nvGrpSpPr>
            <p:cNvPr id="56" name="Groupe 55"/>
            <p:cNvGrpSpPr/>
            <p:nvPr>
              <p:custDataLst>
                <p:tags r:id="rId25"/>
              </p:custDataLst>
            </p:nvPr>
          </p:nvGrpSpPr>
          <p:grpSpPr>
            <a:xfrm>
              <a:off x="1455404" y="1502663"/>
              <a:ext cx="6933020" cy="3393823"/>
              <a:chOff x="411648" y="1502663"/>
              <a:chExt cx="8916385" cy="3393823"/>
            </a:xfrm>
          </p:grpSpPr>
          <p:cxnSp>
            <p:nvCxnSpPr>
              <p:cNvPr id="11" name="Connecteur droit avec flèche 10"/>
              <p:cNvCxnSpPr/>
              <p:nvPr/>
            </p:nvCxnSpPr>
            <p:spPr>
              <a:xfrm flipV="1">
                <a:off x="4393480" y="1728340"/>
                <a:ext cx="23252" cy="3168146"/>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V="1">
                <a:off x="411648" y="2565568"/>
                <a:ext cx="8005214" cy="15388"/>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8350294" y="2418442"/>
                <a:ext cx="977739" cy="276999"/>
              </a:xfrm>
              <a:prstGeom prst="rect">
                <a:avLst/>
              </a:prstGeom>
              <a:noFill/>
            </p:spPr>
            <p:txBody>
              <a:bodyPr wrap="square" rtlCol="0">
                <a:spAutoFit/>
              </a:bodyPr>
              <a:lstStyle/>
              <a:p>
                <a:r>
                  <a:rPr lang="fr-CA" sz="1200" b="1" dirty="0" smtClean="0">
                    <a:solidFill>
                      <a:schemeClr val="tx1">
                        <a:lumMod val="65000"/>
                        <a:lumOff val="35000"/>
                      </a:schemeClr>
                    </a:solidFill>
                  </a:rPr>
                  <a:t>Portée</a:t>
                </a:r>
                <a:endParaRPr lang="fr-CA" sz="1200" b="1" dirty="0">
                  <a:solidFill>
                    <a:schemeClr val="tx1">
                      <a:lumMod val="65000"/>
                      <a:lumOff val="35000"/>
                    </a:schemeClr>
                  </a:solidFill>
                </a:endParaRPr>
              </a:p>
            </p:txBody>
          </p:sp>
          <p:sp>
            <p:nvSpPr>
              <p:cNvPr id="52" name="ZoneTexte 51"/>
              <p:cNvSpPr txBox="1"/>
              <p:nvPr/>
            </p:nvSpPr>
            <p:spPr>
              <a:xfrm>
                <a:off x="3880798" y="1502663"/>
                <a:ext cx="1080119" cy="276999"/>
              </a:xfrm>
              <a:prstGeom prst="rect">
                <a:avLst/>
              </a:prstGeom>
              <a:noFill/>
            </p:spPr>
            <p:txBody>
              <a:bodyPr wrap="square" rtlCol="0">
                <a:spAutoFit/>
              </a:bodyPr>
              <a:lstStyle/>
              <a:p>
                <a:pPr algn="ctr"/>
                <a:r>
                  <a:rPr lang="fr-CA" sz="1200" b="1" dirty="0" smtClean="0">
                    <a:solidFill>
                      <a:schemeClr val="tx1">
                        <a:lumMod val="65000"/>
                        <a:lumOff val="35000"/>
                      </a:schemeClr>
                    </a:solidFill>
                  </a:rPr>
                  <a:t>Maturité</a:t>
                </a:r>
                <a:endParaRPr lang="fr-CA" sz="1200" b="1" dirty="0">
                  <a:solidFill>
                    <a:schemeClr val="tx1">
                      <a:lumMod val="65000"/>
                      <a:lumOff val="35000"/>
                    </a:schemeClr>
                  </a:solidFill>
                </a:endParaRPr>
              </a:p>
            </p:txBody>
          </p:sp>
        </p:grpSp>
        <p:sp>
          <p:nvSpPr>
            <p:cNvPr id="2" name="ZoneTexte 1"/>
            <p:cNvSpPr txBox="1"/>
            <p:nvPr/>
          </p:nvSpPr>
          <p:spPr>
            <a:xfrm>
              <a:off x="4626260" y="2499742"/>
              <a:ext cx="305780" cy="369332"/>
            </a:xfrm>
            <a:prstGeom prst="rect">
              <a:avLst/>
            </a:prstGeom>
            <a:noFill/>
          </p:spPr>
          <p:txBody>
            <a:bodyPr wrap="square" rtlCol="0">
              <a:spAutoFit/>
            </a:bodyPr>
            <a:lstStyle/>
            <a:p>
              <a:r>
                <a:rPr lang="fr-CA" b="1" dirty="0" smtClean="0"/>
                <a:t>-</a:t>
              </a:r>
              <a:endParaRPr lang="fr-CA" b="1" dirty="0"/>
            </a:p>
          </p:txBody>
        </p:sp>
        <p:sp>
          <p:nvSpPr>
            <p:cNvPr id="47" name="ZoneTexte 46"/>
            <p:cNvSpPr txBox="1"/>
            <p:nvPr/>
          </p:nvSpPr>
          <p:spPr>
            <a:xfrm>
              <a:off x="4580626" y="4238894"/>
              <a:ext cx="305780" cy="369332"/>
            </a:xfrm>
            <a:prstGeom prst="rect">
              <a:avLst/>
            </a:prstGeom>
            <a:noFill/>
          </p:spPr>
          <p:txBody>
            <a:bodyPr wrap="square" rtlCol="0">
              <a:spAutoFit/>
            </a:bodyPr>
            <a:lstStyle/>
            <a:p>
              <a:r>
                <a:rPr lang="fr-CA" b="1" dirty="0"/>
                <a:t>+</a:t>
              </a:r>
            </a:p>
          </p:txBody>
        </p:sp>
        <p:sp>
          <p:nvSpPr>
            <p:cNvPr id="48" name="ZoneTexte 47"/>
            <p:cNvSpPr txBox="1"/>
            <p:nvPr/>
          </p:nvSpPr>
          <p:spPr>
            <a:xfrm>
              <a:off x="7092280" y="2490450"/>
              <a:ext cx="305780" cy="369332"/>
            </a:xfrm>
            <a:prstGeom prst="rect">
              <a:avLst/>
            </a:prstGeom>
            <a:noFill/>
          </p:spPr>
          <p:txBody>
            <a:bodyPr wrap="square" rtlCol="0">
              <a:spAutoFit/>
            </a:bodyPr>
            <a:lstStyle/>
            <a:p>
              <a:r>
                <a:rPr lang="fr-CA" b="1" dirty="0"/>
                <a:t>+</a:t>
              </a:r>
            </a:p>
          </p:txBody>
        </p:sp>
        <p:sp>
          <p:nvSpPr>
            <p:cNvPr id="49" name="ZoneTexte 48"/>
            <p:cNvSpPr txBox="1"/>
            <p:nvPr/>
          </p:nvSpPr>
          <p:spPr>
            <a:xfrm>
              <a:off x="1691680" y="2499742"/>
              <a:ext cx="305780" cy="369332"/>
            </a:xfrm>
            <a:prstGeom prst="rect">
              <a:avLst/>
            </a:prstGeom>
            <a:noFill/>
          </p:spPr>
          <p:txBody>
            <a:bodyPr wrap="square" rtlCol="0">
              <a:spAutoFit/>
            </a:bodyPr>
            <a:lstStyle/>
            <a:p>
              <a:r>
                <a:rPr lang="fr-CA" b="1" dirty="0"/>
                <a:t>+</a:t>
              </a:r>
            </a:p>
          </p:txBody>
        </p:sp>
      </p:grpSp>
      <p:sp>
        <p:nvSpPr>
          <p:cNvPr id="50" name="Ellipse 49"/>
          <p:cNvSpPr/>
          <p:nvPr>
            <p:custDataLst>
              <p:tags r:id="rId19"/>
            </p:custDataLst>
          </p:nvPr>
        </p:nvSpPr>
        <p:spPr>
          <a:xfrm>
            <a:off x="3491880" y="3436350"/>
            <a:ext cx="287528" cy="287528"/>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dirty="0"/>
              <a:t>7</a:t>
            </a:r>
          </a:p>
        </p:txBody>
      </p:sp>
      <p:grpSp>
        <p:nvGrpSpPr>
          <p:cNvPr id="4" name="Groupe 3"/>
          <p:cNvGrpSpPr/>
          <p:nvPr>
            <p:custDataLst>
              <p:tags r:id="rId20"/>
            </p:custDataLst>
          </p:nvPr>
        </p:nvGrpSpPr>
        <p:grpSpPr>
          <a:xfrm>
            <a:off x="5364088" y="3179475"/>
            <a:ext cx="576064" cy="328379"/>
            <a:chOff x="4789216" y="2675419"/>
            <a:chExt cx="576064" cy="328379"/>
          </a:xfrm>
        </p:grpSpPr>
        <p:sp>
          <p:nvSpPr>
            <p:cNvPr id="40" name="Ellipse 39"/>
            <p:cNvSpPr/>
            <p:nvPr>
              <p:custDataLst>
                <p:tags r:id="rId24"/>
              </p:custDataLst>
            </p:nvPr>
          </p:nvSpPr>
          <p:spPr>
            <a:xfrm>
              <a:off x="4860032" y="2716270"/>
              <a:ext cx="287528" cy="287528"/>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50" dirty="0"/>
            </a:p>
          </p:txBody>
        </p:sp>
        <p:sp>
          <p:nvSpPr>
            <p:cNvPr id="3" name="ZoneTexte 2"/>
            <p:cNvSpPr txBox="1"/>
            <p:nvPr/>
          </p:nvSpPr>
          <p:spPr>
            <a:xfrm>
              <a:off x="4789216" y="2675419"/>
              <a:ext cx="576064" cy="305233"/>
            </a:xfrm>
            <a:prstGeom prst="rect">
              <a:avLst/>
            </a:prstGeom>
            <a:noFill/>
          </p:spPr>
          <p:txBody>
            <a:bodyPr wrap="square" rtlCol="0">
              <a:spAutoFit/>
            </a:bodyPr>
            <a:lstStyle/>
            <a:p>
              <a:r>
                <a:rPr lang="fr-CA" b="1" dirty="0" smtClean="0">
                  <a:solidFill>
                    <a:schemeClr val="bg1"/>
                  </a:solidFill>
                </a:rPr>
                <a:t>10</a:t>
              </a:r>
              <a:endParaRPr lang="fr-CA" b="1" dirty="0">
                <a:solidFill>
                  <a:schemeClr val="bg1"/>
                </a:solidFill>
              </a:endParaRPr>
            </a:p>
          </p:txBody>
        </p:sp>
      </p:grpSp>
      <p:sp>
        <p:nvSpPr>
          <p:cNvPr id="37" name="Ellipse 36"/>
          <p:cNvSpPr/>
          <p:nvPr>
            <p:custDataLst>
              <p:tags r:id="rId21"/>
            </p:custDataLst>
          </p:nvPr>
        </p:nvSpPr>
        <p:spPr>
          <a:xfrm>
            <a:off x="4419862" y="2427734"/>
            <a:ext cx="287528" cy="287528"/>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dirty="0" smtClean="0"/>
              <a:t>6</a:t>
            </a:r>
            <a:endParaRPr lang="fr-CA" sz="2400" dirty="0"/>
          </a:p>
        </p:txBody>
      </p:sp>
      <p:sp>
        <p:nvSpPr>
          <p:cNvPr id="6" name="Rectangle à coins arrondis 5"/>
          <p:cNvSpPr/>
          <p:nvPr>
            <p:custDataLst>
              <p:tags r:id="rId22"/>
            </p:custDataLst>
          </p:nvPr>
        </p:nvSpPr>
        <p:spPr>
          <a:xfrm>
            <a:off x="2684924" y="1227527"/>
            <a:ext cx="3777219" cy="275136"/>
          </a:xfrm>
          <a:prstGeom prst="roundRect">
            <a:avLst/>
          </a:prstGeom>
          <a:noFill/>
          <a:ln>
            <a:solidFill>
              <a:srgbClr val="0064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smtClean="0">
                <a:solidFill>
                  <a:schemeClr val="tx1"/>
                </a:solidFill>
              </a:rPr>
              <a:t>Capacités catalysatrices infonuagique</a:t>
            </a:r>
            <a:endParaRPr lang="fr-CA" b="1" dirty="0">
              <a:solidFill>
                <a:schemeClr val="tx1"/>
              </a:solidFill>
            </a:endParaRPr>
          </a:p>
        </p:txBody>
      </p:sp>
      <p:sp>
        <p:nvSpPr>
          <p:cNvPr id="60" name="ZoneTexte 59"/>
          <p:cNvSpPr txBox="1"/>
          <p:nvPr>
            <p:custDataLst>
              <p:tags r:id="rId23"/>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23709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par>
                                <p:cTn id="8" presetID="14" presetClass="entr" presetSubtype="10" fill="hold" nodeType="withEffect">
                                  <p:stCondLst>
                                    <p:cond delay="1250"/>
                                  </p:stCondLst>
                                  <p:childTnLst>
                                    <p:set>
                                      <p:cBhvr>
                                        <p:cTn id="9" dur="1" fill="hold">
                                          <p:stCondLst>
                                            <p:cond delay="0"/>
                                          </p:stCondLst>
                                        </p:cTn>
                                        <p:tgtEl>
                                          <p:spTgt spid="57"/>
                                        </p:tgtEl>
                                        <p:attrNameLst>
                                          <p:attrName>style.visibility</p:attrName>
                                        </p:attrNameLst>
                                      </p:cBhvr>
                                      <p:to>
                                        <p:strVal val="visible"/>
                                      </p:to>
                                    </p:set>
                                    <p:animEffect transition="in" filter="randombar(horizontal)">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1" fill="hold" grpId="0" nodeType="withEffect">
                                  <p:stCondLst>
                                    <p:cond delay="25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750"/>
                                        <p:tgtEl>
                                          <p:spTgt spid="8"/>
                                        </p:tgtEl>
                                      </p:cBhvr>
                                    </p:animEffect>
                                  </p:childTnLst>
                                </p:cTn>
                              </p:par>
                              <p:par>
                                <p:cTn id="22" presetID="22" presetClass="entr" presetSubtype="1"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1000"/>
                                        <p:tgtEl>
                                          <p:spTgt spid="7"/>
                                        </p:tgtEl>
                                      </p:cBhvr>
                                    </p:animEffect>
                                  </p:childTnLst>
                                </p:cTn>
                              </p:par>
                              <p:par>
                                <p:cTn id="25" presetID="53" presetClass="entr" presetSubtype="16" fill="hold" nodeType="withEffect">
                                  <p:stCondLst>
                                    <p:cond delay="500"/>
                                  </p:stCondLst>
                                  <p:childTnLst>
                                    <p:set>
                                      <p:cBhvr>
                                        <p:cTn id="26" dur="1" fill="hold">
                                          <p:stCondLst>
                                            <p:cond delay="0"/>
                                          </p:stCondLst>
                                        </p:cTn>
                                        <p:tgtEl>
                                          <p:spTgt spid="62"/>
                                        </p:tgtEl>
                                        <p:attrNameLst>
                                          <p:attrName>style.visibility</p:attrName>
                                        </p:attrNameLst>
                                      </p:cBhvr>
                                      <p:to>
                                        <p:strVal val="visible"/>
                                      </p:to>
                                    </p:set>
                                    <p:anim calcmode="lin" valueType="num">
                                      <p:cBhvr>
                                        <p:cTn id="27" dur="500" fill="hold"/>
                                        <p:tgtEl>
                                          <p:spTgt spid="62"/>
                                        </p:tgtEl>
                                        <p:attrNameLst>
                                          <p:attrName>ppt_w</p:attrName>
                                        </p:attrNameLst>
                                      </p:cBhvr>
                                      <p:tavLst>
                                        <p:tav tm="0">
                                          <p:val>
                                            <p:fltVal val="0"/>
                                          </p:val>
                                        </p:tav>
                                        <p:tav tm="100000">
                                          <p:val>
                                            <p:strVal val="#ppt_w"/>
                                          </p:val>
                                        </p:tav>
                                      </p:tavLst>
                                    </p:anim>
                                    <p:anim calcmode="lin" valueType="num">
                                      <p:cBhvr>
                                        <p:cTn id="28" dur="500" fill="hold"/>
                                        <p:tgtEl>
                                          <p:spTgt spid="62"/>
                                        </p:tgtEl>
                                        <p:attrNameLst>
                                          <p:attrName>ppt_h</p:attrName>
                                        </p:attrNameLst>
                                      </p:cBhvr>
                                      <p:tavLst>
                                        <p:tav tm="0">
                                          <p:val>
                                            <p:fltVal val="0"/>
                                          </p:val>
                                        </p:tav>
                                        <p:tav tm="100000">
                                          <p:val>
                                            <p:strVal val="#ppt_h"/>
                                          </p:val>
                                        </p:tav>
                                      </p:tavLst>
                                    </p:anim>
                                    <p:animEffect transition="in" filter="fade">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fltVal val="0"/>
                                          </p:val>
                                        </p:tav>
                                        <p:tav tm="100000">
                                          <p:val>
                                            <p:strVal val="#ppt_h"/>
                                          </p:val>
                                        </p:tav>
                                      </p:tavLst>
                                    </p:anim>
                                    <p:animEffect transition="in" filter="fade">
                                      <p:cBhvr>
                                        <p:cTn id="36" dur="500"/>
                                        <p:tgtEl>
                                          <p:spTgt spid="38"/>
                                        </p:tgtEl>
                                      </p:cBhvr>
                                    </p:animEffect>
                                  </p:childTnLst>
                                </p:cTn>
                              </p:par>
                              <p:par>
                                <p:cTn id="37" presetID="14" presetClass="entr" presetSubtype="10" fill="hold" nodeType="withEffect">
                                  <p:stCondLst>
                                    <p:cond delay="0"/>
                                  </p:stCondLst>
                                  <p:childTnLst>
                                    <p:set>
                                      <p:cBhvr>
                                        <p:cTn id="38"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39" dur="500"/>
                                        <p:tgtEl>
                                          <p:spTgt spid="3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ppt_w</p:attrName>
                                        </p:attrNameLst>
                                      </p:cBhvr>
                                      <p:tavLst>
                                        <p:tav tm="0">
                                          <p:val>
                                            <p:fltVal val="0"/>
                                          </p:val>
                                        </p:tav>
                                        <p:tav tm="100000">
                                          <p:val>
                                            <p:strVal val="#ppt_w"/>
                                          </p:val>
                                        </p:tav>
                                      </p:tavLst>
                                    </p:anim>
                                    <p:anim calcmode="lin" valueType="num">
                                      <p:cBhvr>
                                        <p:cTn id="45" dur="500" fill="hold"/>
                                        <p:tgtEl>
                                          <p:spTgt spid="30"/>
                                        </p:tgtEl>
                                        <p:attrNameLst>
                                          <p:attrName>ppt_h</p:attrName>
                                        </p:attrNameLst>
                                      </p:cBhvr>
                                      <p:tavLst>
                                        <p:tav tm="0">
                                          <p:val>
                                            <p:fltVal val="0"/>
                                          </p:val>
                                        </p:tav>
                                        <p:tav tm="100000">
                                          <p:val>
                                            <p:strVal val="#ppt_h"/>
                                          </p:val>
                                        </p:tav>
                                      </p:tavLst>
                                    </p:anim>
                                    <p:animEffect transition="in" filter="fade">
                                      <p:cBhvr>
                                        <p:cTn id="46" dur="500"/>
                                        <p:tgtEl>
                                          <p:spTgt spid="30"/>
                                        </p:tgtEl>
                                      </p:cBhvr>
                                    </p:animEffect>
                                  </p:childTnLst>
                                </p:cTn>
                              </p:par>
                              <p:par>
                                <p:cTn id="47" presetID="14" presetClass="entr" presetSubtype="10" fill="hold" nodeType="withEffect">
                                  <p:stCondLst>
                                    <p:cond delay="0"/>
                                  </p:stCondLst>
                                  <p:childTnLst>
                                    <p:set>
                                      <p:cBhvr>
                                        <p:cTn id="48"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49" dur="500"/>
                                        <p:tgtEl>
                                          <p:spTgt spid="35">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p:cTn id="54" dur="500" fill="hold"/>
                                        <p:tgtEl>
                                          <p:spTgt spid="29"/>
                                        </p:tgtEl>
                                        <p:attrNameLst>
                                          <p:attrName>ppt_w</p:attrName>
                                        </p:attrNameLst>
                                      </p:cBhvr>
                                      <p:tavLst>
                                        <p:tav tm="0">
                                          <p:val>
                                            <p:fltVal val="0"/>
                                          </p:val>
                                        </p:tav>
                                        <p:tav tm="100000">
                                          <p:val>
                                            <p:strVal val="#ppt_w"/>
                                          </p:val>
                                        </p:tav>
                                      </p:tavLst>
                                    </p:anim>
                                    <p:anim calcmode="lin" valueType="num">
                                      <p:cBhvr>
                                        <p:cTn id="55" dur="500" fill="hold"/>
                                        <p:tgtEl>
                                          <p:spTgt spid="29"/>
                                        </p:tgtEl>
                                        <p:attrNameLst>
                                          <p:attrName>ppt_h</p:attrName>
                                        </p:attrNameLst>
                                      </p:cBhvr>
                                      <p:tavLst>
                                        <p:tav tm="0">
                                          <p:val>
                                            <p:fltVal val="0"/>
                                          </p:val>
                                        </p:tav>
                                        <p:tav tm="100000">
                                          <p:val>
                                            <p:strVal val="#ppt_h"/>
                                          </p:val>
                                        </p:tav>
                                      </p:tavLst>
                                    </p:anim>
                                    <p:animEffect transition="in" filter="fade">
                                      <p:cBhvr>
                                        <p:cTn id="56" dur="500"/>
                                        <p:tgtEl>
                                          <p:spTgt spid="29"/>
                                        </p:tgtEl>
                                      </p:cBhvr>
                                    </p:animEffect>
                                  </p:childTnLst>
                                </p:cTn>
                              </p:par>
                              <p:par>
                                <p:cTn id="57" presetID="14" presetClass="entr" presetSubtype="10" fill="hold" nodeType="withEffect">
                                  <p:stCondLst>
                                    <p:cond delay="0"/>
                                  </p:stCondLst>
                                  <p:childTnLst>
                                    <p:set>
                                      <p:cBhvr>
                                        <p:cTn id="5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59" dur="500"/>
                                        <p:tgtEl>
                                          <p:spTgt spid="35">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p:cTn id="64" dur="500" fill="hold"/>
                                        <p:tgtEl>
                                          <p:spTgt spid="31"/>
                                        </p:tgtEl>
                                        <p:attrNameLst>
                                          <p:attrName>ppt_w</p:attrName>
                                        </p:attrNameLst>
                                      </p:cBhvr>
                                      <p:tavLst>
                                        <p:tav tm="0">
                                          <p:val>
                                            <p:fltVal val="0"/>
                                          </p:val>
                                        </p:tav>
                                        <p:tav tm="100000">
                                          <p:val>
                                            <p:strVal val="#ppt_w"/>
                                          </p:val>
                                        </p:tav>
                                      </p:tavLst>
                                    </p:anim>
                                    <p:anim calcmode="lin" valueType="num">
                                      <p:cBhvr>
                                        <p:cTn id="65" dur="500" fill="hold"/>
                                        <p:tgtEl>
                                          <p:spTgt spid="31"/>
                                        </p:tgtEl>
                                        <p:attrNameLst>
                                          <p:attrName>ppt_h</p:attrName>
                                        </p:attrNameLst>
                                      </p:cBhvr>
                                      <p:tavLst>
                                        <p:tav tm="0">
                                          <p:val>
                                            <p:fltVal val="0"/>
                                          </p:val>
                                        </p:tav>
                                        <p:tav tm="100000">
                                          <p:val>
                                            <p:strVal val="#ppt_h"/>
                                          </p:val>
                                        </p:tav>
                                      </p:tavLst>
                                    </p:anim>
                                    <p:animEffect transition="in" filter="fade">
                                      <p:cBhvr>
                                        <p:cTn id="66" dur="500"/>
                                        <p:tgtEl>
                                          <p:spTgt spid="31"/>
                                        </p:tgtEl>
                                      </p:cBhvr>
                                    </p:animEffect>
                                  </p:childTnLst>
                                </p:cTn>
                              </p:par>
                              <p:par>
                                <p:cTn id="67" presetID="14" presetClass="entr" presetSubtype="10" fill="hold" nodeType="withEffect">
                                  <p:stCondLst>
                                    <p:cond delay="0"/>
                                  </p:stCondLst>
                                  <p:childTnLst>
                                    <p:set>
                                      <p:cBhvr>
                                        <p:cTn id="68" dur="1" fill="hold">
                                          <p:stCondLst>
                                            <p:cond delay="0"/>
                                          </p:stCondLst>
                                        </p:cTn>
                                        <p:tgtEl>
                                          <p:spTgt spid="35">
                                            <p:txEl>
                                              <p:pRg st="3" end="3"/>
                                            </p:txEl>
                                          </p:spTgt>
                                        </p:tgtEl>
                                        <p:attrNameLst>
                                          <p:attrName>style.visibility</p:attrName>
                                        </p:attrNameLst>
                                      </p:cBhvr>
                                      <p:to>
                                        <p:strVal val="visible"/>
                                      </p:to>
                                    </p:set>
                                    <p:animEffect transition="in" filter="randombar(horizontal)">
                                      <p:cBhvr>
                                        <p:cTn id="69" dur="500"/>
                                        <p:tgtEl>
                                          <p:spTgt spid="35">
                                            <p:txEl>
                                              <p:pRg st="3" end="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p:cTn id="74" dur="500" fill="hold"/>
                                        <p:tgtEl>
                                          <p:spTgt spid="34"/>
                                        </p:tgtEl>
                                        <p:attrNameLst>
                                          <p:attrName>ppt_w</p:attrName>
                                        </p:attrNameLst>
                                      </p:cBhvr>
                                      <p:tavLst>
                                        <p:tav tm="0">
                                          <p:val>
                                            <p:fltVal val="0"/>
                                          </p:val>
                                        </p:tav>
                                        <p:tav tm="100000">
                                          <p:val>
                                            <p:strVal val="#ppt_w"/>
                                          </p:val>
                                        </p:tav>
                                      </p:tavLst>
                                    </p:anim>
                                    <p:anim calcmode="lin" valueType="num">
                                      <p:cBhvr>
                                        <p:cTn id="75" dur="500" fill="hold"/>
                                        <p:tgtEl>
                                          <p:spTgt spid="34"/>
                                        </p:tgtEl>
                                        <p:attrNameLst>
                                          <p:attrName>ppt_h</p:attrName>
                                        </p:attrNameLst>
                                      </p:cBhvr>
                                      <p:tavLst>
                                        <p:tav tm="0">
                                          <p:val>
                                            <p:fltVal val="0"/>
                                          </p:val>
                                        </p:tav>
                                        <p:tav tm="100000">
                                          <p:val>
                                            <p:strVal val="#ppt_h"/>
                                          </p:val>
                                        </p:tav>
                                      </p:tavLst>
                                    </p:anim>
                                    <p:animEffect transition="in" filter="fade">
                                      <p:cBhvr>
                                        <p:cTn id="76" dur="500"/>
                                        <p:tgtEl>
                                          <p:spTgt spid="34"/>
                                        </p:tgtEl>
                                      </p:cBhvr>
                                    </p:animEffect>
                                  </p:childTnLst>
                                </p:cTn>
                              </p:par>
                              <p:par>
                                <p:cTn id="77" presetID="14" presetClass="entr" presetSubtype="10" fill="hold" nodeType="withEffect">
                                  <p:stCondLst>
                                    <p:cond delay="0"/>
                                  </p:stCondLst>
                                  <p:childTnLst>
                                    <p:set>
                                      <p:cBhvr>
                                        <p:cTn id="78" dur="1" fill="hold">
                                          <p:stCondLst>
                                            <p:cond delay="0"/>
                                          </p:stCondLst>
                                        </p:cTn>
                                        <p:tgtEl>
                                          <p:spTgt spid="35">
                                            <p:txEl>
                                              <p:pRg st="4" end="4"/>
                                            </p:txEl>
                                          </p:spTgt>
                                        </p:tgtEl>
                                        <p:attrNameLst>
                                          <p:attrName>style.visibility</p:attrName>
                                        </p:attrNameLst>
                                      </p:cBhvr>
                                      <p:to>
                                        <p:strVal val="visible"/>
                                      </p:to>
                                    </p:set>
                                    <p:animEffect transition="in" filter="randombar(horizontal)">
                                      <p:cBhvr>
                                        <p:cTn id="79" dur="500"/>
                                        <p:tgtEl>
                                          <p:spTgt spid="35">
                                            <p:txEl>
                                              <p:pRg st="4" end="4"/>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anim calcmode="lin" valueType="num">
                                      <p:cBhvr>
                                        <p:cTn id="84" dur="500" fill="hold"/>
                                        <p:tgtEl>
                                          <p:spTgt spid="37"/>
                                        </p:tgtEl>
                                        <p:attrNameLst>
                                          <p:attrName>ppt_w</p:attrName>
                                        </p:attrNameLst>
                                      </p:cBhvr>
                                      <p:tavLst>
                                        <p:tav tm="0">
                                          <p:val>
                                            <p:fltVal val="0"/>
                                          </p:val>
                                        </p:tav>
                                        <p:tav tm="100000">
                                          <p:val>
                                            <p:strVal val="#ppt_w"/>
                                          </p:val>
                                        </p:tav>
                                      </p:tavLst>
                                    </p:anim>
                                    <p:anim calcmode="lin" valueType="num">
                                      <p:cBhvr>
                                        <p:cTn id="85" dur="500" fill="hold"/>
                                        <p:tgtEl>
                                          <p:spTgt spid="37"/>
                                        </p:tgtEl>
                                        <p:attrNameLst>
                                          <p:attrName>ppt_h</p:attrName>
                                        </p:attrNameLst>
                                      </p:cBhvr>
                                      <p:tavLst>
                                        <p:tav tm="0">
                                          <p:val>
                                            <p:fltVal val="0"/>
                                          </p:val>
                                        </p:tav>
                                        <p:tav tm="100000">
                                          <p:val>
                                            <p:strVal val="#ppt_h"/>
                                          </p:val>
                                        </p:tav>
                                      </p:tavLst>
                                    </p:anim>
                                    <p:animEffect transition="in" filter="fade">
                                      <p:cBhvr>
                                        <p:cTn id="86" dur="500"/>
                                        <p:tgtEl>
                                          <p:spTgt spid="37"/>
                                        </p:tgtEl>
                                      </p:cBhvr>
                                    </p:animEffect>
                                  </p:childTnLst>
                                </p:cTn>
                              </p:par>
                              <p:par>
                                <p:cTn id="87" presetID="14" presetClass="entr" presetSubtype="10" fill="hold" nodeType="withEffect">
                                  <p:stCondLst>
                                    <p:cond delay="0"/>
                                  </p:stCondLst>
                                  <p:childTnLst>
                                    <p:set>
                                      <p:cBhvr>
                                        <p:cTn id="88" dur="1" fill="hold">
                                          <p:stCondLst>
                                            <p:cond delay="0"/>
                                          </p:stCondLst>
                                        </p:cTn>
                                        <p:tgtEl>
                                          <p:spTgt spid="35">
                                            <p:txEl>
                                              <p:pRg st="5" end="5"/>
                                            </p:txEl>
                                          </p:spTgt>
                                        </p:tgtEl>
                                        <p:attrNameLst>
                                          <p:attrName>style.visibility</p:attrName>
                                        </p:attrNameLst>
                                      </p:cBhvr>
                                      <p:to>
                                        <p:strVal val="visible"/>
                                      </p:to>
                                    </p:set>
                                    <p:animEffect transition="in" filter="randombar(horizontal)">
                                      <p:cBhvr>
                                        <p:cTn id="89" dur="500"/>
                                        <p:tgtEl>
                                          <p:spTgt spid="35">
                                            <p:txEl>
                                              <p:pRg st="5" end="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50"/>
                                        </p:tgtEl>
                                        <p:attrNameLst>
                                          <p:attrName>style.visibility</p:attrName>
                                        </p:attrNameLst>
                                      </p:cBhvr>
                                      <p:to>
                                        <p:strVal val="visible"/>
                                      </p:to>
                                    </p:set>
                                    <p:anim calcmode="lin" valueType="num">
                                      <p:cBhvr>
                                        <p:cTn id="94" dur="500" fill="hold"/>
                                        <p:tgtEl>
                                          <p:spTgt spid="50"/>
                                        </p:tgtEl>
                                        <p:attrNameLst>
                                          <p:attrName>ppt_w</p:attrName>
                                        </p:attrNameLst>
                                      </p:cBhvr>
                                      <p:tavLst>
                                        <p:tav tm="0">
                                          <p:val>
                                            <p:fltVal val="0"/>
                                          </p:val>
                                        </p:tav>
                                        <p:tav tm="100000">
                                          <p:val>
                                            <p:strVal val="#ppt_w"/>
                                          </p:val>
                                        </p:tav>
                                      </p:tavLst>
                                    </p:anim>
                                    <p:anim calcmode="lin" valueType="num">
                                      <p:cBhvr>
                                        <p:cTn id="95" dur="500" fill="hold"/>
                                        <p:tgtEl>
                                          <p:spTgt spid="50"/>
                                        </p:tgtEl>
                                        <p:attrNameLst>
                                          <p:attrName>ppt_h</p:attrName>
                                        </p:attrNameLst>
                                      </p:cBhvr>
                                      <p:tavLst>
                                        <p:tav tm="0">
                                          <p:val>
                                            <p:fltVal val="0"/>
                                          </p:val>
                                        </p:tav>
                                        <p:tav tm="100000">
                                          <p:val>
                                            <p:strVal val="#ppt_h"/>
                                          </p:val>
                                        </p:tav>
                                      </p:tavLst>
                                    </p:anim>
                                    <p:animEffect transition="in" filter="fade">
                                      <p:cBhvr>
                                        <p:cTn id="96" dur="500"/>
                                        <p:tgtEl>
                                          <p:spTgt spid="50"/>
                                        </p:tgtEl>
                                      </p:cBhvr>
                                    </p:animEffect>
                                  </p:childTnLst>
                                </p:cTn>
                              </p:par>
                              <p:par>
                                <p:cTn id="97" presetID="14" presetClass="entr" presetSubtype="10" fill="hold" nodeType="withEffect">
                                  <p:stCondLst>
                                    <p:cond delay="0"/>
                                  </p:stCondLst>
                                  <p:childTnLst>
                                    <p:set>
                                      <p:cBhvr>
                                        <p:cTn id="98" dur="1" fill="hold">
                                          <p:stCondLst>
                                            <p:cond delay="0"/>
                                          </p:stCondLst>
                                        </p:cTn>
                                        <p:tgtEl>
                                          <p:spTgt spid="35">
                                            <p:txEl>
                                              <p:pRg st="6" end="6"/>
                                            </p:txEl>
                                          </p:spTgt>
                                        </p:tgtEl>
                                        <p:attrNameLst>
                                          <p:attrName>style.visibility</p:attrName>
                                        </p:attrNameLst>
                                      </p:cBhvr>
                                      <p:to>
                                        <p:strVal val="visible"/>
                                      </p:to>
                                    </p:set>
                                    <p:animEffect transition="in" filter="randombar(horizontal)">
                                      <p:cBhvr>
                                        <p:cTn id="99" dur="500"/>
                                        <p:tgtEl>
                                          <p:spTgt spid="35">
                                            <p:txEl>
                                              <p:pRg st="6" end="6"/>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 calcmode="lin" valueType="num">
                                      <p:cBhvr>
                                        <p:cTn id="104" dur="500" fill="hold"/>
                                        <p:tgtEl>
                                          <p:spTgt spid="33"/>
                                        </p:tgtEl>
                                        <p:attrNameLst>
                                          <p:attrName>ppt_w</p:attrName>
                                        </p:attrNameLst>
                                      </p:cBhvr>
                                      <p:tavLst>
                                        <p:tav tm="0">
                                          <p:val>
                                            <p:fltVal val="0"/>
                                          </p:val>
                                        </p:tav>
                                        <p:tav tm="100000">
                                          <p:val>
                                            <p:strVal val="#ppt_w"/>
                                          </p:val>
                                        </p:tav>
                                      </p:tavLst>
                                    </p:anim>
                                    <p:anim calcmode="lin" valueType="num">
                                      <p:cBhvr>
                                        <p:cTn id="105" dur="500" fill="hold"/>
                                        <p:tgtEl>
                                          <p:spTgt spid="33"/>
                                        </p:tgtEl>
                                        <p:attrNameLst>
                                          <p:attrName>ppt_h</p:attrName>
                                        </p:attrNameLst>
                                      </p:cBhvr>
                                      <p:tavLst>
                                        <p:tav tm="0">
                                          <p:val>
                                            <p:fltVal val="0"/>
                                          </p:val>
                                        </p:tav>
                                        <p:tav tm="100000">
                                          <p:val>
                                            <p:strVal val="#ppt_h"/>
                                          </p:val>
                                        </p:tav>
                                      </p:tavLst>
                                    </p:anim>
                                    <p:animEffect transition="in" filter="fade">
                                      <p:cBhvr>
                                        <p:cTn id="106" dur="500"/>
                                        <p:tgtEl>
                                          <p:spTgt spid="33"/>
                                        </p:tgtEl>
                                      </p:cBhvr>
                                    </p:animEffect>
                                  </p:childTnLst>
                                </p:cTn>
                              </p:par>
                              <p:par>
                                <p:cTn id="107" presetID="14" presetClass="entr" presetSubtype="10" fill="hold" nodeType="withEffect">
                                  <p:stCondLst>
                                    <p:cond delay="0"/>
                                  </p:stCondLst>
                                  <p:childTnLst>
                                    <p:set>
                                      <p:cBhvr>
                                        <p:cTn id="108"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9" dur="500"/>
                                        <p:tgtEl>
                                          <p:spTgt spid="36">
                                            <p:txEl>
                                              <p:pRg st="0" end="0"/>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53" presetClass="entr" presetSubtype="16" fill="hold" grpId="0" nodeType="clickEffect">
                                  <p:stCondLst>
                                    <p:cond delay="0"/>
                                  </p:stCondLst>
                                  <p:childTnLst>
                                    <p:set>
                                      <p:cBhvr>
                                        <p:cTn id="113" dur="1" fill="hold">
                                          <p:stCondLst>
                                            <p:cond delay="0"/>
                                          </p:stCondLst>
                                        </p:cTn>
                                        <p:tgtEl>
                                          <p:spTgt spid="39"/>
                                        </p:tgtEl>
                                        <p:attrNameLst>
                                          <p:attrName>style.visibility</p:attrName>
                                        </p:attrNameLst>
                                      </p:cBhvr>
                                      <p:to>
                                        <p:strVal val="visible"/>
                                      </p:to>
                                    </p:set>
                                    <p:anim calcmode="lin" valueType="num">
                                      <p:cBhvr>
                                        <p:cTn id="114" dur="500" fill="hold"/>
                                        <p:tgtEl>
                                          <p:spTgt spid="39"/>
                                        </p:tgtEl>
                                        <p:attrNameLst>
                                          <p:attrName>ppt_w</p:attrName>
                                        </p:attrNameLst>
                                      </p:cBhvr>
                                      <p:tavLst>
                                        <p:tav tm="0">
                                          <p:val>
                                            <p:fltVal val="0"/>
                                          </p:val>
                                        </p:tav>
                                        <p:tav tm="100000">
                                          <p:val>
                                            <p:strVal val="#ppt_w"/>
                                          </p:val>
                                        </p:tav>
                                      </p:tavLst>
                                    </p:anim>
                                    <p:anim calcmode="lin" valueType="num">
                                      <p:cBhvr>
                                        <p:cTn id="115" dur="500" fill="hold"/>
                                        <p:tgtEl>
                                          <p:spTgt spid="39"/>
                                        </p:tgtEl>
                                        <p:attrNameLst>
                                          <p:attrName>ppt_h</p:attrName>
                                        </p:attrNameLst>
                                      </p:cBhvr>
                                      <p:tavLst>
                                        <p:tav tm="0">
                                          <p:val>
                                            <p:fltVal val="0"/>
                                          </p:val>
                                        </p:tav>
                                        <p:tav tm="100000">
                                          <p:val>
                                            <p:strVal val="#ppt_h"/>
                                          </p:val>
                                        </p:tav>
                                      </p:tavLst>
                                    </p:anim>
                                    <p:animEffect transition="in" filter="fade">
                                      <p:cBhvr>
                                        <p:cTn id="116" dur="500"/>
                                        <p:tgtEl>
                                          <p:spTgt spid="39"/>
                                        </p:tgtEl>
                                      </p:cBhvr>
                                    </p:animEffect>
                                  </p:childTnLst>
                                </p:cTn>
                              </p:par>
                              <p:par>
                                <p:cTn id="117" presetID="14" presetClass="entr" presetSubtype="10" fill="hold" nodeType="withEffect">
                                  <p:stCondLst>
                                    <p:cond delay="0"/>
                                  </p:stCondLst>
                                  <p:childTnLst>
                                    <p:set>
                                      <p:cBhvr>
                                        <p:cTn id="118" dur="1" fill="hold">
                                          <p:stCondLst>
                                            <p:cond delay="0"/>
                                          </p:stCondLst>
                                        </p:cTn>
                                        <p:tgtEl>
                                          <p:spTgt spid="36">
                                            <p:txEl>
                                              <p:pRg st="1" end="1"/>
                                            </p:txEl>
                                          </p:spTgt>
                                        </p:tgtEl>
                                        <p:attrNameLst>
                                          <p:attrName>style.visibility</p:attrName>
                                        </p:attrNameLst>
                                      </p:cBhvr>
                                      <p:to>
                                        <p:strVal val="visible"/>
                                      </p:to>
                                    </p:set>
                                    <p:animEffect transition="in" filter="randombar(horizontal)">
                                      <p:cBhvr>
                                        <p:cTn id="119" dur="500"/>
                                        <p:tgtEl>
                                          <p:spTgt spid="36">
                                            <p:txEl>
                                              <p:pRg st="1" end="1"/>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nodeType="clickEffect">
                                  <p:stCondLst>
                                    <p:cond delay="0"/>
                                  </p:stCondLst>
                                  <p:childTnLst>
                                    <p:set>
                                      <p:cBhvr>
                                        <p:cTn id="123" dur="1" fill="hold">
                                          <p:stCondLst>
                                            <p:cond delay="0"/>
                                          </p:stCondLst>
                                        </p:cTn>
                                        <p:tgtEl>
                                          <p:spTgt spid="36">
                                            <p:txEl>
                                              <p:pRg st="2" end="2"/>
                                            </p:txEl>
                                          </p:spTgt>
                                        </p:tgtEl>
                                        <p:attrNameLst>
                                          <p:attrName>style.visibility</p:attrName>
                                        </p:attrNameLst>
                                      </p:cBhvr>
                                      <p:to>
                                        <p:strVal val="visible"/>
                                      </p:to>
                                    </p:set>
                                    <p:animEffect transition="in" filter="randombar(horizontal)">
                                      <p:cBhvr>
                                        <p:cTn id="124" dur="500"/>
                                        <p:tgtEl>
                                          <p:spTgt spid="36">
                                            <p:txEl>
                                              <p:pRg st="2" end="2"/>
                                            </p:txEl>
                                          </p:spTgt>
                                        </p:tgtEl>
                                      </p:cBhvr>
                                    </p:animEffect>
                                  </p:childTnLst>
                                </p:cTn>
                              </p:par>
                              <p:par>
                                <p:cTn id="125" presetID="53" presetClass="entr" presetSubtype="16" fill="hold" nodeType="withEffect">
                                  <p:stCondLst>
                                    <p:cond delay="0"/>
                                  </p:stCondLst>
                                  <p:childTnLst>
                                    <p:set>
                                      <p:cBhvr>
                                        <p:cTn id="126" dur="1" fill="hold">
                                          <p:stCondLst>
                                            <p:cond delay="0"/>
                                          </p:stCondLst>
                                        </p:cTn>
                                        <p:tgtEl>
                                          <p:spTgt spid="4"/>
                                        </p:tgtEl>
                                        <p:attrNameLst>
                                          <p:attrName>style.visibility</p:attrName>
                                        </p:attrNameLst>
                                      </p:cBhvr>
                                      <p:to>
                                        <p:strVal val="visible"/>
                                      </p:to>
                                    </p:set>
                                    <p:anim calcmode="lin" valueType="num">
                                      <p:cBhvr>
                                        <p:cTn id="127" dur="500" fill="hold"/>
                                        <p:tgtEl>
                                          <p:spTgt spid="4"/>
                                        </p:tgtEl>
                                        <p:attrNameLst>
                                          <p:attrName>ppt_w</p:attrName>
                                        </p:attrNameLst>
                                      </p:cBhvr>
                                      <p:tavLst>
                                        <p:tav tm="0">
                                          <p:val>
                                            <p:fltVal val="0"/>
                                          </p:val>
                                        </p:tav>
                                        <p:tav tm="100000">
                                          <p:val>
                                            <p:strVal val="#ppt_w"/>
                                          </p:val>
                                        </p:tav>
                                      </p:tavLst>
                                    </p:anim>
                                    <p:anim calcmode="lin" valueType="num">
                                      <p:cBhvr>
                                        <p:cTn id="128" dur="500" fill="hold"/>
                                        <p:tgtEl>
                                          <p:spTgt spid="4"/>
                                        </p:tgtEl>
                                        <p:attrNameLst>
                                          <p:attrName>ppt_h</p:attrName>
                                        </p:attrNameLst>
                                      </p:cBhvr>
                                      <p:tavLst>
                                        <p:tav tm="0">
                                          <p:val>
                                            <p:fltVal val="0"/>
                                          </p:val>
                                        </p:tav>
                                        <p:tav tm="100000">
                                          <p:val>
                                            <p:strVal val="#ppt_h"/>
                                          </p:val>
                                        </p:tav>
                                      </p:tavLst>
                                    </p:anim>
                                    <p:animEffect transition="in" filter="fade">
                                      <p:cBhvr>
                                        <p:cTn id="1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9" grpId="0" animBg="1"/>
      <p:bldP spid="30" grpId="0" animBg="1"/>
      <p:bldP spid="31" grpId="0" animBg="1"/>
      <p:bldP spid="33" grpId="0" animBg="1"/>
      <p:bldP spid="34" grpId="0" animBg="1"/>
      <p:bldP spid="38" grpId="0" animBg="1"/>
      <p:bldP spid="39" grpId="0" animBg="1"/>
      <p:bldP spid="50" grpId="0" animBg="1"/>
      <p:bldP spid="37"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Espace réservé du numéro de diapositive 3"/>
          <p:cNvSpPr>
            <a:spLocks noGrp="1"/>
          </p:cNvSpPr>
          <p:nvPr>
            <p:ph type="sldNum" sz="quarter" idx="12"/>
            <p:custDataLst>
              <p:tags r:id="rId1"/>
            </p:custDataLst>
          </p:nvPr>
        </p:nvSpPr>
        <p:spPr>
          <a:xfrm>
            <a:off x="6830888" y="4767263"/>
            <a:ext cx="2133600" cy="273844"/>
          </a:xfrm>
        </p:spPr>
        <p:txBody>
          <a:bodyPr/>
          <a:lstStyle/>
          <a:p>
            <a:fld id="{60BD1817-06BD-42D8-B130-511194FE18B0}" type="slidenum">
              <a:rPr lang="fr-CA" smtClean="0"/>
              <a:t>16</a:t>
            </a:fld>
            <a:endParaRPr lang="fr-CA"/>
          </a:p>
        </p:txBody>
      </p:sp>
      <p:sp>
        <p:nvSpPr>
          <p:cNvPr id="41" name="Titre 1"/>
          <p:cNvSpPr>
            <a:spLocks noGrp="1"/>
          </p:cNvSpPr>
          <p:nvPr>
            <p:ph type="title"/>
            <p:custDataLst>
              <p:tags r:id="rId2"/>
            </p:custDataLst>
          </p:nvPr>
        </p:nvSpPr>
        <p:spPr>
          <a:xfrm>
            <a:off x="251520" y="627534"/>
            <a:ext cx="8229600" cy="507702"/>
          </a:xfrm>
        </p:spPr>
        <p:txBody>
          <a:bodyPr/>
          <a:lstStyle/>
          <a:p>
            <a:r>
              <a:rPr lang="fr-CA" dirty="0" smtClean="0"/>
              <a:t>Projection infonuagique</a:t>
            </a:r>
            <a:endParaRPr lang="fr-CA" dirty="0"/>
          </a:p>
        </p:txBody>
      </p:sp>
      <p:grpSp>
        <p:nvGrpSpPr>
          <p:cNvPr id="85" name="Groupe 84"/>
          <p:cNvGrpSpPr/>
          <p:nvPr>
            <p:custDataLst>
              <p:tags r:id="rId3"/>
            </p:custDataLst>
          </p:nvPr>
        </p:nvGrpSpPr>
        <p:grpSpPr>
          <a:xfrm>
            <a:off x="90252" y="1362982"/>
            <a:ext cx="6713996" cy="3517936"/>
            <a:chOff x="234268" y="1408519"/>
            <a:chExt cx="7722108" cy="3517936"/>
          </a:xfrm>
        </p:grpSpPr>
        <p:cxnSp>
          <p:nvCxnSpPr>
            <p:cNvPr id="63" name="Connecteur droit 62"/>
            <p:cNvCxnSpPr/>
            <p:nvPr/>
          </p:nvCxnSpPr>
          <p:spPr>
            <a:xfrm flipV="1">
              <a:off x="950021" y="1981434"/>
              <a:ext cx="5858693" cy="5626"/>
            </a:xfrm>
            <a:prstGeom prst="line">
              <a:avLst/>
            </a:prstGeom>
            <a:ln w="28575">
              <a:solidFill>
                <a:schemeClr val="bg1">
                  <a:lumMod val="8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V="1">
              <a:off x="1395791" y="1987060"/>
              <a:ext cx="0" cy="2444634"/>
            </a:xfrm>
            <a:prstGeom prst="line">
              <a:avLst/>
            </a:prstGeom>
            <a:ln w="28575">
              <a:solidFill>
                <a:schemeClr val="bg1">
                  <a:lumMod val="8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Connecteur droit 64"/>
            <p:cNvCxnSpPr/>
            <p:nvPr/>
          </p:nvCxnSpPr>
          <p:spPr>
            <a:xfrm flipV="1">
              <a:off x="6808714" y="1981434"/>
              <a:ext cx="0" cy="2484243"/>
            </a:xfrm>
            <a:prstGeom prst="line">
              <a:avLst/>
            </a:prstGeom>
            <a:ln w="28575">
              <a:solidFill>
                <a:schemeClr val="bg1">
                  <a:lumMod val="8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flipV="1">
              <a:off x="3688323" y="1977274"/>
              <a:ext cx="0" cy="2484243"/>
            </a:xfrm>
            <a:prstGeom prst="line">
              <a:avLst/>
            </a:prstGeom>
            <a:ln w="28575">
              <a:solidFill>
                <a:schemeClr val="bg1">
                  <a:lumMod val="8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2" name="Groupe 81"/>
            <p:cNvGrpSpPr/>
            <p:nvPr/>
          </p:nvGrpSpPr>
          <p:grpSpPr>
            <a:xfrm>
              <a:off x="234268" y="1408519"/>
              <a:ext cx="7722108" cy="3517936"/>
              <a:chOff x="234268" y="1408519"/>
              <a:chExt cx="7722108" cy="3517936"/>
            </a:xfrm>
          </p:grpSpPr>
          <p:cxnSp>
            <p:nvCxnSpPr>
              <p:cNvPr id="5" name="Connecteur droit avec flèche 4"/>
              <p:cNvCxnSpPr/>
              <p:nvPr/>
            </p:nvCxnSpPr>
            <p:spPr>
              <a:xfrm>
                <a:off x="631614" y="4587974"/>
                <a:ext cx="662287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1395791" y="4465677"/>
                <a:ext cx="0" cy="26184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a:off x="6808714" y="4474303"/>
                <a:ext cx="0" cy="26184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a:xfrm>
                <a:off x="710552" y="1981434"/>
                <a:ext cx="238309"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234268" y="1408519"/>
                <a:ext cx="1262143" cy="276999"/>
              </a:xfrm>
              <a:prstGeom prst="rect">
                <a:avLst/>
              </a:prstGeom>
              <a:noFill/>
            </p:spPr>
            <p:txBody>
              <a:bodyPr wrap="square" rtlCol="0">
                <a:spAutoFit/>
              </a:bodyPr>
              <a:lstStyle>
                <a:defPPr>
                  <a:defRPr lang="fr-FR"/>
                </a:defPPr>
                <a:lvl1pPr algn="ctr">
                  <a:defRPr sz="1200" b="1">
                    <a:solidFill>
                      <a:schemeClr val="tx1">
                        <a:lumMod val="65000"/>
                        <a:lumOff val="35000"/>
                      </a:schemeClr>
                    </a:solidFill>
                  </a:defRPr>
                </a:lvl1pPr>
              </a:lstStyle>
              <a:p>
                <a:r>
                  <a:rPr lang="fr-CA" dirty="0"/>
                  <a:t>Applications</a:t>
                </a:r>
              </a:p>
            </p:txBody>
          </p:sp>
          <p:sp>
            <p:nvSpPr>
              <p:cNvPr id="58" name="ZoneTexte 57"/>
              <p:cNvSpPr txBox="1"/>
              <p:nvPr/>
            </p:nvSpPr>
            <p:spPr>
              <a:xfrm>
                <a:off x="7185979" y="4446319"/>
                <a:ext cx="770397" cy="276999"/>
              </a:xfrm>
              <a:prstGeom prst="rect">
                <a:avLst/>
              </a:prstGeom>
              <a:noFill/>
            </p:spPr>
            <p:txBody>
              <a:bodyPr wrap="square" rtlCol="0">
                <a:spAutoFit/>
              </a:bodyPr>
              <a:lstStyle>
                <a:defPPr>
                  <a:defRPr lang="fr-FR"/>
                </a:defPPr>
                <a:lvl1pPr algn="ctr">
                  <a:defRPr sz="1200" b="1">
                    <a:solidFill>
                      <a:schemeClr val="tx1">
                        <a:lumMod val="65000"/>
                        <a:lumOff val="35000"/>
                      </a:schemeClr>
                    </a:solidFill>
                  </a:defRPr>
                </a:lvl1pPr>
              </a:lstStyle>
              <a:p>
                <a:r>
                  <a:rPr lang="fr-CA" dirty="0" smtClean="0"/>
                  <a:t>Durée</a:t>
                </a:r>
                <a:endParaRPr lang="fr-CA" dirty="0"/>
              </a:p>
            </p:txBody>
          </p:sp>
          <p:cxnSp>
            <p:nvCxnSpPr>
              <p:cNvPr id="66" name="Connecteur droit 65"/>
              <p:cNvCxnSpPr/>
              <p:nvPr/>
            </p:nvCxnSpPr>
            <p:spPr>
              <a:xfrm>
                <a:off x="3688323" y="4470143"/>
                <a:ext cx="0" cy="26184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ZoneTexte 67"/>
              <p:cNvSpPr txBox="1"/>
              <p:nvPr/>
            </p:nvSpPr>
            <p:spPr>
              <a:xfrm>
                <a:off x="1103990" y="4668608"/>
                <a:ext cx="573741" cy="246221"/>
              </a:xfrm>
              <a:prstGeom prst="rect">
                <a:avLst/>
              </a:prstGeom>
              <a:noFill/>
            </p:spPr>
            <p:txBody>
              <a:bodyPr wrap="square" rtlCol="0">
                <a:spAutoFit/>
              </a:bodyPr>
              <a:lstStyle>
                <a:defPPr>
                  <a:defRPr lang="fr-FR"/>
                </a:defPPr>
                <a:lvl1pPr algn="ctr">
                  <a:defRPr sz="1400" b="1">
                    <a:solidFill>
                      <a:schemeClr val="tx1">
                        <a:lumMod val="65000"/>
                        <a:lumOff val="35000"/>
                      </a:schemeClr>
                    </a:solidFill>
                  </a:defRPr>
                </a:lvl1pPr>
              </a:lstStyle>
              <a:p>
                <a:r>
                  <a:rPr lang="fr-CA" sz="1000" dirty="0"/>
                  <a:t>An 1</a:t>
                </a:r>
              </a:p>
            </p:txBody>
          </p:sp>
          <p:sp>
            <p:nvSpPr>
              <p:cNvPr id="69" name="ZoneTexte 68"/>
              <p:cNvSpPr txBox="1"/>
              <p:nvPr/>
            </p:nvSpPr>
            <p:spPr>
              <a:xfrm>
                <a:off x="3399620" y="4680234"/>
                <a:ext cx="562018" cy="246221"/>
              </a:xfrm>
              <a:prstGeom prst="rect">
                <a:avLst/>
              </a:prstGeom>
              <a:noFill/>
            </p:spPr>
            <p:txBody>
              <a:bodyPr wrap="square" rtlCol="0">
                <a:spAutoFit/>
              </a:bodyPr>
              <a:lstStyle>
                <a:defPPr>
                  <a:defRPr lang="fr-FR"/>
                </a:defPPr>
                <a:lvl1pPr algn="ctr">
                  <a:defRPr sz="1400" b="1">
                    <a:solidFill>
                      <a:schemeClr val="tx1">
                        <a:lumMod val="65000"/>
                        <a:lumOff val="35000"/>
                      </a:schemeClr>
                    </a:solidFill>
                  </a:defRPr>
                </a:lvl1pPr>
              </a:lstStyle>
              <a:p>
                <a:r>
                  <a:rPr lang="fr-CA" sz="1000" dirty="0"/>
                  <a:t>An </a:t>
                </a:r>
                <a:r>
                  <a:rPr lang="fr-CA" sz="1000" dirty="0" smtClean="0"/>
                  <a:t>5</a:t>
                </a:r>
                <a:endParaRPr lang="fr-CA" sz="1000" dirty="0"/>
              </a:p>
            </p:txBody>
          </p:sp>
          <p:sp>
            <p:nvSpPr>
              <p:cNvPr id="70" name="ZoneTexte 69"/>
              <p:cNvSpPr txBox="1"/>
              <p:nvPr/>
            </p:nvSpPr>
            <p:spPr>
              <a:xfrm>
                <a:off x="6504590" y="4668608"/>
                <a:ext cx="603975" cy="246221"/>
              </a:xfrm>
              <a:prstGeom prst="rect">
                <a:avLst/>
              </a:prstGeom>
              <a:noFill/>
            </p:spPr>
            <p:txBody>
              <a:bodyPr wrap="square" rtlCol="0">
                <a:spAutoFit/>
              </a:bodyPr>
              <a:lstStyle>
                <a:defPPr>
                  <a:defRPr lang="fr-FR"/>
                </a:defPPr>
                <a:lvl1pPr algn="ctr">
                  <a:defRPr sz="1400" b="1">
                    <a:solidFill>
                      <a:schemeClr val="tx1">
                        <a:lumMod val="65000"/>
                        <a:lumOff val="35000"/>
                      </a:schemeClr>
                    </a:solidFill>
                  </a:defRPr>
                </a:lvl1pPr>
              </a:lstStyle>
              <a:p>
                <a:r>
                  <a:rPr lang="fr-CA" sz="1000" dirty="0"/>
                  <a:t>An </a:t>
                </a:r>
                <a:r>
                  <a:rPr lang="fr-CA" sz="1000" dirty="0" smtClean="0"/>
                  <a:t>10</a:t>
                </a:r>
                <a:endParaRPr lang="fr-CA" sz="1000" dirty="0"/>
              </a:p>
            </p:txBody>
          </p:sp>
          <p:sp>
            <p:nvSpPr>
              <p:cNvPr id="71" name="ZoneTexte 70"/>
              <p:cNvSpPr txBox="1"/>
              <p:nvPr/>
            </p:nvSpPr>
            <p:spPr>
              <a:xfrm>
                <a:off x="297715" y="1866096"/>
                <a:ext cx="445770" cy="246221"/>
              </a:xfrm>
              <a:prstGeom prst="rect">
                <a:avLst/>
              </a:prstGeom>
              <a:noFill/>
            </p:spPr>
            <p:txBody>
              <a:bodyPr wrap="square" rtlCol="0">
                <a:spAutoFit/>
              </a:bodyPr>
              <a:lstStyle>
                <a:defPPr>
                  <a:defRPr lang="fr-FR"/>
                </a:defPPr>
                <a:lvl1pPr algn="ctr">
                  <a:defRPr sz="1400" b="1">
                    <a:solidFill>
                      <a:schemeClr val="tx1">
                        <a:lumMod val="65000"/>
                        <a:lumOff val="35000"/>
                      </a:schemeClr>
                    </a:solidFill>
                  </a:defRPr>
                </a:lvl1pPr>
              </a:lstStyle>
              <a:p>
                <a:r>
                  <a:rPr lang="fr-CA" sz="1000" dirty="0" smtClean="0"/>
                  <a:t>400</a:t>
                </a:r>
                <a:endParaRPr lang="fr-CA" sz="1000" dirty="0"/>
              </a:p>
            </p:txBody>
          </p:sp>
          <p:sp>
            <p:nvSpPr>
              <p:cNvPr id="72" name="ZoneTexte 71"/>
              <p:cNvSpPr txBox="1"/>
              <p:nvPr/>
            </p:nvSpPr>
            <p:spPr>
              <a:xfrm>
                <a:off x="504251" y="4579348"/>
                <a:ext cx="445770" cy="276999"/>
              </a:xfrm>
              <a:prstGeom prst="rect">
                <a:avLst/>
              </a:prstGeom>
              <a:noFill/>
            </p:spPr>
            <p:txBody>
              <a:bodyPr wrap="square" rtlCol="0">
                <a:spAutoFit/>
              </a:bodyPr>
              <a:lstStyle>
                <a:defPPr>
                  <a:defRPr lang="fr-FR"/>
                </a:defPPr>
                <a:lvl1pPr algn="ctr">
                  <a:defRPr sz="1400" b="1">
                    <a:solidFill>
                      <a:schemeClr val="tx1">
                        <a:lumMod val="65000"/>
                        <a:lumOff val="35000"/>
                      </a:schemeClr>
                    </a:solidFill>
                  </a:defRPr>
                </a:lvl1pPr>
              </a:lstStyle>
              <a:p>
                <a:r>
                  <a:rPr lang="fr-CA" sz="1200" dirty="0" smtClean="0"/>
                  <a:t>0</a:t>
                </a:r>
                <a:endParaRPr lang="fr-CA" sz="1200" dirty="0"/>
              </a:p>
            </p:txBody>
          </p:sp>
          <p:cxnSp>
            <p:nvCxnSpPr>
              <p:cNvPr id="12" name="Connecteur droit avec flèche 11"/>
              <p:cNvCxnSpPr/>
              <p:nvPr/>
            </p:nvCxnSpPr>
            <p:spPr>
              <a:xfrm flipV="1">
                <a:off x="822658" y="1635646"/>
                <a:ext cx="0" cy="316835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90" name="Groupe 89"/>
          <p:cNvGrpSpPr/>
          <p:nvPr>
            <p:custDataLst>
              <p:tags r:id="rId4"/>
            </p:custDataLst>
          </p:nvPr>
        </p:nvGrpSpPr>
        <p:grpSpPr>
          <a:xfrm>
            <a:off x="624899" y="2238180"/>
            <a:ext cx="5411483" cy="2251908"/>
            <a:chOff x="839675" y="2283717"/>
            <a:chExt cx="6185961" cy="2251908"/>
          </a:xfrm>
        </p:grpSpPr>
        <p:sp>
          <p:nvSpPr>
            <p:cNvPr id="76" name="Forme libre 75"/>
            <p:cNvSpPr/>
            <p:nvPr/>
          </p:nvSpPr>
          <p:spPr>
            <a:xfrm flipH="1">
              <a:off x="848455" y="2283717"/>
              <a:ext cx="6177181" cy="1557705"/>
            </a:xfrm>
            <a:custGeom>
              <a:avLst/>
              <a:gdLst>
                <a:gd name="connsiteX0" fmla="*/ 0 w 6719977"/>
                <a:gd name="connsiteY0" fmla="*/ 2323490 h 2323490"/>
                <a:gd name="connsiteX1" fmla="*/ 612476 w 6719977"/>
                <a:gd name="connsiteY1" fmla="*/ 2297610 h 2323490"/>
                <a:gd name="connsiteX2" fmla="*/ 1388853 w 6719977"/>
                <a:gd name="connsiteY2" fmla="*/ 2056071 h 2323490"/>
                <a:gd name="connsiteX3" fmla="*/ 3079630 w 6719977"/>
                <a:gd name="connsiteY3" fmla="*/ 1288320 h 2323490"/>
                <a:gd name="connsiteX4" fmla="*/ 5080959 w 6719977"/>
                <a:gd name="connsiteY4" fmla="*/ 201392 h 2323490"/>
                <a:gd name="connsiteX5" fmla="*/ 6719977 w 6719977"/>
                <a:gd name="connsiteY5" fmla="*/ 2984 h 232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9977" h="2323490">
                  <a:moveTo>
                    <a:pt x="0" y="2323490"/>
                  </a:moveTo>
                  <a:lnTo>
                    <a:pt x="612476" y="2297610"/>
                  </a:lnTo>
                  <a:cubicBezTo>
                    <a:pt x="843952" y="2253040"/>
                    <a:pt x="977661" y="2224286"/>
                    <a:pt x="1388853" y="2056071"/>
                  </a:cubicBezTo>
                  <a:cubicBezTo>
                    <a:pt x="1800045" y="1887856"/>
                    <a:pt x="2464279" y="1597433"/>
                    <a:pt x="3079630" y="1288320"/>
                  </a:cubicBezTo>
                  <a:cubicBezTo>
                    <a:pt x="3694981" y="979207"/>
                    <a:pt x="4474235" y="415615"/>
                    <a:pt x="5080959" y="201392"/>
                  </a:cubicBezTo>
                  <a:cubicBezTo>
                    <a:pt x="5687683" y="-12831"/>
                    <a:pt x="6203830" y="-4924"/>
                    <a:pt x="6719977" y="2984"/>
                  </a:cubicBezTo>
                </a:path>
              </a:pathLst>
            </a:custGeom>
            <a:noFill/>
            <a:ln w="5715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5" name="Forme libre 74"/>
            <p:cNvSpPr/>
            <p:nvPr/>
          </p:nvSpPr>
          <p:spPr>
            <a:xfrm>
              <a:off x="839675" y="3062569"/>
              <a:ext cx="6177180" cy="1473056"/>
            </a:xfrm>
            <a:custGeom>
              <a:avLst/>
              <a:gdLst>
                <a:gd name="connsiteX0" fmla="*/ 0 w 6719977"/>
                <a:gd name="connsiteY0" fmla="*/ 2323490 h 2323490"/>
                <a:gd name="connsiteX1" fmla="*/ 612476 w 6719977"/>
                <a:gd name="connsiteY1" fmla="*/ 2297610 h 2323490"/>
                <a:gd name="connsiteX2" fmla="*/ 1388853 w 6719977"/>
                <a:gd name="connsiteY2" fmla="*/ 2056071 h 2323490"/>
                <a:gd name="connsiteX3" fmla="*/ 3079630 w 6719977"/>
                <a:gd name="connsiteY3" fmla="*/ 1288320 h 2323490"/>
                <a:gd name="connsiteX4" fmla="*/ 5080959 w 6719977"/>
                <a:gd name="connsiteY4" fmla="*/ 201392 h 2323490"/>
                <a:gd name="connsiteX5" fmla="*/ 6719977 w 6719977"/>
                <a:gd name="connsiteY5" fmla="*/ 2984 h 232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9977" h="2323490">
                  <a:moveTo>
                    <a:pt x="0" y="2323490"/>
                  </a:moveTo>
                  <a:lnTo>
                    <a:pt x="612476" y="2297610"/>
                  </a:lnTo>
                  <a:cubicBezTo>
                    <a:pt x="843952" y="2253040"/>
                    <a:pt x="977661" y="2224286"/>
                    <a:pt x="1388853" y="2056071"/>
                  </a:cubicBezTo>
                  <a:cubicBezTo>
                    <a:pt x="1800045" y="1887856"/>
                    <a:pt x="2464279" y="1597433"/>
                    <a:pt x="3079630" y="1288320"/>
                  </a:cubicBezTo>
                  <a:cubicBezTo>
                    <a:pt x="3694981" y="979207"/>
                    <a:pt x="4474235" y="415615"/>
                    <a:pt x="5080959" y="201392"/>
                  </a:cubicBezTo>
                  <a:cubicBezTo>
                    <a:pt x="5687683" y="-12831"/>
                    <a:pt x="6203830" y="-4924"/>
                    <a:pt x="6719977" y="2984"/>
                  </a:cubicBezTo>
                </a:path>
              </a:pathLst>
            </a:custGeom>
            <a:noFill/>
            <a:ln w="57150">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pic>
        <p:nvPicPr>
          <p:cNvPr id="87" name="Picture 4" descr="Résultats de recherche d'images pour « on-premise »"/>
          <p:cNvPicPr>
            <a:picLocks noChangeAspect="1" noChangeArrowheads="1"/>
          </p:cNvPicPr>
          <p:nvPr>
            <p:custDataLst>
              <p:tags r:id="rId5"/>
            </p:custDataLst>
          </p:nvPr>
        </p:nvPicPr>
        <p:blipFill rotWithShape="1">
          <a:blip r:embed="rId13" cstate="print">
            <a:duotone>
              <a:prstClr val="black"/>
              <a:srgbClr val="00B050">
                <a:tint val="45000"/>
                <a:satMod val="400000"/>
              </a:srgbClr>
            </a:duotone>
            <a:extLst>
              <a:ext uri="{28A0092B-C50C-407E-A947-70E740481C1C}">
                <a14:useLocalDpi xmlns:a14="http://schemas.microsoft.com/office/drawing/2010/main" val="0"/>
              </a:ext>
            </a:extLst>
          </a:blip>
          <a:srcRect l="51674" t="-1" r="18363" b="5569"/>
          <a:stretch/>
        </p:blipFill>
        <p:spPr bwMode="auto">
          <a:xfrm flipH="1">
            <a:off x="621577" y="3827100"/>
            <a:ext cx="638055" cy="616858"/>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4" descr="Résultats de recherche d'images pour « on-premise »"/>
          <p:cNvPicPr>
            <a:picLocks noChangeAspect="1" noChangeArrowheads="1"/>
          </p:cNvPicPr>
          <p:nvPr>
            <p:custDataLst>
              <p:tags r:id="rId6"/>
            </p:custDataLst>
          </p:nvPr>
        </p:nvPicPr>
        <p:blipFill rotWithShape="1">
          <a:blip r:embed="rId14" cstate="print">
            <a:duotone>
              <a:prstClr val="black"/>
              <a:srgbClr val="FF0000">
                <a:tint val="45000"/>
                <a:satMod val="400000"/>
              </a:srgbClr>
            </a:duotone>
            <a:extLst>
              <a:ext uri="{28A0092B-C50C-407E-A947-70E740481C1C}">
                <a14:useLocalDpi xmlns:a14="http://schemas.microsoft.com/office/drawing/2010/main" val="0"/>
              </a:ext>
            </a:extLst>
          </a:blip>
          <a:srcRect l="20375" t="1" r="52357" b="6818"/>
          <a:stretch/>
        </p:blipFill>
        <p:spPr bwMode="auto">
          <a:xfrm>
            <a:off x="683568" y="2283718"/>
            <a:ext cx="547246" cy="598332"/>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custDataLst>
              <p:tags r:id="rId7"/>
            </p:custDataLst>
          </p:nvPr>
        </p:nvSpPr>
        <p:spPr>
          <a:xfrm>
            <a:off x="683568" y="1635646"/>
            <a:ext cx="1958625" cy="276999"/>
          </a:xfrm>
          <a:prstGeom prst="rect">
            <a:avLst/>
          </a:prstGeom>
          <a:noFill/>
        </p:spPr>
        <p:txBody>
          <a:bodyPr wrap="square" rtlCol="0">
            <a:spAutoFit/>
          </a:bodyPr>
          <a:lstStyle/>
          <a:p>
            <a:r>
              <a:rPr lang="fr-CA" sz="1200" b="1" dirty="0" smtClean="0"/>
              <a:t>* à titre indicatif</a:t>
            </a:r>
            <a:endParaRPr lang="fr-CA" sz="1200" b="1" dirty="0"/>
          </a:p>
        </p:txBody>
      </p:sp>
      <p:grpSp>
        <p:nvGrpSpPr>
          <p:cNvPr id="7" name="Groupe 6"/>
          <p:cNvGrpSpPr/>
          <p:nvPr>
            <p:custDataLst>
              <p:tags r:id="rId8"/>
            </p:custDataLst>
          </p:nvPr>
        </p:nvGrpSpPr>
        <p:grpSpPr>
          <a:xfrm>
            <a:off x="5567643" y="2355726"/>
            <a:ext cx="495406" cy="1296144"/>
            <a:chOff x="5559959" y="2355726"/>
            <a:chExt cx="495406" cy="1296144"/>
          </a:xfrm>
        </p:grpSpPr>
        <p:sp>
          <p:nvSpPr>
            <p:cNvPr id="6" name="Ellipse 5"/>
            <p:cNvSpPr/>
            <p:nvPr/>
          </p:nvSpPr>
          <p:spPr>
            <a:xfrm>
              <a:off x="5580112" y="3188483"/>
              <a:ext cx="475253" cy="463387"/>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3200" b="1" dirty="0" smtClean="0"/>
                <a:t>?</a:t>
              </a:r>
              <a:endParaRPr lang="fr-CA" sz="3200" b="1" dirty="0"/>
            </a:p>
          </p:txBody>
        </p:sp>
        <p:sp>
          <p:nvSpPr>
            <p:cNvPr id="34" name="Ellipse 33"/>
            <p:cNvSpPr/>
            <p:nvPr/>
          </p:nvSpPr>
          <p:spPr>
            <a:xfrm>
              <a:off x="5559959" y="2355726"/>
              <a:ext cx="475253" cy="463387"/>
            </a:xfrm>
            <a:prstGeom prst="ellipse">
              <a:avLst/>
            </a:prstGeom>
            <a:solidFill>
              <a:srgbClr val="00642D"/>
            </a:solidFill>
            <a:ln>
              <a:solidFill>
                <a:srgbClr val="00642D"/>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sz="3200" b="1" dirty="0" smtClean="0"/>
                <a:t>?</a:t>
              </a:r>
              <a:endParaRPr lang="fr-CA" sz="3200" b="1" dirty="0"/>
            </a:p>
          </p:txBody>
        </p:sp>
      </p:grpSp>
      <p:sp>
        <p:nvSpPr>
          <p:cNvPr id="36" name="ZoneTexte 35"/>
          <p:cNvSpPr txBox="1"/>
          <p:nvPr>
            <p:custDataLst>
              <p:tags r:id="rId9"/>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pic>
        <p:nvPicPr>
          <p:cNvPr id="1026" name="Picture 2" descr="Résultats de recherche d'images pour « gartner pace layered architecture »"/>
          <p:cNvPicPr>
            <a:picLocks noChangeAspect="1" noChangeArrowheads="1"/>
          </p:cNvPicPr>
          <p:nvPr>
            <p:custDataLst>
              <p:tags r:id="rId10"/>
            </p:custDataLst>
          </p:nvPr>
        </p:nvPicPr>
        <p:blipFill rotWithShape="1">
          <a:blip r:embed="rId15">
            <a:extLst>
              <a:ext uri="{28A0092B-C50C-407E-A947-70E740481C1C}">
                <a14:useLocalDpi xmlns:a14="http://schemas.microsoft.com/office/drawing/2010/main" val="0"/>
              </a:ext>
            </a:extLst>
          </a:blip>
          <a:srcRect l="22517" t="19112" r="19365" b="7342"/>
          <a:stretch/>
        </p:blipFill>
        <p:spPr bwMode="auto">
          <a:xfrm>
            <a:off x="5940152" y="1856006"/>
            <a:ext cx="3159794" cy="270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34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1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wipe(left)">
                                      <p:cBhvr>
                                        <p:cTn id="12" dur="3000"/>
                                        <p:tgtEl>
                                          <p:spTgt spid="9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53" presetClass="entr" presetSubtype="16" fill="hold" nodeType="withEffect">
                                  <p:stCondLst>
                                    <p:cond delay="1500"/>
                                  </p:stCondLst>
                                  <p:childTnLst>
                                    <p:set>
                                      <p:cBhvr>
                                        <p:cTn id="17" dur="1" fill="hold">
                                          <p:stCondLst>
                                            <p:cond delay="0"/>
                                          </p:stCondLst>
                                        </p:cTn>
                                        <p:tgtEl>
                                          <p:spTgt spid="87"/>
                                        </p:tgtEl>
                                        <p:attrNameLst>
                                          <p:attrName>style.visibility</p:attrName>
                                        </p:attrNameLst>
                                      </p:cBhvr>
                                      <p:to>
                                        <p:strVal val="visible"/>
                                      </p:to>
                                    </p:set>
                                    <p:anim calcmode="lin" valueType="num">
                                      <p:cBhvr>
                                        <p:cTn id="18" dur="500" fill="hold"/>
                                        <p:tgtEl>
                                          <p:spTgt spid="87"/>
                                        </p:tgtEl>
                                        <p:attrNameLst>
                                          <p:attrName>ppt_w</p:attrName>
                                        </p:attrNameLst>
                                      </p:cBhvr>
                                      <p:tavLst>
                                        <p:tav tm="0">
                                          <p:val>
                                            <p:fltVal val="0"/>
                                          </p:val>
                                        </p:tav>
                                        <p:tav tm="100000">
                                          <p:val>
                                            <p:strVal val="#ppt_w"/>
                                          </p:val>
                                        </p:tav>
                                      </p:tavLst>
                                    </p:anim>
                                    <p:anim calcmode="lin" valueType="num">
                                      <p:cBhvr>
                                        <p:cTn id="19" dur="500" fill="hold"/>
                                        <p:tgtEl>
                                          <p:spTgt spid="87"/>
                                        </p:tgtEl>
                                        <p:attrNameLst>
                                          <p:attrName>ppt_h</p:attrName>
                                        </p:attrNameLst>
                                      </p:cBhvr>
                                      <p:tavLst>
                                        <p:tav tm="0">
                                          <p:val>
                                            <p:fltVal val="0"/>
                                          </p:val>
                                        </p:tav>
                                        <p:tav tm="100000">
                                          <p:val>
                                            <p:strVal val="#ppt_h"/>
                                          </p:val>
                                        </p:tav>
                                      </p:tavLst>
                                    </p:anim>
                                    <p:animEffect transition="in" filter="fade">
                                      <p:cBhvr>
                                        <p:cTn id="20" dur="500"/>
                                        <p:tgtEl>
                                          <p:spTgt spid="87"/>
                                        </p:tgtEl>
                                      </p:cBhvr>
                                    </p:animEffect>
                                  </p:childTnLst>
                                </p:cTn>
                              </p:par>
                              <p:par>
                                <p:cTn id="21" presetID="53" presetClass="entr" presetSubtype="16" fill="hold" nodeType="withEffect">
                                  <p:stCondLst>
                                    <p:cond delay="1500"/>
                                  </p:stCondLst>
                                  <p:childTnLst>
                                    <p:set>
                                      <p:cBhvr>
                                        <p:cTn id="22" dur="1" fill="hold">
                                          <p:stCondLst>
                                            <p:cond delay="0"/>
                                          </p:stCondLst>
                                        </p:cTn>
                                        <p:tgtEl>
                                          <p:spTgt spid="95"/>
                                        </p:tgtEl>
                                        <p:attrNameLst>
                                          <p:attrName>style.visibility</p:attrName>
                                        </p:attrNameLst>
                                      </p:cBhvr>
                                      <p:to>
                                        <p:strVal val="visible"/>
                                      </p:to>
                                    </p:set>
                                    <p:anim calcmode="lin" valueType="num">
                                      <p:cBhvr>
                                        <p:cTn id="23" dur="500" fill="hold"/>
                                        <p:tgtEl>
                                          <p:spTgt spid="95"/>
                                        </p:tgtEl>
                                        <p:attrNameLst>
                                          <p:attrName>ppt_w</p:attrName>
                                        </p:attrNameLst>
                                      </p:cBhvr>
                                      <p:tavLst>
                                        <p:tav tm="0">
                                          <p:val>
                                            <p:fltVal val="0"/>
                                          </p:val>
                                        </p:tav>
                                        <p:tav tm="100000">
                                          <p:val>
                                            <p:strVal val="#ppt_w"/>
                                          </p:val>
                                        </p:tav>
                                      </p:tavLst>
                                    </p:anim>
                                    <p:anim calcmode="lin" valueType="num">
                                      <p:cBhvr>
                                        <p:cTn id="24" dur="500" fill="hold"/>
                                        <p:tgtEl>
                                          <p:spTgt spid="95"/>
                                        </p:tgtEl>
                                        <p:attrNameLst>
                                          <p:attrName>ppt_h</p:attrName>
                                        </p:attrNameLst>
                                      </p:cBhvr>
                                      <p:tavLst>
                                        <p:tav tm="0">
                                          <p:val>
                                            <p:fltVal val="0"/>
                                          </p:val>
                                        </p:tav>
                                        <p:tav tm="100000">
                                          <p:val>
                                            <p:strVal val="#ppt_h"/>
                                          </p:val>
                                        </p:tav>
                                      </p:tavLst>
                                    </p:anim>
                                    <p:animEffect transition="in" filter="fade">
                                      <p:cBhvr>
                                        <p:cTn id="25" dur="500"/>
                                        <p:tgtEl>
                                          <p:spTgt spid="9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randombar(horizontal)">
                                      <p:cBhvr>
                                        <p:cTn id="3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smtClean="0"/>
              <a:t>Migration infonuagique</a:t>
            </a:r>
            <a:endParaRPr lang="fr-CA" dirty="0"/>
          </a:p>
        </p:txBody>
      </p:sp>
      <p:sp>
        <p:nvSpPr>
          <p:cNvPr id="4" name="Espace réservé du numéro de diapositive 3"/>
          <p:cNvSpPr>
            <a:spLocks noGrp="1"/>
          </p:cNvSpPr>
          <p:nvPr>
            <p:ph type="sldNum" sz="quarter" idx="12"/>
            <p:custDataLst>
              <p:tags r:id="rId2"/>
            </p:custDataLst>
          </p:nvPr>
        </p:nvSpPr>
        <p:spPr/>
        <p:txBody>
          <a:bodyPr/>
          <a:lstStyle/>
          <a:p>
            <a:fld id="{60BD1817-06BD-42D8-B130-511194FE18B0}" type="slidenum">
              <a:rPr lang="fr-CA" smtClean="0"/>
              <a:t>17</a:t>
            </a:fld>
            <a:endParaRPr lang="fr-CA"/>
          </a:p>
        </p:txBody>
      </p:sp>
      <p:pic>
        <p:nvPicPr>
          <p:cNvPr id="6146" name="Picture 2" descr="Application Migration Options"/>
          <p:cNvPicPr>
            <a:picLocks noChangeAspect="1" noChangeArrowheads="1"/>
          </p:cNvPicPr>
          <p:nvPr>
            <p:custDataLst>
              <p:tags r:id="rId3"/>
            </p:custDataLst>
          </p:nvPr>
        </p:nvPicPr>
        <p:blipFill rotWithShape="1">
          <a:blip r:embed="rId7">
            <a:extLst>
              <a:ext uri="{28A0092B-C50C-407E-A947-70E740481C1C}">
                <a14:useLocalDpi xmlns:a14="http://schemas.microsoft.com/office/drawing/2010/main" val="0"/>
              </a:ext>
            </a:extLst>
          </a:blip>
          <a:srcRect t="7921"/>
          <a:stretch/>
        </p:blipFill>
        <p:spPr bwMode="auto">
          <a:xfrm>
            <a:off x="1547664" y="1453114"/>
            <a:ext cx="5904656" cy="3638916"/>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sp>
        <p:nvSpPr>
          <p:cNvPr id="6" name="ZoneTexte 5"/>
          <p:cNvSpPr txBox="1"/>
          <p:nvPr>
            <p:custDataLst>
              <p:tags r:id="rId4"/>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320644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smtClean="0"/>
              <a:t>Constats </a:t>
            </a:r>
            <a:r>
              <a:rPr lang="fr-CA" sz="1800" dirty="0" smtClean="0"/>
              <a:t>(1/2)</a:t>
            </a:r>
            <a:endParaRPr lang="fr-CA" sz="1800" dirty="0"/>
          </a:p>
        </p:txBody>
      </p:sp>
      <p:sp>
        <p:nvSpPr>
          <p:cNvPr id="3" name="Espace réservé du contenu 2"/>
          <p:cNvSpPr>
            <a:spLocks noGrp="1"/>
          </p:cNvSpPr>
          <p:nvPr>
            <p:ph idx="1"/>
            <p:custDataLst>
              <p:tags r:id="rId2"/>
            </p:custDataLst>
          </p:nvPr>
        </p:nvSpPr>
        <p:spPr>
          <a:xfrm>
            <a:off x="395536" y="1536451"/>
            <a:ext cx="8424936" cy="3339555"/>
          </a:xfrm>
        </p:spPr>
        <p:txBody>
          <a:bodyPr>
            <a:noAutofit/>
          </a:bodyPr>
          <a:lstStyle/>
          <a:p>
            <a:pPr>
              <a:buFont typeface="Wingdings" panose="05000000000000000000" pitchFamily="2" charset="2"/>
              <a:buChar char="q"/>
            </a:pPr>
            <a:r>
              <a:rPr lang="fr-CA" sz="2400" dirty="0" smtClean="0"/>
              <a:t>Faible niveau de maturité au sein des capacités </a:t>
            </a:r>
            <a:r>
              <a:rPr lang="fr-CA" sz="2400" dirty="0" err="1" smtClean="0"/>
              <a:t>catalysatrices</a:t>
            </a:r>
            <a:r>
              <a:rPr lang="fr-CA" sz="2400" dirty="0" smtClean="0"/>
              <a:t>.</a:t>
            </a:r>
          </a:p>
          <a:p>
            <a:pPr>
              <a:buFont typeface="Wingdings" panose="05000000000000000000" pitchFamily="2" charset="2"/>
              <a:buChar char="q"/>
            </a:pPr>
            <a:endParaRPr lang="fr-CA" sz="800" dirty="0" smtClean="0"/>
          </a:p>
          <a:p>
            <a:pPr>
              <a:buFont typeface="Wingdings" panose="05000000000000000000" pitchFamily="2" charset="2"/>
              <a:buChar char="q"/>
            </a:pPr>
            <a:r>
              <a:rPr lang="fr-CA" sz="2400" dirty="0" smtClean="0"/>
              <a:t>La gestion des données en infonuagique est présentement un bloquant pour le déploiement chez un hébergeur</a:t>
            </a:r>
            <a:r>
              <a:rPr lang="fr-CA" sz="2400" dirty="0" smtClean="0"/>
              <a:t>.</a:t>
            </a:r>
          </a:p>
          <a:p>
            <a:pPr>
              <a:buFont typeface="Wingdings" panose="05000000000000000000" pitchFamily="2" charset="2"/>
              <a:buChar char="q"/>
            </a:pPr>
            <a:endParaRPr lang="fr-CA" sz="800" dirty="0" smtClean="0"/>
          </a:p>
          <a:p>
            <a:pPr>
              <a:buFont typeface="Wingdings" panose="05000000000000000000" pitchFamily="2" charset="2"/>
              <a:buChar char="q"/>
            </a:pPr>
            <a:r>
              <a:rPr lang="fr-CA" sz="2400" dirty="0" smtClean="0"/>
              <a:t>Nous devons définir des objectifs (S.M.A.R.T.) et une cible infonuagiques pour le long terme</a:t>
            </a:r>
            <a:r>
              <a:rPr lang="fr-CA" sz="2400" dirty="0" smtClean="0"/>
              <a:t>.</a:t>
            </a:r>
          </a:p>
          <a:p>
            <a:pPr>
              <a:buFont typeface="Wingdings" panose="05000000000000000000" pitchFamily="2" charset="2"/>
              <a:buChar char="q"/>
            </a:pPr>
            <a:endParaRPr lang="fr-CA" sz="800" dirty="0" smtClean="0"/>
          </a:p>
          <a:p>
            <a:pPr>
              <a:buFont typeface="Wingdings" panose="05000000000000000000" pitchFamily="2" charset="2"/>
              <a:buChar char="q"/>
            </a:pPr>
            <a:r>
              <a:rPr lang="fr-CA" sz="2400" dirty="0" smtClean="0"/>
              <a:t>Nous devons définir une stratégie d’entreprise pour la migration applicative</a:t>
            </a:r>
            <a:r>
              <a:rPr lang="fr-CA" sz="2400" dirty="0" smtClean="0"/>
              <a:t>.</a:t>
            </a:r>
            <a:endParaRPr lang="fr-CA" sz="2400" dirty="0" smtClean="0"/>
          </a:p>
        </p:txBody>
      </p:sp>
      <p:sp>
        <p:nvSpPr>
          <p:cNvPr id="4" name="Espace réservé du numéro de diapositive 3"/>
          <p:cNvSpPr>
            <a:spLocks noGrp="1"/>
          </p:cNvSpPr>
          <p:nvPr>
            <p:ph type="sldNum" sz="quarter" idx="12"/>
            <p:custDataLst>
              <p:tags r:id="rId3"/>
            </p:custDataLst>
          </p:nvPr>
        </p:nvSpPr>
        <p:spPr/>
        <p:txBody>
          <a:bodyPr/>
          <a:lstStyle/>
          <a:p>
            <a:fld id="{60BD1817-06BD-42D8-B130-511194FE18B0}" type="slidenum">
              <a:rPr lang="fr-CA" smtClean="0"/>
              <a:t>18</a:t>
            </a:fld>
            <a:endParaRPr lang="fr-CA"/>
          </a:p>
        </p:txBody>
      </p:sp>
      <p:sp>
        <p:nvSpPr>
          <p:cNvPr id="6" name="ZoneTexte 5"/>
          <p:cNvSpPr txBox="1"/>
          <p:nvPr>
            <p:custDataLst>
              <p:tags r:id="rId4"/>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371782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smtClean="0"/>
              <a:t>Constats </a:t>
            </a:r>
            <a:r>
              <a:rPr lang="fr-CA" sz="1800" dirty="0" smtClean="0"/>
              <a:t>(2/2)</a:t>
            </a:r>
            <a:endParaRPr lang="fr-CA" sz="1800" dirty="0"/>
          </a:p>
        </p:txBody>
      </p:sp>
      <p:sp>
        <p:nvSpPr>
          <p:cNvPr id="3" name="Espace réservé du contenu 2"/>
          <p:cNvSpPr>
            <a:spLocks noGrp="1"/>
          </p:cNvSpPr>
          <p:nvPr>
            <p:ph idx="1"/>
            <p:custDataLst>
              <p:tags r:id="rId2"/>
            </p:custDataLst>
          </p:nvPr>
        </p:nvSpPr>
        <p:spPr>
          <a:xfrm>
            <a:off x="395536" y="1491630"/>
            <a:ext cx="8424936" cy="3555579"/>
          </a:xfrm>
        </p:spPr>
        <p:txBody>
          <a:bodyPr>
            <a:noAutofit/>
          </a:bodyPr>
          <a:lstStyle/>
          <a:p>
            <a:pPr>
              <a:buFont typeface="Wingdings" panose="05000000000000000000" pitchFamily="2" charset="2"/>
              <a:buChar char="q"/>
            </a:pPr>
            <a:r>
              <a:rPr lang="fr-CA" sz="2400" dirty="0" smtClean="0"/>
              <a:t>Nous </a:t>
            </a:r>
            <a:r>
              <a:rPr lang="fr-CA" sz="2400" dirty="0" smtClean="0"/>
              <a:t>devons augmenter notre maturité d’intégration et d’observabilité avant d'entamer une migration infonuagique</a:t>
            </a:r>
            <a:r>
              <a:rPr lang="fr-CA" sz="2400" dirty="0" smtClean="0"/>
              <a:t>.</a:t>
            </a:r>
          </a:p>
          <a:p>
            <a:pPr>
              <a:buFont typeface="Wingdings" panose="05000000000000000000" pitchFamily="2" charset="2"/>
              <a:buChar char="q"/>
            </a:pPr>
            <a:endParaRPr lang="fr-CA" sz="800" dirty="0" smtClean="0"/>
          </a:p>
          <a:p>
            <a:pPr lvl="0">
              <a:buFont typeface="Wingdings" panose="05000000000000000000" pitchFamily="2" charset="2"/>
              <a:buChar char="q"/>
            </a:pPr>
            <a:r>
              <a:rPr lang="fr-CA" sz="2400" dirty="0" smtClean="0"/>
              <a:t>La </a:t>
            </a:r>
            <a:r>
              <a:rPr lang="fr-CA" sz="2400" dirty="0"/>
              <a:t>plateforme interne nous permettra de consolider et d’unifier nos pratiques opérationnelles ainsi que de déployer les traitements qui soit ne disposent pas les prérequis pour être déployés chez un hébergeur infonuagique ou bien qui </a:t>
            </a:r>
            <a:r>
              <a:rPr lang="fr-CA" sz="2400" dirty="0" err="1"/>
              <a:t>médient</a:t>
            </a:r>
            <a:r>
              <a:rPr lang="fr-CA" sz="2400" dirty="0"/>
              <a:t> nos systèmes patrimoniaux. </a:t>
            </a:r>
          </a:p>
        </p:txBody>
      </p:sp>
      <p:sp>
        <p:nvSpPr>
          <p:cNvPr id="4" name="Espace réservé du numéro de diapositive 3"/>
          <p:cNvSpPr>
            <a:spLocks noGrp="1"/>
          </p:cNvSpPr>
          <p:nvPr>
            <p:ph type="sldNum" sz="quarter" idx="12"/>
            <p:custDataLst>
              <p:tags r:id="rId3"/>
            </p:custDataLst>
          </p:nvPr>
        </p:nvSpPr>
        <p:spPr/>
        <p:txBody>
          <a:bodyPr/>
          <a:lstStyle/>
          <a:p>
            <a:fld id="{60BD1817-06BD-42D8-B130-511194FE18B0}" type="slidenum">
              <a:rPr lang="fr-CA" smtClean="0"/>
              <a:t>19</a:t>
            </a:fld>
            <a:endParaRPr lang="fr-CA"/>
          </a:p>
        </p:txBody>
      </p:sp>
      <p:sp>
        <p:nvSpPr>
          <p:cNvPr id="6" name="ZoneTexte 5"/>
          <p:cNvSpPr txBox="1"/>
          <p:nvPr>
            <p:custDataLst>
              <p:tags r:id="rId4"/>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275845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custDataLst>
              <p:tags r:id="rId1"/>
            </p:custDataLst>
          </p:nvPr>
        </p:nvSpPr>
        <p:spPr/>
        <p:txBody>
          <a:bodyPr/>
          <a:lstStyle/>
          <a:p>
            <a:fld id="{60BD1817-06BD-42D8-B130-511194FE18B0}" type="slidenum">
              <a:rPr lang="fr-CA" smtClean="0"/>
              <a:t>2</a:t>
            </a:fld>
            <a:endParaRPr lang="fr-CA"/>
          </a:p>
        </p:txBody>
      </p:sp>
      <p:pic>
        <p:nvPicPr>
          <p:cNvPr id="10" name="Picture 2" descr="Résultats de recherche d'images pour « ordre du jour »"/>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5651953" y="2625542"/>
            <a:ext cx="3488215" cy="2520281"/>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custDataLst>
              <p:tags r:id="rId3"/>
            </p:custDataLst>
          </p:nvPr>
        </p:nvSpPr>
        <p:spPr>
          <a:xfrm>
            <a:off x="467544" y="1419622"/>
            <a:ext cx="6408712" cy="3600400"/>
          </a:xfrm>
        </p:spPr>
        <p:txBody>
          <a:bodyPr>
            <a:normAutofit fontScale="77500" lnSpcReduction="20000"/>
          </a:bodyPr>
          <a:lstStyle/>
          <a:p>
            <a:pPr>
              <a:buFont typeface="Wingdings" panose="05000000000000000000" pitchFamily="2" charset="2"/>
              <a:buChar char="q"/>
            </a:pPr>
            <a:r>
              <a:rPr lang="fr-CA" dirty="0" smtClean="0"/>
              <a:t>Transformation des TI</a:t>
            </a:r>
          </a:p>
          <a:p>
            <a:pPr>
              <a:buFont typeface="Wingdings" panose="05000000000000000000" pitchFamily="2" charset="2"/>
              <a:buChar char="q"/>
            </a:pPr>
            <a:r>
              <a:rPr lang="fr-CA" dirty="0" smtClean="0"/>
              <a:t>Faits saillants</a:t>
            </a:r>
          </a:p>
          <a:p>
            <a:pPr>
              <a:buFont typeface="Wingdings" panose="05000000000000000000" pitchFamily="2" charset="2"/>
              <a:buChar char="q"/>
            </a:pPr>
            <a:r>
              <a:rPr lang="fr-CA" dirty="0" smtClean="0"/>
              <a:t>Capacités catalysatrices</a:t>
            </a:r>
          </a:p>
          <a:p>
            <a:pPr>
              <a:buFont typeface="Wingdings" panose="05000000000000000000" pitchFamily="2" charset="2"/>
              <a:buChar char="q"/>
            </a:pPr>
            <a:r>
              <a:rPr lang="fr-CA" dirty="0" smtClean="0"/>
              <a:t>Pourquoi la conteneurisation?</a:t>
            </a:r>
          </a:p>
          <a:p>
            <a:pPr>
              <a:buFont typeface="Wingdings" panose="05000000000000000000" pitchFamily="2" charset="2"/>
              <a:buChar char="q"/>
            </a:pPr>
            <a:r>
              <a:rPr lang="fr-CA" dirty="0" smtClean="0"/>
              <a:t>Feuille de route conteneurisation</a:t>
            </a:r>
          </a:p>
          <a:p>
            <a:pPr>
              <a:buFont typeface="Wingdings" panose="05000000000000000000" pitchFamily="2" charset="2"/>
              <a:buChar char="q"/>
            </a:pPr>
            <a:r>
              <a:rPr lang="fr-CA" dirty="0"/>
              <a:t>Modèle de responsabilité </a:t>
            </a:r>
            <a:r>
              <a:rPr lang="fr-CA" dirty="0" smtClean="0"/>
              <a:t>partagée</a:t>
            </a:r>
          </a:p>
          <a:p>
            <a:pPr>
              <a:buFont typeface="Wingdings" panose="05000000000000000000" pitchFamily="2" charset="2"/>
              <a:buChar char="q"/>
            </a:pPr>
            <a:r>
              <a:rPr lang="fr-CA" dirty="0" smtClean="0"/>
              <a:t>Points de réflexion</a:t>
            </a:r>
          </a:p>
          <a:p>
            <a:pPr>
              <a:buFont typeface="Wingdings" panose="05000000000000000000" pitchFamily="2" charset="2"/>
              <a:buChar char="q"/>
            </a:pPr>
            <a:r>
              <a:rPr lang="fr-CA" dirty="0"/>
              <a:t>Axes de transformation</a:t>
            </a:r>
          </a:p>
          <a:p>
            <a:pPr>
              <a:buFont typeface="Wingdings" panose="05000000000000000000" pitchFamily="2" charset="2"/>
              <a:buChar char="q"/>
            </a:pPr>
            <a:r>
              <a:rPr lang="fr-CA" dirty="0" smtClean="0"/>
              <a:t>Projection infonuagique</a:t>
            </a:r>
          </a:p>
          <a:p>
            <a:pPr>
              <a:buFont typeface="Wingdings" panose="05000000000000000000" pitchFamily="2" charset="2"/>
              <a:buChar char="q"/>
            </a:pPr>
            <a:r>
              <a:rPr lang="fr-CA" dirty="0" smtClean="0"/>
              <a:t>Migration infonuagique</a:t>
            </a:r>
          </a:p>
          <a:p>
            <a:pPr>
              <a:buFont typeface="Wingdings" panose="05000000000000000000" pitchFamily="2" charset="2"/>
              <a:buChar char="q"/>
            </a:pPr>
            <a:r>
              <a:rPr lang="fr-CA" dirty="0" smtClean="0"/>
              <a:t>Constats</a:t>
            </a:r>
          </a:p>
          <a:p>
            <a:pPr>
              <a:buFont typeface="Wingdings" panose="05000000000000000000" pitchFamily="2" charset="2"/>
              <a:buChar char="q"/>
            </a:pPr>
            <a:endParaRPr lang="fr-CA" dirty="0" smtClean="0"/>
          </a:p>
          <a:p>
            <a:pPr>
              <a:buFont typeface="Wingdings" panose="05000000000000000000" pitchFamily="2" charset="2"/>
              <a:buChar char="q"/>
            </a:pPr>
            <a:endParaRPr lang="fr-CA" dirty="0" smtClean="0"/>
          </a:p>
          <a:p>
            <a:pPr>
              <a:buFont typeface="Wingdings" panose="05000000000000000000" pitchFamily="2" charset="2"/>
              <a:buChar char="q"/>
            </a:pPr>
            <a:endParaRPr lang="fr-CA" dirty="0" smtClean="0"/>
          </a:p>
          <a:p>
            <a:pPr>
              <a:buFont typeface="Wingdings" panose="05000000000000000000" pitchFamily="2" charset="2"/>
              <a:buChar char="q"/>
            </a:pPr>
            <a:endParaRPr lang="fr-CA" dirty="0" smtClean="0"/>
          </a:p>
        </p:txBody>
      </p:sp>
      <p:sp>
        <p:nvSpPr>
          <p:cNvPr id="9" name="Titre 1"/>
          <p:cNvSpPr>
            <a:spLocks noGrp="1"/>
          </p:cNvSpPr>
          <p:nvPr>
            <p:ph type="title"/>
            <p:custDataLst>
              <p:tags r:id="rId4"/>
            </p:custDataLst>
          </p:nvPr>
        </p:nvSpPr>
        <p:spPr>
          <a:xfrm>
            <a:off x="457200" y="490364"/>
            <a:ext cx="7571184" cy="857250"/>
          </a:xfrm>
        </p:spPr>
        <p:txBody>
          <a:bodyPr>
            <a:normAutofit/>
          </a:bodyPr>
          <a:lstStyle/>
          <a:p>
            <a:r>
              <a:rPr lang="fr-CA" sz="2800" dirty="0" smtClean="0"/>
              <a:t>Plan de présentation</a:t>
            </a:r>
            <a:endParaRPr lang="fr-CA" sz="2800" dirty="0"/>
          </a:p>
        </p:txBody>
      </p:sp>
      <p:sp>
        <p:nvSpPr>
          <p:cNvPr id="6" name="ZoneTexte 5"/>
          <p:cNvSpPr txBox="1"/>
          <p:nvPr>
            <p:custDataLst>
              <p:tags r:id="rId5"/>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3897530526"/>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custDataLst>
              <p:tags r:id="rId1"/>
            </p:custDataLst>
          </p:nvPr>
        </p:nvSpPr>
        <p:spPr>
          <a:xfrm>
            <a:off x="0" y="1851670"/>
            <a:ext cx="9144000" cy="1008112"/>
          </a:xfrm>
        </p:spPr>
        <p:txBody>
          <a:bodyPr>
            <a:noAutofit/>
          </a:bodyPr>
          <a:lstStyle/>
          <a:p>
            <a:r>
              <a:rPr lang="fr-CA" sz="6000" b="1" dirty="0" smtClean="0">
                <a:solidFill>
                  <a:schemeClr val="tx1"/>
                </a:solidFill>
              </a:rPr>
              <a:t>Question?</a:t>
            </a:r>
            <a:endParaRPr lang="fr-CA" sz="6000" b="1" dirty="0">
              <a:solidFill>
                <a:schemeClr val="tx1"/>
              </a:solidFill>
            </a:endParaRPr>
          </a:p>
        </p:txBody>
      </p:sp>
    </p:spTree>
    <p:extLst>
      <p:ext uri="{BB962C8B-B14F-4D97-AF65-F5344CB8AC3E}">
        <p14:creationId xmlns:p14="http://schemas.microsoft.com/office/powerpoint/2010/main" val="3614778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smtClean="0"/>
              <a:t>Transformation des TI</a:t>
            </a:r>
            <a:endParaRPr lang="fr-CA" dirty="0"/>
          </a:p>
        </p:txBody>
      </p:sp>
      <p:sp>
        <p:nvSpPr>
          <p:cNvPr id="3" name="Espace réservé du contenu 2"/>
          <p:cNvSpPr>
            <a:spLocks noGrp="1"/>
          </p:cNvSpPr>
          <p:nvPr>
            <p:ph idx="1"/>
            <p:custDataLst>
              <p:tags r:id="rId2"/>
            </p:custDataLst>
          </p:nvPr>
        </p:nvSpPr>
        <p:spPr>
          <a:xfrm>
            <a:off x="529208" y="1484981"/>
            <a:ext cx="7859216" cy="3175001"/>
          </a:xfrm>
        </p:spPr>
        <p:txBody>
          <a:bodyPr>
            <a:normAutofit/>
          </a:bodyPr>
          <a:lstStyle/>
          <a:p>
            <a:pPr marL="0" indent="0">
              <a:buNone/>
            </a:pPr>
            <a:r>
              <a:rPr lang="fr-CA" b="1" u="sng" dirty="0" smtClean="0"/>
              <a:t>Objectifs stratégiques :</a:t>
            </a:r>
          </a:p>
          <a:p>
            <a:pPr marL="0" indent="0">
              <a:buNone/>
            </a:pPr>
            <a:endParaRPr lang="fr-CA" sz="700" b="1" u="sng" dirty="0" smtClean="0"/>
          </a:p>
          <a:p>
            <a:pPr>
              <a:buFont typeface="Wingdings" panose="05000000000000000000" pitchFamily="2" charset="2"/>
              <a:buChar char="q"/>
            </a:pPr>
            <a:r>
              <a:rPr lang="fr-CA" sz="2400" b="1" dirty="0" smtClean="0"/>
              <a:t>Mettre </a:t>
            </a:r>
            <a:r>
              <a:rPr lang="fr-CA" sz="2400" b="1" dirty="0"/>
              <a:t>en place des solutions permettant l’adaptation numérique de </a:t>
            </a:r>
            <a:r>
              <a:rPr lang="fr-CA" sz="2400" b="1" dirty="0" smtClean="0"/>
              <a:t>Loto-Québec</a:t>
            </a:r>
            <a:endParaRPr lang="fr-CA" sz="2400" b="1" dirty="0"/>
          </a:p>
          <a:p>
            <a:pPr>
              <a:buFont typeface="Wingdings" panose="05000000000000000000" pitchFamily="2" charset="2"/>
              <a:buChar char="q"/>
            </a:pPr>
            <a:r>
              <a:rPr lang="fr-CA" sz="2400" b="1" dirty="0"/>
              <a:t>S'assurer que les systèmes </a:t>
            </a:r>
            <a:r>
              <a:rPr lang="fr-CA" sz="2400" b="1" dirty="0" smtClean="0"/>
              <a:t>d'information </a:t>
            </a:r>
            <a:r>
              <a:rPr lang="fr-CA" sz="2400" b="1" dirty="0"/>
              <a:t>soutiennent les orientations d'affaires  de </a:t>
            </a:r>
            <a:r>
              <a:rPr lang="fr-CA" sz="2400" b="1" dirty="0" smtClean="0"/>
              <a:t>Loto-Québec</a:t>
            </a:r>
            <a:endParaRPr lang="fr-CA" sz="2400" dirty="0"/>
          </a:p>
          <a:p>
            <a:pPr>
              <a:buFont typeface="Wingdings" panose="05000000000000000000" pitchFamily="2" charset="2"/>
              <a:buChar char="q"/>
            </a:pPr>
            <a:r>
              <a:rPr lang="fr-CA" sz="2400" b="1" dirty="0"/>
              <a:t>Faire des TI un partenaire </a:t>
            </a:r>
            <a:r>
              <a:rPr lang="fr-CA" sz="2400" b="1" dirty="0" smtClean="0"/>
              <a:t>stratégique</a:t>
            </a:r>
            <a:endParaRPr lang="fr-CA" sz="2400" dirty="0"/>
          </a:p>
          <a:p>
            <a:pPr>
              <a:buFont typeface="Wingdings" panose="05000000000000000000" pitchFamily="2" charset="2"/>
              <a:buChar char="q"/>
            </a:pPr>
            <a:r>
              <a:rPr lang="fr-CA" sz="2400" b="1" dirty="0"/>
              <a:t>Faire évoluer la culture TI</a:t>
            </a:r>
          </a:p>
          <a:p>
            <a:endParaRPr lang="fr-CA" sz="2000" dirty="0"/>
          </a:p>
        </p:txBody>
      </p:sp>
      <p:sp>
        <p:nvSpPr>
          <p:cNvPr id="4" name="Espace réservé du numéro de diapositive 3"/>
          <p:cNvSpPr>
            <a:spLocks noGrp="1"/>
          </p:cNvSpPr>
          <p:nvPr>
            <p:ph type="sldNum" sz="quarter" idx="12"/>
            <p:custDataLst>
              <p:tags r:id="rId3"/>
            </p:custDataLst>
          </p:nvPr>
        </p:nvSpPr>
        <p:spPr/>
        <p:txBody>
          <a:bodyPr/>
          <a:lstStyle/>
          <a:p>
            <a:fld id="{60BD1817-06BD-42D8-B130-511194FE18B0}" type="slidenum">
              <a:rPr lang="fr-CA" smtClean="0"/>
              <a:t>3</a:t>
            </a:fld>
            <a:endParaRPr lang="fr-CA"/>
          </a:p>
        </p:txBody>
      </p:sp>
      <p:grpSp>
        <p:nvGrpSpPr>
          <p:cNvPr id="7" name="Groupe 6"/>
          <p:cNvGrpSpPr/>
          <p:nvPr>
            <p:custDataLst>
              <p:tags r:id="rId4"/>
            </p:custDataLst>
          </p:nvPr>
        </p:nvGrpSpPr>
        <p:grpSpPr>
          <a:xfrm>
            <a:off x="539552" y="1985150"/>
            <a:ext cx="7632848" cy="931272"/>
            <a:chOff x="539552" y="1992834"/>
            <a:chExt cx="7632848" cy="931272"/>
          </a:xfrm>
        </p:grpSpPr>
        <p:sp>
          <p:nvSpPr>
            <p:cNvPr id="5" name="Rectangle à coins arrondis 4"/>
            <p:cNvSpPr/>
            <p:nvPr/>
          </p:nvSpPr>
          <p:spPr>
            <a:xfrm>
              <a:off x="539552" y="2132018"/>
              <a:ext cx="7632848" cy="792088"/>
            </a:xfrm>
            <a:prstGeom prst="roundRect">
              <a:avLst/>
            </a:prstGeom>
            <a:noFill/>
            <a:ln w="57150">
              <a:solidFill>
                <a:srgbClr val="0064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ZoneTexte 5"/>
            <p:cNvSpPr txBox="1"/>
            <p:nvPr/>
          </p:nvSpPr>
          <p:spPr>
            <a:xfrm>
              <a:off x="539552" y="1992834"/>
              <a:ext cx="360040" cy="646331"/>
            </a:xfrm>
            <a:prstGeom prst="rect">
              <a:avLst/>
            </a:prstGeom>
            <a:noFill/>
          </p:spPr>
          <p:txBody>
            <a:bodyPr wrap="square" rtlCol="0">
              <a:spAutoFit/>
            </a:bodyPr>
            <a:lstStyle/>
            <a:p>
              <a:pPr marL="285750" indent="-285750">
                <a:buClr>
                  <a:srgbClr val="00642D"/>
                </a:buClr>
                <a:buFont typeface="Wingdings" panose="05000000000000000000" pitchFamily="2" charset="2"/>
                <a:buChar char="ü"/>
              </a:pPr>
              <a:r>
                <a:rPr lang="fr-CA" sz="3600" b="1" dirty="0" smtClean="0"/>
                <a:t> </a:t>
              </a:r>
              <a:endParaRPr lang="fr-CA" sz="3600" b="1" dirty="0"/>
            </a:p>
          </p:txBody>
        </p:sp>
      </p:grpSp>
      <p:sp>
        <p:nvSpPr>
          <p:cNvPr id="8" name="ZoneTexte 7"/>
          <p:cNvSpPr txBox="1"/>
          <p:nvPr>
            <p:custDataLst>
              <p:tags r:id="rId5"/>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41705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smtClean="0"/>
              <a:t>Faits saillants </a:t>
            </a:r>
            <a:r>
              <a:rPr lang="fr-CA" sz="1800" dirty="0" smtClean="0"/>
              <a:t>(1/3)</a:t>
            </a:r>
            <a:endParaRPr lang="fr-CA" sz="1800" dirty="0"/>
          </a:p>
        </p:txBody>
      </p:sp>
      <p:sp>
        <p:nvSpPr>
          <p:cNvPr id="4" name="Espace réservé du numéro de diapositive 3"/>
          <p:cNvSpPr>
            <a:spLocks noGrp="1"/>
          </p:cNvSpPr>
          <p:nvPr>
            <p:ph type="sldNum" sz="quarter" idx="12"/>
            <p:custDataLst>
              <p:tags r:id="rId2"/>
            </p:custDataLst>
          </p:nvPr>
        </p:nvSpPr>
        <p:spPr/>
        <p:txBody>
          <a:bodyPr/>
          <a:lstStyle/>
          <a:p>
            <a:fld id="{60BD1817-06BD-42D8-B130-511194FE18B0}" type="slidenum">
              <a:rPr lang="fr-CA" smtClean="0"/>
              <a:t>4</a:t>
            </a:fld>
            <a:endParaRPr lang="fr-CA"/>
          </a:p>
        </p:txBody>
      </p:sp>
      <p:pic>
        <p:nvPicPr>
          <p:cNvPr id="2052" name="Picture 4" descr="Résultats de recherche d'images pour « gartner logo »"/>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3275856" y="4278868"/>
            <a:ext cx="1949674" cy="453122"/>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custDataLst>
              <p:tags r:id="rId4"/>
            </p:custDataLst>
          </p:nvPr>
        </p:nvSpPr>
        <p:spPr>
          <a:xfrm>
            <a:off x="755576" y="4803998"/>
            <a:ext cx="7560840" cy="276999"/>
          </a:xfrm>
          <a:prstGeom prst="rect">
            <a:avLst/>
          </a:prstGeom>
          <a:noFill/>
        </p:spPr>
        <p:txBody>
          <a:bodyPr wrap="square" rtlCol="0">
            <a:spAutoFit/>
          </a:bodyPr>
          <a:lstStyle/>
          <a:p>
            <a:r>
              <a:rPr lang="fr-CA" sz="1200" dirty="0" smtClean="0">
                <a:hlinkClick r:id="rId9"/>
              </a:rPr>
              <a:t>https</a:t>
            </a:r>
            <a:r>
              <a:rPr lang="fr-CA" sz="1200" dirty="0">
                <a:hlinkClick r:id="rId9"/>
              </a:rPr>
              <a:t>://</a:t>
            </a:r>
            <a:r>
              <a:rPr lang="fr-CA" sz="1200" dirty="0" smtClean="0">
                <a:hlinkClick r:id="rId9"/>
              </a:rPr>
              <a:t>portailvpcti.loto-quebec.com/arch/ent/DevOps/Cloud/2019-Planning-Guide-for-Cloud-Computing.pdf?Web=1</a:t>
            </a:r>
            <a:r>
              <a:rPr lang="fr-CA" sz="1200" dirty="0" smtClean="0"/>
              <a:t> </a:t>
            </a:r>
            <a:endParaRPr lang="fr-CA" sz="1200" dirty="0"/>
          </a:p>
        </p:txBody>
      </p:sp>
      <p:sp>
        <p:nvSpPr>
          <p:cNvPr id="10" name="Espace réservé du contenu 2"/>
          <p:cNvSpPr>
            <a:spLocks noGrp="1"/>
          </p:cNvSpPr>
          <p:nvPr>
            <p:ph idx="1"/>
            <p:custDataLst>
              <p:tags r:id="rId5"/>
            </p:custDataLst>
          </p:nvPr>
        </p:nvSpPr>
        <p:spPr>
          <a:xfrm>
            <a:off x="467544" y="1419622"/>
            <a:ext cx="8712968" cy="3175001"/>
          </a:xfrm>
        </p:spPr>
        <p:txBody>
          <a:bodyPr>
            <a:normAutofit/>
          </a:bodyPr>
          <a:lstStyle/>
          <a:p>
            <a:pPr marL="0" indent="0">
              <a:buNone/>
            </a:pPr>
            <a:r>
              <a:rPr lang="fr-CA" sz="2400" dirty="0"/>
              <a:t>L'</a:t>
            </a:r>
            <a:r>
              <a:rPr lang="fr-CA" sz="2400" b="1" u="sng" dirty="0"/>
              <a:t>informatique hybride</a:t>
            </a:r>
            <a:r>
              <a:rPr lang="fr-CA" sz="2400" b="1" dirty="0"/>
              <a:t> </a:t>
            </a:r>
            <a:r>
              <a:rPr lang="fr-CA" sz="2400" dirty="0"/>
              <a:t>est devenue la </a:t>
            </a:r>
            <a:r>
              <a:rPr lang="fr-CA" sz="2400" b="1" dirty="0"/>
              <a:t>norme</a:t>
            </a:r>
            <a:r>
              <a:rPr lang="fr-CA" sz="2400" dirty="0"/>
              <a:t>, car les </a:t>
            </a:r>
            <a:r>
              <a:rPr lang="fr-CA" sz="2400" b="1" dirty="0"/>
              <a:t>entreprises</a:t>
            </a:r>
            <a:r>
              <a:rPr lang="fr-CA" sz="2400" dirty="0"/>
              <a:t> </a:t>
            </a:r>
            <a:r>
              <a:rPr lang="fr-CA" sz="2400" b="1" dirty="0"/>
              <a:t>adoptent</a:t>
            </a:r>
            <a:r>
              <a:rPr lang="fr-CA" sz="2400" dirty="0"/>
              <a:t> </a:t>
            </a:r>
            <a:r>
              <a:rPr lang="fr-CA" sz="2400" b="1" dirty="0"/>
              <a:t>rapidement</a:t>
            </a:r>
            <a:r>
              <a:rPr lang="fr-CA" sz="2400" dirty="0"/>
              <a:t> les </a:t>
            </a:r>
            <a:r>
              <a:rPr lang="fr-CA" sz="2400" b="1" dirty="0"/>
              <a:t>services infonuagiques </a:t>
            </a:r>
            <a:r>
              <a:rPr lang="fr-CA" sz="2400" dirty="0"/>
              <a:t>tout en </a:t>
            </a:r>
            <a:r>
              <a:rPr lang="fr-CA" sz="2400" b="1" dirty="0"/>
              <a:t>maintenant</a:t>
            </a:r>
            <a:r>
              <a:rPr lang="fr-CA" sz="2400" dirty="0"/>
              <a:t> les </a:t>
            </a:r>
            <a:r>
              <a:rPr lang="fr-CA" sz="2400" b="1" dirty="0"/>
              <a:t>environnements</a:t>
            </a:r>
            <a:r>
              <a:rPr lang="fr-CA" sz="2400" dirty="0"/>
              <a:t> d'hébergement </a:t>
            </a:r>
            <a:r>
              <a:rPr lang="fr-CA" sz="2400" b="1" dirty="0"/>
              <a:t>sur site </a:t>
            </a:r>
            <a:r>
              <a:rPr lang="fr-CA" sz="2400" dirty="0"/>
              <a:t>traditionnels. La </a:t>
            </a:r>
            <a:r>
              <a:rPr lang="fr-CA" sz="2400" b="1" u="sng" dirty="0"/>
              <a:t>clé du succès </a:t>
            </a:r>
            <a:r>
              <a:rPr lang="fr-CA" sz="2400" dirty="0"/>
              <a:t>consistera à </a:t>
            </a:r>
            <a:r>
              <a:rPr lang="fr-CA" sz="2400" b="1" dirty="0"/>
              <a:t>gérer</a:t>
            </a:r>
            <a:r>
              <a:rPr lang="fr-CA" sz="2400" dirty="0"/>
              <a:t> toutes les </a:t>
            </a:r>
            <a:r>
              <a:rPr lang="fr-CA" sz="2400" b="1" u="sng" dirty="0"/>
              <a:t>intégrations</a:t>
            </a:r>
            <a:r>
              <a:rPr lang="fr-CA" sz="2400" dirty="0"/>
              <a:t> et à </a:t>
            </a:r>
            <a:r>
              <a:rPr lang="fr-CA" sz="2400" b="1" dirty="0"/>
              <a:t>mettre en œuvre</a:t>
            </a:r>
            <a:r>
              <a:rPr lang="fr-CA" sz="2400" dirty="0"/>
              <a:t> des </a:t>
            </a:r>
            <a:r>
              <a:rPr lang="fr-CA" sz="2400" b="1" u="sng" dirty="0"/>
              <a:t>tâches de gestion </a:t>
            </a:r>
            <a:r>
              <a:rPr lang="fr-CA" sz="2400" dirty="0"/>
              <a:t>(telles que le provisionnement et la surveillance) </a:t>
            </a:r>
            <a:r>
              <a:rPr lang="fr-CA" sz="2400" b="1" dirty="0"/>
              <a:t>tout en assurant</a:t>
            </a:r>
            <a:r>
              <a:rPr lang="fr-CA" sz="2400" dirty="0"/>
              <a:t> le </a:t>
            </a:r>
            <a:r>
              <a:rPr lang="fr-CA" sz="2400" b="1" u="sng" dirty="0">
                <a:effectLst>
                  <a:outerShdw blurRad="38100" dist="38100" dir="2700000" algn="tl">
                    <a:srgbClr val="000000">
                      <a:alpha val="43137"/>
                    </a:srgbClr>
                  </a:outerShdw>
                </a:effectLst>
              </a:rPr>
              <a:t>courtage de services</a:t>
            </a:r>
            <a:r>
              <a:rPr lang="fr-CA" sz="2400" dirty="0"/>
              <a:t> d’infonuagique à l'entreprise.</a:t>
            </a:r>
          </a:p>
        </p:txBody>
      </p:sp>
      <p:sp>
        <p:nvSpPr>
          <p:cNvPr id="8" name="ZoneTexte 7"/>
          <p:cNvSpPr txBox="1"/>
          <p:nvPr>
            <p:custDataLst>
              <p:tags r:id="rId6"/>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158562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wipe(up)">
                                      <p:cBhvr>
                                        <p:cTn id="10" dur="500"/>
                                        <p:tgtEl>
                                          <p:spTgt spid="205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smtClean="0"/>
              <a:t>Faits saillants </a:t>
            </a:r>
            <a:r>
              <a:rPr lang="fr-CA" sz="1800" dirty="0" smtClean="0"/>
              <a:t>(2/3)</a:t>
            </a:r>
            <a:endParaRPr lang="fr-CA" sz="1800" dirty="0"/>
          </a:p>
        </p:txBody>
      </p:sp>
      <p:sp>
        <p:nvSpPr>
          <p:cNvPr id="4" name="Espace réservé du numéro de diapositive 3"/>
          <p:cNvSpPr>
            <a:spLocks noGrp="1"/>
          </p:cNvSpPr>
          <p:nvPr>
            <p:ph type="sldNum" sz="quarter" idx="12"/>
            <p:custDataLst>
              <p:tags r:id="rId2"/>
            </p:custDataLst>
          </p:nvPr>
        </p:nvSpPr>
        <p:spPr/>
        <p:txBody>
          <a:bodyPr/>
          <a:lstStyle/>
          <a:p>
            <a:fld id="{60BD1817-06BD-42D8-B130-511194FE18B0}" type="slidenum">
              <a:rPr lang="fr-CA" smtClean="0"/>
              <a:t>5</a:t>
            </a:fld>
            <a:endParaRPr lang="fr-CA"/>
          </a:p>
        </p:txBody>
      </p:sp>
      <p:pic>
        <p:nvPicPr>
          <p:cNvPr id="2052" name="Picture 4" descr="Résultats de recherche d'images pour « gartner logo »"/>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3275856" y="4278868"/>
            <a:ext cx="1949674" cy="453122"/>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custDataLst>
              <p:tags r:id="rId4"/>
            </p:custDataLst>
          </p:nvPr>
        </p:nvSpPr>
        <p:spPr>
          <a:xfrm>
            <a:off x="755576" y="4803998"/>
            <a:ext cx="7560840" cy="276999"/>
          </a:xfrm>
          <a:prstGeom prst="rect">
            <a:avLst/>
          </a:prstGeom>
          <a:noFill/>
        </p:spPr>
        <p:txBody>
          <a:bodyPr wrap="square" rtlCol="0">
            <a:spAutoFit/>
          </a:bodyPr>
          <a:lstStyle/>
          <a:p>
            <a:r>
              <a:rPr lang="fr-CA" sz="1200" dirty="0" smtClean="0">
                <a:hlinkClick r:id="rId9"/>
              </a:rPr>
              <a:t>https</a:t>
            </a:r>
            <a:r>
              <a:rPr lang="fr-CA" sz="1200" dirty="0">
                <a:hlinkClick r:id="rId9"/>
              </a:rPr>
              <a:t>://</a:t>
            </a:r>
            <a:r>
              <a:rPr lang="fr-CA" sz="1200" dirty="0" smtClean="0">
                <a:hlinkClick r:id="rId9"/>
              </a:rPr>
              <a:t>portailvpcti.loto-quebec.com/arch/ent/DevOps/Cloud/2019-Planning-Guide-for-Cloud-Computing.pdf?Web=1</a:t>
            </a:r>
            <a:r>
              <a:rPr lang="fr-CA" sz="1200" dirty="0" smtClean="0"/>
              <a:t> </a:t>
            </a:r>
            <a:endParaRPr lang="fr-CA" sz="1200" dirty="0"/>
          </a:p>
        </p:txBody>
      </p:sp>
      <p:sp>
        <p:nvSpPr>
          <p:cNvPr id="8" name="Espace réservé du contenu 2"/>
          <p:cNvSpPr>
            <a:spLocks noGrp="1"/>
          </p:cNvSpPr>
          <p:nvPr>
            <p:ph idx="1"/>
            <p:custDataLst>
              <p:tags r:id="rId5"/>
            </p:custDataLst>
          </p:nvPr>
        </p:nvSpPr>
        <p:spPr>
          <a:xfrm>
            <a:off x="457200" y="1635645"/>
            <a:ext cx="8219256" cy="2088233"/>
          </a:xfrm>
        </p:spPr>
        <p:txBody>
          <a:bodyPr>
            <a:normAutofit lnSpcReduction="10000"/>
          </a:bodyPr>
          <a:lstStyle/>
          <a:p>
            <a:pPr marL="0" indent="0">
              <a:buNone/>
            </a:pPr>
            <a:r>
              <a:rPr lang="fr-CA" dirty="0"/>
              <a:t>La plupart des </a:t>
            </a:r>
            <a:r>
              <a:rPr lang="fr-CA" b="1" u="sng" dirty="0"/>
              <a:t>entreprises</a:t>
            </a:r>
            <a:r>
              <a:rPr lang="fr-CA" dirty="0"/>
              <a:t> s'</a:t>
            </a:r>
            <a:r>
              <a:rPr lang="fr-CA" b="1" dirty="0"/>
              <a:t>attendent</a:t>
            </a:r>
            <a:r>
              <a:rPr lang="fr-CA" dirty="0"/>
              <a:t> à ce que </a:t>
            </a:r>
            <a:r>
              <a:rPr lang="fr-CA" dirty="0" smtClean="0"/>
              <a:t>l’</a:t>
            </a:r>
            <a:r>
              <a:rPr lang="fr-CA" b="1" dirty="0" smtClean="0"/>
              <a:t>infonuagique</a:t>
            </a:r>
            <a:r>
              <a:rPr lang="fr-CA" dirty="0" smtClean="0"/>
              <a:t> soit </a:t>
            </a:r>
            <a:r>
              <a:rPr lang="fr-CA" b="1" dirty="0"/>
              <a:t>moins</a:t>
            </a:r>
            <a:r>
              <a:rPr lang="fr-CA" dirty="0"/>
              <a:t> </a:t>
            </a:r>
            <a:r>
              <a:rPr lang="fr-CA" b="1" dirty="0" smtClean="0"/>
              <a:t>chère</a:t>
            </a:r>
            <a:r>
              <a:rPr lang="fr-CA" dirty="0" smtClean="0"/>
              <a:t>. </a:t>
            </a:r>
            <a:r>
              <a:rPr lang="fr-CA" dirty="0"/>
              <a:t>Pour </a:t>
            </a:r>
            <a:r>
              <a:rPr lang="fr-CA" b="1" dirty="0"/>
              <a:t>réaliser</a:t>
            </a:r>
            <a:r>
              <a:rPr lang="fr-CA" dirty="0"/>
              <a:t> des </a:t>
            </a:r>
            <a:r>
              <a:rPr lang="fr-CA" b="1" dirty="0"/>
              <a:t>économies</a:t>
            </a:r>
            <a:r>
              <a:rPr lang="fr-CA" dirty="0"/>
              <a:t>, ils </a:t>
            </a:r>
            <a:r>
              <a:rPr lang="fr-CA" b="1" dirty="0"/>
              <a:t>doivent</a:t>
            </a:r>
            <a:r>
              <a:rPr lang="fr-CA" dirty="0"/>
              <a:t> </a:t>
            </a:r>
            <a:r>
              <a:rPr lang="fr-CA" b="1" dirty="0"/>
              <a:t>déplacer</a:t>
            </a:r>
            <a:r>
              <a:rPr lang="fr-CA" dirty="0"/>
              <a:t> les </a:t>
            </a:r>
            <a:r>
              <a:rPr lang="fr-CA" b="1" u="sng" dirty="0"/>
              <a:t>bonnes</a:t>
            </a:r>
            <a:r>
              <a:rPr lang="fr-CA" u="sng" dirty="0"/>
              <a:t> </a:t>
            </a:r>
            <a:r>
              <a:rPr lang="fr-CA" b="1" u="sng" dirty="0"/>
              <a:t>applications</a:t>
            </a:r>
            <a:r>
              <a:rPr lang="fr-CA" dirty="0"/>
              <a:t>, les </a:t>
            </a:r>
            <a:r>
              <a:rPr lang="fr-CA" b="1" u="sng" dirty="0"/>
              <a:t>optimiser</a:t>
            </a:r>
            <a:r>
              <a:rPr lang="fr-CA" u="sng" dirty="0"/>
              <a:t> </a:t>
            </a:r>
            <a:r>
              <a:rPr lang="fr-CA" b="1" u="sng" dirty="0"/>
              <a:t>correctement</a:t>
            </a:r>
            <a:r>
              <a:rPr lang="fr-CA" dirty="0"/>
              <a:t> et </a:t>
            </a:r>
            <a:r>
              <a:rPr lang="fr-CA" b="1" u="sng" dirty="0"/>
              <a:t>suivre</a:t>
            </a:r>
            <a:r>
              <a:rPr lang="fr-CA" dirty="0"/>
              <a:t> en </a:t>
            </a:r>
            <a:r>
              <a:rPr lang="fr-CA" b="1" dirty="0"/>
              <a:t>permanence</a:t>
            </a:r>
            <a:r>
              <a:rPr lang="fr-CA" dirty="0"/>
              <a:t> les </a:t>
            </a:r>
            <a:r>
              <a:rPr lang="fr-CA" b="1" u="sng" dirty="0"/>
              <a:t>dépenses</a:t>
            </a:r>
            <a:r>
              <a:rPr lang="fr-CA" dirty="0" smtClean="0"/>
              <a:t>.</a:t>
            </a:r>
            <a:endParaRPr lang="fr-CA" dirty="0"/>
          </a:p>
        </p:txBody>
      </p:sp>
      <p:sp>
        <p:nvSpPr>
          <p:cNvPr id="9" name="ZoneTexte 8"/>
          <p:cNvSpPr txBox="1"/>
          <p:nvPr>
            <p:custDataLst>
              <p:tags r:id="rId6"/>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427822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wipe(up)">
                                      <p:cBhvr>
                                        <p:cTn id="10" dur="500"/>
                                        <p:tgtEl>
                                          <p:spTgt spid="205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smtClean="0"/>
              <a:t>Faits saillants </a:t>
            </a:r>
            <a:r>
              <a:rPr lang="fr-CA" sz="1800" dirty="0" smtClean="0"/>
              <a:t>(3/3)</a:t>
            </a:r>
            <a:endParaRPr lang="fr-CA" sz="1800" dirty="0"/>
          </a:p>
        </p:txBody>
      </p:sp>
      <p:sp>
        <p:nvSpPr>
          <p:cNvPr id="3" name="Espace réservé du contenu 2"/>
          <p:cNvSpPr>
            <a:spLocks noGrp="1"/>
          </p:cNvSpPr>
          <p:nvPr>
            <p:ph idx="1"/>
            <p:custDataLst>
              <p:tags r:id="rId2"/>
            </p:custDataLst>
          </p:nvPr>
        </p:nvSpPr>
        <p:spPr>
          <a:xfrm>
            <a:off x="467544" y="1533937"/>
            <a:ext cx="8352928" cy="2670945"/>
          </a:xfrm>
        </p:spPr>
        <p:txBody>
          <a:bodyPr>
            <a:normAutofit/>
          </a:bodyPr>
          <a:lstStyle/>
          <a:p>
            <a:pPr marL="0" indent="0">
              <a:buNone/>
            </a:pPr>
            <a:r>
              <a:rPr lang="fr-CA" dirty="0"/>
              <a:t>En 2019, les </a:t>
            </a:r>
            <a:r>
              <a:rPr lang="fr-CA" b="1" dirty="0"/>
              <a:t>lignes</a:t>
            </a:r>
            <a:r>
              <a:rPr lang="fr-CA" dirty="0"/>
              <a:t> entre </a:t>
            </a:r>
            <a:r>
              <a:rPr lang="fr-CA" b="1" dirty="0" err="1"/>
              <a:t>IaaS</a:t>
            </a:r>
            <a:r>
              <a:rPr lang="fr-CA" dirty="0"/>
              <a:t> et </a:t>
            </a:r>
            <a:r>
              <a:rPr lang="fr-CA" b="1" dirty="0" err="1"/>
              <a:t>PaaS</a:t>
            </a:r>
            <a:r>
              <a:rPr lang="fr-CA" dirty="0"/>
              <a:t> </a:t>
            </a:r>
            <a:r>
              <a:rPr lang="fr-CA" b="1" dirty="0"/>
              <a:t>continueront</a:t>
            </a:r>
            <a:r>
              <a:rPr lang="fr-CA" dirty="0"/>
              <a:t> à s'</a:t>
            </a:r>
            <a:r>
              <a:rPr lang="fr-CA" b="1" dirty="0"/>
              <a:t>estomper</a:t>
            </a:r>
            <a:r>
              <a:rPr lang="fr-CA" dirty="0"/>
              <a:t>. Les </a:t>
            </a:r>
            <a:r>
              <a:rPr lang="fr-CA" b="1" u="sng" dirty="0"/>
              <a:t>organisations</a:t>
            </a:r>
            <a:r>
              <a:rPr lang="fr-CA" dirty="0"/>
              <a:t> devront </a:t>
            </a:r>
            <a:r>
              <a:rPr lang="fr-CA" b="1" u="sng" dirty="0"/>
              <a:t>développer</a:t>
            </a:r>
            <a:r>
              <a:rPr lang="fr-CA" dirty="0"/>
              <a:t> les </a:t>
            </a:r>
            <a:r>
              <a:rPr lang="fr-CA" b="1" u="sng" dirty="0"/>
              <a:t>bonnes</a:t>
            </a:r>
            <a:r>
              <a:rPr lang="fr-CA" u="sng" dirty="0"/>
              <a:t> </a:t>
            </a:r>
            <a:r>
              <a:rPr lang="fr-CA" b="1" u="sng" dirty="0"/>
              <a:t>stratégies</a:t>
            </a:r>
            <a:r>
              <a:rPr lang="fr-CA" dirty="0"/>
              <a:t> pour décider </a:t>
            </a:r>
            <a:r>
              <a:rPr lang="fr-CA" b="1" dirty="0"/>
              <a:t>comment</a:t>
            </a:r>
            <a:r>
              <a:rPr lang="fr-CA" dirty="0"/>
              <a:t> placer ou </a:t>
            </a:r>
            <a:r>
              <a:rPr lang="fr-CA" b="1" dirty="0"/>
              <a:t>créer</a:t>
            </a:r>
            <a:r>
              <a:rPr lang="fr-CA" dirty="0"/>
              <a:t> une </a:t>
            </a:r>
            <a:r>
              <a:rPr lang="fr-CA" b="1" dirty="0"/>
              <a:t>application</a:t>
            </a:r>
            <a:r>
              <a:rPr lang="fr-CA" dirty="0"/>
              <a:t> sur les </a:t>
            </a:r>
            <a:r>
              <a:rPr lang="fr-CA" b="1" dirty="0"/>
              <a:t>bons</a:t>
            </a:r>
            <a:r>
              <a:rPr lang="fr-CA" dirty="0"/>
              <a:t> </a:t>
            </a:r>
            <a:r>
              <a:rPr lang="fr-CA" b="1" dirty="0"/>
              <a:t>services</a:t>
            </a:r>
            <a:r>
              <a:rPr lang="fr-CA" dirty="0"/>
              <a:t> et </a:t>
            </a:r>
            <a:r>
              <a:rPr lang="fr-CA" b="1" dirty="0"/>
              <a:t>comment</a:t>
            </a:r>
            <a:r>
              <a:rPr lang="fr-CA" dirty="0"/>
              <a:t> </a:t>
            </a:r>
            <a:r>
              <a:rPr lang="fr-CA" b="1" dirty="0"/>
              <a:t>gérer</a:t>
            </a:r>
            <a:r>
              <a:rPr lang="fr-CA" dirty="0"/>
              <a:t> l'ensemble </a:t>
            </a:r>
            <a:r>
              <a:rPr lang="fr-CA" dirty="0" smtClean="0"/>
              <a:t>du </a:t>
            </a:r>
            <a:r>
              <a:rPr lang="fr-CA" b="1" dirty="0" err="1" smtClean="0"/>
              <a:t>IaaS</a:t>
            </a:r>
            <a:r>
              <a:rPr lang="fr-CA" dirty="0" smtClean="0"/>
              <a:t> </a:t>
            </a:r>
            <a:r>
              <a:rPr lang="fr-CA" dirty="0"/>
              <a:t>et du </a:t>
            </a:r>
            <a:r>
              <a:rPr lang="fr-CA" b="1" dirty="0" err="1"/>
              <a:t>PaaS</a:t>
            </a:r>
            <a:r>
              <a:rPr lang="fr-CA" dirty="0"/>
              <a:t> sur une </a:t>
            </a:r>
            <a:r>
              <a:rPr lang="fr-CA" b="1" u="sng" dirty="0"/>
              <a:t>base</a:t>
            </a:r>
            <a:r>
              <a:rPr lang="fr-CA" dirty="0"/>
              <a:t> </a:t>
            </a:r>
            <a:r>
              <a:rPr lang="fr-CA" b="1" u="sng" dirty="0" smtClean="0"/>
              <a:t>multifournisseur</a:t>
            </a:r>
            <a:r>
              <a:rPr lang="fr-CA" dirty="0" smtClean="0"/>
              <a:t>.</a:t>
            </a:r>
            <a:endParaRPr lang="fr-CA" dirty="0"/>
          </a:p>
          <a:p>
            <a:endParaRPr lang="fr-CA" dirty="0"/>
          </a:p>
        </p:txBody>
      </p:sp>
      <p:sp>
        <p:nvSpPr>
          <p:cNvPr id="4" name="Espace réservé du numéro de diapositive 3"/>
          <p:cNvSpPr>
            <a:spLocks noGrp="1"/>
          </p:cNvSpPr>
          <p:nvPr>
            <p:ph type="sldNum" sz="quarter" idx="12"/>
            <p:custDataLst>
              <p:tags r:id="rId3"/>
            </p:custDataLst>
          </p:nvPr>
        </p:nvSpPr>
        <p:spPr/>
        <p:txBody>
          <a:bodyPr/>
          <a:lstStyle/>
          <a:p>
            <a:fld id="{60BD1817-06BD-42D8-B130-511194FE18B0}" type="slidenum">
              <a:rPr lang="fr-CA" smtClean="0"/>
              <a:t>6</a:t>
            </a:fld>
            <a:endParaRPr lang="fr-CA"/>
          </a:p>
        </p:txBody>
      </p:sp>
      <p:pic>
        <p:nvPicPr>
          <p:cNvPr id="2052" name="Picture 4" descr="Résultats de recherche d'images pour « gartner logo »"/>
          <p:cNvPicPr>
            <a:picLocks noChangeAspect="1" noChangeArrowheads="1"/>
          </p:cNvPicPr>
          <p:nvPr>
            <p:custDataLst>
              <p:tags r:id="rId4"/>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3275856" y="4278868"/>
            <a:ext cx="1949674" cy="453122"/>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custDataLst>
              <p:tags r:id="rId5"/>
            </p:custDataLst>
          </p:nvPr>
        </p:nvSpPr>
        <p:spPr>
          <a:xfrm>
            <a:off x="755576" y="4803998"/>
            <a:ext cx="7560840" cy="276999"/>
          </a:xfrm>
          <a:prstGeom prst="rect">
            <a:avLst/>
          </a:prstGeom>
          <a:noFill/>
        </p:spPr>
        <p:txBody>
          <a:bodyPr wrap="square" rtlCol="0">
            <a:spAutoFit/>
          </a:bodyPr>
          <a:lstStyle/>
          <a:p>
            <a:r>
              <a:rPr lang="fr-CA" sz="1200" dirty="0" smtClean="0">
                <a:hlinkClick r:id="rId9"/>
              </a:rPr>
              <a:t>https</a:t>
            </a:r>
            <a:r>
              <a:rPr lang="fr-CA" sz="1200" dirty="0">
                <a:hlinkClick r:id="rId9"/>
              </a:rPr>
              <a:t>://</a:t>
            </a:r>
            <a:r>
              <a:rPr lang="fr-CA" sz="1200" dirty="0" smtClean="0">
                <a:hlinkClick r:id="rId9"/>
              </a:rPr>
              <a:t>portailvpcti.loto-quebec.com/arch/ent/DevOps/Cloud/2019-Planning-Guide-for-Cloud-Computing.pdf?Web=1</a:t>
            </a:r>
            <a:r>
              <a:rPr lang="fr-CA" sz="1200" dirty="0" smtClean="0"/>
              <a:t> </a:t>
            </a:r>
            <a:endParaRPr lang="fr-CA" sz="1200" dirty="0"/>
          </a:p>
        </p:txBody>
      </p:sp>
      <p:sp>
        <p:nvSpPr>
          <p:cNvPr id="8" name="ZoneTexte 7"/>
          <p:cNvSpPr txBox="1"/>
          <p:nvPr>
            <p:custDataLst>
              <p:tags r:id="rId6"/>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37382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wipe(up)">
                                      <p:cBhvr>
                                        <p:cTn id="10" dur="500"/>
                                        <p:tgtEl>
                                          <p:spTgt spid="205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smtClean="0"/>
              <a:t>Capacités </a:t>
            </a:r>
            <a:r>
              <a:rPr lang="fr-CA" dirty="0"/>
              <a:t>catalysatrices</a:t>
            </a:r>
          </a:p>
        </p:txBody>
      </p:sp>
      <p:sp>
        <p:nvSpPr>
          <p:cNvPr id="3" name="Espace réservé du contenu 2"/>
          <p:cNvSpPr>
            <a:spLocks noGrp="1"/>
          </p:cNvSpPr>
          <p:nvPr>
            <p:ph idx="1"/>
            <p:custDataLst>
              <p:tags r:id="rId2"/>
            </p:custDataLst>
          </p:nvPr>
        </p:nvSpPr>
        <p:spPr>
          <a:xfrm>
            <a:off x="395536" y="1556989"/>
            <a:ext cx="8568952" cy="3175001"/>
          </a:xfrm>
        </p:spPr>
        <p:txBody>
          <a:bodyPr>
            <a:noAutofit/>
          </a:bodyPr>
          <a:lstStyle/>
          <a:p>
            <a:pPr marL="0" indent="0">
              <a:buNone/>
            </a:pPr>
            <a:r>
              <a:rPr lang="fr-CA" sz="2000" dirty="0"/>
              <a:t>Le terme « </a:t>
            </a:r>
            <a:r>
              <a:rPr lang="fr-CA" sz="2400" b="1" dirty="0"/>
              <a:t>Cloud </a:t>
            </a:r>
            <a:r>
              <a:rPr lang="fr-CA" sz="2400" b="1" dirty="0" err="1"/>
              <a:t>Enabler</a:t>
            </a:r>
            <a:r>
              <a:rPr lang="fr-CA" sz="2400" b="1" dirty="0"/>
              <a:t> </a:t>
            </a:r>
            <a:r>
              <a:rPr lang="fr-CA" sz="2000" dirty="0"/>
              <a:t>» fait </a:t>
            </a:r>
            <a:r>
              <a:rPr lang="fr-CA" sz="2000" b="1" dirty="0"/>
              <a:t>référence</a:t>
            </a:r>
            <a:r>
              <a:rPr lang="fr-CA" sz="2000" dirty="0"/>
              <a:t> à la </a:t>
            </a:r>
            <a:r>
              <a:rPr lang="fr-CA" sz="2000" b="1" dirty="0"/>
              <a:t>technologie</a:t>
            </a:r>
            <a:r>
              <a:rPr lang="fr-CA" sz="2000" dirty="0"/>
              <a:t> et aux </a:t>
            </a:r>
            <a:r>
              <a:rPr lang="fr-CA" sz="2000" b="1" dirty="0"/>
              <a:t>fabricants</a:t>
            </a:r>
            <a:r>
              <a:rPr lang="fr-CA" sz="2000" dirty="0"/>
              <a:t> qui </a:t>
            </a:r>
            <a:r>
              <a:rPr lang="fr-CA" sz="2000" b="1" dirty="0"/>
              <a:t>fournissent</a:t>
            </a:r>
            <a:r>
              <a:rPr lang="fr-CA" sz="2000" dirty="0"/>
              <a:t> des </a:t>
            </a:r>
            <a:r>
              <a:rPr lang="fr-CA" sz="2000" b="1" dirty="0"/>
              <a:t>services</a:t>
            </a:r>
            <a:r>
              <a:rPr lang="fr-CA" sz="2000" dirty="0"/>
              <a:t> pour la </a:t>
            </a:r>
            <a:r>
              <a:rPr lang="fr-CA" sz="2000" b="1" dirty="0"/>
              <a:t>technologie</a:t>
            </a:r>
            <a:r>
              <a:rPr lang="fr-CA" sz="2000" dirty="0"/>
              <a:t> </a:t>
            </a:r>
            <a:r>
              <a:rPr lang="fr-CA" sz="2000" b="1" dirty="0"/>
              <a:t>infonuagique</a:t>
            </a:r>
            <a:r>
              <a:rPr lang="fr-CA" sz="2000" dirty="0"/>
              <a:t>. Le terme </a:t>
            </a:r>
            <a:r>
              <a:rPr lang="fr-CA" sz="2000" b="1" dirty="0"/>
              <a:t>englobe</a:t>
            </a:r>
            <a:r>
              <a:rPr lang="fr-CA" sz="2000" dirty="0"/>
              <a:t> à la fois les </a:t>
            </a:r>
            <a:r>
              <a:rPr lang="fr-CA" sz="2000" b="1" dirty="0"/>
              <a:t>solutions technologiques </a:t>
            </a:r>
            <a:r>
              <a:rPr lang="fr-CA" sz="2000" dirty="0"/>
              <a:t>et les </a:t>
            </a:r>
            <a:r>
              <a:rPr lang="fr-CA" sz="2000" b="1" dirty="0"/>
              <a:t>fournisseurs</a:t>
            </a:r>
            <a:r>
              <a:rPr lang="fr-CA" sz="2000" dirty="0"/>
              <a:t> qui les développent. Les </a:t>
            </a:r>
            <a:r>
              <a:rPr lang="fr-CA" sz="2000" b="1" dirty="0"/>
              <a:t>catalyseurs de l'infonuagique</a:t>
            </a:r>
            <a:r>
              <a:rPr lang="fr-CA" sz="2000" dirty="0"/>
              <a:t> sont </a:t>
            </a:r>
            <a:r>
              <a:rPr lang="fr-CA" sz="2000" b="1" dirty="0"/>
              <a:t>principalement</a:t>
            </a:r>
            <a:r>
              <a:rPr lang="fr-CA" sz="2000" dirty="0"/>
              <a:t> des </a:t>
            </a:r>
            <a:r>
              <a:rPr lang="fr-CA" sz="2000" b="1" dirty="0"/>
              <a:t>entreprises</a:t>
            </a:r>
            <a:r>
              <a:rPr lang="fr-CA" sz="2000" dirty="0"/>
              <a:t> de technologie de l'information qui </a:t>
            </a:r>
            <a:r>
              <a:rPr lang="fr-CA" sz="2000" b="1" dirty="0"/>
              <a:t>développent</a:t>
            </a:r>
            <a:r>
              <a:rPr lang="fr-CA" sz="2000" dirty="0"/>
              <a:t> les blocs de construction sous-jacents, le matériel, les logiciels et autres </a:t>
            </a:r>
            <a:r>
              <a:rPr lang="fr-CA" sz="2000" b="1" dirty="0"/>
              <a:t>produits</a:t>
            </a:r>
            <a:r>
              <a:rPr lang="fr-CA" sz="2000" dirty="0"/>
              <a:t> </a:t>
            </a:r>
            <a:r>
              <a:rPr lang="fr-CA" sz="2000" dirty="0" smtClean="0"/>
              <a:t>pour un </a:t>
            </a:r>
            <a:r>
              <a:rPr lang="fr-CA" sz="2000" b="1" dirty="0"/>
              <a:t>environnement</a:t>
            </a:r>
            <a:r>
              <a:rPr lang="fr-CA" sz="2000" dirty="0"/>
              <a:t> </a:t>
            </a:r>
            <a:r>
              <a:rPr lang="fr-CA" sz="2000" b="1" dirty="0"/>
              <a:t>infonuagique</a:t>
            </a:r>
            <a:r>
              <a:rPr lang="fr-CA" sz="2000" dirty="0"/>
              <a:t>. Les </a:t>
            </a:r>
            <a:r>
              <a:rPr lang="fr-CA" sz="2000" b="1" dirty="0"/>
              <a:t>technologies</a:t>
            </a:r>
            <a:r>
              <a:rPr lang="fr-CA" sz="2000" dirty="0"/>
              <a:t> infonuagiques offrent également des </a:t>
            </a:r>
            <a:r>
              <a:rPr lang="fr-CA" sz="2000" b="1" dirty="0"/>
              <a:t>niveaux de sécurité plus élevés </a:t>
            </a:r>
            <a:r>
              <a:rPr lang="fr-CA" sz="2000" dirty="0"/>
              <a:t>et des </a:t>
            </a:r>
            <a:r>
              <a:rPr lang="fr-CA" sz="2000" b="1" dirty="0"/>
              <a:t>délais de commercialisation plus courts</a:t>
            </a:r>
            <a:r>
              <a:rPr lang="fr-CA" sz="2000" dirty="0"/>
              <a:t>, tout en offrant </a:t>
            </a:r>
            <a:r>
              <a:rPr lang="fr-CA" sz="2000" b="1" dirty="0"/>
              <a:t>souplesse</a:t>
            </a:r>
            <a:r>
              <a:rPr lang="fr-CA" sz="2000" dirty="0"/>
              <a:t> et </a:t>
            </a:r>
            <a:r>
              <a:rPr lang="fr-CA" sz="2000" b="1" dirty="0"/>
              <a:t>évolutivité</a:t>
            </a:r>
            <a:r>
              <a:rPr lang="fr-CA" sz="2000" dirty="0"/>
              <a:t>.</a:t>
            </a:r>
          </a:p>
        </p:txBody>
      </p:sp>
      <p:sp>
        <p:nvSpPr>
          <p:cNvPr id="4" name="Espace réservé du numéro de diapositive 3"/>
          <p:cNvSpPr>
            <a:spLocks noGrp="1"/>
          </p:cNvSpPr>
          <p:nvPr>
            <p:ph type="sldNum" sz="quarter" idx="12"/>
            <p:custDataLst>
              <p:tags r:id="rId3"/>
            </p:custDataLst>
          </p:nvPr>
        </p:nvSpPr>
        <p:spPr/>
        <p:txBody>
          <a:bodyPr/>
          <a:lstStyle/>
          <a:p>
            <a:fld id="{60BD1817-06BD-42D8-B130-511194FE18B0}" type="slidenum">
              <a:rPr lang="fr-CA" smtClean="0"/>
              <a:t>7</a:t>
            </a:fld>
            <a:endParaRPr lang="fr-CA"/>
          </a:p>
        </p:txBody>
      </p:sp>
      <p:sp>
        <p:nvSpPr>
          <p:cNvPr id="5" name="ZoneTexte 4"/>
          <p:cNvSpPr txBox="1"/>
          <p:nvPr>
            <p:custDataLst>
              <p:tags r:id="rId4"/>
            </p:custDataLst>
          </p:nvPr>
        </p:nvSpPr>
        <p:spPr>
          <a:xfrm>
            <a:off x="1763688" y="4784253"/>
            <a:ext cx="5328592" cy="307777"/>
          </a:xfrm>
          <a:prstGeom prst="rect">
            <a:avLst/>
          </a:prstGeom>
          <a:noFill/>
        </p:spPr>
        <p:txBody>
          <a:bodyPr wrap="square" rtlCol="0">
            <a:spAutoFit/>
          </a:bodyPr>
          <a:lstStyle/>
          <a:p>
            <a:r>
              <a:rPr lang="fr-CA" sz="1400" dirty="0">
                <a:hlinkClick r:id="rId7"/>
              </a:rPr>
              <a:t>https://whatis.ciowhitepapersreview.com/definition/cloud-enabler</a:t>
            </a:r>
            <a:r>
              <a:rPr lang="fr-CA" sz="1400" dirty="0" smtClean="0">
                <a:hlinkClick r:id="rId7"/>
              </a:rPr>
              <a:t>/</a:t>
            </a:r>
            <a:r>
              <a:rPr lang="fr-CA" sz="1400" dirty="0" smtClean="0"/>
              <a:t> </a:t>
            </a:r>
            <a:endParaRPr lang="fr-CA" sz="1400" dirty="0"/>
          </a:p>
        </p:txBody>
      </p:sp>
      <p:sp>
        <p:nvSpPr>
          <p:cNvPr id="7" name="ZoneTexte 6"/>
          <p:cNvSpPr txBox="1"/>
          <p:nvPr>
            <p:custDataLst>
              <p:tags r:id="rId5"/>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108198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up)">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custDataLst>
              <p:tags r:id="rId1"/>
            </p:custDataLst>
          </p:nvPr>
        </p:nvSpPr>
        <p:spPr/>
        <p:txBody>
          <a:bodyPr/>
          <a:lstStyle/>
          <a:p>
            <a:fld id="{60BD1817-06BD-42D8-B130-511194FE18B0}" type="slidenum">
              <a:rPr lang="fr-CA" smtClean="0"/>
              <a:t>8</a:t>
            </a:fld>
            <a:endParaRPr lang="fr-CA" dirty="0"/>
          </a:p>
        </p:txBody>
      </p:sp>
      <p:sp>
        <p:nvSpPr>
          <p:cNvPr id="16" name="Titre 2"/>
          <p:cNvSpPr>
            <a:spLocks noGrp="1"/>
          </p:cNvSpPr>
          <p:nvPr>
            <p:ph type="title"/>
            <p:custDataLst>
              <p:tags r:id="rId2"/>
            </p:custDataLst>
          </p:nvPr>
        </p:nvSpPr>
        <p:spPr>
          <a:xfrm>
            <a:off x="419100" y="623888"/>
            <a:ext cx="8229600" cy="507702"/>
          </a:xfrm>
        </p:spPr>
        <p:txBody>
          <a:bodyPr/>
          <a:lstStyle/>
          <a:p>
            <a:r>
              <a:rPr lang="fr-CA" dirty="0" smtClean="0"/>
              <a:t>Pourquoi la conteneurisation ?</a:t>
            </a:r>
            <a:endParaRPr lang="fr-CA" sz="1400" dirty="0"/>
          </a:p>
        </p:txBody>
      </p:sp>
      <p:pic>
        <p:nvPicPr>
          <p:cNvPr id="5122" name="Picture 2" descr="Image associée"/>
          <p:cNvPicPr>
            <a:picLocks noChangeAspect="1" noChangeArrowheads="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6383676" y="1446345"/>
            <a:ext cx="2114888" cy="1524288"/>
          </a:xfrm>
          <a:prstGeom prst="ellipse">
            <a:avLst/>
          </a:prstGeom>
          <a:ln w="3175"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6383676" y="3364572"/>
            <a:ext cx="2101508" cy="1576131"/>
          </a:xfrm>
          <a:prstGeom prst="ellipse">
            <a:avLst/>
          </a:prstGeom>
          <a:ln w="3175">
            <a:solidFill>
              <a:schemeClr val="tx1"/>
            </a:solidFill>
            <a:miter lim="800000"/>
            <a:headEnd/>
            <a:tailEnd/>
          </a:ln>
          <a:effectLst>
            <a:outerShdw blurRad="381000" dist="292100" dir="5400000" sx="-80000" sy="-18000" rotWithShape="0">
              <a:srgbClr val="000000">
                <a:alpha val="22000"/>
              </a:srgbClr>
            </a:outerShdw>
            <a:softEdge rad="317500"/>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23" name="ZoneTexte 22"/>
          <p:cNvSpPr txBox="1"/>
          <p:nvPr>
            <p:custDataLst>
              <p:tags r:id="rId5"/>
            </p:custDataLst>
          </p:nvPr>
        </p:nvSpPr>
        <p:spPr>
          <a:xfrm>
            <a:off x="3059832" y="1576685"/>
            <a:ext cx="3001476" cy="3216265"/>
          </a:xfrm>
          <a:prstGeom prst="rect">
            <a:avLst/>
          </a:prstGeom>
          <a:noFill/>
        </p:spPr>
        <p:txBody>
          <a:bodyPr wrap="square" rtlCol="0">
            <a:spAutoFit/>
          </a:bodyPr>
          <a:lstStyle/>
          <a:p>
            <a:pPr algn="ctr"/>
            <a:r>
              <a:rPr lang="fr-CA" sz="2800" b="1" u="sng" dirty="0" smtClean="0"/>
              <a:t>Qualités</a:t>
            </a:r>
            <a:endParaRPr lang="fr-CA" sz="2800" b="1" u="sng" dirty="0"/>
          </a:p>
          <a:p>
            <a:endParaRPr lang="fr-CA" sz="700" dirty="0" smtClean="0"/>
          </a:p>
          <a:p>
            <a:pPr marL="432000" indent="-360000">
              <a:buClr>
                <a:srgbClr val="00B050"/>
              </a:buClr>
              <a:buFont typeface="Wingdings" panose="05000000000000000000" pitchFamily="2" charset="2"/>
              <a:buChar char="ü"/>
            </a:pPr>
            <a:r>
              <a:rPr lang="fr-CA" sz="2800" dirty="0" smtClean="0"/>
              <a:t>Standardisation</a:t>
            </a:r>
          </a:p>
          <a:p>
            <a:pPr marL="432000" indent="-360000">
              <a:buClr>
                <a:srgbClr val="00B050"/>
              </a:buClr>
              <a:buFont typeface="Wingdings" panose="05000000000000000000" pitchFamily="2" charset="2"/>
              <a:buChar char="ü"/>
            </a:pPr>
            <a:r>
              <a:rPr lang="fr-CA" sz="2800" dirty="0" smtClean="0"/>
              <a:t>Portabilité</a:t>
            </a:r>
            <a:endParaRPr lang="fr-CA" sz="2800" dirty="0"/>
          </a:p>
          <a:p>
            <a:pPr marL="432000" indent="-360000">
              <a:buClr>
                <a:srgbClr val="00B050"/>
              </a:buClr>
              <a:buFont typeface="Wingdings" panose="05000000000000000000" pitchFamily="2" charset="2"/>
              <a:buChar char="ü"/>
            </a:pPr>
            <a:r>
              <a:rPr lang="fr-CA" sz="2800" dirty="0" smtClean="0"/>
              <a:t>Uniformité</a:t>
            </a:r>
          </a:p>
          <a:p>
            <a:pPr marL="432000" indent="-360000">
              <a:buClr>
                <a:srgbClr val="00B050"/>
              </a:buClr>
              <a:buFont typeface="Wingdings" panose="05000000000000000000" pitchFamily="2" charset="2"/>
              <a:buChar char="ü"/>
            </a:pPr>
            <a:r>
              <a:rPr lang="fr-CA" sz="2800" dirty="0" smtClean="0"/>
              <a:t>Ségrégation</a:t>
            </a:r>
          </a:p>
          <a:p>
            <a:pPr marL="432000" indent="-360000">
              <a:buClr>
                <a:srgbClr val="00B050"/>
              </a:buClr>
              <a:buFont typeface="Wingdings" panose="05000000000000000000" pitchFamily="2" charset="2"/>
              <a:buChar char="ü"/>
            </a:pPr>
            <a:r>
              <a:rPr lang="fr-CA" sz="2800" dirty="0" smtClean="0"/>
              <a:t>Efficience</a:t>
            </a:r>
          </a:p>
          <a:p>
            <a:pPr marL="432000" indent="-360000">
              <a:buClr>
                <a:srgbClr val="00B050"/>
              </a:buClr>
              <a:buFont typeface="Wingdings" panose="05000000000000000000" pitchFamily="2" charset="2"/>
              <a:buChar char="ü"/>
            </a:pPr>
            <a:r>
              <a:rPr lang="fr-CA" sz="2800" dirty="0" smtClean="0"/>
              <a:t>Immuabilité</a:t>
            </a:r>
          </a:p>
        </p:txBody>
      </p:sp>
      <p:pic>
        <p:nvPicPr>
          <p:cNvPr id="29" name="Picture 5" descr="Résultats de recherche d'images pour « container transportation »"/>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15480" y="1446345"/>
            <a:ext cx="2015832" cy="1379115"/>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 name="Picture 9" descr="Résultats de recherche d'images pour « container train »"/>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818231" y="3363838"/>
            <a:ext cx="2013081" cy="1510459"/>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0" name="ZoneTexte 9"/>
          <p:cNvSpPr txBox="1"/>
          <p:nvPr>
            <p:custDataLst>
              <p:tags r:id="rId8"/>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356188475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122"/>
                                        </p:tgtEl>
                                        <p:attrNameLst>
                                          <p:attrName>style.visibility</p:attrName>
                                        </p:attrNameLst>
                                      </p:cBhvr>
                                      <p:to>
                                        <p:strVal val="visible"/>
                                      </p:to>
                                    </p:set>
                                    <p:anim calcmode="lin" valueType="num">
                                      <p:cBhvr additive="base">
                                        <p:cTn id="11" dur="500" fill="hold"/>
                                        <p:tgtEl>
                                          <p:spTgt spid="5122"/>
                                        </p:tgtEl>
                                        <p:attrNameLst>
                                          <p:attrName>ppt_x</p:attrName>
                                        </p:attrNameLst>
                                      </p:cBhvr>
                                      <p:tavLst>
                                        <p:tav tm="0">
                                          <p:val>
                                            <p:strVal val="1+#ppt_w/2"/>
                                          </p:val>
                                        </p:tav>
                                        <p:tav tm="100000">
                                          <p:val>
                                            <p:strVal val="#ppt_x"/>
                                          </p:val>
                                        </p:tav>
                                      </p:tavLst>
                                    </p:anim>
                                    <p:anim calcmode="lin" valueType="num">
                                      <p:cBhvr additive="base">
                                        <p:cTn id="12" dur="500" fill="hold"/>
                                        <p:tgtEl>
                                          <p:spTgt spid="512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123"/>
                                        </p:tgtEl>
                                        <p:attrNameLst>
                                          <p:attrName>style.visibility</p:attrName>
                                        </p:attrNameLst>
                                      </p:cBhvr>
                                      <p:to>
                                        <p:strVal val="visible"/>
                                      </p:to>
                                    </p:set>
                                    <p:anim calcmode="lin" valueType="num">
                                      <p:cBhvr additive="base">
                                        <p:cTn id="19" dur="500" fill="hold"/>
                                        <p:tgtEl>
                                          <p:spTgt spid="5123"/>
                                        </p:tgtEl>
                                        <p:attrNameLst>
                                          <p:attrName>ppt_x</p:attrName>
                                        </p:attrNameLst>
                                      </p:cBhvr>
                                      <p:tavLst>
                                        <p:tav tm="0">
                                          <p:val>
                                            <p:strVal val="1+#ppt_w/2"/>
                                          </p:val>
                                        </p:tav>
                                        <p:tav tm="100000">
                                          <p:val>
                                            <p:strVal val="#ppt_x"/>
                                          </p:val>
                                        </p:tav>
                                      </p:tavLst>
                                    </p:anim>
                                    <p:anim calcmode="lin" valueType="num">
                                      <p:cBhvr additive="base">
                                        <p:cTn id="20" dur="500" fill="hold"/>
                                        <p:tgtEl>
                                          <p:spTgt spid="5123"/>
                                        </p:tgtEl>
                                        <p:attrNameLst>
                                          <p:attrName>ppt_y</p:attrName>
                                        </p:attrNameLst>
                                      </p:cBhvr>
                                      <p:tavLst>
                                        <p:tav tm="0">
                                          <p:val>
                                            <p:strVal val="#ppt_y"/>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0"/>
                                        <p:tgtEl>
                                          <p:spTgt spid="23"/>
                                        </p:tgtEl>
                                      </p:cBhvr>
                                    </p:animEffect>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460375" y="627534"/>
            <a:ext cx="8229600" cy="507702"/>
          </a:xfrm>
        </p:spPr>
        <p:txBody>
          <a:bodyPr/>
          <a:lstStyle/>
          <a:p>
            <a:r>
              <a:rPr lang="fr-CA" dirty="0"/>
              <a:t>Feuille de route </a:t>
            </a:r>
            <a:r>
              <a:rPr lang="fr-CA" dirty="0" smtClean="0"/>
              <a:t>conteneurisation </a:t>
            </a:r>
            <a:r>
              <a:rPr lang="fr-CA" sz="1800" dirty="0" smtClean="0"/>
              <a:t>(1/2)</a:t>
            </a:r>
            <a:endParaRPr lang="fr-CA" sz="1000" dirty="0"/>
          </a:p>
        </p:txBody>
      </p:sp>
      <p:sp>
        <p:nvSpPr>
          <p:cNvPr id="4" name="Espace réservé du numéro de diapositive 3"/>
          <p:cNvSpPr>
            <a:spLocks noGrp="1"/>
          </p:cNvSpPr>
          <p:nvPr>
            <p:ph type="sldNum" sz="quarter" idx="12"/>
            <p:custDataLst>
              <p:tags r:id="rId2"/>
            </p:custDataLst>
          </p:nvPr>
        </p:nvSpPr>
        <p:spPr/>
        <p:txBody>
          <a:bodyPr/>
          <a:lstStyle/>
          <a:p>
            <a:fld id="{60BD1817-06BD-42D8-B130-511194FE18B0}" type="slidenum">
              <a:rPr lang="fr-CA" smtClean="0"/>
              <a:t>9</a:t>
            </a:fld>
            <a:endParaRPr lang="fr-CA"/>
          </a:p>
        </p:txBody>
      </p:sp>
      <p:sp>
        <p:nvSpPr>
          <p:cNvPr id="6" name="AutoShape 4" descr="Résultats de recherche d'images pour « benefits »"/>
          <p:cNvSpPr>
            <a:spLocks noChangeAspect="1" noChangeArrowheads="1"/>
          </p:cNvSpPr>
          <p:nvPr>
            <p:custDataLst>
              <p:tags r:id="rId3"/>
            </p:custDataLst>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96" name="Explosion 1 95"/>
          <p:cNvSpPr/>
          <p:nvPr>
            <p:custDataLst>
              <p:tags r:id="rId4"/>
            </p:custDataLst>
          </p:nvPr>
        </p:nvSpPr>
        <p:spPr>
          <a:xfrm>
            <a:off x="5607546" y="1230938"/>
            <a:ext cx="418331" cy="398428"/>
          </a:xfrm>
          <a:prstGeom prst="irregularSeal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b="1" dirty="0" smtClean="0"/>
              <a:t>?</a:t>
            </a:r>
            <a:endParaRPr lang="fr-CA" sz="1400" b="1" dirty="0"/>
          </a:p>
        </p:txBody>
      </p:sp>
      <p:sp>
        <p:nvSpPr>
          <p:cNvPr id="3" name="Explosion 1 2"/>
          <p:cNvSpPr/>
          <p:nvPr>
            <p:custDataLst>
              <p:tags r:id="rId5"/>
            </p:custDataLst>
          </p:nvPr>
        </p:nvSpPr>
        <p:spPr>
          <a:xfrm>
            <a:off x="3830248" y="1218838"/>
            <a:ext cx="398140" cy="398428"/>
          </a:xfrm>
          <a:prstGeom prst="irregularSeal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b="1" dirty="0" smtClean="0"/>
              <a:t>?</a:t>
            </a:r>
            <a:endParaRPr lang="fr-CA" sz="1400" b="1" dirty="0"/>
          </a:p>
        </p:txBody>
      </p:sp>
      <p:grpSp>
        <p:nvGrpSpPr>
          <p:cNvPr id="123" name="Groupe 122"/>
          <p:cNvGrpSpPr/>
          <p:nvPr>
            <p:custDataLst>
              <p:tags r:id="rId6"/>
            </p:custDataLst>
          </p:nvPr>
        </p:nvGrpSpPr>
        <p:grpSpPr>
          <a:xfrm>
            <a:off x="968512" y="1288912"/>
            <a:ext cx="3342890" cy="3795498"/>
            <a:chOff x="968512" y="1288912"/>
            <a:chExt cx="3342890" cy="3795498"/>
          </a:xfrm>
        </p:grpSpPr>
        <p:grpSp>
          <p:nvGrpSpPr>
            <p:cNvPr id="25" name="Groupe 24"/>
            <p:cNvGrpSpPr/>
            <p:nvPr>
              <p:custDataLst>
                <p:tags r:id="rId12"/>
              </p:custDataLst>
            </p:nvPr>
          </p:nvGrpSpPr>
          <p:grpSpPr>
            <a:xfrm>
              <a:off x="968512" y="1288912"/>
              <a:ext cx="3342890" cy="3731109"/>
              <a:chOff x="797062" y="1653868"/>
              <a:chExt cx="3342890" cy="3583739"/>
            </a:xfrm>
          </p:grpSpPr>
          <p:grpSp>
            <p:nvGrpSpPr>
              <p:cNvPr id="18" name="Groupe 17"/>
              <p:cNvGrpSpPr/>
              <p:nvPr>
                <p:custDataLst>
                  <p:tags r:id="rId13"/>
                </p:custDataLst>
              </p:nvPr>
            </p:nvGrpSpPr>
            <p:grpSpPr>
              <a:xfrm>
                <a:off x="797062" y="1653868"/>
                <a:ext cx="3342890" cy="3583739"/>
                <a:chOff x="819964" y="1653868"/>
                <a:chExt cx="3342890" cy="3583739"/>
              </a:xfrm>
            </p:grpSpPr>
            <p:sp>
              <p:nvSpPr>
                <p:cNvPr id="59" name="ZoneTexte 58"/>
                <p:cNvSpPr txBox="1"/>
                <p:nvPr/>
              </p:nvSpPr>
              <p:spPr>
                <a:xfrm>
                  <a:off x="1751192" y="4509961"/>
                  <a:ext cx="453858" cy="251277"/>
                </a:xfrm>
                <a:prstGeom prst="rect">
                  <a:avLst/>
                </a:prstGeom>
                <a:noFill/>
              </p:spPr>
              <p:txBody>
                <a:bodyPr wrap="square" rtlCol="0">
                  <a:spAutoFit/>
                </a:bodyPr>
                <a:lstStyle/>
                <a:p>
                  <a:r>
                    <a:rPr lang="fr-CA" sz="1100" b="1" dirty="0" smtClean="0">
                      <a:solidFill>
                        <a:schemeClr val="accent5">
                          <a:lumMod val="50000"/>
                        </a:schemeClr>
                      </a:solidFill>
                    </a:rPr>
                    <a:t>150</a:t>
                  </a:r>
                  <a:endParaRPr lang="fr-CA" sz="1100" b="1" dirty="0">
                    <a:solidFill>
                      <a:schemeClr val="accent5">
                        <a:lumMod val="50000"/>
                      </a:schemeClr>
                    </a:solidFill>
                  </a:endParaRPr>
                </a:p>
              </p:txBody>
            </p:sp>
            <p:sp>
              <p:nvSpPr>
                <p:cNvPr id="58" name="ZoneTexte 57"/>
                <p:cNvSpPr txBox="1"/>
                <p:nvPr/>
              </p:nvSpPr>
              <p:spPr>
                <a:xfrm>
                  <a:off x="1743916" y="4265299"/>
                  <a:ext cx="446318" cy="251277"/>
                </a:xfrm>
                <a:prstGeom prst="rect">
                  <a:avLst/>
                </a:prstGeom>
                <a:noFill/>
              </p:spPr>
              <p:txBody>
                <a:bodyPr wrap="square" rtlCol="0">
                  <a:spAutoFit/>
                </a:bodyPr>
                <a:lstStyle/>
                <a:p>
                  <a:r>
                    <a:rPr lang="fr-CA" sz="1100" b="1" dirty="0" smtClean="0">
                      <a:solidFill>
                        <a:schemeClr val="accent5">
                          <a:lumMod val="50000"/>
                        </a:schemeClr>
                      </a:solidFill>
                    </a:rPr>
                    <a:t>100</a:t>
                  </a:r>
                  <a:endParaRPr lang="fr-CA" sz="1100" b="1" dirty="0">
                    <a:solidFill>
                      <a:schemeClr val="accent5">
                        <a:lumMod val="50000"/>
                      </a:schemeClr>
                    </a:solidFill>
                  </a:endParaRPr>
                </a:p>
              </p:txBody>
            </p:sp>
            <p:sp>
              <p:nvSpPr>
                <p:cNvPr id="57" name="ZoneTexte 56"/>
                <p:cNvSpPr txBox="1"/>
                <p:nvPr/>
              </p:nvSpPr>
              <p:spPr>
                <a:xfrm>
                  <a:off x="1786590" y="3988315"/>
                  <a:ext cx="396044" cy="251277"/>
                </a:xfrm>
                <a:prstGeom prst="rect">
                  <a:avLst/>
                </a:prstGeom>
                <a:noFill/>
              </p:spPr>
              <p:txBody>
                <a:bodyPr wrap="square" rtlCol="0">
                  <a:spAutoFit/>
                </a:bodyPr>
                <a:lstStyle/>
                <a:p>
                  <a:r>
                    <a:rPr lang="fr-CA" sz="1100" b="1" dirty="0" smtClean="0">
                      <a:solidFill>
                        <a:schemeClr val="accent5">
                          <a:lumMod val="50000"/>
                        </a:schemeClr>
                      </a:solidFill>
                    </a:rPr>
                    <a:t>50</a:t>
                  </a:r>
                  <a:endParaRPr lang="fr-CA" sz="1100" b="1" dirty="0">
                    <a:solidFill>
                      <a:schemeClr val="accent5">
                        <a:lumMod val="50000"/>
                      </a:schemeClr>
                    </a:solidFill>
                  </a:endParaRPr>
                </a:p>
              </p:txBody>
            </p:sp>
            <p:sp>
              <p:nvSpPr>
                <p:cNvPr id="9" name="ZoneTexte 8"/>
                <p:cNvSpPr txBox="1"/>
                <p:nvPr/>
              </p:nvSpPr>
              <p:spPr>
                <a:xfrm>
                  <a:off x="1731953" y="1915323"/>
                  <a:ext cx="477160" cy="261610"/>
                </a:xfrm>
                <a:prstGeom prst="rect">
                  <a:avLst/>
                </a:prstGeom>
                <a:noFill/>
              </p:spPr>
              <p:txBody>
                <a:bodyPr wrap="square" rtlCol="0">
                  <a:spAutoFit/>
                </a:bodyPr>
                <a:lstStyle/>
                <a:p>
                  <a:r>
                    <a:rPr lang="fr-CA" sz="1100" b="1" dirty="0" smtClean="0">
                      <a:solidFill>
                        <a:schemeClr val="accent5">
                          <a:lumMod val="50000"/>
                        </a:schemeClr>
                      </a:solidFill>
                    </a:rPr>
                    <a:t>150</a:t>
                  </a:r>
                  <a:endParaRPr lang="fr-CA" sz="1100" b="1" dirty="0">
                    <a:solidFill>
                      <a:schemeClr val="accent5">
                        <a:lumMod val="50000"/>
                      </a:schemeClr>
                    </a:solidFill>
                  </a:endParaRPr>
                </a:p>
              </p:txBody>
            </p:sp>
            <p:sp>
              <p:nvSpPr>
                <p:cNvPr id="51" name="ZoneTexte 50"/>
                <p:cNvSpPr txBox="1"/>
                <p:nvPr/>
              </p:nvSpPr>
              <p:spPr>
                <a:xfrm>
                  <a:off x="1743572" y="2182782"/>
                  <a:ext cx="444586" cy="261610"/>
                </a:xfrm>
                <a:prstGeom prst="rect">
                  <a:avLst/>
                </a:prstGeom>
                <a:noFill/>
              </p:spPr>
              <p:txBody>
                <a:bodyPr wrap="square" rtlCol="0">
                  <a:spAutoFit/>
                </a:bodyPr>
                <a:lstStyle/>
                <a:p>
                  <a:r>
                    <a:rPr lang="fr-CA" sz="1100" b="1" dirty="0" smtClean="0">
                      <a:solidFill>
                        <a:schemeClr val="accent5">
                          <a:lumMod val="50000"/>
                        </a:schemeClr>
                      </a:solidFill>
                    </a:rPr>
                    <a:t>100</a:t>
                  </a:r>
                  <a:endParaRPr lang="fr-CA" sz="1100" b="1" dirty="0">
                    <a:solidFill>
                      <a:schemeClr val="accent5">
                        <a:lumMod val="50000"/>
                      </a:schemeClr>
                    </a:solidFill>
                  </a:endParaRPr>
                </a:p>
              </p:txBody>
            </p:sp>
            <p:sp>
              <p:nvSpPr>
                <p:cNvPr id="2075" name="ZoneTexte 2074"/>
                <p:cNvSpPr txBox="1"/>
                <p:nvPr/>
              </p:nvSpPr>
              <p:spPr>
                <a:xfrm>
                  <a:off x="2183138" y="1653868"/>
                  <a:ext cx="1581576" cy="246221"/>
                </a:xfrm>
                <a:prstGeom prst="rect">
                  <a:avLst/>
                </a:prstGeom>
                <a:noFill/>
              </p:spPr>
              <p:txBody>
                <a:bodyPr wrap="square" rtlCol="0">
                  <a:spAutoFit/>
                </a:bodyPr>
                <a:lstStyle/>
                <a:p>
                  <a:pPr algn="ctr"/>
                  <a:r>
                    <a:rPr lang="fr-CA" sz="1000" b="1" dirty="0" smtClean="0"/>
                    <a:t>« Embarquement »</a:t>
                  </a:r>
                </a:p>
              </p:txBody>
            </p:sp>
            <p:cxnSp>
              <p:nvCxnSpPr>
                <p:cNvPr id="78" name="Connecteur droit 77"/>
                <p:cNvCxnSpPr/>
                <p:nvPr/>
              </p:nvCxnSpPr>
              <p:spPr>
                <a:xfrm flipH="1">
                  <a:off x="2197430" y="1915323"/>
                  <a:ext cx="11684" cy="3322284"/>
                </a:xfrm>
                <a:prstGeom prst="line">
                  <a:avLst/>
                </a:prstGeom>
                <a:ln w="19050">
                  <a:solidFill>
                    <a:schemeClr val="tx2">
                      <a:lumMod val="40000"/>
                      <a:lumOff val="60000"/>
                    </a:schemeClr>
                  </a:solidFill>
                  <a:prstDash val="sysDot"/>
                </a:ln>
                <a:effectLst/>
              </p:spPr>
              <p:style>
                <a:lnRef idx="1">
                  <a:schemeClr val="accent1"/>
                </a:lnRef>
                <a:fillRef idx="2">
                  <a:schemeClr val="accent1"/>
                </a:fillRef>
                <a:effectRef idx="1">
                  <a:schemeClr val="accent1"/>
                </a:effectRef>
                <a:fontRef idx="minor">
                  <a:schemeClr val="dk1"/>
                </a:fontRef>
              </p:style>
            </p:cxnSp>
            <p:cxnSp>
              <p:nvCxnSpPr>
                <p:cNvPr id="79" name="Connecteur droit 78"/>
                <p:cNvCxnSpPr/>
                <p:nvPr/>
              </p:nvCxnSpPr>
              <p:spPr>
                <a:xfrm flipH="1">
                  <a:off x="3753260" y="1915323"/>
                  <a:ext cx="6826" cy="3322284"/>
                </a:xfrm>
                <a:prstGeom prst="line">
                  <a:avLst/>
                </a:prstGeom>
                <a:ln w="19050">
                  <a:solidFill>
                    <a:schemeClr val="tx2">
                      <a:lumMod val="40000"/>
                      <a:lumOff val="60000"/>
                    </a:schemeClr>
                  </a:solidFill>
                  <a:prstDash val="sysDot"/>
                </a:ln>
                <a:effectLst/>
              </p:spPr>
              <p:style>
                <a:lnRef idx="1">
                  <a:schemeClr val="accent1"/>
                </a:lnRef>
                <a:fillRef idx="2">
                  <a:schemeClr val="accent1"/>
                </a:fillRef>
                <a:effectRef idx="1">
                  <a:schemeClr val="accent1"/>
                </a:effectRef>
                <a:fontRef idx="minor">
                  <a:schemeClr val="dk1"/>
                </a:fontRef>
              </p:style>
            </p:cxnSp>
            <p:sp>
              <p:nvSpPr>
                <p:cNvPr id="80" name="Organigramme : Stockage à accès direct 79"/>
                <p:cNvSpPr/>
                <p:nvPr/>
              </p:nvSpPr>
              <p:spPr>
                <a:xfrm>
                  <a:off x="1858598" y="2913553"/>
                  <a:ext cx="2304256" cy="847430"/>
                </a:xfrm>
                <a:prstGeom prst="flowChartMagneticDrum">
                  <a:avLst/>
                </a:prstGeom>
                <a:ln w="19050"/>
              </p:spPr>
              <p:style>
                <a:lnRef idx="1">
                  <a:schemeClr val="accent1"/>
                </a:lnRef>
                <a:fillRef idx="2">
                  <a:schemeClr val="accent1"/>
                </a:fillRef>
                <a:effectRef idx="1">
                  <a:schemeClr val="accent1"/>
                </a:effectRef>
                <a:fontRef idx="minor">
                  <a:schemeClr val="dk1"/>
                </a:fontRef>
              </p:style>
              <p:txBody>
                <a:bodyPr rtlCol="0" anchor="ctr"/>
                <a:lstStyle/>
                <a:p>
                  <a:pPr algn="ctr"/>
                  <a:r>
                    <a:rPr lang="fr-CA" sz="1600" b="1" dirty="0" smtClean="0">
                      <a:solidFill>
                        <a:schemeClr val="accent1">
                          <a:lumMod val="50000"/>
                        </a:schemeClr>
                      </a:solidFill>
                    </a:rPr>
                    <a:t>T1</a:t>
                  </a:r>
                </a:p>
                <a:p>
                  <a:pPr algn="ctr"/>
                  <a:endParaRPr lang="fr-CA" sz="1400" b="1" dirty="0">
                    <a:solidFill>
                      <a:schemeClr val="accent1">
                        <a:lumMod val="50000"/>
                      </a:schemeClr>
                    </a:solidFill>
                  </a:endParaRPr>
                </a:p>
                <a:p>
                  <a:pPr algn="ctr"/>
                  <a:endParaRPr lang="fr-CA" sz="1400" b="1" dirty="0" smtClean="0">
                    <a:solidFill>
                      <a:schemeClr val="accent1">
                        <a:lumMod val="50000"/>
                      </a:schemeClr>
                    </a:solidFill>
                  </a:endParaRPr>
                </a:p>
                <a:p>
                  <a:pPr algn="ctr"/>
                  <a:endParaRPr lang="fr-CA" sz="1400" b="1" dirty="0">
                    <a:solidFill>
                      <a:schemeClr val="accent1">
                        <a:lumMod val="50000"/>
                      </a:schemeClr>
                    </a:solidFill>
                  </a:endParaRPr>
                </a:p>
              </p:txBody>
            </p:sp>
            <p:sp>
              <p:nvSpPr>
                <p:cNvPr id="83" name="Accolade ouvrante 82"/>
                <p:cNvSpPr/>
                <p:nvPr/>
              </p:nvSpPr>
              <p:spPr>
                <a:xfrm>
                  <a:off x="1498558" y="1980875"/>
                  <a:ext cx="216024" cy="847272"/>
                </a:xfrm>
                <a:prstGeom prst="leftBrace">
                  <a:avLst>
                    <a:gd name="adj1" fmla="val 8333"/>
                    <a:gd name="adj2" fmla="val 47723"/>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41" name="Accolade ouvrante 40"/>
                <p:cNvSpPr/>
                <p:nvPr/>
              </p:nvSpPr>
              <p:spPr>
                <a:xfrm>
                  <a:off x="1498558" y="3860561"/>
                  <a:ext cx="216024" cy="1318973"/>
                </a:xfrm>
                <a:prstGeom prst="leftBrac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cxnSp>
              <p:nvCxnSpPr>
                <p:cNvPr id="8" name="Connecteur droit 7"/>
                <p:cNvCxnSpPr/>
                <p:nvPr/>
              </p:nvCxnSpPr>
              <p:spPr>
                <a:xfrm>
                  <a:off x="2074622" y="2597303"/>
                  <a:ext cx="1085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a:off x="2083834" y="2316891"/>
                  <a:ext cx="1085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a:off x="2087262" y="2044099"/>
                  <a:ext cx="10851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ZoneTexte 51"/>
                <p:cNvSpPr txBox="1"/>
                <p:nvPr/>
              </p:nvSpPr>
              <p:spPr>
                <a:xfrm>
                  <a:off x="1871272" y="2708568"/>
                  <a:ext cx="396044" cy="261610"/>
                </a:xfrm>
                <a:prstGeom prst="rect">
                  <a:avLst/>
                </a:prstGeom>
                <a:noFill/>
              </p:spPr>
              <p:txBody>
                <a:bodyPr wrap="square" rtlCol="0">
                  <a:spAutoFit/>
                </a:bodyPr>
                <a:lstStyle/>
                <a:p>
                  <a:r>
                    <a:rPr lang="fr-CA" sz="1100" b="1" dirty="0" smtClean="0">
                      <a:solidFill>
                        <a:schemeClr val="accent5">
                          <a:lumMod val="50000"/>
                        </a:schemeClr>
                      </a:solidFill>
                    </a:rPr>
                    <a:t>0</a:t>
                  </a:r>
                  <a:endParaRPr lang="fr-CA" sz="1100" b="1" dirty="0">
                    <a:solidFill>
                      <a:schemeClr val="accent5">
                        <a:lumMod val="50000"/>
                      </a:schemeClr>
                    </a:solidFill>
                  </a:endParaRPr>
                </a:p>
              </p:txBody>
            </p:sp>
            <p:cxnSp>
              <p:nvCxnSpPr>
                <p:cNvPr id="54" name="Connecteur droit 53"/>
                <p:cNvCxnSpPr/>
                <p:nvPr/>
              </p:nvCxnSpPr>
              <p:spPr>
                <a:xfrm>
                  <a:off x="2089862" y="4648639"/>
                  <a:ext cx="1085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a:off x="2091454" y="4397503"/>
                  <a:ext cx="1085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a:off x="2079642" y="4124711"/>
                  <a:ext cx="10851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26" name="Picture 2" descr="Résultats de recherche d'images pour « openshift »"/>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9964" y="2958515"/>
                  <a:ext cx="717713" cy="7666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s de recherche d'images pour « on-premise »"/>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51674" t="-1" r="18363" b="5569"/>
                <a:stretch/>
              </p:blipFill>
              <p:spPr bwMode="auto">
                <a:xfrm>
                  <a:off x="1003022" y="2146788"/>
                  <a:ext cx="482088" cy="46689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4" descr="Résultats de recherche d'images pour « on-premise »"/>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20375" t="1" r="52357" b="6818"/>
                <a:stretch/>
              </p:blipFill>
              <p:spPr bwMode="auto">
                <a:xfrm>
                  <a:off x="971642" y="4258961"/>
                  <a:ext cx="484934" cy="50926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a:xfrm>
                  <a:off x="2195736" y="2316891"/>
                  <a:ext cx="1566000" cy="529443"/>
                </a:xfrm>
                <a:prstGeom prst="rect">
                  <a:avLst/>
                </a:prstGeom>
                <a:solidFill>
                  <a:schemeClr val="accent1">
                    <a:lumMod val="75000"/>
                  </a:schemeClr>
                </a:solid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b="1" dirty="0" smtClean="0">
                      <a:solidFill>
                        <a:schemeClr val="bg1"/>
                      </a:solidFill>
                    </a:rPr>
                    <a:t>NJHA</a:t>
                  </a:r>
                </a:p>
                <a:p>
                  <a:pPr algn="ctr"/>
                  <a:r>
                    <a:rPr lang="fr-CA" sz="1050" b="1" dirty="0" smtClean="0">
                      <a:solidFill>
                        <a:schemeClr val="bg1"/>
                      </a:solidFill>
                    </a:rPr>
                    <a:t>DEV/TI/TA</a:t>
                  </a:r>
                </a:p>
                <a:p>
                  <a:pPr algn="ctr"/>
                  <a:r>
                    <a:rPr lang="fr-CA" sz="1050" b="1" dirty="0">
                      <a:solidFill>
                        <a:schemeClr val="bg1"/>
                      </a:solidFill>
                    </a:rPr>
                    <a:t>« </a:t>
                  </a:r>
                  <a:r>
                    <a:rPr lang="fr-CA" sz="1050" b="1" dirty="0" smtClean="0">
                      <a:solidFill>
                        <a:schemeClr val="bg1"/>
                      </a:solidFill>
                    </a:rPr>
                    <a:t>100 </a:t>
                  </a:r>
                  <a:r>
                    <a:rPr lang="fr-CA" sz="1050" b="1" dirty="0">
                      <a:solidFill>
                        <a:schemeClr val="bg1"/>
                      </a:solidFill>
                    </a:rPr>
                    <a:t>conteneurs </a:t>
                  </a:r>
                  <a:r>
                    <a:rPr lang="fr-CA" sz="1050" b="1" dirty="0" smtClean="0">
                      <a:solidFill>
                        <a:schemeClr val="bg1"/>
                      </a:solidFill>
                    </a:rPr>
                    <a:t>»</a:t>
                  </a:r>
                  <a:r>
                    <a:rPr lang="fr-CA" sz="1050" b="1" dirty="0" smtClean="0">
                      <a:solidFill>
                        <a:schemeClr val="accent1">
                          <a:lumMod val="75000"/>
                        </a:schemeClr>
                      </a:solidFill>
                    </a:rPr>
                    <a:t>»</a:t>
                  </a:r>
                  <a:endParaRPr lang="fr-CA" sz="1050" b="1" dirty="0">
                    <a:solidFill>
                      <a:schemeClr val="accent1">
                        <a:lumMod val="75000"/>
                      </a:schemeClr>
                    </a:solidFill>
                  </a:endParaRPr>
                </a:p>
              </p:txBody>
            </p:sp>
            <p:sp>
              <p:nvSpPr>
                <p:cNvPr id="87" name="Rectangle 86"/>
                <p:cNvSpPr/>
                <p:nvPr/>
              </p:nvSpPr>
              <p:spPr>
                <a:xfrm>
                  <a:off x="2187260" y="3860575"/>
                  <a:ext cx="1566000" cy="258546"/>
                </a:xfrm>
                <a:prstGeom prst="rect">
                  <a:avLst/>
                </a:prstGeom>
                <a:solidFill>
                  <a:schemeClr val="accent1">
                    <a:lumMod val="75000"/>
                  </a:schemeClr>
                </a:solid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CA" sz="1100" b="1" dirty="0" smtClean="0">
                      <a:solidFill>
                        <a:schemeClr val="bg1"/>
                      </a:solidFill>
                    </a:rPr>
                    <a:t>NJHA</a:t>
                  </a:r>
                  <a:endParaRPr lang="fr-CA" sz="1100" b="1" dirty="0">
                    <a:solidFill>
                      <a:schemeClr val="bg1"/>
                    </a:solidFill>
                  </a:endParaRPr>
                </a:p>
                <a:p>
                  <a:pPr algn="ctr"/>
                  <a:r>
                    <a:rPr lang="fr-CA" sz="1100" b="1" dirty="0" smtClean="0">
                      <a:solidFill>
                        <a:schemeClr val="bg1"/>
                      </a:solidFill>
                    </a:rPr>
                    <a:t>PP/PO</a:t>
                  </a:r>
                  <a:endParaRPr lang="fr-CA" sz="1100" b="1" dirty="0">
                    <a:solidFill>
                      <a:schemeClr val="bg1"/>
                    </a:solidFill>
                  </a:endParaRPr>
                </a:p>
              </p:txBody>
            </p:sp>
            <p:sp>
              <p:nvSpPr>
                <p:cNvPr id="37" name="Étoile à 5 branches 36"/>
                <p:cNvSpPr/>
                <p:nvPr/>
              </p:nvSpPr>
              <p:spPr>
                <a:xfrm>
                  <a:off x="2290358" y="3929068"/>
                  <a:ext cx="65462" cy="60853"/>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8" name="ZoneTexte 37"/>
                <p:cNvSpPr txBox="1"/>
                <p:nvPr/>
              </p:nvSpPr>
              <p:spPr>
                <a:xfrm>
                  <a:off x="2252392" y="3120338"/>
                  <a:ext cx="1544348" cy="399087"/>
                </a:xfrm>
                <a:prstGeom prst="rect">
                  <a:avLst/>
                </a:prstGeom>
                <a:noFill/>
              </p:spPr>
              <p:txBody>
                <a:bodyPr wrap="square" rtlCol="0">
                  <a:spAutoFit/>
                </a:bodyPr>
                <a:lstStyle/>
                <a:p>
                  <a:r>
                    <a:rPr lang="fr-CA" sz="700" b="1" dirty="0" smtClean="0">
                      <a:solidFill>
                        <a:schemeClr val="accent1">
                          <a:lumMod val="50000"/>
                        </a:schemeClr>
                      </a:solidFill>
                    </a:rPr>
                    <a:t>LQ : 5 app. préparation</a:t>
                  </a:r>
                </a:p>
                <a:p>
                  <a:r>
                    <a:rPr lang="fr-CA" sz="700" b="1" dirty="0" smtClean="0">
                      <a:solidFill>
                        <a:schemeClr val="accent1">
                          <a:lumMod val="50000"/>
                        </a:schemeClr>
                      </a:solidFill>
                    </a:rPr>
                    <a:t>Nter </a:t>
                  </a:r>
                  <a:r>
                    <a:rPr lang="fr-CA" sz="700" b="1" dirty="0">
                      <a:solidFill>
                        <a:schemeClr val="accent1">
                          <a:lumMod val="50000"/>
                        </a:schemeClr>
                      </a:solidFill>
                    </a:rPr>
                    <a:t>: 5 </a:t>
                  </a:r>
                  <a:r>
                    <a:rPr lang="fr-CA" sz="700" b="1" dirty="0" smtClean="0">
                      <a:solidFill>
                        <a:schemeClr val="accent1">
                          <a:lumMod val="50000"/>
                        </a:schemeClr>
                      </a:solidFill>
                    </a:rPr>
                    <a:t>app. préparation</a:t>
                  </a:r>
                  <a:endParaRPr lang="fr-CA" sz="700" b="1" dirty="0">
                    <a:solidFill>
                      <a:schemeClr val="accent1">
                        <a:lumMod val="50000"/>
                      </a:schemeClr>
                    </a:solidFill>
                  </a:endParaRPr>
                </a:p>
                <a:p>
                  <a:endParaRPr lang="fr-CA" sz="700" b="1" dirty="0" smtClean="0">
                    <a:solidFill>
                      <a:schemeClr val="accent1">
                        <a:lumMod val="50000"/>
                      </a:schemeClr>
                    </a:solidFill>
                  </a:endParaRPr>
                </a:p>
              </p:txBody>
            </p:sp>
            <p:sp>
              <p:nvSpPr>
                <p:cNvPr id="125" name="ZoneTexte 124"/>
                <p:cNvSpPr txBox="1"/>
                <p:nvPr/>
              </p:nvSpPr>
              <p:spPr>
                <a:xfrm rot="16200000">
                  <a:off x="1327301" y="2296788"/>
                  <a:ext cx="847270" cy="215444"/>
                </a:xfrm>
                <a:prstGeom prst="rect">
                  <a:avLst/>
                </a:prstGeom>
                <a:noFill/>
              </p:spPr>
              <p:txBody>
                <a:bodyPr wrap="square" rtlCol="0">
                  <a:spAutoFit/>
                </a:bodyPr>
                <a:lstStyle/>
                <a:p>
                  <a:pPr algn="ctr"/>
                  <a:r>
                    <a:rPr lang="fr-CA" sz="800" b="1" dirty="0" smtClean="0">
                      <a:solidFill>
                        <a:schemeClr val="accent1">
                          <a:lumMod val="50000"/>
                        </a:schemeClr>
                      </a:solidFill>
                    </a:rPr>
                    <a:t>Nb. conteneurs</a:t>
                  </a:r>
                </a:p>
              </p:txBody>
            </p:sp>
            <p:sp>
              <p:nvSpPr>
                <p:cNvPr id="77" name="ZoneTexte 76"/>
                <p:cNvSpPr txBox="1"/>
                <p:nvPr/>
              </p:nvSpPr>
              <p:spPr>
                <a:xfrm>
                  <a:off x="1796192" y="2468923"/>
                  <a:ext cx="396044" cy="261610"/>
                </a:xfrm>
                <a:prstGeom prst="rect">
                  <a:avLst/>
                </a:prstGeom>
                <a:noFill/>
              </p:spPr>
              <p:txBody>
                <a:bodyPr wrap="square" rtlCol="0">
                  <a:spAutoFit/>
                </a:bodyPr>
                <a:lstStyle/>
                <a:p>
                  <a:r>
                    <a:rPr lang="fr-CA" sz="1100" b="1" dirty="0">
                      <a:solidFill>
                        <a:schemeClr val="accent5">
                          <a:lumMod val="50000"/>
                        </a:schemeClr>
                      </a:solidFill>
                    </a:rPr>
                    <a:t>5</a:t>
                  </a:r>
                  <a:r>
                    <a:rPr lang="fr-CA" sz="1100" b="1" dirty="0" smtClean="0">
                      <a:solidFill>
                        <a:schemeClr val="accent5">
                          <a:lumMod val="50000"/>
                        </a:schemeClr>
                      </a:solidFill>
                    </a:rPr>
                    <a:t>0</a:t>
                  </a:r>
                  <a:endParaRPr lang="fr-CA" sz="1100" b="1" dirty="0">
                    <a:solidFill>
                      <a:schemeClr val="accent5">
                        <a:lumMod val="50000"/>
                      </a:schemeClr>
                    </a:solidFill>
                  </a:endParaRPr>
                </a:p>
              </p:txBody>
            </p:sp>
            <p:cxnSp>
              <p:nvCxnSpPr>
                <p:cNvPr id="81" name="Connecteur droit 80"/>
                <p:cNvCxnSpPr/>
                <p:nvPr/>
              </p:nvCxnSpPr>
              <p:spPr>
                <a:xfrm>
                  <a:off x="2078616" y="2846334"/>
                  <a:ext cx="1085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2" name="Connecteur droit 81"/>
                <p:cNvCxnSpPr/>
                <p:nvPr/>
              </p:nvCxnSpPr>
              <p:spPr>
                <a:xfrm>
                  <a:off x="2071892" y="3867894"/>
                  <a:ext cx="10851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4" name="ZoneTexte 83"/>
                <p:cNvSpPr txBox="1"/>
                <p:nvPr/>
              </p:nvSpPr>
              <p:spPr>
                <a:xfrm>
                  <a:off x="1858252" y="3730602"/>
                  <a:ext cx="396044" cy="261610"/>
                </a:xfrm>
                <a:prstGeom prst="rect">
                  <a:avLst/>
                </a:prstGeom>
                <a:noFill/>
              </p:spPr>
              <p:txBody>
                <a:bodyPr wrap="square" rtlCol="0">
                  <a:spAutoFit/>
                </a:bodyPr>
                <a:lstStyle/>
                <a:p>
                  <a:r>
                    <a:rPr lang="fr-CA" sz="1100" b="1" dirty="0" smtClean="0">
                      <a:solidFill>
                        <a:schemeClr val="accent5">
                          <a:lumMod val="50000"/>
                        </a:schemeClr>
                      </a:solidFill>
                    </a:rPr>
                    <a:t>0</a:t>
                  </a:r>
                  <a:endParaRPr lang="fr-CA" sz="1100" b="1" dirty="0">
                    <a:solidFill>
                      <a:schemeClr val="accent5">
                        <a:lumMod val="50000"/>
                      </a:schemeClr>
                    </a:solidFill>
                  </a:endParaRPr>
                </a:p>
              </p:txBody>
            </p:sp>
          </p:grpSp>
          <p:sp>
            <p:nvSpPr>
              <p:cNvPr id="95" name="ZoneTexte 94"/>
              <p:cNvSpPr txBox="1"/>
              <p:nvPr/>
            </p:nvSpPr>
            <p:spPr>
              <a:xfrm rot="16200000">
                <a:off x="1020633" y="4412309"/>
                <a:ext cx="1419764" cy="230832"/>
              </a:xfrm>
              <a:prstGeom prst="rect">
                <a:avLst/>
              </a:prstGeom>
              <a:noFill/>
            </p:spPr>
            <p:txBody>
              <a:bodyPr wrap="square" rtlCol="0">
                <a:spAutoFit/>
              </a:bodyPr>
              <a:lstStyle/>
              <a:p>
                <a:pPr algn="ctr"/>
                <a:r>
                  <a:rPr lang="fr-CA" sz="900" b="1" dirty="0" smtClean="0">
                    <a:solidFill>
                      <a:schemeClr val="accent1">
                        <a:lumMod val="50000"/>
                      </a:schemeClr>
                    </a:solidFill>
                  </a:rPr>
                  <a:t>Nb. conteneurs</a:t>
                </a:r>
              </a:p>
            </p:txBody>
          </p:sp>
        </p:grpSp>
        <p:sp>
          <p:nvSpPr>
            <p:cNvPr id="166" name="ZoneTexte 165"/>
            <p:cNvSpPr txBox="1"/>
            <p:nvPr/>
          </p:nvSpPr>
          <p:spPr>
            <a:xfrm>
              <a:off x="1894944" y="4552013"/>
              <a:ext cx="398140" cy="261610"/>
            </a:xfrm>
            <a:prstGeom prst="rect">
              <a:avLst/>
            </a:prstGeom>
            <a:noFill/>
          </p:spPr>
          <p:txBody>
            <a:bodyPr wrap="square" rtlCol="0">
              <a:spAutoFit/>
            </a:bodyPr>
            <a:lstStyle/>
            <a:p>
              <a:r>
                <a:rPr lang="fr-CA" sz="1100" b="1" dirty="0" smtClean="0">
                  <a:solidFill>
                    <a:schemeClr val="accent5">
                      <a:lumMod val="50000"/>
                    </a:schemeClr>
                  </a:solidFill>
                </a:rPr>
                <a:t>200</a:t>
              </a:r>
              <a:endParaRPr lang="fr-CA" sz="1100" b="1" dirty="0">
                <a:solidFill>
                  <a:schemeClr val="accent5">
                    <a:lumMod val="50000"/>
                  </a:schemeClr>
                </a:solidFill>
              </a:endParaRPr>
            </a:p>
          </p:txBody>
        </p:sp>
        <p:cxnSp>
          <p:nvCxnSpPr>
            <p:cNvPr id="167" name="Connecteur droit 166"/>
            <p:cNvCxnSpPr/>
            <p:nvPr/>
          </p:nvCxnSpPr>
          <p:spPr>
            <a:xfrm>
              <a:off x="2238856" y="4688773"/>
              <a:ext cx="10851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3" name="ZoneTexte 172"/>
            <p:cNvSpPr txBox="1"/>
            <p:nvPr/>
          </p:nvSpPr>
          <p:spPr>
            <a:xfrm>
              <a:off x="1900084" y="4822800"/>
              <a:ext cx="398140" cy="261610"/>
            </a:xfrm>
            <a:prstGeom prst="rect">
              <a:avLst/>
            </a:prstGeom>
            <a:noFill/>
          </p:spPr>
          <p:txBody>
            <a:bodyPr wrap="square" rtlCol="0">
              <a:spAutoFit/>
            </a:bodyPr>
            <a:lstStyle/>
            <a:p>
              <a:r>
                <a:rPr lang="fr-CA" sz="1100" b="1" dirty="0" smtClean="0">
                  <a:solidFill>
                    <a:schemeClr val="accent5">
                      <a:lumMod val="50000"/>
                    </a:schemeClr>
                  </a:solidFill>
                </a:rPr>
                <a:t>250</a:t>
              </a:r>
              <a:endParaRPr lang="fr-CA" sz="1100" b="1" dirty="0">
                <a:solidFill>
                  <a:schemeClr val="accent5">
                    <a:lumMod val="50000"/>
                  </a:schemeClr>
                </a:solidFill>
              </a:endParaRPr>
            </a:p>
          </p:txBody>
        </p:sp>
        <p:cxnSp>
          <p:nvCxnSpPr>
            <p:cNvPr id="174" name="Connecteur droit 173"/>
            <p:cNvCxnSpPr/>
            <p:nvPr/>
          </p:nvCxnSpPr>
          <p:spPr>
            <a:xfrm>
              <a:off x="2243996" y="4959560"/>
              <a:ext cx="108516"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9" name="Groupe 4"/>
          <p:cNvGrpSpPr/>
          <p:nvPr>
            <p:custDataLst>
              <p:tags r:id="rId7"/>
            </p:custDataLst>
          </p:nvPr>
        </p:nvGrpSpPr>
        <p:grpSpPr>
          <a:xfrm>
            <a:off x="3830248" y="1288966"/>
            <a:ext cx="2304256" cy="3731055"/>
            <a:chOff x="3658798" y="1650298"/>
            <a:chExt cx="2304256" cy="3584428"/>
          </a:xfrm>
        </p:grpSpPr>
        <p:sp>
          <p:nvSpPr>
            <p:cNvPr id="150" name="ZoneTexte 6"/>
            <p:cNvSpPr txBox="1"/>
            <p:nvPr/>
          </p:nvSpPr>
          <p:spPr>
            <a:xfrm>
              <a:off x="3992796" y="1650298"/>
              <a:ext cx="1581576" cy="246221"/>
            </a:xfrm>
            <a:prstGeom prst="rect">
              <a:avLst/>
            </a:prstGeom>
            <a:noFill/>
          </p:spPr>
          <p:txBody>
            <a:bodyPr wrap="square" rtlCol="0">
              <a:spAutoFit/>
            </a:bodyPr>
            <a:lstStyle/>
            <a:p>
              <a:pPr algn="ctr"/>
              <a:r>
                <a:rPr lang="fr-CA" sz="1000" b="1" dirty="0" smtClean="0"/>
                <a:t>« Rétrospection »</a:t>
              </a:r>
            </a:p>
          </p:txBody>
        </p:sp>
        <p:cxnSp>
          <p:nvCxnSpPr>
            <p:cNvPr id="74" name="Connecteur droit 9"/>
            <p:cNvCxnSpPr/>
            <p:nvPr/>
          </p:nvCxnSpPr>
          <p:spPr>
            <a:xfrm flipH="1">
              <a:off x="3980737" y="1911757"/>
              <a:ext cx="18783" cy="3322969"/>
            </a:xfrm>
            <a:prstGeom prst="line">
              <a:avLst/>
            </a:prstGeom>
            <a:ln w="19050">
              <a:solidFill>
                <a:schemeClr val="accent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Connecteur droit 10"/>
            <p:cNvCxnSpPr/>
            <p:nvPr/>
          </p:nvCxnSpPr>
          <p:spPr>
            <a:xfrm>
              <a:off x="5569392" y="1883302"/>
              <a:ext cx="0" cy="3351424"/>
            </a:xfrm>
            <a:prstGeom prst="line">
              <a:avLst/>
            </a:prstGeom>
            <a:ln w="19050">
              <a:solidFill>
                <a:schemeClr val="accent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5" name="Rectangle 13"/>
            <p:cNvSpPr/>
            <p:nvPr/>
          </p:nvSpPr>
          <p:spPr>
            <a:xfrm>
              <a:off x="3980737" y="2641673"/>
              <a:ext cx="1593635" cy="200739"/>
            </a:xfrm>
            <a:prstGeom prst="rect">
              <a:avLst/>
            </a:prstGeom>
            <a:solidFill>
              <a:schemeClr val="accent6">
                <a:lumMod val="75000"/>
              </a:schemeClr>
            </a:solid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CA" sz="1400" b="1" dirty="0">
                  <a:solidFill>
                    <a:schemeClr val="bg1"/>
                  </a:solidFill>
                </a:rPr>
                <a:t>NJHA</a:t>
              </a:r>
              <a:r>
                <a:rPr lang="fr-CA" sz="1200" b="1" dirty="0">
                  <a:solidFill>
                    <a:schemeClr val="bg1"/>
                  </a:solidFill>
                </a:rPr>
                <a:t> </a:t>
              </a:r>
              <a:r>
                <a:rPr lang="fr-CA" sz="1200" b="1" dirty="0" smtClean="0">
                  <a:solidFill>
                    <a:schemeClr val="bg1"/>
                  </a:solidFill>
                </a:rPr>
                <a:t> </a:t>
              </a:r>
              <a:r>
                <a:rPr lang="fr-CA" sz="1000" b="1" dirty="0" smtClean="0">
                  <a:solidFill>
                    <a:schemeClr val="bg1"/>
                  </a:solidFill>
                </a:rPr>
                <a:t>PP/PO « 40 c. »</a:t>
              </a:r>
              <a:endParaRPr lang="fr-CA" sz="1000" b="1" dirty="0">
                <a:solidFill>
                  <a:schemeClr val="bg1"/>
                </a:solidFill>
              </a:endParaRPr>
            </a:p>
          </p:txBody>
        </p:sp>
        <p:sp>
          <p:nvSpPr>
            <p:cNvPr id="171" name="Rectangle 14"/>
            <p:cNvSpPr/>
            <p:nvPr/>
          </p:nvSpPr>
          <p:spPr>
            <a:xfrm>
              <a:off x="3999520" y="3870324"/>
              <a:ext cx="779933" cy="262373"/>
            </a:xfrm>
            <a:prstGeom prst="rect">
              <a:avLst/>
            </a:prstGeom>
            <a:solidFill>
              <a:schemeClr val="accent6">
                <a:lumMod val="50000"/>
              </a:schemeClr>
            </a:solidFill>
            <a:ln>
              <a:solidFill>
                <a:schemeClr val="accent6">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CA" sz="1050" b="1" dirty="0">
                  <a:solidFill>
                    <a:schemeClr val="bg1"/>
                  </a:solidFill>
                </a:rPr>
                <a:t> </a:t>
              </a:r>
              <a:r>
                <a:rPr lang="fr-CA" sz="1100" b="1" dirty="0" smtClean="0">
                  <a:solidFill>
                    <a:schemeClr val="bg1"/>
                  </a:solidFill>
                </a:rPr>
                <a:t>JHA</a:t>
              </a:r>
            </a:p>
            <a:p>
              <a:pPr algn="ctr"/>
              <a:r>
                <a:rPr lang="fr-CA" sz="1100" b="1" dirty="0" smtClean="0">
                  <a:solidFill>
                    <a:schemeClr val="bg1"/>
                  </a:solidFill>
                </a:rPr>
                <a:t> PO</a:t>
              </a:r>
              <a:endParaRPr lang="fr-CA" sz="1100" b="1" dirty="0">
                <a:solidFill>
                  <a:schemeClr val="bg1"/>
                </a:solidFill>
              </a:endParaRPr>
            </a:p>
          </p:txBody>
        </p:sp>
        <p:sp>
          <p:nvSpPr>
            <p:cNvPr id="76" name="Organigramme : Stockage à accès direct 15"/>
            <p:cNvSpPr/>
            <p:nvPr/>
          </p:nvSpPr>
          <p:spPr>
            <a:xfrm>
              <a:off x="3658798" y="2913553"/>
              <a:ext cx="2304256" cy="847430"/>
            </a:xfrm>
            <a:prstGeom prst="flowChartMagneticDrum">
              <a:avLst/>
            </a:prstGeom>
            <a:ln w="19050"/>
          </p:spPr>
          <p:style>
            <a:lnRef idx="1">
              <a:schemeClr val="accent6"/>
            </a:lnRef>
            <a:fillRef idx="2">
              <a:schemeClr val="accent6"/>
            </a:fillRef>
            <a:effectRef idx="1">
              <a:schemeClr val="accent6"/>
            </a:effectRef>
            <a:fontRef idx="minor">
              <a:schemeClr val="dk1"/>
            </a:fontRef>
          </p:style>
          <p:txBody>
            <a:bodyPr rtlCol="0" anchor="ctr"/>
            <a:lstStyle/>
            <a:p>
              <a:pPr algn="ctr"/>
              <a:r>
                <a:rPr lang="fr-CA" b="1" dirty="0" smtClean="0">
                  <a:solidFill>
                    <a:schemeClr val="accent6">
                      <a:lumMod val="50000"/>
                    </a:schemeClr>
                  </a:solidFill>
                </a:rPr>
                <a:t>T2</a:t>
              </a:r>
            </a:p>
            <a:p>
              <a:pPr algn="ctr"/>
              <a:endParaRPr lang="fr-CA" sz="1400" b="1" dirty="0" smtClean="0">
                <a:solidFill>
                  <a:schemeClr val="accent6">
                    <a:lumMod val="50000"/>
                  </a:schemeClr>
                </a:solidFill>
              </a:endParaRPr>
            </a:p>
            <a:p>
              <a:pPr algn="ctr"/>
              <a:endParaRPr lang="fr-CA" sz="1400" b="1" dirty="0" smtClean="0">
                <a:solidFill>
                  <a:schemeClr val="accent6">
                    <a:lumMod val="50000"/>
                  </a:schemeClr>
                </a:solidFill>
              </a:endParaRPr>
            </a:p>
            <a:p>
              <a:pPr algn="ctr"/>
              <a:endParaRPr lang="fr-CA" sz="1400" b="1" dirty="0">
                <a:solidFill>
                  <a:schemeClr val="accent6">
                    <a:lumMod val="50000"/>
                  </a:schemeClr>
                </a:solidFill>
              </a:endParaRPr>
            </a:p>
          </p:txBody>
        </p:sp>
        <p:sp>
          <p:nvSpPr>
            <p:cNvPr id="156" name="ZoneTexte 16"/>
            <p:cNvSpPr txBox="1"/>
            <p:nvPr/>
          </p:nvSpPr>
          <p:spPr>
            <a:xfrm>
              <a:off x="4029271" y="3098908"/>
              <a:ext cx="1932595" cy="709635"/>
            </a:xfrm>
            <a:prstGeom prst="rect">
              <a:avLst/>
            </a:prstGeom>
            <a:noFill/>
          </p:spPr>
          <p:txBody>
            <a:bodyPr wrap="square" rtlCol="0">
              <a:spAutoFit/>
            </a:bodyPr>
            <a:lstStyle/>
            <a:p>
              <a:r>
                <a:rPr lang="fr-CA" sz="700" b="1" dirty="0">
                  <a:solidFill>
                    <a:schemeClr val="accent6">
                      <a:lumMod val="50000"/>
                    </a:schemeClr>
                  </a:solidFill>
                </a:rPr>
                <a:t>LQ : </a:t>
              </a:r>
              <a:r>
                <a:rPr lang="fr-CA" sz="700" b="1" dirty="0" smtClean="0">
                  <a:solidFill>
                    <a:schemeClr val="accent6">
                      <a:lumMod val="50000"/>
                    </a:schemeClr>
                  </a:solidFill>
                </a:rPr>
                <a:t> 5 </a:t>
              </a:r>
              <a:r>
                <a:rPr lang="fr-CA" sz="700" b="1" dirty="0">
                  <a:solidFill>
                    <a:schemeClr val="accent6">
                      <a:lumMod val="50000"/>
                    </a:schemeClr>
                  </a:solidFill>
                </a:rPr>
                <a:t>app. p</a:t>
              </a:r>
              <a:r>
                <a:rPr lang="fr-CA" sz="700" b="1" dirty="0" smtClean="0">
                  <a:solidFill>
                    <a:schemeClr val="accent6">
                      <a:lumMod val="50000"/>
                    </a:schemeClr>
                  </a:solidFill>
                </a:rPr>
                <a:t>réparation</a:t>
              </a:r>
            </a:p>
            <a:p>
              <a:r>
                <a:rPr lang="fr-CA" sz="700" b="1" dirty="0">
                  <a:solidFill>
                    <a:schemeClr val="accent6">
                      <a:lumMod val="50000"/>
                    </a:schemeClr>
                  </a:solidFill>
                </a:rPr>
                <a:t> </a:t>
              </a:r>
              <a:r>
                <a:rPr lang="fr-CA" sz="700" b="1" dirty="0" smtClean="0">
                  <a:solidFill>
                    <a:schemeClr val="accent6">
                      <a:lumMod val="50000"/>
                    </a:schemeClr>
                  </a:solidFill>
                </a:rPr>
                <a:t>        5 app. opérationnaliser</a:t>
              </a:r>
            </a:p>
            <a:p>
              <a:r>
                <a:rPr lang="fr-CA" sz="700" b="1" dirty="0">
                  <a:solidFill>
                    <a:schemeClr val="accent6">
                      <a:lumMod val="50000"/>
                    </a:schemeClr>
                  </a:solidFill>
                </a:rPr>
                <a:t> </a:t>
              </a:r>
              <a:r>
                <a:rPr lang="fr-CA" sz="700" b="1" dirty="0" smtClean="0">
                  <a:solidFill>
                    <a:schemeClr val="accent6">
                      <a:lumMod val="50000"/>
                    </a:schemeClr>
                  </a:solidFill>
                </a:rPr>
                <a:t>        2 app. rechange</a:t>
              </a:r>
            </a:p>
            <a:p>
              <a:r>
                <a:rPr lang="fr-CA" sz="700" b="1" dirty="0" smtClean="0">
                  <a:solidFill>
                    <a:schemeClr val="accent6">
                      <a:lumMod val="50000"/>
                    </a:schemeClr>
                  </a:solidFill>
                </a:rPr>
                <a:t>Nter </a:t>
              </a:r>
              <a:r>
                <a:rPr lang="fr-CA" sz="700" b="1" dirty="0">
                  <a:solidFill>
                    <a:schemeClr val="accent6">
                      <a:lumMod val="50000"/>
                    </a:schemeClr>
                  </a:solidFill>
                </a:rPr>
                <a:t>: 9</a:t>
              </a:r>
              <a:r>
                <a:rPr lang="fr-CA" sz="700" b="1" dirty="0" smtClean="0">
                  <a:solidFill>
                    <a:schemeClr val="accent6">
                      <a:lumMod val="50000"/>
                    </a:schemeClr>
                  </a:solidFill>
                </a:rPr>
                <a:t> </a:t>
              </a:r>
              <a:r>
                <a:rPr lang="fr-CA" sz="700" b="1" dirty="0">
                  <a:solidFill>
                    <a:schemeClr val="accent6">
                      <a:lumMod val="50000"/>
                    </a:schemeClr>
                  </a:solidFill>
                </a:rPr>
                <a:t>app. p</a:t>
              </a:r>
              <a:r>
                <a:rPr lang="fr-CA" sz="700" b="1" dirty="0" smtClean="0">
                  <a:solidFill>
                    <a:schemeClr val="accent6">
                      <a:lumMod val="50000"/>
                    </a:schemeClr>
                  </a:solidFill>
                </a:rPr>
                <a:t>réparation</a:t>
              </a:r>
            </a:p>
            <a:p>
              <a:r>
                <a:rPr lang="fr-CA" sz="700" b="1" dirty="0">
                  <a:solidFill>
                    <a:schemeClr val="accent6">
                      <a:lumMod val="50000"/>
                    </a:schemeClr>
                  </a:solidFill>
                </a:rPr>
                <a:t> </a:t>
              </a:r>
              <a:r>
                <a:rPr lang="fr-CA" sz="700" b="1" dirty="0" smtClean="0">
                  <a:solidFill>
                    <a:schemeClr val="accent6">
                      <a:lumMod val="50000"/>
                    </a:schemeClr>
                  </a:solidFill>
                </a:rPr>
                <a:t>           5 app. opérationnaliser</a:t>
              </a:r>
            </a:p>
            <a:p>
              <a:r>
                <a:rPr lang="fr-CA" sz="700" b="1" dirty="0">
                  <a:solidFill>
                    <a:schemeClr val="accent6">
                      <a:lumMod val="50000"/>
                    </a:schemeClr>
                  </a:solidFill>
                </a:rPr>
                <a:t> </a:t>
              </a:r>
              <a:r>
                <a:rPr lang="fr-CA" sz="700" b="1" dirty="0" smtClean="0">
                  <a:solidFill>
                    <a:schemeClr val="accent6">
                      <a:lumMod val="50000"/>
                    </a:schemeClr>
                  </a:solidFill>
                </a:rPr>
                <a:t>           2 app. rechange</a:t>
              </a:r>
              <a:endParaRPr lang="fr-CA" sz="700" b="1" dirty="0">
                <a:solidFill>
                  <a:schemeClr val="accent6">
                    <a:lumMod val="50000"/>
                  </a:schemeClr>
                </a:solidFill>
              </a:endParaRPr>
            </a:p>
          </p:txBody>
        </p:sp>
        <p:sp>
          <p:nvSpPr>
            <p:cNvPr id="86" name="Rectangle 20"/>
            <p:cNvSpPr/>
            <p:nvPr/>
          </p:nvSpPr>
          <p:spPr>
            <a:xfrm>
              <a:off x="4784182" y="3869536"/>
              <a:ext cx="789206" cy="1175719"/>
            </a:xfrm>
            <a:prstGeom prst="rect">
              <a:avLst/>
            </a:prstGeom>
            <a:solidFill>
              <a:schemeClr val="accent6">
                <a:lumMod val="75000"/>
              </a:schemeClr>
            </a:solid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CA" b="1" dirty="0">
                  <a:solidFill>
                    <a:schemeClr val="bg1"/>
                  </a:solidFill>
                </a:rPr>
                <a:t>NJHA</a:t>
              </a:r>
            </a:p>
            <a:p>
              <a:pPr algn="ctr"/>
              <a:r>
                <a:rPr lang="fr-CA" sz="1050" b="1" dirty="0" smtClean="0">
                  <a:solidFill>
                    <a:schemeClr val="bg1"/>
                  </a:solidFill>
                </a:rPr>
                <a:t>DEV/TI/TA</a:t>
              </a:r>
            </a:p>
            <a:p>
              <a:pPr algn="ctr"/>
              <a:r>
                <a:rPr lang="fr-CA" sz="1050" b="1" dirty="0" smtClean="0">
                  <a:solidFill>
                    <a:schemeClr val="bg1"/>
                  </a:solidFill>
                </a:rPr>
                <a:t>PP/PO</a:t>
              </a:r>
              <a:endParaRPr lang="fr-CA" sz="1050" b="1" dirty="0">
                <a:solidFill>
                  <a:schemeClr val="bg1"/>
                </a:solidFill>
              </a:endParaRPr>
            </a:p>
            <a:p>
              <a:pPr algn="ctr"/>
              <a:r>
                <a:rPr lang="fr-CA" sz="1050" b="1" dirty="0">
                  <a:solidFill>
                    <a:schemeClr val="bg1"/>
                  </a:solidFill>
                </a:rPr>
                <a:t>« </a:t>
              </a:r>
              <a:r>
                <a:rPr lang="fr-CA" sz="1050" b="1" dirty="0" smtClean="0">
                  <a:solidFill>
                    <a:schemeClr val="bg1"/>
                  </a:solidFill>
                </a:rPr>
                <a:t>220 c. »</a:t>
              </a:r>
              <a:endParaRPr lang="fr-CA" sz="1050" b="1" dirty="0">
                <a:solidFill>
                  <a:schemeClr val="bg1"/>
                </a:solidFill>
              </a:endParaRPr>
            </a:p>
          </p:txBody>
        </p:sp>
        <p:sp>
          <p:nvSpPr>
            <p:cNvPr id="88" name="Étoile à 5 branches 21"/>
            <p:cNvSpPr/>
            <p:nvPr/>
          </p:nvSpPr>
          <p:spPr>
            <a:xfrm>
              <a:off x="4066423" y="3928649"/>
              <a:ext cx="65462" cy="60852"/>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20" name="Groupe 19"/>
          <p:cNvGrpSpPr/>
          <p:nvPr>
            <p:custDataLst>
              <p:tags r:id="rId8"/>
            </p:custDataLst>
          </p:nvPr>
        </p:nvGrpSpPr>
        <p:grpSpPr>
          <a:xfrm>
            <a:off x="5607546" y="1288941"/>
            <a:ext cx="2304256" cy="3731080"/>
            <a:chOff x="5458998" y="1650561"/>
            <a:chExt cx="2304256" cy="3584117"/>
          </a:xfrm>
        </p:grpSpPr>
        <p:sp>
          <p:nvSpPr>
            <p:cNvPr id="151" name="ZoneTexte 150"/>
            <p:cNvSpPr txBox="1"/>
            <p:nvPr/>
          </p:nvSpPr>
          <p:spPr>
            <a:xfrm>
              <a:off x="5793110" y="1650561"/>
              <a:ext cx="1581576" cy="246221"/>
            </a:xfrm>
            <a:prstGeom prst="rect">
              <a:avLst/>
            </a:prstGeom>
            <a:noFill/>
          </p:spPr>
          <p:txBody>
            <a:bodyPr wrap="square" rtlCol="0">
              <a:spAutoFit/>
            </a:bodyPr>
            <a:lstStyle/>
            <a:p>
              <a:pPr algn="ctr"/>
              <a:r>
                <a:rPr lang="fr-CA" sz="1000" b="1" dirty="0" smtClean="0"/>
                <a:t>« Maturité </a:t>
              </a:r>
              <a:r>
                <a:rPr lang="fr-CA" sz="1000" b="1" dirty="0"/>
                <a:t>»</a:t>
              </a:r>
              <a:endParaRPr lang="fr-CA" sz="1000" b="1" dirty="0" smtClean="0"/>
            </a:p>
          </p:txBody>
        </p:sp>
        <p:cxnSp>
          <p:nvCxnSpPr>
            <p:cNvPr id="70" name="Connecteur droit 69"/>
            <p:cNvCxnSpPr/>
            <p:nvPr/>
          </p:nvCxnSpPr>
          <p:spPr>
            <a:xfrm flipH="1">
              <a:off x="5781116" y="1883565"/>
              <a:ext cx="1" cy="3351113"/>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necteur droit 70"/>
            <p:cNvCxnSpPr>
              <a:stCxn id="151" idx="3"/>
            </p:cNvCxnSpPr>
            <p:nvPr/>
          </p:nvCxnSpPr>
          <p:spPr>
            <a:xfrm>
              <a:off x="7374686" y="1773672"/>
              <a:ext cx="11497" cy="3461006"/>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5783585" y="2179507"/>
              <a:ext cx="1587961" cy="653378"/>
            </a:xfrm>
            <a:prstGeom prst="rect">
              <a:avLst/>
            </a:prstGeom>
            <a:solidFill>
              <a:schemeClr val="accent5">
                <a:lumMod val="75000"/>
              </a:schemeClr>
            </a:solidFill>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b="1" dirty="0" smtClean="0">
                  <a:solidFill>
                    <a:schemeClr val="bg1"/>
                  </a:solidFill>
                </a:rPr>
                <a:t>NJHA </a:t>
              </a:r>
            </a:p>
            <a:p>
              <a:pPr algn="ctr"/>
              <a:r>
                <a:rPr lang="fr-CA" sz="1050" b="1" dirty="0" smtClean="0">
                  <a:solidFill>
                    <a:schemeClr val="bg1"/>
                  </a:solidFill>
                </a:rPr>
                <a:t>PP/PO</a:t>
              </a:r>
            </a:p>
            <a:p>
              <a:pPr algn="ctr"/>
              <a:r>
                <a:rPr lang="fr-CA" sz="1050" b="1" dirty="0">
                  <a:solidFill>
                    <a:schemeClr val="bg1"/>
                  </a:solidFill>
                </a:rPr>
                <a:t>« </a:t>
              </a:r>
              <a:r>
                <a:rPr lang="fr-CA" sz="1050" b="1" dirty="0" smtClean="0">
                  <a:solidFill>
                    <a:schemeClr val="bg1"/>
                  </a:solidFill>
                </a:rPr>
                <a:t>112 </a:t>
              </a:r>
              <a:r>
                <a:rPr lang="fr-CA" sz="1050" b="1" dirty="0">
                  <a:solidFill>
                    <a:schemeClr val="bg1"/>
                  </a:solidFill>
                </a:rPr>
                <a:t>conteneurs </a:t>
              </a:r>
              <a:r>
                <a:rPr lang="fr-CA" sz="1050" b="1" dirty="0" smtClean="0">
                  <a:solidFill>
                    <a:schemeClr val="bg1"/>
                  </a:solidFill>
                </a:rPr>
                <a:t>»</a:t>
              </a:r>
              <a:endParaRPr lang="fr-CA" sz="1050" b="1" dirty="0">
                <a:solidFill>
                  <a:schemeClr val="bg1"/>
                </a:solidFill>
              </a:endParaRPr>
            </a:p>
          </p:txBody>
        </p:sp>
        <p:sp>
          <p:nvSpPr>
            <p:cNvPr id="72" name="Organigramme : Stockage à accès direct 71"/>
            <p:cNvSpPr/>
            <p:nvPr/>
          </p:nvSpPr>
          <p:spPr>
            <a:xfrm>
              <a:off x="5458998" y="2913553"/>
              <a:ext cx="2304256" cy="847430"/>
            </a:xfrm>
            <a:prstGeom prst="flowChartMagneticDrum">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r>
                <a:rPr lang="fr-CA" sz="1600" b="1" dirty="0" smtClean="0">
                  <a:solidFill>
                    <a:schemeClr val="accent5">
                      <a:lumMod val="50000"/>
                    </a:schemeClr>
                  </a:solidFill>
                </a:rPr>
                <a:t>T3</a:t>
              </a:r>
            </a:p>
            <a:p>
              <a:pPr algn="ctr"/>
              <a:endParaRPr lang="fr-CA" sz="1400" b="1" dirty="0">
                <a:solidFill>
                  <a:schemeClr val="accent5">
                    <a:lumMod val="50000"/>
                  </a:schemeClr>
                </a:solidFill>
              </a:endParaRPr>
            </a:p>
            <a:p>
              <a:pPr algn="ctr"/>
              <a:endParaRPr lang="fr-CA" sz="1400" b="1" dirty="0" smtClean="0">
                <a:solidFill>
                  <a:schemeClr val="accent5">
                    <a:lumMod val="50000"/>
                  </a:schemeClr>
                </a:solidFill>
              </a:endParaRPr>
            </a:p>
            <a:p>
              <a:pPr algn="ctr"/>
              <a:endParaRPr lang="fr-CA" sz="1400" b="1" dirty="0">
                <a:solidFill>
                  <a:schemeClr val="accent5">
                    <a:lumMod val="50000"/>
                  </a:schemeClr>
                </a:solidFill>
              </a:endParaRPr>
            </a:p>
          </p:txBody>
        </p:sp>
        <p:sp>
          <p:nvSpPr>
            <p:cNvPr id="157" name="ZoneTexte 156"/>
            <p:cNvSpPr txBox="1"/>
            <p:nvPr/>
          </p:nvSpPr>
          <p:spPr>
            <a:xfrm>
              <a:off x="5787448" y="3095213"/>
              <a:ext cx="1883984" cy="709569"/>
            </a:xfrm>
            <a:prstGeom prst="rect">
              <a:avLst/>
            </a:prstGeom>
            <a:noFill/>
          </p:spPr>
          <p:txBody>
            <a:bodyPr wrap="square" rtlCol="0">
              <a:spAutoFit/>
            </a:bodyPr>
            <a:lstStyle/>
            <a:p>
              <a:r>
                <a:rPr lang="fr-CA" sz="700" b="1" dirty="0">
                  <a:solidFill>
                    <a:schemeClr val="accent5">
                      <a:lumMod val="50000"/>
                    </a:schemeClr>
                  </a:solidFill>
                </a:rPr>
                <a:t>LQ :  5 app. préparation</a:t>
              </a:r>
            </a:p>
            <a:p>
              <a:r>
                <a:rPr lang="fr-CA" sz="700" b="1" dirty="0">
                  <a:solidFill>
                    <a:schemeClr val="accent5">
                      <a:lumMod val="50000"/>
                    </a:schemeClr>
                  </a:solidFill>
                </a:rPr>
                <a:t>         </a:t>
              </a:r>
              <a:r>
                <a:rPr lang="fr-CA" sz="700" b="1" dirty="0" smtClean="0">
                  <a:solidFill>
                    <a:schemeClr val="accent5">
                      <a:lumMod val="50000"/>
                    </a:schemeClr>
                  </a:solidFill>
                </a:rPr>
                <a:t>10 </a:t>
              </a:r>
              <a:r>
                <a:rPr lang="fr-CA" sz="700" b="1" dirty="0">
                  <a:solidFill>
                    <a:schemeClr val="accent5">
                      <a:lumMod val="50000"/>
                    </a:schemeClr>
                  </a:solidFill>
                </a:rPr>
                <a:t>app. opérationnaliser</a:t>
              </a:r>
            </a:p>
            <a:p>
              <a:r>
                <a:rPr lang="fr-CA" sz="700" b="1" dirty="0">
                  <a:solidFill>
                    <a:schemeClr val="accent5">
                      <a:lumMod val="50000"/>
                    </a:schemeClr>
                  </a:solidFill>
                </a:rPr>
                <a:t>         2 app. rechange</a:t>
              </a:r>
            </a:p>
            <a:p>
              <a:r>
                <a:rPr lang="fr-CA" sz="700" b="1" dirty="0">
                  <a:solidFill>
                    <a:schemeClr val="accent5">
                      <a:lumMod val="50000"/>
                    </a:schemeClr>
                  </a:solidFill>
                </a:rPr>
                <a:t>Nter : </a:t>
              </a:r>
              <a:r>
                <a:rPr lang="fr-CA" sz="700" b="1" dirty="0" smtClean="0">
                  <a:solidFill>
                    <a:schemeClr val="accent5">
                      <a:lumMod val="50000"/>
                    </a:schemeClr>
                  </a:solidFill>
                </a:rPr>
                <a:t> 0 </a:t>
              </a:r>
              <a:r>
                <a:rPr lang="fr-CA" sz="700" b="1" dirty="0">
                  <a:solidFill>
                    <a:schemeClr val="accent5">
                      <a:lumMod val="50000"/>
                    </a:schemeClr>
                  </a:solidFill>
                </a:rPr>
                <a:t>app. préparation</a:t>
              </a:r>
            </a:p>
            <a:p>
              <a:r>
                <a:rPr lang="fr-CA" sz="700" b="1" dirty="0">
                  <a:solidFill>
                    <a:schemeClr val="accent5">
                      <a:lumMod val="50000"/>
                    </a:schemeClr>
                  </a:solidFill>
                </a:rPr>
                <a:t>            </a:t>
              </a:r>
              <a:r>
                <a:rPr lang="fr-CA" sz="700" b="1" dirty="0" smtClean="0">
                  <a:solidFill>
                    <a:schemeClr val="accent5">
                      <a:lumMod val="50000"/>
                    </a:schemeClr>
                  </a:solidFill>
                </a:rPr>
                <a:t>14 </a:t>
              </a:r>
              <a:r>
                <a:rPr lang="fr-CA" sz="700" b="1" dirty="0">
                  <a:solidFill>
                    <a:schemeClr val="accent5">
                      <a:lumMod val="50000"/>
                    </a:schemeClr>
                  </a:solidFill>
                </a:rPr>
                <a:t>app. opérationnaliser</a:t>
              </a:r>
            </a:p>
            <a:p>
              <a:r>
                <a:rPr lang="fr-CA" sz="700" b="1" dirty="0">
                  <a:solidFill>
                    <a:schemeClr val="accent5">
                      <a:lumMod val="50000"/>
                    </a:schemeClr>
                  </a:solidFill>
                </a:rPr>
                <a:t>            2 app. rechange</a:t>
              </a:r>
            </a:p>
          </p:txBody>
        </p:sp>
        <p:sp>
          <p:nvSpPr>
            <p:cNvPr id="90" name="Rectangle 89"/>
            <p:cNvSpPr/>
            <p:nvPr/>
          </p:nvSpPr>
          <p:spPr>
            <a:xfrm>
              <a:off x="5782688" y="3861170"/>
              <a:ext cx="779933" cy="249728"/>
            </a:xfrm>
            <a:prstGeom prst="rect">
              <a:avLst/>
            </a:prstGeom>
            <a:solidFill>
              <a:schemeClr val="accent5">
                <a:lumMod val="50000"/>
              </a:schemeClr>
            </a:solidFill>
            <a:ln>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CA" sz="700" b="1" dirty="0" smtClean="0">
                  <a:solidFill>
                    <a:schemeClr val="bg1"/>
                  </a:solidFill>
                </a:rPr>
                <a:t> JHA</a:t>
              </a:r>
            </a:p>
            <a:p>
              <a:pPr algn="ctr"/>
              <a:r>
                <a:rPr lang="fr-CA" sz="700" b="1" dirty="0" smtClean="0">
                  <a:solidFill>
                    <a:schemeClr val="bg1"/>
                  </a:solidFill>
                </a:rPr>
                <a:t>PO (x2) « 40 c. »</a:t>
              </a:r>
              <a:endParaRPr lang="fr-CA" sz="700" b="1" dirty="0">
                <a:solidFill>
                  <a:schemeClr val="bg1"/>
                </a:solidFill>
              </a:endParaRPr>
            </a:p>
          </p:txBody>
        </p:sp>
        <p:sp>
          <p:nvSpPr>
            <p:cNvPr id="91" name="Rectangle 90"/>
            <p:cNvSpPr/>
            <p:nvPr/>
          </p:nvSpPr>
          <p:spPr>
            <a:xfrm>
              <a:off x="6555129" y="3861169"/>
              <a:ext cx="821533" cy="784474"/>
            </a:xfrm>
            <a:prstGeom prst="rect">
              <a:avLst/>
            </a:prstGeom>
            <a:solidFill>
              <a:schemeClr val="accent5">
                <a:lumMod val="75000"/>
              </a:schemeClr>
            </a:solidFill>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CA" b="1" dirty="0">
                  <a:solidFill>
                    <a:schemeClr val="bg1"/>
                  </a:solidFill>
                </a:rPr>
                <a:t>NJHA</a:t>
              </a:r>
            </a:p>
            <a:p>
              <a:pPr algn="ctr"/>
              <a:r>
                <a:rPr lang="fr-CA" sz="1050" b="1" dirty="0" smtClean="0">
                  <a:solidFill>
                    <a:schemeClr val="bg1"/>
                  </a:solidFill>
                </a:rPr>
                <a:t>DEV/TI/TA</a:t>
              </a:r>
            </a:p>
            <a:p>
              <a:pPr algn="ctr"/>
              <a:r>
                <a:rPr lang="fr-CA" sz="1050" b="1" dirty="0" smtClean="0">
                  <a:solidFill>
                    <a:schemeClr val="bg1"/>
                  </a:solidFill>
                </a:rPr>
                <a:t>PP/PO</a:t>
              </a:r>
              <a:endParaRPr lang="fr-CA" sz="1050" b="1" dirty="0">
                <a:solidFill>
                  <a:schemeClr val="bg1"/>
                </a:solidFill>
              </a:endParaRPr>
            </a:p>
            <a:p>
              <a:pPr algn="ctr"/>
              <a:r>
                <a:rPr lang="fr-CA" sz="1050" b="1" dirty="0" smtClean="0">
                  <a:solidFill>
                    <a:schemeClr val="bg1"/>
                  </a:solidFill>
                </a:rPr>
                <a:t>« 150 </a:t>
              </a:r>
              <a:r>
                <a:rPr lang="fr-CA" sz="1050" b="1" dirty="0">
                  <a:solidFill>
                    <a:schemeClr val="bg1"/>
                  </a:solidFill>
                </a:rPr>
                <a:t>c. »</a:t>
              </a:r>
            </a:p>
          </p:txBody>
        </p:sp>
      </p:grpSp>
      <p:sp>
        <p:nvSpPr>
          <p:cNvPr id="5" name="Flèche droite 4"/>
          <p:cNvSpPr/>
          <p:nvPr>
            <p:custDataLst>
              <p:tags r:id="rId9"/>
            </p:custDataLst>
          </p:nvPr>
        </p:nvSpPr>
        <p:spPr>
          <a:xfrm>
            <a:off x="251520" y="1764634"/>
            <a:ext cx="812937" cy="55750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5" name="Flèche droite 64"/>
          <p:cNvSpPr/>
          <p:nvPr>
            <p:custDataLst>
              <p:tags r:id="rId10"/>
            </p:custDataLst>
          </p:nvPr>
        </p:nvSpPr>
        <p:spPr>
          <a:xfrm>
            <a:off x="236152" y="3987986"/>
            <a:ext cx="812937" cy="55750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8" name="ZoneTexte 67"/>
          <p:cNvSpPr txBox="1"/>
          <p:nvPr>
            <p:custDataLst>
              <p:tags r:id="rId11"/>
            </p:custDataLst>
          </p:nvPr>
        </p:nvSpPr>
        <p:spPr>
          <a:xfrm>
            <a:off x="2699792" y="58904"/>
            <a:ext cx="4841777" cy="400110"/>
          </a:xfrm>
          <a:prstGeom prst="rect">
            <a:avLst/>
          </a:prstGeom>
          <a:noFill/>
        </p:spPr>
        <p:txBody>
          <a:bodyPr wrap="square" rtlCol="0">
            <a:spAutoFit/>
          </a:bodyPr>
          <a:lstStyle/>
          <a:p>
            <a:r>
              <a:rPr lang="fr-CA" sz="2000" b="1" dirty="0" smtClean="0"/>
              <a:t>Stratégie infonuagique – Axe technologies</a:t>
            </a:r>
            <a:endParaRPr lang="fr-CA" sz="2000" b="1" dirty="0"/>
          </a:p>
        </p:txBody>
      </p:sp>
    </p:spTree>
    <p:extLst>
      <p:ext uri="{BB962C8B-B14F-4D97-AF65-F5344CB8AC3E}">
        <p14:creationId xmlns:p14="http://schemas.microsoft.com/office/powerpoint/2010/main" val="42196988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13"/>
</p:tagLst>
</file>

<file path=ppt/tags/tag101.xml><?xml version="1.0" encoding="utf-8"?>
<p:tagLst xmlns:a="http://schemas.openxmlformats.org/drawingml/2006/main" xmlns:r="http://schemas.openxmlformats.org/officeDocument/2006/relationships" xmlns:p="http://schemas.openxmlformats.org/presentationml/2006/main">
  <p:tag name="NUM" val="14"/>
</p:tagLst>
</file>

<file path=ppt/tags/tag102.xml><?xml version="1.0" encoding="utf-8"?>
<p:tagLst xmlns:a="http://schemas.openxmlformats.org/drawingml/2006/main" xmlns:r="http://schemas.openxmlformats.org/officeDocument/2006/relationships" xmlns:p="http://schemas.openxmlformats.org/presentationml/2006/main">
  <p:tag name="NUM" val="15"/>
</p:tagLst>
</file>

<file path=ppt/tags/tag103.xml><?xml version="1.0" encoding="utf-8"?>
<p:tagLst xmlns:a="http://schemas.openxmlformats.org/drawingml/2006/main" xmlns:r="http://schemas.openxmlformats.org/officeDocument/2006/relationships" xmlns:p="http://schemas.openxmlformats.org/presentationml/2006/main">
  <p:tag name="NUM" val="16"/>
</p:tagLst>
</file>

<file path=ppt/tags/tag104.xml><?xml version="1.0" encoding="utf-8"?>
<p:tagLst xmlns:a="http://schemas.openxmlformats.org/drawingml/2006/main" xmlns:r="http://schemas.openxmlformats.org/officeDocument/2006/relationships" xmlns:p="http://schemas.openxmlformats.org/presentationml/2006/main">
  <p:tag name="NUM" val="17"/>
</p:tagLst>
</file>

<file path=ppt/tags/tag105.xml><?xml version="1.0" encoding="utf-8"?>
<p:tagLst xmlns:a="http://schemas.openxmlformats.org/drawingml/2006/main" xmlns:r="http://schemas.openxmlformats.org/officeDocument/2006/relationships" xmlns:p="http://schemas.openxmlformats.org/presentationml/2006/main">
  <p:tag name="NUM" val="18"/>
</p:tagLst>
</file>

<file path=ppt/tags/tag106.xml><?xml version="1.0" encoding="utf-8"?>
<p:tagLst xmlns:a="http://schemas.openxmlformats.org/drawingml/2006/main" xmlns:r="http://schemas.openxmlformats.org/officeDocument/2006/relationships" xmlns:p="http://schemas.openxmlformats.org/presentationml/2006/main">
  <p:tag name="NUM" val="19"/>
</p:tagLst>
</file>

<file path=ppt/tags/tag107.xml><?xml version="1.0" encoding="utf-8"?>
<p:tagLst xmlns:a="http://schemas.openxmlformats.org/drawingml/2006/main" xmlns:r="http://schemas.openxmlformats.org/officeDocument/2006/relationships" xmlns:p="http://schemas.openxmlformats.org/presentationml/2006/main">
  <p:tag name="NUM" val="20"/>
</p:tagLst>
</file>

<file path=ppt/tags/tag108.xml><?xml version="1.0" encoding="utf-8"?>
<p:tagLst xmlns:a="http://schemas.openxmlformats.org/drawingml/2006/main" xmlns:r="http://schemas.openxmlformats.org/officeDocument/2006/relationships" xmlns:p="http://schemas.openxmlformats.org/presentationml/2006/main">
  <p:tag name="NUM" val="21"/>
</p:tagLst>
</file>

<file path=ppt/tags/tag109.xml><?xml version="1.0" encoding="utf-8"?>
<p:tagLst xmlns:a="http://schemas.openxmlformats.org/drawingml/2006/main" xmlns:r="http://schemas.openxmlformats.org/officeDocument/2006/relationships" xmlns:p="http://schemas.openxmlformats.org/presentationml/2006/main">
  <p:tag name="NUM" val="22"/>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10.xml><?xml version="1.0" encoding="utf-8"?>
<p:tagLst xmlns:a="http://schemas.openxmlformats.org/drawingml/2006/main" xmlns:r="http://schemas.openxmlformats.org/officeDocument/2006/relationships" xmlns:p="http://schemas.openxmlformats.org/presentationml/2006/main">
  <p:tag name="NUM" val="23"/>
</p:tagLst>
</file>

<file path=ppt/tags/tag111.xml><?xml version="1.0" encoding="utf-8"?>
<p:tagLst xmlns:a="http://schemas.openxmlformats.org/drawingml/2006/main" xmlns:r="http://schemas.openxmlformats.org/officeDocument/2006/relationships" xmlns:p="http://schemas.openxmlformats.org/presentationml/2006/main">
  <p:tag name="NUM" val="20"/>
</p:tagLst>
</file>

<file path=ppt/tags/tag112.xml><?xml version="1.0" encoding="utf-8"?>
<p:tagLst xmlns:a="http://schemas.openxmlformats.org/drawingml/2006/main" xmlns:r="http://schemas.openxmlformats.org/officeDocument/2006/relationships" xmlns:p="http://schemas.openxmlformats.org/presentationml/2006/main">
  <p:tag name="NUM" val="7"/>
</p:tagLst>
</file>

<file path=ppt/tags/tag113.xml><?xml version="1.0" encoding="utf-8"?>
<p:tagLst xmlns:a="http://schemas.openxmlformats.org/drawingml/2006/main" xmlns:r="http://schemas.openxmlformats.org/officeDocument/2006/relationships" xmlns:p="http://schemas.openxmlformats.org/presentationml/2006/main">
  <p:tag name="NUM" val="1"/>
</p:tagLst>
</file>

<file path=ppt/tags/tag114.xml><?xml version="1.0" encoding="utf-8"?>
<p:tagLst xmlns:a="http://schemas.openxmlformats.org/drawingml/2006/main" xmlns:r="http://schemas.openxmlformats.org/officeDocument/2006/relationships" xmlns:p="http://schemas.openxmlformats.org/presentationml/2006/main">
  <p:tag name="NUM" val="2"/>
</p:tagLst>
</file>

<file path=ppt/tags/tag115.xml><?xml version="1.0" encoding="utf-8"?>
<p:tagLst xmlns:a="http://schemas.openxmlformats.org/drawingml/2006/main" xmlns:r="http://schemas.openxmlformats.org/officeDocument/2006/relationships" xmlns:p="http://schemas.openxmlformats.org/presentationml/2006/main">
  <p:tag name="NUM" val="3"/>
</p:tagLst>
</file>

<file path=ppt/tags/tag116.xml><?xml version="1.0" encoding="utf-8"?>
<p:tagLst xmlns:a="http://schemas.openxmlformats.org/drawingml/2006/main" xmlns:r="http://schemas.openxmlformats.org/officeDocument/2006/relationships" xmlns:p="http://schemas.openxmlformats.org/presentationml/2006/main">
  <p:tag name="NUM" val="4"/>
</p:tagLst>
</file>

<file path=ppt/tags/tag117.xml><?xml version="1.0" encoding="utf-8"?>
<p:tagLst xmlns:a="http://schemas.openxmlformats.org/drawingml/2006/main" xmlns:r="http://schemas.openxmlformats.org/officeDocument/2006/relationships" xmlns:p="http://schemas.openxmlformats.org/presentationml/2006/main">
  <p:tag name="NUM" val="5"/>
</p:tagLst>
</file>

<file path=ppt/tags/tag118.xml><?xml version="1.0" encoding="utf-8"?>
<p:tagLst xmlns:a="http://schemas.openxmlformats.org/drawingml/2006/main" xmlns:r="http://schemas.openxmlformats.org/officeDocument/2006/relationships" xmlns:p="http://schemas.openxmlformats.org/presentationml/2006/main">
  <p:tag name="NUM" val="6"/>
</p:tagLst>
</file>

<file path=ppt/tags/tag119.xml><?xml version="1.0" encoding="utf-8"?>
<p:tagLst xmlns:a="http://schemas.openxmlformats.org/drawingml/2006/main" xmlns:r="http://schemas.openxmlformats.org/officeDocument/2006/relationships" xmlns:p="http://schemas.openxmlformats.org/presentationml/2006/main">
  <p:tag name="NUM" val="7"/>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20.xml><?xml version="1.0" encoding="utf-8"?>
<p:tagLst xmlns:a="http://schemas.openxmlformats.org/drawingml/2006/main" xmlns:r="http://schemas.openxmlformats.org/officeDocument/2006/relationships" xmlns:p="http://schemas.openxmlformats.org/presentationml/2006/main">
  <p:tag name="NUM" val="8"/>
</p:tagLst>
</file>

<file path=ppt/tags/tag121.xml><?xml version="1.0" encoding="utf-8"?>
<p:tagLst xmlns:a="http://schemas.openxmlformats.org/drawingml/2006/main" xmlns:r="http://schemas.openxmlformats.org/officeDocument/2006/relationships" xmlns:p="http://schemas.openxmlformats.org/presentationml/2006/main">
  <p:tag name="NUM" val="9"/>
</p:tagLst>
</file>

<file path=ppt/tags/tag122.xml><?xml version="1.0" encoding="utf-8"?>
<p:tagLst xmlns:a="http://schemas.openxmlformats.org/drawingml/2006/main" xmlns:r="http://schemas.openxmlformats.org/officeDocument/2006/relationships" xmlns:p="http://schemas.openxmlformats.org/presentationml/2006/main">
  <p:tag name="NUM" val="10"/>
</p:tagLst>
</file>

<file path=ppt/tags/tag123.xml><?xml version="1.0" encoding="utf-8"?>
<p:tagLst xmlns:a="http://schemas.openxmlformats.org/drawingml/2006/main" xmlns:r="http://schemas.openxmlformats.org/officeDocument/2006/relationships" xmlns:p="http://schemas.openxmlformats.org/presentationml/2006/main">
  <p:tag name="NUM" val="1"/>
</p:tagLst>
</file>

<file path=ppt/tags/tag124.xml><?xml version="1.0" encoding="utf-8"?>
<p:tagLst xmlns:a="http://schemas.openxmlformats.org/drawingml/2006/main" xmlns:r="http://schemas.openxmlformats.org/officeDocument/2006/relationships" xmlns:p="http://schemas.openxmlformats.org/presentationml/2006/main">
  <p:tag name="NUM" val="2"/>
</p:tagLst>
</file>

<file path=ppt/tags/tag125.xml><?xml version="1.0" encoding="utf-8"?>
<p:tagLst xmlns:a="http://schemas.openxmlformats.org/drawingml/2006/main" xmlns:r="http://schemas.openxmlformats.org/officeDocument/2006/relationships" xmlns:p="http://schemas.openxmlformats.org/presentationml/2006/main">
  <p:tag name="NUM" val="3"/>
</p:tagLst>
</file>

<file path=ppt/tags/tag126.xml><?xml version="1.0" encoding="utf-8"?>
<p:tagLst xmlns:a="http://schemas.openxmlformats.org/drawingml/2006/main" xmlns:r="http://schemas.openxmlformats.org/officeDocument/2006/relationships" xmlns:p="http://schemas.openxmlformats.org/presentationml/2006/main">
  <p:tag name="NUM" val="4"/>
</p:tagLst>
</file>

<file path=ppt/tags/tag127.xml><?xml version="1.0" encoding="utf-8"?>
<p:tagLst xmlns:a="http://schemas.openxmlformats.org/drawingml/2006/main" xmlns:r="http://schemas.openxmlformats.org/officeDocument/2006/relationships" xmlns:p="http://schemas.openxmlformats.org/presentationml/2006/main">
  <p:tag name="NUM" val="1"/>
</p:tagLst>
</file>

<file path=ppt/tags/tag128.xml><?xml version="1.0" encoding="utf-8"?>
<p:tagLst xmlns:a="http://schemas.openxmlformats.org/drawingml/2006/main" xmlns:r="http://schemas.openxmlformats.org/officeDocument/2006/relationships" xmlns:p="http://schemas.openxmlformats.org/presentationml/2006/main">
  <p:tag name="NUM" val="2"/>
</p:tagLst>
</file>

<file path=ppt/tags/tag129.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30.xml><?xml version="1.0" encoding="utf-8"?>
<p:tagLst xmlns:a="http://schemas.openxmlformats.org/drawingml/2006/main" xmlns:r="http://schemas.openxmlformats.org/officeDocument/2006/relationships" xmlns:p="http://schemas.openxmlformats.org/presentationml/2006/main">
  <p:tag name="NUM" val="4"/>
</p:tagLst>
</file>

<file path=ppt/tags/tag131.xml><?xml version="1.0" encoding="utf-8"?>
<p:tagLst xmlns:a="http://schemas.openxmlformats.org/drawingml/2006/main" xmlns:r="http://schemas.openxmlformats.org/officeDocument/2006/relationships" xmlns:p="http://schemas.openxmlformats.org/presentationml/2006/main">
  <p:tag name="NUM" val="1"/>
</p:tagLst>
</file>

<file path=ppt/tags/tag132.xml><?xml version="1.0" encoding="utf-8"?>
<p:tagLst xmlns:a="http://schemas.openxmlformats.org/drawingml/2006/main" xmlns:r="http://schemas.openxmlformats.org/officeDocument/2006/relationships" xmlns:p="http://schemas.openxmlformats.org/presentationml/2006/main">
  <p:tag name="NUM" val="2"/>
</p:tagLst>
</file>

<file path=ppt/tags/tag133.xml><?xml version="1.0" encoding="utf-8"?>
<p:tagLst xmlns:a="http://schemas.openxmlformats.org/drawingml/2006/main" xmlns:r="http://schemas.openxmlformats.org/officeDocument/2006/relationships" xmlns:p="http://schemas.openxmlformats.org/presentationml/2006/main">
  <p:tag name="NUM" val="3"/>
</p:tagLst>
</file>

<file path=ppt/tags/tag134.xml><?xml version="1.0" encoding="utf-8"?>
<p:tagLst xmlns:a="http://schemas.openxmlformats.org/drawingml/2006/main" xmlns:r="http://schemas.openxmlformats.org/officeDocument/2006/relationships" xmlns:p="http://schemas.openxmlformats.org/presentationml/2006/main">
  <p:tag name="NUM" val="4"/>
</p:tagLst>
</file>

<file path=ppt/tags/tag135.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4"/>
</p:tagLst>
</file>

<file path=ppt/tags/tag16.xml><?xml version="1.0" encoding="utf-8"?>
<p:tagLst xmlns:a="http://schemas.openxmlformats.org/drawingml/2006/main" xmlns:r="http://schemas.openxmlformats.org/officeDocument/2006/relationships" xmlns:p="http://schemas.openxmlformats.org/presentationml/2006/main">
  <p:tag name="NUM" val="5"/>
</p:tagLst>
</file>

<file path=ppt/tags/tag17.xml><?xml version="1.0" encoding="utf-8"?>
<p:tagLst xmlns:a="http://schemas.openxmlformats.org/drawingml/2006/main" xmlns:r="http://schemas.openxmlformats.org/officeDocument/2006/relationships" xmlns:p="http://schemas.openxmlformats.org/presentationml/2006/main">
  <p:tag name="NUM" val="6"/>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NUM" val="4"/>
</p:tagLst>
</file>

<file path=ppt/tags/tag22.xml><?xml version="1.0" encoding="utf-8"?>
<p:tagLst xmlns:a="http://schemas.openxmlformats.org/drawingml/2006/main" xmlns:r="http://schemas.openxmlformats.org/officeDocument/2006/relationships" xmlns:p="http://schemas.openxmlformats.org/presentationml/2006/main">
  <p:tag name="NUM" val="5"/>
</p:tagLst>
</file>

<file path=ppt/tags/tag23.xml><?xml version="1.0" encoding="utf-8"?>
<p:tagLst xmlns:a="http://schemas.openxmlformats.org/drawingml/2006/main" xmlns:r="http://schemas.openxmlformats.org/officeDocument/2006/relationships" xmlns:p="http://schemas.openxmlformats.org/presentationml/2006/main">
  <p:tag name="NUM" val="6"/>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4"/>
</p:tagLst>
</file>

<file path=ppt/tags/tag28.xml><?xml version="1.0" encoding="utf-8"?>
<p:tagLst xmlns:a="http://schemas.openxmlformats.org/drawingml/2006/main" xmlns:r="http://schemas.openxmlformats.org/officeDocument/2006/relationships" xmlns:p="http://schemas.openxmlformats.org/presentationml/2006/main">
  <p:tag name="NUM" val="5"/>
</p:tagLst>
</file>

<file path=ppt/tags/tag29.xml><?xml version="1.0" encoding="utf-8"?>
<p:tagLst xmlns:a="http://schemas.openxmlformats.org/drawingml/2006/main" xmlns:r="http://schemas.openxmlformats.org/officeDocument/2006/relationships" xmlns:p="http://schemas.openxmlformats.org/presentationml/2006/main">
  <p:tag name="NUM" val="6"/>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3"/>
</p:tagLst>
</file>

<file path=ppt/tags/tag33.xml><?xml version="1.0" encoding="utf-8"?>
<p:tagLst xmlns:a="http://schemas.openxmlformats.org/drawingml/2006/main" xmlns:r="http://schemas.openxmlformats.org/officeDocument/2006/relationships" xmlns:p="http://schemas.openxmlformats.org/presentationml/2006/main">
  <p:tag name="NUM" val="4"/>
</p:tagLst>
</file>

<file path=ppt/tags/tag34.xml><?xml version="1.0" encoding="utf-8"?>
<p:tagLst xmlns:a="http://schemas.openxmlformats.org/drawingml/2006/main" xmlns:r="http://schemas.openxmlformats.org/officeDocument/2006/relationships" xmlns:p="http://schemas.openxmlformats.org/presentationml/2006/main">
  <p:tag name="NUM" val="5"/>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8"/>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2"/>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6.xml><?xml version="1.0" encoding="utf-8"?>
<p:tagLst xmlns:a="http://schemas.openxmlformats.org/drawingml/2006/main" xmlns:r="http://schemas.openxmlformats.org/officeDocument/2006/relationships" xmlns:p="http://schemas.openxmlformats.org/presentationml/2006/main">
  <p:tag name="NUM" val="4"/>
</p:tagLst>
</file>

<file path=ppt/tags/tag47.xml><?xml version="1.0" encoding="utf-8"?>
<p:tagLst xmlns:a="http://schemas.openxmlformats.org/drawingml/2006/main" xmlns:r="http://schemas.openxmlformats.org/officeDocument/2006/relationships" xmlns:p="http://schemas.openxmlformats.org/presentationml/2006/main">
  <p:tag name="NUM" val="5"/>
</p:tagLst>
</file>

<file path=ppt/tags/tag48.xml><?xml version="1.0" encoding="utf-8"?>
<p:tagLst xmlns:a="http://schemas.openxmlformats.org/drawingml/2006/main" xmlns:r="http://schemas.openxmlformats.org/officeDocument/2006/relationships" xmlns:p="http://schemas.openxmlformats.org/presentationml/2006/main">
  <p:tag name="NUM" val="6"/>
</p:tagLst>
</file>

<file path=ppt/tags/tag49.xml><?xml version="1.0" encoding="utf-8"?>
<p:tagLst xmlns:a="http://schemas.openxmlformats.org/drawingml/2006/main" xmlns:r="http://schemas.openxmlformats.org/officeDocument/2006/relationships" xmlns:p="http://schemas.openxmlformats.org/presentationml/2006/main">
  <p:tag name="NUM" val="7"/>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ags/tag50.xml><?xml version="1.0" encoding="utf-8"?>
<p:tagLst xmlns:a="http://schemas.openxmlformats.org/drawingml/2006/main" xmlns:r="http://schemas.openxmlformats.org/officeDocument/2006/relationships" xmlns:p="http://schemas.openxmlformats.org/presentationml/2006/main">
  <p:tag name="NUM" val="8"/>
</p:tagLst>
</file>

<file path=ppt/tags/tag51.xml><?xml version="1.0" encoding="utf-8"?>
<p:tagLst xmlns:a="http://schemas.openxmlformats.org/drawingml/2006/main" xmlns:r="http://schemas.openxmlformats.org/officeDocument/2006/relationships" xmlns:p="http://schemas.openxmlformats.org/presentationml/2006/main">
  <p:tag name="NUM" val="9"/>
</p:tagLst>
</file>

<file path=ppt/tags/tag52.xml><?xml version="1.0" encoding="utf-8"?>
<p:tagLst xmlns:a="http://schemas.openxmlformats.org/drawingml/2006/main" xmlns:r="http://schemas.openxmlformats.org/officeDocument/2006/relationships" xmlns:p="http://schemas.openxmlformats.org/presentationml/2006/main">
  <p:tag name="NUM" val="10"/>
</p:tagLst>
</file>

<file path=ppt/tags/tag53.xml><?xml version="1.0" encoding="utf-8"?>
<p:tagLst xmlns:a="http://schemas.openxmlformats.org/drawingml/2006/main" xmlns:r="http://schemas.openxmlformats.org/officeDocument/2006/relationships" xmlns:p="http://schemas.openxmlformats.org/presentationml/2006/main">
  <p:tag name="NUM" val="11"/>
</p:tagLst>
</file>

<file path=ppt/tags/tag54.xml><?xml version="1.0" encoding="utf-8"?>
<p:tagLst xmlns:a="http://schemas.openxmlformats.org/drawingml/2006/main" xmlns:r="http://schemas.openxmlformats.org/officeDocument/2006/relationships" xmlns:p="http://schemas.openxmlformats.org/presentationml/2006/main">
  <p:tag name="NUM" val="6"/>
</p:tagLst>
</file>

<file path=ppt/tags/tag55.xml><?xml version="1.0" encoding="utf-8"?>
<p:tagLst xmlns:a="http://schemas.openxmlformats.org/drawingml/2006/main" xmlns:r="http://schemas.openxmlformats.org/officeDocument/2006/relationships" xmlns:p="http://schemas.openxmlformats.org/presentationml/2006/main">
  <p:tag name="NUM" val="8"/>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5"/>
</p:tagLst>
</file>

<file path=ppt/tags/tag60.xml><?xml version="1.0" encoding="utf-8"?>
<p:tagLst xmlns:a="http://schemas.openxmlformats.org/drawingml/2006/main" xmlns:r="http://schemas.openxmlformats.org/officeDocument/2006/relationships" xmlns:p="http://schemas.openxmlformats.org/presentationml/2006/main">
  <p:tag name="NUM" val="5"/>
</p:tagLst>
</file>

<file path=ppt/tags/tag61.xml><?xml version="1.0" encoding="utf-8"?>
<p:tagLst xmlns:a="http://schemas.openxmlformats.org/drawingml/2006/main" xmlns:r="http://schemas.openxmlformats.org/officeDocument/2006/relationships" xmlns:p="http://schemas.openxmlformats.org/presentationml/2006/main">
  <p:tag name="NUM" val="6"/>
</p:tagLst>
</file>

<file path=ppt/tags/tag62.xml><?xml version="1.0" encoding="utf-8"?>
<p:tagLst xmlns:a="http://schemas.openxmlformats.org/drawingml/2006/main" xmlns:r="http://schemas.openxmlformats.org/officeDocument/2006/relationships" xmlns:p="http://schemas.openxmlformats.org/presentationml/2006/main">
  <p:tag name="NUM" val="7"/>
</p:tagLst>
</file>

<file path=ppt/tags/tag63.xml><?xml version="1.0" encoding="utf-8"?>
<p:tagLst xmlns:a="http://schemas.openxmlformats.org/drawingml/2006/main" xmlns:r="http://schemas.openxmlformats.org/officeDocument/2006/relationships" xmlns:p="http://schemas.openxmlformats.org/presentationml/2006/main">
  <p:tag name="NUM" val="8"/>
</p:tagLst>
</file>

<file path=ppt/tags/tag64.xml><?xml version="1.0" encoding="utf-8"?>
<p:tagLst xmlns:a="http://schemas.openxmlformats.org/drawingml/2006/main" xmlns:r="http://schemas.openxmlformats.org/officeDocument/2006/relationships" xmlns:p="http://schemas.openxmlformats.org/presentationml/2006/main">
  <p:tag name="NUM" val="9"/>
</p:tagLst>
</file>

<file path=ppt/tags/tag65.xml><?xml version="1.0" encoding="utf-8"?>
<p:tagLst xmlns:a="http://schemas.openxmlformats.org/drawingml/2006/main" xmlns:r="http://schemas.openxmlformats.org/officeDocument/2006/relationships" xmlns:p="http://schemas.openxmlformats.org/presentationml/2006/main">
  <p:tag name="NUM" val="10"/>
</p:tagLst>
</file>

<file path=ppt/tags/tag66.xml><?xml version="1.0" encoding="utf-8"?>
<p:tagLst xmlns:a="http://schemas.openxmlformats.org/drawingml/2006/main" xmlns:r="http://schemas.openxmlformats.org/officeDocument/2006/relationships" xmlns:p="http://schemas.openxmlformats.org/presentationml/2006/main">
  <p:tag name="NUM" val="11"/>
</p:tagLst>
</file>

<file path=ppt/tags/tag67.xml><?xml version="1.0" encoding="utf-8"?>
<p:tagLst xmlns:a="http://schemas.openxmlformats.org/drawingml/2006/main" xmlns:r="http://schemas.openxmlformats.org/officeDocument/2006/relationships" xmlns:p="http://schemas.openxmlformats.org/presentationml/2006/main">
  <p:tag name="NUM" val="1"/>
</p:tagLst>
</file>

<file path=ppt/tags/tag68.xml><?xml version="1.0" encoding="utf-8"?>
<p:tagLst xmlns:a="http://schemas.openxmlformats.org/drawingml/2006/main" xmlns:r="http://schemas.openxmlformats.org/officeDocument/2006/relationships" xmlns:p="http://schemas.openxmlformats.org/presentationml/2006/main">
  <p:tag name="NUM" val="2"/>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4"/>
</p:tagLst>
</file>

<file path=ppt/tags/tag71.xml><?xml version="1.0" encoding="utf-8"?>
<p:tagLst xmlns:a="http://schemas.openxmlformats.org/drawingml/2006/main" xmlns:r="http://schemas.openxmlformats.org/officeDocument/2006/relationships" xmlns:p="http://schemas.openxmlformats.org/presentationml/2006/main">
  <p:tag name="NUM" val="5"/>
</p:tagLst>
</file>

<file path=ppt/tags/tag72.xml><?xml version="1.0" encoding="utf-8"?>
<p:tagLst xmlns:a="http://schemas.openxmlformats.org/drawingml/2006/main" xmlns:r="http://schemas.openxmlformats.org/officeDocument/2006/relationships" xmlns:p="http://schemas.openxmlformats.org/presentationml/2006/main">
  <p:tag name="NUM" val="6"/>
</p:tagLst>
</file>

<file path=ppt/tags/tag73.xml><?xml version="1.0" encoding="utf-8"?>
<p:tagLst xmlns:a="http://schemas.openxmlformats.org/drawingml/2006/main" xmlns:r="http://schemas.openxmlformats.org/officeDocument/2006/relationships" xmlns:p="http://schemas.openxmlformats.org/presentationml/2006/main">
  <p:tag name="NUM" val="7"/>
</p:tagLst>
</file>

<file path=ppt/tags/tag74.xml><?xml version="1.0" encoding="utf-8"?>
<p:tagLst xmlns:a="http://schemas.openxmlformats.org/drawingml/2006/main" xmlns:r="http://schemas.openxmlformats.org/officeDocument/2006/relationships" xmlns:p="http://schemas.openxmlformats.org/presentationml/2006/main">
  <p:tag name="NUM" val="8"/>
</p:tagLst>
</file>

<file path=ppt/tags/tag75.xml><?xml version="1.0" encoding="utf-8"?>
<p:tagLst xmlns:a="http://schemas.openxmlformats.org/drawingml/2006/main" xmlns:r="http://schemas.openxmlformats.org/officeDocument/2006/relationships" xmlns:p="http://schemas.openxmlformats.org/presentationml/2006/main">
  <p:tag name="NUM" val="9"/>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3"/>
</p:tagLst>
</file>

<file path=ppt/tags/tag79.xml><?xml version="1.0" encoding="utf-8"?>
<p:tagLst xmlns:a="http://schemas.openxmlformats.org/drawingml/2006/main" xmlns:r="http://schemas.openxmlformats.org/officeDocument/2006/relationships" xmlns:p="http://schemas.openxmlformats.org/presentationml/2006/main">
  <p:tag name="NUM" val="4"/>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3"/>
</p:tagLst>
</file>

<file path=ppt/tags/tag83.xml><?xml version="1.0" encoding="utf-8"?>
<p:tagLst xmlns:a="http://schemas.openxmlformats.org/drawingml/2006/main" xmlns:r="http://schemas.openxmlformats.org/officeDocument/2006/relationships" xmlns:p="http://schemas.openxmlformats.org/presentationml/2006/main">
  <p:tag name="NUM" val="4"/>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4"/>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3"/>
</p:tagLst>
</file>

<file path=ppt/tags/tag91.xml><?xml version="1.0" encoding="utf-8"?>
<p:tagLst xmlns:a="http://schemas.openxmlformats.org/drawingml/2006/main" xmlns:r="http://schemas.openxmlformats.org/officeDocument/2006/relationships" xmlns:p="http://schemas.openxmlformats.org/presentationml/2006/main">
  <p:tag name="NUM" val="4"/>
</p:tagLst>
</file>

<file path=ppt/tags/tag92.xml><?xml version="1.0" encoding="utf-8"?>
<p:tagLst xmlns:a="http://schemas.openxmlformats.org/drawingml/2006/main" xmlns:r="http://schemas.openxmlformats.org/officeDocument/2006/relationships" xmlns:p="http://schemas.openxmlformats.org/presentationml/2006/main">
  <p:tag name="NUM" val="5"/>
</p:tagLst>
</file>

<file path=ppt/tags/tag93.xml><?xml version="1.0" encoding="utf-8"?>
<p:tagLst xmlns:a="http://schemas.openxmlformats.org/drawingml/2006/main" xmlns:r="http://schemas.openxmlformats.org/officeDocument/2006/relationships" xmlns:p="http://schemas.openxmlformats.org/presentationml/2006/main">
  <p:tag name="NUM" val="6"/>
</p:tagLst>
</file>

<file path=ppt/tags/tag94.xml><?xml version="1.0" encoding="utf-8"?>
<p:tagLst xmlns:a="http://schemas.openxmlformats.org/drawingml/2006/main" xmlns:r="http://schemas.openxmlformats.org/officeDocument/2006/relationships" xmlns:p="http://schemas.openxmlformats.org/presentationml/2006/main">
  <p:tag name="NUM" val="7"/>
</p:tagLst>
</file>

<file path=ppt/tags/tag95.xml><?xml version="1.0" encoding="utf-8"?>
<p:tagLst xmlns:a="http://schemas.openxmlformats.org/drawingml/2006/main" xmlns:r="http://schemas.openxmlformats.org/officeDocument/2006/relationships" xmlns:p="http://schemas.openxmlformats.org/presentationml/2006/main">
  <p:tag name="NUM" val="8"/>
</p:tagLst>
</file>

<file path=ppt/tags/tag96.xml><?xml version="1.0" encoding="utf-8"?>
<p:tagLst xmlns:a="http://schemas.openxmlformats.org/drawingml/2006/main" xmlns:r="http://schemas.openxmlformats.org/officeDocument/2006/relationships" xmlns:p="http://schemas.openxmlformats.org/presentationml/2006/main">
  <p:tag name="NUM" val="9"/>
</p:tagLst>
</file>

<file path=ppt/tags/tag97.xml><?xml version="1.0" encoding="utf-8"?>
<p:tagLst xmlns:a="http://schemas.openxmlformats.org/drawingml/2006/main" xmlns:r="http://schemas.openxmlformats.org/officeDocument/2006/relationships" xmlns:p="http://schemas.openxmlformats.org/presentationml/2006/main">
  <p:tag name="NUM" val="10"/>
</p:tagLst>
</file>

<file path=ppt/tags/tag98.xml><?xml version="1.0" encoding="utf-8"?>
<p:tagLst xmlns:a="http://schemas.openxmlformats.org/drawingml/2006/main" xmlns:r="http://schemas.openxmlformats.org/officeDocument/2006/relationships" xmlns:p="http://schemas.openxmlformats.org/presentationml/2006/main">
  <p:tag name="NUM" val="11"/>
</p:tagLst>
</file>

<file path=ppt/tags/tag99.xml><?xml version="1.0" encoding="utf-8"?>
<p:tagLst xmlns:a="http://schemas.openxmlformats.org/drawingml/2006/main" xmlns:r="http://schemas.openxmlformats.org/officeDocument/2006/relationships" xmlns:p="http://schemas.openxmlformats.org/presentationml/2006/main">
  <p:tag name="NUM" val="12"/>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DE3CCFDB49DE4B9FB48A4F8345BC79" ma:contentTypeVersion="1" ma:contentTypeDescription="Crée un document." ma:contentTypeScope="" ma:versionID="946377ee498b4ee612f2b4127b6d7991">
  <xsd:schema xmlns:xsd="http://www.w3.org/2001/XMLSchema" xmlns:xs="http://www.w3.org/2001/XMLSchema" xmlns:p="http://schemas.microsoft.com/office/2006/metadata/properties" xmlns:ns2="http://schemas.microsoft.com/sharepoint/v4" targetNamespace="http://schemas.microsoft.com/office/2006/metadata/properties" ma:root="true" ma:fieldsID="8a85c721fb393e988d1bdd7d5dfec7f0"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F3BCB4-62F6-4577-9EEE-46ABF6A19C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78B290-3106-4256-8075-6F54EB93370F}">
  <ds:schemaRefs>
    <ds:schemaRef ds:uri="http://purl.org/dc/elements/1.1/"/>
    <ds:schemaRef ds:uri="http://schemas.microsoft.com/office/2006/documentManagement/types"/>
    <ds:schemaRef ds:uri="http://schemas.microsoft.com/office/2006/metadata/properties"/>
    <ds:schemaRef ds:uri="http://purl.org/dc/terms/"/>
    <ds:schemaRef ds:uri="http://purl.org/dc/dcmitype/"/>
    <ds:schemaRef ds:uri="http://www.w3.org/XML/1998/namespace"/>
    <ds:schemaRef ds:uri="http://schemas.openxmlformats.org/package/2006/metadata/core-properties"/>
    <ds:schemaRef ds:uri="http://schemas.microsoft.com/office/infopath/2007/PartnerControls"/>
    <ds:schemaRef ds:uri="http://schemas.microsoft.com/sharepoint/v4"/>
  </ds:schemaRefs>
</ds:datastoreItem>
</file>

<file path=customXml/itemProps3.xml><?xml version="1.0" encoding="utf-8"?>
<ds:datastoreItem xmlns:ds="http://schemas.openxmlformats.org/officeDocument/2006/customXml" ds:itemID="{EACDD5A1-9C23-4C99-8842-F11D8278C1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56665</TotalTime>
  <Words>1376</Words>
  <Application>Microsoft Office PowerPoint</Application>
  <PresentationFormat>Affichage à l'écran (16:9)</PresentationFormat>
  <Paragraphs>261</Paragraphs>
  <Slides>20</Slides>
  <Notes>15</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Thème Office</vt:lpstr>
      <vt:lpstr>Programme de  Transformation des TI   Stratégie infonuagique  Axe technologies</vt:lpstr>
      <vt:lpstr>Plan de présentation</vt:lpstr>
      <vt:lpstr>Transformation des TI</vt:lpstr>
      <vt:lpstr>Faits saillants (1/3)</vt:lpstr>
      <vt:lpstr>Faits saillants (2/3)</vt:lpstr>
      <vt:lpstr>Faits saillants (3/3)</vt:lpstr>
      <vt:lpstr>Capacités catalysatrices</vt:lpstr>
      <vt:lpstr>Pourquoi la conteneurisation ?</vt:lpstr>
      <vt:lpstr>Feuille de route conteneurisation (1/2)</vt:lpstr>
      <vt:lpstr>Présentation PowerPoint</vt:lpstr>
      <vt:lpstr>Modèle de responsabilité partagée</vt:lpstr>
      <vt:lpstr>Points de réflexion (1/3)</vt:lpstr>
      <vt:lpstr>Points de réflexion (2/3)</vt:lpstr>
      <vt:lpstr>Points de réflexion (3/3)</vt:lpstr>
      <vt:lpstr>Axes de transformation</vt:lpstr>
      <vt:lpstr>Projection infonuagique</vt:lpstr>
      <vt:lpstr>Migration infonuagique</vt:lpstr>
      <vt:lpstr>Constats (1/2)</vt:lpstr>
      <vt:lpstr>Constats (2/2)</vt:lpstr>
      <vt:lpstr>Présentation PowerPoint</vt:lpstr>
    </vt:vector>
  </TitlesOfParts>
  <Company>Loto-Québec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Stratégie Web et Mobile d'entreprise</dc:title>
  <dc:creator>Rafal Ulatowski</dc:creator>
  <cp:lastModifiedBy>Ulatowski Rafal</cp:lastModifiedBy>
  <cp:revision>1548</cp:revision>
  <cp:lastPrinted>2018-07-18T20:52:12Z</cp:lastPrinted>
  <dcterms:created xsi:type="dcterms:W3CDTF">2016-07-26T13:32:28Z</dcterms:created>
  <dcterms:modified xsi:type="dcterms:W3CDTF">2019-05-07T15:49:33Z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0x0101001ADE3CCFDB49DE4B9FB48A4F8345BC79</vt:lpwstr>
  </property>
</Properties>
</file>